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1"/>
  </p:notesMasterIdLst>
  <p:sldIdLst>
    <p:sldId id="1119" r:id="rId2"/>
    <p:sldId id="1084" r:id="rId3"/>
    <p:sldId id="1187" r:id="rId4"/>
    <p:sldId id="1139" r:id="rId5"/>
    <p:sldId id="1145" r:id="rId6"/>
    <p:sldId id="1181" r:id="rId7"/>
    <p:sldId id="1182" r:id="rId8"/>
    <p:sldId id="1183" r:id="rId9"/>
    <p:sldId id="1199" r:id="rId10"/>
    <p:sldId id="1149" r:id="rId11"/>
    <p:sldId id="1089" r:id="rId12"/>
    <p:sldId id="975" r:id="rId13"/>
    <p:sldId id="1136" r:id="rId14"/>
    <p:sldId id="1194" r:id="rId15"/>
    <p:sldId id="1195" r:id="rId16"/>
    <p:sldId id="1196" r:id="rId17"/>
    <p:sldId id="1197" r:id="rId18"/>
    <p:sldId id="1141" r:id="rId19"/>
    <p:sldId id="1142" r:id="rId20"/>
    <p:sldId id="1039" r:id="rId21"/>
    <p:sldId id="985" r:id="rId22"/>
    <p:sldId id="1093" r:id="rId23"/>
    <p:sldId id="1100" r:id="rId24"/>
    <p:sldId id="1198" r:id="rId25"/>
    <p:sldId id="1138" r:id="rId26"/>
    <p:sldId id="1033" r:id="rId27"/>
    <p:sldId id="1086" r:id="rId28"/>
    <p:sldId id="1034" r:id="rId29"/>
    <p:sldId id="1137" r:id="rId30"/>
    <p:sldId id="1178" r:id="rId31"/>
    <p:sldId id="1088" r:id="rId32"/>
    <p:sldId id="1190" r:id="rId33"/>
    <p:sldId id="1177" r:id="rId34"/>
    <p:sldId id="1105" r:id="rId35"/>
    <p:sldId id="1108" r:id="rId36"/>
    <p:sldId id="1109" r:id="rId37"/>
    <p:sldId id="1114" r:id="rId38"/>
    <p:sldId id="1106" r:id="rId39"/>
    <p:sldId id="1132" r:id="rId40"/>
    <p:sldId id="1134" r:id="rId41"/>
    <p:sldId id="1135" r:id="rId42"/>
    <p:sldId id="1169" r:id="rId43"/>
    <p:sldId id="1191" r:id="rId44"/>
    <p:sldId id="1171" r:id="rId45"/>
    <p:sldId id="1172" r:id="rId46"/>
    <p:sldId id="1173" r:id="rId47"/>
    <p:sldId id="1174" r:id="rId48"/>
    <p:sldId id="1176" r:id="rId49"/>
    <p:sldId id="1180" r:id="rId50"/>
    <p:sldId id="1179" r:id="rId51"/>
    <p:sldId id="1091" r:id="rId52"/>
    <p:sldId id="1115" r:id="rId53"/>
    <p:sldId id="1116" r:id="rId54"/>
    <p:sldId id="1152" r:id="rId55"/>
    <p:sldId id="1117" r:id="rId56"/>
    <p:sldId id="1118" r:id="rId57"/>
    <p:sldId id="1186" r:id="rId58"/>
    <p:sldId id="1087" r:id="rId59"/>
    <p:sldId id="1103" r:id="rId6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FB8F"/>
    <a:srgbClr val="2C2C85"/>
    <a:srgbClr val="1F1F5D"/>
    <a:srgbClr val="212164"/>
    <a:srgbClr val="08440F"/>
    <a:srgbClr val="234C08"/>
    <a:srgbClr val="DC22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showComments="0">
  <p:normalViewPr>
    <p:restoredLeft sz="15620"/>
    <p:restoredTop sz="98821" autoAdjust="0"/>
  </p:normalViewPr>
  <p:slideViewPr>
    <p:cSldViewPr>
      <p:cViewPr>
        <p:scale>
          <a:sx n="100" d="100"/>
          <a:sy n="100" d="100"/>
        </p:scale>
        <p:origin x="-1424" y="-80"/>
      </p:cViewPr>
      <p:guideLst>
        <p:guide orient="horz" pos="2160"/>
        <p:guide pos="2880"/>
      </p:guideLst>
    </p:cSldViewPr>
  </p:slideViewPr>
  <p:outlineViewPr>
    <p:cViewPr>
      <p:scale>
        <a:sx n="33" d="100"/>
        <a:sy n="33" d="100"/>
      </p:scale>
      <p:origin x="0" y="1328"/>
    </p:cViewPr>
  </p:outlineViewPr>
  <p:notesTextViewPr>
    <p:cViewPr>
      <p:scale>
        <a:sx n="100" d="100"/>
        <a:sy n="100" d="100"/>
      </p:scale>
      <p:origin x="0" y="0"/>
    </p:cViewPr>
  </p:notesTextViewPr>
  <p:sorterViewPr>
    <p:cViewPr>
      <p:scale>
        <a:sx n="100" d="100"/>
        <a:sy n="100" d="100"/>
      </p:scale>
      <p:origin x="0" y="98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0"/>
    </mc:Choice>
    <mc:Fallback>
      <c:style val="20"/>
    </mc:Fallback>
  </mc:AlternateContent>
  <c:chart>
    <c:title>
      <c:tx>
        <c:rich>
          <a:bodyPr/>
          <a:lstStyle/>
          <a:p>
            <a:pPr>
              <a:defRPr sz="2400"/>
            </a:pPr>
            <a:r>
              <a:rPr lang="en-US" sz="2400"/>
              <a:t>DMRs Overlap with Regulatory Regions</a:t>
            </a:r>
          </a:p>
        </c:rich>
      </c:tx>
      <c:layout>
        <c:manualLayout>
          <c:xMode val="edge"/>
          <c:yMode val="edge"/>
          <c:x val="0.168512116035719"/>
          <c:y val="0.0206191744743771"/>
        </c:manualLayout>
      </c:layout>
      <c:overlay val="0"/>
    </c:title>
    <c:autoTitleDeleted val="0"/>
    <c:plotArea>
      <c:layout/>
      <c:barChart>
        <c:barDir val="col"/>
        <c:grouping val="clustered"/>
        <c:varyColors val="0"/>
        <c:ser>
          <c:idx val="0"/>
          <c:order val="0"/>
          <c:tx>
            <c:strRef>
              <c:f>Sheet1!$C$1</c:f>
              <c:strCache>
                <c:ptCount val="1"/>
                <c:pt idx="0">
                  <c:v>propotions</c:v>
                </c:pt>
              </c:strCache>
            </c:strRef>
          </c:tx>
          <c:invertIfNegative val="0"/>
          <c:cat>
            <c:strRef>
              <c:f>Sheet1!$A$3:$A$10</c:f>
              <c:strCache>
                <c:ptCount val="8"/>
                <c:pt idx="0">
                  <c:v>TSS</c:v>
                </c:pt>
                <c:pt idx="1">
                  <c:v>TES</c:v>
                </c:pt>
                <c:pt idx="2">
                  <c:v>5UTR</c:v>
                </c:pt>
                <c:pt idx="3">
                  <c:v>3UTR</c:v>
                </c:pt>
                <c:pt idx="4">
                  <c:v>exom</c:v>
                </c:pt>
                <c:pt idx="5">
                  <c:v>gene</c:v>
                </c:pt>
                <c:pt idx="6">
                  <c:v>DNaseI</c:v>
                </c:pt>
                <c:pt idx="7">
                  <c:v>TF</c:v>
                </c:pt>
              </c:strCache>
            </c:strRef>
          </c:cat>
          <c:val>
            <c:numRef>
              <c:f>Sheet1!$C$3:$C$10</c:f>
              <c:numCache>
                <c:formatCode>General</c:formatCode>
                <c:ptCount val="8"/>
                <c:pt idx="0">
                  <c:v>0.185528756957328</c:v>
                </c:pt>
                <c:pt idx="1">
                  <c:v>0.0797773654916512</c:v>
                </c:pt>
                <c:pt idx="2">
                  <c:v>0.103896103896104</c:v>
                </c:pt>
                <c:pt idx="3">
                  <c:v>0.0630797773654916</c:v>
                </c:pt>
                <c:pt idx="4">
                  <c:v>0.137291280148423</c:v>
                </c:pt>
                <c:pt idx="5">
                  <c:v>0.50834879406308</c:v>
                </c:pt>
                <c:pt idx="6">
                  <c:v>0.897959183673469</c:v>
                </c:pt>
                <c:pt idx="7">
                  <c:v>0.647495361781076</c:v>
                </c:pt>
              </c:numCache>
            </c:numRef>
          </c:val>
        </c:ser>
        <c:dLbls>
          <c:showLegendKey val="0"/>
          <c:showVal val="0"/>
          <c:showCatName val="0"/>
          <c:showSerName val="0"/>
          <c:showPercent val="0"/>
          <c:showBubbleSize val="0"/>
        </c:dLbls>
        <c:gapWidth val="150"/>
        <c:axId val="-1989773704"/>
        <c:axId val="-1988938488"/>
      </c:barChart>
      <c:catAx>
        <c:axId val="-1989773704"/>
        <c:scaling>
          <c:orientation val="minMax"/>
        </c:scaling>
        <c:delete val="0"/>
        <c:axPos val="b"/>
        <c:majorTickMark val="out"/>
        <c:minorTickMark val="none"/>
        <c:tickLblPos val="nextTo"/>
        <c:crossAx val="-1988938488"/>
        <c:crosses val="autoZero"/>
        <c:auto val="1"/>
        <c:lblAlgn val="ctr"/>
        <c:lblOffset val="100"/>
        <c:noMultiLvlLbl val="0"/>
      </c:catAx>
      <c:valAx>
        <c:axId val="-1988938488"/>
        <c:scaling>
          <c:orientation val="minMax"/>
        </c:scaling>
        <c:delete val="0"/>
        <c:axPos val="l"/>
        <c:majorGridlines/>
        <c:numFmt formatCode="General" sourceLinked="1"/>
        <c:majorTickMark val="out"/>
        <c:minorTickMark val="none"/>
        <c:tickLblPos val="nextTo"/>
        <c:crossAx val="-19897737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02DDDF95-1EDA-D748-B68A-576432B34D12}" type="slidenum">
              <a:rPr lang="en-US"/>
              <a:pPr>
                <a:defRPr/>
              </a:pPr>
              <a:t>‹#›</a:t>
            </a:fld>
            <a:endParaRPr lang="en-US"/>
          </a:p>
        </p:txBody>
      </p:sp>
    </p:spTree>
    <p:extLst>
      <p:ext uri="{BB962C8B-B14F-4D97-AF65-F5344CB8AC3E}">
        <p14:creationId xmlns:p14="http://schemas.microsoft.com/office/powerpoint/2010/main" val="13705017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609360C-62E3-FA47-9545-917325550C41}" type="slidenum">
              <a:rPr lang="en-US"/>
              <a:pPr/>
              <a:t>1</a:t>
            </a:fld>
            <a:endParaRPr lang="en-US"/>
          </a:p>
        </p:txBody>
      </p:sp>
      <p:sp>
        <p:nvSpPr>
          <p:cNvPr id="15363" name="Rectangle 2"/>
          <p:cNvSpPr>
            <a:spLocks noGrp="1" noRot="1" noChangeAspect="1" noChangeArrowheads="1" noTextEdit="1"/>
          </p:cNvSpPr>
          <p:nvPr>
            <p:ph type="sldImg"/>
          </p:nvPr>
        </p:nvSpPr>
        <p:spPr>
          <a:solidFill>
            <a:srgbClr val="FFFFFF"/>
          </a:solidFill>
          <a:ln/>
        </p:spPr>
      </p:sp>
      <p:sp>
        <p:nvSpPr>
          <p:cNvPr id="15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40500515-E127-FF42-9A1F-0750C3790590}" type="slidenum">
              <a:rPr lang="en-US"/>
              <a:pPr/>
              <a:t>16</a:t>
            </a:fld>
            <a:endParaRPr lang="en-US"/>
          </a:p>
        </p:txBody>
      </p:sp>
      <p:sp>
        <p:nvSpPr>
          <p:cNvPr id="49155" name="Rectangle 1026"/>
          <p:cNvSpPr>
            <a:spLocks noGrp="1" noRot="1" noChangeAspect="1" noChangeArrowheads="1"/>
          </p:cNvSpPr>
          <p:nvPr>
            <p:ph type="sldImg"/>
          </p:nvPr>
        </p:nvSpPr>
        <p:spPr>
          <a:xfrm>
            <a:off x="1146175" y="685800"/>
            <a:ext cx="4570413" cy="3427413"/>
          </a:xfrm>
          <a:solidFill>
            <a:srgbClr val="FFFFFF"/>
          </a:solidFill>
          <a:ln/>
        </p:spPr>
      </p:sp>
      <p:sp>
        <p:nvSpPr>
          <p:cNvPr id="49156" name="Rectangle 1027"/>
          <p:cNvSpPr>
            <a:spLocks noGrp="1" noChangeArrowheads="1"/>
          </p:cNvSpPr>
          <p:nvPr>
            <p:ph type="body" idx="1"/>
          </p:nvPr>
        </p:nvSpPr>
        <p:spPr>
          <a:xfrm>
            <a:off x="915988" y="4344988"/>
            <a:ext cx="5026025" cy="4113212"/>
          </a:xfrm>
          <a:solidFill>
            <a:srgbClr val="FFFFFF"/>
          </a:solidFill>
          <a:ln>
            <a:solidFill>
              <a:srgbClr val="000000"/>
            </a:solidFill>
          </a:ln>
        </p:spPr>
        <p:txBody>
          <a:bodyPr lIns="86493" tIns="43247" rIns="86493" bIns="43247"/>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146" name="Rectangle 2"/>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pPr marL="39688"/>
            <a:r>
              <a:rPr lang="en-US">
                <a:solidFill>
                  <a:srgbClr val="292934"/>
                </a:solidFill>
                <a:latin typeface="Arial" charset="0"/>
                <a:cs typeface="Arial" charset="0"/>
                <a:sym typeface="Arial" charset="0"/>
              </a:rPr>
              <a:t>Figure 1b: Algorithm (maybe supp?)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32</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33</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ABA17AD-7C75-C642-AB6E-030653889319}" type="slidenum">
              <a:rPr lang="en-US"/>
              <a:pPr/>
              <a:t>34</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500A6C3-7132-DE4C-A0CB-0946902ACBE8}" type="slidenum">
              <a:rPr lang="en-US"/>
              <a:pPr/>
              <a:t>35</a:t>
            </a:fld>
            <a:endParaRPr lang="en-US"/>
          </a:p>
        </p:txBody>
      </p:sp>
      <p:sp>
        <p:nvSpPr>
          <p:cNvPr id="56323" name="Rectangle 2"/>
          <p:cNvSpPr>
            <a:spLocks noGrp="1" noRot="1" noChangeAspect="1" noChangeArrowheads="1"/>
          </p:cNvSpPr>
          <p:nvPr>
            <p:ph type="sldImg"/>
          </p:nvPr>
        </p:nvSpPr>
        <p:spPr>
          <a:solidFill>
            <a:srgbClr val="FFFFFF"/>
          </a:solidFill>
          <a:ln/>
        </p:spPr>
      </p:sp>
      <p:sp>
        <p:nvSpPr>
          <p:cNvPr id="56324"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727A391C-7C64-1146-A34E-238AA436AB22}" type="slidenum">
              <a:rPr lang="en-US"/>
              <a:pPr/>
              <a:t>36</a:t>
            </a:fld>
            <a:endParaRPr lang="en-US"/>
          </a:p>
        </p:txBody>
      </p:sp>
      <p:sp>
        <p:nvSpPr>
          <p:cNvPr id="60419" name="Rectangle 2"/>
          <p:cNvSpPr>
            <a:spLocks noGrp="1" noRot="1" noChangeAspect="1"/>
          </p:cNvSpPr>
          <p:nvPr>
            <p:ph type="sldImg"/>
          </p:nvPr>
        </p:nvSpPr>
        <p:spPr>
          <a:ln/>
        </p:spPr>
      </p:sp>
      <p:sp>
        <p:nvSpPr>
          <p:cNvPr id="60420" name="Rectangle 3"/>
          <p:cNvSpPr>
            <a:spLocks noGrp="1"/>
          </p:cNvSpPr>
          <p:nvPr>
            <p:ph type="body" idx="1"/>
          </p:nvPr>
        </p:nvSpPr>
        <p:spPr>
          <a:xfrm>
            <a:off x="685800" y="4343400"/>
            <a:ext cx="5486400" cy="4114800"/>
          </a:xfrm>
          <a:noFill/>
          <a:ln>
            <a:solidFill>
              <a:srgbClr val="000000"/>
            </a:solidFill>
          </a:ln>
        </p:spPr>
        <p:txBody>
          <a:bodyPr/>
          <a:lstStyle/>
          <a:p>
            <a:pPr defTabSz="457200" eaLnBrk="1" hangingPunct="1"/>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30x more “Damaging”</a:t>
            </a:r>
          </a:p>
          <a:p>
            <a:endParaRPr lang="en-US" dirty="0"/>
          </a:p>
        </p:txBody>
      </p:sp>
      <p:sp>
        <p:nvSpPr>
          <p:cNvPr id="4" name="Slide Number Placeholder 3"/>
          <p:cNvSpPr>
            <a:spLocks noGrp="1"/>
          </p:cNvSpPr>
          <p:nvPr>
            <p:ph type="sldNum" sz="quarter" idx="10"/>
          </p:nvPr>
        </p:nvSpPr>
        <p:spPr/>
        <p:txBody>
          <a:bodyPr/>
          <a:lstStyle/>
          <a:p>
            <a:fld id="{F497B047-018A-6843-9FAE-31240D95A80B}" type="slidenum">
              <a:rPr lang="en-US" smtClean="0"/>
              <a:pPr/>
              <a:t>39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667 </a:t>
            </a:r>
            <a:r>
              <a:rPr lang="en-US" dirty="0" err="1" smtClean="0"/>
              <a:t>Varaints</a:t>
            </a:r>
            <a:r>
              <a:rPr lang="en-US" baseline="0" dirty="0" smtClean="0"/>
              <a:t> </a:t>
            </a:r>
            <a:endParaRPr lang="en-US" baseline="0" dirty="0"/>
          </a:p>
          <a:p>
            <a:r>
              <a:rPr lang="en-US" baseline="0" dirty="0" smtClean="0"/>
              <a:t>Affecting 93 genes – half of these have </a:t>
            </a:r>
            <a:r>
              <a:rPr lang="en-US" baseline="0" dirty="0" err="1" smtClean="0"/>
              <a:t>heteroalelic</a:t>
            </a:r>
            <a:r>
              <a:rPr lang="en-US" baseline="0" dirty="0" smtClean="0"/>
              <a:t> expression</a:t>
            </a:r>
            <a:endParaRPr lang="en-US" dirty="0" smtClean="0"/>
          </a:p>
        </p:txBody>
      </p:sp>
      <p:sp>
        <p:nvSpPr>
          <p:cNvPr id="4" name="Slide Number Placeholder 3"/>
          <p:cNvSpPr>
            <a:spLocks noGrp="1"/>
          </p:cNvSpPr>
          <p:nvPr>
            <p:ph type="sldNum" sz="quarter" idx="10"/>
          </p:nvPr>
        </p:nvSpPr>
        <p:spPr/>
        <p:txBody>
          <a:bodyPr/>
          <a:lstStyle/>
          <a:p>
            <a:fld id="{F497B047-018A-6843-9FAE-31240D95A80B}" type="slidenum">
              <a:rPr lang="en-US" smtClean="0"/>
              <a:pPr/>
              <a:t>40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7CFBDD7-E3FB-9049-8498-631DF256617F}" type="slidenum">
              <a:rPr lang="en-US"/>
              <a:pPr/>
              <a:t>51</a:t>
            </a:fld>
            <a:endParaRPr lang="en-US"/>
          </a:p>
        </p:txBody>
      </p:sp>
      <p:sp>
        <p:nvSpPr>
          <p:cNvPr id="77827" name="Rectangle 2"/>
          <p:cNvSpPr>
            <a:spLocks noGrp="1" noRot="1" noChangeAspect="1" noChangeArrowheads="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EB077D19-9F9E-0C49-9097-182FEA80ED71}" type="slidenum">
              <a:rPr lang="en-US"/>
              <a:pPr/>
              <a:t>4</a:t>
            </a:fld>
            <a:endParaRPr lang="en-US"/>
          </a:p>
        </p:txBody>
      </p:sp>
      <p:sp>
        <p:nvSpPr>
          <p:cNvPr id="17411" name="Rectangle 2"/>
          <p:cNvSpPr>
            <a:spLocks noGrp="1" noRot="1" noChangeAspect="1" noChangeArrowheads="1"/>
          </p:cNvSpPr>
          <p:nvPr>
            <p:ph type="sldImg"/>
          </p:nvPr>
        </p:nvSpPr>
        <p:spPr>
          <a:solidFill>
            <a:srgbClr val="FFFFFF"/>
          </a:solidFill>
          <a:ln/>
        </p:spPr>
      </p:sp>
      <p:sp>
        <p:nvSpPr>
          <p:cNvPr id="174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52</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53</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88E4C906-99EC-B345-9F3E-8884A695DFFA}" type="slidenum">
              <a:rPr lang="en-US"/>
              <a:pPr/>
              <a:t>54</a:t>
            </a:fld>
            <a:endParaRPr lang="en-US"/>
          </a:p>
        </p:txBody>
      </p:sp>
      <p:sp>
        <p:nvSpPr>
          <p:cNvPr id="52227" name="Rectangle 2"/>
          <p:cNvSpPr>
            <a:spLocks noGrp="1" noRot="1" noChangeAspect="1" noChangeArrowheads="1"/>
          </p:cNvSpPr>
          <p:nvPr>
            <p:ph type="sldImg"/>
          </p:nvPr>
        </p:nvSpPr>
        <p:spPr>
          <a:solidFill>
            <a:srgbClr val="FFFFFF"/>
          </a:solidFill>
          <a:ln/>
        </p:spPr>
      </p:sp>
      <p:sp>
        <p:nvSpPr>
          <p:cNvPr id="52228"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06E95D5-4F19-9D45-8CB3-2634BD7F193F}" type="slidenum">
              <a:rPr lang="en-US"/>
              <a:pPr/>
              <a:t>56</a:t>
            </a:fld>
            <a:endParaRPr lang="en-US"/>
          </a:p>
        </p:txBody>
      </p:sp>
      <p:sp>
        <p:nvSpPr>
          <p:cNvPr id="70659" name="Rectangle 2"/>
          <p:cNvSpPr>
            <a:spLocks noGrp="1" noRot="1" noChangeAspect="1" noChangeArrowheads="1"/>
          </p:cNvSpPr>
          <p:nvPr>
            <p:ph type="sldImg"/>
          </p:nvPr>
        </p:nvSpPr>
        <p:spPr>
          <a:solidFill>
            <a:srgbClr val="FFFFFF"/>
          </a:solidFill>
          <a:ln/>
        </p:spPr>
      </p:sp>
      <p:sp>
        <p:nvSpPr>
          <p:cNvPr id="7066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587(missense)+11(stop)=598 </a:t>
            </a:r>
            <a:r>
              <a:rPr lang="en-CA" dirty="0" err="1" smtClean="0"/>
              <a:t>aa</a:t>
            </a:r>
            <a:r>
              <a:rPr lang="en-CA" smtClean="0"/>
              <a:t> changes</a:t>
            </a:r>
            <a:endParaRPr lang="en-CA"/>
          </a:p>
        </p:txBody>
      </p:sp>
      <p:sp>
        <p:nvSpPr>
          <p:cNvPr id="4" name="Slide Number Placeholder 3"/>
          <p:cNvSpPr>
            <a:spLocks noGrp="1"/>
          </p:cNvSpPr>
          <p:nvPr>
            <p:ph type="sldNum" sz="quarter" idx="10"/>
          </p:nvPr>
        </p:nvSpPr>
        <p:spPr/>
        <p:txBody>
          <a:bodyPr/>
          <a:lstStyle/>
          <a:p>
            <a:fld id="{38F53D1F-7EB9-4E9D-A676-9A3FEA32F8F4}" type="slidenum">
              <a:rPr lang="en-CA" smtClean="0"/>
              <a:pPr/>
              <a:t>58</a:t>
            </a:fld>
            <a:endParaRPr lang="en-CA"/>
          </a:p>
        </p:txBody>
      </p:sp>
    </p:spTree>
    <p:extLst>
      <p:ext uri="{BB962C8B-B14F-4D97-AF65-F5344CB8AC3E}">
        <p14:creationId xmlns:p14="http://schemas.microsoft.com/office/powerpoint/2010/main" val="3478227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4610D8F8-5768-D74D-8D4A-2FFE69336BE0}" type="slidenum">
              <a:rPr lang="en-US"/>
              <a:pPr/>
              <a:t>5</a:t>
            </a:fld>
            <a:endParaRPr lang="en-US"/>
          </a:p>
        </p:txBody>
      </p:sp>
      <p:sp>
        <p:nvSpPr>
          <p:cNvPr id="49155" name="Slide Image Placeholder 1"/>
          <p:cNvSpPr>
            <a:spLocks noGrp="1" noRot="1" noChangeAspect="1" noTextEdit="1"/>
          </p:cNvSpPr>
          <p:nvPr>
            <p:ph type="sldImg"/>
          </p:nvPr>
        </p:nvSpPr>
        <p:spPr>
          <a:ln/>
        </p:spPr>
      </p:sp>
      <p:sp>
        <p:nvSpPr>
          <p:cNvPr id="49156" name="Notes Placeholder 2"/>
          <p:cNvSpPr>
            <a:spLocks noGrp="1"/>
          </p:cNvSpPr>
          <p:nvPr>
            <p:ph type="body" idx="1"/>
          </p:nvPr>
        </p:nvSpPr>
        <p:spPr>
          <a:xfrm>
            <a:off x="685800" y="4343400"/>
            <a:ext cx="5486400" cy="4114800"/>
          </a:xfrm>
          <a:noFill/>
          <a:ln>
            <a:solidFill>
              <a:srgbClr val="000000"/>
            </a:solidFill>
          </a:ln>
        </p:spPr>
        <p:txBody>
          <a:bodyPr/>
          <a:lstStyle/>
          <a:p>
            <a:pPr eaLnBrk="1" hangingPunct="1">
              <a:spcBef>
                <a:spcPct val="0"/>
              </a:spcBef>
              <a:buFontTx/>
              <a:buChar char="•"/>
            </a:pPr>
            <a:r>
              <a:rPr lang="en-US"/>
              <a:t>BRCA1/BRCA2: Women with significant amily history are screened to determine their risk. Mutations in BRCA1 or BRCA2 in women with breast cancer increases the probability that they will develop secondary cancer of the ovaries. BRCA1 and BRCA2 testing is done to identify those women who need extra surveillance for possible ovarian cancer or prophylactic oophorectomy</a:t>
            </a:r>
          </a:p>
          <a:p>
            <a:pPr eaLnBrk="1" hangingPunct="1">
              <a:spcBef>
                <a:spcPct val="0"/>
              </a:spcBef>
              <a:buFontTx/>
              <a:buChar char="•"/>
            </a:pPr>
            <a:r>
              <a:rPr lang="en-US"/>
              <a:t>LQTS – there are a number of genetic mutations identified that affect cardiac ion channel conductance and cause long QT interval and associated increased risk of fatal arrhythmia. Patients with long QT syndrome are tested for which mutation is present. Some mutations increase the risk of arrhythmia associated with auditory stimulation during sleep, others increase the risk associated with exercise; knowing which mutation is present, the individual can be counseled to avoid the relevant trigger. Furthermore, certain drugs work better for some mutations than others, so genetic testing allows </a:t>
            </a:r>
            <a:r>
              <a:rPr lang="en-US" sz="1100"/>
              <a:t>tailoring </a:t>
            </a:r>
            <a:r>
              <a:rPr lang="en-US"/>
              <a:t>of drug therapy</a:t>
            </a:r>
          </a:p>
          <a:p>
            <a:pPr eaLnBrk="1" hangingPunct="1">
              <a:spcBef>
                <a:spcPct val="0"/>
              </a:spcBef>
              <a:buFontTx/>
              <a:buChar char="•"/>
            </a:pPr>
            <a:r>
              <a:rPr lang="en-US"/>
              <a:t>In May 2004, PGx Health Pharmaceuticals, based in New Haven, CT, introduced the </a:t>
            </a:r>
            <a:r>
              <a:rPr lang="en-US" i="1"/>
              <a:t>FAMILION</a:t>
            </a:r>
            <a:r>
              <a:rPr lang="en-US"/>
              <a:t>™</a:t>
            </a:r>
          </a:p>
          <a:p>
            <a:pPr eaLnBrk="1" hangingPunct="1">
              <a:spcBef>
                <a:spcPct val="0"/>
              </a:spcBef>
              <a:buFontTx/>
              <a:buChar char="•"/>
            </a:pPr>
            <a:endParaRPr lang="en-US"/>
          </a:p>
          <a:p>
            <a:pPr eaLnBrk="1" hangingPunct="1">
              <a:spcBef>
                <a:spcPct val="0"/>
              </a:spcBef>
              <a:buFontTx/>
              <a:buChar char="•"/>
            </a:pPr>
            <a:r>
              <a:rPr lang="en-US"/>
              <a:t>TCF7L2 testing in patients with impaired glucose tolerance is important for identifying those individuals who need aggressive lifestyle modification and drug treatmetn to prevent progression to diabetes</a:t>
            </a:r>
          </a:p>
        </p:txBody>
      </p:sp>
      <p:sp>
        <p:nvSpPr>
          <p:cNvPr id="4915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eaLnBrk="1" hangingPunct="1"/>
            <a:fld id="{631BCEAB-F256-AD41-B517-090E09364316}" type="slidenum">
              <a:rPr lang="en-US" sz="1200">
                <a:latin typeface="Calibri" charset="0"/>
              </a:rPr>
              <a:pPr algn="r" eaLnBrk="1" hangingPunct="1"/>
              <a:t>5</a:t>
            </a:fld>
            <a:endParaRPr lang="en-US" sz="120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671516CC-F68E-4885-A084-1F8DC35BE268}" type="slidenum">
              <a:rPr lang="en-US" sz="1200" b="0">
                <a:latin typeface="+mn-lt"/>
                <a:cs typeface="+mn-cs"/>
              </a:rPr>
              <a:pPr algn="r" fontAlgn="auto">
                <a:spcBef>
                  <a:spcPts val="0"/>
                </a:spcBef>
                <a:spcAft>
                  <a:spcPts val="0"/>
                </a:spcAft>
                <a:defRPr/>
              </a:pPr>
              <a:t>6</a:t>
            </a:fld>
            <a:endParaRPr lang="en-US" sz="1200" b="0">
              <a:latin typeface="+mn-lt"/>
              <a:cs typeface="+mn-cs"/>
            </a:endParaRPr>
          </a:p>
        </p:txBody>
      </p:sp>
      <p:sp>
        <p:nvSpPr>
          <p:cNvPr id="13414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3414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lIns="90571" tIns="45286" rIns="90571" bIns="45286"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4610D8F8-5768-D74D-8D4A-2FFE69336BE0}" type="slidenum">
              <a:rPr lang="en-US"/>
              <a:pPr/>
              <a:t>9</a:t>
            </a:fld>
            <a:endParaRPr lang="en-US"/>
          </a:p>
        </p:txBody>
      </p:sp>
      <p:sp>
        <p:nvSpPr>
          <p:cNvPr id="49155" name="Slide Image Placeholder 1"/>
          <p:cNvSpPr>
            <a:spLocks noGrp="1" noRot="1" noChangeAspect="1" noTextEdit="1"/>
          </p:cNvSpPr>
          <p:nvPr>
            <p:ph type="sldImg"/>
          </p:nvPr>
        </p:nvSpPr>
        <p:spPr>
          <a:ln/>
        </p:spPr>
      </p:sp>
      <p:sp>
        <p:nvSpPr>
          <p:cNvPr id="49156" name="Notes Placeholder 2"/>
          <p:cNvSpPr>
            <a:spLocks noGrp="1"/>
          </p:cNvSpPr>
          <p:nvPr>
            <p:ph type="body" idx="1"/>
          </p:nvPr>
        </p:nvSpPr>
        <p:spPr>
          <a:xfrm>
            <a:off x="685800" y="4343400"/>
            <a:ext cx="5486400" cy="4114800"/>
          </a:xfrm>
          <a:noFill/>
          <a:ln>
            <a:solidFill>
              <a:srgbClr val="000000"/>
            </a:solidFill>
          </a:ln>
        </p:spPr>
        <p:txBody>
          <a:bodyPr/>
          <a:lstStyle/>
          <a:p>
            <a:pPr eaLnBrk="1" hangingPunct="1">
              <a:spcBef>
                <a:spcPct val="0"/>
              </a:spcBef>
              <a:buFontTx/>
              <a:buChar char="•"/>
            </a:pPr>
            <a:r>
              <a:rPr lang="en-US"/>
              <a:t>BRCA1/BRCA2: Women with significant amily history are screened to determine their risk. Mutations in BRCA1 or BRCA2 in women with breast cancer increases the probability that they will develop secondary cancer of the ovaries. BRCA1 and BRCA2 testing is done to identify those women who need extra surveillance for possible ovarian cancer or prophylactic oophorectomy</a:t>
            </a:r>
          </a:p>
          <a:p>
            <a:pPr eaLnBrk="1" hangingPunct="1">
              <a:spcBef>
                <a:spcPct val="0"/>
              </a:spcBef>
              <a:buFontTx/>
              <a:buChar char="•"/>
            </a:pPr>
            <a:r>
              <a:rPr lang="en-US"/>
              <a:t>LQTS – there are a number of genetic mutations identified that affect cardiac ion channel conductance and cause long QT interval and associated increased risk of fatal arrhythmia. Patients with long QT syndrome are tested for which mutation is present. Some mutations increase the risk of arrhythmia associated with auditory stimulation during sleep, others increase the risk associated with exercise; knowing which mutation is present, the individual can be counseled to avoid the relevant trigger. Furthermore, certain drugs work better for some mutations than others, so genetic testing allows </a:t>
            </a:r>
            <a:r>
              <a:rPr lang="en-US" sz="1100"/>
              <a:t>tailoring </a:t>
            </a:r>
            <a:r>
              <a:rPr lang="en-US"/>
              <a:t>of drug therapy</a:t>
            </a:r>
          </a:p>
          <a:p>
            <a:pPr eaLnBrk="1" hangingPunct="1">
              <a:spcBef>
                <a:spcPct val="0"/>
              </a:spcBef>
              <a:buFontTx/>
              <a:buChar char="•"/>
            </a:pPr>
            <a:r>
              <a:rPr lang="en-US"/>
              <a:t>In May 2004, PGx Health Pharmaceuticals, based in New Haven, CT, introduced the </a:t>
            </a:r>
            <a:r>
              <a:rPr lang="en-US" i="1"/>
              <a:t>FAMILION</a:t>
            </a:r>
            <a:r>
              <a:rPr lang="en-US"/>
              <a:t>™</a:t>
            </a:r>
          </a:p>
          <a:p>
            <a:pPr eaLnBrk="1" hangingPunct="1">
              <a:spcBef>
                <a:spcPct val="0"/>
              </a:spcBef>
              <a:buFontTx/>
              <a:buChar char="•"/>
            </a:pPr>
            <a:endParaRPr lang="en-US"/>
          </a:p>
          <a:p>
            <a:pPr eaLnBrk="1" hangingPunct="1">
              <a:spcBef>
                <a:spcPct val="0"/>
              </a:spcBef>
              <a:buFontTx/>
              <a:buChar char="•"/>
            </a:pPr>
            <a:r>
              <a:rPr lang="en-US"/>
              <a:t>TCF7L2 testing in patients with impaired glucose tolerance is important for identifying those individuals who need aggressive lifestyle modification and drug treatmetn to prevent progression to diabetes</a:t>
            </a:r>
          </a:p>
        </p:txBody>
      </p:sp>
      <p:sp>
        <p:nvSpPr>
          <p:cNvPr id="4915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eaLnBrk="1" hangingPunct="1"/>
            <a:fld id="{631BCEAB-F256-AD41-B517-090E09364316}" type="slidenum">
              <a:rPr lang="en-US" sz="1200">
                <a:latin typeface="Calibri" charset="0"/>
              </a:rPr>
              <a:pPr algn="r" eaLnBrk="1" hangingPunct="1"/>
              <a:t>9</a:t>
            </a:fld>
            <a:endParaRPr lang="en-US"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213ACA78-0F65-BD48-AB73-F1D40EAC5186}" type="slidenum">
              <a:rPr lang="en-US"/>
              <a:pPr/>
              <a:t>10</a:t>
            </a:fld>
            <a:endParaRPr lang="en-US"/>
          </a:p>
        </p:txBody>
      </p:sp>
      <p:sp>
        <p:nvSpPr>
          <p:cNvPr id="29699" name="Rectangle 2"/>
          <p:cNvSpPr>
            <a:spLocks noGrp="1" noRot="1" noChangeAspect="1" noChangeArrowheads="1"/>
          </p:cNvSpPr>
          <p:nvPr>
            <p:ph type="sldImg"/>
          </p:nvPr>
        </p:nvSpPr>
        <p:spPr>
          <a:solidFill>
            <a:srgbClr val="FFFFFF"/>
          </a:solidFill>
          <a:ln/>
        </p:spPr>
      </p:sp>
      <p:sp>
        <p:nvSpPr>
          <p:cNvPr id="29700"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7F7E7B97-4B7C-2F4C-9CA1-53077587972B}" type="slidenum">
              <a:rPr lang="en-US"/>
              <a:pPr/>
              <a:t>11</a:t>
            </a:fld>
            <a:endParaRPr lang="en-US"/>
          </a:p>
        </p:txBody>
      </p:sp>
      <p:sp>
        <p:nvSpPr>
          <p:cNvPr id="31747" name="Rectangle 2"/>
          <p:cNvSpPr>
            <a:spLocks noGrp="1" noRot="1" noChangeAspect="1" noChangeArrowheads="1"/>
          </p:cNvSpPr>
          <p:nvPr>
            <p:ph type="sldImg"/>
          </p:nvPr>
        </p:nvSpPr>
        <p:spPr>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prstTxWarp prst="textNoShape">
              <a:avLst/>
            </a:prstTxWarp>
          </a:bodyPr>
          <a:lstStyle/>
          <a:p>
            <a:endParaRPr lang="en-US"/>
          </a:p>
        </p:txBody>
      </p:sp>
      <p:sp>
        <p:nvSpPr>
          <p:cNvPr id="28675" name="Text Box 2"/>
          <p:cNvSpPr>
            <a:spLocks noGrp="1" noChangeArrowheads="1"/>
          </p:cNvSpPr>
          <p:nvPr>
            <p:ph type="body"/>
          </p:nvPr>
        </p:nvSpPr>
        <p:spPr>
          <a:xfrm>
            <a:off x="1046163" y="4352925"/>
            <a:ext cx="4770437" cy="3478213"/>
          </a:xfrm>
          <a:noFill/>
          <a:ln/>
        </p:spPr>
        <p:txBody>
          <a:bodyPr lIns="0" tIns="0" rIns="0" bIns="0"/>
          <a:lstStyle/>
          <a:p>
            <a:pPr marL="76200" indent="-76200">
              <a:lnSpc>
                <a:spcPct val="93000"/>
              </a:lnSpc>
              <a:spcBef>
                <a:spcPct val="0"/>
              </a:spcBef>
              <a:buSzPct val="45000"/>
              <a:tabLst>
                <a:tab pos="649288" algn="l"/>
                <a:tab pos="1298575" algn="l"/>
                <a:tab pos="1947863" algn="l"/>
                <a:tab pos="2597150" algn="l"/>
                <a:tab pos="3248025" algn="l"/>
                <a:tab pos="3897313" algn="l"/>
                <a:tab pos="4546600" algn="l"/>
              </a:tabLst>
            </a:pPr>
            <a:r>
              <a:rPr lang="en-GB">
                <a:ea typeface="msgothic" charset="0"/>
                <a:cs typeface="msgothic" charset="0"/>
              </a:rPr>
              <a:t>A general flow chart for determining a personal genome sequence. The generated reads are first mapped to the reference genome to call high-quality SNPs and small Indels (Step 1) and SVs based on aberrant alignment information (Step 2). The novel insertions can be reconstructed using local de novo assembly algorithms (Step 3), and a final phasing step (Step 4) will be able to deduce the complete diploid genome of the individual.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72559B7C-D6A7-D443-A836-C591289E073E}" type="slidenum">
              <a:rPr lang="en-US"/>
              <a:pPr/>
              <a:t>15</a:t>
            </a:fld>
            <a:endParaRPr lang="en-US"/>
          </a:p>
        </p:txBody>
      </p:sp>
      <p:sp>
        <p:nvSpPr>
          <p:cNvPr id="41987"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41988" name="Rectangle 3"/>
          <p:cNvSpPr>
            <a:spLocks noGrp="1" noChangeArrowheads="1"/>
          </p:cNvSpPr>
          <p:nvPr>
            <p:ph type="body" idx="1"/>
          </p:nvPr>
        </p:nvSpPr>
        <p:spPr>
          <a:xfrm>
            <a:off x="685800" y="4343400"/>
            <a:ext cx="5486400" cy="4113213"/>
          </a:xfrm>
          <a:solidFill>
            <a:srgbClr val="FFFFFF"/>
          </a:solidFill>
          <a:ln>
            <a:solidFill>
              <a:srgbClr val="000000"/>
            </a:solidFill>
          </a:ln>
        </p:spPr>
        <p:txBody>
          <a:bodyPr/>
          <a:lstStyle/>
          <a:p>
            <a:pPr eaLnBrk="1" hangingPunct="1"/>
            <a:r>
              <a:rPr lang="en-US"/>
              <a:t>(</a:t>
            </a:r>
            <a:r>
              <a:rPr lang="en-US" b="1"/>
              <a:t>a</a:t>
            </a:r>
            <a:r>
              <a:rPr lang="en-US"/>
              <a:t>) Right side of chromosomal ideograms: red line indicates deletion; blue=insertion; yellow=inversion breakpoint; the double length indicates SV observed in both individuals. Left side of ideogram: the line lengths indicate size of event in log-scale (events ≥1 Mb are drawn at same length, corresponding to the line indicated to the right (‘Scale’); unmated insertions are indicated at a length corresponding to 1 kb); line colors indicate predominant repetitive sequences in ±3 kb window of the predicted breakpoint junction (according to numbers/ occurrences of elements annotated in http://humanparalogy.gs.washington.edu (SDs) and www.repeatmasker.org): red=SDs; blue=LINEs; yellow=LTRs; green=Microsatellites; black=two or more repetitive elements with equal frequency; gray: no repeat association.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8E52FC-F7B4-4045-B8D0-87A2EBA7B70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DF7C94-58BA-D04D-B0B4-3417DC8A779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F0DF5C-42FB-5A40-8F10-5D832467A70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942019-B1E0-274F-9F5F-55E8E2485F5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CF34CE8-490E-C345-BFB5-5B33DD80267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1BD557-8743-7048-94AF-37088610201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EA70BFA-E877-CF4E-96EE-85FA465B2CF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1109D5-B569-5547-8811-B36573AE2C2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D1A808C-E799-FE4E-B8F8-14EBB7AD90A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1A93E5-DC44-1540-8071-60CA57C0B23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EC8AC4-D4BA-DD48-A4C9-242F934FD5E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AB829ACC-9FF5-9A45-83CE-3E6C818BCFE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1.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9" Type="http://schemas.openxmlformats.org/officeDocument/2006/relationships/image" Target="../media/image38.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 Id="rId3" Type="http://schemas.openxmlformats.org/officeDocument/2006/relationships/image" Target="../media/image4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8.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g"/><Relationship Id="rId3" Type="http://schemas.openxmlformats.org/officeDocument/2006/relationships/image" Target="../media/image49.emf"/></Relationships>
</file>

<file path=ppt/slides/_rels/slide51.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50.gif"/><Relationship Id="rId5" Type="http://schemas.openxmlformats.org/officeDocument/2006/relationships/image" Target="../media/image25.png"/><Relationship Id="rId6" Type="http://schemas.openxmlformats.org/officeDocument/2006/relationships/image" Target="../media/image8.jpeg"/><Relationship Id="rId7" Type="http://schemas.openxmlformats.org/officeDocument/2006/relationships/image" Target="../media/image47.jpe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5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gi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9.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09600" y="1524000"/>
            <a:ext cx="8001000" cy="1143000"/>
          </a:xfrm>
        </p:spPr>
        <p:txBody>
          <a:bodyPr/>
          <a:lstStyle/>
          <a:p>
            <a:pPr eaLnBrk="1" hangingPunct="1"/>
            <a:r>
              <a:rPr lang="en-US" sz="3200" b="1" dirty="0" smtClean="0">
                <a:latin typeface="Helvetica" charset="0"/>
              </a:rPr>
              <a:t>Personal Medicine: </a:t>
            </a:r>
            <a:br>
              <a:rPr lang="en-US" sz="3200" b="1" dirty="0" smtClean="0">
                <a:latin typeface="Helvetica" charset="0"/>
              </a:rPr>
            </a:br>
            <a:r>
              <a:rPr lang="en-US" sz="3200" b="1" dirty="0" smtClean="0">
                <a:latin typeface="Helvetica" charset="0"/>
              </a:rPr>
              <a:t>Personal </a:t>
            </a:r>
            <a:r>
              <a:rPr lang="en-US" sz="3200" b="1" dirty="0" err="1" smtClean="0">
                <a:latin typeface="Helvetica" charset="0"/>
              </a:rPr>
              <a:t>Omics</a:t>
            </a:r>
            <a:r>
              <a:rPr lang="en-US" sz="3200" b="1" dirty="0" smtClean="0">
                <a:latin typeface="Helvetica" charset="0"/>
              </a:rPr>
              <a:t> Profiling for Assessing Disease Risk and Health States</a:t>
            </a:r>
            <a:br>
              <a:rPr lang="en-US" sz="3200" b="1" dirty="0" smtClean="0">
                <a:latin typeface="Helvetica" charset="0"/>
              </a:rPr>
            </a:br>
            <a:r>
              <a:rPr lang="en-US" sz="3200" b="1" dirty="0" smtClean="0">
                <a:latin typeface="Helvetica" charset="0"/>
              </a:rPr>
              <a:t/>
            </a:r>
            <a:br>
              <a:rPr lang="en-US" sz="3200" b="1" dirty="0" smtClean="0">
                <a:latin typeface="Helvetica" charset="0"/>
              </a:rPr>
            </a:br>
            <a:endParaRPr lang="en-US" sz="3200" b="1" dirty="0" smtClean="0"/>
          </a:p>
        </p:txBody>
      </p:sp>
      <p:pic>
        <p:nvPicPr>
          <p:cNvPr id="14339" name="Picture 4" descr="people_from_all_races"/>
          <p:cNvPicPr>
            <a:picLocks noChangeAspect="1" noChangeArrowheads="1"/>
          </p:cNvPicPr>
          <p:nvPr/>
        </p:nvPicPr>
        <p:blipFill>
          <a:blip r:embed="rId3"/>
          <a:srcRect/>
          <a:stretch>
            <a:fillRect/>
          </a:stretch>
        </p:blipFill>
        <p:spPr bwMode="auto">
          <a:xfrm>
            <a:off x="5715000" y="3048000"/>
            <a:ext cx="2828925" cy="2819400"/>
          </a:xfrm>
          <a:prstGeom prst="rect">
            <a:avLst/>
          </a:prstGeom>
          <a:noFill/>
          <a:ln w="9525">
            <a:noFill/>
            <a:miter lim="800000"/>
            <a:headEnd/>
            <a:tailEnd/>
          </a:ln>
        </p:spPr>
      </p:pic>
      <p:sp>
        <p:nvSpPr>
          <p:cNvPr id="14340" name="Rectangle 4"/>
          <p:cNvSpPr>
            <a:spLocks noChangeArrowheads="1"/>
          </p:cNvSpPr>
          <p:nvPr/>
        </p:nvSpPr>
        <p:spPr bwMode="auto">
          <a:xfrm>
            <a:off x="1295400" y="3581400"/>
            <a:ext cx="4572000" cy="1570038"/>
          </a:xfrm>
          <a:prstGeom prst="rect">
            <a:avLst/>
          </a:prstGeom>
          <a:noFill/>
          <a:ln w="9525">
            <a:noFill/>
            <a:miter lim="800000"/>
            <a:headEnd/>
            <a:tailEnd/>
          </a:ln>
        </p:spPr>
        <p:txBody>
          <a:bodyPr>
            <a:prstTxWarp prst="textNoShape">
              <a:avLst/>
            </a:prstTxWarp>
            <a:spAutoFit/>
          </a:bodyPr>
          <a:lstStyle/>
          <a:p>
            <a:r>
              <a:rPr lang="en-US" sz="3200" dirty="0">
                <a:latin typeface="Helvetica" charset="0"/>
              </a:rPr>
              <a:t>Michael Snyder</a:t>
            </a:r>
          </a:p>
          <a:p>
            <a:r>
              <a:rPr lang="en-US" sz="3200" dirty="0" smtClean="0">
                <a:latin typeface="Helvetica" charset="0"/>
              </a:rPr>
              <a:t/>
            </a:r>
            <a:br>
              <a:rPr lang="en-US" sz="3200" dirty="0" smtClean="0">
                <a:latin typeface="Helvetica" charset="0"/>
              </a:rPr>
            </a:br>
            <a:r>
              <a:rPr lang="en-US" sz="3200" dirty="0" smtClean="0">
                <a:latin typeface="Helvetica" charset="0"/>
              </a:rPr>
              <a:t>May 6, 2013</a:t>
            </a:r>
            <a:endParaRPr lang="en-US" sz="3200" dirty="0"/>
          </a:p>
        </p:txBody>
      </p:sp>
      <p:sp>
        <p:nvSpPr>
          <p:cNvPr id="5" name="Rectangle 4"/>
          <p:cNvSpPr/>
          <p:nvPr/>
        </p:nvSpPr>
        <p:spPr>
          <a:xfrm>
            <a:off x="685800" y="6096000"/>
            <a:ext cx="5932333" cy="461665"/>
          </a:xfrm>
          <a:prstGeom prst="rect">
            <a:avLst/>
          </a:prstGeom>
        </p:spPr>
        <p:txBody>
          <a:bodyPr wrap="none">
            <a:spAutoFit/>
          </a:bodyPr>
          <a:lstStyle/>
          <a:p>
            <a:r>
              <a:rPr lang="en-US" dirty="0" smtClean="0">
                <a:latin typeface="Helvetica" charset="0"/>
              </a:rPr>
              <a:t>Conflicts: </a:t>
            </a:r>
            <a:r>
              <a:rPr lang="en-US" dirty="0" err="1" smtClean="0">
                <a:latin typeface="Helvetica" charset="0"/>
              </a:rPr>
              <a:t>Personalis</a:t>
            </a:r>
            <a:r>
              <a:rPr lang="en-US" dirty="0" smtClean="0">
                <a:latin typeface="Helvetica" charset="0"/>
              </a:rPr>
              <a:t>, </a:t>
            </a:r>
            <a:r>
              <a:rPr lang="en-US" dirty="0" err="1" smtClean="0">
                <a:latin typeface="Helvetica" charset="0"/>
              </a:rPr>
              <a:t>Genapsys</a:t>
            </a:r>
            <a:r>
              <a:rPr lang="en-US" dirty="0" smtClean="0">
                <a:latin typeface="Helvetica" charset="0"/>
              </a:rPr>
              <a:t>, </a:t>
            </a:r>
            <a:r>
              <a:rPr lang="en-US" dirty="0" err="1" smtClean="0">
                <a:latin typeface="Helvetica" charset="0"/>
              </a:rPr>
              <a:t>Illumina</a:t>
            </a:r>
            <a:endParaRPr lang="en-US" dirty="0"/>
          </a:p>
        </p:txBody>
      </p:sp>
    </p:spTree>
    <p:extLst>
      <p:ext uri="{BB962C8B-B14F-4D97-AF65-F5344CB8AC3E}">
        <p14:creationId xmlns:p14="http://schemas.microsoft.com/office/powerpoint/2010/main" val="14751326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709613" y="152400"/>
            <a:ext cx="7977187" cy="954107"/>
          </a:xfrm>
          <a:prstGeom prst="rect">
            <a:avLst/>
          </a:prstGeom>
          <a:noFill/>
          <a:ln w="9525">
            <a:noFill/>
            <a:miter lim="800000"/>
            <a:headEnd/>
            <a:tailEnd/>
          </a:ln>
        </p:spPr>
        <p:txBody>
          <a:bodyPr>
            <a:prstTxWarp prst="textNoShape">
              <a:avLst/>
            </a:prstTxWarp>
            <a:spAutoFit/>
          </a:bodyPr>
          <a:lstStyle/>
          <a:p>
            <a:pPr algn="ctr" eaLnBrk="1" hangingPunct="1"/>
            <a:r>
              <a:rPr lang="en-US" sz="2800" b="1" dirty="0" smtClean="0">
                <a:ea typeface="Arial" charset="0"/>
                <a:cs typeface="Arial" charset="0"/>
              </a:rPr>
              <a:t>Sequencing Genomes of Healthy People:</a:t>
            </a:r>
          </a:p>
          <a:p>
            <a:pPr algn="ctr" eaLnBrk="1" hangingPunct="1"/>
            <a:r>
              <a:rPr lang="en-US" sz="2800" b="1" dirty="0" smtClean="0">
                <a:ea typeface="Arial" charset="0"/>
                <a:cs typeface="Arial" charset="0"/>
              </a:rPr>
              <a:t>Incorporate into Medicine</a:t>
            </a:r>
            <a:endParaRPr lang="en-US" sz="2800" b="1" dirty="0">
              <a:ea typeface="Arial" charset="0"/>
              <a:cs typeface="Arial" charset="0"/>
            </a:endParaRPr>
          </a:p>
        </p:txBody>
      </p:sp>
      <p:sp>
        <p:nvSpPr>
          <p:cNvPr id="28675" name="Rectangle 7"/>
          <p:cNvSpPr>
            <a:spLocks noChangeArrowheads="1"/>
          </p:cNvSpPr>
          <p:nvPr/>
        </p:nvSpPr>
        <p:spPr bwMode="auto">
          <a:xfrm>
            <a:off x="1752600" y="1295400"/>
            <a:ext cx="1403350" cy="457200"/>
          </a:xfrm>
          <a:prstGeom prst="rect">
            <a:avLst/>
          </a:prstGeom>
          <a:noFill/>
          <a:ln w="9525">
            <a:noFill/>
            <a:miter lim="800000"/>
            <a:headEnd/>
            <a:tailEnd/>
          </a:ln>
        </p:spPr>
        <p:txBody>
          <a:bodyPr wrap="none">
            <a:prstTxWarp prst="textNoShape">
              <a:avLst/>
            </a:prstTxWarp>
            <a:spAutoFit/>
          </a:bodyPr>
          <a:lstStyle/>
          <a:p>
            <a:r>
              <a:rPr lang="en-US">
                <a:ea typeface="Arial" charset="0"/>
                <a:cs typeface="Arial" charset="0"/>
              </a:rPr>
              <a:t>Genomic</a:t>
            </a:r>
          </a:p>
        </p:txBody>
      </p:sp>
      <p:sp>
        <p:nvSpPr>
          <p:cNvPr id="28676" name="Line 12"/>
          <p:cNvSpPr>
            <a:spLocks noChangeShapeType="1"/>
          </p:cNvSpPr>
          <p:nvPr/>
        </p:nvSpPr>
        <p:spPr bwMode="auto">
          <a:xfrm>
            <a:off x="4343400" y="3276600"/>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28677" name="Line 13"/>
          <p:cNvSpPr>
            <a:spLocks noChangeShapeType="1"/>
          </p:cNvSpPr>
          <p:nvPr/>
        </p:nvSpPr>
        <p:spPr bwMode="auto">
          <a:xfrm>
            <a:off x="4038600" y="27432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sp>
        <p:nvSpPr>
          <p:cNvPr id="28678" name="Rectangle 17"/>
          <p:cNvSpPr>
            <a:spLocks noChangeArrowheads="1"/>
          </p:cNvSpPr>
          <p:nvPr/>
        </p:nvSpPr>
        <p:spPr bwMode="auto">
          <a:xfrm>
            <a:off x="2133600" y="6248400"/>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28679" name="Rectangle 18"/>
          <p:cNvSpPr>
            <a:spLocks noChangeArrowheads="1"/>
          </p:cNvSpPr>
          <p:nvPr/>
        </p:nvSpPr>
        <p:spPr bwMode="auto">
          <a:xfrm>
            <a:off x="6400800" y="4114800"/>
            <a:ext cx="2357438" cy="2308225"/>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 </a:t>
            </a:r>
            <a:r>
              <a:rPr lang="en-US" b="1" dirty="0" smtClean="0">
                <a:ea typeface="Arial" charset="0"/>
                <a:cs typeface="Arial" charset="0"/>
              </a:rPr>
              <a:t>Diagnose</a:t>
            </a:r>
            <a:endParaRPr lang="en-US" b="1" dirty="0">
              <a:ea typeface="Arial" charset="0"/>
              <a:cs typeface="Arial" charset="0"/>
            </a:endParaRPr>
          </a:p>
          <a:p>
            <a:r>
              <a:rPr lang="en-US" b="1" dirty="0">
                <a:ea typeface="Arial" charset="0"/>
                <a:cs typeface="Arial" charset="0"/>
              </a:rPr>
              <a:t>3. </a:t>
            </a:r>
            <a:r>
              <a:rPr lang="en-US" b="1" dirty="0" smtClean="0">
                <a:ea typeface="Arial" charset="0"/>
                <a:cs typeface="Arial" charset="0"/>
              </a:rPr>
              <a:t>Monitor</a:t>
            </a:r>
            <a:endParaRPr lang="en-US" b="1" dirty="0">
              <a:ea typeface="Arial" charset="0"/>
              <a:cs typeface="Arial" charset="0"/>
            </a:endParaRPr>
          </a:p>
          <a:p>
            <a:r>
              <a:rPr lang="en-US" b="1" dirty="0">
                <a:ea typeface="Arial" charset="0"/>
                <a:cs typeface="Arial" charset="0"/>
              </a:rPr>
              <a:t>4. </a:t>
            </a:r>
            <a:r>
              <a:rPr lang="en-US" b="1" dirty="0" smtClean="0">
                <a:ea typeface="Arial" charset="0"/>
                <a:cs typeface="Arial" charset="0"/>
              </a:rPr>
              <a:t>Treat </a:t>
            </a:r>
            <a:r>
              <a:rPr lang="en-US" b="1" dirty="0">
                <a:ea typeface="Arial" charset="0"/>
                <a:cs typeface="Arial" charset="0"/>
              </a:rPr>
              <a:t>&amp;</a:t>
            </a:r>
          </a:p>
          <a:p>
            <a:r>
              <a:rPr lang="en-US" b="1" dirty="0">
                <a:ea typeface="Arial" charset="0"/>
                <a:cs typeface="Arial" charset="0"/>
              </a:rPr>
              <a:t>5. Understand</a:t>
            </a:r>
          </a:p>
          <a:p>
            <a:r>
              <a:rPr lang="en-US" b="1" dirty="0">
                <a:ea typeface="Arial" charset="0"/>
                <a:cs typeface="Arial" charset="0"/>
              </a:rPr>
              <a:t>Disease States</a:t>
            </a:r>
          </a:p>
        </p:txBody>
      </p:sp>
      <p:sp>
        <p:nvSpPr>
          <p:cNvPr id="28680" name="Rectangle 5"/>
          <p:cNvSpPr>
            <a:spLocks noChangeArrowheads="1"/>
          </p:cNvSpPr>
          <p:nvPr/>
        </p:nvSpPr>
        <p:spPr bwMode="auto">
          <a:xfrm>
            <a:off x="762000" y="1752600"/>
            <a:ext cx="2971800" cy="2124075"/>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200" dirty="0">
                <a:latin typeface="Courier" charset="0"/>
              </a:rPr>
              <a:t>GGTTCCAAAAGTTTATTGGATGCCGTTTCAGTACATTTATCGTTTGCTTTGGATGCCCTAATTAAAAGTGACCCTTTCAAACTGAAATTCATGATACACCAATGGATATCCTTAGTCGATAAAATTTGCGAGTACTTTCAAAGCCAAATGAAATTATCTATGGTAGACAAAACATTGACCAATTTCATATCGATCCTCCTGAATTTATTGGCGTTAGACACAGTTGGTATATTTCAAGTGACAAGGACAATTACTTGGACCGTAATAGATTTTTTGAGGCTCAGCAAAAAAGAAAATGGAAATTAATTTTGAAGTGCCATTGA….</a:t>
            </a:r>
          </a:p>
        </p:txBody>
      </p:sp>
      <p:pic>
        <p:nvPicPr>
          <p:cNvPr id="28681" name="Picture 19" descr="Doctor.jpg"/>
          <p:cNvPicPr>
            <a:picLocks noChangeAspect="1"/>
          </p:cNvPicPr>
          <p:nvPr/>
        </p:nvPicPr>
        <p:blipFill>
          <a:blip r:embed="rId3"/>
          <a:srcRect/>
          <a:stretch>
            <a:fillRect/>
          </a:stretch>
        </p:blipFill>
        <p:spPr bwMode="auto">
          <a:xfrm>
            <a:off x="3505200" y="4083050"/>
            <a:ext cx="2501900" cy="2698750"/>
          </a:xfrm>
          <a:prstGeom prst="rect">
            <a:avLst/>
          </a:prstGeom>
          <a:noFill/>
          <a:ln w="9525">
            <a:noFill/>
            <a:miter lim="800000"/>
            <a:headEnd/>
            <a:tailEnd/>
          </a:ln>
        </p:spPr>
      </p:pic>
      <p:sp>
        <p:nvSpPr>
          <p:cNvPr id="11" name="Rectangle 10"/>
          <p:cNvSpPr/>
          <p:nvPr/>
        </p:nvSpPr>
        <p:spPr>
          <a:xfrm>
            <a:off x="5410200" y="1828800"/>
            <a:ext cx="2590800" cy="1384995"/>
          </a:xfrm>
          <a:prstGeom prst="rect">
            <a:avLst/>
          </a:prstGeom>
        </p:spPr>
        <p:txBody>
          <a:bodyPr wrap="square">
            <a:spAutoFit/>
          </a:bodyPr>
          <a:lstStyle/>
          <a:p>
            <a:r>
              <a:rPr lang="en-US" b="1" dirty="0" smtClean="0">
                <a:ea typeface="Arial" charset="0"/>
                <a:cs typeface="Arial" charset="0"/>
              </a:rPr>
              <a:t>Family History</a:t>
            </a:r>
          </a:p>
          <a:p>
            <a:endParaRPr lang="en-US" sz="1000" b="1" dirty="0">
              <a:ea typeface="Arial" charset="0"/>
              <a:cs typeface="Arial" charset="0"/>
            </a:endParaRPr>
          </a:p>
          <a:p>
            <a:r>
              <a:rPr lang="en-US" b="1" dirty="0" smtClean="0">
                <a:ea typeface="Arial" charset="0"/>
                <a:cs typeface="Arial" charset="0"/>
              </a:rPr>
              <a:t>Medical Tests:</a:t>
            </a:r>
          </a:p>
          <a:p>
            <a:r>
              <a:rPr lang="en-US" dirty="0" smtClean="0">
                <a:ea typeface="Arial" charset="0"/>
                <a:cs typeface="Arial" charset="0"/>
              </a:rPr>
              <a:t>Few Tests (&lt;20)</a:t>
            </a:r>
            <a:endParaRPr lang="en-US" dirty="0"/>
          </a:p>
        </p:txBody>
      </p:sp>
    </p:spTree>
    <p:extLst>
      <p:ext uri="{BB962C8B-B14F-4D97-AF65-F5344CB8AC3E}">
        <p14:creationId xmlns:p14="http://schemas.microsoft.com/office/powerpoint/2010/main" val="16012414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09613" y="188913"/>
            <a:ext cx="7977187" cy="954087"/>
          </a:xfrm>
          <a:prstGeom prst="rect">
            <a:avLst/>
          </a:prstGeom>
          <a:noFill/>
          <a:ln w="9525">
            <a:noFill/>
            <a:miter lim="800000"/>
            <a:headEnd/>
            <a:tailEnd/>
          </a:ln>
        </p:spPr>
        <p:txBody>
          <a:bodyPr>
            <a:prstTxWarp prst="textNoShape">
              <a:avLst/>
            </a:prstTxWarp>
            <a:spAutoFit/>
          </a:bodyPr>
          <a:lstStyle/>
          <a:p>
            <a:pPr algn="ctr" eaLnBrk="1" hangingPunct="1"/>
            <a:r>
              <a:rPr lang="en-US" sz="2800" b="1">
                <a:ea typeface="Arial" charset="0"/>
                <a:cs typeface="Arial" charset="0"/>
              </a:rPr>
              <a:t>Personalized Medicine: Combine Genomic and Other Omic Information</a:t>
            </a:r>
            <a:endParaRPr lang="en-US" sz="1800" b="1">
              <a:ea typeface="Arial" charset="0"/>
              <a:cs typeface="Arial" charset="0"/>
            </a:endParaRPr>
          </a:p>
        </p:txBody>
      </p:sp>
      <p:sp>
        <p:nvSpPr>
          <p:cNvPr id="30723" name="Rectangle 7"/>
          <p:cNvSpPr>
            <a:spLocks noChangeArrowheads="1"/>
          </p:cNvSpPr>
          <p:nvPr/>
        </p:nvSpPr>
        <p:spPr bwMode="auto">
          <a:xfrm>
            <a:off x="1752600" y="1295400"/>
            <a:ext cx="1403350" cy="457200"/>
          </a:xfrm>
          <a:prstGeom prst="rect">
            <a:avLst/>
          </a:prstGeom>
          <a:noFill/>
          <a:ln w="9525">
            <a:noFill/>
            <a:miter lim="800000"/>
            <a:headEnd/>
            <a:tailEnd/>
          </a:ln>
        </p:spPr>
        <p:txBody>
          <a:bodyPr wrap="none">
            <a:prstTxWarp prst="textNoShape">
              <a:avLst/>
            </a:prstTxWarp>
            <a:spAutoFit/>
          </a:bodyPr>
          <a:lstStyle/>
          <a:p>
            <a:r>
              <a:rPr lang="en-US">
                <a:ea typeface="Arial" charset="0"/>
                <a:cs typeface="Arial" charset="0"/>
              </a:rPr>
              <a:t>Genomic</a:t>
            </a:r>
          </a:p>
        </p:txBody>
      </p:sp>
      <p:sp>
        <p:nvSpPr>
          <p:cNvPr id="30724" name="Line 12"/>
          <p:cNvSpPr>
            <a:spLocks noChangeShapeType="1"/>
          </p:cNvSpPr>
          <p:nvPr/>
        </p:nvSpPr>
        <p:spPr bwMode="auto">
          <a:xfrm>
            <a:off x="4343400" y="3276600"/>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30725" name="Line 13"/>
          <p:cNvSpPr>
            <a:spLocks noChangeShapeType="1"/>
          </p:cNvSpPr>
          <p:nvPr/>
        </p:nvSpPr>
        <p:spPr bwMode="auto">
          <a:xfrm>
            <a:off x="4038600" y="27432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nvGrpSpPr>
          <p:cNvPr id="2" name="Group 22"/>
          <p:cNvGrpSpPr>
            <a:grpSpLocks/>
          </p:cNvGrpSpPr>
          <p:nvPr/>
        </p:nvGrpSpPr>
        <p:grpSpPr bwMode="auto">
          <a:xfrm>
            <a:off x="4343400" y="1295400"/>
            <a:ext cx="4343357" cy="2202597"/>
            <a:chOff x="4343400" y="1143000"/>
            <a:chExt cx="4342948" cy="2202597"/>
          </a:xfrm>
        </p:grpSpPr>
        <p:pic>
          <p:nvPicPr>
            <p:cNvPr id="30731" name="Picture 6" descr="C-21 08-09-2005 PMT 220_532-1"/>
            <p:cNvPicPr>
              <a:picLocks noChangeAspect="1" noChangeArrowheads="1"/>
            </p:cNvPicPr>
            <p:nvPr/>
          </p:nvPicPr>
          <p:blipFill>
            <a:blip r:embed="rId3">
              <a:lum bright="24000" contrast="42000"/>
            </a:blip>
            <a:srcRect l="28084" t="47130" r="25642" b="45026"/>
            <a:stretch>
              <a:fillRect/>
            </a:stretch>
          </p:blipFill>
          <p:spPr bwMode="auto">
            <a:xfrm>
              <a:off x="5213005" y="1966059"/>
              <a:ext cx="2787650" cy="1379538"/>
            </a:xfrm>
            <a:prstGeom prst="rect">
              <a:avLst/>
            </a:prstGeom>
            <a:noFill/>
            <a:ln w="9525">
              <a:noFill/>
              <a:miter lim="800000"/>
              <a:headEnd/>
              <a:tailEnd/>
            </a:ln>
          </p:spPr>
        </p:pic>
        <p:sp>
          <p:nvSpPr>
            <p:cNvPr id="30732" name="Rectangle 8"/>
            <p:cNvSpPr>
              <a:spLocks noChangeArrowheads="1"/>
            </p:cNvSpPr>
            <p:nvPr/>
          </p:nvSpPr>
          <p:spPr bwMode="auto">
            <a:xfrm>
              <a:off x="4343400" y="1143000"/>
              <a:ext cx="4342948" cy="830997"/>
            </a:xfrm>
            <a:prstGeom prst="rect">
              <a:avLst/>
            </a:prstGeom>
            <a:noFill/>
            <a:ln w="9525">
              <a:noFill/>
              <a:miter lim="800000"/>
              <a:headEnd/>
              <a:tailEnd/>
            </a:ln>
          </p:spPr>
          <p:txBody>
            <a:bodyPr wrap="square">
              <a:prstTxWarp prst="textNoShape">
                <a:avLst/>
              </a:prstTxWarp>
              <a:spAutoFit/>
            </a:bodyPr>
            <a:lstStyle/>
            <a:p>
              <a:pPr algn="ctr"/>
              <a:r>
                <a:rPr lang="en-US" dirty="0" err="1">
                  <a:ea typeface="Arial" charset="0"/>
                  <a:cs typeface="Arial" charset="0"/>
                </a:rPr>
                <a:t>Transcriptomic</a:t>
              </a:r>
              <a:r>
                <a:rPr lang="en-US" dirty="0">
                  <a:ea typeface="Arial" charset="0"/>
                  <a:cs typeface="Arial" charset="0"/>
                </a:rPr>
                <a:t>, </a:t>
              </a:r>
              <a:r>
                <a:rPr lang="en-US" dirty="0" smtClean="0">
                  <a:ea typeface="Arial" charset="0"/>
                  <a:cs typeface="Arial" charset="0"/>
                </a:rPr>
                <a:t>Proteomic, </a:t>
              </a:r>
              <a:r>
                <a:rPr lang="en-US" dirty="0" err="1" smtClean="0">
                  <a:ea typeface="Arial" charset="0"/>
                  <a:cs typeface="Arial" charset="0"/>
                </a:rPr>
                <a:t>Metabolomic</a:t>
              </a:r>
              <a:endParaRPr lang="en-US" dirty="0">
                <a:ea typeface="Arial" charset="0"/>
                <a:cs typeface="Arial" charset="0"/>
              </a:endParaRPr>
            </a:p>
          </p:txBody>
        </p:sp>
        <p:sp>
          <p:nvSpPr>
            <p:cNvPr id="30733" name="Line 14"/>
            <p:cNvSpPr>
              <a:spLocks noChangeShapeType="1"/>
            </p:cNvSpPr>
            <p:nvPr/>
          </p:nvSpPr>
          <p:spPr bwMode="auto">
            <a:xfrm flipV="1">
              <a:off x="4343400" y="25908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sp>
        <p:nvSpPr>
          <p:cNvPr id="30727" name="Rectangle 17"/>
          <p:cNvSpPr>
            <a:spLocks noChangeArrowheads="1"/>
          </p:cNvSpPr>
          <p:nvPr/>
        </p:nvSpPr>
        <p:spPr bwMode="auto">
          <a:xfrm>
            <a:off x="2133600" y="6248400"/>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30728" name="Rectangle 18"/>
          <p:cNvSpPr>
            <a:spLocks noChangeArrowheads="1"/>
          </p:cNvSpPr>
          <p:nvPr/>
        </p:nvSpPr>
        <p:spPr bwMode="auto">
          <a:xfrm>
            <a:off x="6400800" y="4114800"/>
            <a:ext cx="2357438" cy="2308225"/>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 </a:t>
            </a:r>
            <a:r>
              <a:rPr lang="en-US" b="1" dirty="0" smtClean="0">
                <a:ea typeface="Arial" charset="0"/>
                <a:cs typeface="Arial" charset="0"/>
              </a:rPr>
              <a:t>Diagnose</a:t>
            </a:r>
            <a:endParaRPr lang="en-US" b="1" dirty="0">
              <a:ea typeface="Arial" charset="0"/>
              <a:cs typeface="Arial" charset="0"/>
            </a:endParaRPr>
          </a:p>
          <a:p>
            <a:r>
              <a:rPr lang="en-US" b="1" dirty="0">
                <a:ea typeface="Arial" charset="0"/>
                <a:cs typeface="Arial" charset="0"/>
              </a:rPr>
              <a:t>3. </a:t>
            </a:r>
            <a:r>
              <a:rPr lang="en-US" b="1" dirty="0" smtClean="0">
                <a:ea typeface="Arial" charset="0"/>
                <a:cs typeface="Arial" charset="0"/>
              </a:rPr>
              <a:t>Monitor</a:t>
            </a:r>
            <a:endParaRPr lang="en-US" b="1" dirty="0">
              <a:ea typeface="Arial" charset="0"/>
              <a:cs typeface="Arial" charset="0"/>
            </a:endParaRPr>
          </a:p>
          <a:p>
            <a:r>
              <a:rPr lang="en-US" b="1" dirty="0">
                <a:ea typeface="Arial" charset="0"/>
                <a:cs typeface="Arial" charset="0"/>
              </a:rPr>
              <a:t>4. </a:t>
            </a:r>
            <a:r>
              <a:rPr lang="en-US" b="1" dirty="0" smtClean="0">
                <a:ea typeface="Arial" charset="0"/>
                <a:cs typeface="Arial" charset="0"/>
              </a:rPr>
              <a:t>Treat &amp;</a:t>
            </a:r>
            <a:endParaRPr lang="en-US" b="1" dirty="0">
              <a:ea typeface="Arial" charset="0"/>
              <a:cs typeface="Arial" charset="0"/>
            </a:endParaRPr>
          </a:p>
          <a:p>
            <a:r>
              <a:rPr lang="en-US" b="1" dirty="0">
                <a:ea typeface="Arial" charset="0"/>
                <a:cs typeface="Arial" charset="0"/>
              </a:rPr>
              <a:t>5. Understand</a:t>
            </a:r>
          </a:p>
          <a:p>
            <a:r>
              <a:rPr lang="en-US" b="1" dirty="0">
                <a:ea typeface="Arial" charset="0"/>
                <a:cs typeface="Arial" charset="0"/>
              </a:rPr>
              <a:t>Disease States</a:t>
            </a:r>
          </a:p>
        </p:txBody>
      </p:sp>
      <p:sp>
        <p:nvSpPr>
          <p:cNvPr id="30729" name="Rectangle 5"/>
          <p:cNvSpPr>
            <a:spLocks noChangeArrowheads="1"/>
          </p:cNvSpPr>
          <p:nvPr/>
        </p:nvSpPr>
        <p:spPr bwMode="auto">
          <a:xfrm>
            <a:off x="762000" y="1752600"/>
            <a:ext cx="2971800" cy="2124075"/>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1200">
                <a:latin typeface="Courier" charset="0"/>
              </a:rPr>
              <a:t>GGTTCCAAAAGTTTATTGGATGCCGTTTCAGTACATTTATCGTTTGCTTTGGATGCCCTAATTAAAAGTGACCCTTTCAAACTGAAATTCATGATACACCAATGGATATCCTTAGTCGATAAAATTTGCGAGTACTTTCAAAGCCAAATGAAATTATCTATGGTAGACAAAACATTGACCAATTTCATATCGATCCTCCTGAATTTATTGGCGTTAGACACAGTTGGTATATTTCAAGTGACAAGGACAATTACTTGGACCGTAATAGATTTTTTGAGGCTCAGCAAAAAAGAAAATGGAAATTAATTTTGAAGTGCCATTGA….</a:t>
            </a:r>
          </a:p>
        </p:txBody>
      </p:sp>
      <p:pic>
        <p:nvPicPr>
          <p:cNvPr id="30730" name="Picture 19" descr="Doctor.jpg"/>
          <p:cNvPicPr>
            <a:picLocks noChangeAspect="1"/>
          </p:cNvPicPr>
          <p:nvPr/>
        </p:nvPicPr>
        <p:blipFill>
          <a:blip r:embed="rId4"/>
          <a:srcRect/>
          <a:stretch>
            <a:fillRect/>
          </a:stretch>
        </p:blipFill>
        <p:spPr bwMode="auto">
          <a:xfrm>
            <a:off x="3505200" y="4083050"/>
            <a:ext cx="2501900" cy="26987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p:cNvPicPr>
            <a:picLocks noChangeAspect="1"/>
          </p:cNvPicPr>
          <p:nvPr/>
        </p:nvPicPr>
        <p:blipFill>
          <a:blip r:embed="rId2"/>
          <a:srcRect/>
          <a:stretch>
            <a:fillRect/>
          </a:stretch>
        </p:blipFill>
        <p:spPr bwMode="auto">
          <a:xfrm>
            <a:off x="328613" y="1430338"/>
            <a:ext cx="1825625" cy="4040187"/>
          </a:xfrm>
          <a:prstGeom prst="rect">
            <a:avLst/>
          </a:prstGeom>
          <a:solidFill>
            <a:srgbClr val="FFFFFF"/>
          </a:solidFill>
          <a:ln w="9525">
            <a:noFill/>
            <a:miter lim="800000"/>
            <a:headEnd/>
            <a:tailEnd/>
          </a:ln>
        </p:spPr>
      </p:pic>
      <p:cxnSp>
        <p:nvCxnSpPr>
          <p:cNvPr id="12" name="Straight Arrow Connector 11"/>
          <p:cNvCxnSpPr/>
          <p:nvPr/>
        </p:nvCxnSpPr>
        <p:spPr>
          <a:xfrm flipV="1">
            <a:off x="2297113" y="1300163"/>
            <a:ext cx="774700" cy="68103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2" name="TextBox 13"/>
          <p:cNvSpPr txBox="1">
            <a:spLocks noChangeArrowheads="1"/>
          </p:cNvSpPr>
          <p:nvPr/>
        </p:nvSpPr>
        <p:spPr bwMode="auto">
          <a:xfrm>
            <a:off x="3013075" y="1081088"/>
            <a:ext cx="3440113" cy="461962"/>
          </a:xfrm>
          <a:prstGeom prst="rect">
            <a:avLst/>
          </a:prstGeom>
          <a:noFill/>
          <a:ln w="9525">
            <a:noFill/>
            <a:miter lim="800000"/>
            <a:headEnd/>
            <a:tailEnd/>
          </a:ln>
        </p:spPr>
        <p:txBody>
          <a:bodyPr anchor="ctr">
            <a:prstTxWarp prst="textNoShape">
              <a:avLst/>
            </a:prstTxWarp>
            <a:spAutoFit/>
          </a:bodyPr>
          <a:lstStyle/>
          <a:p>
            <a:pPr algn="ctr"/>
            <a:r>
              <a:rPr lang="en-US" dirty="0"/>
              <a:t>Genome and </a:t>
            </a:r>
            <a:r>
              <a:rPr lang="en-US" dirty="0" err="1"/>
              <a:t>Epigenome</a:t>
            </a:r>
            <a:endParaRPr lang="en-US" dirty="0"/>
          </a:p>
        </p:txBody>
      </p:sp>
      <p:cxnSp>
        <p:nvCxnSpPr>
          <p:cNvPr id="15" name="Straight Arrow Connector 14"/>
          <p:cNvCxnSpPr/>
          <p:nvPr/>
        </p:nvCxnSpPr>
        <p:spPr>
          <a:xfrm flipV="1">
            <a:off x="2297113" y="2514600"/>
            <a:ext cx="293687" cy="6667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2297113" y="3198813"/>
            <a:ext cx="715962" cy="1587"/>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5" name="TextBox 22"/>
          <p:cNvSpPr txBox="1">
            <a:spLocks noChangeArrowheads="1"/>
          </p:cNvSpPr>
          <p:nvPr/>
        </p:nvSpPr>
        <p:spPr bwMode="auto">
          <a:xfrm>
            <a:off x="2590800" y="1912938"/>
            <a:ext cx="4572000" cy="830262"/>
          </a:xfrm>
          <a:prstGeom prst="rect">
            <a:avLst/>
          </a:prstGeom>
          <a:noFill/>
          <a:ln w="9525">
            <a:noFill/>
            <a:miter lim="800000"/>
            <a:headEnd/>
            <a:tailEnd/>
          </a:ln>
        </p:spPr>
        <p:txBody>
          <a:bodyPr anchor="ctr">
            <a:prstTxWarp prst="textNoShape">
              <a:avLst/>
            </a:prstTxWarp>
            <a:spAutoFit/>
          </a:bodyPr>
          <a:lstStyle/>
          <a:p>
            <a:pPr algn="ctr"/>
            <a:r>
              <a:rPr lang="en-US"/>
              <a:t>Transcriptome</a:t>
            </a:r>
          </a:p>
          <a:p>
            <a:pPr algn="ctr"/>
            <a:r>
              <a:rPr lang="en-US"/>
              <a:t>(mRNA, miRNA, isoforms, edits)</a:t>
            </a:r>
          </a:p>
        </p:txBody>
      </p:sp>
      <p:sp>
        <p:nvSpPr>
          <p:cNvPr id="32776" name="TextBox 23"/>
          <p:cNvSpPr txBox="1">
            <a:spLocks noChangeArrowheads="1"/>
          </p:cNvSpPr>
          <p:nvPr/>
        </p:nvSpPr>
        <p:spPr bwMode="auto">
          <a:xfrm>
            <a:off x="3013075" y="3059113"/>
            <a:ext cx="3440113" cy="369887"/>
          </a:xfrm>
          <a:prstGeom prst="rect">
            <a:avLst/>
          </a:prstGeom>
          <a:noFill/>
          <a:ln w="9525">
            <a:noFill/>
            <a:miter lim="800000"/>
            <a:headEnd/>
            <a:tailEnd/>
          </a:ln>
        </p:spPr>
        <p:txBody>
          <a:bodyPr anchor="ctr">
            <a:prstTxWarp prst="textNoShape">
              <a:avLst/>
            </a:prstTxWarp>
            <a:spAutoFit/>
          </a:bodyPr>
          <a:lstStyle/>
          <a:p>
            <a:pPr algn="ctr"/>
            <a:r>
              <a:rPr lang="en-US"/>
              <a:t>Proteome</a:t>
            </a:r>
          </a:p>
        </p:txBody>
      </p:sp>
      <p:cxnSp>
        <p:nvCxnSpPr>
          <p:cNvPr id="25" name="Straight Arrow Connector 24"/>
          <p:cNvCxnSpPr/>
          <p:nvPr/>
        </p:nvCxnSpPr>
        <p:spPr>
          <a:xfrm>
            <a:off x="2297113" y="4397375"/>
            <a:ext cx="827087"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78" name="TextBox 28"/>
          <p:cNvSpPr txBox="1">
            <a:spLocks noChangeArrowheads="1"/>
          </p:cNvSpPr>
          <p:nvPr/>
        </p:nvSpPr>
        <p:spPr bwMode="auto">
          <a:xfrm>
            <a:off x="3013075" y="4491038"/>
            <a:ext cx="3440113" cy="461962"/>
          </a:xfrm>
          <a:prstGeom prst="rect">
            <a:avLst/>
          </a:prstGeom>
          <a:noFill/>
          <a:ln w="9525">
            <a:noFill/>
            <a:miter lim="800000"/>
            <a:headEnd/>
            <a:tailEnd/>
          </a:ln>
        </p:spPr>
        <p:txBody>
          <a:bodyPr anchor="ctr">
            <a:prstTxWarp prst="textNoShape">
              <a:avLst/>
            </a:prstTxWarp>
            <a:spAutoFit/>
          </a:bodyPr>
          <a:lstStyle/>
          <a:p>
            <a:pPr algn="ctr"/>
            <a:r>
              <a:rPr lang="en-US"/>
              <a:t>Metabolome</a:t>
            </a:r>
          </a:p>
        </p:txBody>
      </p:sp>
      <p:sp>
        <p:nvSpPr>
          <p:cNvPr id="32779" name="TextBox 49"/>
          <p:cNvSpPr txBox="1">
            <a:spLocks noChangeArrowheads="1"/>
          </p:cNvSpPr>
          <p:nvPr/>
        </p:nvSpPr>
        <p:spPr bwMode="auto">
          <a:xfrm>
            <a:off x="7239000" y="3124200"/>
            <a:ext cx="1757363" cy="1200328"/>
          </a:xfrm>
          <a:prstGeom prst="rect">
            <a:avLst/>
          </a:prstGeom>
          <a:noFill/>
          <a:ln w="9525">
            <a:noFill/>
            <a:miter lim="800000"/>
            <a:headEnd/>
            <a:tailEnd/>
          </a:ln>
        </p:spPr>
        <p:txBody>
          <a:bodyPr anchor="ctr">
            <a:prstTxWarp prst="textNoShape">
              <a:avLst/>
            </a:prstTxWarp>
            <a:spAutoFit/>
          </a:bodyPr>
          <a:lstStyle/>
          <a:p>
            <a:pPr algn="ctr"/>
            <a:r>
              <a:rPr lang="en-US" dirty="0"/>
              <a:t>Personal</a:t>
            </a:r>
          </a:p>
          <a:p>
            <a:pPr algn="ctr"/>
            <a:r>
              <a:rPr lang="en-US" dirty="0" err="1" smtClean="0"/>
              <a:t>Omics</a:t>
            </a:r>
            <a:endParaRPr lang="en-US" dirty="0" smtClean="0"/>
          </a:p>
          <a:p>
            <a:pPr algn="ctr"/>
            <a:r>
              <a:rPr lang="en-US" dirty="0" smtClean="0"/>
              <a:t>Profile</a:t>
            </a:r>
            <a:endParaRPr lang="en-US" dirty="0"/>
          </a:p>
        </p:txBody>
      </p:sp>
      <p:cxnSp>
        <p:nvCxnSpPr>
          <p:cNvPr id="53" name="Straight Arrow Connector 52"/>
          <p:cNvCxnSpPr/>
          <p:nvPr/>
        </p:nvCxnSpPr>
        <p:spPr>
          <a:xfrm>
            <a:off x="2297113" y="4948238"/>
            <a:ext cx="827087" cy="51752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1" name="TextBox 53"/>
          <p:cNvSpPr txBox="1">
            <a:spLocks noChangeArrowheads="1"/>
          </p:cNvSpPr>
          <p:nvPr/>
        </p:nvSpPr>
        <p:spPr bwMode="auto">
          <a:xfrm>
            <a:off x="3013075" y="5176838"/>
            <a:ext cx="3440113" cy="461962"/>
          </a:xfrm>
          <a:prstGeom prst="rect">
            <a:avLst/>
          </a:prstGeom>
          <a:noFill/>
          <a:ln w="9525">
            <a:noFill/>
            <a:miter lim="800000"/>
            <a:headEnd/>
            <a:tailEnd/>
          </a:ln>
        </p:spPr>
        <p:txBody>
          <a:bodyPr anchor="ctr">
            <a:prstTxWarp prst="textNoShape">
              <a:avLst/>
            </a:prstTxWarp>
            <a:spAutoFit/>
          </a:bodyPr>
          <a:lstStyle/>
          <a:p>
            <a:pPr algn="ctr"/>
            <a:r>
              <a:rPr lang="en-US"/>
              <a:t>Autoantibody-ome</a:t>
            </a:r>
          </a:p>
        </p:txBody>
      </p:sp>
      <p:cxnSp>
        <p:nvCxnSpPr>
          <p:cNvPr id="66" name="Straight Arrow Connector 65"/>
          <p:cNvCxnSpPr>
            <a:stCxn id="32772" idx="3"/>
          </p:cNvCxnSpPr>
          <p:nvPr/>
        </p:nvCxnSpPr>
        <p:spPr>
          <a:xfrm>
            <a:off x="6453188" y="1311275"/>
            <a:ext cx="785812" cy="669925"/>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a:off x="7086600" y="2397125"/>
            <a:ext cx="228600" cy="1841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a:off x="6465888" y="3200400"/>
            <a:ext cx="715962" cy="158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a:stCxn id="32778" idx="3"/>
          </p:cNvCxnSpPr>
          <p:nvPr/>
        </p:nvCxnSpPr>
        <p:spPr>
          <a:xfrm flipV="1">
            <a:off x="6453188" y="4327525"/>
            <a:ext cx="785812" cy="393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flipV="1">
            <a:off x="6453188" y="4795838"/>
            <a:ext cx="728662" cy="6032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87" name="TextBox 18"/>
          <p:cNvSpPr txBox="1">
            <a:spLocks noChangeArrowheads="1"/>
          </p:cNvSpPr>
          <p:nvPr/>
        </p:nvSpPr>
        <p:spPr bwMode="auto">
          <a:xfrm>
            <a:off x="2971800" y="6019800"/>
            <a:ext cx="3440113" cy="461963"/>
          </a:xfrm>
          <a:prstGeom prst="rect">
            <a:avLst/>
          </a:prstGeom>
          <a:noFill/>
          <a:ln w="9525">
            <a:noFill/>
            <a:miter lim="800000"/>
            <a:headEnd/>
            <a:tailEnd/>
          </a:ln>
        </p:spPr>
        <p:txBody>
          <a:bodyPr anchor="ctr">
            <a:prstTxWarp prst="textNoShape">
              <a:avLst/>
            </a:prstTxWarp>
            <a:spAutoFit/>
          </a:bodyPr>
          <a:lstStyle/>
          <a:p>
            <a:pPr algn="ctr"/>
            <a:r>
              <a:rPr lang="en-US"/>
              <a:t>Microbiome</a:t>
            </a:r>
          </a:p>
        </p:txBody>
      </p:sp>
      <p:cxnSp>
        <p:nvCxnSpPr>
          <p:cNvPr id="20" name="Straight Arrow Connector 19"/>
          <p:cNvCxnSpPr/>
          <p:nvPr/>
        </p:nvCxnSpPr>
        <p:spPr>
          <a:xfrm>
            <a:off x="2351088" y="5600700"/>
            <a:ext cx="773112"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V="1">
            <a:off x="6400800" y="5600700"/>
            <a:ext cx="781050" cy="647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790" name="TextBox 27"/>
          <p:cNvSpPr txBox="1">
            <a:spLocks noChangeArrowheads="1"/>
          </p:cNvSpPr>
          <p:nvPr/>
        </p:nvSpPr>
        <p:spPr bwMode="auto">
          <a:xfrm>
            <a:off x="1143000" y="300038"/>
            <a:ext cx="7239000" cy="584776"/>
          </a:xfrm>
          <a:prstGeom prst="rect">
            <a:avLst/>
          </a:prstGeom>
          <a:noFill/>
          <a:ln w="9525">
            <a:noFill/>
            <a:miter lim="800000"/>
            <a:headEnd/>
            <a:tailEnd/>
          </a:ln>
        </p:spPr>
        <p:txBody>
          <a:bodyPr wrap="square" anchor="ctr">
            <a:prstTxWarp prst="textNoShape">
              <a:avLst/>
            </a:prstTxWarp>
            <a:spAutoFit/>
          </a:bodyPr>
          <a:lstStyle/>
          <a:p>
            <a:pPr algn="ctr"/>
            <a:r>
              <a:rPr lang="en-US" sz="3200" b="1" dirty="0" smtClean="0"/>
              <a:t>Personal “</a:t>
            </a:r>
            <a:r>
              <a:rPr lang="en-US" sz="3200" b="1" dirty="0" err="1"/>
              <a:t>Omics</a:t>
            </a:r>
            <a:r>
              <a:rPr lang="en-US" sz="3200" b="1" dirty="0"/>
              <a:t>” Profiling </a:t>
            </a:r>
            <a:r>
              <a:rPr lang="en-US" sz="3200" b="1" dirty="0" smtClean="0"/>
              <a:t>(POP</a:t>
            </a:r>
            <a:r>
              <a:rPr lang="en-US" sz="3200" b="1" dirty="0"/>
              <a:t>)</a:t>
            </a:r>
          </a:p>
        </p:txBody>
      </p:sp>
      <p:sp>
        <p:nvSpPr>
          <p:cNvPr id="32791" name="TextBox 23"/>
          <p:cNvSpPr txBox="1">
            <a:spLocks noChangeArrowheads="1"/>
          </p:cNvSpPr>
          <p:nvPr/>
        </p:nvSpPr>
        <p:spPr bwMode="auto">
          <a:xfrm>
            <a:off x="3001963" y="3744913"/>
            <a:ext cx="3440112" cy="369887"/>
          </a:xfrm>
          <a:prstGeom prst="rect">
            <a:avLst/>
          </a:prstGeom>
          <a:noFill/>
          <a:ln w="9525">
            <a:noFill/>
            <a:miter lim="800000"/>
            <a:headEnd/>
            <a:tailEnd/>
          </a:ln>
        </p:spPr>
        <p:txBody>
          <a:bodyPr anchor="ctr">
            <a:prstTxWarp prst="textNoShape">
              <a:avLst/>
            </a:prstTxWarp>
            <a:spAutoFit/>
          </a:bodyPr>
          <a:lstStyle/>
          <a:p>
            <a:pPr algn="ctr"/>
            <a:r>
              <a:rPr lang="en-US"/>
              <a:t>Cytokines</a:t>
            </a:r>
          </a:p>
        </p:txBody>
      </p:sp>
      <p:cxnSp>
        <p:nvCxnSpPr>
          <p:cNvPr id="27" name="Straight Arrow Connector 26"/>
          <p:cNvCxnSpPr/>
          <p:nvPr/>
        </p:nvCxnSpPr>
        <p:spPr>
          <a:xfrm flipV="1">
            <a:off x="6454775" y="3592513"/>
            <a:ext cx="727075" cy="2159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2286000" y="3714750"/>
            <a:ext cx="827088" cy="17145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
            <a:ext cx="8229600" cy="487363"/>
          </a:xfrm>
        </p:spPr>
        <p:txBody>
          <a:bodyPr>
            <a:normAutofit fontScale="90000"/>
          </a:bodyPr>
          <a:lstStyle/>
          <a:p>
            <a:pPr>
              <a:defRPr/>
            </a:pPr>
            <a:r>
              <a:rPr lang="en-US" sz="3200" dirty="0" smtClean="0"/>
              <a:t>Follow One Person: 38 Month Time Course</a:t>
            </a:r>
          </a:p>
        </p:txBody>
      </p:sp>
      <p:sp>
        <p:nvSpPr>
          <p:cNvPr id="5" name="Rectangle 4"/>
          <p:cNvSpPr/>
          <p:nvPr/>
        </p:nvSpPr>
        <p:spPr>
          <a:xfrm>
            <a:off x="554038" y="1809750"/>
            <a:ext cx="2205037" cy="5032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b="1" dirty="0">
                <a:solidFill>
                  <a:srgbClr val="FF0000"/>
                </a:solidFill>
              </a:rPr>
              <a:t>Common Cold (HRV Infection)</a:t>
            </a:r>
          </a:p>
          <a:p>
            <a:pPr algn="ctr">
              <a:defRPr/>
            </a:pPr>
            <a:r>
              <a:rPr lang="en-US" sz="1100" b="1" dirty="0">
                <a:solidFill>
                  <a:srgbClr val="FF0000"/>
                </a:solidFill>
              </a:rPr>
              <a:t>(Day 0)</a:t>
            </a:r>
          </a:p>
        </p:txBody>
      </p:sp>
      <p:sp>
        <p:nvSpPr>
          <p:cNvPr id="6" name="Rectangle 5"/>
          <p:cNvSpPr/>
          <p:nvPr/>
        </p:nvSpPr>
        <p:spPr>
          <a:xfrm>
            <a:off x="554038" y="973138"/>
            <a:ext cx="2205037" cy="503237"/>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p>
          <a:p>
            <a:pPr algn="ctr">
              <a:defRPr/>
            </a:pPr>
            <a:r>
              <a:rPr lang="en-US" sz="1100" dirty="0"/>
              <a:t>(Day -123)</a:t>
            </a:r>
          </a:p>
        </p:txBody>
      </p:sp>
      <p:sp>
        <p:nvSpPr>
          <p:cNvPr id="7" name="Rectangle 6"/>
          <p:cNvSpPr/>
          <p:nvPr/>
        </p:nvSpPr>
        <p:spPr>
          <a:xfrm>
            <a:off x="554038" y="2641600"/>
            <a:ext cx="2205037" cy="5032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b="1" dirty="0">
                <a:solidFill>
                  <a:srgbClr val="000090"/>
                </a:solidFill>
              </a:rPr>
              <a:t>Recovery I</a:t>
            </a:r>
          </a:p>
          <a:p>
            <a:pPr algn="ctr">
              <a:defRPr/>
            </a:pPr>
            <a:r>
              <a:rPr lang="en-US" sz="1100" b="1" dirty="0">
                <a:solidFill>
                  <a:srgbClr val="000090"/>
                </a:solidFill>
              </a:rPr>
              <a:t>(Day 4)</a:t>
            </a:r>
          </a:p>
        </p:txBody>
      </p:sp>
      <p:sp>
        <p:nvSpPr>
          <p:cNvPr id="8" name="Rectangle 7"/>
          <p:cNvSpPr/>
          <p:nvPr/>
        </p:nvSpPr>
        <p:spPr>
          <a:xfrm>
            <a:off x="554038" y="3473450"/>
            <a:ext cx="2205037" cy="512763"/>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b="1" dirty="0">
                <a:solidFill>
                  <a:srgbClr val="000090"/>
                </a:solidFill>
              </a:rPr>
              <a:t>Recovery II</a:t>
            </a:r>
          </a:p>
          <a:p>
            <a:pPr algn="ctr">
              <a:defRPr/>
            </a:pPr>
            <a:r>
              <a:rPr lang="en-US" sz="1100" b="1" dirty="0">
                <a:solidFill>
                  <a:srgbClr val="000090"/>
                </a:solidFill>
              </a:rPr>
              <a:t>(Day 21)</a:t>
            </a:r>
          </a:p>
        </p:txBody>
      </p:sp>
      <p:sp>
        <p:nvSpPr>
          <p:cNvPr id="9" name="Rectangle 8"/>
          <p:cNvSpPr/>
          <p:nvPr/>
        </p:nvSpPr>
        <p:spPr>
          <a:xfrm>
            <a:off x="554038" y="4332288"/>
            <a:ext cx="2205037" cy="517525"/>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p>
          <a:p>
            <a:pPr algn="ctr">
              <a:defRPr/>
            </a:pPr>
            <a:r>
              <a:rPr lang="en-US" sz="1100" dirty="0"/>
              <a:t>(Day 116)</a:t>
            </a:r>
          </a:p>
        </p:txBody>
      </p:sp>
      <p:cxnSp>
        <p:nvCxnSpPr>
          <p:cNvPr id="11" name="Straight Arrow Connector 10"/>
          <p:cNvCxnSpPr>
            <a:stCxn id="6" idx="2"/>
            <a:endCxn id="5" idx="0"/>
          </p:cNvCxnSpPr>
          <p:nvPr/>
        </p:nvCxnSpPr>
        <p:spPr>
          <a:xfrm>
            <a:off x="1657350" y="1476375"/>
            <a:ext cx="0" cy="3333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5" idx="2"/>
            <a:endCxn id="7" idx="0"/>
          </p:cNvCxnSpPr>
          <p:nvPr/>
        </p:nvCxnSpPr>
        <p:spPr>
          <a:xfrm>
            <a:off x="1657350" y="2312988"/>
            <a:ext cx="0" cy="328612"/>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7" idx="2"/>
            <a:endCxn id="8" idx="0"/>
          </p:cNvCxnSpPr>
          <p:nvPr/>
        </p:nvCxnSpPr>
        <p:spPr>
          <a:xfrm>
            <a:off x="1657350" y="3144838"/>
            <a:ext cx="0" cy="328612"/>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8" idx="2"/>
            <a:endCxn id="9" idx="0"/>
          </p:cNvCxnSpPr>
          <p:nvPr/>
        </p:nvCxnSpPr>
        <p:spPr>
          <a:xfrm>
            <a:off x="1657350" y="3986213"/>
            <a:ext cx="0" cy="34607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550863" y="5189538"/>
            <a:ext cx="2205037" cy="517525"/>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p>
          <a:p>
            <a:pPr algn="ctr">
              <a:defRPr/>
            </a:pPr>
            <a:r>
              <a:rPr lang="en-US" sz="1100" dirty="0"/>
              <a:t>(Day 185)</a:t>
            </a:r>
          </a:p>
        </p:txBody>
      </p:sp>
      <p:cxnSp>
        <p:nvCxnSpPr>
          <p:cNvPr id="36" name="Straight Arrow Connector 35"/>
          <p:cNvCxnSpPr>
            <a:stCxn id="9" idx="2"/>
            <a:endCxn id="35" idx="0"/>
          </p:cNvCxnSpPr>
          <p:nvPr/>
        </p:nvCxnSpPr>
        <p:spPr>
          <a:xfrm flipH="1">
            <a:off x="1654175" y="4849813"/>
            <a:ext cx="3175" cy="33972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7" name="Rectangle 36"/>
          <p:cNvSpPr/>
          <p:nvPr/>
        </p:nvSpPr>
        <p:spPr>
          <a:xfrm>
            <a:off x="549275" y="6048375"/>
            <a:ext cx="2205038" cy="5159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r>
              <a:rPr lang="en-US" sz="1100" dirty="0">
                <a:solidFill>
                  <a:srgbClr val="FF0000"/>
                </a:solidFill>
              </a:rPr>
              <a:t>*</a:t>
            </a:r>
            <a:endParaRPr lang="en-US" sz="1100" dirty="0"/>
          </a:p>
          <a:p>
            <a:pPr algn="ctr">
              <a:defRPr/>
            </a:pPr>
            <a:r>
              <a:rPr lang="en-US" sz="1100" dirty="0"/>
              <a:t>(Day 186)</a:t>
            </a:r>
          </a:p>
        </p:txBody>
      </p:sp>
      <p:cxnSp>
        <p:nvCxnSpPr>
          <p:cNvPr id="38" name="Straight Arrow Connector 37"/>
          <p:cNvCxnSpPr>
            <a:stCxn id="35" idx="2"/>
            <a:endCxn id="37" idx="0"/>
          </p:cNvCxnSpPr>
          <p:nvPr/>
        </p:nvCxnSpPr>
        <p:spPr>
          <a:xfrm flipH="1">
            <a:off x="1652588" y="5707063"/>
            <a:ext cx="1587" cy="341312"/>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3" name="Rectangle 32"/>
          <p:cNvSpPr/>
          <p:nvPr/>
        </p:nvSpPr>
        <p:spPr>
          <a:xfrm>
            <a:off x="3529013" y="1389063"/>
            <a:ext cx="2206625" cy="503237"/>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b="1" dirty="0">
                <a:solidFill>
                  <a:srgbClr val="FF0000"/>
                </a:solidFill>
              </a:rPr>
              <a:t>Common Cold (RSV Infection)</a:t>
            </a:r>
          </a:p>
          <a:p>
            <a:pPr algn="ctr">
              <a:defRPr/>
            </a:pPr>
            <a:r>
              <a:rPr lang="en-US" sz="1100" b="1" dirty="0">
                <a:solidFill>
                  <a:srgbClr val="FF0000"/>
                </a:solidFill>
              </a:rPr>
              <a:t>(Day -1’/289)</a:t>
            </a:r>
          </a:p>
        </p:txBody>
      </p:sp>
      <p:sp>
        <p:nvSpPr>
          <p:cNvPr id="34" name="Rectangle 33"/>
          <p:cNvSpPr/>
          <p:nvPr/>
        </p:nvSpPr>
        <p:spPr>
          <a:xfrm>
            <a:off x="3533775" y="746125"/>
            <a:ext cx="2206625" cy="5032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p>
          <a:p>
            <a:pPr algn="ctr">
              <a:defRPr/>
            </a:pPr>
            <a:r>
              <a:rPr lang="en-US" sz="1100" dirty="0"/>
              <a:t>(Day 255)</a:t>
            </a:r>
          </a:p>
        </p:txBody>
      </p:sp>
      <p:sp>
        <p:nvSpPr>
          <p:cNvPr id="39" name="Rectangle 38"/>
          <p:cNvSpPr/>
          <p:nvPr/>
        </p:nvSpPr>
        <p:spPr>
          <a:xfrm>
            <a:off x="3533775" y="2062163"/>
            <a:ext cx="2206625" cy="501650"/>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b="1" dirty="0">
                <a:solidFill>
                  <a:srgbClr val="FF0000"/>
                </a:solidFill>
              </a:rPr>
              <a:t>Common Cold (RSV Infection)</a:t>
            </a:r>
          </a:p>
          <a:p>
            <a:pPr algn="ctr">
              <a:defRPr/>
            </a:pPr>
            <a:r>
              <a:rPr lang="en-US" sz="1100" b="1" dirty="0">
                <a:solidFill>
                  <a:srgbClr val="FF0000"/>
                </a:solidFill>
              </a:rPr>
              <a:t>(Day 0’/290)</a:t>
            </a:r>
          </a:p>
        </p:txBody>
      </p:sp>
      <p:sp>
        <p:nvSpPr>
          <p:cNvPr id="40" name="Rectangle 39"/>
          <p:cNvSpPr/>
          <p:nvPr/>
        </p:nvSpPr>
        <p:spPr>
          <a:xfrm>
            <a:off x="3533775" y="2736850"/>
            <a:ext cx="2206625" cy="512763"/>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b="1" dirty="0">
                <a:solidFill>
                  <a:srgbClr val="000090"/>
                </a:solidFill>
              </a:rPr>
              <a:t>Recovery I</a:t>
            </a:r>
          </a:p>
          <a:p>
            <a:pPr algn="ctr">
              <a:defRPr/>
            </a:pPr>
            <a:r>
              <a:rPr lang="en-US" sz="1100" b="1" dirty="0">
                <a:solidFill>
                  <a:srgbClr val="000090"/>
                </a:solidFill>
              </a:rPr>
              <a:t>(Day 2’/292)</a:t>
            </a:r>
          </a:p>
        </p:txBody>
      </p:sp>
      <p:sp>
        <p:nvSpPr>
          <p:cNvPr id="41" name="Rectangle 40"/>
          <p:cNvSpPr/>
          <p:nvPr/>
        </p:nvSpPr>
        <p:spPr>
          <a:xfrm>
            <a:off x="3533775" y="3395663"/>
            <a:ext cx="2206625" cy="517525"/>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prstTxWarp prst="textNoShape">
              <a:avLst/>
            </a:prstTxWarp>
          </a:bodyPr>
          <a:lstStyle/>
          <a:p>
            <a:pPr algn="ctr">
              <a:defRPr/>
            </a:pPr>
            <a:r>
              <a:rPr lang="en-US" sz="1100" b="1">
                <a:solidFill>
                  <a:srgbClr val="000090"/>
                </a:solidFill>
              </a:rPr>
              <a:t>Recovery II</a:t>
            </a:r>
          </a:p>
          <a:p>
            <a:pPr algn="ctr">
              <a:defRPr/>
            </a:pPr>
            <a:r>
              <a:rPr lang="en-US" sz="1100" b="1">
                <a:solidFill>
                  <a:srgbClr val="000090"/>
                </a:solidFill>
              </a:rPr>
              <a:t>(Day 4’/294)</a:t>
            </a:r>
          </a:p>
        </p:txBody>
      </p:sp>
      <p:cxnSp>
        <p:nvCxnSpPr>
          <p:cNvPr id="42" name="Straight Arrow Connector 41"/>
          <p:cNvCxnSpPr>
            <a:stCxn id="34" idx="2"/>
            <a:endCxn id="33" idx="0"/>
          </p:cNvCxnSpPr>
          <p:nvPr/>
        </p:nvCxnSpPr>
        <p:spPr>
          <a:xfrm flipH="1">
            <a:off x="4632325" y="1249363"/>
            <a:ext cx="4763" cy="1397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33" idx="2"/>
            <a:endCxn id="39" idx="0"/>
          </p:cNvCxnSpPr>
          <p:nvPr/>
        </p:nvCxnSpPr>
        <p:spPr>
          <a:xfrm>
            <a:off x="4632325" y="1892300"/>
            <a:ext cx="4763" cy="16986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a:stCxn id="39" idx="2"/>
            <a:endCxn id="40" idx="0"/>
          </p:cNvCxnSpPr>
          <p:nvPr/>
        </p:nvCxnSpPr>
        <p:spPr>
          <a:xfrm flipH="1">
            <a:off x="4637088" y="2563813"/>
            <a:ext cx="0" cy="17303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40" idx="2"/>
            <a:endCxn id="41" idx="0"/>
          </p:cNvCxnSpPr>
          <p:nvPr/>
        </p:nvCxnSpPr>
        <p:spPr>
          <a:xfrm>
            <a:off x="4637088" y="3249613"/>
            <a:ext cx="0" cy="14605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3529013" y="4075113"/>
            <a:ext cx="2206625" cy="515937"/>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prstTxWarp prst="textNoShape">
              <a:avLst/>
            </a:prstTxWarp>
          </a:bodyPr>
          <a:lstStyle/>
          <a:p>
            <a:pPr algn="ctr">
              <a:defRPr/>
            </a:pPr>
            <a:r>
              <a:rPr lang="en-US" sz="1100" b="1">
                <a:solidFill>
                  <a:srgbClr val="000090"/>
                </a:solidFill>
              </a:rPr>
              <a:t>Recovery III</a:t>
            </a:r>
          </a:p>
          <a:p>
            <a:pPr algn="ctr">
              <a:defRPr/>
            </a:pPr>
            <a:r>
              <a:rPr lang="en-US" sz="1100" b="1">
                <a:solidFill>
                  <a:srgbClr val="000090"/>
                </a:solidFill>
              </a:rPr>
              <a:t>(Day 7’/297)</a:t>
            </a:r>
          </a:p>
        </p:txBody>
      </p:sp>
      <p:cxnSp>
        <p:nvCxnSpPr>
          <p:cNvPr id="49" name="Straight Arrow Connector 48"/>
          <p:cNvCxnSpPr>
            <a:stCxn id="41" idx="2"/>
            <a:endCxn id="46" idx="0"/>
          </p:cNvCxnSpPr>
          <p:nvPr/>
        </p:nvCxnSpPr>
        <p:spPr>
          <a:xfrm flipH="1">
            <a:off x="4632325" y="3913188"/>
            <a:ext cx="4763" cy="16192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3529013" y="4779963"/>
            <a:ext cx="2206625" cy="515937"/>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prstTxWarp prst="textNoShape">
              <a:avLst/>
            </a:prstTxWarp>
          </a:bodyPr>
          <a:lstStyle/>
          <a:p>
            <a:pPr algn="ctr">
              <a:defRPr/>
            </a:pPr>
            <a:r>
              <a:rPr lang="en-US" sz="1100" b="1">
                <a:solidFill>
                  <a:srgbClr val="000090"/>
                </a:solidFill>
              </a:rPr>
              <a:t>Recovery IV</a:t>
            </a:r>
          </a:p>
          <a:p>
            <a:pPr algn="ctr">
              <a:defRPr/>
            </a:pPr>
            <a:r>
              <a:rPr lang="en-US" sz="1100" b="1">
                <a:solidFill>
                  <a:srgbClr val="000090"/>
                </a:solidFill>
              </a:rPr>
              <a:t>(Day 11’/301)</a:t>
            </a:r>
          </a:p>
        </p:txBody>
      </p:sp>
      <p:cxnSp>
        <p:nvCxnSpPr>
          <p:cNvPr id="51" name="Straight Arrow Connector 50"/>
          <p:cNvCxnSpPr>
            <a:stCxn id="46" idx="2"/>
            <a:endCxn id="50" idx="0"/>
          </p:cNvCxnSpPr>
          <p:nvPr/>
        </p:nvCxnSpPr>
        <p:spPr>
          <a:xfrm>
            <a:off x="4632325" y="4591050"/>
            <a:ext cx="0" cy="18891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 name="Elbow Connector 3"/>
          <p:cNvCxnSpPr>
            <a:stCxn id="37" idx="2"/>
            <a:endCxn id="34" idx="0"/>
          </p:cNvCxnSpPr>
          <p:nvPr/>
        </p:nvCxnSpPr>
        <p:spPr>
          <a:xfrm rot="5400000" flipH="1" flipV="1">
            <a:off x="235744" y="2162969"/>
            <a:ext cx="5818188" cy="2984500"/>
          </a:xfrm>
          <a:prstGeom prst="bentConnector5">
            <a:avLst>
              <a:gd name="adj1" fmla="val -3929"/>
              <a:gd name="adj2" fmla="val 50000"/>
              <a:gd name="adj3" fmla="val 103929"/>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3529013" y="5459413"/>
            <a:ext cx="2206625" cy="517525"/>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prstTxWarp prst="textNoShape">
              <a:avLst/>
            </a:prstTxWarp>
          </a:bodyPr>
          <a:lstStyle/>
          <a:p>
            <a:pPr algn="ctr">
              <a:defRPr/>
            </a:pPr>
            <a:r>
              <a:rPr lang="en-US" sz="1100" b="1">
                <a:solidFill>
                  <a:srgbClr val="000090"/>
                </a:solidFill>
              </a:rPr>
              <a:t>Recovery V</a:t>
            </a:r>
          </a:p>
          <a:p>
            <a:pPr algn="ctr">
              <a:defRPr/>
            </a:pPr>
            <a:r>
              <a:rPr lang="en-US" sz="1100" b="1">
                <a:solidFill>
                  <a:srgbClr val="000090"/>
                </a:solidFill>
              </a:rPr>
              <a:t>(Day 17’/307)</a:t>
            </a:r>
          </a:p>
        </p:txBody>
      </p:sp>
      <p:sp>
        <p:nvSpPr>
          <p:cNvPr id="55" name="Rectangle 54"/>
          <p:cNvSpPr/>
          <p:nvPr/>
        </p:nvSpPr>
        <p:spPr>
          <a:xfrm>
            <a:off x="3529013" y="6153150"/>
            <a:ext cx="2206625" cy="5159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prstTxWarp prst="textNoShape">
              <a:avLst/>
            </a:prstTxWarp>
          </a:bodyPr>
          <a:lstStyle/>
          <a:p>
            <a:pPr algn="ctr">
              <a:defRPr/>
            </a:pPr>
            <a:r>
              <a:rPr lang="en-US" sz="1100" b="1">
                <a:solidFill>
                  <a:srgbClr val="000090"/>
                </a:solidFill>
              </a:rPr>
              <a:t>Recovery VI</a:t>
            </a:r>
          </a:p>
          <a:p>
            <a:pPr algn="ctr">
              <a:defRPr/>
            </a:pPr>
            <a:r>
              <a:rPr lang="en-US" sz="1100" b="1">
                <a:solidFill>
                  <a:srgbClr val="000090"/>
                </a:solidFill>
              </a:rPr>
              <a:t>(Day 21’/311)</a:t>
            </a:r>
          </a:p>
        </p:txBody>
      </p:sp>
      <p:cxnSp>
        <p:nvCxnSpPr>
          <p:cNvPr id="56" name="Straight Arrow Connector 55"/>
          <p:cNvCxnSpPr>
            <a:stCxn id="54" idx="2"/>
            <a:endCxn id="55" idx="0"/>
          </p:cNvCxnSpPr>
          <p:nvPr/>
        </p:nvCxnSpPr>
        <p:spPr>
          <a:xfrm>
            <a:off x="4632325" y="5976938"/>
            <a:ext cx="0" cy="176212"/>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a:stCxn id="50" idx="2"/>
            <a:endCxn id="54" idx="0"/>
          </p:cNvCxnSpPr>
          <p:nvPr/>
        </p:nvCxnSpPr>
        <p:spPr>
          <a:xfrm>
            <a:off x="4632325" y="5295900"/>
            <a:ext cx="0" cy="16351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7" name="Rectangle 46"/>
          <p:cNvSpPr/>
          <p:nvPr/>
        </p:nvSpPr>
        <p:spPr>
          <a:xfrm>
            <a:off x="6510338" y="1384300"/>
            <a:ext cx="2205037" cy="5032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 (Allergy)</a:t>
            </a:r>
            <a:r>
              <a:rPr lang="en-US" sz="1100" dirty="0">
                <a:solidFill>
                  <a:srgbClr val="FF0000"/>
                </a:solidFill>
              </a:rPr>
              <a:t>*</a:t>
            </a:r>
            <a:endParaRPr lang="en-US" sz="1100" dirty="0"/>
          </a:p>
          <a:p>
            <a:pPr algn="ctr">
              <a:defRPr/>
            </a:pPr>
            <a:r>
              <a:rPr lang="en-US" sz="1100" dirty="0"/>
              <a:t>(Day 39’/329)</a:t>
            </a:r>
          </a:p>
        </p:txBody>
      </p:sp>
      <p:sp>
        <p:nvSpPr>
          <p:cNvPr id="48" name="Rectangle 47"/>
          <p:cNvSpPr/>
          <p:nvPr/>
        </p:nvSpPr>
        <p:spPr>
          <a:xfrm>
            <a:off x="6515100" y="741363"/>
            <a:ext cx="2205038" cy="503237"/>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r>
              <a:rPr lang="en-US" sz="1100" dirty="0">
                <a:solidFill>
                  <a:srgbClr val="FF0000"/>
                </a:solidFill>
              </a:rPr>
              <a:t>*</a:t>
            </a:r>
            <a:endParaRPr lang="en-US" sz="1100" dirty="0"/>
          </a:p>
          <a:p>
            <a:pPr algn="ctr">
              <a:defRPr/>
            </a:pPr>
            <a:r>
              <a:rPr lang="en-US" sz="1100" dirty="0"/>
              <a:t>(Day 32’/322)</a:t>
            </a:r>
          </a:p>
        </p:txBody>
      </p:sp>
      <p:cxnSp>
        <p:nvCxnSpPr>
          <p:cNvPr id="52" name="Straight Arrow Connector 51"/>
          <p:cNvCxnSpPr>
            <a:stCxn id="48" idx="2"/>
            <a:endCxn id="47" idx="0"/>
          </p:cNvCxnSpPr>
          <p:nvPr/>
        </p:nvCxnSpPr>
        <p:spPr>
          <a:xfrm flipH="1">
            <a:off x="7612063" y="1244600"/>
            <a:ext cx="4762" cy="13970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3" name="Elbow Connector 52"/>
          <p:cNvCxnSpPr>
            <a:stCxn id="55" idx="2"/>
            <a:endCxn id="48" idx="0"/>
          </p:cNvCxnSpPr>
          <p:nvPr/>
        </p:nvCxnSpPr>
        <p:spPr>
          <a:xfrm rot="5400000" flipH="1" flipV="1">
            <a:off x="3160712" y="2212976"/>
            <a:ext cx="5927725" cy="2984500"/>
          </a:xfrm>
          <a:prstGeom prst="bentConnector5">
            <a:avLst>
              <a:gd name="adj1" fmla="val -2890"/>
              <a:gd name="adj2" fmla="val 50000"/>
              <a:gd name="adj3" fmla="val 103856"/>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9" name="Rectangle 58"/>
          <p:cNvSpPr/>
          <p:nvPr/>
        </p:nvSpPr>
        <p:spPr>
          <a:xfrm>
            <a:off x="6515100" y="2035175"/>
            <a:ext cx="2205038" cy="503238"/>
          </a:xfrm>
          <a:prstGeom prst="rect">
            <a:avLst/>
          </a:prstGeom>
          <a:noFill/>
          <a:ln>
            <a:solidFill>
              <a:schemeClr val="tx1"/>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en-US" sz="1100" dirty="0"/>
              <a:t>Healthy</a:t>
            </a:r>
            <a:r>
              <a:rPr lang="en-US" sz="1100" dirty="0">
                <a:solidFill>
                  <a:srgbClr val="FF0000"/>
                </a:solidFill>
              </a:rPr>
              <a:t>*</a:t>
            </a:r>
          </a:p>
          <a:p>
            <a:pPr algn="ctr">
              <a:defRPr/>
            </a:pPr>
            <a:r>
              <a:rPr lang="en-US" sz="1100" dirty="0"/>
              <a:t>(Day 79’/369)</a:t>
            </a:r>
          </a:p>
        </p:txBody>
      </p:sp>
      <p:cxnSp>
        <p:nvCxnSpPr>
          <p:cNvPr id="61" name="Straight Arrow Connector 60"/>
          <p:cNvCxnSpPr>
            <a:stCxn id="47" idx="2"/>
            <a:endCxn id="59" idx="0"/>
          </p:cNvCxnSpPr>
          <p:nvPr/>
        </p:nvCxnSpPr>
        <p:spPr>
          <a:xfrm>
            <a:off x="7612063" y="1887538"/>
            <a:ext cx="4762" cy="14763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pic>
        <p:nvPicPr>
          <p:cNvPr id="33833" name="Picture 6" descr="snyder_02"/>
          <p:cNvPicPr>
            <a:picLocks noChangeAspect="1" noChangeArrowheads="1"/>
          </p:cNvPicPr>
          <p:nvPr/>
        </p:nvPicPr>
        <p:blipFill>
          <a:blip r:embed="rId2"/>
          <a:srcRect b="12195"/>
          <a:stretch>
            <a:fillRect/>
          </a:stretch>
        </p:blipFill>
        <p:spPr bwMode="auto">
          <a:xfrm>
            <a:off x="6705600" y="3886200"/>
            <a:ext cx="1905000" cy="2424113"/>
          </a:xfrm>
          <a:prstGeom prst="rect">
            <a:avLst/>
          </a:prstGeom>
          <a:noFill/>
          <a:ln w="9525">
            <a:noFill/>
            <a:miter lim="800000"/>
            <a:headEnd/>
            <a:tailEnd/>
          </a:ln>
        </p:spPr>
      </p:pic>
      <p:cxnSp>
        <p:nvCxnSpPr>
          <p:cNvPr id="60" name="Straight Arrow Connector 59"/>
          <p:cNvCxnSpPr/>
          <p:nvPr/>
        </p:nvCxnSpPr>
        <p:spPr>
          <a:xfrm rot="5400000">
            <a:off x="7429500" y="2781300"/>
            <a:ext cx="381000" cy="1588"/>
          </a:xfrm>
          <a:prstGeom prst="straightConnector1">
            <a:avLst/>
          </a:prstGeom>
          <a:ln>
            <a:solidFill>
              <a:srgbClr val="000000"/>
            </a:solidFill>
            <a:prstDash val="sysDash"/>
            <a:tailEnd type="none"/>
          </a:ln>
        </p:spPr>
        <p:style>
          <a:lnRef idx="2">
            <a:schemeClr val="accent1"/>
          </a:lnRef>
          <a:fillRef idx="0">
            <a:schemeClr val="accent1"/>
          </a:fillRef>
          <a:effectRef idx="1">
            <a:schemeClr val="accent1"/>
          </a:effectRef>
          <a:fontRef idx="minor">
            <a:schemeClr val="tx1"/>
          </a:fontRef>
        </p:style>
      </p:cxnSp>
      <p:sp>
        <p:nvSpPr>
          <p:cNvPr id="62" name="Rectangle 61"/>
          <p:cNvSpPr/>
          <p:nvPr/>
        </p:nvSpPr>
        <p:spPr>
          <a:xfrm>
            <a:off x="6486039" y="2895600"/>
            <a:ext cx="2454368" cy="830997"/>
          </a:xfrm>
          <a:prstGeom prst="rect">
            <a:avLst/>
          </a:prstGeom>
        </p:spPr>
        <p:txBody>
          <a:bodyPr wrap="none">
            <a:spAutoFit/>
          </a:bodyPr>
          <a:lstStyle/>
          <a:p>
            <a:pPr algn="ctr"/>
            <a:r>
              <a:rPr lang="en-US" dirty="0" smtClean="0"/>
              <a:t>60 </a:t>
            </a:r>
            <a:r>
              <a:rPr lang="en-US" dirty="0" err="1" smtClean="0"/>
              <a:t>timepoints</a:t>
            </a:r>
            <a:endParaRPr lang="en-US" dirty="0" smtClean="0"/>
          </a:p>
          <a:p>
            <a:pPr algn="ctr"/>
            <a:r>
              <a:rPr lang="en-US" dirty="0" smtClean="0"/>
              <a:t>6 Viral Infections</a:t>
            </a:r>
            <a:endParaRPr lang="en-US" dirty="0"/>
          </a:p>
        </p:txBody>
      </p:sp>
      <p:sp>
        <p:nvSpPr>
          <p:cNvPr id="3" name="Rectangle 2"/>
          <p:cNvSpPr/>
          <p:nvPr/>
        </p:nvSpPr>
        <p:spPr>
          <a:xfrm>
            <a:off x="6629400" y="6512123"/>
            <a:ext cx="1861419" cy="307777"/>
          </a:xfrm>
          <a:prstGeom prst="rect">
            <a:avLst/>
          </a:prstGeom>
        </p:spPr>
        <p:txBody>
          <a:bodyPr wrap="none">
            <a:spAutoFit/>
          </a:bodyPr>
          <a:lstStyle/>
          <a:p>
            <a:pPr algn="ctr"/>
            <a:r>
              <a:rPr lang="en-US" sz="1400" dirty="0" smtClean="0"/>
              <a:t>Chen et al, 2012 Cell</a:t>
            </a:r>
            <a:endParaRPr lang="en-US" sz="1400" dirty="0"/>
          </a:p>
        </p:txBody>
      </p:sp>
    </p:spTree>
    <p:extLst>
      <p:ext uri="{BB962C8B-B14F-4D97-AF65-F5344CB8AC3E}">
        <p14:creationId xmlns:p14="http://schemas.microsoft.com/office/powerpoint/2010/main" val="168505744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990600" y="457200"/>
            <a:ext cx="7599363" cy="1371600"/>
          </a:xfrm>
          <a:prstGeom prst="rect">
            <a:avLst/>
          </a:prstGeom>
          <a:noFill/>
          <a:ln w="9525">
            <a:noFill/>
            <a:round/>
            <a:headEnd/>
            <a:tailEnd/>
          </a:ln>
        </p:spPr>
        <p:txBody>
          <a:bodyPr lIns="0" tIns="0" rIns="0" bIns="0">
            <a:prstTxWarp prst="textNoShape">
              <a:avLst/>
            </a:prstTxWarp>
          </a:bodyPr>
          <a:lstStyle/>
          <a:p>
            <a:pPr algn="ct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GB" sz="2500" b="1" dirty="0">
                <a:solidFill>
                  <a:srgbClr val="000000"/>
                </a:solidFill>
                <a:ea typeface="msgothic" charset="0"/>
                <a:cs typeface="msgothic" charset="0"/>
              </a:rPr>
              <a:t>A Personal Genome Sequence is </a:t>
            </a:r>
            <a:r>
              <a:rPr lang="en-GB" sz="2500" b="1" dirty="0" smtClean="0">
                <a:solidFill>
                  <a:srgbClr val="000000"/>
                </a:solidFill>
                <a:ea typeface="msgothic" charset="0"/>
                <a:cs typeface="msgothic" charset="0"/>
              </a:rPr>
              <a:t>Determined </a:t>
            </a:r>
            <a:r>
              <a:rPr lang="en-GB" sz="2500" b="1" dirty="0">
                <a:solidFill>
                  <a:srgbClr val="000000"/>
                </a:solidFill>
                <a:ea typeface="msgothic" charset="0"/>
                <a:cs typeface="msgothic" charset="0"/>
              </a:rPr>
              <a:t>by Comparing to a Reference Genome Sequence</a:t>
            </a:r>
          </a:p>
        </p:txBody>
      </p:sp>
      <p:pic>
        <p:nvPicPr>
          <p:cNvPr id="27651" name="Picture 3"/>
          <p:cNvPicPr>
            <a:picLocks noChangeAspect="1" noChangeArrowheads="1"/>
          </p:cNvPicPr>
          <p:nvPr/>
        </p:nvPicPr>
        <p:blipFill>
          <a:blip r:embed="rId3"/>
          <a:srcRect b="73125"/>
          <a:stretch>
            <a:fillRect/>
          </a:stretch>
        </p:blipFill>
        <p:spPr bwMode="auto">
          <a:xfrm>
            <a:off x="1143000" y="1981200"/>
            <a:ext cx="7389813" cy="2900363"/>
          </a:xfrm>
          <a:prstGeom prst="rect">
            <a:avLst/>
          </a:prstGeom>
          <a:noFill/>
          <a:ln w="9525">
            <a:noFill/>
            <a:round/>
            <a:headEnd/>
            <a:tailEnd/>
          </a:ln>
        </p:spPr>
      </p:pic>
      <p:sp>
        <p:nvSpPr>
          <p:cNvPr id="27652" name="Text Box 4"/>
          <p:cNvSpPr txBox="1">
            <a:spLocks noChangeArrowheads="1"/>
          </p:cNvSpPr>
          <p:nvPr/>
        </p:nvSpPr>
        <p:spPr bwMode="auto">
          <a:xfrm>
            <a:off x="4724400" y="6167438"/>
            <a:ext cx="4583113" cy="690562"/>
          </a:xfrm>
          <a:prstGeom prst="rect">
            <a:avLst/>
          </a:prstGeom>
          <a:noFill/>
          <a:ln w="9525">
            <a:noFill/>
            <a:round/>
            <a:headEnd/>
            <a:tailEnd/>
          </a:ln>
        </p:spPr>
        <p:txBody>
          <a:bodyPr lIns="0" tIns="0" rIns="0" bIns="0">
            <a:prstTxWarp prst="textNoShape">
              <a:avLst/>
            </a:prstTxWarp>
          </a:bodyPr>
          <a:lstStyle/>
          <a:p>
            <a:pPr>
              <a:tabLst>
                <a:tab pos="655638" algn="l"/>
                <a:tab pos="1312863" algn="l"/>
                <a:tab pos="1968500" algn="l"/>
                <a:tab pos="2625725" algn="l"/>
                <a:tab pos="3282950" algn="l"/>
              </a:tabLst>
            </a:pPr>
            <a:r>
              <a:rPr lang="en-GB" sz="1300" b="1">
                <a:solidFill>
                  <a:srgbClr val="000000"/>
                </a:solidFill>
                <a:ea typeface="msgothic" charset="0"/>
                <a:cs typeface="msgothic" charset="0"/>
              </a:rPr>
              <a:t>Snyder et al. Genes Dev 2010;24:423-431</a:t>
            </a:r>
          </a:p>
        </p:txBody>
      </p:sp>
      <p:sp>
        <p:nvSpPr>
          <p:cNvPr id="27653" name="Rectangle 4"/>
          <p:cNvSpPr>
            <a:spLocks noChangeArrowheads="1"/>
          </p:cNvSpPr>
          <p:nvPr/>
        </p:nvSpPr>
        <p:spPr bwMode="auto">
          <a:xfrm>
            <a:off x="1066800" y="2647950"/>
            <a:ext cx="1795463" cy="400050"/>
          </a:xfrm>
          <a:prstGeom prst="rect">
            <a:avLst/>
          </a:prstGeom>
          <a:noFill/>
          <a:ln w="9525">
            <a:noFill/>
            <a:miter lim="800000"/>
            <a:headEnd/>
            <a:tailEnd/>
          </a:ln>
        </p:spPr>
        <p:txBody>
          <a:bodyPr wrap="none">
            <a:prstTxWarp prst="textNoShape">
              <a:avLst/>
            </a:prstTxWarp>
            <a:spAutoFit/>
          </a:bodyPr>
          <a:lstStyle/>
          <a:p>
            <a:r>
              <a:rPr lang="en-US" sz="2000"/>
              <a:t>30X: 75-100 b</a:t>
            </a:r>
          </a:p>
        </p:txBody>
      </p:sp>
      <p:sp>
        <p:nvSpPr>
          <p:cNvPr id="27654" name="Rectangle 5"/>
          <p:cNvSpPr>
            <a:spLocks noChangeArrowheads="1"/>
          </p:cNvSpPr>
          <p:nvPr/>
        </p:nvSpPr>
        <p:spPr bwMode="auto">
          <a:xfrm>
            <a:off x="3079750" y="5334000"/>
            <a:ext cx="3093064" cy="461665"/>
          </a:xfrm>
          <a:prstGeom prst="rect">
            <a:avLst/>
          </a:prstGeom>
          <a:noFill/>
          <a:ln w="9525">
            <a:noFill/>
            <a:miter lim="800000"/>
            <a:headEnd/>
            <a:tailEnd/>
          </a:ln>
        </p:spPr>
        <p:txBody>
          <a:bodyPr wrap="none">
            <a:prstTxWarp prst="textNoShape">
              <a:avLst/>
            </a:prstTxWarp>
            <a:spAutoFit/>
          </a:bodyPr>
          <a:lstStyle/>
          <a:p>
            <a:r>
              <a:rPr lang="en-US" b="1" dirty="0">
                <a:solidFill>
                  <a:schemeClr val="accent2"/>
                </a:solidFill>
                <a:latin typeface="Helvetica" charset="0"/>
              </a:rPr>
              <a:t>Reveals</a:t>
            </a:r>
            <a:r>
              <a:rPr lang="en-US" b="1" dirty="0" smtClean="0">
                <a:solidFill>
                  <a:schemeClr val="accent2"/>
                </a:solidFill>
                <a:latin typeface="Helvetica" charset="0"/>
              </a:rPr>
              <a:t> 3.5 </a:t>
            </a:r>
            <a:r>
              <a:rPr lang="en-US" b="1" dirty="0">
                <a:solidFill>
                  <a:schemeClr val="accent2"/>
                </a:solidFill>
                <a:latin typeface="Helvetica" charset="0"/>
              </a:rPr>
              <a:t>M </a:t>
            </a:r>
            <a:r>
              <a:rPr lang="en-US" b="1" dirty="0" err="1">
                <a:solidFill>
                  <a:schemeClr val="accent2"/>
                </a:solidFill>
                <a:latin typeface="Helvetica" charset="0"/>
              </a:rPr>
              <a:t>SNPs</a:t>
            </a:r>
            <a:endParaRPr lang="en-US" b="1" dirty="0">
              <a:solidFill>
                <a:schemeClr val="accent2"/>
              </a:solidFill>
              <a:latin typeface="Helvetica" charset="0"/>
            </a:endParaRPr>
          </a:p>
        </p:txBody>
      </p:sp>
      <p:sp>
        <p:nvSpPr>
          <p:cNvPr id="27655" name="Rectangle 6"/>
          <p:cNvSpPr>
            <a:spLocks noChangeArrowheads="1"/>
          </p:cNvSpPr>
          <p:nvPr/>
        </p:nvSpPr>
        <p:spPr bwMode="auto">
          <a:xfrm>
            <a:off x="5257800" y="2971800"/>
            <a:ext cx="3278188" cy="400050"/>
          </a:xfrm>
          <a:prstGeom prst="rect">
            <a:avLst/>
          </a:prstGeom>
          <a:noFill/>
          <a:ln w="9525">
            <a:noFill/>
            <a:miter lim="800000"/>
            <a:headEnd/>
            <a:tailEnd/>
          </a:ln>
        </p:spPr>
        <p:txBody>
          <a:bodyPr wrap="none">
            <a:prstTxWarp prst="textNoShape">
              <a:avLst/>
            </a:prstTxWarp>
            <a:spAutoFit/>
          </a:bodyPr>
          <a:lstStyle/>
          <a:p>
            <a:r>
              <a:rPr lang="en-US" sz="2000"/>
              <a:t>Map to Reference Genome</a:t>
            </a:r>
          </a:p>
        </p:txBody>
      </p:sp>
    </p:spTree>
    <p:extLst>
      <p:ext uri="{BB962C8B-B14F-4D97-AF65-F5344CB8AC3E}">
        <p14:creationId xmlns:p14="http://schemas.microsoft.com/office/powerpoint/2010/main" val="3712211229"/>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609600" y="304800"/>
            <a:ext cx="8229600" cy="523220"/>
          </a:xfrm>
          <a:prstGeom prst="rect">
            <a:avLst/>
          </a:prstGeom>
          <a:noFill/>
          <a:ln w="9525">
            <a:noFill/>
            <a:miter lim="800000"/>
            <a:headEnd/>
            <a:tailEnd/>
          </a:ln>
        </p:spPr>
        <p:txBody>
          <a:bodyPr>
            <a:prstTxWarp prst="textNoShape">
              <a:avLst/>
            </a:prstTxWarp>
            <a:spAutoFit/>
          </a:bodyPr>
          <a:lstStyle/>
          <a:p>
            <a:pPr algn="ctr"/>
            <a:r>
              <a:rPr lang="en-US" sz="2800" b="1" dirty="0" smtClean="0"/>
              <a:t>What About Structural Variants </a:t>
            </a:r>
            <a:r>
              <a:rPr lang="en-US" sz="2800" b="1" dirty="0"/>
              <a:t>(</a:t>
            </a:r>
            <a:r>
              <a:rPr lang="en-US" sz="2800" b="1" dirty="0" err="1" smtClean="0"/>
              <a:t>SVs</a:t>
            </a:r>
            <a:r>
              <a:rPr lang="en-US" sz="2800" b="1" dirty="0" smtClean="0"/>
              <a:t>)</a:t>
            </a:r>
            <a:endParaRPr lang="en-US" sz="2800" b="1" dirty="0"/>
          </a:p>
        </p:txBody>
      </p:sp>
      <p:sp>
        <p:nvSpPr>
          <p:cNvPr id="40963" name="Text Box 3"/>
          <p:cNvSpPr txBox="1">
            <a:spLocks noChangeArrowheads="1"/>
          </p:cNvSpPr>
          <p:nvPr/>
        </p:nvSpPr>
        <p:spPr bwMode="auto">
          <a:xfrm>
            <a:off x="838200" y="4940300"/>
            <a:ext cx="7772400" cy="1815882"/>
          </a:xfrm>
          <a:prstGeom prst="rect">
            <a:avLst/>
          </a:prstGeom>
          <a:noFill/>
          <a:ln w="9525">
            <a:noFill/>
            <a:miter lim="800000"/>
            <a:headEnd/>
            <a:tailEnd/>
          </a:ln>
        </p:spPr>
        <p:txBody>
          <a:bodyPr>
            <a:prstTxWarp prst="textNoShape">
              <a:avLst/>
            </a:prstTxWarp>
            <a:spAutoFit/>
          </a:bodyPr>
          <a:lstStyle/>
          <a:p>
            <a:pPr>
              <a:buFontTx/>
              <a:buChar char="-"/>
            </a:pPr>
            <a:r>
              <a:rPr lang="en-US" sz="2400" dirty="0"/>
              <a:t> People Have Nearly </a:t>
            </a:r>
            <a:r>
              <a:rPr lang="en-US" sz="2400" dirty="0" smtClean="0"/>
              <a:t>1500 </a:t>
            </a:r>
            <a:r>
              <a:rPr lang="en-US" sz="2400" dirty="0"/>
              <a:t>differences (</a:t>
            </a:r>
            <a:r>
              <a:rPr lang="en-US" sz="2400" dirty="0" smtClean="0"/>
              <a:t>&gt;2.5kb</a:t>
            </a:r>
            <a:r>
              <a:rPr lang="en-US" sz="2400" dirty="0"/>
              <a:t>) Relative to the Reference Human Genome Sequence</a:t>
            </a:r>
          </a:p>
          <a:p>
            <a:pPr>
              <a:buFontTx/>
              <a:buChar char="-"/>
            </a:pPr>
            <a:endParaRPr lang="en-US" sz="1600" dirty="0"/>
          </a:p>
          <a:p>
            <a:pPr>
              <a:buFontTx/>
              <a:buChar char="-"/>
            </a:pPr>
            <a:r>
              <a:rPr lang="en-US" sz="2400" dirty="0"/>
              <a:t> Likely responsible for much human differences and disease</a:t>
            </a:r>
          </a:p>
          <a:p>
            <a:endParaRPr lang="en-US" sz="2400" dirty="0"/>
          </a:p>
        </p:txBody>
      </p:sp>
      <p:pic>
        <p:nvPicPr>
          <p:cNvPr id="40964" name="Picture 4"/>
          <p:cNvPicPr>
            <a:picLocks noChangeAspect="1" noChangeArrowheads="1"/>
          </p:cNvPicPr>
          <p:nvPr/>
        </p:nvPicPr>
        <p:blipFill>
          <a:blip r:embed="rId3"/>
          <a:srcRect b="24870"/>
          <a:stretch>
            <a:fillRect/>
          </a:stretch>
        </p:blipFill>
        <p:spPr bwMode="auto">
          <a:xfrm>
            <a:off x="2895600" y="1295400"/>
            <a:ext cx="3962400" cy="3581400"/>
          </a:xfrm>
          <a:prstGeom prst="rect">
            <a:avLst/>
          </a:prstGeom>
          <a:noFill/>
          <a:ln w="9525">
            <a:noFill/>
            <a:miter lim="800000"/>
            <a:headEnd/>
            <a:tailEnd/>
          </a:ln>
        </p:spPr>
      </p:pic>
    </p:spTree>
    <p:extLst>
      <p:ext uri="{BB962C8B-B14F-4D97-AF65-F5344CB8AC3E}">
        <p14:creationId xmlns:p14="http://schemas.microsoft.com/office/powerpoint/2010/main" val="75072696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p:cNvCxnSpPr/>
          <p:nvPr/>
        </p:nvCxnSpPr>
        <p:spPr>
          <a:xfrm>
            <a:off x="5924550" y="6007100"/>
            <a:ext cx="2640013" cy="1588"/>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169875" y="4485244"/>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6292643" y="4608011"/>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985724" y="4729499"/>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7704469" y="4606732"/>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12394" y="4730779"/>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8011388" y="4732058"/>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8318307" y="4302372"/>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5924340" y="4301092"/>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8410382" y="4486523"/>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8011388" y="4425779"/>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6446102" y="4423860"/>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6967864" y="4483964"/>
            <a:ext cx="306919" cy="1279"/>
          </a:xfrm>
          <a:prstGeom prst="line">
            <a:avLst/>
          </a:prstGeom>
          <a:ln>
            <a:gradFill flip="none" rotWithShape="1">
              <a:gsLst>
                <a:gs pos="0">
                  <a:srgbClr val="0000FF"/>
                </a:gs>
                <a:gs pos="100000">
                  <a:schemeClr val="accent6"/>
                </a:gs>
              </a:gsLst>
              <a:lin ang="0" scaled="1"/>
              <a:tileRect/>
            </a:gra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5924550" y="5300663"/>
            <a:ext cx="798513" cy="1587"/>
          </a:xfrm>
          <a:prstGeom prst="line">
            <a:avLst/>
          </a:prstGeom>
          <a:ln w="76200">
            <a:solidFill>
              <a:srgbClr val="00FF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16200000" flipH="1">
            <a:off x="6488907" y="5531644"/>
            <a:ext cx="461962" cy="0"/>
          </a:xfrm>
          <a:prstGeom prst="line">
            <a:avLst/>
          </a:prstGeom>
          <a:ln w="76200">
            <a:solidFill>
              <a:srgbClr val="00FF00"/>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7705725" y="5248275"/>
            <a:ext cx="919163" cy="1588"/>
          </a:xfrm>
          <a:prstGeom prst="line">
            <a:avLst/>
          </a:prstGeom>
          <a:ln w="76200">
            <a:solidFill>
              <a:srgbClr val="00FF00"/>
            </a:solidFill>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16200000" flipV="1">
            <a:off x="7457281" y="5515769"/>
            <a:ext cx="492125" cy="1588"/>
          </a:xfrm>
          <a:prstGeom prst="line">
            <a:avLst/>
          </a:prstGeom>
          <a:ln w="76200">
            <a:solidFill>
              <a:srgbClr val="00FF00"/>
            </a:solidFill>
          </a:ln>
        </p:spPr>
        <p:style>
          <a:lnRef idx="2">
            <a:schemeClr val="accent1"/>
          </a:lnRef>
          <a:fillRef idx="0">
            <a:schemeClr val="accent1"/>
          </a:fillRef>
          <a:effectRef idx="1">
            <a:schemeClr val="accent1"/>
          </a:effectRef>
          <a:fontRef idx="minor">
            <a:schemeClr val="tx1"/>
          </a:fontRef>
        </p:style>
      </p:cxnSp>
      <p:sp>
        <p:nvSpPr>
          <p:cNvPr id="48147" name="TextBox 52"/>
          <p:cNvSpPr txBox="1">
            <a:spLocks noChangeArrowheads="1"/>
          </p:cNvSpPr>
          <p:nvPr/>
        </p:nvSpPr>
        <p:spPr bwMode="auto">
          <a:xfrm>
            <a:off x="5370513" y="4354513"/>
            <a:ext cx="71755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Reads</a:t>
            </a:r>
          </a:p>
        </p:txBody>
      </p:sp>
      <p:sp>
        <p:nvSpPr>
          <p:cNvPr id="54" name="Down Arrow 53"/>
          <p:cNvSpPr/>
          <p:nvPr/>
        </p:nvSpPr>
        <p:spPr>
          <a:xfrm>
            <a:off x="7059613" y="4764088"/>
            <a:ext cx="307975" cy="488950"/>
          </a:xfrm>
          <a:prstGeom prst="downArrow">
            <a:avLst/>
          </a:prstGeom>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sp>
        <p:nvSpPr>
          <p:cNvPr id="48149" name="TextBox 56"/>
          <p:cNvSpPr txBox="1">
            <a:spLocks noChangeArrowheads="1"/>
          </p:cNvSpPr>
          <p:nvPr/>
        </p:nvSpPr>
        <p:spPr bwMode="auto">
          <a:xfrm>
            <a:off x="4687888" y="5859463"/>
            <a:ext cx="1014412"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Zero level</a:t>
            </a:r>
          </a:p>
        </p:txBody>
      </p:sp>
      <p:sp>
        <p:nvSpPr>
          <p:cNvPr id="48150" name="TextBox 59"/>
          <p:cNvSpPr txBox="1">
            <a:spLocks noChangeArrowheads="1"/>
          </p:cNvSpPr>
          <p:nvPr/>
        </p:nvSpPr>
        <p:spPr bwMode="auto">
          <a:xfrm>
            <a:off x="4687888" y="5056188"/>
            <a:ext cx="115252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Read count</a:t>
            </a:r>
          </a:p>
        </p:txBody>
      </p:sp>
      <p:cxnSp>
        <p:nvCxnSpPr>
          <p:cNvPr id="68" name="Straight Connector 67"/>
          <p:cNvCxnSpPr/>
          <p:nvPr/>
        </p:nvCxnSpPr>
        <p:spPr>
          <a:xfrm flipV="1">
            <a:off x="1687513" y="5516563"/>
            <a:ext cx="163512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flipV="1">
            <a:off x="1687513" y="3551238"/>
            <a:ext cx="1635125" cy="3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828800" y="5661025"/>
            <a:ext cx="671513" cy="74613"/>
          </a:xfrm>
          <a:prstGeom prst="rect">
            <a:avLst/>
          </a:prstGeom>
          <a:gradFill>
            <a:gsLst>
              <a:gs pos="0">
                <a:srgbClr val="0000FF"/>
              </a:gs>
              <a:gs pos="100000">
                <a:schemeClr val="accent6">
                  <a:lumMod val="75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sp>
        <p:nvSpPr>
          <p:cNvPr id="7" name="Rectangle 6"/>
          <p:cNvSpPr/>
          <p:nvPr/>
        </p:nvSpPr>
        <p:spPr>
          <a:xfrm>
            <a:off x="2171700" y="5640388"/>
            <a:ext cx="669925" cy="27463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sp>
        <p:nvSpPr>
          <p:cNvPr id="48155" name="TextBox 7"/>
          <p:cNvSpPr txBox="1">
            <a:spLocks noChangeArrowheads="1"/>
          </p:cNvSpPr>
          <p:nvPr/>
        </p:nvSpPr>
        <p:spPr bwMode="auto">
          <a:xfrm>
            <a:off x="623888" y="3413125"/>
            <a:ext cx="104457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Reference</a:t>
            </a:r>
          </a:p>
        </p:txBody>
      </p:sp>
      <p:sp>
        <p:nvSpPr>
          <p:cNvPr id="48156" name="TextBox 8"/>
          <p:cNvSpPr txBox="1">
            <a:spLocks noChangeArrowheads="1"/>
          </p:cNvSpPr>
          <p:nvPr/>
        </p:nvSpPr>
        <p:spPr bwMode="auto">
          <a:xfrm>
            <a:off x="623888" y="3976688"/>
            <a:ext cx="89535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Genome</a:t>
            </a:r>
          </a:p>
        </p:txBody>
      </p:sp>
      <p:sp>
        <p:nvSpPr>
          <p:cNvPr id="10" name="Rectangle 9"/>
          <p:cNvSpPr/>
          <p:nvPr/>
        </p:nvSpPr>
        <p:spPr>
          <a:xfrm>
            <a:off x="2217738" y="4446588"/>
            <a:ext cx="671512" cy="73025"/>
          </a:xfrm>
          <a:prstGeom prst="rect">
            <a:avLst/>
          </a:prstGeom>
          <a:gradFill>
            <a:gsLst>
              <a:gs pos="0">
                <a:srgbClr val="0000FF"/>
              </a:gs>
              <a:gs pos="100000">
                <a:schemeClr val="accent6">
                  <a:lumMod val="75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sp>
        <p:nvSpPr>
          <p:cNvPr id="48158" name="TextBox 10"/>
          <p:cNvSpPr txBox="1">
            <a:spLocks noChangeArrowheads="1"/>
          </p:cNvSpPr>
          <p:nvPr/>
        </p:nvSpPr>
        <p:spPr bwMode="auto">
          <a:xfrm>
            <a:off x="623888" y="5365750"/>
            <a:ext cx="104457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Reference</a:t>
            </a:r>
          </a:p>
        </p:txBody>
      </p:sp>
      <p:sp>
        <p:nvSpPr>
          <p:cNvPr id="12" name="Rectangle 11"/>
          <p:cNvSpPr/>
          <p:nvPr/>
        </p:nvSpPr>
        <p:spPr>
          <a:xfrm>
            <a:off x="2651125" y="5661025"/>
            <a:ext cx="671513" cy="73025"/>
          </a:xfrm>
          <a:prstGeom prst="rect">
            <a:avLst/>
          </a:prstGeom>
          <a:gradFill>
            <a:gsLst>
              <a:gs pos="0">
                <a:srgbClr val="0000FF"/>
              </a:gs>
              <a:gs pos="100000">
                <a:schemeClr val="accent6">
                  <a:lumMod val="75000"/>
                </a:schemeClr>
              </a:gs>
            </a:gsLst>
            <a:lin ang="0" scaled="0"/>
          </a:gradFill>
          <a:ln>
            <a:no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sp>
        <p:nvSpPr>
          <p:cNvPr id="13" name="Rectangle 12"/>
          <p:cNvSpPr/>
          <p:nvPr/>
        </p:nvSpPr>
        <p:spPr>
          <a:xfrm>
            <a:off x="2376488" y="5610225"/>
            <a:ext cx="609600" cy="28257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cxnSp>
        <p:nvCxnSpPr>
          <p:cNvPr id="16" name="Straight Connector 15"/>
          <p:cNvCxnSpPr/>
          <p:nvPr/>
        </p:nvCxnSpPr>
        <p:spPr>
          <a:xfrm rot="5400000" flipH="1" flipV="1">
            <a:off x="2488407" y="3626644"/>
            <a:ext cx="569912" cy="425450"/>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2076451" y="3635375"/>
            <a:ext cx="571500" cy="403225"/>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57413" y="3551238"/>
            <a:ext cx="830262" cy="3175"/>
          </a:xfrm>
          <a:prstGeom prst="line">
            <a:avLst/>
          </a:prstGeom>
          <a:ln w="76200">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2068513" y="3551238"/>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2897188" y="3551238"/>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2470944" y="4121944"/>
            <a:ext cx="182563" cy="3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167" name="TextBox 21"/>
          <p:cNvSpPr txBox="1">
            <a:spLocks noChangeArrowheads="1"/>
          </p:cNvSpPr>
          <p:nvPr/>
        </p:nvSpPr>
        <p:spPr bwMode="auto">
          <a:xfrm>
            <a:off x="1401763" y="4311650"/>
            <a:ext cx="61912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Read</a:t>
            </a:r>
          </a:p>
        </p:txBody>
      </p:sp>
      <p:cxnSp>
        <p:nvCxnSpPr>
          <p:cNvPr id="23" name="Straight Connector 22"/>
          <p:cNvCxnSpPr/>
          <p:nvPr/>
        </p:nvCxnSpPr>
        <p:spPr>
          <a:xfrm>
            <a:off x="2165350" y="5514975"/>
            <a:ext cx="820738" cy="1588"/>
          </a:xfrm>
          <a:prstGeom prst="line">
            <a:avLst/>
          </a:prstGeom>
          <a:ln w="76200">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rot="5400000">
            <a:off x="2076450" y="5514975"/>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2897188" y="5514975"/>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171" name="TextBox 25"/>
          <p:cNvSpPr txBox="1">
            <a:spLocks noChangeArrowheads="1"/>
          </p:cNvSpPr>
          <p:nvPr/>
        </p:nvSpPr>
        <p:spPr bwMode="auto">
          <a:xfrm>
            <a:off x="2209800" y="3198813"/>
            <a:ext cx="785813" cy="274637"/>
          </a:xfrm>
          <a:prstGeom prst="rect">
            <a:avLst/>
          </a:prstGeom>
          <a:noFill/>
          <a:ln w="9525">
            <a:noFill/>
            <a:miter lim="800000"/>
            <a:headEnd/>
            <a:tailEnd/>
          </a:ln>
        </p:spPr>
        <p:txBody>
          <a:bodyPr wrap="none">
            <a:prstTxWarp prst="textNoShape">
              <a:avLst/>
            </a:prstTxWarp>
            <a:spAutoFit/>
          </a:bodyPr>
          <a:lstStyle/>
          <a:p>
            <a:pPr eaLnBrk="1" hangingPunct="1"/>
            <a:r>
              <a:rPr lang="en-US" sz="1200" b="1"/>
              <a:t>Deletion</a:t>
            </a:r>
          </a:p>
        </p:txBody>
      </p:sp>
      <p:sp>
        <p:nvSpPr>
          <p:cNvPr id="27" name="Down Arrow 26"/>
          <p:cNvSpPr/>
          <p:nvPr/>
        </p:nvSpPr>
        <p:spPr>
          <a:xfrm>
            <a:off x="2411413" y="4757738"/>
            <a:ext cx="304800" cy="484187"/>
          </a:xfrm>
          <a:prstGeom prst="downArrow">
            <a:avLst/>
          </a:prstGeom>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cxnSp>
        <p:nvCxnSpPr>
          <p:cNvPr id="69" name="Straight Connector 68"/>
          <p:cNvCxnSpPr/>
          <p:nvPr/>
        </p:nvCxnSpPr>
        <p:spPr>
          <a:xfrm flipV="1">
            <a:off x="1681163" y="4124325"/>
            <a:ext cx="1635125" cy="3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174" name="TextBox 73"/>
          <p:cNvSpPr txBox="1">
            <a:spLocks noChangeArrowheads="1"/>
          </p:cNvSpPr>
          <p:nvPr/>
        </p:nvSpPr>
        <p:spPr bwMode="auto">
          <a:xfrm>
            <a:off x="1522413" y="2705100"/>
            <a:ext cx="2200275" cy="519113"/>
          </a:xfrm>
          <a:prstGeom prst="rect">
            <a:avLst/>
          </a:prstGeom>
          <a:noFill/>
          <a:ln w="9525">
            <a:noFill/>
            <a:miter lim="800000"/>
            <a:headEnd/>
            <a:tailEnd/>
          </a:ln>
        </p:spPr>
        <p:txBody>
          <a:bodyPr wrap="none">
            <a:prstTxWarp prst="textNoShape">
              <a:avLst/>
            </a:prstTxWarp>
            <a:spAutoFit/>
          </a:bodyPr>
          <a:lstStyle/>
          <a:p>
            <a:pPr eaLnBrk="1" hangingPunct="1"/>
            <a:r>
              <a:rPr lang="en-US" sz="2800" b="1"/>
              <a:t>2. Split read</a:t>
            </a:r>
          </a:p>
        </p:txBody>
      </p:sp>
      <p:sp>
        <p:nvSpPr>
          <p:cNvPr id="48175" name="TextBox 74"/>
          <p:cNvSpPr txBox="1">
            <a:spLocks noChangeArrowheads="1"/>
          </p:cNvSpPr>
          <p:nvPr/>
        </p:nvSpPr>
        <p:spPr bwMode="auto">
          <a:xfrm>
            <a:off x="4800600" y="2705100"/>
            <a:ext cx="4294188" cy="519113"/>
          </a:xfrm>
          <a:prstGeom prst="rect">
            <a:avLst/>
          </a:prstGeom>
          <a:noFill/>
          <a:ln w="9525">
            <a:noFill/>
            <a:miter lim="800000"/>
            <a:headEnd/>
            <a:tailEnd/>
          </a:ln>
        </p:spPr>
        <p:txBody>
          <a:bodyPr wrap="none">
            <a:prstTxWarp prst="textNoShape">
              <a:avLst/>
            </a:prstTxWarp>
            <a:spAutoFit/>
          </a:bodyPr>
          <a:lstStyle/>
          <a:p>
            <a:pPr eaLnBrk="1" hangingPunct="1"/>
            <a:r>
              <a:rPr lang="en-US" sz="2800" b="1"/>
              <a:t>3. Read depth (or aCGH)</a:t>
            </a:r>
          </a:p>
        </p:txBody>
      </p:sp>
      <p:sp>
        <p:nvSpPr>
          <p:cNvPr id="48176" name="TextBox 88"/>
          <p:cNvSpPr txBox="1">
            <a:spLocks noChangeArrowheads="1"/>
          </p:cNvSpPr>
          <p:nvPr/>
        </p:nvSpPr>
        <p:spPr bwMode="auto">
          <a:xfrm>
            <a:off x="2841625" y="4781550"/>
            <a:ext cx="91440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Mapping</a:t>
            </a:r>
          </a:p>
        </p:txBody>
      </p:sp>
      <p:cxnSp>
        <p:nvCxnSpPr>
          <p:cNvPr id="119" name="Straight Connector 118"/>
          <p:cNvCxnSpPr/>
          <p:nvPr/>
        </p:nvCxnSpPr>
        <p:spPr>
          <a:xfrm flipV="1">
            <a:off x="5888038" y="3543300"/>
            <a:ext cx="2676525" cy="0"/>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178" name="TextBox 119"/>
          <p:cNvSpPr txBox="1">
            <a:spLocks noChangeArrowheads="1"/>
          </p:cNvSpPr>
          <p:nvPr/>
        </p:nvSpPr>
        <p:spPr bwMode="auto">
          <a:xfrm>
            <a:off x="4694238" y="3394075"/>
            <a:ext cx="104457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Reference</a:t>
            </a:r>
          </a:p>
        </p:txBody>
      </p:sp>
      <p:sp>
        <p:nvSpPr>
          <p:cNvPr id="48179" name="TextBox 120"/>
          <p:cNvSpPr txBox="1">
            <a:spLocks noChangeArrowheads="1"/>
          </p:cNvSpPr>
          <p:nvPr/>
        </p:nvSpPr>
        <p:spPr bwMode="auto">
          <a:xfrm>
            <a:off x="4694238" y="3957638"/>
            <a:ext cx="89535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Genome</a:t>
            </a:r>
          </a:p>
        </p:txBody>
      </p:sp>
      <p:cxnSp>
        <p:nvCxnSpPr>
          <p:cNvPr id="122" name="Straight Connector 121"/>
          <p:cNvCxnSpPr/>
          <p:nvPr/>
        </p:nvCxnSpPr>
        <p:spPr>
          <a:xfrm rot="5400000" flipH="1" flipV="1">
            <a:off x="7164388" y="3595687"/>
            <a:ext cx="560388" cy="455613"/>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16200000" flipV="1">
            <a:off x="6700837" y="3597276"/>
            <a:ext cx="581025" cy="450850"/>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flipV="1">
            <a:off x="6751638" y="3532188"/>
            <a:ext cx="920750" cy="0"/>
          </a:xfrm>
          <a:prstGeom prst="line">
            <a:avLst/>
          </a:prstGeom>
          <a:ln w="76200">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rot="5400000">
            <a:off x="6643688" y="3532188"/>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rot="5400000">
            <a:off x="7593013" y="3532188"/>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rot="5400000">
            <a:off x="7127081" y="4102894"/>
            <a:ext cx="182563" cy="3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186" name="TextBox 127"/>
          <p:cNvSpPr txBox="1">
            <a:spLocks noChangeArrowheads="1"/>
          </p:cNvSpPr>
          <p:nvPr/>
        </p:nvSpPr>
        <p:spPr bwMode="auto">
          <a:xfrm>
            <a:off x="6815138" y="3190875"/>
            <a:ext cx="785812" cy="274638"/>
          </a:xfrm>
          <a:prstGeom prst="rect">
            <a:avLst/>
          </a:prstGeom>
          <a:noFill/>
          <a:ln w="9525">
            <a:noFill/>
            <a:miter lim="800000"/>
            <a:headEnd/>
            <a:tailEnd/>
          </a:ln>
        </p:spPr>
        <p:txBody>
          <a:bodyPr wrap="none">
            <a:prstTxWarp prst="textNoShape">
              <a:avLst/>
            </a:prstTxWarp>
            <a:spAutoFit/>
          </a:bodyPr>
          <a:lstStyle/>
          <a:p>
            <a:pPr eaLnBrk="1" hangingPunct="1"/>
            <a:r>
              <a:rPr lang="en-US" sz="1200" b="1"/>
              <a:t>Deletion</a:t>
            </a:r>
          </a:p>
        </p:txBody>
      </p:sp>
      <p:cxnSp>
        <p:nvCxnSpPr>
          <p:cNvPr id="129" name="Straight Connector 128"/>
          <p:cNvCxnSpPr/>
          <p:nvPr/>
        </p:nvCxnSpPr>
        <p:spPr>
          <a:xfrm flipV="1">
            <a:off x="5888038" y="4103688"/>
            <a:ext cx="2676525" cy="1270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35" name="Straight Connector 134"/>
          <p:cNvCxnSpPr/>
          <p:nvPr/>
        </p:nvCxnSpPr>
        <p:spPr>
          <a:xfrm flipV="1">
            <a:off x="6691313" y="5749925"/>
            <a:ext cx="1011237" cy="12700"/>
          </a:xfrm>
          <a:prstGeom prst="line">
            <a:avLst/>
          </a:prstGeom>
          <a:ln w="63500">
            <a:solidFill>
              <a:srgbClr val="00FF00"/>
            </a:solidFill>
          </a:ln>
        </p:spPr>
        <p:style>
          <a:lnRef idx="2">
            <a:schemeClr val="accent1"/>
          </a:lnRef>
          <a:fillRef idx="0">
            <a:schemeClr val="accent1"/>
          </a:fillRef>
          <a:effectRef idx="1">
            <a:schemeClr val="accent1"/>
          </a:effectRef>
          <a:fontRef idx="minor">
            <a:schemeClr val="tx1"/>
          </a:fontRef>
        </p:style>
      </p:cxnSp>
      <p:sp>
        <p:nvSpPr>
          <p:cNvPr id="48189" name="TextBox 136"/>
          <p:cNvSpPr txBox="1">
            <a:spLocks noChangeArrowheads="1"/>
          </p:cNvSpPr>
          <p:nvPr/>
        </p:nvSpPr>
        <p:spPr bwMode="auto">
          <a:xfrm>
            <a:off x="7461250" y="4810125"/>
            <a:ext cx="91440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Mapping</a:t>
            </a:r>
          </a:p>
        </p:txBody>
      </p:sp>
      <p:sp>
        <p:nvSpPr>
          <p:cNvPr id="48190" name="TextBox 75"/>
          <p:cNvSpPr txBox="1">
            <a:spLocks noChangeArrowheads="1"/>
          </p:cNvSpPr>
          <p:nvPr/>
        </p:nvSpPr>
        <p:spPr bwMode="auto">
          <a:xfrm>
            <a:off x="1174750" y="50800"/>
            <a:ext cx="2595563" cy="519113"/>
          </a:xfrm>
          <a:prstGeom prst="rect">
            <a:avLst/>
          </a:prstGeom>
          <a:noFill/>
          <a:ln w="9525">
            <a:noFill/>
            <a:miter lim="800000"/>
            <a:headEnd/>
            <a:tailEnd/>
          </a:ln>
        </p:spPr>
        <p:txBody>
          <a:bodyPr wrap="none">
            <a:prstTxWarp prst="textNoShape">
              <a:avLst/>
            </a:prstTxWarp>
            <a:spAutoFit/>
          </a:bodyPr>
          <a:lstStyle/>
          <a:p>
            <a:pPr eaLnBrk="1" hangingPunct="1"/>
            <a:r>
              <a:rPr lang="en-US" sz="2800" b="1"/>
              <a:t>1. Paired ends</a:t>
            </a:r>
          </a:p>
        </p:txBody>
      </p:sp>
      <p:cxnSp>
        <p:nvCxnSpPr>
          <p:cNvPr id="78" name="Straight Connector 77"/>
          <p:cNvCxnSpPr/>
          <p:nvPr/>
        </p:nvCxnSpPr>
        <p:spPr>
          <a:xfrm flipV="1">
            <a:off x="1547813" y="1112838"/>
            <a:ext cx="1633537" cy="1587"/>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192" name="TextBox 78"/>
          <p:cNvSpPr txBox="1">
            <a:spLocks noChangeArrowheads="1"/>
          </p:cNvSpPr>
          <p:nvPr/>
        </p:nvSpPr>
        <p:spPr bwMode="auto">
          <a:xfrm>
            <a:off x="482600" y="974725"/>
            <a:ext cx="104457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Reference</a:t>
            </a:r>
          </a:p>
        </p:txBody>
      </p:sp>
      <p:sp>
        <p:nvSpPr>
          <p:cNvPr id="48193" name="TextBox 79"/>
          <p:cNvSpPr txBox="1">
            <a:spLocks noChangeArrowheads="1"/>
          </p:cNvSpPr>
          <p:nvPr/>
        </p:nvSpPr>
        <p:spPr bwMode="auto">
          <a:xfrm>
            <a:off x="482600" y="1538288"/>
            <a:ext cx="89535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Genome</a:t>
            </a:r>
          </a:p>
        </p:txBody>
      </p:sp>
      <p:cxnSp>
        <p:nvCxnSpPr>
          <p:cNvPr id="81" name="Straight Connector 80"/>
          <p:cNvCxnSpPr/>
          <p:nvPr/>
        </p:nvCxnSpPr>
        <p:spPr>
          <a:xfrm rot="5400000" flipH="1" flipV="1">
            <a:off x="2347119" y="1186656"/>
            <a:ext cx="571500" cy="427038"/>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rot="16200000" flipV="1">
            <a:off x="1935163" y="1196975"/>
            <a:ext cx="571500" cy="403225"/>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2016125" y="1112838"/>
            <a:ext cx="830263" cy="1587"/>
          </a:xfrm>
          <a:prstGeom prst="line">
            <a:avLst/>
          </a:prstGeom>
          <a:ln w="76200">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5400000">
            <a:off x="1926431" y="1112044"/>
            <a:ext cx="182563"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rot="5400000">
            <a:off x="2756694" y="1112044"/>
            <a:ext cx="182563"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p:nvCxnSpPr>
        <p:spPr>
          <a:xfrm rot="5400000">
            <a:off x="2329657" y="1681956"/>
            <a:ext cx="182562"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flipV="1">
            <a:off x="1541463" y="1685925"/>
            <a:ext cx="1633537" cy="1588"/>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H="1">
            <a:off x="2020093" y="1964532"/>
            <a:ext cx="519113" cy="279400"/>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flipH="1" flipV="1">
            <a:off x="2281237" y="1982788"/>
            <a:ext cx="519113" cy="242888"/>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95" name="Straight Connector 94"/>
          <p:cNvCxnSpPr/>
          <p:nvPr/>
        </p:nvCxnSpPr>
        <p:spPr>
          <a:xfrm>
            <a:off x="2662238" y="1844675"/>
            <a:ext cx="187325" cy="0"/>
          </a:xfrm>
          <a:prstGeom prst="line">
            <a:avLst/>
          </a:prstGeom>
          <a:ln w="38100">
            <a:solidFill>
              <a:schemeClr val="accent6"/>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1946275" y="1855788"/>
            <a:ext cx="187325" cy="0"/>
          </a:xfrm>
          <a:prstGeom prst="line">
            <a:avLst/>
          </a:prstGeom>
          <a:ln w="38100">
            <a:solidFill>
              <a:srgbClr val="0000FF"/>
            </a:solidFill>
          </a:ln>
        </p:spPr>
        <p:style>
          <a:lnRef idx="2">
            <a:schemeClr val="accent1"/>
          </a:lnRef>
          <a:fillRef idx="0">
            <a:schemeClr val="accent1"/>
          </a:fillRef>
          <a:effectRef idx="1">
            <a:schemeClr val="accent1"/>
          </a:effectRef>
          <a:fontRef idx="minor">
            <a:schemeClr val="tx1"/>
          </a:fontRef>
        </p:style>
      </p:cxnSp>
      <p:sp>
        <p:nvSpPr>
          <p:cNvPr id="99" name="Down Arrow 98"/>
          <p:cNvSpPr/>
          <p:nvPr/>
        </p:nvSpPr>
        <p:spPr>
          <a:xfrm rot="16200000">
            <a:off x="4414838" y="1527175"/>
            <a:ext cx="304800" cy="485775"/>
          </a:xfrm>
          <a:prstGeom prst="downArrow">
            <a:avLst/>
          </a:prstGeom>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eaLnBrk="1" hangingPunct="1">
              <a:defRPr/>
            </a:pPr>
            <a:endParaRPr lang="en-US" sz="1200" b="1">
              <a:solidFill>
                <a:srgbClr val="FFFFFF"/>
              </a:solidFill>
            </a:endParaRPr>
          </a:p>
        </p:txBody>
      </p:sp>
      <p:sp>
        <p:nvSpPr>
          <p:cNvPr id="48206" name="TextBox 99"/>
          <p:cNvSpPr txBox="1">
            <a:spLocks noChangeArrowheads="1"/>
          </p:cNvSpPr>
          <p:nvPr/>
        </p:nvSpPr>
        <p:spPr bwMode="auto">
          <a:xfrm>
            <a:off x="4098925" y="1301750"/>
            <a:ext cx="91440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Mapping</a:t>
            </a:r>
          </a:p>
        </p:txBody>
      </p:sp>
      <p:cxnSp>
        <p:nvCxnSpPr>
          <p:cNvPr id="101" name="Straight Connector 100"/>
          <p:cNvCxnSpPr/>
          <p:nvPr/>
        </p:nvCxnSpPr>
        <p:spPr>
          <a:xfrm flipV="1">
            <a:off x="5614988" y="2171700"/>
            <a:ext cx="1789112" cy="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a:off x="6084888" y="2168525"/>
            <a:ext cx="830262" cy="3175"/>
          </a:xfrm>
          <a:prstGeom prst="line">
            <a:avLst/>
          </a:prstGeom>
          <a:ln w="76200">
            <a:solidFill>
              <a:srgbClr val="FF0000"/>
            </a:solidFill>
            <a:prstDash val="solid"/>
          </a:ln>
        </p:spPr>
        <p:style>
          <a:lnRef idx="2">
            <a:schemeClr val="accent1"/>
          </a:lnRef>
          <a:fillRef idx="0">
            <a:schemeClr val="accent1"/>
          </a:fillRef>
          <a:effectRef idx="1">
            <a:schemeClr val="accent1"/>
          </a:effectRef>
          <a:fontRef idx="minor">
            <a:schemeClr val="tx1"/>
          </a:fontRef>
        </p:style>
      </p:cxnSp>
      <p:cxnSp>
        <p:nvCxnSpPr>
          <p:cNvPr id="103" name="Straight Connector 102"/>
          <p:cNvCxnSpPr/>
          <p:nvPr/>
        </p:nvCxnSpPr>
        <p:spPr>
          <a:xfrm rot="5400000">
            <a:off x="5995988" y="2168525"/>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rot="5400000">
            <a:off x="6824663" y="2168525"/>
            <a:ext cx="180975" cy="3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48211" name="TextBox 104"/>
          <p:cNvSpPr txBox="1">
            <a:spLocks noChangeArrowheads="1"/>
          </p:cNvSpPr>
          <p:nvPr/>
        </p:nvSpPr>
        <p:spPr bwMode="auto">
          <a:xfrm>
            <a:off x="7562850" y="2008188"/>
            <a:ext cx="1044575"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Reference</a:t>
            </a:r>
          </a:p>
        </p:txBody>
      </p:sp>
      <p:cxnSp>
        <p:nvCxnSpPr>
          <p:cNvPr id="106" name="Straight Connector 105"/>
          <p:cNvCxnSpPr/>
          <p:nvPr/>
        </p:nvCxnSpPr>
        <p:spPr>
          <a:xfrm rot="16200000" flipH="1">
            <a:off x="6473032" y="1469231"/>
            <a:ext cx="661988" cy="600075"/>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5400000" flipH="1" flipV="1">
            <a:off x="5876132" y="1451768"/>
            <a:ext cx="641350" cy="614363"/>
          </a:xfrm>
          <a:prstGeom prst="line">
            <a:avLst/>
          </a:prstGeom>
          <a:ln w="381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a:off x="5699125" y="2079625"/>
            <a:ext cx="187325" cy="0"/>
          </a:xfrm>
          <a:prstGeom prst="line">
            <a:avLst/>
          </a:prstGeom>
          <a:ln w="38100">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a:off x="7104063" y="2093913"/>
            <a:ext cx="187325" cy="0"/>
          </a:xfrm>
          <a:prstGeom prst="line">
            <a:avLst/>
          </a:prstGeom>
          <a:ln w="38100">
            <a:solidFill>
              <a:schemeClr val="accent6"/>
            </a:solidFill>
          </a:ln>
        </p:spPr>
        <p:style>
          <a:lnRef idx="2">
            <a:schemeClr val="accent1"/>
          </a:lnRef>
          <a:fillRef idx="0">
            <a:schemeClr val="accent1"/>
          </a:fillRef>
          <a:effectRef idx="1">
            <a:schemeClr val="accent1"/>
          </a:effectRef>
          <a:fontRef idx="minor">
            <a:schemeClr val="tx1"/>
          </a:fontRef>
        </p:style>
      </p:cxnSp>
      <p:sp>
        <p:nvSpPr>
          <p:cNvPr id="48216" name="TextBox 117"/>
          <p:cNvSpPr txBox="1">
            <a:spLocks noChangeArrowheads="1"/>
          </p:cNvSpPr>
          <p:nvPr/>
        </p:nvSpPr>
        <p:spPr bwMode="auto">
          <a:xfrm>
            <a:off x="1160463" y="2116138"/>
            <a:ext cx="2635250" cy="304800"/>
          </a:xfrm>
          <a:prstGeom prst="rect">
            <a:avLst/>
          </a:prstGeom>
          <a:noFill/>
          <a:ln w="9525">
            <a:noFill/>
            <a:miter lim="800000"/>
            <a:headEnd/>
            <a:tailEnd/>
          </a:ln>
        </p:spPr>
        <p:txBody>
          <a:bodyPr wrap="none">
            <a:prstTxWarp prst="textNoShape">
              <a:avLst/>
            </a:prstTxWarp>
            <a:spAutoFit/>
          </a:bodyPr>
          <a:lstStyle/>
          <a:p>
            <a:pPr eaLnBrk="1" hangingPunct="1"/>
            <a:r>
              <a:rPr lang="en-US" sz="1400" b="1"/>
              <a:t>Sequenced          paired-ends</a:t>
            </a:r>
          </a:p>
        </p:txBody>
      </p:sp>
      <p:sp>
        <p:nvSpPr>
          <p:cNvPr id="48217" name="TextBox 137"/>
          <p:cNvSpPr txBox="1">
            <a:spLocks noChangeArrowheads="1"/>
          </p:cNvSpPr>
          <p:nvPr/>
        </p:nvSpPr>
        <p:spPr bwMode="auto">
          <a:xfrm>
            <a:off x="2049463" y="752475"/>
            <a:ext cx="785812" cy="274638"/>
          </a:xfrm>
          <a:prstGeom prst="rect">
            <a:avLst/>
          </a:prstGeom>
          <a:noFill/>
          <a:ln w="9525">
            <a:noFill/>
            <a:miter lim="800000"/>
            <a:headEnd/>
            <a:tailEnd/>
          </a:ln>
        </p:spPr>
        <p:txBody>
          <a:bodyPr wrap="none">
            <a:prstTxWarp prst="textNoShape">
              <a:avLst/>
            </a:prstTxWarp>
            <a:spAutoFit/>
          </a:bodyPr>
          <a:lstStyle/>
          <a:p>
            <a:pPr eaLnBrk="1" hangingPunct="1"/>
            <a:r>
              <a:rPr lang="en-US" sz="1200" b="1"/>
              <a:t>Deletion</a:t>
            </a:r>
          </a:p>
        </p:txBody>
      </p:sp>
      <p:sp>
        <p:nvSpPr>
          <p:cNvPr id="192602" name="Title 146"/>
          <p:cNvSpPr>
            <a:spLocks noGrp="1"/>
          </p:cNvSpPr>
          <p:nvPr>
            <p:ph type="title" idx="4294967295"/>
          </p:nvPr>
        </p:nvSpPr>
        <p:spPr>
          <a:xfrm>
            <a:off x="3835400" y="0"/>
            <a:ext cx="5308600" cy="1143000"/>
          </a:xfrm>
        </p:spPr>
        <p:txBody>
          <a:bodyPr lIns="92066" tIns="46033" rIns="92066" bIns="46033"/>
          <a:lstStyle/>
          <a:p>
            <a:pPr>
              <a:defRPr/>
            </a:pPr>
            <a:r>
              <a:rPr lang="en-US" sz="3200" b="1" dirty="0">
                <a:solidFill>
                  <a:srgbClr val="000090"/>
                </a:solidFill>
              </a:rPr>
              <a:t>Methods to</a:t>
            </a:r>
            <a:r>
              <a:rPr lang="en-US" sz="3200" dirty="0">
                <a:solidFill>
                  <a:srgbClr val="000090"/>
                </a:solidFill>
              </a:rPr>
              <a:t> </a:t>
            </a:r>
            <a:r>
              <a:rPr lang="en-US" sz="3200" b="1" dirty="0">
                <a:solidFill>
                  <a:srgbClr val="000090"/>
                </a:solidFill>
              </a:rPr>
              <a:t>Find </a:t>
            </a:r>
            <a:r>
              <a:rPr lang="en-US" sz="3200" b="1" dirty="0" err="1">
                <a:solidFill>
                  <a:srgbClr val="000090"/>
                </a:solidFill>
              </a:rPr>
              <a:t>SVs</a:t>
            </a:r>
            <a:endParaRPr lang="en-US" sz="3200" dirty="0">
              <a:solidFill>
                <a:srgbClr val="000090"/>
              </a:solidFill>
            </a:endParaRPr>
          </a:p>
        </p:txBody>
      </p:sp>
      <p:cxnSp>
        <p:nvCxnSpPr>
          <p:cNvPr id="149" name="Straight Connector 148"/>
          <p:cNvCxnSpPr/>
          <p:nvPr/>
        </p:nvCxnSpPr>
        <p:spPr>
          <a:xfrm flipV="1">
            <a:off x="457200" y="2547938"/>
            <a:ext cx="8259763" cy="11112"/>
          </a:xfrm>
          <a:prstGeom prst="line">
            <a:avLst/>
          </a:prstGeom>
          <a:ln w="127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rot="5400000">
            <a:off x="2629694" y="4315619"/>
            <a:ext cx="3149600" cy="1588"/>
          </a:xfrm>
          <a:prstGeom prst="line">
            <a:avLst/>
          </a:prstGeom>
          <a:ln w="127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48221" name="TextBox 74"/>
          <p:cNvSpPr txBox="1">
            <a:spLocks noChangeArrowheads="1"/>
          </p:cNvSpPr>
          <p:nvPr/>
        </p:nvSpPr>
        <p:spPr bwMode="auto">
          <a:xfrm>
            <a:off x="971550" y="6240463"/>
            <a:ext cx="4095750" cy="523875"/>
          </a:xfrm>
          <a:prstGeom prst="rect">
            <a:avLst/>
          </a:prstGeom>
          <a:noFill/>
          <a:ln w="9525">
            <a:noFill/>
            <a:miter lim="800000"/>
            <a:headEnd/>
            <a:tailEnd/>
          </a:ln>
        </p:spPr>
        <p:txBody>
          <a:bodyPr wrap="none">
            <a:prstTxWarp prst="textNoShape">
              <a:avLst/>
            </a:prstTxWarp>
            <a:spAutoFit/>
          </a:bodyPr>
          <a:lstStyle/>
          <a:p>
            <a:pPr eaLnBrk="1" hangingPunct="1"/>
            <a:r>
              <a:rPr lang="en-US" sz="2800" b="1"/>
              <a:t>4. Match with database</a:t>
            </a:r>
          </a:p>
        </p:txBody>
      </p:sp>
      <p:cxnSp>
        <p:nvCxnSpPr>
          <p:cNvPr id="94" name="Straight Connector 93"/>
          <p:cNvCxnSpPr/>
          <p:nvPr/>
        </p:nvCxnSpPr>
        <p:spPr>
          <a:xfrm flipV="1">
            <a:off x="284163" y="6194425"/>
            <a:ext cx="8259762" cy="11113"/>
          </a:xfrm>
          <a:prstGeom prst="line">
            <a:avLst/>
          </a:prstGeom>
          <a:ln w="12700">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48223" name="Text Box 22"/>
          <p:cNvSpPr txBox="1">
            <a:spLocks noChangeArrowheads="1"/>
          </p:cNvSpPr>
          <p:nvPr/>
        </p:nvSpPr>
        <p:spPr bwMode="auto">
          <a:xfrm>
            <a:off x="5530850" y="6580188"/>
            <a:ext cx="2559050" cy="276225"/>
          </a:xfrm>
          <a:prstGeom prst="rect">
            <a:avLst/>
          </a:prstGeom>
          <a:noFill/>
          <a:ln w="44450">
            <a:noFill/>
            <a:miter lim="800000"/>
            <a:headEnd/>
            <a:tailEnd/>
          </a:ln>
        </p:spPr>
        <p:txBody>
          <a:bodyPr wrap="none">
            <a:prstTxWarp prst="textNoShape">
              <a:avLst/>
            </a:prstTxWarp>
            <a:spAutoFit/>
          </a:bodyPr>
          <a:lstStyle/>
          <a:p>
            <a:pPr algn="ctr" eaLnBrk="1" hangingPunct="1"/>
            <a:r>
              <a:rPr lang="en-US" sz="1200" b="1">
                <a:solidFill>
                  <a:srgbClr val="606060"/>
                </a:solidFill>
              </a:rPr>
              <a:t>[Snyder et al. Genes &amp; Dev. 2010</a:t>
            </a:r>
          </a:p>
        </p:txBody>
      </p:sp>
    </p:spTree>
    <p:extLst>
      <p:ext uri="{BB962C8B-B14F-4D97-AF65-F5344CB8AC3E}">
        <p14:creationId xmlns:p14="http://schemas.microsoft.com/office/powerpoint/2010/main" val="40807438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descr="hugeseq_figure1.jpg"/>
          <p:cNvPicPr>
            <a:picLocks noChangeAspect="1"/>
          </p:cNvPicPr>
          <p:nvPr/>
        </p:nvPicPr>
        <p:blipFill>
          <a:blip r:embed="rId2"/>
          <a:srcRect t="6403"/>
          <a:stretch>
            <a:fillRect/>
          </a:stretch>
        </p:blipFill>
        <p:spPr bwMode="auto">
          <a:xfrm>
            <a:off x="838200" y="1228725"/>
            <a:ext cx="7696200" cy="5402140"/>
          </a:xfrm>
          <a:prstGeom prst="rect">
            <a:avLst/>
          </a:prstGeom>
          <a:noFill/>
          <a:ln w="9525">
            <a:noFill/>
            <a:miter lim="800000"/>
            <a:headEnd/>
            <a:tailEnd/>
          </a:ln>
        </p:spPr>
      </p:pic>
      <p:sp>
        <p:nvSpPr>
          <p:cNvPr id="70660" name="Rectangle 4"/>
          <p:cNvSpPr>
            <a:spLocks noChangeArrowheads="1"/>
          </p:cNvSpPr>
          <p:nvPr/>
        </p:nvSpPr>
        <p:spPr bwMode="auto">
          <a:xfrm>
            <a:off x="2667000" y="6015037"/>
            <a:ext cx="4352925" cy="461963"/>
          </a:xfrm>
          <a:prstGeom prst="rect">
            <a:avLst/>
          </a:prstGeom>
          <a:noFill/>
          <a:ln w="9525">
            <a:noFill/>
            <a:miter lim="800000"/>
            <a:headEnd/>
            <a:tailEnd/>
          </a:ln>
        </p:spPr>
        <p:txBody>
          <a:bodyPr wrap="none">
            <a:prstTxWarp prst="textNoShape">
              <a:avLst/>
            </a:prstTxWarp>
            <a:spAutoFit/>
          </a:bodyPr>
          <a:lstStyle/>
          <a:p>
            <a:r>
              <a:rPr lang="en-US" dirty="0"/>
              <a:t>Mapping </a:t>
            </a:r>
            <a:r>
              <a:rPr lang="en-US" dirty="0" err="1">
                <a:sym typeface="Wingdings" charset="2"/>
              </a:rPr>
              <a:t></a:t>
            </a:r>
            <a:r>
              <a:rPr lang="en-US" dirty="0">
                <a:sym typeface="Wingdings" charset="2"/>
              </a:rPr>
              <a:t> </a:t>
            </a:r>
            <a:r>
              <a:rPr lang="en-US" dirty="0" err="1">
                <a:sym typeface="Wingdings" charset="2"/>
              </a:rPr>
              <a:t>SNVs</a:t>
            </a:r>
            <a:r>
              <a:rPr lang="en-US" dirty="0">
                <a:sym typeface="Wingdings" charset="2"/>
              </a:rPr>
              <a:t>, </a:t>
            </a:r>
            <a:r>
              <a:rPr lang="en-US" dirty="0" err="1">
                <a:sym typeface="Wingdings" charset="2"/>
              </a:rPr>
              <a:t>Indels</a:t>
            </a:r>
            <a:r>
              <a:rPr lang="en-US" dirty="0">
                <a:sym typeface="Wingdings" charset="2"/>
              </a:rPr>
              <a:t>, </a:t>
            </a:r>
            <a:r>
              <a:rPr lang="en-US" dirty="0" err="1">
                <a:sym typeface="Wingdings" charset="2"/>
              </a:rPr>
              <a:t>SVs</a:t>
            </a:r>
            <a:endParaRPr lang="en-US" dirty="0"/>
          </a:p>
        </p:txBody>
      </p:sp>
      <p:sp>
        <p:nvSpPr>
          <p:cNvPr id="70661" name="Rectangle 5"/>
          <p:cNvSpPr>
            <a:spLocks noChangeArrowheads="1"/>
          </p:cNvSpPr>
          <p:nvPr/>
        </p:nvSpPr>
        <p:spPr bwMode="auto">
          <a:xfrm>
            <a:off x="7162800" y="6396038"/>
            <a:ext cx="1536700" cy="461962"/>
          </a:xfrm>
          <a:prstGeom prst="rect">
            <a:avLst/>
          </a:prstGeom>
          <a:noFill/>
          <a:ln w="9525">
            <a:noFill/>
            <a:miter lim="800000"/>
            <a:headEnd/>
            <a:tailEnd/>
          </a:ln>
        </p:spPr>
        <p:txBody>
          <a:bodyPr wrap="none">
            <a:prstTxWarp prst="textNoShape">
              <a:avLst/>
            </a:prstTxWarp>
            <a:spAutoFit/>
          </a:bodyPr>
          <a:lstStyle/>
          <a:p>
            <a:r>
              <a:rPr lang="en-US">
                <a:sym typeface="Wingdings" charset="2"/>
              </a:rPr>
              <a:t>Lam et al.</a:t>
            </a:r>
            <a:endParaRPr lang="en-US"/>
          </a:p>
        </p:txBody>
      </p:sp>
      <p:sp>
        <p:nvSpPr>
          <p:cNvPr id="70658" name="Title 1"/>
          <p:cNvSpPr>
            <a:spLocks noGrp="1"/>
          </p:cNvSpPr>
          <p:nvPr>
            <p:ph type="title"/>
          </p:nvPr>
        </p:nvSpPr>
        <p:spPr>
          <a:xfrm>
            <a:off x="685800" y="228600"/>
            <a:ext cx="7772400" cy="1143000"/>
          </a:xfrm>
        </p:spPr>
        <p:txBody>
          <a:bodyPr/>
          <a:lstStyle/>
          <a:p>
            <a:r>
              <a:rPr lang="en-US" sz="3200" dirty="0" err="1" smtClean="0"/>
              <a:t>HugeSeq</a:t>
            </a:r>
            <a:r>
              <a:rPr lang="en-US" sz="3200" dirty="0" smtClean="0"/>
              <a:t>: An Automatic Pipeline for Calling Variants</a:t>
            </a:r>
          </a:p>
        </p:txBody>
      </p:sp>
    </p:spTree>
    <p:extLst>
      <p:ext uri="{BB962C8B-B14F-4D97-AF65-F5344CB8AC3E}">
        <p14:creationId xmlns:p14="http://schemas.microsoft.com/office/powerpoint/2010/main" val="10571545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1143000"/>
          </a:xfrm>
        </p:spPr>
        <p:txBody>
          <a:bodyPr>
            <a:normAutofit fontScale="90000"/>
          </a:bodyPr>
          <a:lstStyle/>
          <a:p>
            <a:r>
              <a:rPr lang="en-US" b="1" dirty="0" smtClean="0"/>
              <a:t>Accurate Genome Sequencing</a:t>
            </a:r>
            <a:endParaRPr lang="en-US" b="1" dirty="0"/>
          </a:p>
        </p:txBody>
      </p:sp>
      <p:sp>
        <p:nvSpPr>
          <p:cNvPr id="4" name="Rectangle 3"/>
          <p:cNvSpPr/>
          <p:nvPr/>
        </p:nvSpPr>
        <p:spPr>
          <a:xfrm>
            <a:off x="762000" y="5105400"/>
            <a:ext cx="7772400" cy="1384995"/>
          </a:xfrm>
          <a:prstGeom prst="rect">
            <a:avLst/>
          </a:prstGeom>
        </p:spPr>
        <p:txBody>
          <a:bodyPr wrap="square">
            <a:spAutoFit/>
          </a:bodyPr>
          <a:lstStyle/>
          <a:p>
            <a:pPr algn="ctr"/>
            <a:r>
              <a:rPr lang="en-US" sz="2800" b="1" dirty="0" smtClean="0"/>
              <a:t>3.3 M Hi conf. </a:t>
            </a:r>
            <a:r>
              <a:rPr lang="en-US" sz="2800" b="1" dirty="0" err="1" smtClean="0"/>
              <a:t>SNVs</a:t>
            </a:r>
            <a:r>
              <a:rPr lang="en-US" sz="2800" b="1" dirty="0" smtClean="0"/>
              <a:t>, 217K </a:t>
            </a:r>
            <a:r>
              <a:rPr lang="en-US" sz="2800" b="1" dirty="0" err="1" smtClean="0"/>
              <a:t>Indels</a:t>
            </a:r>
            <a:r>
              <a:rPr lang="en-US" sz="2800" b="1" dirty="0" smtClean="0"/>
              <a:t> and 3K </a:t>
            </a:r>
            <a:r>
              <a:rPr lang="en-US" sz="2800" b="1" dirty="0" err="1" smtClean="0"/>
              <a:t>SVs</a:t>
            </a:r>
            <a:endParaRPr lang="en-US" sz="2800" b="1" dirty="0" smtClean="0"/>
          </a:p>
          <a:p>
            <a:pPr algn="ctr"/>
            <a:r>
              <a:rPr lang="en-US" sz="2800" b="1" dirty="0" smtClean="0"/>
              <a:t>2 or more Platforms</a:t>
            </a:r>
          </a:p>
          <a:p>
            <a:pPr algn="ctr"/>
            <a:r>
              <a:rPr lang="en-US" sz="2800" b="1" dirty="0" smtClean="0"/>
              <a:t>(Plus low confidence)</a:t>
            </a:r>
            <a:endParaRPr lang="en-US" sz="2800" dirty="0"/>
          </a:p>
        </p:txBody>
      </p:sp>
      <p:sp>
        <p:nvSpPr>
          <p:cNvPr id="5" name="Rectangle 2"/>
          <p:cNvSpPr txBox="1">
            <a:spLocks noChangeArrowheads="1"/>
          </p:cNvSpPr>
          <p:nvPr/>
        </p:nvSpPr>
        <p:spPr bwMode="auto">
          <a:xfrm>
            <a:off x="609600" y="1295400"/>
            <a:ext cx="73152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623888" lvl="0" indent="-342900">
              <a:spcBef>
                <a:spcPct val="20000"/>
              </a:spcBef>
            </a:pPr>
            <a:r>
              <a:rPr lang="en-US" b="1" dirty="0" smtClean="0"/>
              <a:t>Whole Genome Sequencing</a:t>
            </a:r>
          </a:p>
          <a:p>
            <a:pPr marL="623888" lvl="0" indent="-342900">
              <a:spcBef>
                <a:spcPct val="20000"/>
              </a:spcBef>
              <a:buFontTx/>
              <a:buChar char="•"/>
            </a:pPr>
            <a:r>
              <a:rPr kumimoji="0" lang="en-US" sz="2400" b="0" i="0" u="none" strike="noStrike" kern="0" cap="none" spc="0" normalizeH="0" baseline="0" noProof="0" dirty="0" smtClean="0">
                <a:ln>
                  <a:noFill/>
                </a:ln>
                <a:solidFill>
                  <a:schemeClr val="tx1"/>
                </a:solidFill>
                <a:effectLst/>
                <a:uLnTx/>
                <a:uFillTx/>
                <a:latin typeface="+mn-lt"/>
                <a:ea typeface="+mn-ea"/>
                <a:cs typeface="+mn-cs"/>
              </a:rPr>
              <a:t>Complete Genomics: 35 </a:t>
            </a:r>
            <a:r>
              <a:rPr kumimoji="0" lang="en-US" sz="2400" b="0" i="0" u="none" strike="noStrike" kern="0" cap="none" spc="0" normalizeH="0" baseline="0" noProof="0" dirty="0" err="1" smtClean="0">
                <a:ln>
                  <a:noFill/>
                </a:ln>
                <a:solidFill>
                  <a:schemeClr val="tx1"/>
                </a:solidFill>
                <a:effectLst/>
                <a:uLnTx/>
                <a:uFillTx/>
                <a:latin typeface="+mn-lt"/>
                <a:ea typeface="+mn-ea"/>
                <a:cs typeface="+mn-cs"/>
              </a:rPr>
              <a:t>b</a:t>
            </a:r>
            <a:r>
              <a:rPr kumimoji="0" lang="en-US" sz="2400" b="0" i="0" u="none" strike="noStrike" kern="0" cap="none" spc="0" normalizeH="0" baseline="0" noProof="0" dirty="0" smtClean="0">
                <a:ln>
                  <a:noFill/>
                </a:ln>
                <a:solidFill>
                  <a:schemeClr val="tx1"/>
                </a:solidFill>
                <a:effectLst/>
                <a:uLnTx/>
                <a:uFillTx/>
                <a:latin typeface="+mn-lt"/>
                <a:ea typeface="+mn-ea"/>
                <a:cs typeface="+mn-cs"/>
              </a:rPr>
              <a:t> paired ends (150X)</a:t>
            </a:r>
          </a:p>
          <a:p>
            <a:pPr marL="623888"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err="1" smtClean="0">
                <a:ln>
                  <a:noFill/>
                </a:ln>
                <a:solidFill>
                  <a:schemeClr val="tx1"/>
                </a:solidFill>
                <a:effectLst/>
                <a:uLnTx/>
                <a:uFillTx/>
                <a:latin typeface="+mn-lt"/>
                <a:ea typeface="+mn-ea"/>
                <a:cs typeface="+mn-cs"/>
              </a:rPr>
              <a:t>Illumina</a:t>
            </a:r>
            <a:r>
              <a:rPr kumimoji="0" lang="en-US" sz="2400" b="0" i="0" u="none" strike="noStrike" kern="0" cap="none" spc="0" normalizeH="0" baseline="0" noProof="0" dirty="0" smtClean="0">
                <a:ln>
                  <a:noFill/>
                </a:ln>
                <a:solidFill>
                  <a:schemeClr val="tx1"/>
                </a:solidFill>
                <a:effectLst/>
                <a:uLnTx/>
                <a:uFillTx/>
                <a:latin typeface="+mn-lt"/>
                <a:ea typeface="+mn-ea"/>
                <a:cs typeface="+mn-cs"/>
              </a:rPr>
              <a:t>: 100 </a:t>
            </a:r>
            <a:r>
              <a:rPr kumimoji="0" lang="en-US" sz="2400" b="0" i="0" u="none" strike="noStrike" kern="0" cap="none" spc="0" normalizeH="0" baseline="0" noProof="0" dirty="0" err="1" smtClean="0">
                <a:ln>
                  <a:noFill/>
                </a:ln>
                <a:solidFill>
                  <a:schemeClr val="tx1"/>
                </a:solidFill>
                <a:effectLst/>
                <a:uLnTx/>
                <a:uFillTx/>
                <a:latin typeface="+mn-lt"/>
                <a:ea typeface="+mn-ea"/>
                <a:cs typeface="+mn-cs"/>
              </a:rPr>
              <a:t>b</a:t>
            </a:r>
            <a:r>
              <a:rPr kumimoji="0" lang="en-US" sz="2400" b="0" i="0" u="none" strike="noStrike" kern="0" cap="none" spc="0" normalizeH="0" baseline="0" noProof="0" dirty="0" smtClean="0">
                <a:ln>
                  <a:noFill/>
                </a:ln>
                <a:solidFill>
                  <a:schemeClr val="tx1"/>
                </a:solidFill>
                <a:effectLst/>
                <a:uLnTx/>
                <a:uFillTx/>
                <a:latin typeface="+mn-lt"/>
                <a:ea typeface="+mn-ea"/>
                <a:cs typeface="+mn-cs"/>
              </a:rPr>
              <a:t> paired ends (120X) </a:t>
            </a:r>
          </a:p>
          <a:p>
            <a:pPr marL="623888" marR="0" lvl="0" indent="-342900" algn="l" defTabSz="914400" rtl="0" eaLnBrk="0" fontAlgn="base" latinLnBrk="0" hangingPunct="0">
              <a:lnSpc>
                <a:spcPct val="100000"/>
              </a:lnSpc>
              <a:spcBef>
                <a:spcPct val="20000"/>
              </a:spcBef>
              <a:spcAft>
                <a:spcPct val="0"/>
              </a:spcAft>
              <a:buClrTx/>
              <a:buSzTx/>
              <a:buFontTx/>
              <a:buChar char="•"/>
              <a:tabLst/>
              <a:defRPr/>
            </a:pPr>
            <a:endParaRPr lang="en-US" kern="0" dirty="0" smtClean="0">
              <a:latin typeface="+mn-lt"/>
              <a:ea typeface="+mn-ea"/>
              <a:cs typeface="+mn-cs"/>
            </a:endParaRPr>
          </a:p>
          <a:p>
            <a:pPr marL="623888" lvl="0" indent="-342900">
              <a:spcBef>
                <a:spcPct val="20000"/>
              </a:spcBef>
            </a:pPr>
            <a:r>
              <a:rPr lang="en-US" b="1" dirty="0" err="1" smtClean="0"/>
              <a:t>Exome</a:t>
            </a:r>
            <a:r>
              <a:rPr lang="en-US" b="1" dirty="0" smtClean="0"/>
              <a:t> Sequencing</a:t>
            </a:r>
          </a:p>
          <a:p>
            <a:pPr marL="623888" lvl="0" indent="-342900">
              <a:spcBef>
                <a:spcPct val="20000"/>
              </a:spcBef>
              <a:buFontTx/>
              <a:buChar char="•"/>
            </a:pPr>
            <a:r>
              <a:rPr lang="en-US" kern="0" dirty="0" err="1" smtClean="0"/>
              <a:t>Nimblegen</a:t>
            </a:r>
            <a:endParaRPr lang="en-US" kern="0" dirty="0" smtClean="0"/>
          </a:p>
          <a:p>
            <a:pPr marL="623888" lvl="0" indent="-342900">
              <a:spcBef>
                <a:spcPct val="20000"/>
              </a:spcBef>
              <a:buFontTx/>
              <a:buChar char="•"/>
            </a:pPr>
            <a:r>
              <a:rPr lang="en-US" kern="0" dirty="0" err="1" smtClean="0"/>
              <a:t>Illumina</a:t>
            </a:r>
            <a:endParaRPr lang="en-US" kern="0" dirty="0" smtClean="0"/>
          </a:p>
          <a:p>
            <a:pPr marL="623888" lvl="0" indent="-342900">
              <a:spcBef>
                <a:spcPct val="20000"/>
              </a:spcBef>
              <a:buFontTx/>
              <a:buChar char="•"/>
            </a:pPr>
            <a:r>
              <a:rPr lang="en-US" kern="0" dirty="0" err="1" smtClean="0"/>
              <a:t>Aglilent</a:t>
            </a:r>
            <a:endParaRPr lang="en-US" kern="0" dirty="0" smtClean="0"/>
          </a:p>
          <a:p>
            <a:pPr marL="623888"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13" name="Oval 12"/>
          <p:cNvSpPr>
            <a:spLocks noChangeAspect="1"/>
          </p:cNvSpPr>
          <p:nvPr/>
        </p:nvSpPr>
        <p:spPr>
          <a:xfrm>
            <a:off x="6396038" y="2814638"/>
            <a:ext cx="2214562" cy="2215958"/>
          </a:xfrm>
          <a:prstGeom prst="ellipse">
            <a:avLst/>
          </a:prstGeom>
          <a:solidFill>
            <a:srgbClr val="CCFFCC"/>
          </a:solid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000" dirty="0">
              <a:solidFill>
                <a:schemeClr val="accent4"/>
              </a:solidFill>
            </a:endParaRPr>
          </a:p>
        </p:txBody>
      </p:sp>
      <p:sp>
        <p:nvSpPr>
          <p:cNvPr id="14" name="Oval 13"/>
          <p:cNvSpPr>
            <a:spLocks noChangeAspect="1"/>
          </p:cNvSpPr>
          <p:nvPr/>
        </p:nvSpPr>
        <p:spPr>
          <a:xfrm>
            <a:off x="5564276" y="2743200"/>
            <a:ext cx="2365287" cy="2339562"/>
          </a:xfrm>
          <a:prstGeom prst="ellipse">
            <a:avLst/>
          </a:prstGeom>
          <a:solidFill>
            <a:srgbClr val="FFFB8F">
              <a:alpha val="50000"/>
            </a:srgbClr>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000" dirty="0">
              <a:solidFill>
                <a:srgbClr val="E2E2E2"/>
              </a:solidFill>
            </a:endParaRPr>
          </a:p>
        </p:txBody>
      </p:sp>
      <p:sp>
        <p:nvSpPr>
          <p:cNvPr id="15" name="TextBox 12"/>
          <p:cNvSpPr txBox="1">
            <a:spLocks noChangeArrowheads="1"/>
          </p:cNvSpPr>
          <p:nvPr/>
        </p:nvSpPr>
        <p:spPr bwMode="auto">
          <a:xfrm>
            <a:off x="6594475" y="3581400"/>
            <a:ext cx="896938" cy="708025"/>
          </a:xfrm>
          <a:prstGeom prst="rect">
            <a:avLst/>
          </a:prstGeom>
          <a:noFill/>
          <a:ln w="9525">
            <a:noFill/>
            <a:miter lim="800000"/>
            <a:headEnd/>
            <a:tailEnd/>
          </a:ln>
        </p:spPr>
        <p:txBody>
          <a:bodyPr wrap="none">
            <a:prstTxWarp prst="textNoShape">
              <a:avLst/>
            </a:prstTxWarp>
            <a:spAutoFit/>
          </a:bodyPr>
          <a:lstStyle/>
          <a:p>
            <a:pPr algn="ctr"/>
            <a:r>
              <a:rPr lang="en-US" sz="2000" b="1"/>
              <a:t>3.30M</a:t>
            </a:r>
          </a:p>
          <a:p>
            <a:pPr algn="ctr"/>
            <a:r>
              <a:rPr lang="en-US" sz="2000" b="1"/>
              <a:t>89%</a:t>
            </a:r>
          </a:p>
        </p:txBody>
      </p:sp>
      <p:sp>
        <p:nvSpPr>
          <p:cNvPr id="16" name="TextBox 13"/>
          <p:cNvSpPr txBox="1">
            <a:spLocks noChangeArrowheads="1"/>
          </p:cNvSpPr>
          <p:nvPr/>
        </p:nvSpPr>
        <p:spPr bwMode="auto">
          <a:xfrm>
            <a:off x="7902575" y="3581400"/>
            <a:ext cx="784225" cy="708025"/>
          </a:xfrm>
          <a:prstGeom prst="rect">
            <a:avLst/>
          </a:prstGeom>
          <a:noFill/>
          <a:ln w="9525">
            <a:noFill/>
            <a:miter lim="800000"/>
            <a:headEnd/>
            <a:tailEnd/>
          </a:ln>
        </p:spPr>
        <p:txBody>
          <a:bodyPr wrap="none">
            <a:prstTxWarp prst="textNoShape">
              <a:avLst/>
            </a:prstTxWarp>
            <a:spAutoFit/>
          </a:bodyPr>
          <a:lstStyle/>
          <a:p>
            <a:pPr algn="ctr"/>
            <a:r>
              <a:rPr lang="en-US" sz="2000"/>
              <a:t>100K</a:t>
            </a:r>
          </a:p>
          <a:p>
            <a:pPr algn="ctr"/>
            <a:r>
              <a:rPr lang="en-US" sz="2000"/>
              <a:t>2%</a:t>
            </a:r>
          </a:p>
        </p:txBody>
      </p:sp>
      <p:sp>
        <p:nvSpPr>
          <p:cNvPr id="17" name="TextBox 14"/>
          <p:cNvSpPr txBox="1">
            <a:spLocks noChangeArrowheads="1"/>
          </p:cNvSpPr>
          <p:nvPr/>
        </p:nvSpPr>
        <p:spPr bwMode="auto">
          <a:xfrm>
            <a:off x="5638800" y="3581400"/>
            <a:ext cx="784225" cy="708025"/>
          </a:xfrm>
          <a:prstGeom prst="rect">
            <a:avLst/>
          </a:prstGeom>
          <a:noFill/>
          <a:ln w="9525">
            <a:noFill/>
            <a:miter lim="800000"/>
            <a:headEnd/>
            <a:tailEnd/>
          </a:ln>
        </p:spPr>
        <p:txBody>
          <a:bodyPr wrap="none">
            <a:prstTxWarp prst="textNoShape">
              <a:avLst/>
            </a:prstTxWarp>
            <a:spAutoFit/>
          </a:bodyPr>
          <a:lstStyle/>
          <a:p>
            <a:pPr algn="ctr"/>
            <a:r>
              <a:rPr lang="en-US" sz="2000" dirty="0"/>
              <a:t>345K</a:t>
            </a:r>
          </a:p>
          <a:p>
            <a:pPr algn="ctr"/>
            <a:r>
              <a:rPr lang="en-US" sz="2000" dirty="0"/>
              <a:t>9%</a:t>
            </a:r>
          </a:p>
        </p:txBody>
      </p:sp>
      <p:sp>
        <p:nvSpPr>
          <p:cNvPr id="18" name="Rectangle 6"/>
          <p:cNvSpPr>
            <a:spLocks/>
          </p:cNvSpPr>
          <p:nvPr/>
        </p:nvSpPr>
        <p:spPr bwMode="auto">
          <a:xfrm>
            <a:off x="8382001" y="2754868"/>
            <a:ext cx="1219200" cy="369332"/>
          </a:xfrm>
          <a:prstGeom prst="rect">
            <a:avLst/>
          </a:prstGeom>
          <a:noFill/>
          <a:ln w="12700">
            <a:noFill/>
            <a:miter lim="800000"/>
            <a:headEnd/>
            <a:tailEnd/>
          </a:ln>
        </p:spPr>
        <p:txBody>
          <a:bodyPr wrap="square" lIns="0" tIns="0" rIns="0" bIns="0" anchor="ctr">
            <a:prstTxWarp prst="textNoShape">
              <a:avLst/>
            </a:prstTxWarp>
            <a:spAutoFit/>
          </a:bodyPr>
          <a:lstStyle/>
          <a:p>
            <a:r>
              <a:rPr lang="en-US" b="1" dirty="0" smtClean="0">
                <a:ea typeface="Palatino" charset="0"/>
                <a:cs typeface="Palatino" charset="0"/>
              </a:rPr>
              <a:t>CG</a:t>
            </a:r>
            <a:endParaRPr lang="en-US" b="1" dirty="0">
              <a:ea typeface="Palatino" charset="0"/>
              <a:cs typeface="Palatino" charset="0"/>
            </a:endParaRPr>
          </a:p>
        </p:txBody>
      </p:sp>
      <p:sp>
        <p:nvSpPr>
          <p:cNvPr id="19" name="Rectangle 7"/>
          <p:cNvSpPr>
            <a:spLocks/>
          </p:cNvSpPr>
          <p:nvPr/>
        </p:nvSpPr>
        <p:spPr bwMode="auto">
          <a:xfrm>
            <a:off x="4703763" y="2754312"/>
            <a:ext cx="1163637" cy="369888"/>
          </a:xfrm>
          <a:prstGeom prst="rect">
            <a:avLst/>
          </a:prstGeom>
          <a:noFill/>
          <a:ln w="12700">
            <a:noFill/>
            <a:miter lim="800000"/>
            <a:headEnd/>
            <a:tailEnd/>
          </a:ln>
        </p:spPr>
        <p:txBody>
          <a:bodyPr wrap="none" lIns="0" tIns="0" rIns="0" bIns="0" anchor="ctr">
            <a:prstTxWarp prst="textNoShape">
              <a:avLst/>
            </a:prstTxWarp>
            <a:spAutoFit/>
          </a:bodyPr>
          <a:lstStyle/>
          <a:p>
            <a:r>
              <a:rPr lang="en-US" b="1" dirty="0" err="1">
                <a:ea typeface="Palatino" charset="0"/>
                <a:cs typeface="Palatino" charset="0"/>
              </a:rPr>
              <a:t>Illumina</a:t>
            </a:r>
            <a:endParaRPr lang="en-US" b="1" dirty="0">
              <a:ea typeface="Palatino" charset="0"/>
              <a:cs typeface="Palatino" charset="0"/>
            </a:endParaRPr>
          </a:p>
        </p:txBody>
      </p:sp>
    </p:spTree>
    <p:extLst>
      <p:ext uri="{BB962C8B-B14F-4D97-AF65-F5344CB8AC3E}">
        <p14:creationId xmlns:p14="http://schemas.microsoft.com/office/powerpoint/2010/main" val="225904621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9" name="Rectangle 19"/>
          <p:cNvSpPr>
            <a:spLocks/>
          </p:cNvSpPr>
          <p:nvPr/>
        </p:nvSpPr>
        <p:spPr bwMode="auto">
          <a:xfrm>
            <a:off x="1981200" y="3276600"/>
            <a:ext cx="5685225"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wrap="none" lIns="38100" tIns="38100" rIns="38100" bIns="38100">
            <a:spAutoFit/>
          </a:bodyPr>
          <a:lstStyle/>
          <a:p>
            <a:pPr algn="l"/>
            <a:r>
              <a:rPr lang="en-US" sz="1800" dirty="0" smtClean="0">
                <a:solidFill>
                  <a:srgbClr val="292934"/>
                </a:solidFill>
                <a:ea typeface="ＭＳ Ｐゴシック" charset="0"/>
                <a:cs typeface="Arial" charset="0"/>
                <a:sym typeface="Arial" charset="0"/>
              </a:rPr>
              <a:t>Local phasing + population data= highly phased </a:t>
            </a:r>
            <a:r>
              <a:rPr lang="en-US" sz="1800" dirty="0" smtClean="0">
                <a:solidFill>
                  <a:srgbClr val="292934"/>
                </a:solidFill>
                <a:latin typeface="Arial" charset="0"/>
                <a:ea typeface="ＭＳ Ｐゴシック" charset="0"/>
                <a:cs typeface="Arial" charset="0"/>
                <a:sym typeface="Arial" charset="0"/>
              </a:rPr>
              <a:t>blocks</a:t>
            </a:r>
            <a:endParaRPr lang="en-US" sz="1800" dirty="0">
              <a:solidFill>
                <a:srgbClr val="292934"/>
              </a:solidFill>
              <a:latin typeface="Arial" charset="0"/>
              <a:ea typeface="ＭＳ Ｐゴシック" charset="0"/>
              <a:cs typeface="Arial" charset="0"/>
              <a:sym typeface="Arial" charset="0"/>
            </a:endParaRPr>
          </a:p>
        </p:txBody>
      </p:sp>
      <p:grpSp>
        <p:nvGrpSpPr>
          <p:cNvPr id="4" name="Group 3"/>
          <p:cNvGrpSpPr/>
          <p:nvPr/>
        </p:nvGrpSpPr>
        <p:grpSpPr>
          <a:xfrm>
            <a:off x="381000" y="3810000"/>
            <a:ext cx="8496300" cy="685800"/>
            <a:chOff x="339725" y="4343400"/>
            <a:chExt cx="8496300" cy="838200"/>
          </a:xfrm>
        </p:grpSpPr>
        <p:sp>
          <p:nvSpPr>
            <p:cNvPr id="5124" name="Rectangle 4"/>
            <p:cNvSpPr>
              <a:spLocks/>
            </p:cNvSpPr>
            <p:nvPr/>
          </p:nvSpPr>
          <p:spPr bwMode="auto">
            <a:xfrm>
              <a:off x="339725" y="4343400"/>
              <a:ext cx="8496300" cy="366713"/>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5" name="Rectangle 5"/>
            <p:cNvSpPr>
              <a:spLocks/>
            </p:cNvSpPr>
            <p:nvPr/>
          </p:nvSpPr>
          <p:spPr bwMode="auto">
            <a:xfrm>
              <a:off x="339725" y="4814888"/>
              <a:ext cx="8496300" cy="36671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6" name="Rectangle 6"/>
            <p:cNvSpPr>
              <a:spLocks/>
            </p:cNvSpPr>
            <p:nvPr/>
          </p:nvSpPr>
          <p:spPr bwMode="auto">
            <a:xfrm>
              <a:off x="2554288"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7" name="Rectangle 7"/>
            <p:cNvSpPr>
              <a:spLocks/>
            </p:cNvSpPr>
            <p:nvPr/>
          </p:nvSpPr>
          <p:spPr bwMode="auto">
            <a:xfrm>
              <a:off x="1755775"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8" name="Rectangle 8"/>
            <p:cNvSpPr>
              <a:spLocks/>
            </p:cNvSpPr>
            <p:nvPr/>
          </p:nvSpPr>
          <p:spPr bwMode="auto">
            <a:xfrm>
              <a:off x="825500"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29" name="Rectangle 9"/>
            <p:cNvSpPr>
              <a:spLocks/>
            </p:cNvSpPr>
            <p:nvPr/>
          </p:nvSpPr>
          <p:spPr bwMode="auto">
            <a:xfrm>
              <a:off x="1755775"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0" name="Rectangle 10"/>
            <p:cNvSpPr>
              <a:spLocks/>
            </p:cNvSpPr>
            <p:nvPr/>
          </p:nvSpPr>
          <p:spPr bwMode="auto">
            <a:xfrm>
              <a:off x="825500"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1" name="Rectangle 11"/>
            <p:cNvSpPr>
              <a:spLocks/>
            </p:cNvSpPr>
            <p:nvPr/>
          </p:nvSpPr>
          <p:spPr bwMode="auto">
            <a:xfrm>
              <a:off x="2554288"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2" name="Rectangle 12"/>
            <p:cNvSpPr>
              <a:spLocks/>
            </p:cNvSpPr>
            <p:nvPr/>
          </p:nvSpPr>
          <p:spPr bwMode="auto">
            <a:xfrm>
              <a:off x="7489825" y="4814888"/>
              <a:ext cx="263525" cy="366712"/>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3" name="Rectangle 13"/>
            <p:cNvSpPr>
              <a:spLocks/>
            </p:cNvSpPr>
            <p:nvPr/>
          </p:nvSpPr>
          <p:spPr bwMode="auto">
            <a:xfrm>
              <a:off x="8289925"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4" name="Rectangle 14"/>
            <p:cNvSpPr>
              <a:spLocks/>
            </p:cNvSpPr>
            <p:nvPr/>
          </p:nvSpPr>
          <p:spPr bwMode="auto">
            <a:xfrm>
              <a:off x="6561138" y="4814888"/>
              <a:ext cx="263525" cy="366712"/>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5" name="Rectangle 15"/>
            <p:cNvSpPr>
              <a:spLocks/>
            </p:cNvSpPr>
            <p:nvPr/>
          </p:nvSpPr>
          <p:spPr bwMode="auto">
            <a:xfrm>
              <a:off x="8310563"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6" name="Rectangle 16"/>
            <p:cNvSpPr>
              <a:spLocks/>
            </p:cNvSpPr>
            <p:nvPr/>
          </p:nvSpPr>
          <p:spPr bwMode="auto">
            <a:xfrm>
              <a:off x="7489825" y="4343400"/>
              <a:ext cx="263525" cy="366713"/>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7" name="Rectangle 17"/>
            <p:cNvSpPr>
              <a:spLocks/>
            </p:cNvSpPr>
            <p:nvPr/>
          </p:nvSpPr>
          <p:spPr bwMode="auto">
            <a:xfrm>
              <a:off x="6561138" y="4343400"/>
              <a:ext cx="263525" cy="366713"/>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38" name="Line 18"/>
            <p:cNvSpPr>
              <a:spLocks noChangeShapeType="1"/>
            </p:cNvSpPr>
            <p:nvPr/>
          </p:nvSpPr>
          <p:spPr bwMode="auto">
            <a:xfrm>
              <a:off x="4826000" y="4343400"/>
              <a:ext cx="1588" cy="838200"/>
            </a:xfrm>
            <a:prstGeom prst="line">
              <a:avLst/>
            </a:prstGeom>
            <a:noFill/>
            <a:ln w="63500" cap="flat">
              <a:solidFill>
                <a:schemeClr val="tx1"/>
              </a:solidFill>
              <a:prstDash val="solid"/>
              <a:round/>
              <a:headEnd type="none" w="med" len="med"/>
              <a:tailEnd type="none" w="med" len="med"/>
            </a:ln>
            <a:effectLst>
              <a:outerShdw blurRad="38100" dist="25399" dir="5400000" algn="ctr" rotWithShape="0">
                <a:schemeClr val="bg2">
                  <a:alpha val="37997"/>
                </a:schemeClr>
              </a:outerShdw>
            </a:effectLst>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62" name="Rectangle 42"/>
            <p:cNvSpPr>
              <a:spLocks/>
            </p:cNvSpPr>
            <p:nvPr/>
          </p:nvSpPr>
          <p:spPr bwMode="auto">
            <a:xfrm>
              <a:off x="3403600" y="4346575"/>
              <a:ext cx="263525" cy="365125"/>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3" name="Rectangle 43"/>
            <p:cNvSpPr>
              <a:spLocks/>
            </p:cNvSpPr>
            <p:nvPr/>
          </p:nvSpPr>
          <p:spPr bwMode="auto">
            <a:xfrm>
              <a:off x="3403600" y="4816475"/>
              <a:ext cx="263525" cy="365125"/>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4" name="Rectangle 44"/>
            <p:cNvSpPr>
              <a:spLocks/>
            </p:cNvSpPr>
            <p:nvPr/>
          </p:nvSpPr>
          <p:spPr bwMode="auto">
            <a:xfrm>
              <a:off x="5829300" y="4816475"/>
              <a:ext cx="263525" cy="365125"/>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5" name="Rectangle 45"/>
            <p:cNvSpPr>
              <a:spLocks/>
            </p:cNvSpPr>
            <p:nvPr/>
          </p:nvSpPr>
          <p:spPr bwMode="auto">
            <a:xfrm>
              <a:off x="5829300" y="4346575"/>
              <a:ext cx="263525" cy="365125"/>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grpSp>
        <p:nvGrpSpPr>
          <p:cNvPr id="5169" name="Group 49"/>
          <p:cNvGrpSpPr>
            <a:grpSpLocks/>
          </p:cNvGrpSpPr>
          <p:nvPr/>
        </p:nvGrpSpPr>
        <p:grpSpPr bwMode="auto">
          <a:xfrm>
            <a:off x="381000" y="1975344"/>
            <a:ext cx="1844675" cy="302877"/>
            <a:chOff x="0" y="0"/>
            <a:chExt cx="1162" cy="231"/>
          </a:xfrm>
        </p:grpSpPr>
        <p:sp>
          <p:nvSpPr>
            <p:cNvPr id="5166" name="Rectangle 46"/>
            <p:cNvSpPr>
              <a:spLocks/>
            </p:cNvSpPr>
            <p:nvPr/>
          </p:nvSpPr>
          <p:spPr bwMode="auto">
            <a:xfrm>
              <a:off x="0" y="0"/>
              <a:ext cx="1162"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7" name="Rectangle 47"/>
            <p:cNvSpPr>
              <a:spLocks/>
            </p:cNvSpPr>
            <p:nvPr/>
          </p:nvSpPr>
          <p:spPr bwMode="auto">
            <a:xfrm>
              <a:off x="892"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68" name="Rectangle 48"/>
            <p:cNvSpPr>
              <a:spLocks/>
            </p:cNvSpPr>
            <p:nvPr/>
          </p:nvSpPr>
          <p:spPr bwMode="auto">
            <a:xfrm>
              <a:off x="306"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70" name="Rectangle 50"/>
          <p:cNvSpPr>
            <a:spLocks/>
          </p:cNvSpPr>
          <p:nvPr/>
        </p:nvSpPr>
        <p:spPr bwMode="auto">
          <a:xfrm flipH="1">
            <a:off x="1500188" y="2385736"/>
            <a:ext cx="1765300" cy="304189"/>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1" name="Rectangle 51"/>
          <p:cNvSpPr>
            <a:spLocks/>
          </p:cNvSpPr>
          <p:nvPr/>
        </p:nvSpPr>
        <p:spPr bwMode="auto">
          <a:xfrm flipH="1">
            <a:off x="2582863" y="2385736"/>
            <a:ext cx="263525" cy="302877"/>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2" name="Rectangle 52"/>
          <p:cNvSpPr>
            <a:spLocks/>
          </p:cNvSpPr>
          <p:nvPr/>
        </p:nvSpPr>
        <p:spPr bwMode="auto">
          <a:xfrm flipH="1">
            <a:off x="1784350" y="2385736"/>
            <a:ext cx="263525" cy="302877"/>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nvGrpSpPr>
          <p:cNvPr id="5176" name="Group 56"/>
          <p:cNvGrpSpPr>
            <a:grpSpLocks/>
          </p:cNvGrpSpPr>
          <p:nvPr/>
        </p:nvGrpSpPr>
        <p:grpSpPr bwMode="auto">
          <a:xfrm>
            <a:off x="2343150" y="1977966"/>
            <a:ext cx="1846263" cy="302877"/>
            <a:chOff x="0" y="0"/>
            <a:chExt cx="1163" cy="231"/>
          </a:xfrm>
        </p:grpSpPr>
        <p:sp>
          <p:nvSpPr>
            <p:cNvPr id="5173" name="Rectangle 53"/>
            <p:cNvSpPr>
              <a:spLocks/>
            </p:cNvSpPr>
            <p:nvPr/>
          </p:nvSpPr>
          <p:spPr bwMode="auto">
            <a:xfrm flipH="1">
              <a:off x="0" y="0"/>
              <a:ext cx="1163"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4" name="Rectangle 54"/>
            <p:cNvSpPr>
              <a:spLocks/>
            </p:cNvSpPr>
            <p:nvPr/>
          </p:nvSpPr>
          <p:spPr bwMode="auto">
            <a:xfrm flipH="1">
              <a:off x="696"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5" name="Rectangle 55"/>
            <p:cNvSpPr>
              <a:spLocks/>
            </p:cNvSpPr>
            <p:nvPr/>
          </p:nvSpPr>
          <p:spPr bwMode="auto">
            <a:xfrm flipH="1">
              <a:off x="154"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77" name="Rectangle 57"/>
          <p:cNvSpPr>
            <a:spLocks/>
          </p:cNvSpPr>
          <p:nvPr/>
        </p:nvSpPr>
        <p:spPr bwMode="auto">
          <a:xfrm>
            <a:off x="7315200" y="2385736"/>
            <a:ext cx="1562100" cy="304189"/>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8" name="Rectangle 58"/>
          <p:cNvSpPr>
            <a:spLocks/>
          </p:cNvSpPr>
          <p:nvPr/>
        </p:nvSpPr>
        <p:spPr bwMode="auto">
          <a:xfrm>
            <a:off x="7537450" y="2385736"/>
            <a:ext cx="263525" cy="302877"/>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79" name="Rectangle 59"/>
          <p:cNvSpPr>
            <a:spLocks/>
          </p:cNvSpPr>
          <p:nvPr/>
        </p:nvSpPr>
        <p:spPr bwMode="auto">
          <a:xfrm>
            <a:off x="8178800" y="2385736"/>
            <a:ext cx="263525" cy="302877"/>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0" name="Rectangle 60"/>
          <p:cNvSpPr>
            <a:spLocks/>
          </p:cNvSpPr>
          <p:nvPr/>
        </p:nvSpPr>
        <p:spPr bwMode="auto">
          <a:xfrm>
            <a:off x="5303838" y="2377869"/>
            <a:ext cx="1803400" cy="304189"/>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1" name="Rectangle 61"/>
          <p:cNvSpPr>
            <a:spLocks/>
          </p:cNvSpPr>
          <p:nvPr/>
        </p:nvSpPr>
        <p:spPr bwMode="auto">
          <a:xfrm>
            <a:off x="5880100" y="2377869"/>
            <a:ext cx="263525" cy="302877"/>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2" name="Rectangle 62"/>
          <p:cNvSpPr>
            <a:spLocks/>
          </p:cNvSpPr>
          <p:nvPr/>
        </p:nvSpPr>
        <p:spPr bwMode="auto">
          <a:xfrm>
            <a:off x="6602413" y="2377869"/>
            <a:ext cx="263525" cy="302877"/>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grpSp>
        <p:nvGrpSpPr>
          <p:cNvPr id="5186" name="Group 66"/>
          <p:cNvGrpSpPr>
            <a:grpSpLocks/>
          </p:cNvGrpSpPr>
          <p:nvPr/>
        </p:nvGrpSpPr>
        <p:grpSpPr bwMode="auto">
          <a:xfrm>
            <a:off x="6297613" y="1974033"/>
            <a:ext cx="1663700" cy="304189"/>
            <a:chOff x="0" y="0"/>
            <a:chExt cx="1048" cy="232"/>
          </a:xfrm>
        </p:grpSpPr>
        <p:sp>
          <p:nvSpPr>
            <p:cNvPr id="5183" name="Rectangle 63"/>
            <p:cNvSpPr>
              <a:spLocks/>
            </p:cNvSpPr>
            <p:nvPr/>
          </p:nvSpPr>
          <p:spPr bwMode="auto">
            <a:xfrm>
              <a:off x="0" y="0"/>
              <a:ext cx="1048" cy="23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4" name="Rectangle 64"/>
            <p:cNvSpPr>
              <a:spLocks/>
            </p:cNvSpPr>
            <p:nvPr/>
          </p:nvSpPr>
          <p:spPr bwMode="auto">
            <a:xfrm>
              <a:off x="191"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5" name="Rectangle 65"/>
            <p:cNvSpPr>
              <a:spLocks/>
            </p:cNvSpPr>
            <p:nvPr/>
          </p:nvSpPr>
          <p:spPr bwMode="auto">
            <a:xfrm>
              <a:off x="777"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grpSp>
        <p:nvGrpSpPr>
          <p:cNvPr id="5191" name="Group 71"/>
          <p:cNvGrpSpPr>
            <a:grpSpLocks/>
          </p:cNvGrpSpPr>
          <p:nvPr/>
        </p:nvGrpSpPr>
        <p:grpSpPr bwMode="auto">
          <a:xfrm>
            <a:off x="687388" y="2776461"/>
            <a:ext cx="1846263" cy="302877"/>
            <a:chOff x="0" y="0"/>
            <a:chExt cx="1163" cy="231"/>
          </a:xfrm>
        </p:grpSpPr>
        <p:sp>
          <p:nvSpPr>
            <p:cNvPr id="5188" name="Rectangle 68"/>
            <p:cNvSpPr>
              <a:spLocks/>
            </p:cNvSpPr>
            <p:nvPr/>
          </p:nvSpPr>
          <p:spPr bwMode="auto">
            <a:xfrm flipH="1">
              <a:off x="0" y="0"/>
              <a:ext cx="1163" cy="231"/>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89" name="Rectangle 69"/>
            <p:cNvSpPr>
              <a:spLocks/>
            </p:cNvSpPr>
            <p:nvPr/>
          </p:nvSpPr>
          <p:spPr bwMode="auto">
            <a:xfrm flipH="1">
              <a:off x="696"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90" name="Rectangle 70"/>
            <p:cNvSpPr>
              <a:spLocks/>
            </p:cNvSpPr>
            <p:nvPr/>
          </p:nvSpPr>
          <p:spPr bwMode="auto">
            <a:xfrm flipH="1">
              <a:off x="154"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92" name="Line 72"/>
          <p:cNvSpPr>
            <a:spLocks noChangeShapeType="1"/>
          </p:cNvSpPr>
          <p:nvPr/>
        </p:nvSpPr>
        <p:spPr bwMode="auto">
          <a:xfrm>
            <a:off x="1919288" y="2137927"/>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5196" name="Group 76"/>
          <p:cNvGrpSpPr>
            <a:grpSpLocks/>
          </p:cNvGrpSpPr>
          <p:nvPr/>
        </p:nvGrpSpPr>
        <p:grpSpPr bwMode="auto">
          <a:xfrm>
            <a:off x="6300788" y="2788261"/>
            <a:ext cx="1663700" cy="304189"/>
            <a:chOff x="0" y="0"/>
            <a:chExt cx="1048" cy="232"/>
          </a:xfrm>
        </p:grpSpPr>
        <p:sp>
          <p:nvSpPr>
            <p:cNvPr id="5193" name="Rectangle 73"/>
            <p:cNvSpPr>
              <a:spLocks/>
            </p:cNvSpPr>
            <p:nvPr/>
          </p:nvSpPr>
          <p:spPr bwMode="auto">
            <a:xfrm>
              <a:off x="0" y="0"/>
              <a:ext cx="1048" cy="232"/>
            </a:xfrm>
            <a:prstGeom prst="rect">
              <a:avLst/>
            </a:prstGeom>
            <a:solidFill>
              <a:srgbClr val="D8D8D8"/>
            </a:solidFill>
            <a:ln w="9525" cap="flat">
              <a:solidFill>
                <a:srgbClr val="8F9E95"/>
              </a:solidFill>
              <a:prstDash val="solid"/>
              <a:round/>
              <a:headEnd type="none" w="med" len="med"/>
              <a:tailEnd type="none" w="med" len="med"/>
            </a:ln>
          </p:spPr>
          <p:txBody>
            <a:bodyPr lIns="0" tIns="0" rIns="0" bIns="0"/>
            <a:lstStyle/>
            <a:p>
              <a:endParaRPr lang="en-US"/>
            </a:p>
          </p:txBody>
        </p:sp>
        <p:sp>
          <p:nvSpPr>
            <p:cNvPr id="5194" name="Rectangle 74"/>
            <p:cNvSpPr>
              <a:spLocks/>
            </p:cNvSpPr>
            <p:nvPr/>
          </p:nvSpPr>
          <p:spPr bwMode="auto">
            <a:xfrm>
              <a:off x="191" y="0"/>
              <a:ext cx="166" cy="231"/>
            </a:xfrm>
            <a:prstGeom prst="rect">
              <a:avLst/>
            </a:prstGeom>
            <a:solidFill>
              <a:srgbClr val="D2533C"/>
            </a:solidFill>
            <a:ln w="9525" cap="flat">
              <a:solidFill>
                <a:srgbClr val="8F9E95"/>
              </a:solidFill>
              <a:prstDash val="solid"/>
              <a:round/>
              <a:headEnd type="none" w="med" len="med"/>
              <a:tailEnd type="none" w="med" len="med"/>
            </a:ln>
          </p:spPr>
          <p:txBody>
            <a:bodyPr lIns="0" tIns="0" rIns="0" bIns="0"/>
            <a:lstStyle/>
            <a:p>
              <a:endParaRPr lang="en-US"/>
            </a:p>
          </p:txBody>
        </p:sp>
        <p:sp>
          <p:nvSpPr>
            <p:cNvPr id="5195" name="Rectangle 75"/>
            <p:cNvSpPr>
              <a:spLocks/>
            </p:cNvSpPr>
            <p:nvPr/>
          </p:nvSpPr>
          <p:spPr bwMode="auto">
            <a:xfrm>
              <a:off x="777" y="0"/>
              <a:ext cx="166" cy="231"/>
            </a:xfrm>
            <a:prstGeom prst="rect">
              <a:avLst/>
            </a:prstGeom>
            <a:solidFill>
              <a:srgbClr val="4C5A6A"/>
            </a:solidFill>
            <a:ln w="9525" cap="flat">
              <a:solidFill>
                <a:srgbClr val="8F9E95"/>
              </a:solidFill>
              <a:prstDash val="solid"/>
              <a:round/>
              <a:headEnd type="none" w="med" len="med"/>
              <a:tailEnd type="none" w="med" len="med"/>
            </a:ln>
          </p:spPr>
          <p:txBody>
            <a:bodyPr lIns="0" tIns="0" rIns="0" bIns="0"/>
            <a:lstStyle/>
            <a:p>
              <a:endParaRPr lang="en-US"/>
            </a:p>
          </p:txBody>
        </p:sp>
      </p:grpSp>
      <p:sp>
        <p:nvSpPr>
          <p:cNvPr id="5197" name="Line 77"/>
          <p:cNvSpPr>
            <a:spLocks noChangeShapeType="1"/>
          </p:cNvSpPr>
          <p:nvPr/>
        </p:nvSpPr>
        <p:spPr bwMode="auto">
          <a:xfrm>
            <a:off x="1919288" y="2588966"/>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98" name="Line 78"/>
          <p:cNvSpPr>
            <a:spLocks noChangeShapeType="1"/>
          </p:cNvSpPr>
          <p:nvPr/>
        </p:nvSpPr>
        <p:spPr bwMode="auto">
          <a:xfrm>
            <a:off x="6732588" y="2588966"/>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199" name="Line 79"/>
          <p:cNvSpPr>
            <a:spLocks noChangeShapeType="1"/>
          </p:cNvSpPr>
          <p:nvPr/>
        </p:nvSpPr>
        <p:spPr bwMode="auto">
          <a:xfrm>
            <a:off x="6732588" y="2127438"/>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0" name="Line 80"/>
          <p:cNvSpPr>
            <a:spLocks noChangeShapeType="1"/>
          </p:cNvSpPr>
          <p:nvPr/>
        </p:nvSpPr>
        <p:spPr bwMode="auto">
          <a:xfrm>
            <a:off x="7659688" y="2106460"/>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1" name="Line 81"/>
          <p:cNvSpPr>
            <a:spLocks noChangeShapeType="1"/>
          </p:cNvSpPr>
          <p:nvPr/>
        </p:nvSpPr>
        <p:spPr bwMode="auto">
          <a:xfrm>
            <a:off x="7672388" y="2536519"/>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2" name="Line 82"/>
          <p:cNvSpPr>
            <a:spLocks noChangeShapeType="1"/>
          </p:cNvSpPr>
          <p:nvPr/>
        </p:nvSpPr>
        <p:spPr bwMode="auto">
          <a:xfrm>
            <a:off x="2719388" y="2127438"/>
            <a:ext cx="1588" cy="356635"/>
          </a:xfrm>
          <a:prstGeom prst="line">
            <a:avLst/>
          </a:prstGeom>
          <a:noFill/>
          <a:ln w="38100" cap="flat">
            <a:solidFill>
              <a:srgbClr val="343434"/>
            </a:solidFill>
            <a:prstDash val="solid"/>
            <a:miter lim="800000"/>
            <a:headEnd type="stealth"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5204" name="Rectangle 84"/>
          <p:cNvSpPr>
            <a:spLocks noGrp="1" noChangeArrowheads="1"/>
          </p:cNvSpPr>
          <p:nvPr>
            <p:ph type="title"/>
          </p:nvPr>
        </p:nvSpPr>
        <p:spPr>
          <a:xfrm>
            <a:off x="152400" y="228600"/>
            <a:ext cx="8610600" cy="1425575"/>
          </a:xfrm>
          <a:ln/>
        </p:spPr>
        <p:txBody>
          <a:bodyPr>
            <a:normAutofit fontScale="90000"/>
          </a:bodyPr>
          <a:lstStyle/>
          <a:p>
            <a:pPr algn="ctr"/>
            <a:r>
              <a:rPr lang="en-US" sz="3200" dirty="0" smtClean="0">
                <a:ln>
                  <a:solidFill>
                    <a:schemeClr val="tx1"/>
                  </a:solidFill>
                </a:ln>
                <a:solidFill>
                  <a:srgbClr val="3078BA"/>
                </a:solidFill>
                <a:latin typeface="Arial Bold" charset="0"/>
                <a:cs typeface="Arial Bold" charset="0"/>
                <a:sym typeface="Arial Bold" charset="0"/>
              </a:rPr>
              <a:t>Genome Phasing: Assign Variants to Parental Chromosomes</a:t>
            </a:r>
            <a:br>
              <a:rPr lang="en-US" sz="3200" dirty="0" smtClean="0">
                <a:ln>
                  <a:solidFill>
                    <a:schemeClr val="tx1"/>
                  </a:solidFill>
                </a:ln>
                <a:solidFill>
                  <a:srgbClr val="3078BA"/>
                </a:solidFill>
                <a:latin typeface="Arial Bold" charset="0"/>
                <a:cs typeface="Arial Bold" charset="0"/>
                <a:sym typeface="Arial Bold" charset="0"/>
              </a:rPr>
            </a:br>
            <a:r>
              <a:rPr lang="en-US" sz="3200" dirty="0" err="1" smtClean="0">
                <a:ln>
                  <a:solidFill>
                    <a:schemeClr val="tx1"/>
                  </a:solidFill>
                </a:ln>
                <a:solidFill>
                  <a:srgbClr val="3078BA"/>
                </a:solidFill>
                <a:latin typeface="Arial Bold" charset="0"/>
                <a:cs typeface="Arial Bold" charset="0"/>
                <a:sym typeface="Arial Bold" charset="0"/>
              </a:rPr>
              <a:t>Moleculo</a:t>
            </a:r>
            <a:r>
              <a:rPr lang="en-US" sz="3200" dirty="0" smtClean="0">
                <a:ln>
                  <a:solidFill>
                    <a:schemeClr val="tx1"/>
                  </a:solidFill>
                </a:ln>
                <a:solidFill>
                  <a:srgbClr val="3078BA"/>
                </a:solidFill>
                <a:latin typeface="Arial Bold" charset="0"/>
                <a:cs typeface="Arial Bold" charset="0"/>
                <a:sym typeface="Arial Bold" charset="0"/>
              </a:rPr>
              <a:t> Technology: </a:t>
            </a:r>
            <a:r>
              <a:rPr lang="en-US" sz="2700" dirty="0" smtClean="0">
                <a:ln>
                  <a:solidFill>
                    <a:schemeClr val="tx1"/>
                  </a:solidFill>
                </a:ln>
                <a:solidFill>
                  <a:srgbClr val="3078BA"/>
                </a:solidFill>
                <a:latin typeface="Arial Bold" charset="0"/>
                <a:cs typeface="Arial Bold" charset="0"/>
                <a:sym typeface="Arial Bold" charset="0"/>
              </a:rPr>
              <a:t>~6-10 kb Sequences, 6X coverage</a:t>
            </a:r>
            <a:endParaRPr lang="en-US" sz="2700" dirty="0">
              <a:ln>
                <a:solidFill>
                  <a:schemeClr val="tx1"/>
                </a:solidFill>
              </a:ln>
              <a:solidFill>
                <a:srgbClr val="3078BA"/>
              </a:solidFill>
              <a:latin typeface="Arial Bold" charset="0"/>
              <a:ea typeface="ヒラギノ角ゴ ProN W6" charset="0"/>
              <a:cs typeface="ヒラギノ角ゴ ProN W6" charset="0"/>
              <a:sym typeface="Arial Bold" charset="0"/>
            </a:endParaRPr>
          </a:p>
        </p:txBody>
      </p:sp>
      <p:sp>
        <p:nvSpPr>
          <p:cNvPr id="3" name="Rectangle 2"/>
          <p:cNvSpPr/>
          <p:nvPr/>
        </p:nvSpPr>
        <p:spPr>
          <a:xfrm>
            <a:off x="2362200" y="6457890"/>
            <a:ext cx="7543800" cy="400110"/>
          </a:xfrm>
          <a:prstGeom prst="rect">
            <a:avLst/>
          </a:prstGeom>
        </p:spPr>
        <p:txBody>
          <a:bodyPr wrap="square">
            <a:spAutoFit/>
          </a:bodyPr>
          <a:lstStyle/>
          <a:p>
            <a:pPr algn="ctr">
              <a:buFontTx/>
              <a:buNone/>
            </a:pPr>
            <a:r>
              <a:rPr lang="en-US" sz="2000" b="1" dirty="0" err="1"/>
              <a:t>Moleculo</a:t>
            </a:r>
            <a:r>
              <a:rPr lang="en-US" sz="2000" b="1" dirty="0"/>
              <a:t>: </a:t>
            </a:r>
            <a:r>
              <a:rPr lang="en-US" sz="2000" dirty="0" err="1"/>
              <a:t>Volodymyr</a:t>
            </a:r>
            <a:r>
              <a:rPr lang="en-US" sz="2000" dirty="0"/>
              <a:t> </a:t>
            </a:r>
            <a:r>
              <a:rPr lang="en-US" sz="2000" dirty="0" err="1"/>
              <a:t>Kuleshov</a:t>
            </a:r>
            <a:r>
              <a:rPr lang="en-US" sz="2000" dirty="0"/>
              <a:t>, Michael </a:t>
            </a:r>
            <a:r>
              <a:rPr lang="en-US" sz="2000" dirty="0" err="1"/>
              <a:t>Kertesz</a:t>
            </a:r>
            <a:endParaRPr lang="en-US" sz="2000" dirty="0"/>
          </a:p>
        </p:txBody>
      </p:sp>
      <p:graphicFrame>
        <p:nvGraphicFramePr>
          <p:cNvPr id="64" name="Table 63"/>
          <p:cNvGraphicFramePr>
            <a:graphicFrameLocks noGrp="1"/>
          </p:cNvGraphicFramePr>
          <p:nvPr>
            <p:extLst>
              <p:ext uri="{D42A27DB-BD31-4B8C-83A1-F6EECF244321}">
                <p14:modId xmlns:p14="http://schemas.microsoft.com/office/powerpoint/2010/main" val="137565461"/>
              </p:ext>
            </p:extLst>
          </p:nvPr>
        </p:nvGraphicFramePr>
        <p:xfrm>
          <a:off x="1295400" y="4893734"/>
          <a:ext cx="6781800" cy="1036319"/>
        </p:xfrm>
        <a:graphic>
          <a:graphicData uri="http://schemas.openxmlformats.org/drawingml/2006/table">
            <a:tbl>
              <a:tblPr bandRow="1">
                <a:tableStyleId>{5C22544A-7EE6-4342-B048-85BDC9FD1C3A}</a:tableStyleId>
              </a:tblPr>
              <a:tblGrid>
                <a:gridCol w="3938887"/>
                <a:gridCol w="2842913"/>
              </a:tblGrid>
              <a:tr h="370840">
                <a:tc>
                  <a:txBody>
                    <a:bodyPr/>
                    <a:lstStyle/>
                    <a:p>
                      <a:r>
                        <a:rPr lang="en-US" sz="2800" dirty="0" smtClean="0"/>
                        <a:t>Percent SNPs phased</a:t>
                      </a:r>
                      <a:endParaRPr lang="en-US" sz="2800" dirty="0"/>
                    </a:p>
                  </a:txBody>
                  <a:tcPr/>
                </a:tc>
                <a:tc>
                  <a:txBody>
                    <a:bodyPr/>
                    <a:lstStyle/>
                    <a:p>
                      <a:r>
                        <a:rPr lang="en-US" sz="2800" dirty="0" smtClean="0"/>
                        <a:t>98.2%</a:t>
                      </a:r>
                      <a:endParaRPr lang="en-US" sz="2800" dirty="0"/>
                    </a:p>
                  </a:txBody>
                  <a:tcPr/>
                </a:tc>
              </a:tr>
              <a:tr h="370840">
                <a:tc>
                  <a:txBody>
                    <a:bodyPr/>
                    <a:lstStyle/>
                    <a:p>
                      <a:r>
                        <a:rPr lang="en-US" sz="2800" dirty="0" smtClean="0"/>
                        <a:t>Switch accuracy</a:t>
                      </a:r>
                      <a:endParaRPr lang="en-US" sz="2800" dirty="0"/>
                    </a:p>
                  </a:txBody>
                  <a:tcPr/>
                </a:tc>
                <a:tc>
                  <a:txBody>
                    <a:bodyPr/>
                    <a:lstStyle/>
                    <a:p>
                      <a:r>
                        <a:rPr lang="en-US" sz="2800" dirty="0" smtClean="0"/>
                        <a:t>99.9%+</a:t>
                      </a:r>
                      <a:endParaRPr lang="en-US" sz="2800" dirty="0"/>
                    </a:p>
                  </a:txBody>
                  <a:tcPr/>
                </a:tc>
              </a:tr>
            </a:tbl>
          </a:graphicData>
        </a:graphic>
      </p:graphicFrame>
    </p:spTree>
    <p:extLst>
      <p:ext uri="{BB962C8B-B14F-4D97-AF65-F5344CB8AC3E}">
        <p14:creationId xmlns:p14="http://schemas.microsoft.com/office/powerpoint/2010/main" val="1468674080"/>
      </p:ext>
    </p:extLst>
  </p:cSld>
  <p:clrMapOvr>
    <a:masterClrMapping/>
  </p:clrMapOvr>
  <p:transition xmlns:p14="http://schemas.microsoft.com/office/powerpoint/2010/main" spd="med">
    <p:fade thruBlk="1"/>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altLang="zh-CN" sz="3200" dirty="0" smtClean="0"/>
              <a:t>Health Is a Product of Genome + Environment</a:t>
            </a:r>
            <a:endParaRPr lang="en-US" altLang="zh-CN" sz="3200" dirty="0"/>
          </a:p>
        </p:txBody>
      </p:sp>
      <p:cxnSp>
        <p:nvCxnSpPr>
          <p:cNvPr id="5" name="Straight Arrow Connector 4"/>
          <p:cNvCxnSpPr/>
          <p:nvPr/>
        </p:nvCxnSpPr>
        <p:spPr bwMode="auto">
          <a:xfrm>
            <a:off x="4015132" y="3657600"/>
            <a:ext cx="12192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8" name="Rectangle 7"/>
          <p:cNvSpPr/>
          <p:nvPr/>
        </p:nvSpPr>
        <p:spPr>
          <a:xfrm>
            <a:off x="3329332" y="5715000"/>
            <a:ext cx="1638790" cy="461665"/>
          </a:xfrm>
          <a:prstGeom prst="rect">
            <a:avLst/>
          </a:prstGeom>
        </p:spPr>
        <p:txBody>
          <a:bodyPr wrap="none">
            <a:spAutoFit/>
          </a:bodyPr>
          <a:lstStyle/>
          <a:p>
            <a:r>
              <a:rPr lang="en-US" altLang="zh-CN" dirty="0" err="1" smtClean="0"/>
              <a:t>Exposome</a:t>
            </a:r>
            <a:endParaRPr lang="en-US" dirty="0"/>
          </a:p>
        </p:txBody>
      </p:sp>
      <p:sp>
        <p:nvSpPr>
          <p:cNvPr id="9" name="Rectangle 8"/>
          <p:cNvSpPr/>
          <p:nvPr/>
        </p:nvSpPr>
        <p:spPr>
          <a:xfrm>
            <a:off x="6781800" y="5105400"/>
            <a:ext cx="1074333" cy="461665"/>
          </a:xfrm>
          <a:prstGeom prst="rect">
            <a:avLst/>
          </a:prstGeom>
        </p:spPr>
        <p:txBody>
          <a:bodyPr wrap="none">
            <a:spAutoFit/>
          </a:bodyPr>
          <a:lstStyle/>
          <a:p>
            <a:r>
              <a:rPr lang="en-US" altLang="zh-CN" dirty="0" smtClean="0"/>
              <a:t>Health</a:t>
            </a:r>
            <a:endParaRPr lang="en-US" dirty="0"/>
          </a:p>
        </p:txBody>
      </p:sp>
      <p:pic>
        <p:nvPicPr>
          <p:cNvPr id="10" name="Picture 9" descr="dna_500II.jpg"/>
          <p:cNvPicPr>
            <a:picLocks noChangeAspect="1"/>
          </p:cNvPicPr>
          <p:nvPr/>
        </p:nvPicPr>
        <p:blipFill>
          <a:blip r:embed="rId2"/>
          <a:stretch>
            <a:fillRect/>
          </a:stretch>
        </p:blipFill>
        <p:spPr>
          <a:xfrm>
            <a:off x="814732" y="1822450"/>
            <a:ext cx="3526692" cy="2292350"/>
          </a:xfrm>
          <a:prstGeom prst="rect">
            <a:avLst/>
          </a:prstGeom>
        </p:spPr>
      </p:pic>
      <p:sp>
        <p:nvSpPr>
          <p:cNvPr id="7" name="Rectangle 6"/>
          <p:cNvSpPr/>
          <p:nvPr/>
        </p:nvSpPr>
        <p:spPr>
          <a:xfrm>
            <a:off x="2186332" y="3429000"/>
            <a:ext cx="1365127" cy="461665"/>
          </a:xfrm>
          <a:prstGeom prst="rect">
            <a:avLst/>
          </a:prstGeom>
        </p:spPr>
        <p:txBody>
          <a:bodyPr wrap="none">
            <a:spAutoFit/>
          </a:bodyPr>
          <a:lstStyle/>
          <a:p>
            <a:r>
              <a:rPr lang="en-US" altLang="zh-CN" dirty="0" smtClean="0"/>
              <a:t>Genome</a:t>
            </a:r>
            <a:endParaRPr lang="en-US" dirty="0"/>
          </a:p>
        </p:txBody>
      </p:sp>
      <p:pic>
        <p:nvPicPr>
          <p:cNvPr id="11" name="Picture 10" descr="light-virus-1.jpg"/>
          <p:cNvPicPr>
            <a:picLocks noChangeAspect="1"/>
          </p:cNvPicPr>
          <p:nvPr/>
        </p:nvPicPr>
        <p:blipFill>
          <a:blip r:embed="rId3"/>
          <a:srcRect l="3600" r="3600"/>
          <a:stretch>
            <a:fillRect/>
          </a:stretch>
        </p:blipFill>
        <p:spPr>
          <a:xfrm>
            <a:off x="685800" y="4419600"/>
            <a:ext cx="2569263" cy="2076450"/>
          </a:xfrm>
          <a:prstGeom prst="rect">
            <a:avLst/>
          </a:prstGeom>
        </p:spPr>
      </p:pic>
      <p:pic>
        <p:nvPicPr>
          <p:cNvPr id="12" name="Picture 11" descr="Healthy_eating_.jpg"/>
          <p:cNvPicPr>
            <a:picLocks noChangeAspect="1"/>
          </p:cNvPicPr>
          <p:nvPr/>
        </p:nvPicPr>
        <p:blipFill>
          <a:blip r:embed="rId4"/>
          <a:srcRect r="13559"/>
          <a:stretch>
            <a:fillRect/>
          </a:stretch>
        </p:blipFill>
        <p:spPr>
          <a:xfrm>
            <a:off x="5185996" y="2362200"/>
            <a:ext cx="3699367" cy="2514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4043362" y="1944688"/>
            <a:ext cx="62071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2886075" y="2255838"/>
            <a:ext cx="2774950" cy="15875"/>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rot="5400000">
            <a:off x="2670969" y="2477294"/>
            <a:ext cx="428625" cy="1587"/>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594225" y="2478088"/>
            <a:ext cx="2111375" cy="3698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Coding</a:t>
            </a:r>
          </a:p>
        </p:txBody>
      </p:sp>
      <p:cxnSp>
        <p:nvCxnSpPr>
          <p:cNvPr id="9" name="Straight Connector 8"/>
          <p:cNvCxnSpPr>
            <a:endCxn id="8" idx="0"/>
          </p:cNvCxnSpPr>
          <p:nvPr/>
        </p:nvCxnSpPr>
        <p:spPr>
          <a:xfrm rot="16200000" flipH="1">
            <a:off x="5541962" y="2370138"/>
            <a:ext cx="214313"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830388" y="2486025"/>
            <a:ext cx="2111375" cy="369888"/>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Non-Coding</a:t>
            </a:r>
          </a:p>
        </p:txBody>
      </p:sp>
      <p:cxnSp>
        <p:nvCxnSpPr>
          <p:cNvPr id="11" name="Straight Connector 10"/>
          <p:cNvCxnSpPr>
            <a:stCxn id="10" idx="2"/>
          </p:cNvCxnSpPr>
          <p:nvPr/>
        </p:nvCxnSpPr>
        <p:spPr>
          <a:xfrm rot="5400000">
            <a:off x="2636838" y="3103563"/>
            <a:ext cx="496887" cy="1587"/>
          </a:xfrm>
          <a:prstGeom prst="line">
            <a:avLst/>
          </a:prstGeom>
        </p:spPr>
        <p:style>
          <a:lnRef idx="2">
            <a:schemeClr val="accent1"/>
          </a:lnRef>
          <a:fillRef idx="0">
            <a:schemeClr val="accent1"/>
          </a:fillRef>
          <a:effectRef idx="1">
            <a:schemeClr val="accent1"/>
          </a:effectRef>
          <a:fontRef idx="minor">
            <a:schemeClr val="tx1"/>
          </a:fontRef>
        </p:style>
      </p:cxnSp>
      <p:grpSp>
        <p:nvGrpSpPr>
          <p:cNvPr id="2" name="Group 121"/>
          <p:cNvGrpSpPr>
            <a:grpSpLocks/>
          </p:cNvGrpSpPr>
          <p:nvPr/>
        </p:nvGrpSpPr>
        <p:grpSpPr bwMode="auto">
          <a:xfrm>
            <a:off x="57150" y="3352800"/>
            <a:ext cx="4067175" cy="1658938"/>
            <a:chOff x="57732" y="3414051"/>
            <a:chExt cx="4065831" cy="1659829"/>
          </a:xfrm>
        </p:grpSpPr>
        <p:sp>
          <p:nvSpPr>
            <p:cNvPr id="13" name="TextBox 12"/>
            <p:cNvSpPr txBox="1"/>
            <p:nvPr/>
          </p:nvSpPr>
          <p:spPr>
            <a:xfrm>
              <a:off x="189451" y="3677718"/>
              <a:ext cx="1055338" cy="3700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a:latin typeface="+mn-lt"/>
                  <a:ea typeface="+mn-ea"/>
                  <a:cs typeface="+mn-cs"/>
                </a:rPr>
                <a:t>miRNA</a:t>
              </a:r>
              <a:endParaRPr lang="en-US" sz="1800" dirty="0">
                <a:latin typeface="+mn-lt"/>
                <a:ea typeface="+mn-ea"/>
                <a:cs typeface="+mn-cs"/>
              </a:endParaRPr>
            </a:p>
          </p:txBody>
        </p:sp>
        <p:sp>
          <p:nvSpPr>
            <p:cNvPr id="14" name="TextBox 13"/>
            <p:cNvSpPr txBox="1"/>
            <p:nvPr/>
          </p:nvSpPr>
          <p:spPr>
            <a:xfrm>
              <a:off x="1593924" y="3677718"/>
              <a:ext cx="1117231" cy="3700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Splice</a:t>
              </a:r>
            </a:p>
          </p:txBody>
        </p:sp>
        <p:sp>
          <p:nvSpPr>
            <p:cNvPr id="15" name="TextBox 14"/>
            <p:cNvSpPr txBox="1"/>
            <p:nvPr/>
          </p:nvSpPr>
          <p:spPr>
            <a:xfrm>
              <a:off x="3153922" y="3677718"/>
              <a:ext cx="969641" cy="3700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UTR</a:t>
              </a:r>
            </a:p>
          </p:txBody>
        </p:sp>
        <p:sp>
          <p:nvSpPr>
            <p:cNvPr id="16" name="TextBox 15"/>
            <p:cNvSpPr txBox="1"/>
            <p:nvPr/>
          </p:nvSpPr>
          <p:spPr>
            <a:xfrm>
              <a:off x="3153922" y="4427420"/>
              <a:ext cx="969641" cy="646460"/>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a:latin typeface="+mn-lt"/>
                  <a:ea typeface="+mn-ea"/>
                  <a:cs typeface="+mn-cs"/>
                </a:rPr>
                <a:t>miRNA</a:t>
              </a:r>
              <a:r>
                <a:rPr lang="en-US" sz="1800" dirty="0">
                  <a:latin typeface="+mn-lt"/>
                  <a:ea typeface="+mn-ea"/>
                  <a:cs typeface="+mn-cs"/>
                </a:rPr>
                <a:t> targets</a:t>
              </a:r>
            </a:p>
          </p:txBody>
        </p:sp>
        <p:sp>
          <p:nvSpPr>
            <p:cNvPr id="17" name="TextBox 16"/>
            <p:cNvSpPr txBox="1"/>
            <p:nvPr/>
          </p:nvSpPr>
          <p:spPr>
            <a:xfrm>
              <a:off x="57732" y="4427420"/>
              <a:ext cx="1187058" cy="646460"/>
            </a:xfrm>
            <a:prstGeom prst="rect">
              <a:avLst/>
            </a:prstGeom>
            <a:solidFill>
              <a:schemeClr val="tx2">
                <a:lumMod val="20000"/>
                <a:lumOff val="80000"/>
              </a:schemeClr>
            </a:solidFill>
          </p:spPr>
          <p:txBody>
            <a:bodyPr>
              <a:prstTxWarp prst="textNoShape">
                <a:avLst/>
              </a:prstTxWarp>
              <a:spAutoFit/>
            </a:bodyPr>
            <a:lstStyle/>
            <a:p>
              <a:pPr algn="ctr">
                <a:defRPr/>
              </a:pPr>
              <a:r>
                <a:rPr lang="en-US" sz="1800"/>
                <a:t>Seed</a:t>
              </a:r>
            </a:p>
            <a:p>
              <a:pPr algn="ctr">
                <a:defRPr/>
              </a:pPr>
              <a:r>
                <a:rPr lang="en-US" sz="1800"/>
                <a:t>sequence</a:t>
              </a:r>
            </a:p>
          </p:txBody>
        </p:sp>
        <p:cxnSp>
          <p:nvCxnSpPr>
            <p:cNvPr id="18" name="Straight Connector 17"/>
            <p:cNvCxnSpPr/>
            <p:nvPr/>
          </p:nvCxnSpPr>
          <p:spPr>
            <a:xfrm>
              <a:off x="594130" y="3414051"/>
              <a:ext cx="3042232" cy="1589"/>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462298" y="3545885"/>
              <a:ext cx="262078" cy="1586"/>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a:endCxn id="14" idx="0"/>
            </p:cNvCxnSpPr>
            <p:nvPr/>
          </p:nvCxnSpPr>
          <p:spPr>
            <a:xfrm rot="5400000">
              <a:off x="2022295" y="3547473"/>
              <a:ext cx="26049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p:cNvCxnSpPr>
              <a:endCxn id="15" idx="0"/>
            </p:cNvCxnSpPr>
            <p:nvPr/>
          </p:nvCxnSpPr>
          <p:spPr>
            <a:xfrm rot="16200000" flipH="1">
              <a:off x="3505322" y="3545091"/>
              <a:ext cx="263667" cy="1586"/>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5400000">
              <a:off x="403529" y="4236818"/>
              <a:ext cx="379616" cy="158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stCxn id="15" idx="2"/>
              <a:endCxn id="16" idx="0"/>
            </p:cNvCxnSpPr>
            <p:nvPr/>
          </p:nvCxnSpPr>
          <p:spPr>
            <a:xfrm rot="5400000">
              <a:off x="3448934" y="4236818"/>
              <a:ext cx="379616" cy="1587"/>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24" name="Straight Connector 23"/>
          <p:cNvCxnSpPr>
            <a:stCxn id="8" idx="2"/>
            <a:endCxn id="37" idx="0"/>
          </p:cNvCxnSpPr>
          <p:nvPr/>
        </p:nvCxnSpPr>
        <p:spPr>
          <a:xfrm rot="16200000" flipH="1">
            <a:off x="5276057" y="3221830"/>
            <a:ext cx="758825" cy="11113"/>
          </a:xfrm>
          <a:prstGeom prst="line">
            <a:avLst/>
          </a:prstGeom>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bwMode="auto">
          <a:xfrm>
            <a:off x="4645025" y="4538663"/>
            <a:ext cx="841375" cy="3698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SIFT</a:t>
            </a:r>
          </a:p>
        </p:txBody>
      </p:sp>
      <p:sp>
        <p:nvSpPr>
          <p:cNvPr id="27" name="TextBox 26"/>
          <p:cNvSpPr txBox="1"/>
          <p:nvPr/>
        </p:nvSpPr>
        <p:spPr bwMode="auto">
          <a:xfrm>
            <a:off x="5988050" y="4538663"/>
            <a:ext cx="663575" cy="369887"/>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PP2</a:t>
            </a:r>
          </a:p>
        </p:txBody>
      </p:sp>
      <p:sp>
        <p:nvSpPr>
          <p:cNvPr id="28" name="TextBox 27"/>
          <p:cNvSpPr txBox="1"/>
          <p:nvPr/>
        </p:nvSpPr>
        <p:spPr bwMode="auto">
          <a:xfrm>
            <a:off x="4572000" y="5410200"/>
            <a:ext cx="2238375" cy="923330"/>
          </a:xfrm>
          <a:prstGeom prst="rect">
            <a:avLst/>
          </a:prstGeom>
          <a:solidFill>
            <a:schemeClr val="tx2">
              <a:lumMod val="20000"/>
              <a:lumOff val="80000"/>
            </a:schemeClr>
          </a:solidFill>
        </p:spPr>
        <p:txBody>
          <a:bodyPr>
            <a:prstTxWarp prst="textNoShape">
              <a:avLst/>
            </a:prstTxWarp>
            <a:spAutoFit/>
          </a:bodyPr>
          <a:lstStyle/>
          <a:p>
            <a:pPr algn="ctr">
              <a:defRPr/>
            </a:pPr>
            <a:r>
              <a:rPr lang="en-US" sz="1800" dirty="0" smtClean="0"/>
              <a:t>OMIM/</a:t>
            </a:r>
            <a:r>
              <a:rPr lang="en-US" sz="1800" dirty="0" err="1"/>
              <a:t>Curated</a:t>
            </a:r>
            <a:r>
              <a:rPr lang="en-US" sz="1800" dirty="0"/>
              <a:t> </a:t>
            </a:r>
            <a:r>
              <a:rPr lang="en-US" sz="1800" dirty="0" err="1"/>
              <a:t>Mendelian</a:t>
            </a:r>
            <a:r>
              <a:rPr lang="en-US" sz="1800" dirty="0"/>
              <a:t> </a:t>
            </a:r>
            <a:r>
              <a:rPr lang="en-US" sz="1800" dirty="0" smtClean="0"/>
              <a:t>disease</a:t>
            </a:r>
          </a:p>
          <a:p>
            <a:pPr algn="ctr">
              <a:defRPr/>
            </a:pPr>
            <a:r>
              <a:rPr lang="en-US" sz="1800" dirty="0" smtClean="0"/>
              <a:t>(51)</a:t>
            </a:r>
            <a:endParaRPr lang="en-US" sz="1800" dirty="0"/>
          </a:p>
        </p:txBody>
      </p:sp>
      <p:cxnSp>
        <p:nvCxnSpPr>
          <p:cNvPr id="30" name="Straight Connector 29"/>
          <p:cNvCxnSpPr/>
          <p:nvPr/>
        </p:nvCxnSpPr>
        <p:spPr bwMode="auto">
          <a:xfrm flipV="1">
            <a:off x="5032375" y="4275138"/>
            <a:ext cx="1289050" cy="4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bwMode="auto">
          <a:xfrm rot="16200000" flipH="1">
            <a:off x="4908550" y="4406901"/>
            <a:ext cx="2635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7" idx="0"/>
          </p:cNvCxnSpPr>
          <p:nvPr/>
        </p:nvCxnSpPr>
        <p:spPr bwMode="auto">
          <a:xfrm rot="5400000">
            <a:off x="6189663" y="4406900"/>
            <a:ext cx="261938" cy="1587"/>
          </a:xfrm>
          <a:prstGeom prst="line">
            <a:avLst/>
          </a:prstGeom>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4605338" y="3606800"/>
            <a:ext cx="2111375" cy="646331"/>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smtClean="0">
                <a:latin typeface="+mn-lt"/>
                <a:ea typeface="+mn-ea"/>
                <a:cs typeface="+mn-cs"/>
              </a:rPr>
              <a:t>Nonsynonymous</a:t>
            </a:r>
            <a:endParaRPr lang="en-US" sz="1800" dirty="0" smtClean="0">
              <a:latin typeface="+mn-lt"/>
              <a:ea typeface="+mn-ea"/>
              <a:cs typeface="+mn-cs"/>
            </a:endParaRPr>
          </a:p>
          <a:p>
            <a:pPr algn="ctr" fontAlgn="auto">
              <a:spcBef>
                <a:spcPts val="0"/>
              </a:spcBef>
              <a:spcAft>
                <a:spcPts val="0"/>
              </a:spcAft>
              <a:defRPr/>
            </a:pPr>
            <a:r>
              <a:rPr lang="en-US" sz="1800" dirty="0" smtClean="0">
                <a:latin typeface="+mn-lt"/>
                <a:ea typeface="+mn-ea"/>
                <a:cs typeface="+mn-cs"/>
              </a:rPr>
              <a:t>(1320)</a:t>
            </a:r>
            <a:endParaRPr lang="en-US" sz="1800" dirty="0">
              <a:latin typeface="+mn-lt"/>
              <a:ea typeface="+mn-ea"/>
              <a:cs typeface="+mn-cs"/>
            </a:endParaRPr>
          </a:p>
        </p:txBody>
      </p:sp>
      <p:cxnSp>
        <p:nvCxnSpPr>
          <p:cNvPr id="38" name="Straight Connector 37"/>
          <p:cNvCxnSpPr>
            <a:stCxn id="37" idx="2"/>
          </p:cNvCxnSpPr>
          <p:nvPr/>
        </p:nvCxnSpPr>
        <p:spPr>
          <a:xfrm rot="5400000">
            <a:off x="5646848" y="4267309"/>
            <a:ext cx="28357"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5648325" y="3022600"/>
            <a:ext cx="1287463" cy="3175"/>
          </a:xfrm>
          <a:prstGeom prst="line">
            <a:avLst/>
          </a:prstGeom>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6935788" y="2841625"/>
            <a:ext cx="2111375" cy="369888"/>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Synonymous</a:t>
            </a:r>
          </a:p>
        </p:txBody>
      </p:sp>
      <p:sp>
        <p:nvSpPr>
          <p:cNvPr id="41" name="TextBox 40"/>
          <p:cNvSpPr txBox="1"/>
          <p:nvPr/>
        </p:nvSpPr>
        <p:spPr>
          <a:xfrm>
            <a:off x="6819900" y="3335338"/>
            <a:ext cx="1228725" cy="646112"/>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a:latin typeface="+mn-lt"/>
                <a:ea typeface="+mn-ea"/>
                <a:cs typeface="+mn-cs"/>
              </a:rPr>
              <a:t>mRNA stability</a:t>
            </a:r>
          </a:p>
        </p:txBody>
      </p:sp>
      <p:sp>
        <p:nvSpPr>
          <p:cNvPr id="42" name="TextBox 41"/>
          <p:cNvSpPr txBox="1"/>
          <p:nvPr/>
        </p:nvSpPr>
        <p:spPr>
          <a:xfrm>
            <a:off x="8108950" y="3335338"/>
            <a:ext cx="1008063" cy="646112"/>
          </a:xfrm>
          <a:prstGeom prst="rect">
            <a:avLst/>
          </a:prstGeom>
          <a:solidFill>
            <a:schemeClr val="tx2">
              <a:lumMod val="20000"/>
              <a:lumOff val="80000"/>
            </a:schemeClr>
          </a:solidFill>
        </p:spPr>
        <p:txBody>
          <a:bodyPr>
            <a:spAutoFit/>
          </a:bodyPr>
          <a:lstStyle/>
          <a:p>
            <a:pPr algn="ctr" fontAlgn="auto">
              <a:spcBef>
                <a:spcPts val="0"/>
              </a:spcBef>
              <a:spcAft>
                <a:spcPts val="0"/>
              </a:spcAft>
              <a:defRPr/>
            </a:pPr>
            <a:r>
              <a:rPr lang="en-US" sz="1800" dirty="0" err="1">
                <a:latin typeface="+mn-lt"/>
                <a:ea typeface="+mn-ea"/>
                <a:cs typeface="+mn-cs"/>
              </a:rPr>
              <a:t>tRNA</a:t>
            </a:r>
            <a:r>
              <a:rPr lang="en-US" sz="1800" dirty="0">
                <a:latin typeface="+mn-lt"/>
                <a:ea typeface="+mn-ea"/>
                <a:cs typeface="+mn-cs"/>
              </a:rPr>
              <a:t> </a:t>
            </a:r>
          </a:p>
          <a:p>
            <a:pPr algn="ctr" fontAlgn="auto">
              <a:spcBef>
                <a:spcPts val="0"/>
              </a:spcBef>
              <a:spcAft>
                <a:spcPts val="0"/>
              </a:spcAft>
              <a:defRPr/>
            </a:pPr>
            <a:r>
              <a:rPr lang="en-US" sz="1800" dirty="0">
                <a:latin typeface="+mn-lt"/>
                <a:ea typeface="+mn-ea"/>
                <a:cs typeface="+mn-cs"/>
              </a:rPr>
              <a:t>rate</a:t>
            </a:r>
          </a:p>
        </p:txBody>
      </p:sp>
      <p:cxnSp>
        <p:nvCxnSpPr>
          <p:cNvPr id="43" name="Straight Connector 42"/>
          <p:cNvCxnSpPr/>
          <p:nvPr/>
        </p:nvCxnSpPr>
        <p:spPr>
          <a:xfrm>
            <a:off x="7097713" y="3265488"/>
            <a:ext cx="1589087"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7058819" y="3298032"/>
            <a:ext cx="73025" cy="158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8652670" y="3301206"/>
            <a:ext cx="68262" cy="3175"/>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a:off x="4090987" y="1020763"/>
            <a:ext cx="487363"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rot="5400000">
            <a:off x="4953000" y="5181600"/>
            <a:ext cx="3063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5400000">
            <a:off x="6172200" y="5105400"/>
            <a:ext cx="306388" cy="1588"/>
          </a:xfrm>
          <a:prstGeom prst="line">
            <a:avLst/>
          </a:prstGeom>
        </p:spPr>
        <p:style>
          <a:lnRef idx="2">
            <a:schemeClr val="accent1"/>
          </a:lnRef>
          <a:fillRef idx="0">
            <a:schemeClr val="accent1"/>
          </a:fillRef>
          <a:effectRef idx="1">
            <a:schemeClr val="accent1"/>
          </a:effectRef>
          <a:fontRef idx="minor">
            <a:schemeClr val="tx1"/>
          </a:fontRef>
        </p:style>
      </p:cxnSp>
      <p:sp>
        <p:nvSpPr>
          <p:cNvPr id="37919" name="Rectangle 45"/>
          <p:cNvSpPr>
            <a:spLocks noChangeArrowheads="1"/>
          </p:cNvSpPr>
          <p:nvPr/>
        </p:nvSpPr>
        <p:spPr bwMode="auto">
          <a:xfrm>
            <a:off x="381000" y="381000"/>
            <a:ext cx="2743200" cy="1384995"/>
          </a:xfrm>
          <a:prstGeom prst="rect">
            <a:avLst/>
          </a:prstGeom>
          <a:noFill/>
          <a:ln w="9525">
            <a:noFill/>
            <a:miter lim="800000"/>
            <a:headEnd/>
            <a:tailEnd/>
          </a:ln>
        </p:spPr>
        <p:txBody>
          <a:bodyPr>
            <a:prstTxWarp prst="textNoShape">
              <a:avLst/>
            </a:prstTxWarp>
            <a:spAutoFit/>
          </a:bodyPr>
          <a:lstStyle/>
          <a:p>
            <a:r>
              <a:rPr lang="en-US" sz="2800" b="1" dirty="0" err="1" smtClean="0"/>
              <a:t>Mendelian</a:t>
            </a:r>
            <a:r>
              <a:rPr lang="en-US" sz="2800" b="1" dirty="0" smtClean="0"/>
              <a:t> Disease Risk Pipeline</a:t>
            </a:r>
            <a:endParaRPr lang="en-US" sz="2800" dirty="0"/>
          </a:p>
        </p:txBody>
      </p:sp>
      <p:sp>
        <p:nvSpPr>
          <p:cNvPr id="37920" name="TextBox 3"/>
          <p:cNvSpPr txBox="1">
            <a:spLocks noChangeArrowheads="1"/>
          </p:cNvSpPr>
          <p:nvPr/>
        </p:nvSpPr>
        <p:spPr bwMode="auto">
          <a:xfrm>
            <a:off x="6096000" y="6411913"/>
            <a:ext cx="3200400" cy="369887"/>
          </a:xfrm>
          <a:prstGeom prst="rect">
            <a:avLst/>
          </a:prstGeom>
          <a:noFill/>
          <a:ln w="9525">
            <a:noFill/>
            <a:miter lim="800000"/>
            <a:headEnd/>
            <a:tailEnd/>
          </a:ln>
        </p:spPr>
        <p:txBody>
          <a:bodyPr>
            <a:prstTxWarp prst="textNoShape">
              <a:avLst/>
            </a:prstTxWarp>
            <a:spAutoFit/>
          </a:bodyPr>
          <a:lstStyle/>
          <a:p>
            <a:r>
              <a:rPr lang="en-US" sz="1800" dirty="0"/>
              <a:t>Rick Dewey &amp; </a:t>
            </a:r>
            <a:r>
              <a:rPr lang="en-US" sz="1800" dirty="0" err="1"/>
              <a:t>Euan</a:t>
            </a:r>
            <a:r>
              <a:rPr lang="en-US" sz="1800" dirty="0"/>
              <a:t> Ashley</a:t>
            </a:r>
          </a:p>
        </p:txBody>
      </p:sp>
      <p:sp>
        <p:nvSpPr>
          <p:cNvPr id="37921" name="Rectangle 47"/>
          <p:cNvSpPr>
            <a:spLocks noChangeArrowheads="1"/>
          </p:cNvSpPr>
          <p:nvPr/>
        </p:nvSpPr>
        <p:spPr bwMode="auto">
          <a:xfrm>
            <a:off x="6858000" y="4491038"/>
            <a:ext cx="1587544" cy="1200328"/>
          </a:xfrm>
          <a:prstGeom prst="rect">
            <a:avLst/>
          </a:prstGeom>
          <a:noFill/>
          <a:ln w="9525">
            <a:noFill/>
            <a:miter lim="800000"/>
            <a:headEnd/>
            <a:tailEnd/>
          </a:ln>
        </p:spPr>
        <p:txBody>
          <a:bodyPr wrap="none">
            <a:prstTxWarp prst="textNoShape">
              <a:avLst/>
            </a:prstTxWarp>
            <a:spAutoFit/>
          </a:bodyPr>
          <a:lstStyle/>
          <a:p>
            <a:pPr algn="ctr"/>
            <a:r>
              <a:rPr lang="en-US" dirty="0" smtClean="0"/>
              <a:t>Damaging</a:t>
            </a:r>
          </a:p>
          <a:p>
            <a:pPr algn="ctr"/>
            <a:r>
              <a:rPr lang="en-US" dirty="0" smtClean="0"/>
              <a:t>(234)</a:t>
            </a:r>
          </a:p>
          <a:p>
            <a:endParaRPr lang="en-US" dirty="0"/>
          </a:p>
        </p:txBody>
      </p:sp>
      <p:sp>
        <p:nvSpPr>
          <p:cNvPr id="51" name="TextBox 50"/>
          <p:cNvSpPr txBox="1"/>
          <p:nvPr/>
        </p:nvSpPr>
        <p:spPr>
          <a:xfrm>
            <a:off x="3324225" y="407988"/>
            <a:ext cx="2111375" cy="646331"/>
          </a:xfrm>
          <a:prstGeom prst="rect">
            <a:avLst/>
          </a:prstGeom>
          <a:solidFill>
            <a:schemeClr val="tx2">
              <a:lumMod val="20000"/>
              <a:lumOff val="80000"/>
            </a:schemeClr>
          </a:solidFill>
        </p:spPr>
        <p:txBody>
          <a:bodyPr>
            <a:prstTxWarp prst="textNoShape">
              <a:avLst/>
            </a:prstTxWarp>
            <a:spAutoFit/>
          </a:bodyPr>
          <a:lstStyle/>
          <a:p>
            <a:pPr algn="ctr">
              <a:defRPr/>
            </a:pPr>
            <a:r>
              <a:rPr lang="en-US" sz="1800" dirty="0"/>
              <a:t>All </a:t>
            </a:r>
            <a:r>
              <a:rPr lang="en-US" sz="1800" dirty="0" smtClean="0"/>
              <a:t>variants</a:t>
            </a:r>
          </a:p>
          <a:p>
            <a:pPr algn="ctr">
              <a:defRPr/>
            </a:pPr>
            <a:r>
              <a:rPr lang="en-US" sz="1800" dirty="0" smtClean="0"/>
              <a:t>~3.5M</a:t>
            </a:r>
            <a:endParaRPr lang="en-US" sz="1800" dirty="0"/>
          </a:p>
        </p:txBody>
      </p:sp>
      <p:sp>
        <p:nvSpPr>
          <p:cNvPr id="4" name="TextBox 3"/>
          <p:cNvSpPr txBox="1"/>
          <p:nvPr/>
        </p:nvSpPr>
        <p:spPr>
          <a:xfrm>
            <a:off x="3324225" y="1265238"/>
            <a:ext cx="2111375" cy="646112"/>
          </a:xfrm>
          <a:prstGeom prst="rect">
            <a:avLst/>
          </a:prstGeom>
          <a:solidFill>
            <a:schemeClr val="tx2">
              <a:lumMod val="20000"/>
              <a:lumOff val="80000"/>
            </a:schemeClr>
          </a:solidFill>
        </p:spPr>
        <p:txBody>
          <a:bodyPr>
            <a:prstTxWarp prst="textNoShape">
              <a:avLst/>
            </a:prstTxWarp>
            <a:spAutoFit/>
          </a:bodyPr>
          <a:lstStyle/>
          <a:p>
            <a:pPr algn="ctr">
              <a:defRPr/>
            </a:pPr>
            <a:r>
              <a:rPr lang="en-US" sz="1800"/>
              <a:t>Rare/novel variants (&lt;5%)</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Grp="1" noChangeArrowheads="1"/>
          </p:cNvSpPr>
          <p:nvPr>
            <p:ph type="title"/>
          </p:nvPr>
        </p:nvSpPr>
        <p:spPr>
          <a:xfrm>
            <a:off x="685800" y="304800"/>
            <a:ext cx="7772400" cy="1143000"/>
          </a:xfrm>
        </p:spPr>
        <p:txBody>
          <a:bodyPr/>
          <a:lstStyle/>
          <a:p>
            <a:pPr eaLnBrk="1" hangingPunct="1"/>
            <a:r>
              <a:rPr lang="en-US" sz="3200" b="1" dirty="0" err="1">
                <a:solidFill>
                  <a:srgbClr val="222268"/>
                </a:solidFill>
              </a:rPr>
              <a:t>Curated</a:t>
            </a:r>
            <a:r>
              <a:rPr lang="en-US" sz="3200" b="1" dirty="0">
                <a:solidFill>
                  <a:srgbClr val="222268"/>
                </a:solidFill>
              </a:rPr>
              <a:t> List of Rare Variants</a:t>
            </a:r>
            <a:br>
              <a:rPr lang="en-US" sz="3200" b="1" dirty="0">
                <a:solidFill>
                  <a:srgbClr val="222268"/>
                </a:solidFill>
              </a:rPr>
            </a:br>
            <a:r>
              <a:rPr lang="en-US" sz="3200" b="1" dirty="0" smtClean="0">
                <a:solidFill>
                  <a:srgbClr val="222268"/>
                </a:solidFill>
              </a:rPr>
              <a:t>(</a:t>
            </a:r>
            <a:r>
              <a:rPr lang="en-US" sz="3200" b="1" dirty="0" err="1" smtClean="0">
                <a:solidFill>
                  <a:srgbClr val="222268"/>
                </a:solidFill>
              </a:rPr>
              <a:t>SNVs</a:t>
            </a:r>
            <a:r>
              <a:rPr lang="en-US" sz="3200" b="1" dirty="0" smtClean="0">
                <a:solidFill>
                  <a:srgbClr val="222268"/>
                </a:solidFill>
              </a:rPr>
              <a:t>, All </a:t>
            </a:r>
            <a:r>
              <a:rPr lang="en-US" sz="3200" b="1" dirty="0">
                <a:solidFill>
                  <a:srgbClr val="222268"/>
                </a:solidFill>
              </a:rPr>
              <a:t>heterozygous)</a:t>
            </a:r>
            <a:endParaRPr lang="en-US" sz="3600" b="1" dirty="0">
              <a:solidFill>
                <a:srgbClr val="222268"/>
              </a:solidFill>
            </a:endParaRPr>
          </a:p>
        </p:txBody>
      </p:sp>
      <p:sp>
        <p:nvSpPr>
          <p:cNvPr id="39939" name="Rectangle 2"/>
          <p:cNvSpPr>
            <a:spLocks noGrp="1" noChangeArrowheads="1"/>
          </p:cNvSpPr>
          <p:nvPr>
            <p:ph type="body" idx="1"/>
          </p:nvPr>
        </p:nvSpPr>
        <p:spPr>
          <a:xfrm>
            <a:off x="304800" y="1447800"/>
            <a:ext cx="8696325" cy="3608388"/>
          </a:xfrm>
        </p:spPr>
        <p:txBody>
          <a:bodyPr/>
          <a:lstStyle/>
          <a:p>
            <a:pPr marL="623888" eaLnBrk="1" hangingPunct="1">
              <a:buFontTx/>
              <a:buNone/>
            </a:pPr>
            <a:r>
              <a:rPr lang="en-US" sz="2000" b="1" smtClean="0">
                <a:latin typeface="Verdana Bold" charset="0"/>
                <a:ea typeface="Verdana Bold" charset="0"/>
                <a:cs typeface="Verdana Bold" charset="0"/>
                <a:sym typeface="Verdana Bold" charset="0"/>
              </a:rPr>
              <a:t>Missense</a:t>
            </a:r>
          </a:p>
          <a:p>
            <a:pPr marL="623888" eaLnBrk="1" hangingPunct="1">
              <a:buFont typeface="Verdana" charset="0"/>
              <a:buChar char="•"/>
            </a:pPr>
            <a:r>
              <a:rPr lang="en-US" sz="2000" b="1" smtClean="0">
                <a:latin typeface="Verdana Bold" charset="0"/>
                <a:ea typeface="Verdana Bold" charset="0"/>
                <a:cs typeface="Verdana Bold" charset="0"/>
                <a:sym typeface="Verdana Bold" charset="0"/>
              </a:rPr>
              <a:t>ALAD</a:t>
            </a:r>
            <a:r>
              <a:rPr lang="en-US" sz="2000" b="1">
                <a:latin typeface="Verdana Bold" charset="0"/>
                <a:ea typeface="Verdana Bold" charset="0"/>
                <a:cs typeface="Verdana Bold" charset="0"/>
                <a:sym typeface="Verdana Bold" charset="0"/>
              </a:rPr>
              <a:t>, ABCC2, ACADVL, ADAMTS13,</a:t>
            </a:r>
            <a:r>
              <a:rPr lang="en-US" sz="2000" b="1">
                <a:latin typeface="Verdana" charset="0"/>
                <a:ea typeface="Verdana" charset="0"/>
                <a:cs typeface="Verdana" charset="0"/>
                <a:sym typeface="Verdana" charset="0"/>
              </a:rPr>
              <a:t> </a:t>
            </a:r>
            <a:r>
              <a:rPr lang="en-US" sz="2000">
                <a:latin typeface="Verdana" charset="0"/>
                <a:ea typeface="Verdana" charset="0"/>
                <a:cs typeface="Verdana" charset="0"/>
                <a:sym typeface="Verdana" charset="0"/>
              </a:rPr>
              <a:t>AGRN, BAAT, CDS1, </a:t>
            </a:r>
            <a:r>
              <a:rPr lang="en-US" sz="2000" b="1">
                <a:latin typeface="Verdana Bold" charset="0"/>
                <a:ea typeface="Verdana Bold" charset="0"/>
                <a:cs typeface="Verdana Bold" charset="0"/>
                <a:sym typeface="Verdana Bold" charset="0"/>
              </a:rPr>
              <a:t>CHD7</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COL4A3, CTSD, </a:t>
            </a:r>
            <a:r>
              <a:rPr lang="en-US" sz="2000" b="1">
                <a:latin typeface="Verdana Bold" charset="0"/>
                <a:ea typeface="Verdana Bold" charset="0"/>
                <a:cs typeface="Verdana Bold" charset="0"/>
                <a:sym typeface="Verdana Bold" charset="0"/>
              </a:rPr>
              <a:t>DGCR2</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a:t>
            </a:r>
            <a:r>
              <a:rPr lang="en-US" sz="2000" b="1">
                <a:latin typeface="Verdana Bold" charset="0"/>
                <a:ea typeface="Verdana Bold" charset="0"/>
                <a:cs typeface="Verdana Bold" charset="0"/>
                <a:sym typeface="Verdana Bold" charset="0"/>
              </a:rPr>
              <a:t>DLD</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DYSF, EPCAM, </a:t>
            </a:r>
            <a:r>
              <a:rPr lang="en-US" sz="2000" b="1">
                <a:latin typeface="Verdana Bold" charset="0"/>
                <a:ea typeface="Verdana Bold" charset="0"/>
                <a:cs typeface="Verdana Bold" charset="0"/>
                <a:sym typeface="Verdana Bold" charset="0"/>
              </a:rPr>
              <a:t>FGFR1OP</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FKRP, </a:t>
            </a:r>
            <a:r>
              <a:rPr lang="en-US" sz="2000" b="1">
                <a:latin typeface="Verdana Bold" charset="0"/>
                <a:ea typeface="Verdana Bold" charset="0"/>
                <a:cs typeface="Verdana Bold" charset="0"/>
                <a:sym typeface="Verdana Bold" charset="0"/>
              </a:rPr>
              <a:t>GAA</a:t>
            </a:r>
            <a:r>
              <a:rPr lang="en-US" sz="2000">
                <a:latin typeface="Verdana Bold" charset="0"/>
                <a:ea typeface="Verdana Bold" charset="0"/>
                <a:cs typeface="Verdana Bold" charset="0"/>
                <a:sym typeface="Verdana Bold" charset="0"/>
              </a:rPr>
              <a:t>, </a:t>
            </a:r>
            <a:r>
              <a:rPr lang="en-US" sz="2000" b="1">
                <a:latin typeface="Verdana Bold" charset="0"/>
                <a:ea typeface="Verdana Bold" charset="0"/>
                <a:cs typeface="Verdana Bold" charset="0"/>
                <a:sym typeface="Verdana Bold" charset="0"/>
              </a:rPr>
              <a:t>GNAI2</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HSPB1, IGKC, </a:t>
            </a:r>
            <a:r>
              <a:rPr lang="en-US" sz="2000" b="1">
                <a:latin typeface="Verdana Bold" charset="0"/>
                <a:ea typeface="Verdana Bold" charset="0"/>
                <a:cs typeface="Verdana Bold" charset="0"/>
                <a:sym typeface="Verdana Bold" charset="0"/>
              </a:rPr>
              <a:t>ITPR1</a:t>
            </a:r>
            <a:r>
              <a:rPr lang="en-US" sz="2000">
                <a:latin typeface="Verdana Bold" charset="0"/>
                <a:ea typeface="Verdana Bold" charset="0"/>
                <a:cs typeface="Verdana Bold" charset="0"/>
                <a:sym typeface="Verdana Bold" charset="0"/>
              </a:rPr>
              <a:t>,</a:t>
            </a:r>
            <a:r>
              <a:rPr lang="en-US" sz="2000">
                <a:latin typeface="Verdana" charset="0"/>
                <a:ea typeface="Verdana" charset="0"/>
                <a:cs typeface="Verdana" charset="0"/>
                <a:sym typeface="Verdana" charset="0"/>
              </a:rPr>
              <a:t> MED12, </a:t>
            </a:r>
            <a:r>
              <a:rPr lang="en-US" sz="2000" b="1">
                <a:latin typeface="Verdana Bold" charset="0"/>
                <a:ea typeface="Verdana Bold" charset="0"/>
                <a:cs typeface="Verdana Bold" charset="0"/>
                <a:sym typeface="Verdana Bold" charset="0"/>
              </a:rPr>
              <a:t>MKS1,</a:t>
            </a:r>
            <a:r>
              <a:rPr lang="en-US" sz="2000" b="1">
                <a:latin typeface="Verdana" charset="0"/>
                <a:ea typeface="Verdana" charset="0"/>
                <a:cs typeface="Verdana" charset="0"/>
                <a:sym typeface="Verdana" charset="0"/>
              </a:rPr>
              <a:t> </a:t>
            </a:r>
            <a:r>
              <a:rPr lang="en-US" sz="2000" b="1">
                <a:latin typeface="Verdana Bold" charset="0"/>
                <a:ea typeface="Verdana Bold" charset="0"/>
                <a:cs typeface="Verdana Bold" charset="0"/>
                <a:sym typeface="Verdana Bold" charset="0"/>
              </a:rPr>
              <a:t>NTRK1, PCM1, PKD1, PLEKHG5, PMS2, PRSS1, PTCH2, SERPINA1, SETX, SYNE1,</a:t>
            </a:r>
            <a:r>
              <a:rPr lang="en-US" sz="2000" b="1">
                <a:latin typeface="Verdana" charset="0"/>
                <a:ea typeface="Verdana" charset="0"/>
                <a:cs typeface="Verdana" charset="0"/>
                <a:sym typeface="Verdana" charset="0"/>
              </a:rPr>
              <a:t> </a:t>
            </a:r>
            <a:r>
              <a:rPr lang="en-US" sz="2000">
                <a:latin typeface="Verdana" charset="0"/>
                <a:ea typeface="Verdana" charset="0"/>
                <a:cs typeface="Verdana" charset="0"/>
                <a:sym typeface="Verdana" charset="0"/>
              </a:rPr>
              <a:t>TERT, TTN, </a:t>
            </a:r>
            <a:r>
              <a:rPr lang="en-US" sz="2000" b="1">
                <a:latin typeface="Verdana Bold" charset="0"/>
                <a:ea typeface="Verdana Bold" charset="0"/>
                <a:cs typeface="Verdana Bold" charset="0"/>
                <a:sym typeface="Verdana Bold" charset="0"/>
              </a:rPr>
              <a:t>VWF,</a:t>
            </a:r>
            <a:r>
              <a:rPr lang="en-US" sz="2000">
                <a:latin typeface="Verdana" charset="0"/>
                <a:ea typeface="Verdana" charset="0"/>
                <a:cs typeface="Verdana" charset="0"/>
                <a:sym typeface="Verdana" charset="0"/>
              </a:rPr>
              <a:t> ZFPM2, </a:t>
            </a:r>
            <a:r>
              <a:rPr lang="en-US" sz="2000" smtClean="0">
                <a:latin typeface="Verdana" charset="0"/>
                <a:ea typeface="Verdana" charset="0"/>
                <a:cs typeface="Verdana" charset="0"/>
                <a:sym typeface="Verdana" charset="0"/>
              </a:rPr>
              <a:t>PNPLA2.</a:t>
            </a:r>
          </a:p>
          <a:p>
            <a:pPr marL="623888" eaLnBrk="1" hangingPunct="1">
              <a:buFont typeface="Verdana" charset="0"/>
              <a:buChar char="•"/>
            </a:pPr>
            <a:endParaRPr lang="en-US" sz="2000" smtClean="0">
              <a:latin typeface="Verdana" charset="0"/>
              <a:ea typeface="Verdana" charset="0"/>
              <a:cs typeface="Verdana" charset="0"/>
              <a:sym typeface="Verdana" charset="0"/>
            </a:endParaRPr>
          </a:p>
          <a:p>
            <a:pPr marL="623888" eaLnBrk="1" hangingPunct="1">
              <a:buFont typeface="Verdana" charset="0"/>
              <a:buChar char="•"/>
            </a:pPr>
            <a:endParaRPr lang="en-US" sz="2000" smtClean="0">
              <a:latin typeface="Verdana" charset="0"/>
              <a:ea typeface="Verdana" charset="0"/>
              <a:cs typeface="Verdana" charset="0"/>
              <a:sym typeface="Verdana" charset="0"/>
            </a:endParaRPr>
          </a:p>
          <a:p>
            <a:pPr marL="623888" eaLnBrk="1" hangingPunct="1">
              <a:buFont typeface="Verdana" charset="0"/>
              <a:buChar char="•"/>
            </a:pPr>
            <a:endParaRPr lang="en-US" sz="2000">
              <a:latin typeface="Verdana" charset="0"/>
              <a:sym typeface="Verdana" charset="0"/>
            </a:endParaRPr>
          </a:p>
        </p:txBody>
      </p:sp>
      <p:sp>
        <p:nvSpPr>
          <p:cNvPr id="39940" name="Rectangle 3"/>
          <p:cNvSpPr>
            <a:spLocks/>
          </p:cNvSpPr>
          <p:nvPr/>
        </p:nvSpPr>
        <p:spPr bwMode="auto">
          <a:xfrm>
            <a:off x="3124200" y="6273800"/>
            <a:ext cx="7188200" cy="508000"/>
          </a:xfrm>
          <a:prstGeom prst="rect">
            <a:avLst/>
          </a:prstGeom>
          <a:noFill/>
          <a:ln w="12700">
            <a:noFill/>
            <a:miter lim="800000"/>
            <a:headEnd/>
            <a:tailEnd/>
          </a:ln>
        </p:spPr>
        <p:txBody>
          <a:bodyPr lIns="0" tIns="0" rIns="0" bIns="0" anchor="ctr">
            <a:prstTxWarp prst="textNoShape">
              <a:avLst/>
            </a:prstTxWarp>
          </a:bodyPr>
          <a:lstStyle/>
          <a:p>
            <a:r>
              <a:rPr lang="en-US"/>
              <a:t>Bolded Genes expressed in PBMC (RNA).</a:t>
            </a:r>
          </a:p>
        </p:txBody>
      </p:sp>
      <p:sp>
        <p:nvSpPr>
          <p:cNvPr id="39941" name="Rectangle 2"/>
          <p:cNvSpPr txBox="1">
            <a:spLocks noChangeArrowheads="1"/>
          </p:cNvSpPr>
          <p:nvPr/>
        </p:nvSpPr>
        <p:spPr bwMode="auto">
          <a:xfrm>
            <a:off x="261938" y="3810000"/>
            <a:ext cx="7358062" cy="2125663"/>
          </a:xfrm>
          <a:prstGeom prst="rect">
            <a:avLst/>
          </a:prstGeom>
          <a:noFill/>
          <a:ln w="9525">
            <a:noFill/>
            <a:miter lim="800000"/>
            <a:headEnd/>
            <a:tailEnd/>
          </a:ln>
        </p:spPr>
        <p:txBody>
          <a:bodyPr>
            <a:prstTxWarp prst="textNoShape">
              <a:avLst/>
            </a:prstTxWarp>
          </a:bodyPr>
          <a:lstStyle/>
          <a:p>
            <a:pPr marL="623888" indent="-342900" eaLnBrk="1" hangingPunct="1">
              <a:spcBef>
                <a:spcPct val="20000"/>
              </a:spcBef>
            </a:pPr>
            <a:r>
              <a:rPr lang="en-US" sz="2000" b="1" dirty="0">
                <a:latin typeface="Verdana" charset="0"/>
                <a:ea typeface="Verdana" charset="0"/>
                <a:cs typeface="Verdana" charset="0"/>
                <a:sym typeface="Verdana" charset="0"/>
              </a:rPr>
              <a:t>Nonsense</a:t>
            </a:r>
          </a:p>
          <a:p>
            <a:pPr marL="623888" indent="-342900" eaLnBrk="1" hangingPunct="1">
              <a:spcBef>
                <a:spcPct val="20000"/>
              </a:spcBef>
              <a:buFontTx/>
              <a:buChar char="•"/>
            </a:pPr>
            <a:r>
              <a:rPr lang="en-US" sz="2000" dirty="0">
                <a:latin typeface="Verdana" charset="0"/>
                <a:ea typeface="Verdana" charset="0"/>
                <a:cs typeface="Verdana" charset="0"/>
                <a:sym typeface="Verdana" charset="0"/>
              </a:rPr>
              <a:t>PRAMEF2, </a:t>
            </a:r>
            <a:r>
              <a:rPr lang="en-US" sz="2000" b="1" dirty="0">
                <a:latin typeface="Verdana Bold" charset="0"/>
                <a:ea typeface="Verdana Bold" charset="0"/>
                <a:cs typeface="Verdana Bold" charset="0"/>
                <a:sym typeface="Verdana Bold" charset="0"/>
              </a:rPr>
              <a:t>PLCXD2, NUP54</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RP1L1, PIK3C2G</a:t>
            </a:r>
            <a:r>
              <a:rPr lang="en-US" sz="2000" dirty="0">
                <a:latin typeface="Verdana Bold" charset="0"/>
                <a:ea typeface="Verdana Bold" charset="0"/>
                <a:cs typeface="Verdana Bold" charset="0"/>
                <a:sym typeface="Verdana Bold" charset="0"/>
              </a:rPr>
              <a:t>, </a:t>
            </a:r>
            <a:r>
              <a:rPr lang="en-US" sz="2000" b="1" dirty="0">
                <a:latin typeface="Verdana Bold" charset="0"/>
                <a:ea typeface="Verdana Bold" charset="0"/>
                <a:cs typeface="Verdana Bold" charset="0"/>
                <a:sym typeface="Verdana Bold" charset="0"/>
              </a:rPr>
              <a:t>NDE1, </a:t>
            </a:r>
            <a:r>
              <a:rPr lang="en-US" sz="2000" dirty="0">
                <a:latin typeface="Verdana Bold" charset="0"/>
                <a:ea typeface="Verdana Bold" charset="0"/>
                <a:cs typeface="Verdana Bold" charset="0"/>
                <a:sym typeface="Verdana Bold" charset="0"/>
              </a:rPr>
              <a:t>GGN,</a:t>
            </a:r>
            <a:r>
              <a:rPr lang="en-US" sz="2000" b="1"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CYP2A7,</a:t>
            </a:r>
            <a:r>
              <a:rPr lang="en-US" sz="2000"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IGKC</a:t>
            </a: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buFontTx/>
              <a:buChar char="•"/>
            </a:pP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pPr>
            <a:r>
              <a:rPr lang="en-US" b="1" dirty="0">
                <a:latin typeface="Verdana Bold" charset="0"/>
                <a:ea typeface="Verdana Bold" charset="0"/>
                <a:cs typeface="Verdana Bold" charset="0"/>
                <a:sym typeface="Verdana Bold" charset="0"/>
              </a:rPr>
              <a:t>Not Rare But Important</a:t>
            </a:r>
          </a:p>
          <a:p>
            <a:pPr marL="623888" indent="-342900" eaLnBrk="1" hangingPunct="1">
              <a:spcBef>
                <a:spcPct val="20000"/>
              </a:spcBef>
              <a:buFontTx/>
              <a:buChar char="•"/>
            </a:pPr>
            <a:r>
              <a:rPr lang="en-US" sz="2000" dirty="0"/>
              <a:t>KCNJ11 , KLF14, </a:t>
            </a:r>
            <a:r>
              <a:rPr lang="en-US" sz="2000" dirty="0" smtClean="0"/>
              <a:t>GCKR … </a:t>
            </a:r>
            <a:endParaRPr lang="en-US" sz="2000" dirty="0">
              <a:latin typeface="Verdana Bold" charset="0"/>
              <a:ea typeface="Heiti SC Medium" charset="-122"/>
              <a:cs typeface="Heiti SC Medium" charset="-122"/>
              <a:sym typeface="Verdana Bold"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p:cNvSpPr>
            <a:spLocks noGrp="1" noChangeArrowheads="1"/>
          </p:cNvSpPr>
          <p:nvPr>
            <p:ph type="body" idx="1"/>
          </p:nvPr>
        </p:nvSpPr>
        <p:spPr>
          <a:xfrm>
            <a:off x="304800" y="1371600"/>
            <a:ext cx="8696325" cy="3608388"/>
          </a:xfrm>
        </p:spPr>
        <p:txBody>
          <a:bodyPr/>
          <a:lstStyle/>
          <a:p>
            <a:pPr marL="623888" eaLnBrk="1" hangingPunct="1">
              <a:buFontTx/>
              <a:buNone/>
            </a:pPr>
            <a:r>
              <a:rPr lang="en-US" sz="2000" b="1" dirty="0" err="1" smtClean="0">
                <a:latin typeface="Verdana Bold" charset="0"/>
                <a:ea typeface="Verdana Bold" charset="0"/>
                <a:cs typeface="Verdana Bold" charset="0"/>
                <a:sym typeface="Verdana Bold" charset="0"/>
              </a:rPr>
              <a:t>Missense</a:t>
            </a:r>
            <a:endParaRPr lang="en-US" sz="2000" b="1" dirty="0" smtClean="0">
              <a:latin typeface="Verdana Bold" charset="0"/>
              <a:ea typeface="Verdana Bold" charset="0"/>
              <a:cs typeface="Verdana Bold" charset="0"/>
              <a:sym typeface="Verdana Bold" charset="0"/>
            </a:endParaRPr>
          </a:p>
          <a:p>
            <a:pPr marL="623888" eaLnBrk="1" hangingPunct="1">
              <a:buFont typeface="Verdana" charset="0"/>
              <a:buChar char="•"/>
            </a:pPr>
            <a:r>
              <a:rPr lang="en-US" sz="2000" b="1" dirty="0" smtClean="0">
                <a:latin typeface="Verdana Bold" charset="0"/>
                <a:ea typeface="Verdana Bold" charset="0"/>
                <a:cs typeface="Verdana Bold" charset="0"/>
                <a:sym typeface="Verdana Bold" charset="0"/>
              </a:rPr>
              <a:t>ALAD</a:t>
            </a:r>
            <a:r>
              <a:rPr lang="en-US" sz="2000" b="1" dirty="0">
                <a:latin typeface="Verdana Bold" charset="0"/>
                <a:ea typeface="Verdana Bold" charset="0"/>
                <a:cs typeface="Verdana Bold" charset="0"/>
                <a:sym typeface="Verdana Bold" charset="0"/>
              </a:rPr>
              <a:t>, ABCC2, ACADVL, ADAMTS13,</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AGRN, BAAT, CDS1, </a:t>
            </a:r>
            <a:r>
              <a:rPr lang="en-US" sz="2000" b="1" dirty="0">
                <a:latin typeface="Verdana Bold" charset="0"/>
                <a:ea typeface="Verdana Bold" charset="0"/>
                <a:cs typeface="Verdana Bold" charset="0"/>
                <a:sym typeface="Verdana Bold" charset="0"/>
              </a:rPr>
              <a:t>CHD7</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COL4A3, CTSD, </a:t>
            </a:r>
            <a:r>
              <a:rPr lang="en-US" sz="2000" b="1" dirty="0">
                <a:latin typeface="Verdana Bold" charset="0"/>
                <a:ea typeface="Verdana Bold" charset="0"/>
                <a:cs typeface="Verdana Bold" charset="0"/>
                <a:sym typeface="Verdana Bold" charset="0"/>
              </a:rPr>
              <a:t>DGCR2</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a:t>
            </a:r>
            <a:r>
              <a:rPr lang="en-US" sz="2000" b="1" dirty="0">
                <a:latin typeface="Verdana Bold" charset="0"/>
                <a:ea typeface="Verdana Bold" charset="0"/>
                <a:cs typeface="Verdana Bold" charset="0"/>
                <a:sym typeface="Verdana Bold" charset="0"/>
              </a:rPr>
              <a:t>DLD</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DYSF, EPCAM, </a:t>
            </a:r>
            <a:r>
              <a:rPr lang="en-US" sz="2000" b="1" dirty="0">
                <a:latin typeface="Verdana Bold" charset="0"/>
                <a:ea typeface="Verdana Bold" charset="0"/>
                <a:cs typeface="Verdana Bold" charset="0"/>
                <a:sym typeface="Verdana Bold" charset="0"/>
              </a:rPr>
              <a:t>FGFR1OP</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FKRP, </a:t>
            </a:r>
            <a:r>
              <a:rPr lang="en-US" sz="2000" b="1" dirty="0">
                <a:latin typeface="Verdana Bold" charset="0"/>
                <a:ea typeface="Verdana Bold" charset="0"/>
                <a:cs typeface="Verdana Bold" charset="0"/>
                <a:sym typeface="Verdana Bold" charset="0"/>
              </a:rPr>
              <a:t>GAA</a:t>
            </a:r>
            <a:r>
              <a:rPr lang="en-US" sz="2000" dirty="0">
                <a:latin typeface="Verdana Bold" charset="0"/>
                <a:ea typeface="Verdana Bold" charset="0"/>
                <a:cs typeface="Verdana Bold" charset="0"/>
                <a:sym typeface="Verdana Bold" charset="0"/>
              </a:rPr>
              <a:t>, </a:t>
            </a:r>
            <a:r>
              <a:rPr lang="en-US" sz="2000" b="1" dirty="0">
                <a:latin typeface="Verdana Bold" charset="0"/>
                <a:ea typeface="Verdana Bold" charset="0"/>
                <a:cs typeface="Verdana Bold" charset="0"/>
                <a:sym typeface="Verdana Bold" charset="0"/>
              </a:rPr>
              <a:t>GNAI2</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HSPB1, IGKC, </a:t>
            </a:r>
            <a:r>
              <a:rPr lang="en-US" sz="2000" b="1" dirty="0">
                <a:latin typeface="Verdana Bold" charset="0"/>
                <a:ea typeface="Verdana Bold" charset="0"/>
                <a:cs typeface="Verdana Bold" charset="0"/>
                <a:sym typeface="Verdana Bold" charset="0"/>
              </a:rPr>
              <a:t>ITPR1</a:t>
            </a:r>
            <a:r>
              <a:rPr lang="en-US" sz="2000" dirty="0">
                <a:latin typeface="Verdana Bold" charset="0"/>
                <a:ea typeface="Verdana Bold" charset="0"/>
                <a:cs typeface="Verdana Bold" charset="0"/>
                <a:sym typeface="Verdana Bold" charset="0"/>
              </a:rPr>
              <a:t>,</a:t>
            </a:r>
            <a:r>
              <a:rPr lang="en-US" sz="2000" dirty="0">
                <a:latin typeface="Verdana" charset="0"/>
                <a:ea typeface="Verdana" charset="0"/>
                <a:cs typeface="Verdana" charset="0"/>
                <a:sym typeface="Verdana" charset="0"/>
              </a:rPr>
              <a:t> MED12, </a:t>
            </a:r>
            <a:r>
              <a:rPr lang="en-US" sz="2000" b="1" dirty="0">
                <a:latin typeface="Verdana Bold" charset="0"/>
                <a:ea typeface="Verdana Bold" charset="0"/>
                <a:cs typeface="Verdana Bold" charset="0"/>
                <a:sym typeface="Verdana Bold" charset="0"/>
              </a:rPr>
              <a:t>MKS1,</a:t>
            </a:r>
            <a:r>
              <a:rPr lang="en-US" sz="2000" b="1" dirty="0">
                <a:latin typeface="Verdana" charset="0"/>
                <a:ea typeface="Verdana" charset="0"/>
                <a:cs typeface="Verdana" charset="0"/>
                <a:sym typeface="Verdana" charset="0"/>
              </a:rPr>
              <a:t> </a:t>
            </a:r>
            <a:r>
              <a:rPr lang="en-US" sz="2000" b="1" dirty="0">
                <a:latin typeface="Verdana Bold" charset="0"/>
                <a:ea typeface="Verdana Bold" charset="0"/>
                <a:cs typeface="Verdana Bold" charset="0"/>
                <a:sym typeface="Verdana Bold" charset="0"/>
              </a:rPr>
              <a:t>NTRK1, PCM1, PKD1, PLEKHG5, PMS2, PRSS1, PTCH2, SERPINA1, SETX, SYNE1,</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TERT, TTN, </a:t>
            </a:r>
            <a:r>
              <a:rPr lang="en-US" sz="2000" b="1" dirty="0">
                <a:latin typeface="Verdana Bold" charset="0"/>
                <a:ea typeface="Verdana Bold" charset="0"/>
                <a:cs typeface="Verdana Bold" charset="0"/>
                <a:sym typeface="Verdana Bold" charset="0"/>
              </a:rPr>
              <a:t>VWF,</a:t>
            </a:r>
            <a:r>
              <a:rPr lang="en-US" sz="2000" dirty="0">
                <a:latin typeface="Verdana" charset="0"/>
                <a:ea typeface="Verdana" charset="0"/>
                <a:cs typeface="Verdana" charset="0"/>
                <a:sym typeface="Verdana" charset="0"/>
              </a:rPr>
              <a:t> ZFPM2, </a:t>
            </a:r>
            <a:r>
              <a:rPr lang="en-US" sz="2000" dirty="0" smtClean="0">
                <a:latin typeface="Verdana" charset="0"/>
                <a:ea typeface="Verdana" charset="0"/>
                <a:cs typeface="Verdana" charset="0"/>
                <a:sym typeface="Verdana" charset="0"/>
              </a:rPr>
              <a:t>PNPLA2.</a:t>
            </a:r>
          </a:p>
          <a:p>
            <a:pPr marL="623888" eaLnBrk="1" hangingPunct="1">
              <a:buFont typeface="Verdana" charset="0"/>
              <a:buChar char="•"/>
            </a:pPr>
            <a:endParaRPr lang="en-US" sz="2000" dirty="0" smtClean="0">
              <a:latin typeface="Verdana" charset="0"/>
              <a:ea typeface="Verdana" charset="0"/>
              <a:cs typeface="Verdana" charset="0"/>
              <a:sym typeface="Verdana" charset="0"/>
            </a:endParaRPr>
          </a:p>
          <a:p>
            <a:pPr marL="623888" eaLnBrk="1" hangingPunct="1">
              <a:buFont typeface="Verdana" charset="0"/>
              <a:buChar char="•"/>
            </a:pPr>
            <a:endParaRPr lang="en-US" sz="2000" dirty="0" smtClean="0">
              <a:latin typeface="Verdana" charset="0"/>
              <a:ea typeface="Verdana" charset="0"/>
              <a:cs typeface="Verdana" charset="0"/>
              <a:sym typeface="Verdana" charset="0"/>
            </a:endParaRPr>
          </a:p>
          <a:p>
            <a:pPr marL="623888" eaLnBrk="1" hangingPunct="1">
              <a:buFont typeface="Verdana" charset="0"/>
              <a:buChar char="•"/>
            </a:pPr>
            <a:endParaRPr lang="en-US" sz="2000" dirty="0">
              <a:latin typeface="Verdana" charset="0"/>
              <a:sym typeface="Verdana" charset="0"/>
            </a:endParaRPr>
          </a:p>
        </p:txBody>
      </p:sp>
      <p:sp>
        <p:nvSpPr>
          <p:cNvPr id="82949" name="Rectangle 2"/>
          <p:cNvSpPr txBox="1">
            <a:spLocks noChangeArrowheads="1"/>
          </p:cNvSpPr>
          <p:nvPr/>
        </p:nvSpPr>
        <p:spPr bwMode="auto">
          <a:xfrm>
            <a:off x="261938" y="3733800"/>
            <a:ext cx="6977062" cy="2125663"/>
          </a:xfrm>
          <a:prstGeom prst="rect">
            <a:avLst/>
          </a:prstGeom>
          <a:noFill/>
          <a:ln w="9525">
            <a:noFill/>
            <a:miter lim="800000"/>
            <a:headEnd/>
            <a:tailEnd/>
          </a:ln>
        </p:spPr>
        <p:txBody>
          <a:bodyPr>
            <a:prstTxWarp prst="textNoShape">
              <a:avLst/>
            </a:prstTxWarp>
          </a:bodyPr>
          <a:lstStyle/>
          <a:p>
            <a:pPr marL="623888" indent="-342900" eaLnBrk="1" hangingPunct="1">
              <a:spcBef>
                <a:spcPct val="20000"/>
              </a:spcBef>
            </a:pPr>
            <a:r>
              <a:rPr lang="en-US" sz="2000" b="1" dirty="0">
                <a:latin typeface="Verdana" charset="0"/>
                <a:ea typeface="Verdana" charset="0"/>
                <a:cs typeface="Verdana" charset="0"/>
                <a:sym typeface="Verdana" charset="0"/>
              </a:rPr>
              <a:t>Nonsense</a:t>
            </a:r>
          </a:p>
          <a:p>
            <a:pPr marL="623888" indent="-342900" eaLnBrk="1" hangingPunct="1">
              <a:spcBef>
                <a:spcPct val="20000"/>
              </a:spcBef>
              <a:buFontTx/>
              <a:buChar char="•"/>
            </a:pPr>
            <a:r>
              <a:rPr lang="en-US" sz="2000" dirty="0">
                <a:latin typeface="Verdana" charset="0"/>
                <a:ea typeface="Verdana" charset="0"/>
                <a:cs typeface="Verdana" charset="0"/>
                <a:sym typeface="Verdana" charset="0"/>
              </a:rPr>
              <a:t>PRAMEF2, </a:t>
            </a:r>
            <a:r>
              <a:rPr lang="en-US" sz="2000" b="1" dirty="0">
                <a:latin typeface="Verdana Bold" charset="0"/>
                <a:ea typeface="Verdana Bold" charset="0"/>
                <a:cs typeface="Verdana Bold" charset="0"/>
                <a:sym typeface="Verdana Bold" charset="0"/>
              </a:rPr>
              <a:t>PLCXD2, NUP54</a:t>
            </a:r>
            <a:r>
              <a:rPr lang="en-US" sz="2000" b="1" dirty="0">
                <a:latin typeface="Verdana" charset="0"/>
                <a:ea typeface="Verdana" charset="0"/>
                <a:cs typeface="Verdana" charset="0"/>
                <a:sym typeface="Verdana" charset="0"/>
              </a:rPr>
              <a:t>, </a:t>
            </a:r>
            <a:r>
              <a:rPr lang="en-US" sz="2000" dirty="0">
                <a:latin typeface="Verdana" charset="0"/>
                <a:ea typeface="Verdana" charset="0"/>
                <a:cs typeface="Verdana" charset="0"/>
                <a:sym typeface="Verdana" charset="0"/>
              </a:rPr>
              <a:t>RP1L1, PIK3C2G</a:t>
            </a:r>
            <a:r>
              <a:rPr lang="en-US" sz="2000" dirty="0">
                <a:latin typeface="Verdana Bold" charset="0"/>
                <a:ea typeface="Verdana Bold" charset="0"/>
                <a:cs typeface="Verdana Bold" charset="0"/>
                <a:sym typeface="Verdana Bold" charset="0"/>
              </a:rPr>
              <a:t>, </a:t>
            </a:r>
            <a:r>
              <a:rPr lang="en-US" sz="2000" b="1" dirty="0">
                <a:latin typeface="Verdana Bold" charset="0"/>
                <a:ea typeface="Verdana Bold" charset="0"/>
                <a:cs typeface="Verdana Bold" charset="0"/>
                <a:sym typeface="Verdana Bold" charset="0"/>
              </a:rPr>
              <a:t>NDE1, </a:t>
            </a:r>
            <a:r>
              <a:rPr lang="en-US" sz="2000" dirty="0">
                <a:latin typeface="Verdana Bold" charset="0"/>
                <a:ea typeface="Verdana Bold" charset="0"/>
                <a:cs typeface="Verdana Bold" charset="0"/>
                <a:sym typeface="Verdana Bold" charset="0"/>
              </a:rPr>
              <a:t>GGN,</a:t>
            </a:r>
            <a:r>
              <a:rPr lang="en-US" sz="2000" b="1"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CYP2A7,</a:t>
            </a:r>
            <a:r>
              <a:rPr lang="en-US" sz="2000" dirty="0">
                <a:latin typeface="Verdana Bold" charset="0"/>
                <a:ea typeface="Verdana Bold" charset="0"/>
                <a:cs typeface="Verdana Bold" charset="0"/>
                <a:sym typeface="Verdana Bold" charset="0"/>
              </a:rPr>
              <a:t> </a:t>
            </a:r>
            <a:r>
              <a:rPr lang="en-US" sz="2000" dirty="0">
                <a:latin typeface="Verdana" charset="0"/>
                <a:ea typeface="Verdana" charset="0"/>
                <a:cs typeface="Verdana" charset="0"/>
                <a:sym typeface="Verdana" charset="0"/>
              </a:rPr>
              <a:t>IGKC</a:t>
            </a: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buFontTx/>
              <a:buChar char="•"/>
            </a:pPr>
            <a:endParaRPr lang="en-US" sz="2000" dirty="0">
              <a:latin typeface="Verdana Bold" charset="0"/>
              <a:ea typeface="Verdana Bold" charset="0"/>
              <a:cs typeface="Verdana Bold" charset="0"/>
              <a:sym typeface="Verdana Bold" charset="0"/>
            </a:endParaRPr>
          </a:p>
          <a:p>
            <a:pPr marL="623888" indent="-342900" eaLnBrk="1" hangingPunct="1">
              <a:spcBef>
                <a:spcPct val="20000"/>
              </a:spcBef>
            </a:pPr>
            <a:r>
              <a:rPr lang="en-US" sz="2000" b="1" dirty="0">
                <a:latin typeface="Verdana Bold" charset="0"/>
                <a:ea typeface="Verdana Bold" charset="0"/>
                <a:cs typeface="Verdana Bold" charset="0"/>
                <a:sym typeface="Verdana Bold" charset="0"/>
              </a:rPr>
              <a:t>Not Rare But Important</a:t>
            </a:r>
          </a:p>
          <a:p>
            <a:pPr marL="623888" indent="-342900" eaLnBrk="1" hangingPunct="1">
              <a:spcBef>
                <a:spcPct val="20000"/>
              </a:spcBef>
              <a:buFontTx/>
              <a:buChar char="•"/>
            </a:pPr>
            <a:r>
              <a:rPr lang="en-US" sz="2400" dirty="0"/>
              <a:t>KCNJ11 , </a:t>
            </a:r>
            <a:r>
              <a:rPr lang="en-US" sz="2400" dirty="0" smtClean="0"/>
              <a:t>KLF4</a:t>
            </a:r>
            <a:r>
              <a:rPr lang="en-US" sz="2400" dirty="0"/>
              <a:t>, GCKR …</a:t>
            </a:r>
            <a:r>
              <a:rPr lang="en-US" sz="2400" dirty="0" smtClean="0"/>
              <a:t> </a:t>
            </a:r>
            <a:endParaRPr lang="en-US" sz="2400" dirty="0">
              <a:latin typeface="Verdana Bold" charset="0"/>
              <a:ea typeface="Heiti SC Medium" charset="-122"/>
              <a:cs typeface="Heiti SC Medium" charset="-122"/>
              <a:sym typeface="Verdana Bold" charset="0"/>
            </a:endParaRPr>
          </a:p>
        </p:txBody>
      </p:sp>
      <p:grpSp>
        <p:nvGrpSpPr>
          <p:cNvPr id="2" name="Group 9"/>
          <p:cNvGrpSpPr/>
          <p:nvPr/>
        </p:nvGrpSpPr>
        <p:grpSpPr>
          <a:xfrm>
            <a:off x="914400" y="5522894"/>
            <a:ext cx="4495800" cy="1106506"/>
            <a:chOff x="6858000" y="3048000"/>
            <a:chExt cx="4495800" cy="1106506"/>
          </a:xfrm>
        </p:grpSpPr>
        <p:sp>
          <p:nvSpPr>
            <p:cNvPr id="6" name="Rectangle 5"/>
            <p:cNvSpPr/>
            <p:nvPr/>
          </p:nvSpPr>
          <p:spPr>
            <a:xfrm>
              <a:off x="6858000" y="3048000"/>
              <a:ext cx="2286000" cy="457200"/>
            </a:xfrm>
            <a:prstGeom prst="rect">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p:cNvCxnSpPr>
              <a:stCxn id="6" idx="2"/>
            </p:cNvCxnSpPr>
            <p:nvPr/>
          </p:nvCxnSpPr>
          <p:spPr>
            <a:xfrm rot="16200000" flipH="1">
              <a:off x="7924800" y="3581400"/>
              <a:ext cx="304802" cy="152402"/>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8153401" y="3631286"/>
              <a:ext cx="3200399" cy="523220"/>
            </a:xfrm>
            <a:prstGeom prst="rect">
              <a:avLst/>
            </a:prstGeom>
          </p:spPr>
          <p:txBody>
            <a:bodyPr wrap="square">
              <a:spAutoFit/>
            </a:bodyPr>
            <a:lstStyle/>
            <a:p>
              <a:r>
                <a:rPr lang="en-US" sz="2800" b="1" dirty="0" smtClean="0">
                  <a:solidFill>
                    <a:srgbClr val="FF0000"/>
                  </a:solidFill>
                </a:rPr>
                <a:t>Diabetes</a:t>
              </a:r>
              <a:endParaRPr lang="en-US" sz="2800" b="1" dirty="0">
                <a:solidFill>
                  <a:srgbClr val="FF0000"/>
                </a:solidFill>
              </a:endParaRPr>
            </a:p>
          </p:txBody>
        </p:sp>
      </p:grpSp>
      <p:grpSp>
        <p:nvGrpSpPr>
          <p:cNvPr id="3" name="Group 31"/>
          <p:cNvGrpSpPr/>
          <p:nvPr/>
        </p:nvGrpSpPr>
        <p:grpSpPr>
          <a:xfrm>
            <a:off x="3200400" y="5141893"/>
            <a:ext cx="4235450" cy="954107"/>
            <a:chOff x="2971802" y="5218093"/>
            <a:chExt cx="4235450" cy="954107"/>
          </a:xfrm>
        </p:grpSpPr>
        <p:grpSp>
          <p:nvGrpSpPr>
            <p:cNvPr id="4" name="Group 10"/>
            <p:cNvGrpSpPr/>
            <p:nvPr/>
          </p:nvGrpSpPr>
          <p:grpSpPr>
            <a:xfrm>
              <a:off x="2971802" y="5218093"/>
              <a:ext cx="4235450" cy="954107"/>
              <a:chOff x="6858000" y="2667000"/>
              <a:chExt cx="3332812" cy="954107"/>
            </a:xfrm>
          </p:grpSpPr>
          <p:sp>
            <p:nvSpPr>
              <p:cNvPr id="12" name="Rectangle 11"/>
              <p:cNvSpPr/>
              <p:nvPr/>
            </p:nvSpPr>
            <p:spPr>
              <a:xfrm>
                <a:off x="6858000" y="3048000"/>
                <a:ext cx="762000" cy="457200"/>
              </a:xfrm>
              <a:prstGeom prst="rect">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8057212" y="2667000"/>
                <a:ext cx="2133600" cy="954107"/>
              </a:xfrm>
              <a:prstGeom prst="rect">
                <a:avLst/>
              </a:prstGeom>
            </p:spPr>
            <p:txBody>
              <a:bodyPr wrap="square">
                <a:spAutoFit/>
              </a:bodyPr>
              <a:lstStyle/>
              <a:p>
                <a:r>
                  <a:rPr lang="en-US" sz="2800" b="1" dirty="0" smtClean="0">
                    <a:solidFill>
                      <a:srgbClr val="FF0000"/>
                    </a:solidFill>
                  </a:rPr>
                  <a:t>High Cholesterol</a:t>
                </a:r>
                <a:endParaRPr lang="en-US" sz="2800" b="1" dirty="0">
                  <a:solidFill>
                    <a:srgbClr val="FF0000"/>
                  </a:solidFill>
                </a:endParaRPr>
              </a:p>
            </p:txBody>
          </p:sp>
        </p:grpSp>
        <p:cxnSp>
          <p:nvCxnSpPr>
            <p:cNvPr id="17" name="Straight Arrow Connector 16"/>
            <p:cNvCxnSpPr>
              <a:stCxn id="12" idx="3"/>
            </p:cNvCxnSpPr>
            <p:nvPr/>
          </p:nvCxnSpPr>
          <p:spPr>
            <a:xfrm flipV="1">
              <a:off x="3940175" y="5599094"/>
              <a:ext cx="555625" cy="228599"/>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20" name="Rectangle 19"/>
          <p:cNvSpPr/>
          <p:nvPr/>
        </p:nvSpPr>
        <p:spPr>
          <a:xfrm>
            <a:off x="7772400" y="3581400"/>
            <a:ext cx="2133600" cy="523220"/>
          </a:xfrm>
          <a:prstGeom prst="rect">
            <a:avLst/>
          </a:prstGeom>
        </p:spPr>
        <p:txBody>
          <a:bodyPr wrap="square">
            <a:spAutoFit/>
          </a:bodyPr>
          <a:lstStyle/>
          <a:p>
            <a:endParaRPr lang="en-US" sz="2800" b="1" dirty="0">
              <a:solidFill>
                <a:srgbClr val="FF0000"/>
              </a:solidFill>
            </a:endParaRPr>
          </a:p>
        </p:txBody>
      </p:sp>
      <p:grpSp>
        <p:nvGrpSpPr>
          <p:cNvPr id="5" name="Group 22"/>
          <p:cNvGrpSpPr/>
          <p:nvPr/>
        </p:nvGrpSpPr>
        <p:grpSpPr>
          <a:xfrm>
            <a:off x="6781800" y="2971800"/>
            <a:ext cx="2362199" cy="1905000"/>
            <a:chOff x="7162800" y="2991653"/>
            <a:chExt cx="2362199" cy="1905000"/>
          </a:xfrm>
        </p:grpSpPr>
        <p:sp>
          <p:nvSpPr>
            <p:cNvPr id="24" name="Rectangle 23"/>
            <p:cNvSpPr/>
            <p:nvPr/>
          </p:nvSpPr>
          <p:spPr>
            <a:xfrm>
              <a:off x="7162800" y="2991653"/>
              <a:ext cx="990600" cy="457200"/>
            </a:xfrm>
            <a:prstGeom prst="rect">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a:stCxn id="24" idx="2"/>
            </p:cNvCxnSpPr>
            <p:nvPr/>
          </p:nvCxnSpPr>
          <p:spPr>
            <a:xfrm>
              <a:off x="7658100" y="3448853"/>
              <a:ext cx="342900" cy="304800"/>
            </a:xfrm>
            <a:prstGeom prst="straightConnector1">
              <a:avLst/>
            </a:prstGeom>
            <a:ln w="508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7924800" y="3511658"/>
              <a:ext cx="1600199" cy="1384995"/>
            </a:xfrm>
            <a:prstGeom prst="rect">
              <a:avLst/>
            </a:prstGeom>
          </p:spPr>
          <p:txBody>
            <a:bodyPr wrap="square">
              <a:spAutoFit/>
            </a:bodyPr>
            <a:lstStyle/>
            <a:p>
              <a:r>
                <a:rPr lang="en-US" sz="2800" b="1" dirty="0" err="1" smtClean="0">
                  <a:solidFill>
                    <a:srgbClr val="FF0000"/>
                  </a:solidFill>
                </a:rPr>
                <a:t>Aplastic</a:t>
              </a:r>
              <a:r>
                <a:rPr lang="en-US" sz="2800" b="1" dirty="0" smtClean="0">
                  <a:solidFill>
                    <a:srgbClr val="FF0000"/>
                  </a:solidFill>
                </a:rPr>
                <a:t> Anemia</a:t>
              </a:r>
            </a:p>
            <a:p>
              <a:endParaRPr lang="en-US" sz="2800" b="1" dirty="0">
                <a:solidFill>
                  <a:srgbClr val="FF0000"/>
                </a:solidFill>
              </a:endParaRPr>
            </a:p>
          </p:txBody>
        </p:sp>
      </p:grpSp>
      <p:sp>
        <p:nvSpPr>
          <p:cNvPr id="21" name="Rectangle 1"/>
          <p:cNvSpPr txBox="1">
            <a:spLocks noChangeArrowheads="1"/>
          </p:cNvSpPr>
          <p:nvPr/>
        </p:nvSpPr>
        <p:spPr>
          <a:xfrm>
            <a:off x="0" y="228600"/>
            <a:ext cx="91440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222268"/>
                </a:solidFill>
                <a:effectLst/>
                <a:uLnTx/>
                <a:uFillTx/>
                <a:latin typeface="+mj-lt"/>
                <a:ea typeface="+mj-ea"/>
                <a:cs typeface="+mj-cs"/>
              </a:rPr>
              <a:t>Rare Variants in Disease Genes (51 Total)</a:t>
            </a:r>
            <a:endParaRPr kumimoji="0" lang="en-US" sz="3600" b="1" i="0" u="none" strike="noStrike" kern="1200" cap="none" spc="0" normalizeH="0" baseline="0" noProof="0" dirty="0">
              <a:ln>
                <a:noFill/>
              </a:ln>
              <a:solidFill>
                <a:srgbClr val="222268"/>
              </a:solidFill>
              <a:effectLst/>
              <a:uLnTx/>
              <a:uFillTx/>
              <a:latin typeface="+mj-lt"/>
              <a:ea typeface="+mj-ea"/>
              <a:cs typeface="+mj-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533400" y="228600"/>
            <a:ext cx="8229600" cy="1066800"/>
          </a:xfrm>
        </p:spPr>
        <p:txBody>
          <a:bodyPr/>
          <a:lstStyle/>
          <a:p>
            <a:r>
              <a:rPr lang="en-US" sz="3600" dirty="0" smtClean="0"/>
              <a:t>Complex Disease </a:t>
            </a:r>
            <a:r>
              <a:rPr lang="en-US" sz="3600" dirty="0"/>
              <a:t>R</a:t>
            </a:r>
            <a:r>
              <a:rPr lang="en-US" sz="3600" dirty="0" smtClean="0"/>
              <a:t>isk </a:t>
            </a:r>
            <a:r>
              <a:rPr lang="en-US" sz="3600" dirty="0"/>
              <a:t>P</a:t>
            </a:r>
            <a:r>
              <a:rPr lang="en-US" sz="3600" dirty="0" smtClean="0"/>
              <a:t>rofile </a:t>
            </a:r>
            <a:br>
              <a:rPr lang="en-US" sz="3600" dirty="0" smtClean="0"/>
            </a:br>
            <a:r>
              <a:rPr lang="en-US" sz="3600" dirty="0" smtClean="0"/>
              <a:t>Using </a:t>
            </a:r>
            <a:r>
              <a:rPr lang="en-US" sz="3600" dirty="0" err="1" smtClean="0"/>
              <a:t>VariMed</a:t>
            </a:r>
            <a:endParaRPr lang="en-US" sz="3600" dirty="0" smtClean="0"/>
          </a:p>
        </p:txBody>
      </p:sp>
      <p:sp>
        <p:nvSpPr>
          <p:cNvPr id="40963" name="Rectangle 5"/>
          <p:cNvSpPr>
            <a:spLocks noChangeArrowheads="1"/>
          </p:cNvSpPr>
          <p:nvPr/>
        </p:nvSpPr>
        <p:spPr bwMode="auto">
          <a:xfrm>
            <a:off x="5556250" y="6319838"/>
            <a:ext cx="4730750" cy="461962"/>
          </a:xfrm>
          <a:prstGeom prst="rect">
            <a:avLst/>
          </a:prstGeom>
          <a:noFill/>
          <a:ln w="9525">
            <a:noFill/>
            <a:miter lim="800000"/>
            <a:headEnd/>
            <a:tailEnd/>
          </a:ln>
        </p:spPr>
        <p:txBody>
          <a:bodyPr>
            <a:prstTxWarp prst="textNoShape">
              <a:avLst/>
            </a:prstTxWarp>
            <a:spAutoFit/>
          </a:bodyPr>
          <a:lstStyle/>
          <a:p>
            <a:r>
              <a:rPr lang="en-US" dirty="0" err="1"/>
              <a:t>Rong</a:t>
            </a:r>
            <a:r>
              <a:rPr lang="en-US" dirty="0"/>
              <a:t> Chen </a:t>
            </a:r>
            <a:r>
              <a:rPr lang="en-US" dirty="0" smtClean="0"/>
              <a:t>&amp; </a:t>
            </a:r>
            <a:r>
              <a:rPr lang="en-US" dirty="0" err="1"/>
              <a:t>Atul</a:t>
            </a:r>
            <a:r>
              <a:rPr lang="en-US" dirty="0"/>
              <a:t> Butte</a:t>
            </a:r>
          </a:p>
        </p:txBody>
      </p:sp>
      <p:pic>
        <p:nvPicPr>
          <p:cNvPr id="40964" name="Content Placeholder 5" descr="Snyder_OverallRisk_LinearScale[2].pdf"/>
          <p:cNvPicPr>
            <a:picLocks noGrp="1" noChangeAspect="1"/>
          </p:cNvPicPr>
          <p:nvPr>
            <p:ph idx="1"/>
          </p:nvPr>
        </p:nvPicPr>
        <p:blipFill rotWithShape="1">
          <a:blip r:embed="rId2"/>
          <a:srcRect r="5496" b="58867"/>
          <a:stretch/>
        </p:blipFill>
        <p:spPr>
          <a:xfrm>
            <a:off x="533400" y="1066800"/>
            <a:ext cx="8609448" cy="4724400"/>
          </a:xfrm>
        </p:spPr>
      </p:pic>
      <p:sp>
        <p:nvSpPr>
          <p:cNvPr id="2" name="Rectangle 1"/>
          <p:cNvSpPr/>
          <p:nvPr/>
        </p:nvSpPr>
        <p:spPr>
          <a:xfrm>
            <a:off x="609600" y="5791200"/>
            <a:ext cx="555360" cy="400110"/>
          </a:xfrm>
          <a:prstGeom prst="rect">
            <a:avLst/>
          </a:prstGeom>
        </p:spPr>
        <p:txBody>
          <a:bodyPr wrap="none">
            <a:spAutoFit/>
          </a:bodyPr>
          <a:lstStyle/>
          <a:p>
            <a:r>
              <a:rPr lang="en-US" sz="2000" dirty="0" smtClean="0"/>
              <a:t>0%</a:t>
            </a:r>
            <a:endParaRPr lang="en-US" sz="2000" dirty="0"/>
          </a:p>
        </p:txBody>
      </p:sp>
      <p:sp>
        <p:nvSpPr>
          <p:cNvPr id="6" name="Rectangle 5"/>
          <p:cNvSpPr/>
          <p:nvPr/>
        </p:nvSpPr>
        <p:spPr>
          <a:xfrm>
            <a:off x="5255355" y="5805845"/>
            <a:ext cx="840645" cy="400110"/>
          </a:xfrm>
          <a:prstGeom prst="rect">
            <a:avLst/>
          </a:prstGeom>
        </p:spPr>
        <p:txBody>
          <a:bodyPr wrap="none">
            <a:spAutoFit/>
          </a:bodyPr>
          <a:lstStyle/>
          <a:p>
            <a:r>
              <a:rPr lang="en-US" sz="2000" dirty="0" smtClean="0"/>
              <a:t>100%</a:t>
            </a:r>
            <a:endParaRPr lang="en-US" sz="2000" dirty="0"/>
          </a:p>
        </p:txBody>
      </p:sp>
      <p:sp>
        <p:nvSpPr>
          <p:cNvPr id="3" name="Rectangle 2"/>
          <p:cNvSpPr/>
          <p:nvPr/>
        </p:nvSpPr>
        <p:spPr>
          <a:xfrm>
            <a:off x="7544160" y="1828800"/>
            <a:ext cx="304440" cy="461665"/>
          </a:xfrm>
          <a:prstGeom prst="rect">
            <a:avLst/>
          </a:prstGeom>
        </p:spPr>
        <p:txBody>
          <a:bodyPr wrap="none">
            <a:spAutoFit/>
          </a:bodyPr>
          <a:lstStyle/>
          <a:p>
            <a:r>
              <a:rPr lang="en-US" dirty="0"/>
              <a:t>*</a:t>
            </a:r>
          </a:p>
        </p:txBody>
      </p:sp>
      <p:sp>
        <p:nvSpPr>
          <p:cNvPr id="8" name="Rectangle 7"/>
          <p:cNvSpPr/>
          <p:nvPr/>
        </p:nvSpPr>
        <p:spPr>
          <a:xfrm>
            <a:off x="7086600" y="2281535"/>
            <a:ext cx="304440" cy="461665"/>
          </a:xfrm>
          <a:prstGeom prst="rect">
            <a:avLst/>
          </a:prstGeom>
        </p:spPr>
        <p:txBody>
          <a:bodyPr wrap="none">
            <a:spAutoFit/>
          </a:bodyPr>
          <a:lstStyle/>
          <a:p>
            <a:r>
              <a:rPr lang="en-US" dirty="0"/>
              <a:t>*</a:t>
            </a:r>
          </a:p>
        </p:txBody>
      </p:sp>
    </p:spTree>
    <p:extLst>
      <p:ext uri="{BB962C8B-B14F-4D97-AF65-F5344CB8AC3E}">
        <p14:creationId xmlns:p14="http://schemas.microsoft.com/office/powerpoint/2010/main" val="112307917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609600" y="-76200"/>
            <a:ext cx="8229600" cy="1066800"/>
          </a:xfrm>
        </p:spPr>
        <p:txBody>
          <a:bodyPr/>
          <a:lstStyle/>
          <a:p>
            <a:r>
              <a:rPr lang="en-US" sz="3600" dirty="0" smtClean="0"/>
              <a:t>Disease risk profile T2D</a:t>
            </a:r>
          </a:p>
        </p:txBody>
      </p:sp>
      <p:sp>
        <p:nvSpPr>
          <p:cNvPr id="40963" name="Rectangle 5"/>
          <p:cNvSpPr>
            <a:spLocks noChangeArrowheads="1"/>
          </p:cNvSpPr>
          <p:nvPr/>
        </p:nvSpPr>
        <p:spPr bwMode="auto">
          <a:xfrm>
            <a:off x="4870450" y="6319838"/>
            <a:ext cx="4730750" cy="461962"/>
          </a:xfrm>
          <a:prstGeom prst="rect">
            <a:avLst/>
          </a:prstGeom>
          <a:noFill/>
          <a:ln w="9525">
            <a:noFill/>
            <a:miter lim="800000"/>
            <a:headEnd/>
            <a:tailEnd/>
          </a:ln>
        </p:spPr>
        <p:txBody>
          <a:bodyPr>
            <a:prstTxWarp prst="textNoShape">
              <a:avLst/>
            </a:prstTxWarp>
            <a:spAutoFit/>
          </a:bodyPr>
          <a:lstStyle/>
          <a:p>
            <a:r>
              <a:rPr lang="en-US"/>
              <a:t>Rong Chen and Atul Butte</a:t>
            </a:r>
          </a:p>
        </p:txBody>
      </p:sp>
      <p:pic>
        <p:nvPicPr>
          <p:cNvPr id="6" name="Content Placeholder 5" descr="FigRC-2B.pdf"/>
          <p:cNvPicPr>
            <a:picLocks noGrp="1" noChangeAspect="1"/>
          </p:cNvPicPr>
          <p:nvPr>
            <p:ph idx="1"/>
          </p:nvPr>
        </p:nvPicPr>
        <p:blipFill>
          <a:blip r:embed="rId2"/>
          <a:srcRect l="-28704" r="-28704"/>
          <a:stretch>
            <a:fillRect/>
          </a:stretch>
        </p:blipFill>
        <p:spPr>
          <a:xfrm>
            <a:off x="-872067" y="685800"/>
            <a:ext cx="11082867" cy="5867400"/>
          </a:xfrm>
        </p:spPr>
      </p:pic>
    </p:spTree>
    <p:extLst>
      <p:ext uri="{BB962C8B-B14F-4D97-AF65-F5344CB8AC3E}">
        <p14:creationId xmlns:p14="http://schemas.microsoft.com/office/powerpoint/2010/main" val="4765193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22859" b="22760"/>
          <a:stretch/>
        </p:blipFill>
        <p:spPr>
          <a:xfrm>
            <a:off x="-304800" y="1905000"/>
            <a:ext cx="9573065" cy="3081867"/>
          </a:xfrm>
          <a:prstGeom prst="rect">
            <a:avLst/>
          </a:prstGeom>
        </p:spPr>
      </p:pic>
      <p:sp>
        <p:nvSpPr>
          <p:cNvPr id="5" name="TextBox 23"/>
          <p:cNvSpPr txBox="1">
            <a:spLocks noChangeArrowheads="1"/>
          </p:cNvSpPr>
          <p:nvPr/>
        </p:nvSpPr>
        <p:spPr bwMode="auto">
          <a:xfrm>
            <a:off x="2133600" y="457200"/>
            <a:ext cx="5176838" cy="647700"/>
          </a:xfrm>
          <a:prstGeom prst="rect">
            <a:avLst/>
          </a:prstGeom>
          <a:noFill/>
          <a:ln w="9525">
            <a:noFill/>
            <a:miter lim="800000"/>
            <a:headEnd/>
            <a:tailEnd/>
          </a:ln>
        </p:spPr>
        <p:txBody>
          <a:bodyPr>
            <a:prstTxWarp prst="textNoShape">
              <a:avLst/>
            </a:prstTxWarp>
            <a:spAutoFit/>
          </a:bodyPr>
          <a:lstStyle/>
          <a:p>
            <a:pPr algn="ctr"/>
            <a:r>
              <a:rPr lang="en-US" sz="3600" dirty="0"/>
              <a:t>GLUCOSE LEVELS</a:t>
            </a:r>
          </a:p>
        </p:txBody>
      </p:sp>
      <p:grpSp>
        <p:nvGrpSpPr>
          <p:cNvPr id="7" name="Group 26"/>
          <p:cNvGrpSpPr>
            <a:grpSpLocks/>
          </p:cNvGrpSpPr>
          <p:nvPr/>
        </p:nvGrpSpPr>
        <p:grpSpPr bwMode="auto">
          <a:xfrm>
            <a:off x="914400" y="5176841"/>
            <a:ext cx="2003425" cy="980928"/>
            <a:chOff x="2573423" y="6283454"/>
            <a:chExt cx="2002693" cy="981281"/>
          </a:xfrm>
        </p:grpSpPr>
        <p:cxnSp>
          <p:nvCxnSpPr>
            <p:cNvPr id="9" name="Straight Arrow Connector 8"/>
            <p:cNvCxnSpPr/>
            <p:nvPr/>
          </p:nvCxnSpPr>
          <p:spPr>
            <a:xfrm flipV="1">
              <a:off x="3560487" y="6283454"/>
              <a:ext cx="0" cy="341435"/>
            </a:xfrm>
            <a:prstGeom prst="straightConnector1">
              <a:avLst/>
            </a:prstGeom>
            <a:ln w="57150" cmpd="sng">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0" name="TextBox 29"/>
            <p:cNvSpPr txBox="1">
              <a:spLocks noChangeArrowheads="1"/>
            </p:cNvSpPr>
            <p:nvPr/>
          </p:nvSpPr>
          <p:spPr bwMode="auto">
            <a:xfrm>
              <a:off x="2573423" y="6618171"/>
              <a:ext cx="2002693" cy="646564"/>
            </a:xfrm>
            <a:prstGeom prst="rect">
              <a:avLst/>
            </a:prstGeom>
            <a:noFill/>
            <a:ln w="9525">
              <a:noFill/>
              <a:miter lim="800000"/>
              <a:headEnd/>
              <a:tailEnd/>
            </a:ln>
          </p:spPr>
          <p:txBody>
            <a:bodyPr>
              <a:prstTxWarp prst="textNoShape">
                <a:avLst/>
              </a:prstTxWarp>
              <a:spAutoFit/>
            </a:bodyPr>
            <a:lstStyle/>
            <a:p>
              <a:pPr algn="ctr"/>
              <a:r>
                <a:rPr lang="en-US" sz="1800" b="1" dirty="0"/>
                <a:t>HRV INFECTION</a:t>
              </a:r>
            </a:p>
            <a:p>
              <a:pPr algn="ctr"/>
              <a:r>
                <a:rPr lang="en-US" sz="1800" b="1" dirty="0"/>
                <a:t>(DAY 0-21)</a:t>
              </a:r>
            </a:p>
          </p:txBody>
        </p:sp>
      </p:grpSp>
      <p:grpSp>
        <p:nvGrpSpPr>
          <p:cNvPr id="12" name="Group 31"/>
          <p:cNvGrpSpPr>
            <a:grpSpLocks/>
          </p:cNvGrpSpPr>
          <p:nvPr/>
        </p:nvGrpSpPr>
        <p:grpSpPr bwMode="auto">
          <a:xfrm>
            <a:off x="3200400" y="5181600"/>
            <a:ext cx="2003425" cy="980928"/>
            <a:chOff x="2556489" y="6283454"/>
            <a:chExt cx="2002693" cy="981281"/>
          </a:xfrm>
        </p:grpSpPr>
        <p:cxnSp>
          <p:nvCxnSpPr>
            <p:cNvPr id="14" name="Straight Arrow Connector 13"/>
            <p:cNvCxnSpPr/>
            <p:nvPr/>
          </p:nvCxnSpPr>
          <p:spPr>
            <a:xfrm flipV="1">
              <a:off x="3543553" y="6283454"/>
              <a:ext cx="0" cy="341435"/>
            </a:xfrm>
            <a:prstGeom prst="straightConnector1">
              <a:avLst/>
            </a:prstGeom>
            <a:ln w="57150" cmpd="sng">
              <a:solidFill>
                <a:srgbClr val="008000"/>
              </a:solidFill>
              <a:tailEnd type="arrow"/>
            </a:ln>
          </p:spPr>
          <p:style>
            <a:lnRef idx="2">
              <a:schemeClr val="accent2"/>
            </a:lnRef>
            <a:fillRef idx="0">
              <a:schemeClr val="accent2"/>
            </a:fillRef>
            <a:effectRef idx="1">
              <a:schemeClr val="accent2"/>
            </a:effectRef>
            <a:fontRef idx="minor">
              <a:schemeClr val="tx1"/>
            </a:fontRef>
          </p:style>
        </p:cxnSp>
        <p:sp>
          <p:nvSpPr>
            <p:cNvPr id="15" name="TextBox 34"/>
            <p:cNvSpPr txBox="1">
              <a:spLocks noChangeArrowheads="1"/>
            </p:cNvSpPr>
            <p:nvPr/>
          </p:nvSpPr>
          <p:spPr bwMode="auto">
            <a:xfrm>
              <a:off x="2556489" y="6618171"/>
              <a:ext cx="2002693" cy="646564"/>
            </a:xfrm>
            <a:prstGeom prst="rect">
              <a:avLst/>
            </a:prstGeom>
            <a:noFill/>
            <a:ln w="9525">
              <a:noFill/>
              <a:miter lim="800000"/>
              <a:headEnd/>
              <a:tailEnd/>
            </a:ln>
          </p:spPr>
          <p:txBody>
            <a:bodyPr>
              <a:prstTxWarp prst="textNoShape">
                <a:avLst/>
              </a:prstTxWarp>
              <a:spAutoFit/>
            </a:bodyPr>
            <a:lstStyle/>
            <a:p>
              <a:pPr algn="ctr"/>
              <a:r>
                <a:rPr lang="en-US" sz="1800" b="1"/>
                <a:t>RSV INFECTION</a:t>
              </a:r>
            </a:p>
            <a:p>
              <a:pPr algn="ctr"/>
              <a:r>
                <a:rPr lang="en-US" sz="1800" b="1"/>
                <a:t>(DAY 289-311)</a:t>
              </a:r>
            </a:p>
          </p:txBody>
        </p:sp>
      </p:grpSp>
      <p:sp>
        <p:nvSpPr>
          <p:cNvPr id="13" name="Rectangle 12"/>
          <p:cNvSpPr/>
          <p:nvPr/>
        </p:nvSpPr>
        <p:spPr bwMode="auto">
          <a:xfrm flipV="1">
            <a:off x="3967162" y="4078606"/>
            <a:ext cx="376238" cy="45719"/>
          </a:xfrm>
          <a:prstGeom prst="rect">
            <a:avLst/>
          </a:prstGeom>
          <a:solidFill>
            <a:srgbClr val="407320"/>
          </a:solidFill>
          <a:ln>
            <a:solidFill>
              <a:srgbClr val="008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b="1"/>
          </a:p>
        </p:txBody>
      </p:sp>
      <p:grpSp>
        <p:nvGrpSpPr>
          <p:cNvPr id="17" name="Group 52"/>
          <p:cNvGrpSpPr>
            <a:grpSpLocks/>
          </p:cNvGrpSpPr>
          <p:nvPr/>
        </p:nvGrpSpPr>
        <p:grpSpPr bwMode="auto">
          <a:xfrm>
            <a:off x="5638800" y="5218115"/>
            <a:ext cx="2173288" cy="1468616"/>
            <a:chOff x="2852834" y="6283515"/>
            <a:chExt cx="2174191" cy="1469226"/>
          </a:xfrm>
        </p:grpSpPr>
        <p:cxnSp>
          <p:nvCxnSpPr>
            <p:cNvPr id="19" name="Straight Arrow Connector 18"/>
            <p:cNvCxnSpPr/>
            <p:nvPr/>
          </p:nvCxnSpPr>
          <p:spPr>
            <a:xfrm flipV="1">
              <a:off x="3924842" y="6283515"/>
              <a:ext cx="0" cy="341454"/>
            </a:xfrm>
            <a:prstGeom prst="straightConnector1">
              <a:avLst/>
            </a:prstGeom>
            <a:ln w="57150" cmpd="sng">
              <a:solidFill>
                <a:schemeClr val="tx1"/>
              </a:solidFill>
              <a:tailEnd type="arrow"/>
            </a:ln>
          </p:spPr>
          <p:style>
            <a:lnRef idx="2">
              <a:schemeClr val="accent2"/>
            </a:lnRef>
            <a:fillRef idx="0">
              <a:schemeClr val="accent2"/>
            </a:fillRef>
            <a:effectRef idx="1">
              <a:schemeClr val="accent2"/>
            </a:effectRef>
            <a:fontRef idx="minor">
              <a:schemeClr val="tx1"/>
            </a:fontRef>
          </p:style>
        </p:cxnSp>
        <p:sp>
          <p:nvSpPr>
            <p:cNvPr id="20" name="TextBox 55"/>
            <p:cNvSpPr txBox="1">
              <a:spLocks noChangeArrowheads="1"/>
            </p:cNvSpPr>
            <p:nvPr/>
          </p:nvSpPr>
          <p:spPr bwMode="auto">
            <a:xfrm>
              <a:off x="2852834" y="6551913"/>
              <a:ext cx="2174191" cy="1200828"/>
            </a:xfrm>
            <a:prstGeom prst="rect">
              <a:avLst/>
            </a:prstGeom>
            <a:noFill/>
            <a:ln w="9525">
              <a:noFill/>
              <a:miter lim="800000"/>
              <a:headEnd/>
              <a:tailEnd/>
            </a:ln>
          </p:spPr>
          <p:txBody>
            <a:bodyPr>
              <a:prstTxWarp prst="textNoShape">
                <a:avLst/>
              </a:prstTxWarp>
              <a:spAutoFit/>
            </a:bodyPr>
            <a:lstStyle/>
            <a:p>
              <a:pPr algn="ctr"/>
              <a:r>
                <a:rPr lang="en-US" sz="1800" b="1" dirty="0"/>
                <a:t>LIFESTYLE CHANGE</a:t>
              </a:r>
            </a:p>
            <a:p>
              <a:pPr algn="ctr"/>
              <a:r>
                <a:rPr lang="en-US" sz="1800" b="1" dirty="0"/>
                <a:t>(DAY 380-CURRENT)</a:t>
              </a:r>
            </a:p>
          </p:txBody>
        </p:sp>
      </p:grpSp>
      <p:sp>
        <p:nvSpPr>
          <p:cNvPr id="18" name="Rectangle 17"/>
          <p:cNvSpPr/>
          <p:nvPr/>
        </p:nvSpPr>
        <p:spPr bwMode="auto">
          <a:xfrm>
            <a:off x="5257800" y="4124326"/>
            <a:ext cx="3581400" cy="66674"/>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b="1"/>
          </a:p>
        </p:txBody>
      </p:sp>
      <p:sp>
        <p:nvSpPr>
          <p:cNvPr id="21" name="Slide Number Placeholder 51"/>
          <p:cNvSpPr>
            <a:spLocks noGrp="1"/>
          </p:cNvSpPr>
          <p:nvPr>
            <p:ph type="sldNum" sz="quarter" idx="12"/>
          </p:nvPr>
        </p:nvSpPr>
        <p:spPr>
          <a:xfrm>
            <a:off x="6553200" y="6096000"/>
            <a:ext cx="1905000" cy="457200"/>
          </a:xfrm>
          <a:noFill/>
        </p:spPr>
        <p:txBody>
          <a:bodyPr/>
          <a:lstStyle/>
          <a:p>
            <a:fld id="{701BF210-9064-A041-9CBE-9A7854EDF520}" type="slidenum">
              <a:rPr lang="en-US" sz="1200" smtClean="0"/>
              <a:pPr/>
              <a:t>25</a:t>
            </a:fld>
            <a:endParaRPr lang="en-US" sz="1200" smtClean="0"/>
          </a:p>
        </p:txBody>
      </p:sp>
      <p:sp>
        <p:nvSpPr>
          <p:cNvPr id="23" name="TextBox 19"/>
          <p:cNvSpPr txBox="1">
            <a:spLocks noChangeArrowheads="1"/>
          </p:cNvSpPr>
          <p:nvPr/>
        </p:nvSpPr>
        <p:spPr bwMode="auto">
          <a:xfrm>
            <a:off x="1981200" y="1411287"/>
            <a:ext cx="6705600" cy="646331"/>
          </a:xfrm>
          <a:prstGeom prst="rect">
            <a:avLst/>
          </a:prstGeom>
          <a:noFill/>
          <a:ln w="9525">
            <a:noFill/>
            <a:miter lim="800000"/>
            <a:headEnd/>
            <a:tailEnd/>
          </a:ln>
        </p:spPr>
        <p:txBody>
          <a:bodyPr>
            <a:prstTxWarp prst="textNoShape">
              <a:avLst/>
            </a:prstTxWarp>
            <a:spAutoFit/>
          </a:bodyPr>
          <a:lstStyle/>
          <a:p>
            <a:r>
              <a:rPr lang="en-US" sz="1800" b="1" dirty="0">
                <a:solidFill>
                  <a:srgbClr val="FF0000"/>
                </a:solidFill>
              </a:rPr>
              <a:t>    HbA1c (%):	  </a:t>
            </a:r>
            <a:r>
              <a:rPr lang="en-US" sz="1800" b="1" dirty="0" smtClean="0">
                <a:solidFill>
                  <a:srgbClr val="FF0000"/>
                </a:solidFill>
              </a:rPr>
              <a:t>   </a:t>
            </a:r>
            <a:r>
              <a:rPr lang="en-US" sz="1800" b="1" dirty="0">
                <a:solidFill>
                  <a:srgbClr val="FF0000"/>
                </a:solidFill>
              </a:rPr>
              <a:t>6.4 </a:t>
            </a:r>
            <a:r>
              <a:rPr lang="en-US" sz="1800" b="1" dirty="0" smtClean="0">
                <a:solidFill>
                  <a:srgbClr val="FF0000"/>
                </a:solidFill>
              </a:rPr>
              <a:t>      6.7 </a:t>
            </a:r>
            <a:r>
              <a:rPr lang="en-US" sz="1800" b="1" dirty="0">
                <a:solidFill>
                  <a:srgbClr val="FF0000"/>
                </a:solidFill>
              </a:rPr>
              <a:t>	     </a:t>
            </a:r>
            <a:r>
              <a:rPr lang="en-US" sz="1800" b="1" dirty="0" smtClean="0">
                <a:solidFill>
                  <a:srgbClr val="FF0000"/>
                </a:solidFill>
              </a:rPr>
              <a:t>   4.9    5.4     5.3     4.7    </a:t>
            </a:r>
          </a:p>
          <a:p>
            <a:r>
              <a:rPr lang="en-US" sz="1800" b="1" dirty="0" smtClean="0">
                <a:solidFill>
                  <a:srgbClr val="FF0000"/>
                </a:solidFill>
              </a:rPr>
              <a:t>(</a:t>
            </a:r>
            <a:r>
              <a:rPr lang="en-US" sz="1800" b="1" dirty="0">
                <a:solidFill>
                  <a:srgbClr val="FF0000"/>
                </a:solidFill>
              </a:rPr>
              <a:t>Day Number)	</a:t>
            </a:r>
            <a:r>
              <a:rPr lang="en-US" sz="1800" b="1" dirty="0" smtClean="0">
                <a:solidFill>
                  <a:srgbClr val="FF0000"/>
                </a:solidFill>
              </a:rPr>
              <a:t>   </a:t>
            </a:r>
            <a:r>
              <a:rPr lang="en-US" sz="1800" b="1" dirty="0">
                <a:solidFill>
                  <a:srgbClr val="FF0000"/>
                </a:solidFill>
              </a:rPr>
              <a:t>(329)  </a:t>
            </a:r>
            <a:r>
              <a:rPr lang="en-US" sz="1800" b="1" dirty="0" smtClean="0">
                <a:solidFill>
                  <a:srgbClr val="FF0000"/>
                </a:solidFill>
              </a:rPr>
              <a:t>  </a:t>
            </a:r>
            <a:r>
              <a:rPr lang="en-US" sz="1800" b="1" dirty="0">
                <a:solidFill>
                  <a:srgbClr val="FF0000"/>
                </a:solidFill>
              </a:rPr>
              <a:t>(369)  	    </a:t>
            </a:r>
            <a:r>
              <a:rPr lang="en-US" sz="1800" b="1" dirty="0" smtClean="0">
                <a:solidFill>
                  <a:srgbClr val="FF0000"/>
                </a:solidFill>
              </a:rPr>
              <a:t>  </a:t>
            </a:r>
            <a:r>
              <a:rPr lang="en-US" sz="1800" b="1" dirty="0">
                <a:solidFill>
                  <a:srgbClr val="FF0000"/>
                </a:solidFill>
              </a:rPr>
              <a:t>(476) (532</a:t>
            </a:r>
            <a:r>
              <a:rPr lang="en-US" sz="1800" b="1" dirty="0" smtClean="0">
                <a:solidFill>
                  <a:srgbClr val="FF0000"/>
                </a:solidFill>
              </a:rPr>
              <a:t>)  (546) (602)</a:t>
            </a:r>
            <a:endParaRPr lang="en-US" sz="1800" b="1" dirty="0">
              <a:solidFill>
                <a:srgbClr val="FF0000"/>
              </a:solidFill>
            </a:endParaRPr>
          </a:p>
        </p:txBody>
      </p:sp>
    </p:spTree>
    <p:extLst>
      <p:ext uri="{BB962C8B-B14F-4D97-AF65-F5344CB8AC3E}">
        <p14:creationId xmlns:p14="http://schemas.microsoft.com/office/powerpoint/2010/main" val="164360489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descr="Cytokine HeatMap-SerumZtoXX-Cytokines CRP Insulin-PercentageToMax-Min.pdf"/>
          <p:cNvPicPr>
            <a:picLocks noChangeAspect="1"/>
          </p:cNvPicPr>
          <p:nvPr/>
        </p:nvPicPr>
        <p:blipFill>
          <a:blip r:embed="rId2"/>
          <a:srcRect/>
          <a:stretch>
            <a:fillRect/>
          </a:stretch>
        </p:blipFill>
        <p:spPr bwMode="auto">
          <a:xfrm>
            <a:off x="1336675" y="19050"/>
            <a:ext cx="7092950" cy="6858000"/>
          </a:xfrm>
          <a:prstGeom prst="rect">
            <a:avLst/>
          </a:prstGeom>
          <a:noFill/>
          <a:ln w="9525">
            <a:noFill/>
            <a:miter lim="800000"/>
            <a:headEnd/>
            <a:tailEnd/>
          </a:ln>
        </p:spPr>
      </p:pic>
      <p:sp>
        <p:nvSpPr>
          <p:cNvPr id="43011" name="Rectangle 2"/>
          <p:cNvSpPr>
            <a:spLocks noChangeArrowheads="1"/>
          </p:cNvSpPr>
          <p:nvPr/>
        </p:nvSpPr>
        <p:spPr bwMode="auto">
          <a:xfrm>
            <a:off x="3505200" y="457200"/>
            <a:ext cx="4808538" cy="584200"/>
          </a:xfrm>
          <a:prstGeom prst="rect">
            <a:avLst/>
          </a:prstGeom>
          <a:noFill/>
          <a:ln w="9525">
            <a:noFill/>
            <a:miter lim="800000"/>
            <a:headEnd/>
            <a:tailEnd/>
          </a:ln>
        </p:spPr>
        <p:txBody>
          <a:bodyPr wrap="none">
            <a:prstTxWarp prst="textNoShape">
              <a:avLst/>
            </a:prstTxWarp>
            <a:spAutoFit/>
          </a:bodyPr>
          <a:lstStyle/>
          <a:p>
            <a:r>
              <a:rPr lang="en-US" sz="3200" b="1">
                <a:solidFill>
                  <a:srgbClr val="000000"/>
                </a:solidFill>
              </a:rPr>
              <a:t> Expression of 50 Cytokines</a:t>
            </a:r>
            <a:endParaRPr lang="en-US" sz="3200"/>
          </a:p>
        </p:txBody>
      </p:sp>
      <p:cxnSp>
        <p:nvCxnSpPr>
          <p:cNvPr id="43012" name="Straight Arrow Connector 4"/>
          <p:cNvCxnSpPr>
            <a:cxnSpLocks noChangeShapeType="1"/>
          </p:cNvCxnSpPr>
          <p:nvPr/>
        </p:nvCxnSpPr>
        <p:spPr bwMode="auto">
          <a:xfrm rot="5400000">
            <a:off x="3339307" y="1512094"/>
            <a:ext cx="635000" cy="1587"/>
          </a:xfrm>
          <a:prstGeom prst="straightConnector1">
            <a:avLst/>
          </a:prstGeom>
          <a:noFill/>
          <a:ln w="76200">
            <a:solidFill>
              <a:schemeClr val="tx1"/>
            </a:solidFill>
            <a:round/>
            <a:headEnd/>
            <a:tailEnd type="triangle" w="med" len="med"/>
          </a:ln>
        </p:spPr>
      </p:cxnSp>
      <p:cxnSp>
        <p:nvCxnSpPr>
          <p:cNvPr id="43013" name="Straight Arrow Connector 11"/>
          <p:cNvCxnSpPr>
            <a:cxnSpLocks noChangeShapeType="1"/>
          </p:cNvCxnSpPr>
          <p:nvPr/>
        </p:nvCxnSpPr>
        <p:spPr bwMode="auto">
          <a:xfrm rot="5400000">
            <a:off x="4788694" y="1535906"/>
            <a:ext cx="635000" cy="1588"/>
          </a:xfrm>
          <a:prstGeom prst="straightConnector1">
            <a:avLst/>
          </a:prstGeom>
          <a:noFill/>
          <a:ln w="76200">
            <a:solidFill>
              <a:schemeClr val="tx1"/>
            </a:solidFill>
            <a:round/>
            <a:headEnd/>
            <a:tailEnd type="triangle" w="med" len="med"/>
          </a:ln>
        </p:spPr>
      </p:cxnSp>
      <p:cxnSp>
        <p:nvCxnSpPr>
          <p:cNvPr id="43014" name="Straight Arrow Connector 12"/>
          <p:cNvCxnSpPr>
            <a:cxnSpLocks noChangeShapeType="1"/>
          </p:cNvCxnSpPr>
          <p:nvPr/>
        </p:nvCxnSpPr>
        <p:spPr bwMode="auto">
          <a:xfrm rot="5400000">
            <a:off x="6082507" y="1535906"/>
            <a:ext cx="635000" cy="1587"/>
          </a:xfrm>
          <a:prstGeom prst="straightConnector1">
            <a:avLst/>
          </a:prstGeom>
          <a:noFill/>
          <a:ln w="76200">
            <a:solidFill>
              <a:srgbClr val="800000"/>
            </a:solidFill>
            <a:round/>
            <a:headEnd/>
            <a:tailEnd type="triangle" w="med" len="med"/>
          </a:ln>
        </p:spPr>
      </p:cxnSp>
      <p:sp>
        <p:nvSpPr>
          <p:cNvPr id="43015" name="Rectangle 13"/>
          <p:cNvSpPr>
            <a:spLocks noChangeArrowheads="1"/>
          </p:cNvSpPr>
          <p:nvPr/>
        </p:nvSpPr>
        <p:spPr bwMode="auto">
          <a:xfrm>
            <a:off x="6477000" y="990600"/>
            <a:ext cx="374650" cy="584200"/>
          </a:xfrm>
          <a:prstGeom prst="rect">
            <a:avLst/>
          </a:prstGeom>
          <a:noFill/>
          <a:ln w="9525">
            <a:noFill/>
            <a:miter lim="800000"/>
            <a:headEnd/>
            <a:tailEnd/>
          </a:ln>
        </p:spPr>
        <p:txBody>
          <a:bodyPr wrap="none">
            <a:prstTxWarp prst="textNoShape">
              <a:avLst/>
            </a:prstTxWarp>
            <a:spAutoFit/>
          </a:bodyPr>
          <a:lstStyle/>
          <a:p>
            <a:r>
              <a:rPr lang="en-US" sz="3200" b="1">
                <a:solidFill>
                  <a:srgbClr val="000000"/>
                </a:solidFill>
              </a:rPr>
              <a:t>?</a:t>
            </a:r>
            <a:endParaRPr lang="en-US" sz="3200"/>
          </a:p>
        </p:txBody>
      </p:sp>
      <p:sp>
        <p:nvSpPr>
          <p:cNvPr id="43016" name="Rectangle 7"/>
          <p:cNvSpPr>
            <a:spLocks noChangeArrowheads="1"/>
          </p:cNvSpPr>
          <p:nvPr/>
        </p:nvSpPr>
        <p:spPr bwMode="auto">
          <a:xfrm>
            <a:off x="3733800" y="1066800"/>
            <a:ext cx="838200" cy="461963"/>
          </a:xfrm>
          <a:prstGeom prst="rect">
            <a:avLst/>
          </a:prstGeom>
          <a:noFill/>
          <a:ln w="9525">
            <a:noFill/>
            <a:miter lim="800000"/>
            <a:headEnd/>
            <a:tailEnd/>
          </a:ln>
        </p:spPr>
        <p:txBody>
          <a:bodyPr wrap="none">
            <a:prstTxWarp prst="textNoShape">
              <a:avLst/>
            </a:prstTxWarp>
            <a:spAutoFit/>
          </a:bodyPr>
          <a:lstStyle/>
          <a:p>
            <a:r>
              <a:rPr lang="en-US" b="1">
                <a:solidFill>
                  <a:srgbClr val="000000"/>
                </a:solidFill>
              </a:rPr>
              <a:t>HRV</a:t>
            </a:r>
            <a:endParaRPr lang="en-US"/>
          </a:p>
        </p:txBody>
      </p:sp>
      <p:sp>
        <p:nvSpPr>
          <p:cNvPr id="43017" name="Rectangle 8"/>
          <p:cNvSpPr>
            <a:spLocks noChangeArrowheads="1"/>
          </p:cNvSpPr>
          <p:nvPr/>
        </p:nvSpPr>
        <p:spPr bwMode="auto">
          <a:xfrm>
            <a:off x="5181600" y="1066800"/>
            <a:ext cx="825500" cy="461963"/>
          </a:xfrm>
          <a:prstGeom prst="rect">
            <a:avLst/>
          </a:prstGeom>
          <a:noFill/>
          <a:ln w="9525">
            <a:noFill/>
            <a:miter lim="800000"/>
            <a:headEnd/>
            <a:tailEnd/>
          </a:ln>
        </p:spPr>
        <p:txBody>
          <a:bodyPr wrap="none">
            <a:prstTxWarp prst="textNoShape">
              <a:avLst/>
            </a:prstTxWarp>
            <a:spAutoFit/>
          </a:bodyPr>
          <a:lstStyle/>
          <a:p>
            <a:r>
              <a:rPr lang="en-US" b="1">
                <a:solidFill>
                  <a:srgbClr val="000000"/>
                </a:solidFill>
              </a:rPr>
              <a:t>RSV</a:t>
            </a:r>
            <a:endParaRPr lang="en-US"/>
          </a:p>
        </p:txBody>
      </p:sp>
      <p:sp>
        <p:nvSpPr>
          <p:cNvPr id="43018" name="Rectangle 9"/>
          <p:cNvSpPr>
            <a:spLocks noChangeArrowheads="1"/>
          </p:cNvSpPr>
          <p:nvPr/>
        </p:nvSpPr>
        <p:spPr bwMode="auto">
          <a:xfrm>
            <a:off x="3733800" y="1447800"/>
            <a:ext cx="911225" cy="400050"/>
          </a:xfrm>
          <a:prstGeom prst="rect">
            <a:avLst/>
          </a:prstGeom>
          <a:noFill/>
          <a:ln w="9525">
            <a:noFill/>
            <a:miter lim="800000"/>
            <a:headEnd/>
            <a:tailEnd/>
          </a:ln>
        </p:spPr>
        <p:txBody>
          <a:bodyPr wrap="none">
            <a:prstTxWarp prst="textNoShape">
              <a:avLst/>
            </a:prstTxWarp>
            <a:spAutoFit/>
          </a:bodyPr>
          <a:lstStyle/>
          <a:p>
            <a:r>
              <a:rPr lang="en-US" sz="2000" b="1"/>
              <a:t>DAY 0</a:t>
            </a:r>
            <a:endParaRPr lang="en-US" sz="2000"/>
          </a:p>
        </p:txBody>
      </p:sp>
      <p:sp>
        <p:nvSpPr>
          <p:cNvPr id="43019" name="Rectangle 10"/>
          <p:cNvSpPr>
            <a:spLocks noChangeArrowheads="1"/>
          </p:cNvSpPr>
          <p:nvPr/>
        </p:nvSpPr>
        <p:spPr bwMode="auto">
          <a:xfrm>
            <a:off x="5184775" y="1447800"/>
            <a:ext cx="911225" cy="400050"/>
          </a:xfrm>
          <a:prstGeom prst="rect">
            <a:avLst/>
          </a:prstGeom>
          <a:noFill/>
          <a:ln w="9525">
            <a:noFill/>
            <a:miter lim="800000"/>
            <a:headEnd/>
            <a:tailEnd/>
          </a:ln>
        </p:spPr>
        <p:txBody>
          <a:bodyPr wrap="none">
            <a:prstTxWarp prst="textNoShape">
              <a:avLst/>
            </a:prstTxWarp>
            <a:spAutoFit/>
          </a:bodyPr>
          <a:lstStyle/>
          <a:p>
            <a:r>
              <a:rPr lang="en-US" sz="2000" b="1"/>
              <a:t>DAY 0</a:t>
            </a:r>
            <a:endParaRPr lang="en-US" sz="2000"/>
          </a:p>
        </p:txBody>
      </p:sp>
      <p:sp>
        <p:nvSpPr>
          <p:cNvPr id="43020" name="Rectangle 11"/>
          <p:cNvSpPr>
            <a:spLocks noChangeArrowheads="1"/>
          </p:cNvSpPr>
          <p:nvPr/>
        </p:nvSpPr>
        <p:spPr bwMode="auto">
          <a:xfrm>
            <a:off x="6480175" y="1447800"/>
            <a:ext cx="1054100" cy="400050"/>
          </a:xfrm>
          <a:prstGeom prst="rect">
            <a:avLst/>
          </a:prstGeom>
          <a:noFill/>
          <a:ln w="9525">
            <a:noFill/>
            <a:miter lim="800000"/>
            <a:headEnd/>
            <a:tailEnd/>
          </a:ln>
        </p:spPr>
        <p:txBody>
          <a:bodyPr wrap="none">
            <a:prstTxWarp prst="textNoShape">
              <a:avLst/>
            </a:prstTxWarp>
            <a:spAutoFit/>
          </a:bodyPr>
          <a:lstStyle/>
          <a:p>
            <a:r>
              <a:rPr lang="en-US" sz="2000" b="1"/>
              <a:t>DAY 12</a:t>
            </a:r>
            <a:endParaRPr lang="en-US" sz="200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990600" y="990600"/>
            <a:ext cx="7772400" cy="1143000"/>
          </a:xfrm>
        </p:spPr>
        <p:txBody>
          <a:bodyPr>
            <a:normAutofit fontScale="90000"/>
          </a:bodyPr>
          <a:lstStyle/>
          <a:p>
            <a:pPr>
              <a:defRPr/>
            </a:pPr>
            <a:r>
              <a:rPr lang="en-US" sz="4000" b="1" dirty="0" smtClean="0"/>
              <a:t>Many </a:t>
            </a:r>
            <a:r>
              <a:rPr lang="en-US" sz="4000" b="1" dirty="0" err="1" smtClean="0"/>
              <a:t>SNVs</a:t>
            </a:r>
            <a:r>
              <a:rPr lang="en-US" sz="4000" b="1" dirty="0" smtClean="0"/>
              <a:t> are Expressed</a:t>
            </a:r>
            <a:r>
              <a:rPr lang="en-US" sz="4000" dirty="0" smtClean="0"/>
              <a:t/>
            </a:r>
            <a:br>
              <a:rPr lang="en-US" sz="4000" dirty="0" smtClean="0"/>
            </a:br>
            <a:r>
              <a:rPr lang="en-US" sz="4000" dirty="0" smtClean="0"/>
              <a:t> </a:t>
            </a:r>
            <a:br>
              <a:rPr lang="en-US" sz="4000" dirty="0" smtClean="0"/>
            </a:br>
            <a:r>
              <a:rPr lang="en-US" sz="4000" dirty="0" smtClean="0"/>
              <a:t/>
            </a:r>
            <a:br>
              <a:rPr lang="en-US" sz="4000" dirty="0" smtClean="0"/>
            </a:br>
            <a:endParaRPr lang="en-US" sz="4000" dirty="0" smtClean="0"/>
          </a:p>
        </p:txBody>
      </p:sp>
      <p:sp>
        <p:nvSpPr>
          <p:cNvPr id="5" name="Rectangle 1"/>
          <p:cNvSpPr txBox="1">
            <a:spLocks noChangeArrowheads="1"/>
          </p:cNvSpPr>
          <p:nvPr/>
        </p:nvSpPr>
        <p:spPr bwMode="auto">
          <a:xfrm>
            <a:off x="-1447800" y="2286000"/>
            <a:ext cx="7772400" cy="1143000"/>
          </a:xfrm>
          <a:prstGeom prst="rect">
            <a:avLst/>
          </a:prstGeom>
          <a:noFill/>
          <a:ln w="9525">
            <a:noFill/>
            <a:miter lim="800000"/>
            <a:headEnd/>
            <a:tailEnd/>
          </a:ln>
        </p:spPr>
        <p:txBody>
          <a:bodyPr anchor="ctr">
            <a:prstTxWarp prst="textNoShape">
              <a:avLst/>
            </a:prstTxWarp>
          </a:bodyPr>
          <a:lstStyle/>
          <a:p>
            <a:pPr algn="ctr">
              <a:defRPr/>
            </a:pPr>
            <a:r>
              <a:rPr lang="en-US" sz="2800" b="1" kern="0" dirty="0">
                <a:solidFill>
                  <a:schemeClr val="tx2"/>
                </a:solidFill>
                <a:latin typeface="+mj-lt"/>
                <a:ea typeface="+mj-ea"/>
                <a:cs typeface="+mj-cs"/>
              </a:rPr>
              <a:t>RNA 2.67 B </a:t>
            </a:r>
            <a:r>
              <a:rPr lang="en-US" sz="2800" b="1" kern="0" dirty="0" smtClean="0">
                <a:solidFill>
                  <a:schemeClr val="tx2"/>
                </a:solidFill>
                <a:latin typeface="+mj-lt"/>
                <a:ea typeface="+mj-ea"/>
                <a:cs typeface="+mj-cs"/>
              </a:rPr>
              <a:t>100 b PE reads</a:t>
            </a:r>
            <a:endParaRPr lang="en-US" sz="2800" b="1" kern="0" dirty="0">
              <a:solidFill>
                <a:schemeClr val="tx2"/>
              </a:solidFill>
              <a:latin typeface="+mj-lt"/>
              <a:ea typeface="+mj-ea"/>
              <a:cs typeface="+mj-cs"/>
            </a:endParaRPr>
          </a:p>
          <a:p>
            <a:pPr algn="ctr">
              <a:defRPr/>
            </a:pPr>
            <a:r>
              <a:rPr lang="en-US" sz="2800" kern="0" dirty="0">
                <a:solidFill>
                  <a:schemeClr val="tx2"/>
                </a:solidFill>
                <a:latin typeface="+mj-lt"/>
                <a:ea typeface="+mj-ea"/>
                <a:cs typeface="+mj-cs"/>
              </a:rPr>
              <a:t>30,963 (40 reads or more)</a:t>
            </a:r>
          </a:p>
          <a:p>
            <a:pPr algn="ctr">
              <a:defRPr/>
            </a:pPr>
            <a:r>
              <a:rPr lang="en-US" sz="2800" kern="0" dirty="0">
                <a:solidFill>
                  <a:schemeClr val="tx2"/>
                </a:solidFill>
                <a:latin typeface="+mj-lt"/>
                <a:ea typeface="+mj-ea"/>
                <a:cs typeface="+mj-cs"/>
              </a:rPr>
              <a:t>1,797</a:t>
            </a:r>
            <a:r>
              <a:rPr lang="en-US" sz="2800" kern="0" dirty="0" smtClean="0">
                <a:solidFill>
                  <a:schemeClr val="tx2"/>
                </a:solidFill>
                <a:latin typeface="+mj-lt"/>
                <a:ea typeface="+mj-ea"/>
                <a:cs typeface="+mj-cs"/>
              </a:rPr>
              <a:t> </a:t>
            </a:r>
            <a:r>
              <a:rPr lang="en-US" sz="2800" kern="0" dirty="0" err="1" smtClean="0">
                <a:solidFill>
                  <a:schemeClr val="tx2"/>
                </a:solidFill>
                <a:latin typeface="+mj-lt"/>
                <a:ea typeface="+mj-ea"/>
                <a:cs typeface="+mj-cs"/>
              </a:rPr>
              <a:t>nonsynonymous</a:t>
            </a:r>
            <a:endParaRPr lang="en-US" sz="2800" kern="0" dirty="0" smtClean="0">
              <a:solidFill>
                <a:schemeClr val="tx2"/>
              </a:solidFill>
              <a:latin typeface="+mj-lt"/>
              <a:ea typeface="+mj-ea"/>
              <a:cs typeface="+mj-cs"/>
            </a:endParaRPr>
          </a:p>
          <a:p>
            <a:pPr algn="ctr">
              <a:defRPr/>
            </a:pPr>
            <a:r>
              <a:rPr lang="en-US" sz="2800" kern="0" dirty="0">
                <a:solidFill>
                  <a:schemeClr val="tx2"/>
                </a:solidFill>
                <a:latin typeface="+mj-lt"/>
                <a:ea typeface="+mj-ea"/>
                <a:cs typeface="+mj-cs"/>
              </a:rPr>
              <a:t>8 nonsense</a:t>
            </a:r>
          </a:p>
          <a:p>
            <a:pPr algn="ctr">
              <a:defRPr/>
            </a:pPr>
            <a:endParaRPr lang="en-US" sz="2800" kern="0" dirty="0">
              <a:solidFill>
                <a:schemeClr val="tx2"/>
              </a:solidFill>
              <a:latin typeface="+mj-lt"/>
              <a:ea typeface="+mj-ea"/>
              <a:cs typeface="+mj-cs"/>
            </a:endParaRPr>
          </a:p>
        </p:txBody>
      </p:sp>
      <p:sp>
        <p:nvSpPr>
          <p:cNvPr id="35844" name="Rectangle 1"/>
          <p:cNvSpPr txBox="1">
            <a:spLocks noChangeArrowheads="1"/>
          </p:cNvSpPr>
          <p:nvPr/>
        </p:nvSpPr>
        <p:spPr bwMode="auto">
          <a:xfrm>
            <a:off x="-1295400" y="3810000"/>
            <a:ext cx="7772400" cy="1143000"/>
          </a:xfrm>
          <a:prstGeom prst="rect">
            <a:avLst/>
          </a:prstGeom>
          <a:noFill/>
          <a:ln w="9525">
            <a:noFill/>
            <a:miter lim="800000"/>
            <a:headEnd/>
            <a:tailEnd/>
          </a:ln>
        </p:spPr>
        <p:txBody>
          <a:bodyPr anchor="ctr">
            <a:prstTxWarp prst="textNoShape">
              <a:avLst/>
            </a:prstTxWarp>
          </a:bodyPr>
          <a:lstStyle/>
          <a:p>
            <a:pPr algn="ctr"/>
            <a:r>
              <a:rPr lang="en-US" sz="2800" b="1" dirty="0">
                <a:solidFill>
                  <a:schemeClr val="tx2"/>
                </a:solidFill>
              </a:rPr>
              <a:t>Protein</a:t>
            </a:r>
            <a:endParaRPr lang="en-US" sz="2800" b="1" dirty="0" smtClean="0">
              <a:solidFill>
                <a:schemeClr val="tx2"/>
              </a:solidFill>
            </a:endParaRPr>
          </a:p>
          <a:p>
            <a:pPr algn="ctr"/>
            <a:r>
              <a:rPr lang="en-US" sz="2800" dirty="0" smtClean="0">
                <a:solidFill>
                  <a:schemeClr val="tx2"/>
                </a:solidFill>
              </a:rPr>
              <a:t>&gt;130 </a:t>
            </a:r>
            <a:r>
              <a:rPr lang="en-US" sz="2800" dirty="0">
                <a:solidFill>
                  <a:schemeClr val="tx2"/>
                </a:solidFill>
              </a:rPr>
              <a:t>Hi Confidence</a:t>
            </a:r>
          </a:p>
          <a:p>
            <a:pPr algn="ctr"/>
            <a:endParaRPr lang="en-US" sz="2800" dirty="0">
              <a:solidFill>
                <a:schemeClr val="tx2"/>
              </a:solidFill>
            </a:endParaRPr>
          </a:p>
        </p:txBody>
      </p:sp>
      <p:pic>
        <p:nvPicPr>
          <p:cNvPr id="35845" name="Picture 6" descr="Figure4ABCDEF_hetexp_JLPT.pdf"/>
          <p:cNvPicPr>
            <a:picLocks noChangeAspect="1"/>
          </p:cNvPicPr>
          <p:nvPr/>
        </p:nvPicPr>
        <p:blipFill>
          <a:blip r:embed="rId2"/>
          <a:srcRect l="6667" t="30000" r="53333" b="39999"/>
          <a:stretch>
            <a:fillRect/>
          </a:stretch>
        </p:blipFill>
        <p:spPr bwMode="auto">
          <a:xfrm>
            <a:off x="4724400" y="1524000"/>
            <a:ext cx="4343400" cy="4343400"/>
          </a:xfrm>
          <a:prstGeom prst="rect">
            <a:avLst/>
          </a:prstGeom>
          <a:noFill/>
          <a:ln w="9525">
            <a:noFill/>
            <a:miter lim="800000"/>
            <a:headEnd/>
            <a:tailEnd/>
          </a:ln>
        </p:spPr>
      </p:pic>
      <p:sp>
        <p:nvSpPr>
          <p:cNvPr id="6" name="Rectangle 5"/>
          <p:cNvSpPr/>
          <p:nvPr/>
        </p:nvSpPr>
        <p:spPr>
          <a:xfrm>
            <a:off x="5029200" y="5715000"/>
            <a:ext cx="3721441" cy="461665"/>
          </a:xfrm>
          <a:prstGeom prst="rect">
            <a:avLst/>
          </a:prstGeom>
        </p:spPr>
        <p:txBody>
          <a:bodyPr wrap="none">
            <a:spAutoFit/>
          </a:bodyPr>
          <a:lstStyle/>
          <a:p>
            <a:r>
              <a:rPr lang="en-US" kern="0" dirty="0" smtClean="0">
                <a:solidFill>
                  <a:schemeClr val="tx2"/>
                </a:solidFill>
              </a:rPr>
              <a:t>Allele Specific Expression</a:t>
            </a:r>
            <a:endParaRPr lang="en-US" dirty="0"/>
          </a:p>
        </p:txBody>
      </p:sp>
      <p:sp>
        <p:nvSpPr>
          <p:cNvPr id="7" name="TextBox 3"/>
          <p:cNvSpPr txBox="1">
            <a:spLocks noChangeArrowheads="1"/>
          </p:cNvSpPr>
          <p:nvPr/>
        </p:nvSpPr>
        <p:spPr bwMode="auto">
          <a:xfrm>
            <a:off x="6096000" y="6411913"/>
            <a:ext cx="3200400" cy="369887"/>
          </a:xfrm>
          <a:prstGeom prst="rect">
            <a:avLst/>
          </a:prstGeom>
          <a:noFill/>
          <a:ln w="9525">
            <a:noFill/>
            <a:miter lim="800000"/>
            <a:headEnd/>
            <a:tailEnd/>
          </a:ln>
        </p:spPr>
        <p:txBody>
          <a:bodyPr>
            <a:prstTxWarp prst="textNoShape">
              <a:avLst/>
            </a:prstTxWarp>
            <a:spAutoFit/>
          </a:bodyPr>
          <a:lstStyle/>
          <a:p>
            <a:r>
              <a:rPr lang="en-US" sz="1800" dirty="0" smtClean="0"/>
              <a:t>Jennifer Li-</a:t>
            </a:r>
            <a:r>
              <a:rPr lang="en-US" sz="1800" dirty="0" err="1" smtClean="0"/>
              <a:t>Pook</a:t>
            </a:r>
            <a:r>
              <a:rPr lang="en-US" sz="1800" dirty="0" smtClean="0"/>
              <a:t>-Than</a:t>
            </a:r>
            <a:endParaRPr lang="en-US" sz="1800" dirty="0"/>
          </a:p>
        </p:txBody>
      </p:sp>
      <p:sp>
        <p:nvSpPr>
          <p:cNvPr id="2" name="Rectangle 1"/>
          <p:cNvSpPr/>
          <p:nvPr/>
        </p:nvSpPr>
        <p:spPr>
          <a:xfrm>
            <a:off x="228600" y="5105400"/>
            <a:ext cx="4572000" cy="1384995"/>
          </a:xfrm>
          <a:prstGeom prst="rect">
            <a:avLst/>
          </a:prstGeom>
        </p:spPr>
        <p:txBody>
          <a:bodyPr>
            <a:spAutoFit/>
          </a:bodyPr>
          <a:lstStyle/>
          <a:p>
            <a:pPr algn="ctr"/>
            <a:r>
              <a:rPr lang="en-US" sz="2800" b="1" dirty="0" smtClean="0">
                <a:solidFill>
                  <a:schemeClr val="tx2"/>
                </a:solidFill>
              </a:rPr>
              <a:t>RNA Editing</a:t>
            </a:r>
          </a:p>
          <a:p>
            <a:pPr algn="ctr"/>
            <a:r>
              <a:rPr lang="en-US" sz="2800" dirty="0" smtClean="0"/>
              <a:t>2,376 Hi confidence</a:t>
            </a:r>
            <a:endParaRPr lang="en-US" sz="2800" dirty="0" smtClean="0">
              <a:solidFill>
                <a:schemeClr val="tx2"/>
              </a:solidFill>
            </a:endParaRPr>
          </a:p>
          <a:p>
            <a:pPr algn="ctr"/>
            <a:endParaRPr lang="en-US" sz="2800" dirty="0">
              <a:solidFill>
                <a:schemeClr val="tx2"/>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Grp="1" noChangeArrowheads="1"/>
          </p:cNvSpPr>
          <p:nvPr>
            <p:ph type="title"/>
          </p:nvPr>
        </p:nvSpPr>
        <p:spPr>
          <a:xfrm>
            <a:off x="1352550" y="228600"/>
            <a:ext cx="7334250" cy="946150"/>
          </a:xfrm>
        </p:spPr>
        <p:txBody>
          <a:bodyPr/>
          <a:lstStyle/>
          <a:p>
            <a:pPr algn="l"/>
            <a:r>
              <a:rPr lang="en-US" sz="2900" b="1" smtClean="0">
                <a:latin typeface="Helvetica" charset="0"/>
                <a:ea typeface="Helvetica" charset="0"/>
                <a:cs typeface="Helvetica" charset="0"/>
                <a:sym typeface="Helvetica" charset="0"/>
              </a:rPr>
              <a:t>Transcriptome, Proteome, Metabolome</a:t>
            </a:r>
            <a:br>
              <a:rPr lang="en-US" sz="2900" b="1" smtClean="0">
                <a:latin typeface="Helvetica" charset="0"/>
                <a:ea typeface="Helvetica" charset="0"/>
                <a:cs typeface="Helvetica" charset="0"/>
                <a:sym typeface="Helvetica" charset="0"/>
              </a:rPr>
            </a:br>
            <a:r>
              <a:rPr lang="en-US" sz="2900" b="1" smtClean="0">
                <a:latin typeface="Helvetica" charset="0"/>
                <a:ea typeface="Helvetica" charset="0"/>
                <a:cs typeface="Helvetica" charset="0"/>
                <a:sym typeface="Helvetica" charset="0"/>
              </a:rPr>
              <a:t>Analysis Summary: Processing Steps</a:t>
            </a:r>
            <a:endParaRPr lang="en-US" sz="2900" b="1" smtClean="0">
              <a:latin typeface="Helvetica" charset="0"/>
              <a:sym typeface="Helvetica" charset="0"/>
            </a:endParaRPr>
          </a:p>
        </p:txBody>
      </p:sp>
      <p:sp>
        <p:nvSpPr>
          <p:cNvPr id="44035" name="Rectangle 8"/>
          <p:cNvSpPr>
            <a:spLocks noChangeArrowheads="1"/>
          </p:cNvSpPr>
          <p:nvPr/>
        </p:nvSpPr>
        <p:spPr bwMode="auto">
          <a:xfrm>
            <a:off x="1371600" y="3048000"/>
            <a:ext cx="2963863" cy="495300"/>
          </a:xfrm>
          <a:prstGeom prst="rect">
            <a:avLst/>
          </a:prstGeom>
          <a:noFill/>
          <a:ln w="9525">
            <a:noFill/>
            <a:miter lim="800000"/>
            <a:headEnd/>
            <a:tailEnd/>
          </a:ln>
        </p:spPr>
        <p:txBody>
          <a:bodyPr wrap="none" lIns="64291" tIns="32146" rIns="64291" bIns="32146">
            <a:prstTxWarp prst="textNoShape">
              <a:avLst/>
            </a:prstTxWarp>
            <a:spAutoFit/>
          </a:bodyPr>
          <a:lstStyle/>
          <a:p>
            <a:r>
              <a:rPr lang="en-US" sz="2800">
                <a:latin typeface="Helvetica" charset="0"/>
                <a:ea typeface="Helvetica" charset="0"/>
                <a:cs typeface="Helvetica" charset="0"/>
                <a:sym typeface="Helvetica" charset="0"/>
              </a:rPr>
              <a:t>(1) Preprocessing</a:t>
            </a:r>
            <a:endParaRPr lang="en-US" sz="2000"/>
          </a:p>
        </p:txBody>
      </p:sp>
      <p:sp>
        <p:nvSpPr>
          <p:cNvPr id="44036" name="Rectangle 9"/>
          <p:cNvSpPr>
            <a:spLocks noChangeArrowheads="1"/>
          </p:cNvSpPr>
          <p:nvPr/>
        </p:nvSpPr>
        <p:spPr bwMode="auto">
          <a:xfrm>
            <a:off x="1371600" y="3582988"/>
            <a:ext cx="5757863" cy="496887"/>
          </a:xfrm>
          <a:prstGeom prst="rect">
            <a:avLst/>
          </a:prstGeom>
          <a:noFill/>
          <a:ln w="9525">
            <a:noFill/>
            <a:miter lim="800000"/>
            <a:headEnd/>
            <a:tailEnd/>
          </a:ln>
        </p:spPr>
        <p:txBody>
          <a:bodyPr wrap="none" lIns="64291" tIns="32146" rIns="64291" bIns="32146">
            <a:prstTxWarp prst="textNoShape">
              <a:avLst/>
            </a:prstTxWarp>
            <a:spAutoFit/>
          </a:bodyPr>
          <a:lstStyle/>
          <a:p>
            <a:r>
              <a:rPr lang="en-US" sz="2800">
                <a:latin typeface="Helvetica" charset="0"/>
                <a:ea typeface="Helvetica" charset="0"/>
                <a:cs typeface="Helvetica" charset="0"/>
                <a:sym typeface="Helvetica" charset="0"/>
              </a:rPr>
              <a:t>(2) Common Classification Scheme</a:t>
            </a:r>
            <a:endParaRPr lang="en-US" sz="2000"/>
          </a:p>
        </p:txBody>
      </p:sp>
      <p:sp>
        <p:nvSpPr>
          <p:cNvPr id="44037" name="Rectangle 10"/>
          <p:cNvSpPr>
            <a:spLocks noChangeArrowheads="1"/>
          </p:cNvSpPr>
          <p:nvPr/>
        </p:nvSpPr>
        <p:spPr bwMode="auto">
          <a:xfrm>
            <a:off x="1371600" y="4173538"/>
            <a:ext cx="6316663" cy="1357312"/>
          </a:xfrm>
          <a:prstGeom prst="rect">
            <a:avLst/>
          </a:prstGeom>
          <a:noFill/>
          <a:ln w="9525">
            <a:noFill/>
            <a:miter lim="800000"/>
            <a:headEnd/>
            <a:tailEnd/>
          </a:ln>
        </p:spPr>
        <p:txBody>
          <a:bodyPr wrap="none" lIns="64291" tIns="32146" rIns="64291" bIns="32146">
            <a:prstTxWarp prst="textNoShape">
              <a:avLst/>
            </a:prstTxWarp>
            <a:spAutoFit/>
          </a:bodyPr>
          <a:lstStyle/>
          <a:p>
            <a:r>
              <a:rPr lang="en-US" sz="2800">
                <a:latin typeface="Helvetica" charset="0"/>
                <a:ea typeface="Helvetica" charset="0"/>
                <a:cs typeface="Helvetica" charset="0"/>
                <a:sym typeface="Helvetica" charset="0"/>
              </a:rPr>
              <a:t>(3) Clustering and Enrichment Analysis</a:t>
            </a:r>
          </a:p>
          <a:p>
            <a:r>
              <a:rPr lang="en-US" sz="2800">
                <a:latin typeface="Helvetica" charset="0"/>
                <a:ea typeface="Helvetica" charset="0"/>
                <a:cs typeface="Helvetica" charset="0"/>
                <a:sym typeface="Helvetica" charset="0"/>
              </a:rPr>
              <a:t>	- Overall trends (autocorrelation)</a:t>
            </a:r>
          </a:p>
          <a:p>
            <a:r>
              <a:rPr lang="en-US" sz="2800">
                <a:latin typeface="Helvetica" charset="0"/>
                <a:ea typeface="Helvetica" charset="0"/>
                <a:cs typeface="Helvetica" charset="0"/>
                <a:sym typeface="Helvetica" charset="0"/>
              </a:rPr>
              <a:t>	- Spikes at specific timepoints</a:t>
            </a:r>
            <a:endParaRPr lang="en-US" sz="2000"/>
          </a:p>
        </p:txBody>
      </p:sp>
      <p:sp>
        <p:nvSpPr>
          <p:cNvPr id="44038" name="Rectangle 2"/>
          <p:cNvSpPr>
            <a:spLocks/>
          </p:cNvSpPr>
          <p:nvPr/>
        </p:nvSpPr>
        <p:spPr bwMode="auto">
          <a:xfrm>
            <a:off x="6946900" y="6107113"/>
            <a:ext cx="2071688" cy="590550"/>
          </a:xfrm>
          <a:prstGeom prst="rect">
            <a:avLst/>
          </a:prstGeom>
          <a:noFill/>
          <a:ln w="9525">
            <a:noFill/>
            <a:miter lim="800000"/>
            <a:headEnd/>
            <a:tailEnd/>
          </a:ln>
        </p:spPr>
        <p:txBody>
          <a:bodyPr lIns="0" tIns="0" rIns="0" bIns="0" anchor="ctr">
            <a:prstTxWarp prst="textNoShape">
              <a:avLst/>
            </a:prstTxWarp>
          </a:bodyPr>
          <a:lstStyle/>
          <a:p>
            <a:pPr>
              <a:spcBef>
                <a:spcPts val="138"/>
              </a:spcBef>
              <a:tabLst>
                <a:tab pos="855663" algn="l"/>
              </a:tabLst>
            </a:pPr>
            <a:r>
              <a:rPr lang="en-US" sz="2500">
                <a:solidFill>
                  <a:srgbClr val="395E89"/>
                </a:solidFill>
                <a:latin typeface="Helvetica" charset="0"/>
                <a:ea typeface="Helvetica" charset="0"/>
                <a:cs typeface="Helvetica" charset="0"/>
                <a:sym typeface="Chalkboard" charset="0"/>
              </a:rPr>
              <a:t>george mias</a:t>
            </a:r>
          </a:p>
        </p:txBody>
      </p:sp>
      <p:pic>
        <p:nvPicPr>
          <p:cNvPr id="44039" name="Picture 2"/>
          <p:cNvPicPr>
            <a:picLocks noChangeAspect="1"/>
          </p:cNvPicPr>
          <p:nvPr/>
        </p:nvPicPr>
        <p:blipFill>
          <a:blip r:embed="rId2"/>
          <a:srcRect/>
          <a:stretch>
            <a:fillRect/>
          </a:stretch>
        </p:blipFill>
        <p:spPr bwMode="auto">
          <a:xfrm>
            <a:off x="179388" y="1500188"/>
            <a:ext cx="8678862" cy="1008062"/>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p:nvPr>
        </p:nvSpPr>
        <p:spPr>
          <a:xfrm>
            <a:off x="419100" y="196850"/>
            <a:ext cx="8493125" cy="1169988"/>
          </a:xfrm>
        </p:spPr>
        <p:txBody>
          <a:bodyPr/>
          <a:lstStyle/>
          <a:p>
            <a:pPr algn="l"/>
            <a:r>
              <a:rPr lang="en-US" sz="2700" u="sng" dirty="0" smtClean="0">
                <a:latin typeface="Helvetica" charset="0"/>
                <a:ea typeface="Helvetica" charset="0"/>
                <a:cs typeface="Helvetica" charset="0"/>
                <a:sym typeface="Helvetica" charset="0"/>
              </a:rPr>
              <a:t>Integrated Analysis of Proteome, </a:t>
            </a:r>
            <a:r>
              <a:rPr lang="en-US" sz="2700" u="sng" dirty="0" err="1" smtClean="0">
                <a:latin typeface="Helvetica" charset="0"/>
                <a:ea typeface="Helvetica" charset="0"/>
                <a:cs typeface="Helvetica" charset="0"/>
                <a:sym typeface="Helvetica" charset="0"/>
              </a:rPr>
              <a:t>Transcriptome</a:t>
            </a:r>
            <a:r>
              <a:rPr lang="en-US" sz="2700" u="sng" dirty="0" smtClean="0">
                <a:latin typeface="Helvetica" charset="0"/>
                <a:ea typeface="Helvetica" charset="0"/>
                <a:cs typeface="Helvetica" charset="0"/>
                <a:sym typeface="Helvetica" charset="0"/>
              </a:rPr>
              <a:t>, </a:t>
            </a:r>
            <a:r>
              <a:rPr lang="en-US" sz="2700" u="sng" dirty="0" err="1" smtClean="0">
                <a:latin typeface="Helvetica" charset="0"/>
                <a:ea typeface="Helvetica" charset="0"/>
                <a:cs typeface="Helvetica" charset="0"/>
                <a:sym typeface="Helvetica" charset="0"/>
              </a:rPr>
              <a:t>Metabolome</a:t>
            </a:r>
            <a:r>
              <a:rPr lang="en-US" sz="2700" u="sng" dirty="0" smtClean="0">
                <a:latin typeface="Helvetica" charset="0"/>
                <a:ea typeface="Helvetica" charset="0"/>
                <a:cs typeface="Helvetica" charset="0"/>
                <a:sym typeface="Helvetica" charset="0"/>
              </a:rPr>
              <a:t> Dynamics: Overall trend</a:t>
            </a:r>
            <a:endParaRPr lang="en-US" sz="2700" dirty="0" smtClean="0">
              <a:latin typeface="Helvetica" charset="0"/>
              <a:sym typeface="Helvetica" charset="0"/>
            </a:endParaRPr>
          </a:p>
        </p:txBody>
      </p:sp>
      <p:pic>
        <p:nvPicPr>
          <p:cNvPr id="45059" name="Picture 2"/>
          <p:cNvPicPr>
            <a:picLocks noChangeAspect="1"/>
          </p:cNvPicPr>
          <p:nvPr/>
        </p:nvPicPr>
        <p:blipFill>
          <a:blip r:embed="rId2"/>
          <a:srcRect/>
          <a:stretch>
            <a:fillRect/>
          </a:stretch>
        </p:blipFill>
        <p:spPr bwMode="auto">
          <a:xfrm>
            <a:off x="179388" y="1554163"/>
            <a:ext cx="8791575" cy="4286250"/>
          </a:xfrm>
          <a:prstGeom prst="rect">
            <a:avLst/>
          </a:prstGeom>
          <a:noFill/>
          <a:ln w="9525">
            <a:noFill/>
            <a:miter lim="800000"/>
            <a:headEnd/>
            <a:tailEnd/>
          </a:ln>
        </p:spPr>
      </p:pic>
      <p:sp>
        <p:nvSpPr>
          <p:cNvPr id="45060" name="Rectangle 2"/>
          <p:cNvSpPr>
            <a:spLocks/>
          </p:cNvSpPr>
          <p:nvPr/>
        </p:nvSpPr>
        <p:spPr bwMode="auto">
          <a:xfrm>
            <a:off x="6946900" y="6107113"/>
            <a:ext cx="2071688" cy="590550"/>
          </a:xfrm>
          <a:prstGeom prst="rect">
            <a:avLst/>
          </a:prstGeom>
          <a:noFill/>
          <a:ln w="9525">
            <a:noFill/>
            <a:miter lim="800000"/>
            <a:headEnd/>
            <a:tailEnd/>
          </a:ln>
        </p:spPr>
        <p:txBody>
          <a:bodyPr lIns="0" tIns="0" rIns="0" bIns="0" anchor="ctr">
            <a:prstTxWarp prst="textNoShape">
              <a:avLst/>
            </a:prstTxWarp>
          </a:bodyPr>
          <a:lstStyle/>
          <a:p>
            <a:pPr>
              <a:spcBef>
                <a:spcPts val="138"/>
              </a:spcBef>
              <a:tabLst>
                <a:tab pos="855663" algn="l"/>
              </a:tabLst>
            </a:pPr>
            <a:r>
              <a:rPr lang="en-US" sz="2500">
                <a:solidFill>
                  <a:srgbClr val="395E89"/>
                </a:solidFill>
                <a:latin typeface="Helvetica" charset="0"/>
                <a:ea typeface="Helvetica" charset="0"/>
                <a:cs typeface="Helvetica" charset="0"/>
                <a:sym typeface="Chalkboard" charset="0"/>
              </a:rPr>
              <a:t>george mias</a:t>
            </a:r>
          </a:p>
        </p:txBody>
      </p:sp>
      <p:sp>
        <p:nvSpPr>
          <p:cNvPr id="5" name="Rectangle 2"/>
          <p:cNvSpPr>
            <a:spLocks noChangeArrowheads="1"/>
          </p:cNvSpPr>
          <p:nvPr/>
        </p:nvSpPr>
        <p:spPr bwMode="auto">
          <a:xfrm>
            <a:off x="533400" y="5892800"/>
            <a:ext cx="783287" cy="400110"/>
          </a:xfrm>
          <a:prstGeom prst="rect">
            <a:avLst/>
          </a:prstGeom>
          <a:noFill/>
          <a:ln w="9525">
            <a:noFill/>
            <a:miter lim="800000"/>
            <a:headEnd/>
            <a:tailEnd/>
          </a:ln>
        </p:spPr>
        <p:txBody>
          <a:bodyPr wrap="none">
            <a:prstTxWarp prst="textNoShape">
              <a:avLst/>
            </a:prstTxWarp>
            <a:spAutoFit/>
          </a:bodyPr>
          <a:lstStyle/>
          <a:p>
            <a:r>
              <a:rPr lang="en-US" sz="2000" b="1" dirty="0" smtClean="0">
                <a:solidFill>
                  <a:srgbClr val="000000"/>
                </a:solidFill>
              </a:rPr>
              <a:t> RSV</a:t>
            </a:r>
            <a:endParaRPr lang="en-US" sz="2000" dirty="0"/>
          </a:p>
        </p:txBody>
      </p:sp>
      <p:cxnSp>
        <p:nvCxnSpPr>
          <p:cNvPr id="6" name="Straight Arrow Connector 5"/>
          <p:cNvCxnSpPr/>
          <p:nvPr/>
        </p:nvCxnSpPr>
        <p:spPr bwMode="auto">
          <a:xfrm rot="16200000" flipV="1">
            <a:off x="756444" y="5796757"/>
            <a:ext cx="322263"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27393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04800"/>
            <a:ext cx="7772400" cy="1143000"/>
          </a:xfrm>
        </p:spPr>
        <p:txBody>
          <a:bodyPr/>
          <a:lstStyle/>
          <a:p>
            <a:pPr eaLnBrk="1" hangingPunct="1"/>
            <a:r>
              <a:rPr lang="en-US" altLang="zh-CN" sz="3200" dirty="0" smtClean="0"/>
              <a:t>Health Is a Product of Genome + Environment</a:t>
            </a:r>
            <a:endParaRPr lang="en-US" altLang="zh-CN" sz="3200" dirty="0"/>
          </a:p>
        </p:txBody>
      </p:sp>
      <p:cxnSp>
        <p:nvCxnSpPr>
          <p:cNvPr id="5" name="Straight Arrow Connector 4"/>
          <p:cNvCxnSpPr/>
          <p:nvPr/>
        </p:nvCxnSpPr>
        <p:spPr bwMode="auto">
          <a:xfrm>
            <a:off x="4015132" y="3657600"/>
            <a:ext cx="12192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8" name="Rectangle 7"/>
          <p:cNvSpPr/>
          <p:nvPr/>
        </p:nvSpPr>
        <p:spPr>
          <a:xfrm>
            <a:off x="3329332" y="5715000"/>
            <a:ext cx="1638790" cy="461665"/>
          </a:xfrm>
          <a:prstGeom prst="rect">
            <a:avLst/>
          </a:prstGeom>
        </p:spPr>
        <p:txBody>
          <a:bodyPr wrap="none">
            <a:spAutoFit/>
          </a:bodyPr>
          <a:lstStyle/>
          <a:p>
            <a:r>
              <a:rPr lang="en-US" altLang="zh-CN" dirty="0" err="1" smtClean="0"/>
              <a:t>Exposome</a:t>
            </a:r>
            <a:endParaRPr lang="en-US" dirty="0"/>
          </a:p>
        </p:txBody>
      </p:sp>
      <p:sp>
        <p:nvSpPr>
          <p:cNvPr id="9" name="Rectangle 8"/>
          <p:cNvSpPr/>
          <p:nvPr/>
        </p:nvSpPr>
        <p:spPr>
          <a:xfrm>
            <a:off x="6781800" y="5105400"/>
            <a:ext cx="1074333" cy="461665"/>
          </a:xfrm>
          <a:prstGeom prst="rect">
            <a:avLst/>
          </a:prstGeom>
        </p:spPr>
        <p:txBody>
          <a:bodyPr wrap="none">
            <a:spAutoFit/>
          </a:bodyPr>
          <a:lstStyle/>
          <a:p>
            <a:r>
              <a:rPr lang="en-US" altLang="zh-CN" dirty="0" smtClean="0"/>
              <a:t>Health</a:t>
            </a:r>
            <a:endParaRPr lang="en-US" dirty="0"/>
          </a:p>
        </p:txBody>
      </p:sp>
      <p:pic>
        <p:nvPicPr>
          <p:cNvPr id="10" name="Picture 9" descr="dna_500II.jpg"/>
          <p:cNvPicPr>
            <a:picLocks noChangeAspect="1"/>
          </p:cNvPicPr>
          <p:nvPr/>
        </p:nvPicPr>
        <p:blipFill>
          <a:blip r:embed="rId2"/>
          <a:stretch>
            <a:fillRect/>
          </a:stretch>
        </p:blipFill>
        <p:spPr>
          <a:xfrm>
            <a:off x="814732" y="1822450"/>
            <a:ext cx="3526692" cy="2292350"/>
          </a:xfrm>
          <a:prstGeom prst="rect">
            <a:avLst/>
          </a:prstGeom>
        </p:spPr>
      </p:pic>
      <p:sp>
        <p:nvSpPr>
          <p:cNvPr id="7" name="Rectangle 6"/>
          <p:cNvSpPr/>
          <p:nvPr/>
        </p:nvSpPr>
        <p:spPr>
          <a:xfrm>
            <a:off x="2186332" y="3429000"/>
            <a:ext cx="1365127" cy="461665"/>
          </a:xfrm>
          <a:prstGeom prst="rect">
            <a:avLst/>
          </a:prstGeom>
        </p:spPr>
        <p:txBody>
          <a:bodyPr wrap="none">
            <a:spAutoFit/>
          </a:bodyPr>
          <a:lstStyle/>
          <a:p>
            <a:r>
              <a:rPr lang="en-US" altLang="zh-CN" dirty="0" smtClean="0"/>
              <a:t>Genome</a:t>
            </a:r>
            <a:endParaRPr lang="en-US" dirty="0"/>
          </a:p>
        </p:txBody>
      </p:sp>
      <p:pic>
        <p:nvPicPr>
          <p:cNvPr id="11" name="Picture 10" descr="light-virus-1.jpg"/>
          <p:cNvPicPr>
            <a:picLocks noChangeAspect="1"/>
          </p:cNvPicPr>
          <p:nvPr/>
        </p:nvPicPr>
        <p:blipFill>
          <a:blip r:embed="rId3"/>
          <a:srcRect l="3600" r="3600"/>
          <a:stretch>
            <a:fillRect/>
          </a:stretch>
        </p:blipFill>
        <p:spPr>
          <a:xfrm>
            <a:off x="685800" y="4419600"/>
            <a:ext cx="2569263" cy="2076450"/>
          </a:xfrm>
          <a:prstGeom prst="rect">
            <a:avLst/>
          </a:prstGeom>
        </p:spPr>
      </p:pic>
      <p:pic>
        <p:nvPicPr>
          <p:cNvPr id="12" name="Picture 11" descr="Healthy_eating_.jpg"/>
          <p:cNvPicPr>
            <a:picLocks noChangeAspect="1"/>
          </p:cNvPicPr>
          <p:nvPr/>
        </p:nvPicPr>
        <p:blipFill>
          <a:blip r:embed="rId4"/>
          <a:srcRect r="13559"/>
          <a:stretch>
            <a:fillRect/>
          </a:stretch>
        </p:blipFill>
        <p:spPr>
          <a:xfrm>
            <a:off x="5185996" y="2362200"/>
            <a:ext cx="3699367" cy="2514600"/>
          </a:xfrm>
          <a:prstGeom prst="rect">
            <a:avLst/>
          </a:prstGeom>
        </p:spPr>
      </p:pic>
      <p:pic>
        <p:nvPicPr>
          <p:cNvPr id="2" name="Picture 1" descr="Gataca_Movie_Poster_B.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0200" y="1598799"/>
            <a:ext cx="3352800" cy="4844303"/>
          </a:xfrm>
          <a:prstGeom prst="rect">
            <a:avLst/>
          </a:prstGeom>
        </p:spPr>
      </p:pic>
    </p:spTree>
    <p:extLst>
      <p:ext uri="{BB962C8B-B14F-4D97-AF65-F5344CB8AC3E}">
        <p14:creationId xmlns:p14="http://schemas.microsoft.com/office/powerpoint/2010/main" val="257966783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p:nvPr>
        </p:nvSpPr>
        <p:spPr>
          <a:xfrm>
            <a:off x="419100" y="-103188"/>
            <a:ext cx="8493125" cy="1169988"/>
          </a:xfrm>
        </p:spPr>
        <p:txBody>
          <a:bodyPr/>
          <a:lstStyle/>
          <a:p>
            <a:pPr algn="l"/>
            <a:r>
              <a:rPr lang="en-US" sz="2700" u="sng" dirty="0" smtClean="0">
                <a:latin typeface="Helvetica" charset="0"/>
                <a:ea typeface="Helvetica" charset="0"/>
                <a:cs typeface="Helvetica" charset="0"/>
                <a:sym typeface="Helvetica" charset="0"/>
              </a:rPr>
              <a:t>Dynamical Outcomes for Integrated Analysis of Proteome, </a:t>
            </a:r>
            <a:r>
              <a:rPr lang="en-US" sz="2700" u="sng" dirty="0" err="1" smtClean="0">
                <a:latin typeface="Helvetica" charset="0"/>
                <a:ea typeface="Helvetica" charset="0"/>
                <a:cs typeface="Helvetica" charset="0"/>
                <a:sym typeface="Helvetica" charset="0"/>
              </a:rPr>
              <a:t>Transcriptome</a:t>
            </a:r>
            <a:r>
              <a:rPr lang="en-US" sz="2700" u="sng" dirty="0" smtClean="0">
                <a:latin typeface="Helvetica" charset="0"/>
                <a:ea typeface="Helvetica" charset="0"/>
                <a:cs typeface="Helvetica" charset="0"/>
                <a:sym typeface="Helvetica" charset="0"/>
              </a:rPr>
              <a:t>, </a:t>
            </a:r>
            <a:r>
              <a:rPr lang="en-US" sz="2700" u="sng" dirty="0" err="1" smtClean="0">
                <a:latin typeface="Helvetica" charset="0"/>
                <a:ea typeface="Helvetica" charset="0"/>
                <a:cs typeface="Helvetica" charset="0"/>
                <a:sym typeface="Helvetica" charset="0"/>
              </a:rPr>
              <a:t>Metabolome</a:t>
            </a:r>
            <a:endParaRPr lang="en-US" sz="2700" dirty="0" smtClean="0">
              <a:latin typeface="Helvetica" charset="0"/>
              <a:sym typeface="Helvetica" charset="0"/>
            </a:endParaRPr>
          </a:p>
        </p:txBody>
      </p:sp>
      <p:pic>
        <p:nvPicPr>
          <p:cNvPr id="46083" name="Picture 4"/>
          <p:cNvPicPr>
            <a:picLocks noChangeAspect="1"/>
          </p:cNvPicPr>
          <p:nvPr/>
        </p:nvPicPr>
        <p:blipFill>
          <a:blip r:embed="rId2"/>
          <a:srcRect/>
          <a:stretch>
            <a:fillRect/>
          </a:stretch>
        </p:blipFill>
        <p:spPr bwMode="auto">
          <a:xfrm>
            <a:off x="0" y="1066801"/>
            <a:ext cx="9163051" cy="2743200"/>
          </a:xfrm>
          <a:prstGeom prst="rect">
            <a:avLst/>
          </a:prstGeom>
          <a:noFill/>
          <a:ln w="9525">
            <a:noFill/>
            <a:miter lim="800000"/>
            <a:headEnd/>
            <a:tailEnd/>
          </a:ln>
        </p:spPr>
      </p:pic>
      <p:sp>
        <p:nvSpPr>
          <p:cNvPr id="46084" name="Rectangle 2"/>
          <p:cNvSpPr>
            <a:spLocks/>
          </p:cNvSpPr>
          <p:nvPr/>
        </p:nvSpPr>
        <p:spPr bwMode="auto">
          <a:xfrm>
            <a:off x="6946900" y="6107113"/>
            <a:ext cx="2071688" cy="590550"/>
          </a:xfrm>
          <a:prstGeom prst="rect">
            <a:avLst/>
          </a:prstGeom>
          <a:noFill/>
          <a:ln w="9525">
            <a:noFill/>
            <a:miter lim="800000"/>
            <a:headEnd/>
            <a:tailEnd/>
          </a:ln>
        </p:spPr>
        <p:txBody>
          <a:bodyPr lIns="0" tIns="0" rIns="0" bIns="0" anchor="ctr">
            <a:prstTxWarp prst="textNoShape">
              <a:avLst/>
            </a:prstTxWarp>
          </a:bodyPr>
          <a:lstStyle/>
          <a:p>
            <a:pPr>
              <a:spcBef>
                <a:spcPts val="138"/>
              </a:spcBef>
              <a:tabLst>
                <a:tab pos="855663" algn="l"/>
              </a:tabLst>
            </a:pPr>
            <a:r>
              <a:rPr lang="en-US" sz="2500" dirty="0" err="1">
                <a:solidFill>
                  <a:srgbClr val="395E89"/>
                </a:solidFill>
                <a:latin typeface="Helvetica" charset="0"/>
                <a:ea typeface="Helvetica" charset="0"/>
                <a:cs typeface="Helvetica" charset="0"/>
                <a:sym typeface="Chalkboard" charset="0"/>
              </a:rPr>
              <a:t>george</a:t>
            </a:r>
            <a:r>
              <a:rPr lang="en-US" sz="2500" dirty="0">
                <a:solidFill>
                  <a:srgbClr val="395E89"/>
                </a:solidFill>
                <a:latin typeface="Helvetica" charset="0"/>
                <a:ea typeface="Helvetica" charset="0"/>
                <a:cs typeface="Helvetica" charset="0"/>
                <a:sym typeface="Chalkboard" charset="0"/>
              </a:rPr>
              <a:t> </a:t>
            </a:r>
            <a:r>
              <a:rPr lang="en-US" sz="2500" dirty="0" err="1">
                <a:solidFill>
                  <a:srgbClr val="395E89"/>
                </a:solidFill>
                <a:latin typeface="Helvetica" charset="0"/>
                <a:ea typeface="Helvetica" charset="0"/>
                <a:cs typeface="Helvetica" charset="0"/>
                <a:sym typeface="Chalkboard" charset="0"/>
              </a:rPr>
              <a:t>mias</a:t>
            </a:r>
            <a:endParaRPr lang="en-US" sz="2500" dirty="0">
              <a:solidFill>
                <a:srgbClr val="395E89"/>
              </a:solidFill>
              <a:latin typeface="Helvetica" charset="0"/>
              <a:ea typeface="Helvetica" charset="0"/>
              <a:cs typeface="Helvetica" charset="0"/>
              <a:sym typeface="Chalkboard" charset="0"/>
            </a:endParaRPr>
          </a:p>
        </p:txBody>
      </p:sp>
      <p:sp>
        <p:nvSpPr>
          <p:cNvPr id="5" name="Rectangle 2"/>
          <p:cNvSpPr>
            <a:spLocks noChangeArrowheads="1"/>
          </p:cNvSpPr>
          <p:nvPr/>
        </p:nvSpPr>
        <p:spPr bwMode="auto">
          <a:xfrm>
            <a:off x="267083" y="6426200"/>
            <a:ext cx="783287" cy="400110"/>
          </a:xfrm>
          <a:prstGeom prst="rect">
            <a:avLst/>
          </a:prstGeom>
          <a:noFill/>
          <a:ln w="9525">
            <a:noFill/>
            <a:miter lim="800000"/>
            <a:headEnd/>
            <a:tailEnd/>
          </a:ln>
        </p:spPr>
        <p:txBody>
          <a:bodyPr wrap="none">
            <a:prstTxWarp prst="textNoShape">
              <a:avLst/>
            </a:prstTxWarp>
            <a:spAutoFit/>
          </a:bodyPr>
          <a:lstStyle/>
          <a:p>
            <a:r>
              <a:rPr lang="en-US" sz="2000" b="1" dirty="0" smtClean="0">
                <a:solidFill>
                  <a:srgbClr val="000000"/>
                </a:solidFill>
              </a:rPr>
              <a:t> RSV</a:t>
            </a:r>
            <a:endParaRPr lang="en-US" sz="2000" dirty="0"/>
          </a:p>
        </p:txBody>
      </p:sp>
      <p:cxnSp>
        <p:nvCxnSpPr>
          <p:cNvPr id="6" name="Straight Arrow Connector 5"/>
          <p:cNvCxnSpPr/>
          <p:nvPr/>
        </p:nvCxnSpPr>
        <p:spPr bwMode="auto">
          <a:xfrm rot="16200000" flipV="1">
            <a:off x="559976" y="6330157"/>
            <a:ext cx="322263"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 name="Rectangle 2"/>
          <p:cNvSpPr>
            <a:spLocks noChangeArrowheads="1"/>
          </p:cNvSpPr>
          <p:nvPr/>
        </p:nvSpPr>
        <p:spPr bwMode="auto">
          <a:xfrm>
            <a:off x="1464996" y="6426200"/>
            <a:ext cx="1125804" cy="400110"/>
          </a:xfrm>
          <a:prstGeom prst="rect">
            <a:avLst/>
          </a:prstGeom>
          <a:noFill/>
          <a:ln w="9525">
            <a:noFill/>
            <a:miter lim="800000"/>
            <a:headEnd/>
            <a:tailEnd/>
          </a:ln>
        </p:spPr>
        <p:txBody>
          <a:bodyPr wrap="none">
            <a:prstTxWarp prst="textNoShape">
              <a:avLst/>
            </a:prstTxWarp>
            <a:spAutoFit/>
          </a:bodyPr>
          <a:lstStyle/>
          <a:p>
            <a:r>
              <a:rPr lang="en-US" sz="2000" b="1" dirty="0" smtClean="0"/>
              <a:t>18 days</a:t>
            </a:r>
            <a:endParaRPr lang="en-US" sz="2000" b="1" dirty="0"/>
          </a:p>
        </p:txBody>
      </p:sp>
      <p:cxnSp>
        <p:nvCxnSpPr>
          <p:cNvPr id="8" name="Straight Arrow Connector 7"/>
          <p:cNvCxnSpPr/>
          <p:nvPr/>
        </p:nvCxnSpPr>
        <p:spPr bwMode="auto">
          <a:xfrm rot="16200000" flipV="1">
            <a:off x="1688040" y="6330157"/>
            <a:ext cx="322263" cy="635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9" name="Picture 1"/>
          <p:cNvPicPr>
            <a:picLocks noChangeAspect="1"/>
          </p:cNvPicPr>
          <p:nvPr/>
        </p:nvPicPr>
        <p:blipFill>
          <a:blip r:embed="rId3"/>
          <a:srcRect/>
          <a:stretch>
            <a:fillRect/>
          </a:stretch>
        </p:blipFill>
        <p:spPr bwMode="auto">
          <a:xfrm>
            <a:off x="0" y="3717925"/>
            <a:ext cx="9202737" cy="2530475"/>
          </a:xfrm>
          <a:prstGeom prst="rect">
            <a:avLst/>
          </a:prstGeom>
          <a:noFill/>
          <a:ln w="9525">
            <a:noFill/>
            <a:miter lim="800000"/>
            <a:headEnd/>
            <a:tailEnd/>
          </a:ln>
        </p:spPr>
      </p:pic>
      <p:sp>
        <p:nvSpPr>
          <p:cNvPr id="10" name="Rectangle 2"/>
          <p:cNvSpPr>
            <a:spLocks noChangeArrowheads="1"/>
          </p:cNvSpPr>
          <p:nvPr/>
        </p:nvSpPr>
        <p:spPr bwMode="auto">
          <a:xfrm>
            <a:off x="3352800" y="4857690"/>
            <a:ext cx="3049032" cy="400110"/>
          </a:xfrm>
          <a:prstGeom prst="rect">
            <a:avLst/>
          </a:prstGeom>
          <a:solidFill>
            <a:schemeClr val="bg1"/>
          </a:solidFill>
          <a:ln w="9525">
            <a:noFill/>
            <a:miter lim="800000"/>
            <a:headEnd/>
            <a:tailEnd/>
          </a:ln>
        </p:spPr>
        <p:txBody>
          <a:bodyPr wrap="none">
            <a:prstTxWarp prst="textNoShape">
              <a:avLst/>
            </a:prstTxWarp>
            <a:spAutoFit/>
          </a:bodyPr>
          <a:lstStyle/>
          <a:p>
            <a:r>
              <a:rPr lang="en-US" sz="2000" b="1" dirty="0" smtClean="0"/>
              <a:t>Platelet Plug Formation</a:t>
            </a:r>
            <a:endParaRPr lang="en-US" sz="2000" b="1" dirty="0"/>
          </a:p>
        </p:txBody>
      </p:sp>
      <p:sp>
        <p:nvSpPr>
          <p:cNvPr id="11" name="Rectangle 2"/>
          <p:cNvSpPr>
            <a:spLocks noChangeArrowheads="1"/>
          </p:cNvSpPr>
          <p:nvPr/>
        </p:nvSpPr>
        <p:spPr bwMode="auto">
          <a:xfrm>
            <a:off x="6085211" y="2057400"/>
            <a:ext cx="3058789" cy="707886"/>
          </a:xfrm>
          <a:prstGeom prst="rect">
            <a:avLst/>
          </a:prstGeom>
          <a:solidFill>
            <a:schemeClr val="bg1"/>
          </a:solidFill>
          <a:ln w="9525">
            <a:noFill/>
            <a:miter lim="800000"/>
            <a:headEnd/>
            <a:tailEnd/>
          </a:ln>
        </p:spPr>
        <p:txBody>
          <a:bodyPr wrap="square">
            <a:prstTxWarp prst="textNoShape">
              <a:avLst/>
            </a:prstTxWarp>
            <a:spAutoFit/>
          </a:bodyPr>
          <a:lstStyle/>
          <a:p>
            <a:r>
              <a:rPr lang="en-US" sz="2000" b="1" dirty="0" smtClean="0"/>
              <a:t>Glucose Regulation of Insulin Secretion</a:t>
            </a:r>
            <a:endParaRPr lang="en-US" sz="2000" b="1" dirty="0"/>
          </a:p>
        </p:txBody>
      </p:sp>
    </p:spTree>
    <p:extLst>
      <p:ext uri="{BB962C8B-B14F-4D97-AF65-F5344CB8AC3E}">
        <p14:creationId xmlns:p14="http://schemas.microsoft.com/office/powerpoint/2010/main" val="222402238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p:cNvSpPr>
          <p:nvPr/>
        </p:nvSpPr>
        <p:spPr bwMode="auto">
          <a:xfrm>
            <a:off x="893763" y="446088"/>
            <a:ext cx="7366000" cy="946150"/>
          </a:xfrm>
          <a:prstGeom prst="rect">
            <a:avLst/>
          </a:prstGeom>
          <a:noFill/>
          <a:ln w="12700">
            <a:noFill/>
            <a:miter lim="800000"/>
            <a:headEnd/>
            <a:tailEnd/>
          </a:ln>
        </p:spPr>
        <p:txBody>
          <a:bodyPr lIns="0" tIns="0" rIns="0" bIns="0">
            <a:prstTxWarp prst="textNoShape">
              <a:avLst/>
            </a:prstTxWarp>
          </a:bodyPr>
          <a:lstStyle/>
          <a:p>
            <a:pPr algn="ctr">
              <a:spcBef>
                <a:spcPts val="138"/>
              </a:spcBef>
              <a:tabLst>
                <a:tab pos="855663" algn="l"/>
                <a:tab pos="1284288" algn="l"/>
              </a:tabLst>
            </a:pPr>
            <a:r>
              <a:rPr lang="en-US" sz="5900">
                <a:ea typeface="Arial" charset="0"/>
                <a:cs typeface="Arial" charset="0"/>
                <a:sym typeface="Chalkboard" charset="0"/>
              </a:rPr>
              <a:t>Autoantibody Profiling</a:t>
            </a:r>
          </a:p>
        </p:txBody>
      </p:sp>
      <p:pic>
        <p:nvPicPr>
          <p:cNvPr id="48131" name="Picture 6"/>
          <p:cNvPicPr>
            <a:picLocks noChangeArrowheads="1"/>
          </p:cNvPicPr>
          <p:nvPr/>
        </p:nvPicPr>
        <p:blipFill>
          <a:blip r:embed="rId2"/>
          <a:srcRect t="21964" b="23532"/>
          <a:stretch>
            <a:fillRect/>
          </a:stretch>
        </p:blipFill>
        <p:spPr bwMode="auto">
          <a:xfrm>
            <a:off x="533401" y="1438275"/>
            <a:ext cx="8305800" cy="2676525"/>
          </a:xfrm>
          <a:prstGeom prst="rect">
            <a:avLst/>
          </a:prstGeom>
          <a:noFill/>
          <a:ln w="25400">
            <a:noFill/>
            <a:miter lim="800000"/>
            <a:headEnd/>
            <a:tailEnd/>
          </a:ln>
        </p:spPr>
      </p:pic>
      <p:sp>
        <p:nvSpPr>
          <p:cNvPr id="48132" name="Rectangle 11"/>
          <p:cNvSpPr>
            <a:spLocks noChangeArrowheads="1"/>
          </p:cNvSpPr>
          <p:nvPr/>
        </p:nvSpPr>
        <p:spPr bwMode="auto">
          <a:xfrm>
            <a:off x="685800" y="4191000"/>
            <a:ext cx="8001001" cy="1384995"/>
          </a:xfrm>
          <a:prstGeom prst="rect">
            <a:avLst/>
          </a:prstGeom>
          <a:noFill/>
          <a:ln w="9525">
            <a:noFill/>
            <a:miter lim="800000"/>
            <a:headEnd/>
            <a:tailEnd/>
          </a:ln>
        </p:spPr>
        <p:txBody>
          <a:bodyPr wrap="square">
            <a:prstTxWarp prst="textNoShape">
              <a:avLst/>
            </a:prstTxWarp>
            <a:spAutoFit/>
          </a:bodyPr>
          <a:lstStyle/>
          <a:p>
            <a:r>
              <a:rPr lang="en-US" sz="2800" dirty="0" smtClean="0">
                <a:ea typeface="Arial" charset="0"/>
                <a:cs typeface="Arial" charset="0"/>
                <a:sym typeface="Chalkboard" charset="0"/>
              </a:rPr>
              <a:t>- Probe </a:t>
            </a:r>
            <a:r>
              <a:rPr lang="en-US" sz="2800" dirty="0">
                <a:ea typeface="Arial" charset="0"/>
                <a:cs typeface="Arial" charset="0"/>
                <a:sym typeface="Chalkboard" charset="0"/>
              </a:rPr>
              <a:t>Array containing ~9000 human </a:t>
            </a:r>
            <a:r>
              <a:rPr lang="en-US" sz="2800" dirty="0" smtClean="0">
                <a:ea typeface="Arial" charset="0"/>
                <a:cs typeface="Arial" charset="0"/>
                <a:sym typeface="Chalkboard" charset="0"/>
              </a:rPr>
              <a:t>proteins;</a:t>
            </a:r>
          </a:p>
          <a:p>
            <a:r>
              <a:rPr lang="en-US" sz="2800" dirty="0" smtClean="0">
                <a:ea typeface="Arial" charset="0"/>
                <a:cs typeface="Arial" charset="0"/>
                <a:sym typeface="Chalkboard" charset="0"/>
              </a:rPr>
              <a:t>- </a:t>
            </a:r>
            <a:r>
              <a:rPr lang="en-US" sz="2800" dirty="0">
                <a:ea typeface="Arial" charset="0"/>
                <a:cs typeface="Arial" charset="0"/>
                <a:sym typeface="Chalkboard" charset="0"/>
              </a:rPr>
              <a:t>R</a:t>
            </a:r>
            <a:r>
              <a:rPr lang="en-US" sz="2800" dirty="0" smtClean="0">
                <a:ea typeface="Arial" charset="0"/>
                <a:cs typeface="Arial" charset="0"/>
                <a:sym typeface="Chalkboard" charset="0"/>
              </a:rPr>
              <a:t>eactivity with DOK6; an insulin receptor binding protein + 3 other proteins related to T2D</a:t>
            </a:r>
            <a:endParaRPr lang="en-US" sz="2800" dirty="0"/>
          </a:p>
        </p:txBody>
      </p:sp>
      <p:sp>
        <p:nvSpPr>
          <p:cNvPr id="2" name="Rectangle 1"/>
          <p:cNvSpPr/>
          <p:nvPr/>
        </p:nvSpPr>
        <p:spPr>
          <a:xfrm>
            <a:off x="2743200" y="6248400"/>
            <a:ext cx="3503784" cy="400110"/>
          </a:xfrm>
          <a:prstGeom prst="rect">
            <a:avLst/>
          </a:prstGeom>
        </p:spPr>
        <p:txBody>
          <a:bodyPr wrap="none">
            <a:spAutoFit/>
          </a:bodyPr>
          <a:lstStyle/>
          <a:p>
            <a:pPr marL="0" indent="0" defTabSz="457200" eaLnBrk="1" hangingPunct="1">
              <a:lnSpc>
                <a:spcPct val="80000"/>
              </a:lnSpc>
              <a:buNone/>
              <a:defRPr/>
            </a:pPr>
            <a:r>
              <a:rPr lang="en-US" dirty="0" err="1">
                <a:solidFill>
                  <a:srgbClr val="000090"/>
                </a:solidFill>
                <a:latin typeface="Helvetica" charset="0"/>
              </a:rPr>
              <a:t>snyderome.stanford.edu</a:t>
            </a:r>
            <a:endParaRPr lang="en-US" dirty="0">
              <a:solidFill>
                <a:srgbClr val="000090"/>
              </a:solidFill>
              <a:latin typeface="Helvetica"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358775"/>
            <a:ext cx="7772400" cy="1470025"/>
          </a:xfrm>
        </p:spPr>
        <p:txBody>
          <a:bodyPr/>
          <a:lstStyle/>
          <a:p>
            <a:pPr eaLnBrk="1" hangingPunct="1"/>
            <a:r>
              <a:rPr lang="en-US" sz="4000" dirty="0" smtClean="0">
                <a:latin typeface="Helvetica" charset="0"/>
              </a:rPr>
              <a:t>Study of 10 Healthy People</a:t>
            </a:r>
            <a:br>
              <a:rPr lang="en-US" sz="4000" dirty="0" smtClean="0">
                <a:latin typeface="Helvetica" charset="0"/>
              </a:rPr>
            </a:br>
            <a:r>
              <a:rPr lang="en-US" sz="4000" dirty="0" smtClean="0">
                <a:latin typeface="Helvetica" charset="0"/>
              </a:rPr>
              <a:t>5 Asian, 5 European</a:t>
            </a:r>
            <a:br>
              <a:rPr lang="en-US" sz="4000" dirty="0" smtClean="0">
                <a:latin typeface="Helvetica" charset="0"/>
              </a:rPr>
            </a:br>
            <a:r>
              <a:rPr lang="en-US" sz="2400" dirty="0" smtClean="0">
                <a:latin typeface="Helvetica" charset="0"/>
              </a:rPr>
              <a:t>Dewey, Grove, Pan, Ashley, </a:t>
            </a:r>
            <a:r>
              <a:rPr lang="en-US" sz="2400" dirty="0" err="1" smtClean="0">
                <a:latin typeface="Helvetica" charset="0"/>
              </a:rPr>
              <a:t>Quertermous</a:t>
            </a:r>
            <a:r>
              <a:rPr lang="en-US" sz="2400" dirty="0" smtClean="0">
                <a:latin typeface="Helvetica" charset="0"/>
              </a:rPr>
              <a:t> et al</a:t>
            </a:r>
            <a:endParaRPr lang="en-US" sz="3600" dirty="0" smtClean="0">
              <a:latin typeface="Helvetica" charset="0"/>
            </a:endParaRPr>
          </a:p>
        </p:txBody>
      </p:sp>
      <p:sp>
        <p:nvSpPr>
          <p:cNvPr id="61443" name="Subtitle 2"/>
          <p:cNvSpPr>
            <a:spLocks noGrp="1"/>
          </p:cNvSpPr>
          <p:nvPr>
            <p:ph type="subTitle" idx="4294967295"/>
          </p:nvPr>
        </p:nvSpPr>
        <p:spPr>
          <a:xfrm>
            <a:off x="1219200" y="2362200"/>
            <a:ext cx="7467600" cy="5105400"/>
          </a:xfrm>
        </p:spPr>
        <p:txBody>
          <a:bodyPr>
            <a:noAutofit/>
          </a:bodyPr>
          <a:lstStyle/>
          <a:p>
            <a:pPr defTabSz="457200" eaLnBrk="1" hangingPunct="1">
              <a:lnSpc>
                <a:spcPct val="80000"/>
              </a:lnSpc>
              <a:buFontTx/>
              <a:buChar char="-"/>
              <a:defRPr/>
            </a:pPr>
            <a:r>
              <a:rPr lang="en-US" sz="2800" dirty="0" smtClean="0">
                <a:solidFill>
                  <a:srgbClr val="000090"/>
                </a:solidFill>
                <a:latin typeface="Helvetica" charset="0"/>
              </a:rPr>
              <a:t>Median 5 reportable disease risk associations (ACMG) per individual (range 2-</a:t>
            </a:r>
            <a:r>
              <a:rPr lang="en-US" sz="2800" dirty="0">
                <a:solidFill>
                  <a:srgbClr val="000090"/>
                </a:solidFill>
                <a:latin typeface="Helvetica" charset="0"/>
              </a:rPr>
              <a:t>6</a:t>
            </a:r>
            <a:r>
              <a:rPr lang="en-US" sz="2800" dirty="0" smtClean="0">
                <a:solidFill>
                  <a:srgbClr val="000090"/>
                </a:solidFill>
                <a:latin typeface="Helvetica" charset="0"/>
              </a:rPr>
              <a:t>)</a:t>
            </a:r>
          </a:p>
          <a:p>
            <a:pPr marL="0" indent="0" defTabSz="457200" eaLnBrk="1" hangingPunct="1">
              <a:lnSpc>
                <a:spcPct val="80000"/>
              </a:lnSpc>
              <a:buNone/>
              <a:defRPr/>
            </a:pPr>
            <a:endParaRPr lang="en-US" sz="2000" dirty="0">
              <a:solidFill>
                <a:srgbClr val="000090"/>
              </a:solidFill>
              <a:latin typeface="Helvetica" charset="0"/>
            </a:endParaRPr>
          </a:p>
          <a:p>
            <a:pPr defTabSz="457200" eaLnBrk="1" hangingPunct="1">
              <a:lnSpc>
                <a:spcPct val="80000"/>
              </a:lnSpc>
              <a:buFontTx/>
              <a:buChar char="-"/>
              <a:defRPr/>
            </a:pPr>
            <a:r>
              <a:rPr lang="en-US" sz="2800" dirty="0" smtClean="0">
                <a:solidFill>
                  <a:srgbClr val="000090"/>
                </a:solidFill>
                <a:latin typeface="Helvetica" charset="0"/>
              </a:rPr>
              <a:t>3 </a:t>
            </a:r>
            <a:r>
              <a:rPr lang="en-US" sz="2800" dirty="0" err="1" smtClean="0">
                <a:solidFill>
                  <a:srgbClr val="000090"/>
                </a:solidFill>
                <a:latin typeface="Helvetica" charset="0"/>
              </a:rPr>
              <a:t>followup</a:t>
            </a:r>
            <a:r>
              <a:rPr lang="en-US" sz="2800" dirty="0" smtClean="0">
                <a:solidFill>
                  <a:srgbClr val="000090"/>
                </a:solidFill>
                <a:latin typeface="Helvetica" charset="0"/>
              </a:rPr>
              <a:t> diagnostic tests (range 0-10)</a:t>
            </a:r>
          </a:p>
          <a:p>
            <a:pPr lvl="1" defTabSz="457200" eaLnBrk="1" hangingPunct="1">
              <a:lnSpc>
                <a:spcPct val="80000"/>
              </a:lnSpc>
              <a:buFontTx/>
              <a:buChar char="-"/>
              <a:defRPr/>
            </a:pPr>
            <a:r>
              <a:rPr lang="en-US" sz="2400" dirty="0">
                <a:solidFill>
                  <a:srgbClr val="000090"/>
                </a:solidFill>
                <a:latin typeface="Helvetica" charset="0"/>
              </a:rPr>
              <a:t>C</a:t>
            </a:r>
            <a:r>
              <a:rPr lang="en-US" sz="2400" dirty="0" smtClean="0">
                <a:solidFill>
                  <a:srgbClr val="000090"/>
                </a:solidFill>
                <a:latin typeface="Helvetica" charset="0"/>
              </a:rPr>
              <a:t>ost $362-$1427 per individual</a:t>
            </a:r>
          </a:p>
          <a:p>
            <a:pPr marL="0" indent="0" defTabSz="457200" eaLnBrk="1" hangingPunct="1">
              <a:lnSpc>
                <a:spcPct val="80000"/>
              </a:lnSpc>
              <a:buNone/>
              <a:defRPr/>
            </a:pPr>
            <a:endParaRPr lang="en-US" sz="2000" dirty="0">
              <a:solidFill>
                <a:srgbClr val="000090"/>
              </a:solidFill>
              <a:latin typeface="Helvetica" charset="0"/>
            </a:endParaRPr>
          </a:p>
          <a:p>
            <a:pPr defTabSz="457200" eaLnBrk="1" hangingPunct="1">
              <a:lnSpc>
                <a:spcPct val="80000"/>
              </a:lnSpc>
              <a:buFontTx/>
              <a:buChar char="-"/>
              <a:defRPr/>
            </a:pPr>
            <a:r>
              <a:rPr lang="en-US" sz="2800" dirty="0" smtClean="0">
                <a:solidFill>
                  <a:srgbClr val="000090"/>
                </a:solidFill>
                <a:latin typeface="Helvetica" charset="0"/>
              </a:rPr>
              <a:t>54 </a:t>
            </a:r>
            <a:r>
              <a:rPr lang="en-US" sz="2800" dirty="0">
                <a:solidFill>
                  <a:srgbClr val="000090"/>
                </a:solidFill>
                <a:latin typeface="Helvetica" charset="0"/>
              </a:rPr>
              <a:t>minutes per </a:t>
            </a:r>
            <a:r>
              <a:rPr lang="en-US" sz="2800" dirty="0" smtClean="0">
                <a:solidFill>
                  <a:srgbClr val="000090"/>
                </a:solidFill>
                <a:latin typeface="Helvetica" charset="0"/>
              </a:rPr>
              <a:t>variant</a:t>
            </a:r>
          </a:p>
          <a:p>
            <a:pPr defTabSz="457200" eaLnBrk="1" hangingPunct="1">
              <a:lnSpc>
                <a:spcPct val="80000"/>
              </a:lnSpc>
              <a:buFontTx/>
              <a:buChar char="-"/>
              <a:defRPr/>
            </a:pPr>
            <a:endParaRPr lang="en-US" sz="2000" dirty="0">
              <a:solidFill>
                <a:srgbClr val="000090"/>
              </a:solidFill>
              <a:latin typeface="Helvetica" charset="0"/>
            </a:endParaRPr>
          </a:p>
          <a:p>
            <a:pPr marL="0" indent="0" defTabSz="457200" eaLnBrk="1" hangingPunct="1">
              <a:lnSpc>
                <a:spcPct val="80000"/>
              </a:lnSpc>
              <a:buNone/>
              <a:defRPr/>
            </a:pPr>
            <a:endParaRPr lang="en-US" sz="2800" dirty="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spTree>
    <p:extLst>
      <p:ext uri="{BB962C8B-B14F-4D97-AF65-F5344CB8AC3E}">
        <p14:creationId xmlns:p14="http://schemas.microsoft.com/office/powerpoint/2010/main" val="238914156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dirty="0" smtClean="0">
                <a:latin typeface="Helvetica" charset="0"/>
              </a:rPr>
              <a:t>Many Unaddressed Areas</a:t>
            </a:r>
            <a:endParaRPr lang="en-US" sz="3600" dirty="0" smtClean="0">
              <a:latin typeface="Helvetica" charset="0"/>
            </a:endParaRPr>
          </a:p>
        </p:txBody>
      </p:sp>
      <p:sp>
        <p:nvSpPr>
          <p:cNvPr id="61443" name="Subtitle 2"/>
          <p:cNvSpPr>
            <a:spLocks noGrp="1"/>
          </p:cNvSpPr>
          <p:nvPr>
            <p:ph type="subTitle" idx="4294967295"/>
          </p:nvPr>
        </p:nvSpPr>
        <p:spPr>
          <a:xfrm>
            <a:off x="990600" y="1586136"/>
            <a:ext cx="7467600" cy="5805264"/>
          </a:xfrm>
        </p:spPr>
        <p:txBody>
          <a:bodyPr>
            <a:noAutofit/>
          </a:bodyPr>
          <a:lstStyle/>
          <a:p>
            <a:pPr marL="514350" indent="-514350" defTabSz="457200" eaLnBrk="1" hangingPunct="1">
              <a:lnSpc>
                <a:spcPct val="80000"/>
              </a:lnSpc>
              <a:buFontTx/>
              <a:buAutoNum type="arabicParenR"/>
              <a:defRPr/>
            </a:pPr>
            <a:r>
              <a:rPr lang="en-US" sz="2800" dirty="0" smtClean="0">
                <a:solidFill>
                  <a:srgbClr val="000090"/>
                </a:solidFill>
                <a:latin typeface="Helvetica" charset="0"/>
              </a:rPr>
              <a:t>Interpreting non protein coding regions</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smtClean="0">
                <a:solidFill>
                  <a:srgbClr val="000090"/>
                </a:solidFill>
                <a:latin typeface="Helvetica" charset="0"/>
              </a:rPr>
              <a:t>DNA Methylation</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err="1" smtClean="0">
                <a:solidFill>
                  <a:srgbClr val="000090"/>
                </a:solidFill>
                <a:latin typeface="Helvetica" charset="0"/>
              </a:rPr>
              <a:t>Microbiome</a:t>
            </a:r>
            <a:r>
              <a:rPr lang="en-US" sz="2800" dirty="0" smtClean="0">
                <a:solidFill>
                  <a:srgbClr val="000090"/>
                </a:solidFill>
                <a:latin typeface="Helvetica" charset="0"/>
              </a:rPr>
              <a:t> (with George Weinstock--Coming)</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err="1" smtClean="0">
                <a:solidFill>
                  <a:srgbClr val="000090"/>
                </a:solidFill>
                <a:latin typeface="Helvetica" charset="0"/>
              </a:rPr>
              <a:t>Exposome</a:t>
            </a:r>
            <a:r>
              <a:rPr lang="en-US" sz="2800" dirty="0" smtClean="0">
                <a:solidFill>
                  <a:srgbClr val="000090"/>
                </a:solidFill>
                <a:latin typeface="Helvetica" charset="0"/>
              </a:rPr>
              <a:t>/</a:t>
            </a:r>
            <a:r>
              <a:rPr lang="en-US" sz="2800" dirty="0" err="1" smtClean="0">
                <a:solidFill>
                  <a:srgbClr val="000090"/>
                </a:solidFill>
                <a:latin typeface="Helvetica" charset="0"/>
              </a:rPr>
              <a:t>Environmentalome</a:t>
            </a:r>
            <a:endParaRPr lang="en-US" sz="2800" dirty="0" smtClean="0">
              <a:solidFill>
                <a:srgbClr val="000090"/>
              </a:solidFill>
              <a:latin typeface="Helvetica" charset="0"/>
            </a:endParaRP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r>
              <a:rPr lang="en-US" sz="2800" dirty="0" smtClean="0">
                <a:solidFill>
                  <a:srgbClr val="000090"/>
                </a:solidFill>
                <a:latin typeface="Helvetica" charset="0"/>
              </a:rPr>
              <a:t>Other</a:t>
            </a:r>
          </a:p>
          <a:p>
            <a:pPr marL="514350" indent="-514350" defTabSz="457200" eaLnBrk="1" hangingPunct="1">
              <a:lnSpc>
                <a:spcPct val="80000"/>
              </a:lnSpc>
              <a:buAutoNum type="arabicParenR"/>
              <a:defRPr/>
            </a:pPr>
            <a:endParaRPr lang="en-US" sz="2800" dirty="0">
              <a:solidFill>
                <a:srgbClr val="000090"/>
              </a:solidFill>
              <a:latin typeface="Helvetica" charset="0"/>
            </a:endParaRPr>
          </a:p>
          <a:p>
            <a:pPr marL="514350" indent="-514350" defTabSz="457200" eaLnBrk="1" hangingPunct="1">
              <a:lnSpc>
                <a:spcPct val="80000"/>
              </a:lnSpc>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spTree>
    <p:extLst>
      <p:ext uri="{BB962C8B-B14F-4D97-AF65-F5344CB8AC3E}">
        <p14:creationId xmlns:p14="http://schemas.microsoft.com/office/powerpoint/2010/main" val="122310786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609600" y="152400"/>
            <a:ext cx="7772400" cy="1470025"/>
          </a:xfrm>
        </p:spPr>
        <p:txBody>
          <a:bodyPr/>
          <a:lstStyle/>
          <a:p>
            <a:pPr eaLnBrk="1" hangingPunct="1"/>
            <a:r>
              <a:rPr lang="en-US" sz="4000" smtClean="0">
                <a:latin typeface="Helvetica" charset="0"/>
              </a:rPr>
              <a:t>Mapping Regulatory Variation to Personal Genomes</a:t>
            </a:r>
            <a:endParaRPr lang="en-US" sz="3600" smtClean="0">
              <a:latin typeface="Helvetica" charset="0"/>
            </a:endParaRPr>
          </a:p>
        </p:txBody>
      </p:sp>
      <p:sp>
        <p:nvSpPr>
          <p:cNvPr id="61443" name="Subtitle 2"/>
          <p:cNvSpPr>
            <a:spLocks noGrp="1"/>
          </p:cNvSpPr>
          <p:nvPr>
            <p:ph type="subTitle" idx="4294967295"/>
          </p:nvPr>
        </p:nvSpPr>
        <p:spPr>
          <a:xfrm>
            <a:off x="1143000" y="2133600"/>
            <a:ext cx="7315200" cy="838200"/>
          </a:xfrm>
        </p:spPr>
        <p:txBody>
          <a:bodyPr/>
          <a:lstStyle/>
          <a:p>
            <a:pPr marL="0" indent="0" defTabSz="457200" eaLnBrk="1" hangingPunct="1">
              <a:lnSpc>
                <a:spcPct val="80000"/>
              </a:lnSpc>
              <a:buFontTx/>
              <a:buNone/>
              <a:defRPr/>
            </a:pPr>
            <a:endParaRPr lang="en-US" sz="2800" dirty="0" smtClean="0">
              <a:solidFill>
                <a:srgbClr val="000090"/>
              </a:solidFill>
              <a:latin typeface="Helvetica" charset="0"/>
            </a:endParaRPr>
          </a:p>
          <a:p>
            <a:pPr marL="0" indent="0" defTabSz="457200" eaLnBrk="1" hangingPunct="1">
              <a:lnSpc>
                <a:spcPct val="80000"/>
              </a:lnSpc>
              <a:buFontTx/>
              <a:buNone/>
              <a:defRPr/>
            </a:pPr>
            <a:endParaRPr lang="en-US" sz="2400" dirty="0" smtClean="0">
              <a:solidFill>
                <a:srgbClr val="000090"/>
              </a:solidFill>
              <a:latin typeface="Helvetica" charset="0"/>
            </a:endParaRPr>
          </a:p>
          <a:p>
            <a:pPr marL="0" indent="0" defTabSz="457200" eaLnBrk="1" hangingPunct="1">
              <a:lnSpc>
                <a:spcPct val="80000"/>
              </a:lnSpc>
              <a:buFontTx/>
              <a:buNone/>
              <a:defRPr/>
            </a:pPr>
            <a:endParaRPr lang="en-US" sz="2400" dirty="0" smtClean="0">
              <a:solidFill>
                <a:srgbClr val="000090"/>
              </a:solidFill>
              <a:latin typeface="Helvetica" charset="0"/>
            </a:endParaRPr>
          </a:p>
          <a:p>
            <a:pPr marL="0" indent="0" defTabSz="457200" eaLnBrk="1" hangingPunct="1">
              <a:lnSpc>
                <a:spcPct val="80000"/>
              </a:lnSpc>
              <a:buFontTx/>
              <a:buNone/>
              <a:defRPr/>
            </a:pPr>
            <a:r>
              <a:rPr lang="en-US" sz="2400" b="1" dirty="0" smtClean="0">
                <a:solidFill>
                  <a:srgbClr val="000090"/>
                </a:solidFill>
                <a:latin typeface="Helvetica" charset="0"/>
              </a:rPr>
              <a:t>Two approaches:</a:t>
            </a:r>
          </a:p>
          <a:p>
            <a:pPr marL="0" indent="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Mapping transcription factor binding in different people.</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r>
              <a:rPr lang="en-US" sz="2400" dirty="0" err="1">
                <a:solidFill>
                  <a:srgbClr val="000090"/>
                </a:solidFill>
                <a:latin typeface="Helvetica" charset="0"/>
              </a:rPr>
              <a:t>RegulomeDB</a:t>
            </a:r>
            <a:r>
              <a:rPr lang="en-US" sz="2400" dirty="0">
                <a:solidFill>
                  <a:srgbClr val="000090"/>
                </a:solidFill>
                <a:latin typeface="Helvetica" charset="0"/>
              </a:rPr>
              <a:t>: Assembling regulatory information from the ENCODE Project and other sources.</a:t>
            </a:r>
          </a:p>
          <a:p>
            <a:pPr marL="457200" indent="-457200" defTabSz="457200" eaLnBrk="1" hangingPunct="1">
              <a:lnSpc>
                <a:spcPct val="80000"/>
              </a:lnSpc>
              <a:buFontTx/>
              <a:buAutoNum type="arabicParenR"/>
              <a:defRPr/>
            </a:pPr>
            <a:endParaRPr lang="en-US" sz="2400" dirty="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p:txBody>
      </p:sp>
      <p:sp>
        <p:nvSpPr>
          <p:cNvPr id="51204" name="Slide Number Placeholder 3"/>
          <p:cNvSpPr txBox="1">
            <a:spLocks noGrp="1"/>
          </p:cNvSpPr>
          <p:nvPr/>
        </p:nvSpPr>
        <p:spPr bwMode="auto">
          <a:xfrm>
            <a:off x="6553200" y="6492875"/>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F29BF4C2-14DB-4040-A0DB-6C30EAE8A256}" type="slidenum">
              <a:rPr lang="en-US" sz="1200">
                <a:solidFill>
                  <a:srgbClr val="898989"/>
                </a:solidFill>
                <a:latin typeface="Helvetica" charset="0"/>
              </a:rPr>
              <a:pPr algn="r" defTabSz="457200" eaLnBrk="1" hangingPunct="1"/>
              <a:t>34</a:t>
            </a:fld>
            <a:endParaRPr lang="en-US" sz="1200">
              <a:solidFill>
                <a:srgbClr val="898989"/>
              </a:solidFill>
              <a:latin typeface="Helvetica" charset="0"/>
            </a:endParaRPr>
          </a:p>
        </p:txBody>
      </p:sp>
      <p:sp>
        <p:nvSpPr>
          <p:cNvPr id="51205" name="Rectangle 11"/>
          <p:cNvSpPr>
            <a:spLocks noChangeArrowheads="1"/>
          </p:cNvSpPr>
          <p:nvPr/>
        </p:nvSpPr>
        <p:spPr bwMode="auto">
          <a:xfrm>
            <a:off x="1295400" y="2387600"/>
            <a:ext cx="6629400" cy="46038"/>
          </a:xfrm>
          <a:prstGeom prst="rect">
            <a:avLst/>
          </a:prstGeom>
          <a:solidFill>
            <a:schemeClr val="tx1"/>
          </a:solidFill>
          <a:ln w="9525">
            <a:solidFill>
              <a:schemeClr val="tx1"/>
            </a:solidFill>
            <a:round/>
            <a:headEnd/>
            <a:tailEnd/>
          </a:ln>
        </p:spPr>
        <p:txBody>
          <a:bodyPr>
            <a:prstTxWarp prst="textNoShape">
              <a:avLst/>
            </a:prstTxWarp>
          </a:bodyPr>
          <a:lstStyle/>
          <a:p>
            <a:endParaRPr lang="en-US"/>
          </a:p>
        </p:txBody>
      </p:sp>
      <p:sp>
        <p:nvSpPr>
          <p:cNvPr id="51206" name="Rectangle 12"/>
          <p:cNvSpPr>
            <a:spLocks noChangeArrowheads="1"/>
          </p:cNvSpPr>
          <p:nvPr/>
        </p:nvSpPr>
        <p:spPr bwMode="auto">
          <a:xfrm>
            <a:off x="2057400" y="2235200"/>
            <a:ext cx="304800" cy="304800"/>
          </a:xfrm>
          <a:prstGeom prst="rect">
            <a:avLst/>
          </a:prstGeom>
          <a:solidFill>
            <a:srgbClr val="008000"/>
          </a:solidFill>
          <a:ln w="9525">
            <a:solidFill>
              <a:srgbClr val="008000"/>
            </a:solidFill>
            <a:round/>
            <a:headEnd/>
            <a:tailEnd/>
          </a:ln>
        </p:spPr>
        <p:txBody>
          <a:bodyPr>
            <a:prstTxWarp prst="textNoShape">
              <a:avLst/>
            </a:prstTxWarp>
          </a:bodyPr>
          <a:lstStyle/>
          <a:p>
            <a:endParaRPr lang="en-US"/>
          </a:p>
        </p:txBody>
      </p:sp>
      <p:sp>
        <p:nvSpPr>
          <p:cNvPr id="51207" name="Rectangle 13"/>
          <p:cNvSpPr>
            <a:spLocks noChangeArrowheads="1"/>
          </p:cNvSpPr>
          <p:nvPr/>
        </p:nvSpPr>
        <p:spPr bwMode="auto">
          <a:xfrm flipV="1">
            <a:off x="3429000" y="1778000"/>
            <a:ext cx="46038" cy="609600"/>
          </a:xfrm>
          <a:prstGeom prst="rect">
            <a:avLst/>
          </a:prstGeom>
          <a:solidFill>
            <a:schemeClr val="tx1"/>
          </a:solidFill>
          <a:ln w="9525">
            <a:solidFill>
              <a:schemeClr val="tx1"/>
            </a:solidFill>
            <a:round/>
            <a:headEnd/>
            <a:tailEnd/>
          </a:ln>
        </p:spPr>
        <p:txBody>
          <a:bodyPr>
            <a:prstTxWarp prst="textNoShape">
              <a:avLst/>
            </a:prstTxWarp>
          </a:bodyPr>
          <a:lstStyle/>
          <a:p>
            <a:endParaRPr lang="en-US"/>
          </a:p>
        </p:txBody>
      </p:sp>
      <p:sp>
        <p:nvSpPr>
          <p:cNvPr id="51208" name="Rectangle 9"/>
          <p:cNvSpPr>
            <a:spLocks noChangeArrowheads="1"/>
          </p:cNvSpPr>
          <p:nvPr/>
        </p:nvSpPr>
        <p:spPr bwMode="auto">
          <a:xfrm>
            <a:off x="3429000" y="2235200"/>
            <a:ext cx="4191000" cy="304800"/>
          </a:xfrm>
          <a:prstGeom prst="rect">
            <a:avLst/>
          </a:prstGeom>
          <a:solidFill>
            <a:srgbClr val="FF0000"/>
          </a:solidFill>
          <a:ln w="15875">
            <a:solidFill>
              <a:srgbClr val="FF0000"/>
            </a:solidFill>
            <a:miter lim="800000"/>
            <a:headEnd/>
            <a:tailEnd/>
          </a:ln>
        </p:spPr>
        <p:txBody>
          <a:bodyPr wrap="none" anchor="ctr">
            <a:prstTxWarp prst="textNoShape">
              <a:avLst/>
            </a:prstTxWarp>
          </a:bodyPr>
          <a:lstStyle/>
          <a:p>
            <a:pPr algn="ctr"/>
            <a:endParaRPr lang="en-US"/>
          </a:p>
        </p:txBody>
      </p:sp>
      <p:sp>
        <p:nvSpPr>
          <p:cNvPr id="51209" name="Line 9"/>
          <p:cNvSpPr>
            <a:spLocks noChangeShapeType="1"/>
          </p:cNvSpPr>
          <p:nvPr/>
        </p:nvSpPr>
        <p:spPr bwMode="auto">
          <a:xfrm>
            <a:off x="3429000" y="1731963"/>
            <a:ext cx="4267200" cy="46037"/>
          </a:xfrm>
          <a:prstGeom prst="line">
            <a:avLst/>
          </a:prstGeom>
          <a:noFill/>
          <a:ln w="63500">
            <a:solidFill>
              <a:schemeClr val="tx1"/>
            </a:solidFill>
            <a:round/>
            <a:headEnd/>
            <a:tailEnd type="stealth" w="lg" len="lg"/>
          </a:ln>
        </p:spPr>
        <p:txBody>
          <a:bodyPr wrap="none" anchor="ctr">
            <a:prstTxWarp prst="textNoShape">
              <a:avLst/>
            </a:prstTxWarp>
          </a:bodyPr>
          <a:lstStyle/>
          <a:p>
            <a:endParaRPr lang="en-US"/>
          </a:p>
        </p:txBody>
      </p:sp>
      <p:sp>
        <p:nvSpPr>
          <p:cNvPr id="51210" name="Rectangle 18"/>
          <p:cNvSpPr>
            <a:spLocks noChangeArrowheads="1"/>
          </p:cNvSpPr>
          <p:nvPr/>
        </p:nvSpPr>
        <p:spPr bwMode="auto">
          <a:xfrm>
            <a:off x="1981200" y="2154238"/>
            <a:ext cx="403225" cy="461962"/>
          </a:xfrm>
          <a:prstGeom prst="rect">
            <a:avLst/>
          </a:prstGeom>
          <a:noFill/>
          <a:ln w="9525">
            <a:noFill/>
            <a:miter lim="800000"/>
            <a:headEnd/>
            <a:tailEnd/>
          </a:ln>
        </p:spPr>
        <p:txBody>
          <a:bodyPr wrap="none">
            <a:prstTxWarp prst="textNoShape">
              <a:avLst/>
            </a:prstTxWarp>
            <a:spAutoFit/>
          </a:bodyPr>
          <a:lstStyle/>
          <a:p>
            <a:r>
              <a:rPr lang="en-US" b="1">
                <a:latin typeface="Helvetica" charset="0"/>
              </a:rPr>
              <a:t>X</a:t>
            </a:r>
            <a:endParaRPr lang="en-US"/>
          </a:p>
        </p:txBody>
      </p:sp>
    </p:spTree>
    <p:extLst>
      <p:ext uri="{BB962C8B-B14F-4D97-AF65-F5344CB8AC3E}">
        <p14:creationId xmlns:p14="http://schemas.microsoft.com/office/powerpoint/2010/main" val="148629109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67538" y="2087563"/>
            <a:ext cx="485775" cy="3603625"/>
          </a:xfrm>
          <a:prstGeom prst="rect">
            <a:avLst/>
          </a:prstGeom>
          <a:noFill/>
          <a:ln w="19050"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pic>
        <p:nvPicPr>
          <p:cNvPr id="55299" name="Picture 22" descr="znf804a_182587315-187904739.eps"/>
          <p:cNvPicPr>
            <a:picLocks/>
          </p:cNvPicPr>
          <p:nvPr/>
        </p:nvPicPr>
        <p:blipFill>
          <a:blip r:embed="rId3"/>
          <a:srcRect l="12973" r="12973"/>
          <a:stretch>
            <a:fillRect/>
          </a:stretch>
        </p:blipFill>
        <p:spPr bwMode="auto">
          <a:xfrm>
            <a:off x="4800600" y="2789238"/>
            <a:ext cx="3511550" cy="2743200"/>
          </a:xfrm>
          <a:prstGeom prst="rect">
            <a:avLst/>
          </a:prstGeom>
          <a:noFill/>
          <a:ln w="9525">
            <a:noFill/>
            <a:miter lim="800000"/>
            <a:headEnd/>
            <a:tailEnd/>
          </a:ln>
        </p:spPr>
      </p:pic>
      <p:pic>
        <p:nvPicPr>
          <p:cNvPr id="55300" name="Picture 31" descr="znf804a_close-up"/>
          <p:cNvPicPr>
            <a:picLocks noChangeAspect="1"/>
          </p:cNvPicPr>
          <p:nvPr/>
        </p:nvPicPr>
        <p:blipFill>
          <a:blip r:embed="rId4"/>
          <a:srcRect l="49297" r="47351" b="22421"/>
          <a:stretch>
            <a:fillRect/>
          </a:stretch>
        </p:blipFill>
        <p:spPr bwMode="auto">
          <a:xfrm>
            <a:off x="6967538" y="2100263"/>
            <a:ext cx="485775" cy="3644900"/>
          </a:xfrm>
          <a:prstGeom prst="rect">
            <a:avLst/>
          </a:prstGeom>
          <a:noFill/>
          <a:ln w="9525">
            <a:noFill/>
            <a:miter lim="800000"/>
            <a:headEnd/>
            <a:tailEnd/>
          </a:ln>
        </p:spPr>
      </p:pic>
      <p:sp>
        <p:nvSpPr>
          <p:cNvPr id="55301" name="TextBox 11"/>
          <p:cNvSpPr txBox="1">
            <a:spLocks noChangeArrowheads="1"/>
          </p:cNvSpPr>
          <p:nvPr/>
        </p:nvSpPr>
        <p:spPr bwMode="auto">
          <a:xfrm>
            <a:off x="1096963" y="1925638"/>
            <a:ext cx="766762" cy="366712"/>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800">
                <a:latin typeface="Calibri" charset="0"/>
              </a:rPr>
              <a:t>NF</a:t>
            </a:r>
            <a:r>
              <a:rPr lang="en-GB" sz="1800">
                <a:latin typeface="Symbol" charset="2"/>
              </a:rPr>
              <a:t>k</a:t>
            </a:r>
            <a:r>
              <a:rPr lang="en-GB" sz="1800">
                <a:latin typeface="Calibri" charset="0"/>
              </a:rPr>
              <a:t>B</a:t>
            </a:r>
          </a:p>
        </p:txBody>
      </p:sp>
      <p:sp>
        <p:nvSpPr>
          <p:cNvPr id="55302" name="TextBox 12"/>
          <p:cNvSpPr txBox="1">
            <a:spLocks noChangeArrowheads="1"/>
          </p:cNvSpPr>
          <p:nvPr/>
        </p:nvSpPr>
        <p:spPr bwMode="auto">
          <a:xfrm>
            <a:off x="5911850" y="1905000"/>
            <a:ext cx="704850" cy="366713"/>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800">
                <a:latin typeface="Calibri" charset="0"/>
              </a:rPr>
              <a:t>Pol II</a:t>
            </a:r>
          </a:p>
        </p:txBody>
      </p:sp>
      <p:pic>
        <p:nvPicPr>
          <p:cNvPr id="55303" name="Picture 21" descr="cd2_116,784,927 : 117,239,661.eps"/>
          <p:cNvPicPr>
            <a:picLocks/>
          </p:cNvPicPr>
          <p:nvPr/>
        </p:nvPicPr>
        <p:blipFill>
          <a:blip r:embed="rId5"/>
          <a:srcRect l="12973" r="12973"/>
          <a:stretch>
            <a:fillRect/>
          </a:stretch>
        </p:blipFill>
        <p:spPr bwMode="auto">
          <a:xfrm>
            <a:off x="757238" y="2789238"/>
            <a:ext cx="3560762" cy="2743200"/>
          </a:xfrm>
          <a:prstGeom prst="rect">
            <a:avLst/>
          </a:prstGeom>
          <a:noFill/>
          <a:ln w="9525">
            <a:noFill/>
            <a:miter lim="800000"/>
            <a:headEnd/>
            <a:tailEnd/>
          </a:ln>
        </p:spPr>
      </p:pic>
      <p:graphicFrame>
        <p:nvGraphicFramePr>
          <p:cNvPr id="51208" name="Group 8"/>
          <p:cNvGraphicFramePr>
            <a:graphicFrameLocks noGrp="1"/>
          </p:cNvGraphicFramePr>
          <p:nvPr/>
        </p:nvGraphicFramePr>
        <p:xfrm>
          <a:off x="4333875" y="2789238"/>
          <a:ext cx="608013" cy="2345970"/>
        </p:xfrm>
        <a:graphic>
          <a:graphicData uri="http://schemas.openxmlformats.org/drawingml/2006/table">
            <a:tbl>
              <a:tblPr/>
              <a:tblGrid>
                <a:gridCol w="608013"/>
              </a:tblGrid>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19193</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19099</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18505</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18951</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18526</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15510</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10847</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12878</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12892</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12891</a:t>
                      </a:r>
                    </a:p>
                  </a:txBody>
                  <a:tcPr marL="91348" marR="91348" marT="45675" marB="45675" horzOverflow="overflow">
                    <a:lnL>
                      <a:noFill/>
                    </a:lnL>
                    <a:lnR>
                      <a:noFill/>
                    </a:lnR>
                    <a:lnT>
                      <a:noFill/>
                    </a:lnT>
                    <a:lnB>
                      <a:noFill/>
                    </a:lnB>
                    <a:lnTlToBr>
                      <a:noFill/>
                    </a:lnTlToBr>
                    <a:lnBlToTr>
                      <a:noFill/>
                    </a:lnBlToTr>
                    <a:noFill/>
                  </a:tcPr>
                </a:tc>
              </a:tr>
              <a:tr h="2095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charset="0"/>
                          <a:ea typeface="ＭＳ Ｐゴシック" charset="-128"/>
                          <a:cs typeface="ＭＳ Ｐゴシック" charset="-128"/>
                        </a:rPr>
                        <a:t>IgG</a:t>
                      </a:r>
                    </a:p>
                  </a:txBody>
                  <a:tcPr marL="91348" marR="91348" marT="45675" marB="45675" horzOverflow="overflow">
                    <a:lnL>
                      <a:noFill/>
                    </a:lnL>
                    <a:lnR>
                      <a:noFill/>
                    </a:lnR>
                    <a:lnT>
                      <a:noFill/>
                    </a:lnT>
                    <a:lnB>
                      <a:noFill/>
                    </a:lnB>
                    <a:lnTlToBr>
                      <a:noFill/>
                    </a:lnTlToBr>
                    <a:lnBlToTr>
                      <a:noFill/>
                    </a:lnBlToTr>
                    <a:noFill/>
                  </a:tcPr>
                </a:tc>
              </a:tr>
            </a:tbl>
          </a:graphicData>
        </a:graphic>
      </p:graphicFrame>
      <p:sp>
        <p:nvSpPr>
          <p:cNvPr id="9" name="Rectangle 8"/>
          <p:cNvSpPr/>
          <p:nvPr/>
        </p:nvSpPr>
        <p:spPr>
          <a:xfrm>
            <a:off x="3132138" y="2789238"/>
            <a:ext cx="323850" cy="2103437"/>
          </a:xfrm>
          <a:prstGeom prst="rect">
            <a:avLst/>
          </a:prstGeom>
          <a:noFill/>
          <a:ln w="9525"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10" name="Rectangle 9"/>
          <p:cNvSpPr/>
          <p:nvPr/>
        </p:nvSpPr>
        <p:spPr>
          <a:xfrm>
            <a:off x="6335713" y="2789238"/>
            <a:ext cx="323850" cy="2103437"/>
          </a:xfrm>
          <a:prstGeom prst="rect">
            <a:avLst/>
          </a:prstGeom>
          <a:noFill/>
          <a:ln w="9525"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pic>
        <p:nvPicPr>
          <p:cNvPr id="55318" name="Picture 34" descr="cd2_close-up_nfkb.eps"/>
          <p:cNvPicPr>
            <a:picLocks/>
          </p:cNvPicPr>
          <p:nvPr/>
        </p:nvPicPr>
        <p:blipFill>
          <a:blip r:embed="rId6"/>
          <a:srcRect l="53189" r="44109" b="22737"/>
          <a:stretch>
            <a:fillRect/>
          </a:stretch>
        </p:blipFill>
        <p:spPr bwMode="auto">
          <a:xfrm>
            <a:off x="2297113" y="2100263"/>
            <a:ext cx="484187" cy="3648075"/>
          </a:xfrm>
          <a:prstGeom prst="rect">
            <a:avLst/>
          </a:prstGeom>
          <a:noFill/>
          <a:ln w="9525">
            <a:noFill/>
            <a:miter lim="800000"/>
            <a:headEnd/>
            <a:tailEnd/>
          </a:ln>
        </p:spPr>
      </p:pic>
      <p:sp>
        <p:nvSpPr>
          <p:cNvPr id="12" name="Rectangle 11"/>
          <p:cNvSpPr/>
          <p:nvPr/>
        </p:nvSpPr>
        <p:spPr>
          <a:xfrm>
            <a:off x="6967538" y="2087563"/>
            <a:ext cx="485775" cy="3644900"/>
          </a:xfrm>
          <a:prstGeom prst="rect">
            <a:avLst/>
          </a:prstGeom>
          <a:noFill/>
          <a:ln w="381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13" name="Rectangle 12"/>
          <p:cNvSpPr/>
          <p:nvPr/>
        </p:nvSpPr>
        <p:spPr>
          <a:xfrm>
            <a:off x="2293938" y="2097088"/>
            <a:ext cx="485775" cy="3644900"/>
          </a:xfrm>
          <a:prstGeom prst="rect">
            <a:avLst/>
          </a:prstGeom>
          <a:noFill/>
          <a:ln w="38100" cap="flat" cmpd="sng" algn="ctr">
            <a:solidFill>
              <a:srgbClr val="FFFFFF"/>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cxnSp>
        <p:nvCxnSpPr>
          <p:cNvPr id="14" name="Straight Connector 13"/>
          <p:cNvCxnSpPr/>
          <p:nvPr/>
        </p:nvCxnSpPr>
        <p:spPr>
          <a:xfrm flipV="1">
            <a:off x="6659563" y="2532063"/>
            <a:ext cx="307975" cy="2571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flipH="1" flipV="1">
            <a:off x="6320631" y="2142332"/>
            <a:ext cx="676275" cy="61753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659563" y="4892675"/>
            <a:ext cx="307975" cy="2984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H="1">
            <a:off x="6252369" y="4976019"/>
            <a:ext cx="798513" cy="63182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0800000" flipV="1">
            <a:off x="2779713" y="4892675"/>
            <a:ext cx="352425" cy="29845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2779713" y="2532063"/>
            <a:ext cx="352425" cy="2571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2779713" y="2112963"/>
            <a:ext cx="676275" cy="6762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a:off x="2718594" y="4953794"/>
            <a:ext cx="798513" cy="6762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2297113" y="2112963"/>
            <a:ext cx="485775" cy="3602037"/>
          </a:xfrm>
          <a:prstGeom prst="rect">
            <a:avLst/>
          </a:prstGeom>
          <a:noFill/>
          <a:ln w="19050"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23" name="Rectangle 22"/>
          <p:cNvSpPr/>
          <p:nvPr/>
        </p:nvSpPr>
        <p:spPr>
          <a:xfrm>
            <a:off x="6967538" y="2100263"/>
            <a:ext cx="485775" cy="3602037"/>
          </a:xfrm>
          <a:prstGeom prst="rect">
            <a:avLst/>
          </a:prstGeom>
          <a:noFill/>
          <a:ln w="19050" cap="flat" cmpd="sng" algn="ctr">
            <a:solidFill>
              <a:srgbClr val="E80DE8"/>
            </a:solidFill>
            <a:prstDash val="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00"/>
              </a:solidFill>
              <a:latin typeface="Calibri" charset="0"/>
            </a:endParaRPr>
          </a:p>
        </p:txBody>
      </p:sp>
      <p:sp>
        <p:nvSpPr>
          <p:cNvPr id="24" name="Title 23"/>
          <p:cNvSpPr>
            <a:spLocks noGrp="1"/>
          </p:cNvSpPr>
          <p:nvPr>
            <p:ph type="title" idx="4294967295"/>
          </p:nvPr>
        </p:nvSpPr>
        <p:spPr/>
        <p:txBody>
          <a:bodyPr>
            <a:normAutofit fontScale="90000"/>
          </a:bodyPr>
          <a:lstStyle/>
          <a:p>
            <a:pPr eaLnBrk="1" hangingPunct="1">
              <a:defRPr/>
            </a:pPr>
            <a:r>
              <a:rPr lang="en-US" sz="4000" smtClean="0"/>
              <a:t>Variability at CD2 and ZNF804A loci in Humans </a:t>
            </a:r>
          </a:p>
        </p:txBody>
      </p:sp>
      <p:sp>
        <p:nvSpPr>
          <p:cNvPr id="55332" name="Rectangle 24"/>
          <p:cNvSpPr>
            <a:spLocks noChangeArrowheads="1"/>
          </p:cNvSpPr>
          <p:nvPr/>
        </p:nvSpPr>
        <p:spPr bwMode="auto">
          <a:xfrm>
            <a:off x="762000" y="6019800"/>
            <a:ext cx="7924800" cy="430213"/>
          </a:xfrm>
          <a:prstGeom prst="rect">
            <a:avLst/>
          </a:prstGeom>
          <a:noFill/>
          <a:ln w="9525">
            <a:noFill/>
            <a:miter lim="800000"/>
            <a:headEnd/>
            <a:tailEnd/>
          </a:ln>
        </p:spPr>
        <p:txBody>
          <a:bodyPr>
            <a:prstTxWarp prst="textNoShape">
              <a:avLst/>
            </a:prstTxWarp>
            <a:spAutoFit/>
          </a:bodyPr>
          <a:lstStyle/>
          <a:p>
            <a:pPr defTabSz="457200" eaLnBrk="1" hangingPunct="1">
              <a:lnSpc>
                <a:spcPct val="90000"/>
              </a:lnSpc>
            </a:pPr>
            <a:r>
              <a:rPr lang="en-US"/>
              <a:t>7.5% and 25% of NFκB and Pol II binding regions vary</a:t>
            </a:r>
          </a:p>
        </p:txBody>
      </p:sp>
    </p:spTree>
    <p:extLst>
      <p:ext uri="{BB962C8B-B14F-4D97-AF65-F5344CB8AC3E}">
        <p14:creationId xmlns:p14="http://schemas.microsoft.com/office/powerpoint/2010/main" val="262826858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fontScale="90000"/>
          </a:bodyPr>
          <a:lstStyle/>
          <a:p>
            <a:pPr eaLnBrk="1" hangingPunct="1">
              <a:defRPr/>
            </a:pPr>
            <a:r>
              <a:rPr lang="en-US" sz="4000" smtClean="0"/>
              <a:t>Effect of Motif Associated SNPs on Binding</a:t>
            </a:r>
          </a:p>
        </p:txBody>
      </p:sp>
      <p:pic>
        <p:nvPicPr>
          <p:cNvPr id="59395" name="Picture 38"/>
          <p:cNvPicPr>
            <a:picLocks noChangeAspect="1"/>
          </p:cNvPicPr>
          <p:nvPr/>
        </p:nvPicPr>
        <p:blipFill>
          <a:blip r:embed="rId3"/>
          <a:srcRect/>
          <a:stretch>
            <a:fillRect/>
          </a:stretch>
        </p:blipFill>
        <p:spPr bwMode="auto">
          <a:xfrm>
            <a:off x="6248400" y="2632075"/>
            <a:ext cx="1341438" cy="609600"/>
          </a:xfrm>
          <a:prstGeom prst="rect">
            <a:avLst/>
          </a:prstGeom>
          <a:noFill/>
          <a:ln w="9525">
            <a:noFill/>
            <a:miter lim="800000"/>
            <a:headEnd/>
            <a:tailEnd/>
          </a:ln>
        </p:spPr>
      </p:pic>
      <p:pic>
        <p:nvPicPr>
          <p:cNvPr id="59396" name="Picture 30"/>
          <p:cNvPicPr>
            <a:picLocks noChangeAspect="1"/>
          </p:cNvPicPr>
          <p:nvPr/>
        </p:nvPicPr>
        <p:blipFill>
          <a:blip r:embed="rId4"/>
          <a:srcRect r="13202"/>
          <a:stretch>
            <a:fillRect/>
          </a:stretch>
        </p:blipFill>
        <p:spPr bwMode="auto">
          <a:xfrm>
            <a:off x="6248400" y="3308350"/>
            <a:ext cx="1685925" cy="647700"/>
          </a:xfrm>
          <a:prstGeom prst="rect">
            <a:avLst/>
          </a:prstGeom>
          <a:noFill/>
          <a:ln w="9525">
            <a:noFill/>
            <a:miter lim="800000"/>
            <a:headEnd/>
            <a:tailEnd/>
          </a:ln>
        </p:spPr>
      </p:pic>
      <p:pic>
        <p:nvPicPr>
          <p:cNvPr id="59397" name="Picture 29"/>
          <p:cNvPicPr>
            <a:picLocks noChangeAspect="1"/>
          </p:cNvPicPr>
          <p:nvPr/>
        </p:nvPicPr>
        <p:blipFill>
          <a:blip r:embed="rId5"/>
          <a:srcRect/>
          <a:stretch>
            <a:fillRect/>
          </a:stretch>
        </p:blipFill>
        <p:spPr bwMode="auto">
          <a:xfrm>
            <a:off x="6248400" y="4578350"/>
            <a:ext cx="1803400" cy="644525"/>
          </a:xfrm>
          <a:prstGeom prst="rect">
            <a:avLst/>
          </a:prstGeom>
          <a:noFill/>
          <a:ln w="9525">
            <a:noFill/>
            <a:miter lim="800000"/>
            <a:headEnd/>
            <a:tailEnd/>
          </a:ln>
        </p:spPr>
      </p:pic>
      <p:pic>
        <p:nvPicPr>
          <p:cNvPr id="59398" name="Picture 28"/>
          <p:cNvPicPr>
            <a:picLocks noChangeAspect="1"/>
          </p:cNvPicPr>
          <p:nvPr/>
        </p:nvPicPr>
        <p:blipFill>
          <a:blip r:embed="rId6"/>
          <a:srcRect/>
          <a:stretch>
            <a:fillRect/>
          </a:stretch>
        </p:blipFill>
        <p:spPr bwMode="auto">
          <a:xfrm>
            <a:off x="6248400" y="3900488"/>
            <a:ext cx="1727200" cy="720725"/>
          </a:xfrm>
          <a:prstGeom prst="rect">
            <a:avLst/>
          </a:prstGeom>
          <a:noFill/>
          <a:ln w="9525">
            <a:noFill/>
            <a:miter lim="800000"/>
            <a:headEnd/>
            <a:tailEnd/>
          </a:ln>
        </p:spPr>
      </p:pic>
      <p:sp>
        <p:nvSpPr>
          <p:cNvPr id="8" name="Rectangle 7"/>
          <p:cNvSpPr/>
          <p:nvPr/>
        </p:nvSpPr>
        <p:spPr>
          <a:xfrm>
            <a:off x="7277100" y="2759075"/>
            <a:ext cx="117475" cy="381000"/>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FF"/>
              </a:solidFill>
              <a:latin typeface="Calibri" charset="0"/>
            </a:endParaRPr>
          </a:p>
        </p:txBody>
      </p:sp>
      <p:sp>
        <p:nvSpPr>
          <p:cNvPr id="9" name="Rectangle 8"/>
          <p:cNvSpPr/>
          <p:nvPr/>
        </p:nvSpPr>
        <p:spPr>
          <a:xfrm>
            <a:off x="6469063" y="3559175"/>
            <a:ext cx="109537" cy="300038"/>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FF"/>
              </a:solidFill>
              <a:latin typeface="Calibri" charset="0"/>
            </a:endParaRPr>
          </a:p>
        </p:txBody>
      </p:sp>
      <p:sp>
        <p:nvSpPr>
          <p:cNvPr id="59401" name="TextBox 51"/>
          <p:cNvSpPr txBox="1">
            <a:spLocks noChangeArrowheads="1"/>
          </p:cNvSpPr>
          <p:nvPr/>
        </p:nvSpPr>
        <p:spPr bwMode="auto">
          <a:xfrm>
            <a:off x="6435725" y="3263900"/>
            <a:ext cx="328613" cy="366713"/>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2000" b="1" baseline="30000">
                <a:solidFill>
                  <a:srgbClr val="000000"/>
                </a:solidFill>
                <a:latin typeface="Calibri" charset="0"/>
                <a:sym typeface="Symbol" charset="2"/>
              </a:rPr>
              <a:t></a:t>
            </a:r>
            <a:r>
              <a:rPr lang="en-US" sz="1800">
                <a:latin typeface="Calibri" charset="0"/>
              </a:rPr>
              <a:t> </a:t>
            </a:r>
          </a:p>
        </p:txBody>
      </p:sp>
      <p:sp>
        <p:nvSpPr>
          <p:cNvPr id="59402" name="TextBox 52"/>
          <p:cNvSpPr txBox="1">
            <a:spLocks noChangeArrowheads="1"/>
          </p:cNvSpPr>
          <p:nvPr/>
        </p:nvSpPr>
        <p:spPr bwMode="auto">
          <a:xfrm>
            <a:off x="7256463" y="2573338"/>
            <a:ext cx="322262" cy="260350"/>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1600" baseline="30000">
                <a:solidFill>
                  <a:srgbClr val="000000"/>
                </a:solidFill>
                <a:latin typeface="Wingdings" charset="2"/>
                <a:ea typeface="Wingdings" charset="2"/>
                <a:cs typeface="Wingdings" charset="2"/>
              </a:rPr>
              <a:t></a:t>
            </a:r>
            <a:endParaRPr lang="en-US" sz="1600" baseline="30000">
              <a:latin typeface="Calibri" charset="0"/>
            </a:endParaRPr>
          </a:p>
        </p:txBody>
      </p:sp>
      <p:pic>
        <p:nvPicPr>
          <p:cNvPr id="59403" name="Picture 55" descr="snp-chr2-best-example-SF=3.eps"/>
          <p:cNvPicPr>
            <a:picLocks noChangeAspect="1"/>
          </p:cNvPicPr>
          <p:nvPr/>
        </p:nvPicPr>
        <p:blipFill>
          <a:blip r:embed="rId7"/>
          <a:srcRect l="49297" r="37622" b="7579"/>
          <a:stretch>
            <a:fillRect/>
          </a:stretch>
        </p:blipFill>
        <p:spPr bwMode="auto">
          <a:xfrm>
            <a:off x="939800" y="2447925"/>
            <a:ext cx="885825" cy="3209925"/>
          </a:xfrm>
          <a:prstGeom prst="rect">
            <a:avLst/>
          </a:prstGeom>
          <a:noFill/>
          <a:ln w="9525">
            <a:noFill/>
            <a:miter lim="800000"/>
            <a:headEnd/>
            <a:tailEnd/>
          </a:ln>
        </p:spPr>
      </p:pic>
      <p:pic>
        <p:nvPicPr>
          <p:cNvPr id="59404" name="Picture 56" descr="snp-chr13-nfkb_SF=.8.eps"/>
          <p:cNvPicPr>
            <a:picLocks noChangeAspect="1"/>
          </p:cNvPicPr>
          <p:nvPr/>
        </p:nvPicPr>
        <p:blipFill>
          <a:blip r:embed="rId8"/>
          <a:srcRect l="51892" r="38919" b="7579"/>
          <a:stretch>
            <a:fillRect/>
          </a:stretch>
        </p:blipFill>
        <p:spPr bwMode="auto">
          <a:xfrm>
            <a:off x="2659063" y="2447925"/>
            <a:ext cx="620712" cy="3209925"/>
          </a:xfrm>
          <a:prstGeom prst="rect">
            <a:avLst/>
          </a:prstGeom>
          <a:noFill/>
          <a:ln w="9525">
            <a:noFill/>
            <a:miter lim="800000"/>
            <a:headEnd/>
            <a:tailEnd/>
          </a:ln>
        </p:spPr>
      </p:pic>
      <p:pic>
        <p:nvPicPr>
          <p:cNvPr id="59405" name="Picture 57" descr="tata_known_genes.eps"/>
          <p:cNvPicPr>
            <a:picLocks noChangeAspect="1"/>
          </p:cNvPicPr>
          <p:nvPr/>
        </p:nvPicPr>
        <p:blipFill>
          <a:blip r:embed="rId9"/>
          <a:srcRect l="67459" r="19070" b="12633"/>
          <a:stretch>
            <a:fillRect/>
          </a:stretch>
        </p:blipFill>
        <p:spPr bwMode="auto">
          <a:xfrm>
            <a:off x="4095750" y="2447925"/>
            <a:ext cx="965200" cy="3213100"/>
          </a:xfrm>
          <a:prstGeom prst="rect">
            <a:avLst/>
          </a:prstGeom>
          <a:noFill/>
          <a:ln w="9525">
            <a:noFill/>
            <a:miter lim="800000"/>
            <a:headEnd/>
            <a:tailEnd/>
          </a:ln>
        </p:spPr>
      </p:pic>
      <p:sp>
        <p:nvSpPr>
          <p:cNvPr id="59406" name="TextBox 11"/>
          <p:cNvSpPr txBox="1">
            <a:spLocks noChangeArrowheads="1"/>
          </p:cNvSpPr>
          <p:nvPr/>
        </p:nvSpPr>
        <p:spPr bwMode="auto">
          <a:xfrm>
            <a:off x="1108075" y="2079625"/>
            <a:ext cx="701675" cy="336550"/>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600">
                <a:latin typeface="Calibri" charset="0"/>
              </a:rPr>
              <a:t>NF</a:t>
            </a:r>
            <a:r>
              <a:rPr lang="en-GB" sz="1600">
                <a:latin typeface="Symbol" charset="2"/>
              </a:rPr>
              <a:t>k</a:t>
            </a:r>
            <a:r>
              <a:rPr lang="en-GB" sz="1600">
                <a:latin typeface="Calibri" charset="0"/>
              </a:rPr>
              <a:t>B</a:t>
            </a:r>
          </a:p>
        </p:txBody>
      </p:sp>
      <p:sp>
        <p:nvSpPr>
          <p:cNvPr id="59407" name="TextBox 11"/>
          <p:cNvSpPr txBox="1">
            <a:spLocks noChangeArrowheads="1"/>
          </p:cNvSpPr>
          <p:nvPr/>
        </p:nvSpPr>
        <p:spPr bwMode="auto">
          <a:xfrm>
            <a:off x="4124325" y="2079625"/>
            <a:ext cx="647700" cy="336550"/>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600">
                <a:latin typeface="Calibri" charset="0"/>
              </a:rPr>
              <a:t>Pol II</a:t>
            </a:r>
          </a:p>
        </p:txBody>
      </p:sp>
      <p:sp>
        <p:nvSpPr>
          <p:cNvPr id="59408" name="TextBox 11"/>
          <p:cNvSpPr txBox="1">
            <a:spLocks noChangeArrowheads="1"/>
          </p:cNvSpPr>
          <p:nvPr/>
        </p:nvSpPr>
        <p:spPr bwMode="auto">
          <a:xfrm>
            <a:off x="2659063" y="2079625"/>
            <a:ext cx="701675" cy="336550"/>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600">
                <a:latin typeface="Calibri" charset="0"/>
              </a:rPr>
              <a:t>NF</a:t>
            </a:r>
            <a:r>
              <a:rPr lang="en-GB" sz="1600">
                <a:latin typeface="Symbol" charset="2"/>
              </a:rPr>
              <a:t>k</a:t>
            </a:r>
            <a:r>
              <a:rPr lang="en-GB" sz="1600">
                <a:latin typeface="Calibri" charset="0"/>
              </a:rPr>
              <a:t>B</a:t>
            </a:r>
          </a:p>
        </p:txBody>
      </p:sp>
      <p:graphicFrame>
        <p:nvGraphicFramePr>
          <p:cNvPr id="55313" name="Group 17"/>
          <p:cNvGraphicFramePr>
            <a:graphicFrameLocks noGrp="1"/>
          </p:cNvGraphicFramePr>
          <p:nvPr/>
        </p:nvGraphicFramePr>
        <p:xfrm>
          <a:off x="441325" y="2132013"/>
          <a:ext cx="569913" cy="3218000"/>
        </p:xfrm>
        <a:graphic>
          <a:graphicData uri="http://schemas.openxmlformats.org/drawingml/2006/table">
            <a:tbl>
              <a:tblPr/>
              <a:tblGrid>
                <a:gridCol w="569913"/>
              </a:tblGrid>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a:ln>
                          <a:noFill/>
                        </a:ln>
                        <a:solidFill>
                          <a:schemeClr val="tx1"/>
                        </a:solidFill>
                        <a:effectLst/>
                        <a:latin typeface="Arial" charset="0"/>
                        <a:ea typeface="ＭＳ Ｐゴシック" charset="-128"/>
                        <a:cs typeface="ＭＳ Ｐゴシック" charset="-128"/>
                      </a:endParaRP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19193</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19099</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18505</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18951</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18526</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15510</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10847</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12878</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12892</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12891</a:t>
                      </a:r>
                    </a:p>
                  </a:txBody>
                  <a:tcPr marL="91348" marR="91348" marT="45675" marB="45675"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IgG</a:t>
                      </a:r>
                    </a:p>
                  </a:txBody>
                  <a:tcPr marL="91348" marR="91348" marT="45675" marB="45675" horzOverflow="overflow">
                    <a:lnL>
                      <a:noFill/>
                    </a:lnL>
                    <a:lnR>
                      <a:noFill/>
                    </a:lnR>
                    <a:lnT>
                      <a:noFill/>
                    </a:lnT>
                    <a:lnB>
                      <a:noFill/>
                    </a:lnB>
                    <a:lnTlToBr>
                      <a:noFill/>
                    </a:lnTlToBr>
                    <a:lnBlToTr>
                      <a:noFill/>
                    </a:lnBlToTr>
                    <a:noFill/>
                  </a:tcPr>
                </a:tc>
              </a:tr>
            </a:tbl>
          </a:graphicData>
        </a:graphic>
      </p:graphicFrame>
      <p:sp>
        <p:nvSpPr>
          <p:cNvPr id="19" name="Rectangle 18"/>
          <p:cNvSpPr/>
          <p:nvPr/>
        </p:nvSpPr>
        <p:spPr>
          <a:xfrm>
            <a:off x="6542088" y="2733675"/>
            <a:ext cx="138112" cy="41433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defTabSz="457200" eaLnBrk="1" hangingPunct="1">
              <a:defRPr/>
            </a:pPr>
            <a:endParaRPr lang="en-US" sz="1800">
              <a:solidFill>
                <a:srgbClr val="FFFFFF"/>
              </a:solidFill>
              <a:latin typeface="Calibri" charset="0"/>
            </a:endParaRPr>
          </a:p>
        </p:txBody>
      </p:sp>
      <p:sp>
        <p:nvSpPr>
          <p:cNvPr id="59423" name="TextBox 68"/>
          <p:cNvSpPr txBox="1">
            <a:spLocks noChangeArrowheads="1"/>
          </p:cNvSpPr>
          <p:nvPr/>
        </p:nvSpPr>
        <p:spPr bwMode="auto">
          <a:xfrm>
            <a:off x="6561138" y="2573338"/>
            <a:ext cx="484187" cy="228600"/>
          </a:xfrm>
          <a:prstGeom prst="rect">
            <a:avLst/>
          </a:prstGeom>
          <a:noFill/>
          <a:ln w="9525">
            <a:noFill/>
            <a:miter lim="800000"/>
            <a:headEnd/>
            <a:tailEnd/>
          </a:ln>
        </p:spPr>
        <p:txBody>
          <a:bodyPr>
            <a:prstTxWarp prst="textNoShape">
              <a:avLst/>
            </a:prstTxWarp>
            <a:spAutoFit/>
          </a:bodyPr>
          <a:lstStyle/>
          <a:p>
            <a:pPr defTabSz="457200" eaLnBrk="1" hangingPunct="1"/>
            <a:r>
              <a:rPr lang="en-US" sz="1400" baseline="30000">
                <a:solidFill>
                  <a:srgbClr val="000000"/>
                </a:solidFill>
                <a:latin typeface="Wingdings" charset="2"/>
                <a:ea typeface="Wingdings" charset="2"/>
                <a:cs typeface="Wingdings" charset="2"/>
              </a:rPr>
              <a:t></a:t>
            </a:r>
            <a:endParaRPr lang="en-US" sz="1800">
              <a:latin typeface="Calibri" charset="0"/>
            </a:endParaRPr>
          </a:p>
        </p:txBody>
      </p:sp>
      <p:sp>
        <p:nvSpPr>
          <p:cNvPr id="59424" name="TextBox 11"/>
          <p:cNvSpPr txBox="1">
            <a:spLocks noChangeArrowheads="1"/>
          </p:cNvSpPr>
          <p:nvPr/>
        </p:nvSpPr>
        <p:spPr bwMode="auto">
          <a:xfrm>
            <a:off x="7904163" y="2709863"/>
            <a:ext cx="508000"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NF</a:t>
            </a:r>
            <a:r>
              <a:rPr lang="en-GB" sz="1000">
                <a:latin typeface="Symbol" charset="2"/>
              </a:rPr>
              <a:t>k</a:t>
            </a:r>
            <a:r>
              <a:rPr lang="en-GB" sz="1000">
                <a:latin typeface="Calibri" charset="0"/>
              </a:rPr>
              <a:t>B</a:t>
            </a:r>
          </a:p>
        </p:txBody>
      </p:sp>
      <p:sp>
        <p:nvSpPr>
          <p:cNvPr id="59425" name="TextBox 11"/>
          <p:cNvSpPr txBox="1">
            <a:spLocks noChangeArrowheads="1"/>
          </p:cNvSpPr>
          <p:nvPr/>
        </p:nvSpPr>
        <p:spPr bwMode="auto">
          <a:xfrm>
            <a:off x="7904163" y="3295650"/>
            <a:ext cx="763587"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TATA Box</a:t>
            </a:r>
          </a:p>
        </p:txBody>
      </p:sp>
      <p:sp>
        <p:nvSpPr>
          <p:cNvPr id="59426" name="TextBox 11"/>
          <p:cNvSpPr txBox="1">
            <a:spLocks noChangeArrowheads="1"/>
          </p:cNvSpPr>
          <p:nvPr/>
        </p:nvSpPr>
        <p:spPr bwMode="auto">
          <a:xfrm>
            <a:off x="7904163" y="3914775"/>
            <a:ext cx="868362"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CCAAT Box</a:t>
            </a:r>
          </a:p>
        </p:txBody>
      </p:sp>
      <p:sp>
        <p:nvSpPr>
          <p:cNvPr id="59427" name="TextBox 11"/>
          <p:cNvSpPr txBox="1">
            <a:spLocks noChangeArrowheads="1"/>
          </p:cNvSpPr>
          <p:nvPr/>
        </p:nvSpPr>
        <p:spPr bwMode="auto">
          <a:xfrm>
            <a:off x="7904163" y="4583113"/>
            <a:ext cx="628650" cy="244475"/>
          </a:xfrm>
          <a:prstGeom prst="rect">
            <a:avLst/>
          </a:prstGeom>
          <a:noFill/>
          <a:ln w="9525">
            <a:noFill/>
            <a:miter lim="800000"/>
            <a:headEnd/>
            <a:tailEnd/>
          </a:ln>
        </p:spPr>
        <p:txBody>
          <a:bodyPr wrap="none">
            <a:prstTxWarp prst="textNoShape">
              <a:avLst/>
            </a:prstTxWarp>
            <a:spAutoFit/>
          </a:bodyPr>
          <a:lstStyle/>
          <a:p>
            <a:pPr defTabSz="457200" eaLnBrk="1" hangingPunct="1"/>
            <a:r>
              <a:rPr lang="en-GB" sz="1000">
                <a:latin typeface="Calibri" charset="0"/>
              </a:rPr>
              <a:t>GC Box</a:t>
            </a:r>
          </a:p>
        </p:txBody>
      </p:sp>
      <p:sp>
        <p:nvSpPr>
          <p:cNvPr id="59428" name="TextBox 44"/>
          <p:cNvSpPr txBox="1">
            <a:spLocks noChangeArrowheads="1"/>
          </p:cNvSpPr>
          <p:nvPr/>
        </p:nvSpPr>
        <p:spPr bwMode="auto">
          <a:xfrm>
            <a:off x="4376738" y="5226050"/>
            <a:ext cx="534987" cy="214313"/>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800">
                <a:solidFill>
                  <a:srgbClr val="003100"/>
                </a:solidFill>
                <a:latin typeface="Calibri" charset="0"/>
              </a:rPr>
              <a:t>PIK3R1</a:t>
            </a:r>
          </a:p>
        </p:txBody>
      </p:sp>
      <p:graphicFrame>
        <p:nvGraphicFramePr>
          <p:cNvPr id="55333" name="Group 37"/>
          <p:cNvGraphicFramePr>
            <a:graphicFrameLocks noGrp="1"/>
          </p:cNvGraphicFramePr>
          <p:nvPr/>
        </p:nvGraphicFramePr>
        <p:xfrm>
          <a:off x="1825625" y="2146300"/>
          <a:ext cx="1044575" cy="3218000"/>
        </p:xfrm>
        <a:graphic>
          <a:graphicData uri="http://schemas.openxmlformats.org/drawingml/2006/table">
            <a:tbl>
              <a:tblPr/>
              <a:tblGrid>
                <a:gridCol w="1044575"/>
              </a:tblGrid>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ea typeface="ＭＳ Ｐゴシック" charset="-128"/>
                          <a:cs typeface="ＭＳ Ｐゴシック" charset="-128"/>
                        </a:rPr>
                        <a:t>Genotype</a:t>
                      </a:r>
                      <a:r>
                        <a:rPr kumimoji="0" lang="en-US" sz="1400" b="0" i="0" u="none" strike="noStrike" cap="none" normalizeH="0" baseline="30000" smtClean="0">
                          <a:ln>
                            <a:noFill/>
                          </a:ln>
                          <a:solidFill>
                            <a:srgbClr val="000000"/>
                          </a:solidFill>
                          <a:effectLst/>
                          <a:latin typeface="Wingdings" charset="2"/>
                          <a:ea typeface="Wingdings" charset="2"/>
                          <a:cs typeface="Wingdings" charset="2"/>
                        </a:rPr>
                        <a:t></a:t>
                      </a:r>
                      <a:endParaRPr kumimoji="0" lang="en-US" sz="1400" b="1" i="0" u="none" strike="noStrike" cap="none" normalizeH="0" baseline="30000" smtClean="0">
                        <a:ln>
                          <a:noFill/>
                        </a:ln>
                        <a:solidFill>
                          <a:srgbClr val="000000"/>
                        </a:solidFill>
                        <a:effectLst/>
                        <a:latin typeface="Arial" charset="0"/>
                        <a:ea typeface="ＭＳ Ｐゴシック" charset="-128"/>
                        <a:cs typeface="ＭＳ Ｐゴシック" charset="-128"/>
                      </a:endParaRPr>
                    </a:p>
                  </a:txBody>
                  <a:tcPr marL="91348" marR="91348" marT="45675" marB="45675" anchor="ctr"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G/G</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1348" marR="91348" marT="45675" marB="45675" horzOverflow="overflow">
                    <a:lnL>
                      <a:noFill/>
                    </a:lnL>
                    <a:lnR>
                      <a:noFill/>
                    </a:lnR>
                    <a:lnT>
                      <a:noFill/>
                    </a:lnT>
                    <a:lnB>
                      <a:noFill/>
                    </a:lnB>
                    <a:lnTlToBr>
                      <a:noFill/>
                    </a:lnTlToBr>
                    <a:lnBlToTr>
                      <a:noFill/>
                    </a:lnBlToTr>
                    <a:noFill/>
                  </a:tcPr>
                </a:tc>
              </a:tr>
            </a:tbl>
          </a:graphicData>
        </a:graphic>
      </p:graphicFrame>
      <p:graphicFrame>
        <p:nvGraphicFramePr>
          <p:cNvPr id="55346" name="Group 50"/>
          <p:cNvGraphicFramePr>
            <a:graphicFrameLocks noGrp="1"/>
          </p:cNvGraphicFramePr>
          <p:nvPr/>
        </p:nvGraphicFramePr>
        <p:xfrm>
          <a:off x="3279775" y="2135188"/>
          <a:ext cx="1044575" cy="3228159"/>
        </p:xfrm>
        <a:graphic>
          <a:graphicData uri="http://schemas.openxmlformats.org/drawingml/2006/table">
            <a:tbl>
              <a:tblPr/>
              <a:tblGrid>
                <a:gridCol w="1044575"/>
              </a:tblGrid>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ea typeface="ＭＳ Ｐゴシック" charset="-128"/>
                          <a:cs typeface="ＭＳ Ｐゴシック" charset="-128"/>
                        </a:rPr>
                        <a:t>Genotype </a:t>
                      </a:r>
                      <a:r>
                        <a:rPr kumimoji="0" lang="en-US" sz="1600" b="1" i="0" u="none" strike="noStrike" cap="none" normalizeH="0" baseline="30000" smtClean="0">
                          <a:ln>
                            <a:noFill/>
                          </a:ln>
                          <a:solidFill>
                            <a:schemeClr val="tx1"/>
                          </a:solidFill>
                          <a:effectLst/>
                          <a:latin typeface="Wingdings" charset="2"/>
                          <a:ea typeface="Wingdings" charset="2"/>
                          <a:cs typeface="Wingdings" charset="2"/>
                          <a:sym typeface="Symbol" charset="2"/>
                        </a:rPr>
                        <a:t></a:t>
                      </a:r>
                      <a:endParaRPr kumimoji="0" lang="en-US" sz="1600" b="1" i="0" u="none" strike="noStrike" cap="none" normalizeH="0" baseline="30000" smtClean="0">
                        <a:ln>
                          <a:noFill/>
                        </a:ln>
                        <a:solidFill>
                          <a:schemeClr val="tx1"/>
                        </a:solidFill>
                        <a:effectLst/>
                        <a:latin typeface="Arial" charset="0"/>
                        <a:ea typeface="ＭＳ Ｐゴシック" charset="-128"/>
                        <a:cs typeface="ＭＳ Ｐゴシック" charset="-128"/>
                      </a:endParaRPr>
                    </a:p>
                  </a:txBody>
                  <a:tcPr marL="91348" marR="91348" marT="45675" marB="45675" anchor="ctr"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C/C</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C/A</a:t>
                      </a:r>
                    </a:p>
                  </a:txBody>
                  <a:tcPr marL="91348" marR="91348" marT="45675" marB="45675" horzOverflow="overflow">
                    <a:lnL>
                      <a:noFill/>
                    </a:lnL>
                    <a:lnR>
                      <a:noFill/>
                    </a:lnR>
                    <a:lnT>
                      <a:noFill/>
                    </a:lnT>
                    <a:lnB>
                      <a:noFill/>
                    </a:lnB>
                    <a:lnTlToBr>
                      <a:noFill/>
                    </a:lnTlToBr>
                    <a:lnBlToTr>
                      <a:noFill/>
                    </a:lnBlToTr>
                    <a:noFill/>
                  </a:tcPr>
                </a:tc>
              </a:tr>
              <a:tr h="273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A/A</a:t>
                      </a:r>
                    </a:p>
                  </a:txBody>
                  <a:tcPr marL="91348" marR="91348" marT="45675" marB="45675"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1348" marR="91348" marT="45675" marB="45675" horzOverflow="overflow">
                    <a:lnL>
                      <a:noFill/>
                    </a:lnL>
                    <a:lnR>
                      <a:noFill/>
                    </a:lnR>
                    <a:lnT>
                      <a:noFill/>
                    </a:lnT>
                    <a:lnB>
                      <a:noFill/>
                    </a:lnB>
                    <a:lnTlToBr>
                      <a:noFill/>
                    </a:lnTlToBr>
                    <a:lnBlToTr>
                      <a:noFill/>
                    </a:lnBlToTr>
                    <a:noFill/>
                  </a:tcPr>
                </a:tc>
              </a:tr>
            </a:tbl>
          </a:graphicData>
        </a:graphic>
      </p:graphicFrame>
      <p:graphicFrame>
        <p:nvGraphicFramePr>
          <p:cNvPr id="55359" name="Group 63"/>
          <p:cNvGraphicFramePr>
            <a:graphicFrameLocks noGrp="1"/>
          </p:cNvGraphicFramePr>
          <p:nvPr/>
        </p:nvGraphicFramePr>
        <p:xfrm>
          <a:off x="5060950" y="1981200"/>
          <a:ext cx="958850" cy="3263004"/>
        </p:xfrm>
        <a:graphic>
          <a:graphicData uri="http://schemas.openxmlformats.org/drawingml/2006/table">
            <a:tbl>
              <a:tblPr/>
              <a:tblGrid>
                <a:gridCol w="958850"/>
              </a:tblGrid>
              <a:tr h="3825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ea typeface="ＭＳ Ｐゴシック" charset="-128"/>
                          <a:cs typeface="ＭＳ Ｐゴシック" charset="-128"/>
                        </a:rPr>
                        <a:t>Genotype </a:t>
                      </a:r>
                      <a:r>
                        <a:rPr kumimoji="0" lang="en-US" sz="2000" b="1" i="0" u="none" strike="noStrike" cap="none" normalizeH="0" baseline="30000" smtClean="0">
                          <a:ln>
                            <a:noFill/>
                          </a:ln>
                          <a:solidFill>
                            <a:schemeClr val="tx1"/>
                          </a:solidFill>
                          <a:effectLst/>
                          <a:latin typeface="Arial" charset="0"/>
                          <a:ea typeface="ＭＳ Ｐゴシック" charset="-128"/>
                          <a:cs typeface="ＭＳ Ｐゴシック" charset="-128"/>
                          <a:sym typeface="Symbol" charset="2"/>
                        </a:rPr>
                        <a:t></a:t>
                      </a:r>
                      <a:r>
                        <a:rPr kumimoji="0" lang="en-US" sz="2000" b="0" i="0" u="none" strike="noStrike" cap="none" normalizeH="0" baseline="0" smtClean="0">
                          <a:ln>
                            <a:noFill/>
                          </a:ln>
                          <a:solidFill>
                            <a:schemeClr val="tx1"/>
                          </a:solidFill>
                          <a:effectLst/>
                          <a:latin typeface="Arial" charset="0"/>
                          <a:ea typeface="ＭＳ Ｐゴシック" charset="-128"/>
                          <a:cs typeface="ＭＳ Ｐゴシック" charset="-128"/>
                        </a:rPr>
                        <a:t> </a:t>
                      </a:r>
                      <a:endParaRPr kumimoji="0" lang="en-US" sz="2000" b="1"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3211" marR="93211" marT="46606" marB="46606" anchor="b"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T/T</a:t>
                      </a:r>
                    </a:p>
                  </a:txBody>
                  <a:tcPr marL="93211" marR="93211" marT="46606" marB="46606" horzOverflow="overflow">
                    <a:lnL>
                      <a:noFill/>
                    </a:lnL>
                    <a:lnR>
                      <a:noFill/>
                    </a:lnR>
                    <a:lnT>
                      <a:noFill/>
                    </a:lnT>
                    <a:lnB>
                      <a:noFill/>
                    </a:lnB>
                    <a:lnTlToBr>
                      <a:noFill/>
                    </a:lnTlToBr>
                    <a:lnBlToTr>
                      <a:noFill/>
                    </a:lnBlToTr>
                    <a:noFill/>
                  </a:tcPr>
                </a:tc>
              </a:tr>
              <a:tr h="2619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rPr>
                        <a:t>G/T</a:t>
                      </a:r>
                    </a:p>
                  </a:txBody>
                  <a:tcPr marL="93211" marR="93211" marT="46606" marB="46606" horzOverflow="overflow">
                    <a:lnL>
                      <a:noFill/>
                    </a:lnL>
                    <a:lnR>
                      <a:noFill/>
                    </a:lnR>
                    <a:lnT>
                      <a:noFill/>
                    </a:lnT>
                    <a:lnB>
                      <a:noFill/>
                    </a:lnB>
                    <a:lnTlToBr>
                      <a:noFill/>
                    </a:lnTlToBr>
                    <a:lnBlToTr>
                      <a:noFill/>
                    </a:lnBlToTr>
                    <a:noFill/>
                  </a:tcPr>
                </a:tc>
              </a:tr>
              <a:tr h="236538">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a typeface="ＭＳ Ｐゴシック" charset="-128"/>
                        <a:cs typeface="ＭＳ Ｐゴシック" charset="-128"/>
                      </a:endParaRPr>
                    </a:p>
                  </a:txBody>
                  <a:tcPr marL="93211" marR="93211" marT="46606" marB="46606" horzOverflow="overflow">
                    <a:lnL>
                      <a:noFill/>
                    </a:lnL>
                    <a:lnR>
                      <a:noFill/>
                    </a:lnR>
                    <a:lnT>
                      <a:noFill/>
                    </a:lnT>
                    <a:lnB>
                      <a:noFill/>
                    </a:lnB>
                    <a:lnTlToBr>
                      <a:noFill/>
                    </a:lnTlToBr>
                    <a:lnBlToTr>
                      <a:noFill/>
                    </a:lnBlToTr>
                    <a:noFill/>
                  </a:tcPr>
                </a:tc>
              </a:tr>
            </a:tbl>
          </a:graphicData>
        </a:graphic>
      </p:graphicFrame>
      <p:sp>
        <p:nvSpPr>
          <p:cNvPr id="59468" name="TextBox 29"/>
          <p:cNvSpPr txBox="1">
            <a:spLocks noChangeArrowheads="1"/>
          </p:cNvSpPr>
          <p:nvPr/>
        </p:nvSpPr>
        <p:spPr bwMode="auto">
          <a:xfrm>
            <a:off x="10317163" y="5222875"/>
            <a:ext cx="184150" cy="366713"/>
          </a:xfrm>
          <a:prstGeom prst="rect">
            <a:avLst/>
          </a:prstGeom>
          <a:noFill/>
          <a:ln w="9525">
            <a:noFill/>
            <a:miter lim="800000"/>
            <a:headEnd/>
            <a:tailEnd/>
          </a:ln>
        </p:spPr>
        <p:txBody>
          <a:bodyPr wrap="none">
            <a:prstTxWarp prst="textNoShape">
              <a:avLst/>
            </a:prstTxWarp>
            <a:spAutoFit/>
          </a:bodyPr>
          <a:lstStyle/>
          <a:p>
            <a:pPr defTabSz="457200" eaLnBrk="1" hangingPunct="1"/>
            <a:endParaRPr lang="en-US" sz="1800">
              <a:latin typeface="Calibri" charset="0"/>
            </a:endParaRPr>
          </a:p>
        </p:txBody>
      </p:sp>
      <p:sp>
        <p:nvSpPr>
          <p:cNvPr id="59469" name="Slide Number Placeholder 30"/>
          <p:cNvSpPr txBox="1">
            <a:spLocks noGrp="1"/>
          </p:cNvSpPr>
          <p:nvPr/>
        </p:nvSpPr>
        <p:spPr bwMode="auto">
          <a:xfrm>
            <a:off x="6553200" y="6356350"/>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835B59C1-797F-D948-99B7-799A58AF41F3}" type="slidenum">
              <a:rPr lang="en-US" sz="1200">
                <a:solidFill>
                  <a:srgbClr val="898989"/>
                </a:solidFill>
                <a:latin typeface="Calibri" charset="0"/>
              </a:rPr>
              <a:pPr algn="r" defTabSz="457200" eaLnBrk="1" hangingPunct="1"/>
              <a:t>36</a:t>
            </a:fld>
            <a:endParaRPr lang="en-US" sz="1200">
              <a:solidFill>
                <a:srgbClr val="898989"/>
              </a:solidFill>
              <a:latin typeface="Calibri" charset="0"/>
            </a:endParaRPr>
          </a:p>
        </p:txBody>
      </p:sp>
      <p:sp>
        <p:nvSpPr>
          <p:cNvPr id="59470" name="TextBox 31"/>
          <p:cNvSpPr txBox="1">
            <a:spLocks noChangeArrowheads="1"/>
          </p:cNvSpPr>
          <p:nvPr/>
        </p:nvSpPr>
        <p:spPr bwMode="auto">
          <a:xfrm>
            <a:off x="6248400" y="2081213"/>
            <a:ext cx="2700338" cy="366712"/>
          </a:xfrm>
          <a:prstGeom prst="rect">
            <a:avLst/>
          </a:prstGeom>
          <a:noFill/>
          <a:ln w="9525">
            <a:noFill/>
            <a:miter lim="800000"/>
            <a:headEnd/>
            <a:tailEnd/>
          </a:ln>
        </p:spPr>
        <p:txBody>
          <a:bodyPr wrap="none">
            <a:prstTxWarp prst="textNoShape">
              <a:avLst/>
            </a:prstTxWarp>
            <a:spAutoFit/>
          </a:bodyPr>
          <a:lstStyle/>
          <a:p>
            <a:pPr defTabSz="457200" eaLnBrk="1" hangingPunct="1"/>
            <a:r>
              <a:rPr lang="en-US" sz="1800"/>
              <a:t>Position Weight Matrices</a:t>
            </a:r>
          </a:p>
        </p:txBody>
      </p:sp>
    </p:spTree>
    <p:extLst>
      <p:ext uri="{BB962C8B-B14F-4D97-AF65-F5344CB8AC3E}">
        <p14:creationId xmlns:p14="http://schemas.microsoft.com/office/powerpoint/2010/main" val="61857789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3"/>
          <p:cNvPicPr>
            <a:picLocks noChangeAspect="1"/>
          </p:cNvPicPr>
          <p:nvPr/>
        </p:nvPicPr>
        <p:blipFill>
          <a:blip r:embed="rId2"/>
          <a:srcRect/>
          <a:stretch>
            <a:fillRect/>
          </a:stretch>
        </p:blipFill>
        <p:spPr bwMode="auto">
          <a:xfrm>
            <a:off x="4419600" y="901700"/>
            <a:ext cx="3579813" cy="5635625"/>
          </a:xfrm>
          <a:prstGeom prst="rect">
            <a:avLst/>
          </a:prstGeom>
          <a:noFill/>
          <a:ln w="9525">
            <a:noFill/>
            <a:miter lim="800000"/>
            <a:headEnd/>
            <a:tailEnd/>
          </a:ln>
        </p:spPr>
      </p:pic>
      <p:sp>
        <p:nvSpPr>
          <p:cNvPr id="65539" name="TextBox 6"/>
          <p:cNvSpPr txBox="1">
            <a:spLocks noChangeArrowheads="1"/>
          </p:cNvSpPr>
          <p:nvPr/>
        </p:nvSpPr>
        <p:spPr bwMode="auto">
          <a:xfrm>
            <a:off x="5621338" y="533400"/>
            <a:ext cx="1173162" cy="368300"/>
          </a:xfrm>
          <a:prstGeom prst="rect">
            <a:avLst/>
          </a:prstGeom>
          <a:noFill/>
          <a:ln w="9525">
            <a:noFill/>
            <a:miter lim="800000"/>
            <a:headEnd/>
            <a:tailEnd/>
          </a:ln>
        </p:spPr>
        <p:txBody>
          <a:bodyPr wrap="none">
            <a:prstTxWarp prst="textNoShape">
              <a:avLst/>
            </a:prstTxWarp>
            <a:spAutoFit/>
          </a:bodyPr>
          <a:lstStyle/>
          <a:p>
            <a:r>
              <a:rPr lang="en-US"/>
              <a:t>rs6135095</a:t>
            </a:r>
          </a:p>
        </p:txBody>
      </p:sp>
      <p:sp>
        <p:nvSpPr>
          <p:cNvPr id="65540" name="TextBox 26"/>
          <p:cNvSpPr txBox="1">
            <a:spLocks noChangeArrowheads="1"/>
          </p:cNvSpPr>
          <p:nvPr/>
        </p:nvSpPr>
        <p:spPr bwMode="auto">
          <a:xfrm>
            <a:off x="381000" y="533400"/>
            <a:ext cx="3733800" cy="1816100"/>
          </a:xfrm>
          <a:prstGeom prst="rect">
            <a:avLst/>
          </a:prstGeom>
          <a:noFill/>
          <a:ln w="9525">
            <a:noFill/>
            <a:miter lim="800000"/>
            <a:headEnd/>
            <a:tailEnd/>
          </a:ln>
        </p:spPr>
        <p:txBody>
          <a:bodyPr>
            <a:prstTxWarp prst="textNoShape">
              <a:avLst/>
            </a:prstTxWarp>
            <a:spAutoFit/>
          </a:bodyPr>
          <a:lstStyle/>
          <a:p>
            <a:pPr defTabSz="457200" eaLnBrk="1" hangingPunct="1"/>
            <a:r>
              <a:rPr lang="en-GB" sz="2800" b="1" dirty="0">
                <a:latin typeface="Calibri" charset="0"/>
              </a:rPr>
              <a:t>Variable Binding Sites Can Be Associated with Disease Risk</a:t>
            </a:r>
          </a:p>
          <a:p>
            <a:pPr defTabSz="457200" eaLnBrk="1" hangingPunct="1"/>
            <a:r>
              <a:rPr lang="en-GB" sz="2800" b="1" dirty="0" err="1">
                <a:latin typeface="Calibri" charset="0"/>
              </a:rPr>
              <a:t>e</a:t>
            </a:r>
            <a:r>
              <a:rPr lang="en-GB" sz="2800" b="1" dirty="0">
                <a:latin typeface="Calibri" charset="0"/>
              </a:rPr>
              <a:t>.</a:t>
            </a:r>
            <a:r>
              <a:rPr lang="en-US" sz="2800" b="1" dirty="0">
                <a:latin typeface="Calibri" charset="0"/>
              </a:rPr>
              <a:t>G</a:t>
            </a:r>
            <a:r>
              <a:rPr lang="en-GB" sz="2800" b="1" dirty="0">
                <a:latin typeface="Calibri" charset="0"/>
              </a:rPr>
              <a:t> Atherosclerosis</a:t>
            </a:r>
            <a:endParaRPr lang="en-GB" sz="2800" dirty="0">
              <a:latin typeface="Calibri" charset="0"/>
            </a:endParaRPr>
          </a:p>
        </p:txBody>
      </p:sp>
    </p:spTree>
    <p:extLst>
      <p:ext uri="{BB962C8B-B14F-4D97-AF65-F5344CB8AC3E}">
        <p14:creationId xmlns:p14="http://schemas.microsoft.com/office/powerpoint/2010/main" val="24898230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152400"/>
            <a:ext cx="7772400" cy="1143000"/>
          </a:xfrm>
        </p:spPr>
        <p:txBody>
          <a:bodyPr>
            <a:normAutofit/>
          </a:bodyPr>
          <a:lstStyle/>
          <a:p>
            <a:r>
              <a:rPr lang="en-US" dirty="0" err="1" smtClean="0"/>
              <a:t>RegulomeDB</a:t>
            </a:r>
            <a:endParaRPr lang="en-US" dirty="0"/>
          </a:p>
        </p:txBody>
      </p:sp>
      <p:sp>
        <p:nvSpPr>
          <p:cNvPr id="6" name="Rectangle 5"/>
          <p:cNvSpPr/>
          <p:nvPr/>
        </p:nvSpPr>
        <p:spPr>
          <a:xfrm>
            <a:off x="6941704" y="6396335"/>
            <a:ext cx="1668896" cy="461665"/>
          </a:xfrm>
          <a:prstGeom prst="rect">
            <a:avLst/>
          </a:prstGeom>
        </p:spPr>
        <p:txBody>
          <a:bodyPr wrap="none">
            <a:spAutoFit/>
          </a:bodyPr>
          <a:lstStyle/>
          <a:p>
            <a:r>
              <a:rPr lang="en-US" dirty="0" smtClean="0"/>
              <a:t>Alan Boyle</a:t>
            </a:r>
            <a:endParaRPr lang="en-US" dirty="0"/>
          </a:p>
        </p:txBody>
      </p:sp>
      <p:graphicFrame>
        <p:nvGraphicFramePr>
          <p:cNvPr id="7" name="Content Placeholder 5"/>
          <p:cNvGraphicFramePr>
            <a:graphicFrameLocks/>
          </p:cNvGraphicFramePr>
          <p:nvPr>
            <p:extLst>
              <p:ext uri="{D42A27DB-BD31-4B8C-83A1-F6EECF244321}">
                <p14:modId xmlns:p14="http://schemas.microsoft.com/office/powerpoint/2010/main" val="889121183"/>
              </p:ext>
            </p:extLst>
          </p:nvPr>
        </p:nvGraphicFramePr>
        <p:xfrm>
          <a:off x="182016" y="762000"/>
          <a:ext cx="8804168" cy="5612861"/>
        </p:xfrm>
        <a:graphic>
          <a:graphicData uri="http://schemas.openxmlformats.org/drawingml/2006/table">
            <a:tbl>
              <a:tblPr firstRow="1" bandRow="1">
                <a:tableStyleId>{2D5ABB26-0587-4C30-8999-92F81FD0307C}</a:tableStyleId>
              </a:tblPr>
              <a:tblGrid>
                <a:gridCol w="2662371"/>
                <a:gridCol w="2666149"/>
                <a:gridCol w="1433334"/>
                <a:gridCol w="2042314"/>
              </a:tblGrid>
              <a:tr h="322699">
                <a:tc>
                  <a:txBody>
                    <a:bodyPr/>
                    <a:lstStyle/>
                    <a:p>
                      <a:pPr algn="ctr" fontAlgn="t"/>
                      <a:r>
                        <a:rPr lang="en-US" sz="1600" u="none" strike="noStrike" dirty="0">
                          <a:effectLst/>
                        </a:rPr>
                        <a:t>Data Type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Types</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Features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1600" u="none" strike="noStrike" dirty="0">
                          <a:effectLst/>
                        </a:rPr>
                        <a:t>Genomic Coverage (</a:t>
                      </a:r>
                      <a:r>
                        <a:rPr lang="en-US" sz="1600" u="none" strike="noStrike" dirty="0" err="1">
                          <a:effectLst/>
                        </a:rPr>
                        <a:t>bp</a:t>
                      </a:r>
                      <a:r>
                        <a:rPr lang="en-US" sz="1600" u="none" strike="noStrike" dirty="0">
                          <a:effectLst/>
                        </a:rPr>
                        <a:t>) </a:t>
                      </a:r>
                      <a:endParaRPr lang="en-US" sz="1600" b="1" i="0" u="none" strike="noStrike" dirty="0">
                        <a:solidFill>
                          <a:srgbClr val="FFFFFF"/>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r>
              <a:tr h="408490">
                <a:tc>
                  <a:txBody>
                    <a:bodyPr/>
                    <a:lstStyle/>
                    <a:p>
                      <a:pPr algn="l" fontAlgn="t"/>
                      <a:r>
                        <a:rPr lang="en-US" sz="1400" u="none" strike="noStrike" dirty="0">
                          <a:effectLst/>
                        </a:rPr>
                        <a:t>Transcription Factor ChIP-Seq </a:t>
                      </a:r>
                      <a:endParaRPr lang="en-US" sz="1400" u="none" strike="noStrike" dirty="0" smtClean="0">
                        <a:effectLst/>
                      </a:endParaRPr>
                    </a:p>
                    <a:p>
                      <a:pPr algn="l" fontAlgn="t"/>
                      <a:r>
                        <a:rPr lang="en-US" sz="1400" u="none" strike="noStrike" dirty="0" smtClean="0">
                          <a:effectLst/>
                        </a:rPr>
                        <a:t>(</a:t>
                      </a:r>
                      <a:r>
                        <a:rPr lang="en-US" sz="1400" u="none" strike="noStrike" dirty="0">
                          <a:effectLst/>
                        </a:rPr>
                        <a:t>ENCODE) </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495 conditions / cell lines </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7,721,822</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230,795,743</a:t>
                      </a:r>
                      <a:endParaRPr lang="en-US" sz="1400" b="0" i="0" u="none" strike="noStrike" dirty="0">
                        <a:solidFill>
                          <a:srgbClr val="000000"/>
                        </a:solidFill>
                        <a:effectLst/>
                        <a:latin typeface="Arial"/>
                      </a:endParaRPr>
                    </a:p>
                  </a:txBody>
                  <a:tcPr marL="12700" marR="12700" marT="12700" marB="0" anchor="ctr">
                    <a:lnL>
                      <a:noFill/>
                    </a:lnL>
                    <a:lnR>
                      <a:noFill/>
                    </a:lnR>
                    <a:lnT w="12700" cap="flat" cmpd="sng" algn="ctr">
                      <a:solidFill>
                        <a:prstClr val="black"/>
                      </a:solidFill>
                      <a:prstDash val="solid"/>
                      <a:round/>
                      <a:headEnd type="none" w="med" len="med"/>
                      <a:tailEnd type="none" w="med" len="med"/>
                    </a:lnT>
                    <a:lnB>
                      <a:noFill/>
                    </a:lnB>
                    <a:lnTlToBr w="12700" cmpd="sng">
                      <a:noFill/>
                      <a:prstDash val="solid"/>
                    </a:lnTlToBr>
                    <a:lnBlToTr w="12700" cmpd="sng">
                      <a:noFill/>
                      <a:prstDash val="solid"/>
                    </a:lnBlToTr>
                  </a:tcPr>
                </a:tc>
              </a:tr>
              <a:tr h="423345">
                <a:tc>
                  <a:txBody>
                    <a:bodyPr/>
                    <a:lstStyle/>
                    <a:p>
                      <a:pPr algn="l" fontAlgn="t"/>
                      <a:r>
                        <a:rPr lang="en-US" sz="1400" u="none" strike="noStrike" dirty="0">
                          <a:effectLst/>
                        </a:rPr>
                        <a:t>Transcription Factor ChIP-Seq </a:t>
                      </a:r>
                      <a:endParaRPr lang="en-US" sz="1400" u="none" strike="noStrike" dirty="0" smtClean="0">
                        <a:effectLst/>
                      </a:endParaRPr>
                    </a:p>
                    <a:p>
                      <a:pPr algn="l" fontAlgn="t"/>
                      <a:r>
                        <a:rPr lang="en-US" sz="1400" u="none" strike="noStrike" dirty="0" smtClean="0">
                          <a:effectLst/>
                        </a:rPr>
                        <a:t>(</a:t>
                      </a:r>
                      <a:r>
                        <a:rPr lang="en-US" sz="1400" u="none" strike="noStrike" dirty="0">
                          <a:effectLst/>
                        </a:rPr>
                        <a:t>non-ENCODE)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32 conditions / cell lines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397,534</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140,534,725</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a:effectLst/>
                        </a:rPr>
                        <a:t>Transcription Factor </a:t>
                      </a:r>
                      <a:r>
                        <a:rPr lang="en-US" sz="1400" u="none" strike="noStrike" dirty="0" smtClean="0">
                          <a:effectLst/>
                        </a:rPr>
                        <a:t>ChIP</a:t>
                      </a:r>
                      <a:r>
                        <a:rPr lang="en-US" sz="1400" u="none" strike="noStrike" dirty="0">
                          <a:effectLst/>
                        </a:rPr>
                        <a:t>-</a:t>
                      </a:r>
                      <a:r>
                        <a:rPr lang="en-US" sz="1400" u="none" strike="noStrike" dirty="0" err="1">
                          <a:effectLst/>
                        </a:rPr>
                        <a:t>exo</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1 condition</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35,161</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2,604,066</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a:effectLst/>
                        </a:rPr>
                        <a:t>Histone Modifications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284 conditions / cell lines/ marks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23,055,241</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2,805,205,184</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dirty="0" err="1">
                          <a:effectLst/>
                        </a:rPr>
                        <a:t>DNase</a:t>
                      </a:r>
                      <a:r>
                        <a:rPr lang="en-US" sz="1400" u="none" strike="noStrike" dirty="0">
                          <a:effectLst/>
                        </a:rPr>
                        <a:t> I Hypersensitive Sites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114 conditions / cell lines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20,710,098</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614,973,579</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FAIRE Sites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25 conditions / cell lines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4,816,196</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476,386,909</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DNase I Footprints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50 cell lines </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128,266,803</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178,722,370</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Predicted Binding (PWMs)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fr-FR" sz="1400" u="none" strike="noStrike" dirty="0">
                          <a:effectLst/>
                        </a:rPr>
                        <a:t>1,158 motifs</a:t>
                      </a:r>
                      <a:endParaRPr lang="fr-FR"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239,713,973</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1,151,732,122</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eQTLs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142,945 SNPs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142,945</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142,945</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dsQTLs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6,069 SNPs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6,069</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6,069</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Manual Annotations </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a:effectLst/>
                        </a:rPr>
                        <a:t>6 Genomic Regions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282</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11,607</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2022">
                <a:tc>
                  <a:txBody>
                    <a:bodyPr/>
                    <a:lstStyle/>
                    <a:p>
                      <a:pPr algn="l" fontAlgn="t"/>
                      <a:r>
                        <a:rPr lang="en-US" sz="1400" u="none" strike="noStrike">
                          <a:effectLst/>
                        </a:rPr>
                        <a:t>VISTA Enhancers</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l" fontAlgn="t"/>
                      <a:r>
                        <a:rPr lang="en-US" sz="1400" u="none" strike="noStrike" dirty="0">
                          <a:effectLst/>
                        </a:rPr>
                        <a:t>1,448 Enhancers</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a:effectLst/>
                        </a:rPr>
                        <a:t>1,325</a:t>
                      </a:r>
                      <a:endParaRPr lang="en-US" sz="1400" b="0" i="0" u="none" strike="noStrike">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c>
                  <a:txBody>
                    <a:bodyPr/>
                    <a:lstStyle/>
                    <a:p>
                      <a:pPr algn="r" fontAlgn="t"/>
                      <a:r>
                        <a:rPr lang="en-US" sz="1400" u="none" strike="noStrike" dirty="0">
                          <a:effectLst/>
                        </a:rPr>
                        <a:t>1,658,146</a:t>
                      </a:r>
                      <a:endParaRPr lang="en-US" sz="1400" b="0" i="0" u="none" strike="noStrike" dirty="0">
                        <a:solidFill>
                          <a:srgbClr val="000000"/>
                        </a:solidFill>
                        <a:effectLst/>
                        <a:latin typeface="Arial"/>
                      </a:endParaRPr>
                    </a:p>
                  </a:txBody>
                  <a:tcPr marL="12700" marR="12700" marT="12700" marB="0" anchor="ctr">
                    <a:lnL>
                      <a:noFill/>
                    </a:lnL>
                    <a:lnR>
                      <a:noFill/>
                    </a:lnR>
                    <a:lnT>
                      <a:noFill/>
                    </a:lnT>
                    <a:lnB>
                      <a:noFill/>
                    </a:lnB>
                    <a:lnTlToBr w="12700" cmpd="sng">
                      <a:noFill/>
                      <a:prstDash val="solid"/>
                    </a:lnTlToBr>
                    <a:lnBlToTr w="12700" cmpd="sng">
                      <a:noFill/>
                      <a:prstDash val="solid"/>
                    </a:lnBlToTr>
                  </a:tcPr>
                </a:tc>
              </a:tr>
              <a:tr h="389872">
                <a:tc>
                  <a:txBody>
                    <a:bodyPr/>
                    <a:lstStyle/>
                    <a:p>
                      <a:pPr algn="l" fontAlgn="t"/>
                      <a:r>
                        <a:rPr lang="en-US" sz="1400" u="none" strike="noStrike">
                          <a:effectLst/>
                        </a:rPr>
                        <a:t>Validated SNPs affecting binding </a:t>
                      </a:r>
                      <a:endParaRPr lang="en-US" sz="1400" b="0" i="0" u="none" strike="noStrike">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400" u="none" strike="noStrike" dirty="0">
                          <a:effectLst/>
                        </a:rPr>
                        <a:t>855 SNPs </a:t>
                      </a:r>
                      <a:endParaRPr lang="en-US" sz="1400" b="0" i="0" u="none" strike="noStrike" dirty="0">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US" sz="1400" u="none" strike="noStrike">
                          <a:effectLst/>
                        </a:rPr>
                        <a:t>855</a:t>
                      </a:r>
                      <a:endParaRPr lang="en-US" sz="1400" b="0" i="0" u="none" strike="noStrike">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t"/>
                      <a:r>
                        <a:rPr lang="en-US" sz="1400" u="none" strike="noStrike" dirty="0">
                          <a:effectLst/>
                        </a:rPr>
                        <a:t>855</a:t>
                      </a:r>
                      <a:endParaRPr lang="en-US" sz="1400" b="0" i="0" u="none" strike="noStrike" dirty="0">
                        <a:solidFill>
                          <a:srgbClr val="000000"/>
                        </a:solidFill>
                        <a:effectLst/>
                        <a:latin typeface="Arial"/>
                      </a:endParaRPr>
                    </a:p>
                  </a:txBody>
                  <a:tcPr marL="12700" marR="12700" marT="12700" marB="0" anchor="ctr">
                    <a:lnL>
                      <a:noFill/>
                    </a:lnL>
                    <a:lnR>
                      <a:noFill/>
                    </a:lnR>
                    <a:lnT>
                      <a:noFill/>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14521413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Alan P Boyle</a:t>
            </a:r>
            <a:endParaRPr lang="en-US"/>
          </a:p>
        </p:txBody>
      </p:sp>
      <p:sp>
        <p:nvSpPr>
          <p:cNvPr id="5" name="Footer Placeholder 4"/>
          <p:cNvSpPr>
            <a:spLocks noGrp="1"/>
          </p:cNvSpPr>
          <p:nvPr>
            <p:ph type="ftr" sz="quarter" idx="11"/>
          </p:nvPr>
        </p:nvSpPr>
        <p:spPr/>
        <p:txBody>
          <a:bodyPr/>
          <a:lstStyle/>
          <a:p>
            <a:r>
              <a:rPr lang="en-US" smtClean="0"/>
              <a:t>RegulomeDB</a:t>
            </a:r>
            <a:endParaRPr lang="en-US"/>
          </a:p>
        </p:txBody>
      </p:sp>
      <p:pic>
        <p:nvPicPr>
          <p:cNvPr id="8" name="Content Placeholder 7" descr="Fig3.png"/>
          <p:cNvPicPr>
            <a:picLocks noGrp="1" noChangeAspect="1"/>
          </p:cNvPicPr>
          <p:nvPr>
            <p:ph idx="1"/>
          </p:nvPr>
        </p:nvPicPr>
        <p:blipFill>
          <a:blip r:embed="rId3">
            <a:extLst>
              <a:ext uri="{28A0092B-C50C-407E-A947-70E740481C1C}">
                <a14:useLocalDpi xmlns:a14="http://schemas.microsoft.com/office/drawing/2010/main" val="0"/>
              </a:ext>
            </a:extLst>
          </a:blip>
          <a:srcRect t="-22277" b="-22277"/>
          <a:stretch>
            <a:fillRect/>
          </a:stretch>
        </p:blipFill>
        <p:spPr>
          <a:xfrm>
            <a:off x="592667" y="457200"/>
            <a:ext cx="10075333" cy="5334000"/>
          </a:xfrm>
        </p:spPr>
      </p:pic>
      <p:sp useBgFill="1">
        <p:nvSpPr>
          <p:cNvPr id="3" name="Rectangle 2"/>
          <p:cNvSpPr/>
          <p:nvPr/>
        </p:nvSpPr>
        <p:spPr>
          <a:xfrm>
            <a:off x="6383868" y="1062600"/>
            <a:ext cx="3678763" cy="4576200"/>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Damaging Variation in an Individual</a:t>
            </a:r>
            <a:endParaRPr lang="en-US" dirty="0"/>
          </a:p>
        </p:txBody>
      </p:sp>
      <p:sp>
        <p:nvSpPr>
          <p:cNvPr id="16" name="Line 460"/>
          <p:cNvSpPr>
            <a:spLocks noChangeShapeType="1"/>
          </p:cNvSpPr>
          <p:nvPr/>
        </p:nvSpPr>
        <p:spPr bwMode="auto">
          <a:xfrm>
            <a:off x="685800" y="4611346"/>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7" name="Rectangle 462"/>
          <p:cNvSpPr>
            <a:spLocks/>
          </p:cNvSpPr>
          <p:nvPr/>
        </p:nvSpPr>
        <p:spPr bwMode="auto">
          <a:xfrm>
            <a:off x="1957587" y="4530979"/>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8" name="Oval 470"/>
          <p:cNvSpPr>
            <a:spLocks/>
          </p:cNvSpPr>
          <p:nvPr/>
        </p:nvSpPr>
        <p:spPr bwMode="auto">
          <a:xfrm>
            <a:off x="5920284" y="4462681"/>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20" name="TextBox 19"/>
          <p:cNvSpPr txBox="1"/>
          <p:nvPr/>
        </p:nvSpPr>
        <p:spPr>
          <a:xfrm>
            <a:off x="2053250" y="5345668"/>
            <a:ext cx="1815258" cy="369332"/>
          </a:xfrm>
          <a:prstGeom prst="rect">
            <a:avLst/>
          </a:prstGeom>
          <a:noFill/>
        </p:spPr>
        <p:txBody>
          <a:bodyPr wrap="none" rtlCol="0">
            <a:spAutoFit/>
          </a:bodyPr>
          <a:lstStyle/>
          <a:p>
            <a:r>
              <a:rPr lang="en-US" dirty="0" smtClean="0"/>
              <a:t>Protein Coding</a:t>
            </a:r>
            <a:endParaRPr lang="en-US" dirty="0"/>
          </a:p>
        </p:txBody>
      </p:sp>
      <p:sp>
        <p:nvSpPr>
          <p:cNvPr id="21" name="TextBox 20"/>
          <p:cNvSpPr txBox="1"/>
          <p:nvPr/>
        </p:nvSpPr>
        <p:spPr>
          <a:xfrm>
            <a:off x="5480045" y="5345668"/>
            <a:ext cx="1432942" cy="369332"/>
          </a:xfrm>
          <a:prstGeom prst="rect">
            <a:avLst/>
          </a:prstGeom>
          <a:noFill/>
        </p:spPr>
        <p:txBody>
          <a:bodyPr wrap="none" rtlCol="0">
            <a:spAutoFit/>
          </a:bodyPr>
          <a:lstStyle/>
          <a:p>
            <a:r>
              <a:rPr lang="en-US" dirty="0" smtClean="0"/>
              <a:t>Non-coding</a:t>
            </a:r>
            <a:endParaRPr lang="en-US" dirty="0"/>
          </a:p>
        </p:txBody>
      </p:sp>
      <p:cxnSp>
        <p:nvCxnSpPr>
          <p:cNvPr id="22" name="Straight Arrow Connector 21"/>
          <p:cNvCxnSpPr>
            <a:stCxn id="20" idx="0"/>
          </p:cNvCxnSpPr>
          <p:nvPr/>
        </p:nvCxnSpPr>
        <p:spPr>
          <a:xfrm flipV="1">
            <a:off x="2960879" y="4871920"/>
            <a:ext cx="9543" cy="47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21" idx="0"/>
          </p:cNvCxnSpPr>
          <p:nvPr/>
        </p:nvCxnSpPr>
        <p:spPr>
          <a:xfrm flipV="1">
            <a:off x="6196516" y="4871920"/>
            <a:ext cx="9203" cy="47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Multiply 23"/>
          <p:cNvSpPr/>
          <p:nvPr/>
        </p:nvSpPr>
        <p:spPr>
          <a:xfrm>
            <a:off x="2503679" y="4154146"/>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5" name="Multiply 24"/>
          <p:cNvSpPr/>
          <p:nvPr/>
        </p:nvSpPr>
        <p:spPr>
          <a:xfrm>
            <a:off x="5739316" y="4149313"/>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76394176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762000" y="152400"/>
            <a:ext cx="7772400" cy="1143000"/>
          </a:xfrm>
          <a:prstGeom prst="rect">
            <a:avLst/>
          </a:prstGeom>
          <a:noFill/>
          <a:ln w="9525">
            <a:noFill/>
            <a:miter lim="800000"/>
            <a:headEnd/>
            <a:tailEnd/>
          </a:ln>
        </p:spPr>
        <p:txBody>
          <a:bodyPr anchor="ctr">
            <a:prstTxWarp prst="textNoShape">
              <a:avLst/>
            </a:prstTxWarp>
          </a:bodyPr>
          <a:lstStyle/>
          <a:p>
            <a:pPr algn="ctr" eaLnBrk="1" hangingPunct="1"/>
            <a:r>
              <a:rPr lang="en-US" sz="2800" dirty="0">
                <a:solidFill>
                  <a:srgbClr val="1D077F"/>
                </a:solidFill>
                <a:latin typeface="Helvetica" charset="0"/>
              </a:rPr>
              <a:t>The Cost of DNA Sequencing is</a:t>
            </a:r>
            <a:r>
              <a:rPr lang="en-US" sz="2800" dirty="0" smtClean="0">
                <a:solidFill>
                  <a:srgbClr val="1D077F"/>
                </a:solidFill>
                <a:latin typeface="Helvetica" charset="0"/>
              </a:rPr>
              <a:t> Dropping</a:t>
            </a:r>
            <a:endParaRPr lang="en-US" sz="2800" dirty="0">
              <a:solidFill>
                <a:schemeClr val="tx2"/>
              </a:solidFill>
              <a:latin typeface="Helvetica" charset="0"/>
            </a:endParaRPr>
          </a:p>
        </p:txBody>
      </p:sp>
      <p:sp>
        <p:nvSpPr>
          <p:cNvPr id="16387" name="Rectangle 3"/>
          <p:cNvSpPr>
            <a:spLocks noChangeArrowheads="1"/>
          </p:cNvSpPr>
          <p:nvPr/>
        </p:nvSpPr>
        <p:spPr bwMode="auto">
          <a:xfrm>
            <a:off x="304800" y="5329535"/>
            <a:ext cx="4800600" cy="461665"/>
          </a:xfrm>
          <a:prstGeom prst="rect">
            <a:avLst/>
          </a:prstGeom>
          <a:noFill/>
          <a:ln w="9525">
            <a:noFill/>
            <a:miter lim="800000"/>
            <a:headEnd/>
            <a:tailEnd/>
          </a:ln>
        </p:spPr>
        <p:txBody>
          <a:bodyPr wrap="square">
            <a:prstTxWarp prst="textNoShape">
              <a:avLst/>
            </a:prstTxWarp>
            <a:spAutoFit/>
          </a:bodyPr>
          <a:lstStyle/>
          <a:p>
            <a:r>
              <a:rPr lang="en-US" b="1" dirty="0">
                <a:solidFill>
                  <a:schemeClr val="accent2"/>
                </a:solidFill>
                <a:latin typeface="Helvetica" charset="0"/>
              </a:rPr>
              <a:t>Human </a:t>
            </a:r>
            <a:r>
              <a:rPr lang="en-US" b="1" dirty="0" smtClean="0">
                <a:solidFill>
                  <a:schemeClr val="accent2"/>
                </a:solidFill>
                <a:latin typeface="Helvetica" charset="0"/>
              </a:rPr>
              <a:t>Genome Cost ~$3K</a:t>
            </a:r>
            <a:endParaRPr lang="en-US" b="1" dirty="0">
              <a:solidFill>
                <a:schemeClr val="accent2"/>
              </a:solidFill>
              <a:latin typeface="Helvetica" charset="0"/>
            </a:endParaRPr>
          </a:p>
        </p:txBody>
      </p:sp>
      <p:grpSp>
        <p:nvGrpSpPr>
          <p:cNvPr id="3" name="Group 2"/>
          <p:cNvGrpSpPr/>
          <p:nvPr/>
        </p:nvGrpSpPr>
        <p:grpSpPr>
          <a:xfrm>
            <a:off x="4648200" y="2133600"/>
            <a:ext cx="4478867" cy="3686895"/>
            <a:chOff x="4648200" y="2133600"/>
            <a:chExt cx="4478867" cy="3686895"/>
          </a:xfrm>
        </p:grpSpPr>
        <p:grpSp>
          <p:nvGrpSpPr>
            <p:cNvPr id="2" name="Group 8"/>
            <p:cNvGrpSpPr/>
            <p:nvPr/>
          </p:nvGrpSpPr>
          <p:grpSpPr>
            <a:xfrm>
              <a:off x="4648200" y="5051054"/>
              <a:ext cx="3905440" cy="769441"/>
              <a:chOff x="4568822" y="5105400"/>
              <a:chExt cx="4125222" cy="799894"/>
            </a:xfrm>
          </p:grpSpPr>
          <p:sp>
            <p:nvSpPr>
              <p:cNvPr id="5" name="Rectangle 4"/>
              <p:cNvSpPr/>
              <p:nvPr/>
            </p:nvSpPr>
            <p:spPr>
              <a:xfrm>
                <a:off x="4568822" y="5105400"/>
                <a:ext cx="1371657" cy="799894"/>
              </a:xfrm>
              <a:prstGeom prst="rect">
                <a:avLst/>
              </a:prstGeom>
            </p:spPr>
            <p:txBody>
              <a:bodyPr wrap="none">
                <a:spAutoFit/>
              </a:bodyPr>
              <a:lstStyle/>
              <a:p>
                <a:r>
                  <a:rPr lang="en-US" sz="4400" b="1" dirty="0" smtClean="0">
                    <a:solidFill>
                      <a:schemeClr val="accent2"/>
                    </a:solidFill>
                    <a:latin typeface="Helvetica" charset="0"/>
                  </a:rPr>
                  <a:t>~1/3</a:t>
                </a:r>
                <a:endParaRPr lang="en-US" sz="4400" dirty="0"/>
              </a:p>
            </p:txBody>
          </p:sp>
          <p:sp>
            <p:nvSpPr>
              <p:cNvPr id="8" name="Rectangle 7"/>
              <p:cNvSpPr/>
              <p:nvPr/>
            </p:nvSpPr>
            <p:spPr>
              <a:xfrm>
                <a:off x="6172200" y="5334000"/>
                <a:ext cx="2521844" cy="461665"/>
              </a:xfrm>
              <a:prstGeom prst="rect">
                <a:avLst/>
              </a:prstGeom>
            </p:spPr>
            <p:txBody>
              <a:bodyPr wrap="none">
                <a:spAutoFit/>
              </a:bodyPr>
              <a:lstStyle/>
              <a:p>
                <a:r>
                  <a:rPr lang="en-US" b="1" dirty="0" err="1" smtClean="0">
                    <a:solidFill>
                      <a:schemeClr val="accent2"/>
                    </a:solidFill>
                    <a:latin typeface="Helvetica" charset="0"/>
                  </a:rPr>
                  <a:t>Jaccuzi</a:t>
                </a:r>
                <a:r>
                  <a:rPr lang="en-US" b="1" dirty="0" smtClean="0">
                    <a:solidFill>
                      <a:schemeClr val="accent2"/>
                    </a:solidFill>
                    <a:latin typeface="Helvetica" charset="0"/>
                  </a:rPr>
                  <a:t> Hot Tub</a:t>
                </a:r>
                <a:endParaRPr lang="en-US" dirty="0"/>
              </a:p>
            </p:txBody>
          </p:sp>
        </p:grpSp>
        <p:grpSp>
          <p:nvGrpSpPr>
            <p:cNvPr id="9" name="Group 8"/>
            <p:cNvGrpSpPr/>
            <p:nvPr/>
          </p:nvGrpSpPr>
          <p:grpSpPr>
            <a:xfrm>
              <a:off x="4999567" y="2133600"/>
              <a:ext cx="4127500" cy="3581439"/>
              <a:chOff x="4999567" y="2133600"/>
              <a:chExt cx="4127500" cy="3581439"/>
            </a:xfrm>
          </p:grpSpPr>
          <p:sp>
            <p:nvSpPr>
              <p:cNvPr id="10" name="Rectangle 9"/>
              <p:cNvSpPr/>
              <p:nvPr/>
            </p:nvSpPr>
            <p:spPr>
              <a:xfrm>
                <a:off x="6166154" y="5270950"/>
                <a:ext cx="2387486" cy="444089"/>
              </a:xfrm>
              <a:prstGeom prst="rect">
                <a:avLst/>
              </a:prstGeom>
            </p:spPr>
            <p:txBody>
              <a:bodyPr wrap="none">
                <a:spAutoFit/>
              </a:bodyPr>
              <a:lstStyle/>
              <a:p>
                <a:r>
                  <a:rPr lang="en-US" b="1" dirty="0" err="1" smtClean="0">
                    <a:solidFill>
                      <a:schemeClr val="accent2"/>
                    </a:solidFill>
                    <a:latin typeface="Helvetica" charset="0"/>
                  </a:rPr>
                  <a:t>Jaccuzi</a:t>
                </a:r>
                <a:r>
                  <a:rPr lang="en-US" b="1" dirty="0" smtClean="0">
                    <a:solidFill>
                      <a:schemeClr val="accent2"/>
                    </a:solidFill>
                    <a:latin typeface="Helvetica" charset="0"/>
                  </a:rPr>
                  <a:t> Hot Tub</a:t>
                </a:r>
                <a:endParaRPr lang="en-US" dirty="0"/>
              </a:p>
            </p:txBody>
          </p:sp>
          <p:pic>
            <p:nvPicPr>
              <p:cNvPr id="11" name="Picture 10" descr="Jacuzzi Hot tu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9567" y="2133600"/>
                <a:ext cx="4127500" cy="2743200"/>
              </a:xfrm>
              <a:prstGeom prst="rect">
                <a:avLst/>
              </a:prstGeom>
            </p:spPr>
          </p:pic>
        </p:grpSp>
      </p:grpSp>
      <p:pic>
        <p:nvPicPr>
          <p:cNvPr id="4" name="Picture 3" descr="cost_per_genom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 y="1447800"/>
            <a:ext cx="4775200" cy="3581400"/>
          </a:xfrm>
          <a:prstGeom prst="rect">
            <a:avLst/>
          </a:prstGeom>
        </p:spPr>
      </p:pic>
      <p:sp>
        <p:nvSpPr>
          <p:cNvPr id="6" name="Rectangle 5"/>
          <p:cNvSpPr/>
          <p:nvPr/>
        </p:nvSpPr>
        <p:spPr>
          <a:xfrm>
            <a:off x="228600" y="6396335"/>
            <a:ext cx="4572000" cy="338554"/>
          </a:xfrm>
          <a:prstGeom prst="rect">
            <a:avLst/>
          </a:prstGeom>
        </p:spPr>
        <p:txBody>
          <a:bodyPr>
            <a:spAutoFit/>
          </a:bodyPr>
          <a:lstStyle/>
          <a:p>
            <a:r>
              <a:rPr lang="en-US" sz="1600" dirty="0"/>
              <a:t>http://</a:t>
            </a:r>
            <a:r>
              <a:rPr lang="en-US" sz="1600" dirty="0" err="1"/>
              <a:t>www.genome.gov</a:t>
            </a:r>
            <a:r>
              <a:rPr lang="en-US" sz="1600" dirty="0" smtClean="0"/>
              <a:t>/</a:t>
            </a:r>
            <a:endParaRPr lang="en-US" sz="1600" dirty="0"/>
          </a:p>
        </p:txBody>
      </p:sp>
    </p:spTree>
    <p:extLst>
      <p:ext uri="{BB962C8B-B14F-4D97-AF65-F5344CB8AC3E}">
        <p14:creationId xmlns:p14="http://schemas.microsoft.com/office/powerpoint/2010/main" val="3076633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normAutofit fontScale="90000"/>
          </a:bodyPr>
          <a:lstStyle/>
          <a:p>
            <a:r>
              <a:rPr lang="en-US" dirty="0" smtClean="0"/>
              <a:t>Damaging Variation in an Individual</a:t>
            </a:r>
            <a:endParaRPr lang="en-US" dirty="0"/>
          </a:p>
        </p:txBody>
      </p:sp>
      <p:pic>
        <p:nvPicPr>
          <p:cNvPr id="8" name="Content Placeholder 7" descr="Fig3.png"/>
          <p:cNvPicPr>
            <a:picLocks noGrp="1" noChangeAspect="1"/>
          </p:cNvPicPr>
          <p:nvPr>
            <p:ph idx="1"/>
          </p:nvPr>
        </p:nvPicPr>
        <p:blipFill>
          <a:blip r:embed="rId3">
            <a:extLst>
              <a:ext uri="{28A0092B-C50C-407E-A947-70E740481C1C}">
                <a14:useLocalDpi xmlns:a14="http://schemas.microsoft.com/office/drawing/2010/main" val="0"/>
              </a:ext>
            </a:extLst>
          </a:blip>
          <a:srcRect t="-22277" b="-22277"/>
          <a:stretch>
            <a:fillRect/>
          </a:stretch>
        </p:blipFill>
        <p:spPr>
          <a:xfrm>
            <a:off x="330200" y="762000"/>
            <a:ext cx="8509000" cy="4504765"/>
          </a:xfrm>
        </p:spPr>
      </p:pic>
      <p:sp>
        <p:nvSpPr>
          <p:cNvPr id="6" name="Line 460"/>
          <p:cNvSpPr>
            <a:spLocks noChangeShapeType="1"/>
          </p:cNvSpPr>
          <p:nvPr/>
        </p:nvSpPr>
        <p:spPr bwMode="auto">
          <a:xfrm>
            <a:off x="946913" y="5109772"/>
            <a:ext cx="6749287"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7" name="Rectangle 462"/>
          <p:cNvSpPr>
            <a:spLocks/>
          </p:cNvSpPr>
          <p:nvPr/>
        </p:nvSpPr>
        <p:spPr bwMode="auto">
          <a:xfrm>
            <a:off x="2191374" y="5058956"/>
            <a:ext cx="1730088" cy="101630"/>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9" name="Rectangle 465"/>
          <p:cNvSpPr>
            <a:spLocks/>
          </p:cNvSpPr>
          <p:nvPr/>
        </p:nvSpPr>
        <p:spPr bwMode="auto">
          <a:xfrm>
            <a:off x="2810668" y="4729437"/>
            <a:ext cx="545984" cy="165413"/>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Gene</a:t>
            </a:r>
          </a:p>
        </p:txBody>
      </p:sp>
      <p:sp>
        <p:nvSpPr>
          <p:cNvPr id="10" name="Oval 470"/>
          <p:cNvSpPr>
            <a:spLocks/>
          </p:cNvSpPr>
          <p:nvPr/>
        </p:nvSpPr>
        <p:spPr bwMode="auto">
          <a:xfrm>
            <a:off x="6068927" y="5015772"/>
            <a:ext cx="471842" cy="19196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1" name="Rectangle 471"/>
          <p:cNvSpPr>
            <a:spLocks/>
          </p:cNvSpPr>
          <p:nvPr/>
        </p:nvSpPr>
        <p:spPr bwMode="auto">
          <a:xfrm>
            <a:off x="5425470" y="4724400"/>
            <a:ext cx="1734892" cy="165413"/>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Regulatory region</a:t>
            </a:r>
          </a:p>
        </p:txBody>
      </p:sp>
      <p:sp>
        <p:nvSpPr>
          <p:cNvPr id="13" name="Line 460"/>
          <p:cNvSpPr>
            <a:spLocks noChangeShapeType="1"/>
          </p:cNvSpPr>
          <p:nvPr/>
        </p:nvSpPr>
        <p:spPr bwMode="auto">
          <a:xfrm>
            <a:off x="946913" y="5626771"/>
            <a:ext cx="6749287"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4" name="Rectangle 462"/>
          <p:cNvSpPr>
            <a:spLocks/>
          </p:cNvSpPr>
          <p:nvPr/>
        </p:nvSpPr>
        <p:spPr bwMode="auto">
          <a:xfrm>
            <a:off x="2191374" y="5575956"/>
            <a:ext cx="1730088" cy="101630"/>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5" name="Oval 470"/>
          <p:cNvSpPr>
            <a:spLocks/>
          </p:cNvSpPr>
          <p:nvPr/>
        </p:nvSpPr>
        <p:spPr bwMode="auto">
          <a:xfrm>
            <a:off x="6068927" y="5532772"/>
            <a:ext cx="471842" cy="19196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7" name="TextBox 16"/>
          <p:cNvSpPr txBox="1"/>
          <p:nvPr/>
        </p:nvSpPr>
        <p:spPr>
          <a:xfrm>
            <a:off x="2284982" y="6091075"/>
            <a:ext cx="1776255" cy="233525"/>
          </a:xfrm>
          <a:prstGeom prst="rect">
            <a:avLst/>
          </a:prstGeom>
          <a:noFill/>
        </p:spPr>
        <p:txBody>
          <a:bodyPr wrap="none" rtlCol="0">
            <a:spAutoFit/>
          </a:bodyPr>
          <a:lstStyle/>
          <a:p>
            <a:r>
              <a:rPr lang="en-US" dirty="0" smtClean="0"/>
              <a:t>Protein Coding</a:t>
            </a:r>
            <a:endParaRPr lang="en-US" dirty="0"/>
          </a:p>
        </p:txBody>
      </p:sp>
      <p:sp>
        <p:nvSpPr>
          <p:cNvPr id="18" name="TextBox 17"/>
          <p:cNvSpPr txBox="1"/>
          <p:nvPr/>
        </p:nvSpPr>
        <p:spPr>
          <a:xfrm>
            <a:off x="5638147" y="6091075"/>
            <a:ext cx="1402153" cy="233525"/>
          </a:xfrm>
          <a:prstGeom prst="rect">
            <a:avLst/>
          </a:prstGeom>
          <a:noFill/>
        </p:spPr>
        <p:txBody>
          <a:bodyPr wrap="none" rtlCol="0">
            <a:spAutoFit/>
          </a:bodyPr>
          <a:lstStyle/>
          <a:p>
            <a:r>
              <a:rPr lang="en-US" dirty="0" smtClean="0"/>
              <a:t>Non-coding</a:t>
            </a:r>
            <a:endParaRPr lang="en-US" dirty="0"/>
          </a:p>
        </p:txBody>
      </p:sp>
      <p:cxnSp>
        <p:nvCxnSpPr>
          <p:cNvPr id="19" name="Straight Arrow Connector 18"/>
          <p:cNvCxnSpPr>
            <a:stCxn id="17" idx="0"/>
          </p:cNvCxnSpPr>
          <p:nvPr/>
        </p:nvCxnSpPr>
        <p:spPr>
          <a:xfrm flipV="1">
            <a:off x="3173109" y="5791529"/>
            <a:ext cx="9338" cy="29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8" idx="0"/>
          </p:cNvCxnSpPr>
          <p:nvPr/>
        </p:nvCxnSpPr>
        <p:spPr>
          <a:xfrm flipV="1">
            <a:off x="6339224" y="5791529"/>
            <a:ext cx="9005" cy="29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Multiply 20"/>
          <p:cNvSpPr/>
          <p:nvPr/>
        </p:nvSpPr>
        <p:spPr>
          <a:xfrm>
            <a:off x="5891847" y="5334633"/>
            <a:ext cx="894753" cy="578165"/>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2" name="Multiply 21"/>
          <p:cNvSpPr/>
          <p:nvPr/>
        </p:nvSpPr>
        <p:spPr>
          <a:xfrm>
            <a:off x="2725732" y="4820689"/>
            <a:ext cx="894753" cy="578165"/>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4495800" y="4953000"/>
            <a:ext cx="1070366" cy="447589"/>
          </a:xfrm>
          <a:prstGeom prst="rect">
            <a:avLst/>
          </a:prstGeom>
          <a:noFill/>
        </p:spPr>
        <p:txBody>
          <a:bodyPr wrap="none" rtlCol="0">
            <a:spAutoFit/>
          </a:bodyPr>
          <a:lstStyle/>
          <a:p>
            <a:r>
              <a:rPr lang="en-US" sz="4000" dirty="0" smtClean="0"/>
              <a:t>and</a:t>
            </a:r>
            <a:endParaRPr lang="en-US" sz="4000" dirty="0"/>
          </a:p>
        </p:txBody>
      </p:sp>
    </p:spTree>
    <p:extLst>
      <p:ext uri="{BB962C8B-B14F-4D97-AF65-F5344CB8AC3E}">
        <p14:creationId xmlns:p14="http://schemas.microsoft.com/office/powerpoint/2010/main" val="108927660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Alan P Boyle</a:t>
            </a:r>
            <a:endParaRPr lang="en-US"/>
          </a:p>
        </p:txBody>
      </p:sp>
      <p:sp>
        <p:nvSpPr>
          <p:cNvPr id="3" name="Footer Placeholder 2"/>
          <p:cNvSpPr>
            <a:spLocks noGrp="1"/>
          </p:cNvSpPr>
          <p:nvPr>
            <p:ph type="ftr" sz="quarter" idx="11"/>
          </p:nvPr>
        </p:nvSpPr>
        <p:spPr/>
        <p:txBody>
          <a:bodyPr/>
          <a:lstStyle/>
          <a:p>
            <a:r>
              <a:rPr lang="en-US" smtClean="0"/>
              <a:t>RegulomeDB</a:t>
            </a:r>
            <a:endParaRPr lang="en-US"/>
          </a:p>
        </p:txBody>
      </p:sp>
      <p:sp>
        <p:nvSpPr>
          <p:cNvPr id="5" name="Title 1"/>
          <p:cNvSpPr txBox="1">
            <a:spLocks/>
          </p:cNvSpPr>
          <p:nvPr/>
        </p:nvSpPr>
        <p:spPr>
          <a:xfrm>
            <a:off x="2057400" y="762000"/>
            <a:ext cx="8229600" cy="713140"/>
          </a:xfrm>
          <a:prstGeom prst="rect">
            <a:avLst/>
          </a:prstGeom>
        </p:spPr>
        <p:txBody>
          <a:bodyPr/>
          <a:lstStyle>
            <a:lvl1pPr algn="l" defTabSz="457200" rtl="0" eaLnBrk="1" latinLnBrk="0" hangingPunct="1">
              <a:spcBef>
                <a:spcPct val="0"/>
              </a:spcBef>
              <a:buNone/>
              <a:defRPr sz="2800" kern="1200">
                <a:solidFill>
                  <a:schemeClr val="tx1"/>
                </a:solidFill>
                <a:latin typeface="+mj-lt"/>
                <a:ea typeface="+mj-ea"/>
                <a:cs typeface="+mj-cs"/>
              </a:defRPr>
            </a:lvl1pPr>
          </a:lstStyle>
          <a:p>
            <a:r>
              <a:rPr lang="en-US" i="1" dirty="0" smtClean="0"/>
              <a:t>CAPN1</a:t>
            </a:r>
            <a:r>
              <a:rPr lang="en-US" dirty="0" smtClean="0"/>
              <a:t> Compound Heterozygote</a:t>
            </a:r>
            <a:endParaRPr lang="en-US" dirty="0"/>
          </a:p>
        </p:txBody>
      </p:sp>
      <p:sp>
        <p:nvSpPr>
          <p:cNvPr id="7" name="Line 460"/>
          <p:cNvSpPr>
            <a:spLocks noChangeShapeType="1"/>
          </p:cNvSpPr>
          <p:nvPr/>
        </p:nvSpPr>
        <p:spPr bwMode="auto">
          <a:xfrm>
            <a:off x="2291158" y="2752062"/>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8" name="Rectangle 462"/>
          <p:cNvSpPr>
            <a:spLocks/>
          </p:cNvSpPr>
          <p:nvPr/>
        </p:nvSpPr>
        <p:spPr bwMode="auto">
          <a:xfrm>
            <a:off x="3562945" y="2671695"/>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9" name="Rectangle 465"/>
          <p:cNvSpPr>
            <a:spLocks/>
          </p:cNvSpPr>
          <p:nvPr/>
        </p:nvSpPr>
        <p:spPr bwMode="auto">
          <a:xfrm>
            <a:off x="4195838" y="2150543"/>
            <a:ext cx="785030" cy="261610"/>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smtClean="0">
                <a:ea typeface="Gill Sans" charset="0"/>
                <a:cs typeface="Gill Sans" charset="0"/>
              </a:rPr>
              <a:t>CAPN1</a:t>
            </a:r>
            <a:endParaRPr lang="en-US" sz="1700" i="1" dirty="0">
              <a:ea typeface="Gill Sans" charset="0"/>
              <a:cs typeface="Gill Sans" charset="0"/>
            </a:endParaRPr>
          </a:p>
        </p:txBody>
      </p:sp>
      <p:sp>
        <p:nvSpPr>
          <p:cNvPr id="10" name="Oval 470"/>
          <p:cNvSpPr>
            <a:spLocks/>
          </p:cNvSpPr>
          <p:nvPr/>
        </p:nvSpPr>
        <p:spPr bwMode="auto">
          <a:xfrm>
            <a:off x="7525642" y="2603397"/>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1" name="Rectangle 471"/>
          <p:cNvSpPr>
            <a:spLocks/>
          </p:cNvSpPr>
          <p:nvPr/>
        </p:nvSpPr>
        <p:spPr bwMode="auto">
          <a:xfrm>
            <a:off x="6868056" y="2142576"/>
            <a:ext cx="1772987" cy="261610"/>
          </a:xfrm>
          <a:prstGeom prst="rect">
            <a:avLst/>
          </a:prstGeom>
          <a:noFill/>
          <a:ln w="12700" cap="flat">
            <a:noFill/>
            <a:miter lim="800000"/>
            <a:headEnd type="none" w="med" len="med"/>
            <a:tailEnd type="none" w="med" len="med"/>
          </a:ln>
        </p:spPr>
        <p:txBody>
          <a:bodyPr wrap="none" lIns="0" tIns="0" rIns="0" bIns="0" anchor="ctr">
            <a:spAutoFit/>
          </a:bodyPr>
          <a:lstStyle/>
          <a:p>
            <a:r>
              <a:rPr lang="en-US" sz="1700" i="1" dirty="0">
                <a:ea typeface="Gill Sans" charset="0"/>
                <a:cs typeface="Gill Sans" charset="0"/>
              </a:rPr>
              <a:t>Regulatory region</a:t>
            </a:r>
          </a:p>
        </p:txBody>
      </p:sp>
      <p:sp>
        <p:nvSpPr>
          <p:cNvPr id="12" name="Rectangle 476"/>
          <p:cNvSpPr>
            <a:spLocks/>
          </p:cNvSpPr>
          <p:nvPr/>
        </p:nvSpPr>
        <p:spPr bwMode="auto">
          <a:xfrm>
            <a:off x="17860" y="2603397"/>
            <a:ext cx="2273299" cy="261610"/>
          </a:xfrm>
          <a:prstGeom prst="rect">
            <a:avLst/>
          </a:prstGeom>
          <a:noFill/>
          <a:ln w="12700" cap="flat">
            <a:noFill/>
            <a:miter lim="800000"/>
            <a:headEnd type="none" w="med" len="med"/>
            <a:tailEnd type="none" w="med" len="med"/>
          </a:ln>
        </p:spPr>
        <p:txBody>
          <a:bodyPr wrap="none" lIns="0" tIns="0" rIns="0" bIns="0" anchor="ctr">
            <a:spAutoFit/>
          </a:bodyPr>
          <a:lstStyle/>
          <a:p>
            <a:pPr algn="l"/>
            <a:r>
              <a:rPr lang="en-US" sz="1700" i="1" dirty="0" smtClean="0">
                <a:solidFill>
                  <a:srgbClr val="376092"/>
                </a:solidFill>
                <a:ea typeface="Gill Sans" charset="0"/>
                <a:cs typeface="Gill Sans" charset="0"/>
              </a:rPr>
              <a:t>Maternal Chromosome</a:t>
            </a:r>
            <a:endParaRPr lang="en-US" sz="1700" i="1" dirty="0">
              <a:solidFill>
                <a:srgbClr val="376092"/>
              </a:solidFill>
              <a:ea typeface="Gill Sans" charset="0"/>
              <a:cs typeface="Gill Sans" charset="0"/>
            </a:endParaRPr>
          </a:p>
        </p:txBody>
      </p:sp>
      <p:sp>
        <p:nvSpPr>
          <p:cNvPr id="13" name="Line 460"/>
          <p:cNvSpPr>
            <a:spLocks noChangeShapeType="1"/>
          </p:cNvSpPr>
          <p:nvPr/>
        </p:nvSpPr>
        <p:spPr bwMode="auto">
          <a:xfrm>
            <a:off x="2291158" y="3569725"/>
            <a:ext cx="6897489" cy="0"/>
          </a:xfrm>
          <a:prstGeom prst="line">
            <a:avLst/>
          </a:prstGeom>
          <a:noFill/>
          <a:ln w="25400" cap="flat">
            <a:solidFill>
              <a:schemeClr val="accent1">
                <a:lumMod val="75000"/>
              </a:schemeClr>
            </a:solidFill>
            <a:prstDash val="solid"/>
            <a:miter lim="800000"/>
            <a:headEnd type="none" w="med" len="med"/>
            <a:tailEnd type="none" w="med" len="med"/>
          </a:ln>
          <a:effectLst>
            <a:outerShdw dist="63499" dir="3779997" algn="ctr" rotWithShape="0">
              <a:schemeClr val="bg2">
                <a:alpha val="75000"/>
              </a:schemeClr>
            </a:outerShdw>
          </a:effectLst>
        </p:spPr>
        <p:txBody>
          <a:bodyPr lIns="0" tIns="0" rIns="0" bIns="0"/>
          <a:lstStyle/>
          <a:p>
            <a:endParaRPr lang="en-US"/>
          </a:p>
        </p:txBody>
      </p:sp>
      <p:sp>
        <p:nvSpPr>
          <p:cNvPr id="14" name="Rectangle 462"/>
          <p:cNvSpPr>
            <a:spLocks/>
          </p:cNvSpPr>
          <p:nvPr/>
        </p:nvSpPr>
        <p:spPr bwMode="auto">
          <a:xfrm>
            <a:off x="3562945" y="3489358"/>
            <a:ext cx="1768078" cy="160734"/>
          </a:xfrm>
          <a:prstGeom prst="rect">
            <a:avLst/>
          </a:prstGeom>
          <a:solidFill>
            <a:srgbClr val="B3B3B3"/>
          </a:solidFill>
          <a:ln w="25400" cap="flat">
            <a:noFill/>
            <a:miter lim="800000"/>
            <a:headEnd type="none" w="med" len="med"/>
            <a:tailEnd type="none" w="med" len="med"/>
          </a:ln>
          <a:effectLst>
            <a:outerShdw blurRad="95250" dist="63499" dir="3779997" algn="ctr" rotWithShape="0">
              <a:schemeClr val="tx1">
                <a:alpha val="75000"/>
              </a:schemeClr>
            </a:outerShdw>
          </a:effectLst>
        </p:spPr>
        <p:txBody>
          <a:bodyPr lIns="0" tIns="0" rIns="0" bIns="0"/>
          <a:lstStyle/>
          <a:p>
            <a:endParaRPr lang="en-US"/>
          </a:p>
        </p:txBody>
      </p:sp>
      <p:sp>
        <p:nvSpPr>
          <p:cNvPr id="15" name="Oval 470"/>
          <p:cNvSpPr>
            <a:spLocks/>
          </p:cNvSpPr>
          <p:nvPr/>
        </p:nvSpPr>
        <p:spPr bwMode="auto">
          <a:xfrm>
            <a:off x="7525642" y="3421060"/>
            <a:ext cx="482203" cy="303609"/>
          </a:xfrm>
          <a:prstGeom prst="ellipse">
            <a:avLst/>
          </a:prstGeom>
          <a:solidFill>
            <a:srgbClr val="008000"/>
          </a:solidFill>
          <a:ln w="25400" cap="flat">
            <a:noFill/>
            <a:miter lim="800000"/>
            <a:headEnd type="none" w="med" len="med"/>
            <a:tailEnd type="none" w="med" len="med"/>
          </a:ln>
          <a:effectLst>
            <a:outerShdw blurRad="95250" dist="50800" dir="3779997" algn="ctr" rotWithShape="0">
              <a:schemeClr val="tx1">
                <a:alpha val="75000"/>
              </a:schemeClr>
            </a:outerShdw>
          </a:effectLst>
        </p:spPr>
        <p:txBody>
          <a:bodyPr lIns="0" tIns="0" rIns="0" bIns="0"/>
          <a:lstStyle/>
          <a:p>
            <a:endParaRPr lang="en-US"/>
          </a:p>
        </p:txBody>
      </p:sp>
      <p:sp>
        <p:nvSpPr>
          <p:cNvPr id="16" name="Rectangle 476"/>
          <p:cNvSpPr>
            <a:spLocks/>
          </p:cNvSpPr>
          <p:nvPr/>
        </p:nvSpPr>
        <p:spPr bwMode="auto">
          <a:xfrm>
            <a:off x="17860" y="3421060"/>
            <a:ext cx="2230080" cy="261610"/>
          </a:xfrm>
          <a:prstGeom prst="rect">
            <a:avLst/>
          </a:prstGeom>
          <a:noFill/>
          <a:ln w="12700" cap="flat">
            <a:noFill/>
            <a:miter lim="800000"/>
            <a:headEnd type="none" w="med" len="med"/>
            <a:tailEnd type="none" w="med" len="med"/>
          </a:ln>
        </p:spPr>
        <p:txBody>
          <a:bodyPr wrap="none" lIns="0" tIns="0" rIns="0" bIns="0" anchor="ctr">
            <a:spAutoFit/>
          </a:bodyPr>
          <a:lstStyle/>
          <a:p>
            <a:pPr algn="l"/>
            <a:r>
              <a:rPr lang="en-US" sz="1700" i="1" dirty="0">
                <a:solidFill>
                  <a:srgbClr val="376092"/>
                </a:solidFill>
                <a:ea typeface="Gill Sans" charset="0"/>
                <a:cs typeface="Gill Sans" charset="0"/>
              </a:rPr>
              <a:t>P</a:t>
            </a:r>
            <a:r>
              <a:rPr lang="en-US" sz="1700" i="1" dirty="0" smtClean="0">
                <a:solidFill>
                  <a:srgbClr val="376092"/>
                </a:solidFill>
                <a:ea typeface="Gill Sans" charset="0"/>
                <a:cs typeface="Gill Sans" charset="0"/>
              </a:rPr>
              <a:t>aternal Chromosome</a:t>
            </a:r>
            <a:endParaRPr lang="en-US" sz="1700" i="1" dirty="0">
              <a:solidFill>
                <a:srgbClr val="376092"/>
              </a:solidFill>
              <a:ea typeface="Gill Sans" charset="0"/>
              <a:cs typeface="Gill Sans" charset="0"/>
            </a:endParaRPr>
          </a:p>
        </p:txBody>
      </p:sp>
      <p:sp>
        <p:nvSpPr>
          <p:cNvPr id="21" name="Multiply 20"/>
          <p:cNvSpPr/>
          <p:nvPr/>
        </p:nvSpPr>
        <p:spPr>
          <a:xfrm>
            <a:off x="7344674" y="3107692"/>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2" name="Multiply 21"/>
          <p:cNvSpPr/>
          <p:nvPr/>
        </p:nvSpPr>
        <p:spPr>
          <a:xfrm>
            <a:off x="4109037" y="2294862"/>
            <a:ext cx="9144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3" name="TextBox 22"/>
          <p:cNvSpPr txBox="1"/>
          <p:nvPr/>
        </p:nvSpPr>
        <p:spPr>
          <a:xfrm>
            <a:off x="5991534" y="2845263"/>
            <a:ext cx="1093869" cy="707886"/>
          </a:xfrm>
          <a:prstGeom prst="rect">
            <a:avLst/>
          </a:prstGeom>
          <a:noFill/>
        </p:spPr>
        <p:txBody>
          <a:bodyPr wrap="none" rtlCol="0">
            <a:spAutoFit/>
          </a:bodyPr>
          <a:lstStyle/>
          <a:p>
            <a:r>
              <a:rPr lang="en-US" sz="4000" dirty="0" smtClean="0"/>
              <a:t>and</a:t>
            </a:r>
            <a:endParaRPr lang="en-US" sz="4000" dirty="0"/>
          </a:p>
        </p:txBody>
      </p:sp>
      <p:sp>
        <p:nvSpPr>
          <p:cNvPr id="24" name="TextBox 23"/>
          <p:cNvSpPr txBox="1"/>
          <p:nvPr/>
        </p:nvSpPr>
        <p:spPr>
          <a:xfrm>
            <a:off x="423439" y="4572000"/>
            <a:ext cx="6967961" cy="923330"/>
          </a:xfrm>
          <a:prstGeom prst="rect">
            <a:avLst/>
          </a:prstGeom>
          <a:noFill/>
        </p:spPr>
        <p:txBody>
          <a:bodyPr wrap="none" rtlCol="0">
            <a:spAutoFit/>
          </a:bodyPr>
          <a:lstStyle/>
          <a:p>
            <a:r>
              <a:rPr lang="en-US" dirty="0" smtClean="0"/>
              <a:t>Calcium-sensitive cysteine protease in brain synapses</a:t>
            </a:r>
          </a:p>
          <a:p>
            <a:endParaRPr lang="en-US" dirty="0" smtClean="0"/>
          </a:p>
          <a:p>
            <a:r>
              <a:rPr lang="en-US" dirty="0" smtClean="0"/>
              <a:t>Protective against Alzheimer’s Disease (</a:t>
            </a:r>
            <a:r>
              <a:rPr lang="en-US" dirty="0" err="1" smtClean="0"/>
              <a:t>Trinchese</a:t>
            </a:r>
            <a:r>
              <a:rPr lang="en-US" dirty="0" smtClean="0"/>
              <a:t> et al. 2008)</a:t>
            </a:r>
            <a:endParaRPr lang="en-US" dirty="0"/>
          </a:p>
        </p:txBody>
      </p:sp>
    </p:spTree>
    <p:extLst>
      <p:ext uri="{BB962C8B-B14F-4D97-AF65-F5344CB8AC3E}">
        <p14:creationId xmlns:p14="http://schemas.microsoft.com/office/powerpoint/2010/main" val="136018205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250" y="1341437"/>
            <a:ext cx="8229600" cy="4525963"/>
          </a:xfrm>
        </p:spPr>
        <p:txBody>
          <a:bodyPr>
            <a:normAutofit fontScale="77500" lnSpcReduction="20000"/>
          </a:bodyPr>
          <a:lstStyle/>
          <a:p>
            <a:r>
              <a:rPr lang="en-US" dirty="0" smtClean="0"/>
              <a:t>Deep Sequencing: two time points analyzed</a:t>
            </a:r>
          </a:p>
          <a:p>
            <a:pPr marL="457200" lvl="1" indent="0">
              <a:buNone/>
            </a:pPr>
            <a:r>
              <a:rPr lang="en-US" dirty="0" smtClean="0"/>
              <a:t>a) 1.5 B Uniquely mapped reads (50X)</a:t>
            </a:r>
          </a:p>
          <a:p>
            <a:pPr marL="457200" lvl="1" indent="0">
              <a:buNone/>
            </a:pPr>
            <a:r>
              <a:rPr lang="en-US" dirty="0" smtClean="0"/>
              <a:t>b) 2.69 B </a:t>
            </a:r>
            <a:r>
              <a:rPr lang="en-US" dirty="0"/>
              <a:t>Uniquely mapped reads </a:t>
            </a:r>
            <a:r>
              <a:rPr lang="en-US" dirty="0" smtClean="0"/>
              <a:t>(89.6X</a:t>
            </a:r>
            <a:r>
              <a:rPr lang="en-US" dirty="0"/>
              <a:t>)</a:t>
            </a:r>
          </a:p>
          <a:p>
            <a:pPr marL="457200" lvl="1" indent="0">
              <a:buNone/>
            </a:pPr>
            <a:endParaRPr lang="en-US" dirty="0" smtClean="0"/>
          </a:p>
          <a:p>
            <a:r>
              <a:rPr lang="en-US" dirty="0" smtClean="0"/>
              <a:t>~19,000 non CG disruption allele differential methylated CGs</a:t>
            </a:r>
          </a:p>
          <a:p>
            <a:pPr marL="0" indent="0">
              <a:buNone/>
            </a:pPr>
            <a:endParaRPr lang="en-US" dirty="0" smtClean="0"/>
          </a:p>
          <a:p>
            <a:r>
              <a:rPr lang="en-US" dirty="0" smtClean="0"/>
              <a:t>539 allele differential methylated regions (DMRs)</a:t>
            </a:r>
            <a:endParaRPr lang="en-US" dirty="0"/>
          </a:p>
          <a:p>
            <a:endParaRPr lang="en-US" dirty="0"/>
          </a:p>
          <a:p>
            <a:r>
              <a:rPr lang="en-US" dirty="0" smtClean="0"/>
              <a:t>Identified well known regions: H19, GNAS</a:t>
            </a:r>
          </a:p>
          <a:p>
            <a:endParaRPr lang="en-US" dirty="0"/>
          </a:p>
          <a:p>
            <a:r>
              <a:rPr lang="en-US" dirty="0" smtClean="0"/>
              <a:t>Identified many novel regions</a:t>
            </a:r>
          </a:p>
        </p:txBody>
      </p:sp>
      <p:sp>
        <p:nvSpPr>
          <p:cNvPr id="2" name="Rectangle 1"/>
          <p:cNvSpPr/>
          <p:nvPr/>
        </p:nvSpPr>
        <p:spPr>
          <a:xfrm>
            <a:off x="2692348" y="457200"/>
            <a:ext cx="3860852" cy="646331"/>
          </a:xfrm>
          <a:prstGeom prst="rect">
            <a:avLst/>
          </a:prstGeom>
        </p:spPr>
        <p:txBody>
          <a:bodyPr wrap="none">
            <a:spAutoFit/>
          </a:bodyPr>
          <a:lstStyle/>
          <a:p>
            <a:r>
              <a:rPr lang="en-US" sz="3600" b="1" dirty="0" smtClean="0"/>
              <a:t>DNA Methylation</a:t>
            </a:r>
            <a:endParaRPr lang="en-US" sz="3600" b="1" dirty="0"/>
          </a:p>
        </p:txBody>
      </p:sp>
    </p:spTree>
    <p:extLst>
      <p:ext uri="{BB962C8B-B14F-4D97-AF65-F5344CB8AC3E}">
        <p14:creationId xmlns:p14="http://schemas.microsoft.com/office/powerpoint/2010/main" val="127716812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3087"/>
            <a:ext cx="9144000" cy="5165313"/>
          </a:xfrm>
          <a:prstGeom prst="rect">
            <a:avLst/>
          </a:prstGeom>
        </p:spPr>
      </p:pic>
      <p:sp>
        <p:nvSpPr>
          <p:cNvPr id="4" name="Rectangle 3"/>
          <p:cNvSpPr/>
          <p:nvPr/>
        </p:nvSpPr>
        <p:spPr>
          <a:xfrm>
            <a:off x="1600540" y="268069"/>
            <a:ext cx="6400460" cy="646331"/>
          </a:xfrm>
          <a:prstGeom prst="rect">
            <a:avLst/>
          </a:prstGeom>
        </p:spPr>
        <p:txBody>
          <a:bodyPr wrap="none">
            <a:spAutoFit/>
          </a:bodyPr>
          <a:lstStyle/>
          <a:p>
            <a:r>
              <a:rPr lang="en-US" sz="3600" b="1" dirty="0" smtClean="0"/>
              <a:t>Differential DNA Methylation</a:t>
            </a:r>
            <a:endParaRPr lang="en-US" sz="3600" b="1" dirty="0"/>
          </a:p>
        </p:txBody>
      </p:sp>
    </p:spTree>
    <p:extLst>
      <p:ext uri="{BB962C8B-B14F-4D97-AF65-F5344CB8AC3E}">
        <p14:creationId xmlns:p14="http://schemas.microsoft.com/office/powerpoint/2010/main" val="102474324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na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13" y="812321"/>
            <a:ext cx="8493487" cy="5969479"/>
          </a:xfrm>
          <a:prstGeom prst="rect">
            <a:avLst/>
          </a:prstGeom>
        </p:spPr>
      </p:pic>
      <p:sp>
        <p:nvSpPr>
          <p:cNvPr id="3" name="Rectangle 2"/>
          <p:cNvSpPr/>
          <p:nvPr/>
        </p:nvSpPr>
        <p:spPr>
          <a:xfrm>
            <a:off x="6019800" y="370582"/>
            <a:ext cx="3581400" cy="1077218"/>
          </a:xfrm>
          <a:prstGeom prst="rect">
            <a:avLst/>
          </a:prstGeom>
        </p:spPr>
        <p:txBody>
          <a:bodyPr wrap="square">
            <a:spAutoFit/>
          </a:bodyPr>
          <a:lstStyle/>
          <a:p>
            <a:r>
              <a:rPr lang="en-US" sz="3200" b="1" dirty="0" smtClean="0"/>
              <a:t>Imprinting at GNAS Locus</a:t>
            </a:r>
            <a:endParaRPr lang="en-US" sz="3200" b="1" dirty="0"/>
          </a:p>
        </p:txBody>
      </p:sp>
      <p:sp>
        <p:nvSpPr>
          <p:cNvPr id="4" name="Rectangle 3"/>
          <p:cNvSpPr/>
          <p:nvPr/>
        </p:nvSpPr>
        <p:spPr>
          <a:xfrm>
            <a:off x="2448450" y="1066800"/>
            <a:ext cx="1056750" cy="461665"/>
          </a:xfrm>
          <a:prstGeom prst="rect">
            <a:avLst/>
          </a:prstGeom>
        </p:spPr>
        <p:txBody>
          <a:bodyPr wrap="none">
            <a:spAutoFit/>
          </a:bodyPr>
          <a:lstStyle/>
          <a:p>
            <a:r>
              <a:rPr lang="en-US" b="1" dirty="0" smtClean="0"/>
              <a:t>DMRs</a:t>
            </a:r>
            <a:endParaRPr lang="en-US" dirty="0"/>
          </a:p>
        </p:txBody>
      </p:sp>
    </p:spTree>
    <p:extLst>
      <p:ext uri="{BB962C8B-B14F-4D97-AF65-F5344CB8AC3E}">
        <p14:creationId xmlns:p14="http://schemas.microsoft.com/office/powerpoint/2010/main" val="423869126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c22b.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78000"/>
            <a:ext cx="9144000" cy="3288786"/>
          </a:xfrm>
          <a:prstGeom prst="rect">
            <a:avLst/>
          </a:prstGeom>
        </p:spPr>
      </p:pic>
      <p:sp>
        <p:nvSpPr>
          <p:cNvPr id="3" name="Rectangle 2"/>
          <p:cNvSpPr/>
          <p:nvPr/>
        </p:nvSpPr>
        <p:spPr>
          <a:xfrm>
            <a:off x="1295400" y="609600"/>
            <a:ext cx="7010400" cy="584776"/>
          </a:xfrm>
          <a:prstGeom prst="rect">
            <a:avLst/>
          </a:prstGeom>
        </p:spPr>
        <p:txBody>
          <a:bodyPr wrap="square">
            <a:spAutoFit/>
          </a:bodyPr>
          <a:lstStyle/>
          <a:p>
            <a:r>
              <a:rPr lang="en-US" sz="3200" b="1" dirty="0" smtClean="0"/>
              <a:t>Novel Imprinting at SEC22B Locus</a:t>
            </a:r>
            <a:endParaRPr lang="en-US" sz="3200" b="1" dirty="0"/>
          </a:p>
        </p:txBody>
      </p:sp>
    </p:spTree>
    <p:extLst>
      <p:ext uri="{BB962C8B-B14F-4D97-AF65-F5344CB8AC3E}">
        <p14:creationId xmlns:p14="http://schemas.microsoft.com/office/powerpoint/2010/main" val="218375679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732499724"/>
              </p:ext>
            </p:extLst>
          </p:nvPr>
        </p:nvGraphicFramePr>
        <p:xfrm>
          <a:off x="457200" y="82753"/>
          <a:ext cx="8212092" cy="67752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951613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nhancer2.png"/>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092990" y="0"/>
            <a:ext cx="7392770" cy="11144600"/>
          </a:xfrm>
          <a:prstGeom prst="rect">
            <a:avLst/>
          </a:prstGeom>
        </p:spPr>
      </p:pic>
      <p:sp>
        <p:nvSpPr>
          <p:cNvPr id="2" name="Rectangle 1"/>
          <p:cNvSpPr/>
          <p:nvPr/>
        </p:nvSpPr>
        <p:spPr bwMode="auto">
          <a:xfrm>
            <a:off x="-152400" y="-76200"/>
            <a:ext cx="9601200" cy="1524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 name="Rectangle 4"/>
          <p:cNvSpPr/>
          <p:nvPr/>
        </p:nvSpPr>
        <p:spPr>
          <a:xfrm>
            <a:off x="1447800" y="228600"/>
            <a:ext cx="7010400" cy="954107"/>
          </a:xfrm>
          <a:prstGeom prst="rect">
            <a:avLst/>
          </a:prstGeom>
        </p:spPr>
        <p:txBody>
          <a:bodyPr wrap="square">
            <a:spAutoFit/>
          </a:bodyPr>
          <a:lstStyle/>
          <a:p>
            <a:pPr algn="ctr"/>
            <a:r>
              <a:rPr lang="en-US" sz="2800" b="1" dirty="0" smtClean="0"/>
              <a:t>A </a:t>
            </a:r>
            <a:r>
              <a:rPr lang="en-US" sz="2800" b="1" dirty="0"/>
              <a:t>DMR Region </a:t>
            </a:r>
            <a:r>
              <a:rPr lang="en-US" sz="2800" b="1" dirty="0" smtClean="0"/>
              <a:t>Overlapping TF Binding Regions and </a:t>
            </a:r>
            <a:r>
              <a:rPr lang="en-US" sz="2800" b="1" dirty="0" err="1" smtClean="0"/>
              <a:t>DNAseHS</a:t>
            </a:r>
            <a:endParaRPr lang="en-US" sz="2800" b="1" dirty="0"/>
          </a:p>
        </p:txBody>
      </p:sp>
      <p:sp>
        <p:nvSpPr>
          <p:cNvPr id="3" name="Rectangle 2"/>
          <p:cNvSpPr/>
          <p:nvPr/>
        </p:nvSpPr>
        <p:spPr>
          <a:xfrm>
            <a:off x="4038600" y="1676400"/>
            <a:ext cx="1371600" cy="830997"/>
          </a:xfrm>
          <a:prstGeom prst="rect">
            <a:avLst/>
          </a:prstGeom>
        </p:spPr>
        <p:txBody>
          <a:bodyPr wrap="square">
            <a:spAutoFit/>
          </a:bodyPr>
          <a:lstStyle/>
          <a:p>
            <a:r>
              <a:rPr lang="en-US" b="1" dirty="0"/>
              <a:t>DMR Region </a:t>
            </a:r>
            <a:endParaRPr lang="en-US" dirty="0"/>
          </a:p>
        </p:txBody>
      </p:sp>
    </p:spTree>
    <p:extLst>
      <p:ext uri="{BB962C8B-B14F-4D97-AF65-F5344CB8AC3E}">
        <p14:creationId xmlns:p14="http://schemas.microsoft.com/office/powerpoint/2010/main" val="30136608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gure6.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35100"/>
            <a:ext cx="9144000" cy="3970421"/>
          </a:xfrm>
          <a:prstGeom prst="rect">
            <a:avLst/>
          </a:prstGeom>
        </p:spPr>
      </p:pic>
      <p:sp>
        <p:nvSpPr>
          <p:cNvPr id="3" name="Rectangle 2"/>
          <p:cNvSpPr/>
          <p:nvPr/>
        </p:nvSpPr>
        <p:spPr>
          <a:xfrm>
            <a:off x="1371600" y="457200"/>
            <a:ext cx="6553200" cy="1077218"/>
          </a:xfrm>
          <a:prstGeom prst="rect">
            <a:avLst/>
          </a:prstGeom>
        </p:spPr>
        <p:txBody>
          <a:bodyPr wrap="square">
            <a:spAutoFit/>
          </a:bodyPr>
          <a:lstStyle/>
          <a:p>
            <a:pPr algn="ctr"/>
            <a:r>
              <a:rPr lang="en-US" sz="3200" b="1" dirty="0" smtClean="0"/>
              <a:t>Possible Phenotypic Consequences of DMRs?</a:t>
            </a:r>
            <a:endParaRPr lang="en-US" sz="3200" b="1" dirty="0"/>
          </a:p>
        </p:txBody>
      </p:sp>
    </p:spTree>
    <p:extLst>
      <p:ext uri="{BB962C8B-B14F-4D97-AF65-F5344CB8AC3E}">
        <p14:creationId xmlns:p14="http://schemas.microsoft.com/office/powerpoint/2010/main" val="233050902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ChangeArrowheads="1"/>
          </p:cNvSpPr>
          <p:nvPr>
            <p:ph type="title"/>
          </p:nvPr>
        </p:nvSpPr>
        <p:spPr>
          <a:xfrm>
            <a:off x="1981200" y="-152400"/>
            <a:ext cx="5562600" cy="1447800"/>
          </a:xfrm>
        </p:spPr>
        <p:txBody>
          <a:bodyPr/>
          <a:lstStyle/>
          <a:p>
            <a:r>
              <a:rPr lang="en-US" sz="3200" b="1" dirty="0" smtClean="0"/>
              <a:t>Other Data Types: Sensors</a:t>
            </a:r>
          </a:p>
        </p:txBody>
      </p:sp>
      <p:pic>
        <p:nvPicPr>
          <p:cNvPr id="5" name="Picture 4" descr="apples-iphone-3g-has-second-proximity-sensor-fo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143000"/>
            <a:ext cx="6350000" cy="5473700"/>
          </a:xfrm>
          <a:prstGeom prst="rect">
            <a:avLst/>
          </a:prstGeom>
        </p:spPr>
      </p:pic>
      <p:pic>
        <p:nvPicPr>
          <p:cNvPr id="7" name="Picture 6"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600200"/>
            <a:ext cx="3098800" cy="2616200"/>
          </a:xfrm>
          <a:prstGeom prst="rect">
            <a:avLst/>
          </a:prstGeom>
        </p:spPr>
      </p:pic>
      <p:sp>
        <p:nvSpPr>
          <p:cNvPr id="8" name="Rectangle 7"/>
          <p:cNvSpPr/>
          <p:nvPr/>
        </p:nvSpPr>
        <p:spPr>
          <a:xfrm>
            <a:off x="5257800" y="4267200"/>
            <a:ext cx="1814920" cy="461665"/>
          </a:xfrm>
          <a:prstGeom prst="rect">
            <a:avLst/>
          </a:prstGeom>
        </p:spPr>
        <p:txBody>
          <a:bodyPr wrap="none">
            <a:spAutoFit/>
          </a:bodyPr>
          <a:lstStyle/>
          <a:p>
            <a:r>
              <a:rPr lang="en-US" b="1" dirty="0" smtClean="0"/>
              <a:t>Moves App</a:t>
            </a:r>
            <a:endParaRPr lang="en-US" dirty="0"/>
          </a:p>
        </p:txBody>
      </p:sp>
      <p:sp>
        <p:nvSpPr>
          <p:cNvPr id="10" name="Rectangle 9"/>
          <p:cNvSpPr/>
          <p:nvPr/>
        </p:nvSpPr>
        <p:spPr>
          <a:xfrm>
            <a:off x="5029200" y="5181600"/>
            <a:ext cx="2356384" cy="461665"/>
          </a:xfrm>
          <a:prstGeom prst="rect">
            <a:avLst/>
          </a:prstGeom>
        </p:spPr>
        <p:txBody>
          <a:bodyPr wrap="none">
            <a:spAutoFit/>
          </a:bodyPr>
          <a:lstStyle/>
          <a:p>
            <a:r>
              <a:rPr lang="en-US" b="1" dirty="0" smtClean="0"/>
              <a:t>Quantified Self</a:t>
            </a:r>
            <a:endParaRPr lang="en-US" dirty="0"/>
          </a:p>
        </p:txBody>
      </p:sp>
    </p:spTree>
    <p:extLst>
      <p:ext uri="{BB962C8B-B14F-4D97-AF65-F5344CB8AC3E}">
        <p14:creationId xmlns:p14="http://schemas.microsoft.com/office/powerpoint/2010/main" val="388532033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4294967295"/>
          </p:nvPr>
        </p:nvSpPr>
        <p:spPr>
          <a:xfrm>
            <a:off x="457200" y="1447800"/>
            <a:ext cx="8458200" cy="4525963"/>
          </a:xfrm>
        </p:spPr>
        <p:txBody>
          <a:bodyPr/>
          <a:lstStyle/>
          <a:p>
            <a:pPr eaLnBrk="1" hangingPunct="1"/>
            <a:r>
              <a:rPr lang="en-US" sz="2800" b="1" dirty="0" smtClean="0">
                <a:latin typeface="Helvetica" charset="0"/>
              </a:rPr>
              <a:t>Understand and Treat Disease </a:t>
            </a:r>
          </a:p>
          <a:p>
            <a:pPr lvl="1"/>
            <a:r>
              <a:rPr lang="en-US" sz="2400" dirty="0" smtClean="0">
                <a:latin typeface="Helvetica" charset="0"/>
              </a:rPr>
              <a:t>Cancer</a:t>
            </a:r>
            <a:endParaRPr lang="en-US" sz="2400" dirty="0">
              <a:latin typeface="Helvetica" charset="0"/>
            </a:endParaRPr>
          </a:p>
          <a:p>
            <a:pPr lvl="1"/>
            <a:r>
              <a:rPr lang="en-US" sz="2400" dirty="0" smtClean="0">
                <a:latin typeface="Helvetica" charset="0"/>
              </a:rPr>
              <a:t>Mystery diseases</a:t>
            </a:r>
          </a:p>
          <a:p>
            <a:endParaRPr lang="en-US" sz="1600" b="1" dirty="0" smtClean="0">
              <a:latin typeface="Helvetica" charset="0"/>
            </a:endParaRPr>
          </a:p>
          <a:p>
            <a:r>
              <a:rPr lang="en-US" sz="2800" b="1" dirty="0" smtClean="0">
                <a:latin typeface="Helvetica" charset="0"/>
              </a:rPr>
              <a:t>Pharmacogenomics</a:t>
            </a:r>
            <a:r>
              <a:rPr lang="en-US" sz="2800" dirty="0" smtClean="0">
                <a:latin typeface="Helvetica" charset="0"/>
              </a:rPr>
              <a:t> </a:t>
            </a:r>
            <a:endParaRPr lang="en-US" sz="2800" dirty="0">
              <a:latin typeface="Helvetica" charset="0"/>
            </a:endParaRPr>
          </a:p>
          <a:p>
            <a:pPr lvl="1"/>
            <a:r>
              <a:rPr lang="en-US" sz="2400" dirty="0">
                <a:latin typeface="Helvetica" charset="0"/>
              </a:rPr>
              <a:t>Determining which drug side effects and doses</a:t>
            </a:r>
          </a:p>
          <a:p>
            <a:pPr eaLnBrk="1" hangingPunct="1"/>
            <a:endParaRPr lang="en-US" sz="1600" b="1" dirty="0" smtClean="0">
              <a:latin typeface="Helvetica" charset="0"/>
            </a:endParaRPr>
          </a:p>
          <a:p>
            <a:pPr eaLnBrk="1" hangingPunct="1"/>
            <a:r>
              <a:rPr lang="en-US" sz="2800" b="1" dirty="0" smtClean="0">
                <a:latin typeface="Helvetica" charset="0"/>
              </a:rPr>
              <a:t>Managing Health Care in Healthy Individuals</a:t>
            </a:r>
            <a:r>
              <a:rPr lang="en-US" sz="2800" b="1" dirty="0">
                <a:latin typeface="Helvetica" charset="0"/>
              </a:rPr>
              <a:t>?</a:t>
            </a:r>
            <a:endParaRPr lang="en-US" sz="2800" dirty="0" smtClean="0">
              <a:latin typeface="Helvetica" charset="0"/>
            </a:endParaRPr>
          </a:p>
        </p:txBody>
      </p:sp>
      <p:sp>
        <p:nvSpPr>
          <p:cNvPr id="48131" name="Title 3"/>
          <p:cNvSpPr>
            <a:spLocks noGrp="1"/>
          </p:cNvSpPr>
          <p:nvPr>
            <p:ph type="title" idx="4294967295"/>
          </p:nvPr>
        </p:nvSpPr>
        <p:spPr>
          <a:xfrm>
            <a:off x="533400" y="304800"/>
            <a:ext cx="8153400" cy="1143000"/>
          </a:xfrm>
        </p:spPr>
        <p:txBody>
          <a:bodyPr/>
          <a:lstStyle/>
          <a:p>
            <a:pPr eaLnBrk="1" hangingPunct="1"/>
            <a:r>
              <a:rPr lang="en-US" sz="4000" b="1" dirty="0">
                <a:latin typeface="Helvetica" charset="0"/>
              </a:rPr>
              <a:t>Impact of Genomics on Medicine</a:t>
            </a:r>
          </a:p>
        </p:txBody>
      </p:sp>
      <p:pic>
        <p:nvPicPr>
          <p:cNvPr id="4" name="Picture 3" descr="pills.jpg"/>
          <p:cNvPicPr>
            <a:picLocks noChangeAspect="1"/>
          </p:cNvPicPr>
          <p:nvPr/>
        </p:nvPicPr>
        <p:blipFill>
          <a:blip r:embed="rId3"/>
          <a:stretch>
            <a:fillRect/>
          </a:stretch>
        </p:blipFill>
        <p:spPr>
          <a:xfrm>
            <a:off x="6324600" y="1752600"/>
            <a:ext cx="2519001" cy="1828800"/>
          </a:xfrm>
          <a:prstGeom prst="rect">
            <a:avLst/>
          </a:prstGeom>
        </p:spPr>
      </p:pic>
    </p:spTree>
    <p:extLst>
      <p:ext uri="{BB962C8B-B14F-4D97-AF65-F5344CB8AC3E}">
        <p14:creationId xmlns:p14="http://schemas.microsoft.com/office/powerpoint/2010/main" val="307037108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liveCor-Heart-Monitor.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 y="304800"/>
            <a:ext cx="9144000" cy="3659453"/>
          </a:xfrm>
          <a:prstGeom prst="rect">
            <a:avLst/>
          </a:prstGeom>
        </p:spPr>
      </p:pic>
      <p:sp>
        <p:nvSpPr>
          <p:cNvPr id="4" name="Rectangle 1"/>
          <p:cNvSpPr txBox="1">
            <a:spLocks noChangeArrowheads="1"/>
          </p:cNvSpPr>
          <p:nvPr/>
        </p:nvSpPr>
        <p:spPr bwMode="auto">
          <a:xfrm>
            <a:off x="2057400" y="5791200"/>
            <a:ext cx="5562600" cy="1447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a:lstStyle>
          <a:p>
            <a:r>
              <a:rPr lang="en-US" sz="3200" dirty="0" err="1" smtClean="0"/>
              <a:t>AliveCor</a:t>
            </a:r>
            <a:r>
              <a:rPr lang="en-US" sz="3200" dirty="0" smtClean="0"/>
              <a:t> Measures ECG</a:t>
            </a:r>
          </a:p>
        </p:txBody>
      </p:sp>
      <p:sp>
        <p:nvSpPr>
          <p:cNvPr id="68610" name="Rectangle 1"/>
          <p:cNvSpPr>
            <a:spLocks noGrp="1" noChangeArrowheads="1"/>
          </p:cNvSpPr>
          <p:nvPr>
            <p:ph type="title"/>
          </p:nvPr>
        </p:nvSpPr>
        <p:spPr>
          <a:xfrm>
            <a:off x="1981200" y="-152400"/>
            <a:ext cx="5562600" cy="1447800"/>
          </a:xfrm>
        </p:spPr>
        <p:txBody>
          <a:bodyPr/>
          <a:lstStyle/>
          <a:p>
            <a:r>
              <a:rPr lang="en-US" sz="3200" b="1" dirty="0" smtClean="0"/>
              <a:t>Other Data Types: Sensors</a:t>
            </a:r>
          </a:p>
        </p:txBody>
      </p:sp>
      <p:pic>
        <p:nvPicPr>
          <p:cNvPr id="5" name="Picture 4" descr="ECG-20130415104503.pdf"/>
          <p:cNvPicPr>
            <a:picLocks noChangeAspect="1"/>
          </p:cNvPicPr>
          <p:nvPr/>
        </p:nvPicPr>
        <p:blipFill rotWithShape="1">
          <a:blip r:embed="rId3">
            <a:extLst>
              <a:ext uri="{28A0092B-C50C-407E-A947-70E740481C1C}">
                <a14:useLocalDpi xmlns:a14="http://schemas.microsoft.com/office/drawing/2010/main" val="0"/>
              </a:ext>
            </a:extLst>
          </a:blip>
          <a:srcRect t="37037" r="38170" b="53519"/>
          <a:stretch/>
        </p:blipFill>
        <p:spPr>
          <a:xfrm>
            <a:off x="457200" y="4114800"/>
            <a:ext cx="8030882" cy="1587500"/>
          </a:xfrm>
          <a:prstGeom prst="rect">
            <a:avLst/>
          </a:prstGeom>
        </p:spPr>
      </p:pic>
      <p:sp>
        <p:nvSpPr>
          <p:cNvPr id="6" name="Rectangle 5"/>
          <p:cNvSpPr/>
          <p:nvPr/>
        </p:nvSpPr>
        <p:spPr>
          <a:xfrm>
            <a:off x="7543800" y="4038600"/>
            <a:ext cx="641121" cy="584776"/>
          </a:xfrm>
          <a:prstGeom prst="rect">
            <a:avLst/>
          </a:prstGeom>
        </p:spPr>
        <p:txBody>
          <a:bodyPr wrap="none">
            <a:spAutoFit/>
          </a:bodyPr>
          <a:lstStyle/>
          <a:p>
            <a:r>
              <a:rPr lang="en-US" sz="3200" b="1" dirty="0" smtClean="0"/>
              <a:t>71</a:t>
            </a:r>
            <a:endParaRPr lang="en-US" sz="3200" dirty="0"/>
          </a:p>
        </p:txBody>
      </p:sp>
    </p:spTree>
    <p:extLst>
      <p:ext uri="{BB962C8B-B14F-4D97-AF65-F5344CB8AC3E}">
        <p14:creationId xmlns:p14="http://schemas.microsoft.com/office/powerpoint/2010/main" val="57249699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p:cNvSpPr>
          <p:nvPr/>
        </p:nvSpPr>
        <p:spPr bwMode="auto">
          <a:xfrm>
            <a:off x="709613" y="238780"/>
            <a:ext cx="7977187" cy="523220"/>
          </a:xfrm>
          <a:prstGeom prst="rect">
            <a:avLst/>
          </a:prstGeom>
          <a:noFill/>
          <a:ln w="9525">
            <a:noFill/>
            <a:miter lim="800000"/>
            <a:headEnd/>
            <a:tailEnd/>
          </a:ln>
        </p:spPr>
        <p:txBody>
          <a:bodyPr>
            <a:prstTxWarp prst="textNoShape">
              <a:avLst/>
            </a:prstTxWarp>
            <a:spAutoFit/>
          </a:bodyPr>
          <a:lstStyle/>
          <a:p>
            <a:pPr algn="ctr" eaLnBrk="1" hangingPunct="1"/>
            <a:r>
              <a:rPr lang="en-US" sz="2800" b="1" dirty="0" smtClean="0">
                <a:ea typeface="Arial" charset="0"/>
                <a:cs typeface="Arial" charset="0"/>
              </a:rPr>
              <a:t>The Future?</a:t>
            </a:r>
            <a:endParaRPr lang="en-US" sz="1800" b="1" dirty="0">
              <a:ea typeface="Arial" charset="0"/>
              <a:cs typeface="Arial" charset="0"/>
            </a:endParaRPr>
          </a:p>
        </p:txBody>
      </p:sp>
      <p:sp>
        <p:nvSpPr>
          <p:cNvPr id="76803" name="Rectangle 7"/>
          <p:cNvSpPr>
            <a:spLocks noChangeArrowheads="1"/>
          </p:cNvSpPr>
          <p:nvPr/>
        </p:nvSpPr>
        <p:spPr bwMode="auto">
          <a:xfrm>
            <a:off x="990600" y="1030287"/>
            <a:ext cx="2806953" cy="400110"/>
          </a:xfrm>
          <a:prstGeom prst="rect">
            <a:avLst/>
          </a:prstGeom>
          <a:noFill/>
          <a:ln w="9525">
            <a:noFill/>
            <a:miter lim="800000"/>
            <a:headEnd/>
            <a:tailEnd/>
          </a:ln>
        </p:spPr>
        <p:txBody>
          <a:bodyPr wrap="none">
            <a:prstTxWarp prst="textNoShape">
              <a:avLst/>
            </a:prstTxWarp>
            <a:spAutoFit/>
          </a:bodyPr>
          <a:lstStyle/>
          <a:p>
            <a:r>
              <a:rPr lang="en-US" sz="2000" b="1" dirty="0" smtClean="0">
                <a:ea typeface="Arial" charset="0"/>
                <a:cs typeface="Arial" charset="0"/>
              </a:rPr>
              <a:t>Genomic Sequencing</a:t>
            </a:r>
            <a:endParaRPr lang="en-US" sz="2000" b="1" dirty="0">
              <a:ea typeface="Arial" charset="0"/>
              <a:cs typeface="Arial" charset="0"/>
            </a:endParaRPr>
          </a:p>
        </p:txBody>
      </p:sp>
      <p:sp>
        <p:nvSpPr>
          <p:cNvPr id="76804" name="Line 12"/>
          <p:cNvSpPr>
            <a:spLocks noChangeShapeType="1"/>
          </p:cNvSpPr>
          <p:nvPr/>
        </p:nvSpPr>
        <p:spPr bwMode="auto">
          <a:xfrm>
            <a:off x="4343400" y="3087687"/>
            <a:ext cx="0" cy="609600"/>
          </a:xfrm>
          <a:prstGeom prst="line">
            <a:avLst/>
          </a:prstGeom>
          <a:noFill/>
          <a:ln w="63500">
            <a:solidFill>
              <a:schemeClr val="tx1"/>
            </a:solidFill>
            <a:round/>
            <a:headEnd/>
            <a:tailEnd type="stealth" w="med" len="lg"/>
          </a:ln>
        </p:spPr>
        <p:txBody>
          <a:bodyPr wrap="none" anchor="ctr">
            <a:prstTxWarp prst="textNoShape">
              <a:avLst/>
            </a:prstTxWarp>
          </a:bodyPr>
          <a:lstStyle/>
          <a:p>
            <a:endParaRPr lang="en-US"/>
          </a:p>
        </p:txBody>
      </p:sp>
      <p:sp>
        <p:nvSpPr>
          <p:cNvPr id="76805" name="Line 13"/>
          <p:cNvSpPr>
            <a:spLocks noChangeShapeType="1"/>
          </p:cNvSpPr>
          <p:nvPr/>
        </p:nvSpPr>
        <p:spPr bwMode="auto">
          <a:xfrm>
            <a:off x="4038600" y="2554287"/>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sp>
        <p:nvSpPr>
          <p:cNvPr id="76806" name="Rectangle 17"/>
          <p:cNvSpPr>
            <a:spLocks noChangeArrowheads="1"/>
          </p:cNvSpPr>
          <p:nvPr/>
        </p:nvSpPr>
        <p:spPr bwMode="auto">
          <a:xfrm>
            <a:off x="2133600" y="6059487"/>
            <a:ext cx="2819400" cy="914400"/>
          </a:xfrm>
          <a:prstGeom prst="rect">
            <a:avLst/>
          </a:prstGeom>
          <a:solidFill>
            <a:schemeClr val="bg1"/>
          </a:solidFill>
          <a:ln w="9525">
            <a:noFill/>
            <a:miter lim="800000"/>
            <a:headEnd/>
            <a:tailEnd/>
          </a:ln>
        </p:spPr>
        <p:txBody>
          <a:bodyPr wrap="none" anchor="ctr">
            <a:prstTxWarp prst="textNoShape">
              <a:avLst/>
            </a:prstTxWarp>
          </a:bodyPr>
          <a:lstStyle/>
          <a:p>
            <a:endParaRPr lang="en-US"/>
          </a:p>
        </p:txBody>
      </p:sp>
      <p:sp>
        <p:nvSpPr>
          <p:cNvPr id="76807" name="Rectangle 18"/>
          <p:cNvSpPr>
            <a:spLocks noChangeArrowheads="1"/>
          </p:cNvSpPr>
          <p:nvPr/>
        </p:nvSpPr>
        <p:spPr bwMode="auto">
          <a:xfrm>
            <a:off x="5967969" y="3925887"/>
            <a:ext cx="2750573" cy="1569660"/>
          </a:xfrm>
          <a:prstGeom prst="rect">
            <a:avLst/>
          </a:prstGeom>
          <a:noFill/>
          <a:ln w="9525">
            <a:noFill/>
            <a:miter lim="800000"/>
            <a:headEnd/>
            <a:tailEnd/>
          </a:ln>
        </p:spPr>
        <p:txBody>
          <a:bodyPr wrap="none">
            <a:prstTxWarp prst="textNoShape">
              <a:avLst/>
            </a:prstTxWarp>
            <a:spAutoFit/>
          </a:bodyPr>
          <a:lstStyle/>
          <a:p>
            <a:r>
              <a:rPr lang="en-US" b="1" dirty="0">
                <a:ea typeface="Arial" charset="0"/>
                <a:cs typeface="Arial" charset="0"/>
              </a:rPr>
              <a:t>1. Predict risk</a:t>
            </a:r>
          </a:p>
          <a:p>
            <a:r>
              <a:rPr lang="en-US" b="1" dirty="0">
                <a:ea typeface="Arial" charset="0"/>
                <a:cs typeface="Arial" charset="0"/>
              </a:rPr>
              <a:t>2.</a:t>
            </a:r>
            <a:r>
              <a:rPr lang="en-US" b="1" dirty="0" smtClean="0">
                <a:ea typeface="Arial" charset="0"/>
                <a:cs typeface="Arial" charset="0"/>
              </a:rPr>
              <a:t> Early Diagnose</a:t>
            </a:r>
          </a:p>
          <a:p>
            <a:r>
              <a:rPr lang="en-US" b="1" dirty="0">
                <a:ea typeface="Arial" charset="0"/>
                <a:cs typeface="Arial" charset="0"/>
              </a:rPr>
              <a:t>3. </a:t>
            </a:r>
            <a:r>
              <a:rPr lang="en-US" b="1" smtClean="0">
                <a:ea typeface="Arial" charset="0"/>
                <a:cs typeface="Arial" charset="0"/>
              </a:rPr>
              <a:t>Monitor</a:t>
            </a:r>
          </a:p>
          <a:p>
            <a:r>
              <a:rPr lang="en-US" b="1" dirty="0">
                <a:ea typeface="Arial" charset="0"/>
                <a:cs typeface="Arial" charset="0"/>
              </a:rPr>
              <a:t>4. </a:t>
            </a:r>
            <a:r>
              <a:rPr lang="en-US" b="1" dirty="0" smtClean="0">
                <a:ea typeface="Arial" charset="0"/>
                <a:cs typeface="Arial" charset="0"/>
              </a:rPr>
              <a:t>Treat</a:t>
            </a:r>
          </a:p>
        </p:txBody>
      </p:sp>
      <p:sp>
        <p:nvSpPr>
          <p:cNvPr id="76808" name="Rectangle 5"/>
          <p:cNvSpPr>
            <a:spLocks noChangeArrowheads="1"/>
          </p:cNvSpPr>
          <p:nvPr/>
        </p:nvSpPr>
        <p:spPr bwMode="auto">
          <a:xfrm>
            <a:off x="381000" y="1563687"/>
            <a:ext cx="2579038" cy="1938992"/>
          </a:xfrm>
          <a:prstGeom prst="rect">
            <a:avLst/>
          </a:prstGeom>
          <a:noFill/>
          <a:ln w="9525">
            <a:noFill/>
            <a:miter lim="800000"/>
            <a:headEnd/>
            <a:tailEnd/>
          </a:ln>
        </p:spPr>
        <p:txBody>
          <a:bodyPr wrap="square">
            <a:prstTxWarp prst="textNoShape">
              <a:avLst/>
            </a:prstTxWarp>
            <a:spAutoFit/>
          </a:bodyPr>
          <a:lstStyle/>
          <a:p>
            <a:pPr eaLnBrk="1" hangingPunct="1">
              <a:spcBef>
                <a:spcPct val="50000"/>
              </a:spcBef>
            </a:pPr>
            <a:r>
              <a:rPr lang="en-US" sz="1200" dirty="0" smtClean="0">
                <a:latin typeface="Courier" charset="0"/>
              </a:rPr>
              <a:t>GGTTCCAAAAGTTTATTGGATGCCGTTTCAGTACATTTATCGTTTGCTTTGGATGCCCTAATTAAAAGTGACCCTTTCAAACTGAAATTCATGATACACCAATGGATATCCTTAGTCGATAAAATTTGCGAGTACTTTCAAAGCCAAATGAAATTATCTATGGTAGACAAAACATTGACCAATTTCATATCGATCCTCCTGAATTTATTGGCGTTAGACACAGTTGGTATATTTA</a:t>
            </a:r>
            <a:r>
              <a:rPr lang="en-US" sz="1200" dirty="0">
                <a:latin typeface="Courier" charset="0"/>
              </a:rPr>
              <a:t>….</a:t>
            </a:r>
          </a:p>
        </p:txBody>
      </p:sp>
      <p:pic>
        <p:nvPicPr>
          <p:cNvPr id="76809" name="Picture 19" descr="Doctor.jpg"/>
          <p:cNvPicPr>
            <a:picLocks noChangeAspect="1"/>
          </p:cNvPicPr>
          <p:nvPr/>
        </p:nvPicPr>
        <p:blipFill>
          <a:blip r:embed="rId3"/>
          <a:srcRect/>
          <a:stretch>
            <a:fillRect/>
          </a:stretch>
        </p:blipFill>
        <p:spPr bwMode="auto">
          <a:xfrm>
            <a:off x="3276600" y="3810000"/>
            <a:ext cx="2501900" cy="2698750"/>
          </a:xfrm>
          <a:prstGeom prst="rect">
            <a:avLst/>
          </a:prstGeom>
          <a:noFill/>
          <a:ln w="9525">
            <a:noFill/>
            <a:miter lim="800000"/>
            <a:headEnd/>
            <a:tailEnd/>
          </a:ln>
        </p:spPr>
      </p:pic>
      <p:grpSp>
        <p:nvGrpSpPr>
          <p:cNvPr id="2" name="Group 22"/>
          <p:cNvGrpSpPr>
            <a:grpSpLocks/>
          </p:cNvGrpSpPr>
          <p:nvPr/>
        </p:nvGrpSpPr>
        <p:grpSpPr bwMode="auto">
          <a:xfrm>
            <a:off x="4343400" y="1030288"/>
            <a:ext cx="4495800" cy="2056740"/>
            <a:chOff x="4343400" y="1066775"/>
            <a:chExt cx="4495332" cy="2057425"/>
          </a:xfrm>
        </p:grpSpPr>
        <p:sp>
          <p:nvSpPr>
            <p:cNvPr id="76815" name="Rectangle 8"/>
            <p:cNvSpPr>
              <a:spLocks noChangeArrowheads="1"/>
            </p:cNvSpPr>
            <p:nvPr/>
          </p:nvSpPr>
          <p:spPr bwMode="auto">
            <a:xfrm>
              <a:off x="4495784" y="1066775"/>
              <a:ext cx="4342948" cy="400243"/>
            </a:xfrm>
            <a:prstGeom prst="rect">
              <a:avLst/>
            </a:prstGeom>
            <a:noFill/>
            <a:ln w="9525">
              <a:noFill/>
              <a:miter lim="800000"/>
              <a:headEnd/>
              <a:tailEnd/>
            </a:ln>
          </p:spPr>
          <p:txBody>
            <a:bodyPr>
              <a:prstTxWarp prst="textNoShape">
                <a:avLst/>
              </a:prstTxWarp>
              <a:spAutoFit/>
            </a:bodyPr>
            <a:lstStyle/>
            <a:p>
              <a:pPr algn="ctr"/>
              <a:r>
                <a:rPr lang="en-US" sz="2000" b="1" dirty="0" err="1" smtClean="0">
                  <a:ea typeface="Arial" charset="0"/>
                  <a:cs typeface="Arial" charset="0"/>
                </a:rPr>
                <a:t>Omes</a:t>
              </a:r>
              <a:r>
                <a:rPr lang="en-US" sz="2000" b="1" dirty="0" smtClean="0">
                  <a:ea typeface="Arial" charset="0"/>
                  <a:cs typeface="Arial" charset="0"/>
                </a:rPr>
                <a:t> and Other Information</a:t>
              </a:r>
              <a:endParaRPr lang="en-US" sz="2000" b="1" dirty="0">
                <a:ea typeface="Arial" charset="0"/>
                <a:cs typeface="Arial" charset="0"/>
              </a:endParaRPr>
            </a:p>
          </p:txBody>
        </p:sp>
        <p:sp>
          <p:nvSpPr>
            <p:cNvPr id="76816" name="Line 14"/>
            <p:cNvSpPr>
              <a:spLocks noChangeShapeType="1"/>
            </p:cNvSpPr>
            <p:nvPr/>
          </p:nvSpPr>
          <p:spPr bwMode="auto">
            <a:xfrm flipV="1">
              <a:off x="4343400" y="2590800"/>
              <a:ext cx="304800" cy="533400"/>
            </a:xfrm>
            <a:prstGeom prst="line">
              <a:avLst/>
            </a:prstGeom>
            <a:noFill/>
            <a:ln w="63500">
              <a:solidFill>
                <a:schemeClr val="tx1"/>
              </a:solidFill>
              <a:round/>
              <a:headEnd/>
              <a:tailEnd type="none" w="med" len="lg"/>
            </a:ln>
          </p:spPr>
          <p:txBody>
            <a:bodyPr wrap="none" anchor="ctr">
              <a:prstTxWarp prst="textNoShape">
                <a:avLst/>
              </a:prstTxWarp>
            </a:bodyPr>
            <a:lstStyle/>
            <a:p>
              <a:endParaRPr lang="en-US"/>
            </a:p>
          </p:txBody>
        </p:sp>
      </p:grpSp>
      <p:pic>
        <p:nvPicPr>
          <p:cNvPr id="17" name="Picture 16" descr="baby2.gif"/>
          <p:cNvPicPr>
            <a:picLocks noChangeAspect="1"/>
          </p:cNvPicPr>
          <p:nvPr/>
        </p:nvPicPr>
        <p:blipFill>
          <a:blip r:embed="rId4"/>
          <a:stretch>
            <a:fillRect/>
          </a:stretch>
        </p:blipFill>
        <p:spPr>
          <a:xfrm>
            <a:off x="2133600" y="1353622"/>
            <a:ext cx="2012950" cy="2149057"/>
          </a:xfrm>
          <a:prstGeom prst="rect">
            <a:avLst/>
          </a:prstGeom>
        </p:spPr>
      </p:pic>
      <p:sp>
        <p:nvSpPr>
          <p:cNvPr id="18" name="Rectangle 17"/>
          <p:cNvSpPr/>
          <p:nvPr/>
        </p:nvSpPr>
        <p:spPr>
          <a:xfrm>
            <a:off x="0" y="6457890"/>
            <a:ext cx="3608680" cy="400110"/>
          </a:xfrm>
          <a:prstGeom prst="rect">
            <a:avLst/>
          </a:prstGeom>
        </p:spPr>
        <p:txBody>
          <a:bodyPr wrap="none">
            <a:spAutoFit/>
          </a:bodyPr>
          <a:lstStyle/>
          <a:p>
            <a:r>
              <a:rPr lang="en-US" sz="2000" dirty="0" err="1" smtClean="0"/>
              <a:t>http://www.baby-connect.com</a:t>
            </a:r>
            <a:r>
              <a:rPr lang="en-US" sz="2000" dirty="0" smtClean="0"/>
              <a:t>/</a:t>
            </a:r>
            <a:endParaRPr lang="en-US" sz="2000" dirty="0"/>
          </a:p>
        </p:txBody>
      </p:sp>
      <p:pic>
        <p:nvPicPr>
          <p:cNvPr id="19" name="Picture 4"/>
          <p:cNvPicPr>
            <a:picLocks noChangeAspect="1"/>
          </p:cNvPicPr>
          <p:nvPr/>
        </p:nvPicPr>
        <p:blipFill>
          <a:blip r:embed="rId5"/>
          <a:srcRect t="12089" r="16699"/>
          <a:stretch>
            <a:fillRect/>
          </a:stretch>
        </p:blipFill>
        <p:spPr bwMode="auto">
          <a:xfrm>
            <a:off x="5334000" y="1399846"/>
            <a:ext cx="5778407" cy="2308881"/>
          </a:xfrm>
          <a:prstGeom prst="rect">
            <a:avLst/>
          </a:prstGeom>
          <a:noFill/>
          <a:ln w="9525">
            <a:noFill/>
            <a:miter lim="800000"/>
            <a:headEnd/>
            <a:tailEnd/>
          </a:ln>
        </p:spPr>
      </p:pic>
      <p:sp>
        <p:nvSpPr>
          <p:cNvPr id="20" name="Rectangle 19"/>
          <p:cNvSpPr/>
          <p:nvPr/>
        </p:nvSpPr>
        <p:spPr>
          <a:xfrm>
            <a:off x="7543800" y="1399845"/>
            <a:ext cx="3429000" cy="229744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20" descr="pills.jpg"/>
          <p:cNvPicPr>
            <a:picLocks noChangeAspect="1"/>
          </p:cNvPicPr>
          <p:nvPr/>
        </p:nvPicPr>
        <p:blipFill>
          <a:blip r:embed="rId6"/>
          <a:stretch>
            <a:fillRect/>
          </a:stretch>
        </p:blipFill>
        <p:spPr>
          <a:xfrm>
            <a:off x="7315200" y="5221287"/>
            <a:ext cx="1679334" cy="1219200"/>
          </a:xfrm>
          <a:prstGeom prst="rect">
            <a:avLst/>
          </a:prstGeom>
        </p:spPr>
      </p:pic>
      <p:pic>
        <p:nvPicPr>
          <p:cNvPr id="22" name="Picture 21" descr="images.jpeg"/>
          <p:cNvPicPr>
            <a:picLocks noChangeAspect="1"/>
          </p:cNvPicPr>
          <p:nvPr/>
        </p:nvPicPr>
        <p:blipFill rotWithShape="1">
          <a:blip r:embed="rId7">
            <a:extLst>
              <a:ext uri="{28A0092B-C50C-407E-A947-70E740481C1C}">
                <a14:useLocalDpi xmlns:a14="http://schemas.microsoft.com/office/drawing/2010/main" val="0"/>
              </a:ext>
            </a:extLst>
          </a:blip>
          <a:srcRect r="50410"/>
          <a:stretch/>
        </p:blipFill>
        <p:spPr>
          <a:xfrm>
            <a:off x="7772400" y="1600200"/>
            <a:ext cx="990600" cy="168647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smtClean="0">
                <a:latin typeface="Helvetica" charset="0"/>
              </a:rPr>
              <a:t>Conclusions</a:t>
            </a:r>
            <a:endParaRPr lang="en-US" sz="3600" smtClean="0">
              <a:latin typeface="Helvetica" charset="0"/>
            </a:endParaRPr>
          </a:p>
        </p:txBody>
      </p:sp>
      <p:sp>
        <p:nvSpPr>
          <p:cNvPr id="61443" name="Subtitle 2"/>
          <p:cNvSpPr>
            <a:spLocks noGrp="1"/>
          </p:cNvSpPr>
          <p:nvPr>
            <p:ph type="subTitle" idx="4294967295"/>
          </p:nvPr>
        </p:nvSpPr>
        <p:spPr>
          <a:xfrm>
            <a:off x="755576" y="1052736"/>
            <a:ext cx="7467600" cy="5805264"/>
          </a:xfrm>
        </p:spPr>
        <p:txBody>
          <a:bodyPr>
            <a:noAutofit/>
          </a:bodyPr>
          <a:lstStyle/>
          <a:p>
            <a:pPr marL="0" indent="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Personal genome sequencing is here. The medical interpretation is difficult.</a:t>
            </a:r>
          </a:p>
          <a:p>
            <a:pPr marL="457200" indent="-457200" defTabSz="457200" eaLnBrk="1" hangingPunct="1">
              <a:lnSpc>
                <a:spcPct val="80000"/>
              </a:lnSpc>
              <a:buFontTx/>
              <a:buAutoNum type="arabicParenR"/>
              <a:defRPr/>
            </a:pPr>
            <a:endParaRPr lang="en-US" sz="16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Genome sequencing can predict disease risk that can be monitored with other </a:t>
            </a:r>
            <a:r>
              <a:rPr lang="en-US" sz="2400" dirty="0" err="1" smtClean="0">
                <a:solidFill>
                  <a:srgbClr val="000090"/>
                </a:solidFill>
                <a:latin typeface="Helvetica" charset="0"/>
              </a:rPr>
              <a:t>omics</a:t>
            </a:r>
            <a:r>
              <a:rPr lang="en-US" sz="2400" dirty="0" smtClean="0">
                <a:solidFill>
                  <a:srgbClr val="000090"/>
                </a:solidFill>
                <a:latin typeface="Helvetica" charset="0"/>
              </a:rPr>
              <a:t> information.</a:t>
            </a:r>
          </a:p>
          <a:p>
            <a:pPr marL="457200" indent="-457200" defTabSz="457200" eaLnBrk="1" hangingPunct="1">
              <a:lnSpc>
                <a:spcPct val="80000"/>
              </a:lnSpc>
              <a:buFontTx/>
              <a:buAutoNum type="arabicParenR"/>
              <a:defRPr/>
            </a:pPr>
            <a:endParaRPr lang="en-US" sz="16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Integrated analysis can provide a detailed physiological perspective for what is occurring.</a:t>
            </a:r>
          </a:p>
          <a:p>
            <a:pPr marL="457200" indent="-457200" defTabSz="457200" eaLnBrk="1" hangingPunct="1">
              <a:lnSpc>
                <a:spcPct val="80000"/>
              </a:lnSpc>
              <a:buFontTx/>
              <a:buAutoNum type="arabicParenR"/>
              <a:defRPr/>
            </a:pPr>
            <a:endParaRPr lang="en-US" sz="18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Regulatory information is variable among humans; it </a:t>
            </a:r>
            <a:r>
              <a:rPr lang="en-US" sz="2400" dirty="0">
                <a:solidFill>
                  <a:srgbClr val="000090"/>
                </a:solidFill>
                <a:latin typeface="Helvetica" charset="0"/>
              </a:rPr>
              <a:t>and </a:t>
            </a:r>
            <a:r>
              <a:rPr lang="en-US" sz="2400" dirty="0" smtClean="0">
                <a:solidFill>
                  <a:srgbClr val="000090"/>
                </a:solidFill>
                <a:latin typeface="Helvetica" charset="0"/>
              </a:rPr>
              <a:t>DNA methylation data needs to be incorporated into genome interpretation</a:t>
            </a:r>
          </a:p>
          <a:p>
            <a:pPr marL="457200" indent="-457200" defTabSz="457200" eaLnBrk="1" hangingPunct="1">
              <a:lnSpc>
                <a:spcPct val="80000"/>
              </a:lnSpc>
              <a:buFontTx/>
              <a:buAutoNum type="arabicParenR"/>
              <a:defRPr/>
            </a:pPr>
            <a:endParaRPr lang="en-US" sz="1200" dirty="0" smtClean="0">
              <a:solidFill>
                <a:srgbClr val="000090"/>
              </a:solidFill>
              <a:latin typeface="Helvetica" charset="0"/>
            </a:endParaRPr>
          </a:p>
          <a:p>
            <a:pPr marL="457200" indent="-457200" defTabSz="457200" eaLnBrk="1" hangingPunct="1">
              <a:lnSpc>
                <a:spcPct val="80000"/>
              </a:lnSpc>
              <a:buFontTx/>
              <a:buAutoNum type="arabicParenR"/>
              <a:defRPr/>
            </a:pPr>
            <a:r>
              <a:rPr lang="en-US" sz="2400" dirty="0" smtClean="0">
                <a:solidFill>
                  <a:srgbClr val="000090"/>
                </a:solidFill>
                <a:latin typeface="Helvetica" charset="0"/>
              </a:rPr>
              <a:t>Every person’s complex disease profile is different and following many components longitudinally may provide valuable information.</a:t>
            </a: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None/>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400" dirty="0" smtClean="0">
              <a:solidFill>
                <a:srgbClr val="000090"/>
              </a:solidFill>
              <a:latin typeface="Helvetica" charset="0"/>
            </a:endParaRPr>
          </a:p>
        </p:txBody>
      </p:sp>
    </p:spTree>
    <p:extLst>
      <p:ext uri="{BB962C8B-B14F-4D97-AF65-F5344CB8AC3E}">
        <p14:creationId xmlns:p14="http://schemas.microsoft.com/office/powerpoint/2010/main" val="15841911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3200" b="1" dirty="0" smtClean="0">
                <a:latin typeface="Helvetica" charset="0"/>
              </a:rPr>
              <a:t>The Power of One: Longitudinal Profiling</a:t>
            </a:r>
            <a:endParaRPr lang="en-US" sz="2800" b="1" dirty="0" smtClean="0">
              <a:latin typeface="Helvetica" charset="0"/>
            </a:endParaRPr>
          </a:p>
        </p:txBody>
      </p:sp>
      <p:pic>
        <p:nvPicPr>
          <p:cNvPr id="4" name="Picture 2" descr="people"/>
          <p:cNvPicPr>
            <a:picLocks noChangeAspect="1" noChangeArrowheads="1"/>
          </p:cNvPicPr>
          <p:nvPr/>
        </p:nvPicPr>
        <p:blipFill>
          <a:blip r:embed="rId3"/>
          <a:srcRect/>
          <a:stretch>
            <a:fillRect/>
          </a:stretch>
        </p:blipFill>
        <p:spPr bwMode="auto">
          <a:xfrm>
            <a:off x="838200" y="1905000"/>
            <a:ext cx="4111022" cy="2590800"/>
          </a:xfrm>
          <a:prstGeom prst="rect">
            <a:avLst/>
          </a:prstGeom>
          <a:noFill/>
          <a:ln w="9525">
            <a:noFill/>
            <a:miter lim="800000"/>
            <a:headEnd/>
            <a:tailEnd/>
          </a:ln>
        </p:spPr>
      </p:pic>
      <p:sp>
        <p:nvSpPr>
          <p:cNvPr id="5" name="Rectangle 4"/>
          <p:cNvSpPr/>
          <p:nvPr/>
        </p:nvSpPr>
        <p:spPr>
          <a:xfrm>
            <a:off x="990600" y="4724400"/>
            <a:ext cx="3795180" cy="830997"/>
          </a:xfrm>
          <a:prstGeom prst="rect">
            <a:avLst/>
          </a:prstGeom>
        </p:spPr>
        <p:txBody>
          <a:bodyPr wrap="none">
            <a:spAutoFit/>
          </a:bodyPr>
          <a:lstStyle/>
          <a:p>
            <a:pPr algn="ctr"/>
            <a:r>
              <a:rPr lang="en-US" dirty="0" smtClean="0">
                <a:latin typeface="Helvetica" charset="0"/>
              </a:rPr>
              <a:t>GWAS</a:t>
            </a:r>
          </a:p>
          <a:p>
            <a:pPr algn="ctr"/>
            <a:r>
              <a:rPr lang="en-US" dirty="0" smtClean="0">
                <a:latin typeface="Helvetica" charset="0"/>
              </a:rPr>
              <a:t>1000s to 10s of thousands</a:t>
            </a:r>
            <a:endParaRPr lang="en-US" dirty="0"/>
          </a:p>
        </p:txBody>
      </p:sp>
      <p:sp>
        <p:nvSpPr>
          <p:cNvPr id="6" name="Rectangle 5"/>
          <p:cNvSpPr/>
          <p:nvPr/>
        </p:nvSpPr>
        <p:spPr>
          <a:xfrm>
            <a:off x="5562600" y="4648200"/>
            <a:ext cx="3048000" cy="1200328"/>
          </a:xfrm>
          <a:prstGeom prst="rect">
            <a:avLst/>
          </a:prstGeom>
        </p:spPr>
        <p:txBody>
          <a:bodyPr wrap="square">
            <a:spAutoFit/>
          </a:bodyPr>
          <a:lstStyle/>
          <a:p>
            <a:pPr algn="ctr"/>
            <a:r>
              <a:rPr lang="en-US" dirty="0" smtClean="0">
                <a:latin typeface="Helvetica" charset="0"/>
              </a:rPr>
              <a:t>Longitudinal Personal </a:t>
            </a:r>
            <a:r>
              <a:rPr lang="en-US" dirty="0" err="1" smtClean="0">
                <a:latin typeface="Helvetica" charset="0"/>
              </a:rPr>
              <a:t>Omics</a:t>
            </a:r>
            <a:r>
              <a:rPr lang="en-US" dirty="0" smtClean="0">
                <a:latin typeface="Helvetica" charset="0"/>
              </a:rPr>
              <a:t> Profiling</a:t>
            </a:r>
            <a:endParaRPr lang="en-US" dirty="0"/>
          </a:p>
        </p:txBody>
      </p:sp>
      <p:grpSp>
        <p:nvGrpSpPr>
          <p:cNvPr id="7" name="Group 12"/>
          <p:cNvGrpSpPr>
            <a:grpSpLocks/>
          </p:cNvGrpSpPr>
          <p:nvPr/>
        </p:nvGrpSpPr>
        <p:grpSpPr bwMode="auto">
          <a:xfrm>
            <a:off x="6705600" y="1981200"/>
            <a:ext cx="838200" cy="1524000"/>
            <a:chOff x="0" y="0"/>
            <a:chExt cx="352" cy="887"/>
          </a:xfrm>
        </p:grpSpPr>
        <p:sp>
          <p:nvSpPr>
            <p:cNvPr id="8" name="Oval 13"/>
            <p:cNvSpPr>
              <a:spLocks/>
            </p:cNvSpPr>
            <p:nvPr/>
          </p:nvSpPr>
          <p:spPr bwMode="auto">
            <a:xfrm>
              <a:off x="0" y="0"/>
              <a:ext cx="352" cy="352"/>
            </a:xfrm>
            <a:prstGeom prst="ellipse">
              <a:avLst/>
            </a:prstGeom>
            <a:noFill/>
            <a:ln w="25400">
              <a:solidFill>
                <a:schemeClr val="tx1"/>
              </a:solidFill>
              <a:miter lim="800000"/>
              <a:headEnd/>
              <a:tailEnd/>
            </a:ln>
          </p:spPr>
          <p:txBody>
            <a:bodyPr lIns="0" tIns="0" rIns="0" bIns="0">
              <a:prstTxWarp prst="textNoShape">
                <a:avLst/>
              </a:prstTxWarp>
            </a:bodyPr>
            <a:lstStyle/>
            <a:p>
              <a:endParaRPr lang="en-US"/>
            </a:p>
          </p:txBody>
        </p:sp>
        <p:sp>
          <p:nvSpPr>
            <p:cNvPr id="9" name="Line 14"/>
            <p:cNvSpPr>
              <a:spLocks noChangeShapeType="1"/>
            </p:cNvSpPr>
            <p:nvPr/>
          </p:nvSpPr>
          <p:spPr bwMode="auto">
            <a:xfrm>
              <a:off x="168" y="352"/>
              <a:ext cx="4" cy="376"/>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sp>
          <p:nvSpPr>
            <p:cNvPr id="10" name="Line 15"/>
            <p:cNvSpPr>
              <a:spLocks noChangeShapeType="1"/>
            </p:cNvSpPr>
            <p:nvPr/>
          </p:nvSpPr>
          <p:spPr bwMode="auto">
            <a:xfrm flipH="1">
              <a:off x="20" y="536"/>
              <a:ext cx="304" cy="0"/>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sp>
          <p:nvSpPr>
            <p:cNvPr id="11" name="Line 16"/>
            <p:cNvSpPr>
              <a:spLocks noChangeShapeType="1"/>
            </p:cNvSpPr>
            <p:nvPr/>
          </p:nvSpPr>
          <p:spPr bwMode="auto">
            <a:xfrm rot="10800000">
              <a:off x="168" y="720"/>
              <a:ext cx="166" cy="166"/>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sp>
          <p:nvSpPr>
            <p:cNvPr id="12" name="Line 17"/>
            <p:cNvSpPr>
              <a:spLocks noChangeShapeType="1"/>
            </p:cNvSpPr>
            <p:nvPr/>
          </p:nvSpPr>
          <p:spPr bwMode="auto">
            <a:xfrm rot="10800000" flipH="1">
              <a:off x="15" y="719"/>
              <a:ext cx="168" cy="168"/>
            </a:xfrm>
            <a:prstGeom prst="line">
              <a:avLst/>
            </a:prstGeom>
            <a:noFill/>
            <a:ln w="38100">
              <a:solidFill>
                <a:schemeClr val="tx1"/>
              </a:solidFill>
              <a:miter lim="800000"/>
              <a:headEnd/>
              <a:tailEnd/>
            </a:ln>
          </p:spPr>
          <p:txBody>
            <a:bodyPr lIns="0" tIns="0" rIns="0" bIns="0">
              <a:prstTxWarp prst="textNoShape">
                <a:avLst/>
              </a:prstTxWarp>
            </a:bodyPr>
            <a:lstStyle/>
            <a:p>
              <a:endParaRPr lang="en-US"/>
            </a:p>
          </p:txBody>
        </p:sp>
      </p:grpSp>
      <p:cxnSp>
        <p:nvCxnSpPr>
          <p:cNvPr id="14" name="Straight Arrow Connector 13"/>
          <p:cNvCxnSpPr/>
          <p:nvPr/>
        </p:nvCxnSpPr>
        <p:spPr bwMode="auto">
          <a:xfrm>
            <a:off x="6019800" y="3886200"/>
            <a:ext cx="2362200" cy="1588"/>
          </a:xfrm>
          <a:prstGeom prst="straightConnector1">
            <a:avLst/>
          </a:prstGeom>
          <a:solidFill>
            <a:schemeClr val="accent1"/>
          </a:solidFill>
          <a:ln w="76200" cap="flat" cmpd="sng" algn="ctr">
            <a:solidFill>
              <a:schemeClr val="tx1"/>
            </a:solidFill>
            <a:prstDash val="solid"/>
            <a:round/>
            <a:headEnd type="none" w="med" len="med"/>
            <a:tailEnd type="arrow"/>
          </a:ln>
          <a:effectLst/>
        </p:spPr>
      </p:cxnSp>
      <p:sp>
        <p:nvSpPr>
          <p:cNvPr id="16" name="Rectangle 15"/>
          <p:cNvSpPr/>
          <p:nvPr/>
        </p:nvSpPr>
        <p:spPr>
          <a:xfrm>
            <a:off x="6629400" y="3962400"/>
            <a:ext cx="857326" cy="461665"/>
          </a:xfrm>
          <a:prstGeom prst="rect">
            <a:avLst/>
          </a:prstGeom>
        </p:spPr>
        <p:txBody>
          <a:bodyPr wrap="none">
            <a:spAutoFit/>
          </a:bodyPr>
          <a:lstStyle/>
          <a:p>
            <a:r>
              <a:rPr lang="en-US" dirty="0" smtClean="0">
                <a:latin typeface="Helvetica" charset="0"/>
              </a:rPr>
              <a:t>Time</a:t>
            </a:r>
            <a:endParaRPr lang="en-US" dirty="0"/>
          </a:p>
        </p:txBody>
      </p:sp>
    </p:spTree>
    <p:extLst>
      <p:ext uri="{BB962C8B-B14F-4D97-AF65-F5344CB8AC3E}">
        <p14:creationId xmlns:p14="http://schemas.microsoft.com/office/powerpoint/2010/main" val="2395688248"/>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idx="4294967295"/>
          </p:nvPr>
        </p:nvSpPr>
        <p:spPr>
          <a:xfrm>
            <a:off x="762000" y="152400"/>
            <a:ext cx="7772400" cy="1470025"/>
          </a:xfrm>
        </p:spPr>
        <p:txBody>
          <a:bodyPr/>
          <a:lstStyle/>
          <a:p>
            <a:pPr eaLnBrk="1" hangingPunct="1"/>
            <a:r>
              <a:rPr lang="en-US" sz="4000" dirty="0" smtClean="0">
                <a:latin typeface="Helvetica" charset="0"/>
              </a:rPr>
              <a:t>Final Conclusion</a:t>
            </a:r>
            <a:endParaRPr lang="en-US" sz="3600" dirty="0" smtClean="0">
              <a:latin typeface="Helvetica" charset="0"/>
            </a:endParaRPr>
          </a:p>
        </p:txBody>
      </p:sp>
      <p:sp>
        <p:nvSpPr>
          <p:cNvPr id="61443" name="Subtitle 2"/>
          <p:cNvSpPr>
            <a:spLocks noGrp="1"/>
          </p:cNvSpPr>
          <p:nvPr>
            <p:ph type="subTitle" idx="4294967295"/>
          </p:nvPr>
        </p:nvSpPr>
        <p:spPr>
          <a:xfrm>
            <a:off x="838200" y="1447800"/>
            <a:ext cx="7467600" cy="5805264"/>
          </a:xfrm>
        </p:spPr>
        <p:txBody>
          <a:bodyPr>
            <a:noAutofit/>
          </a:bodyPr>
          <a:lstStyle/>
          <a:p>
            <a:pPr marL="0" indent="0" defTabSz="457200" eaLnBrk="1" hangingPunct="1">
              <a:lnSpc>
                <a:spcPct val="80000"/>
              </a:lnSpc>
              <a:buFontTx/>
              <a:buNone/>
              <a:defRPr/>
            </a:pPr>
            <a:endParaRPr lang="en-US" sz="2800" dirty="0" smtClean="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6) You are responsible for your own health</a:t>
            </a: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None/>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r>
              <a:rPr lang="en-US" sz="2800" dirty="0" smtClean="0">
                <a:solidFill>
                  <a:srgbClr val="000090"/>
                </a:solidFill>
                <a:latin typeface="Helvetica" charset="0"/>
              </a:rPr>
              <a:t>Data at:  </a:t>
            </a:r>
            <a:r>
              <a:rPr lang="en-US" sz="2800" dirty="0" err="1" smtClean="0">
                <a:solidFill>
                  <a:srgbClr val="000090"/>
                </a:solidFill>
                <a:latin typeface="Helvetica" charset="0"/>
              </a:rPr>
              <a:t>snyderome.stanford.edu</a:t>
            </a:r>
            <a:endParaRPr lang="en-US" sz="2800" dirty="0" smtClean="0">
              <a:solidFill>
                <a:srgbClr val="000090"/>
              </a:solidFill>
              <a:latin typeface="Helvetica" charset="0"/>
            </a:endParaRPr>
          </a:p>
          <a:p>
            <a:pPr marL="457200" indent="-457200" defTabSz="457200" eaLnBrk="1" hangingPunct="1">
              <a:lnSpc>
                <a:spcPct val="80000"/>
              </a:lnSpc>
              <a:buFontTx/>
              <a:buAutoNum type="arabicParenR"/>
              <a:defRPr/>
            </a:pPr>
            <a:endParaRPr lang="en-US" sz="2800" dirty="0" smtClean="0">
              <a:solidFill>
                <a:srgbClr val="000090"/>
              </a:solidFill>
              <a:latin typeface="Helvetica" charset="0"/>
            </a:endParaRPr>
          </a:p>
          <a:p>
            <a:pPr marL="0" indent="0" defTabSz="457200" eaLnBrk="1" hangingPunct="1">
              <a:lnSpc>
                <a:spcPct val="80000"/>
              </a:lnSpc>
              <a:buNone/>
              <a:defRPr/>
            </a:pPr>
            <a:endParaRPr lang="en-US" sz="2800" dirty="0" smtClean="0">
              <a:solidFill>
                <a:srgbClr val="000090"/>
              </a:solidFill>
              <a:latin typeface="Helvetica" charset="0"/>
            </a:endParaRPr>
          </a:p>
        </p:txBody>
      </p:sp>
    </p:spTree>
    <p:extLst>
      <p:ext uri="{BB962C8B-B14F-4D97-AF65-F5344CB8AC3E}">
        <p14:creationId xmlns:p14="http://schemas.microsoft.com/office/powerpoint/2010/main" val="361166298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ChangeArrowheads="1"/>
          </p:cNvSpPr>
          <p:nvPr>
            <p:ph type="title"/>
          </p:nvPr>
        </p:nvSpPr>
        <p:spPr>
          <a:xfrm>
            <a:off x="457200" y="-381000"/>
            <a:ext cx="8305800" cy="2209800"/>
          </a:xfrm>
        </p:spPr>
        <p:txBody>
          <a:bodyPr/>
          <a:lstStyle/>
          <a:p>
            <a:r>
              <a:rPr lang="en-US" sz="3200" b="1" dirty="0" smtClean="0"/>
              <a:t>The Personal </a:t>
            </a:r>
            <a:r>
              <a:rPr lang="en-US" sz="3200" b="1" dirty="0" err="1" smtClean="0"/>
              <a:t>Omics</a:t>
            </a:r>
            <a:r>
              <a:rPr lang="en-US" sz="3200" b="1" dirty="0" smtClean="0"/>
              <a:t> Profiling Project</a:t>
            </a:r>
          </a:p>
        </p:txBody>
      </p:sp>
      <p:sp>
        <p:nvSpPr>
          <p:cNvPr id="68611" name="Rectangle 2"/>
          <p:cNvSpPr>
            <a:spLocks noGrp="1" noChangeArrowheads="1"/>
          </p:cNvSpPr>
          <p:nvPr>
            <p:ph type="body" idx="1"/>
          </p:nvPr>
        </p:nvSpPr>
        <p:spPr>
          <a:xfrm>
            <a:off x="685800" y="1524000"/>
            <a:ext cx="7772400" cy="2867025"/>
          </a:xfrm>
        </p:spPr>
        <p:txBody>
          <a:bodyPr/>
          <a:lstStyle/>
          <a:p>
            <a:pPr algn="ctr">
              <a:buFontTx/>
              <a:buNone/>
            </a:pPr>
            <a:r>
              <a:rPr lang="en-US" sz="2400" dirty="0" err="1" smtClean="0"/>
              <a:t>Rui</a:t>
            </a:r>
            <a:r>
              <a:rPr lang="en-US" sz="2400" dirty="0" smtClean="0"/>
              <a:t> Chen, George </a:t>
            </a:r>
            <a:r>
              <a:rPr lang="en-US" sz="2400" dirty="0" err="1" smtClean="0"/>
              <a:t>Mias</a:t>
            </a:r>
            <a:r>
              <a:rPr lang="en-US" sz="2400" dirty="0" smtClean="0"/>
              <a:t>,  Hugo Lam, Jennifer Li-</a:t>
            </a:r>
            <a:r>
              <a:rPr lang="en-US" sz="2400" dirty="0" err="1" smtClean="0"/>
              <a:t>Pook</a:t>
            </a:r>
            <a:r>
              <a:rPr lang="en-US" sz="2400" dirty="0" smtClean="0"/>
              <a:t>-Than, </a:t>
            </a:r>
            <a:r>
              <a:rPr lang="en-US" sz="2400" dirty="0" err="1" smtClean="0"/>
              <a:t>Lihua</a:t>
            </a:r>
            <a:r>
              <a:rPr lang="en-US" sz="2400" dirty="0" smtClean="0"/>
              <a:t> Jiang, </a:t>
            </a:r>
            <a:r>
              <a:rPr lang="en-US" sz="2400" dirty="0" err="1" smtClean="0"/>
              <a:t>Konrad</a:t>
            </a:r>
            <a:r>
              <a:rPr lang="en-US" sz="2400" dirty="0" smtClean="0"/>
              <a:t> </a:t>
            </a:r>
            <a:r>
              <a:rPr lang="en-US" sz="2400" dirty="0" err="1" smtClean="0"/>
              <a:t>Karczewski</a:t>
            </a:r>
            <a:r>
              <a:rPr lang="en-US" sz="2400" dirty="0" smtClean="0"/>
              <a:t>, Michael Clark, Maeve </a:t>
            </a:r>
            <a:r>
              <a:rPr lang="en-US" sz="2400" dirty="0" err="1" smtClean="0"/>
              <a:t>O’Huallachain</a:t>
            </a:r>
            <a:r>
              <a:rPr lang="en-US" sz="2400" dirty="0" smtClean="0"/>
              <a:t>, </a:t>
            </a:r>
            <a:r>
              <a:rPr lang="en-US" sz="2400" dirty="0" err="1" smtClean="0"/>
              <a:t>Manoj</a:t>
            </a:r>
            <a:r>
              <a:rPr lang="en-US" sz="2400" dirty="0" smtClean="0"/>
              <a:t> </a:t>
            </a:r>
            <a:r>
              <a:rPr lang="en-US" sz="2400" dirty="0" err="1" smtClean="0"/>
              <a:t>Hariharan,Yong</a:t>
            </a:r>
            <a:r>
              <a:rPr lang="en-US" sz="2400" dirty="0" smtClean="0"/>
              <a:t> Cheng, </a:t>
            </a:r>
            <a:r>
              <a:rPr lang="en-US" sz="2400" dirty="0" err="1" smtClean="0"/>
              <a:t>Suganthi</a:t>
            </a:r>
            <a:r>
              <a:rPr lang="en-US" sz="2400" dirty="0" smtClean="0"/>
              <a:t> Bali, Sara </a:t>
            </a:r>
            <a:r>
              <a:rPr lang="en-US" sz="2400" dirty="0" err="1" smtClean="0"/>
              <a:t>Hillemenyer</a:t>
            </a:r>
            <a:r>
              <a:rPr lang="en-US" sz="2400" dirty="0" smtClean="0"/>
              <a:t>, </a:t>
            </a:r>
            <a:r>
              <a:rPr lang="en-US" sz="2400" dirty="0" err="1" smtClean="0"/>
              <a:t>Rajini</a:t>
            </a:r>
            <a:r>
              <a:rPr lang="en-US" sz="2400" dirty="0" smtClean="0"/>
              <a:t> </a:t>
            </a:r>
            <a:r>
              <a:rPr lang="en-US" sz="2400" dirty="0" err="1" smtClean="0"/>
              <a:t>Haraksingh</a:t>
            </a:r>
            <a:r>
              <a:rPr lang="en-US" sz="2400" dirty="0" smtClean="0"/>
              <a:t>, </a:t>
            </a:r>
            <a:r>
              <a:rPr lang="en-US" sz="2400" dirty="0" err="1" smtClean="0"/>
              <a:t>Elana</a:t>
            </a:r>
            <a:r>
              <a:rPr lang="en-US" sz="2400" dirty="0" smtClean="0"/>
              <a:t> </a:t>
            </a:r>
            <a:r>
              <a:rPr lang="en-US" sz="2400" dirty="0" err="1" smtClean="0"/>
              <a:t>Miriami</a:t>
            </a:r>
            <a:r>
              <a:rPr lang="en-US" sz="2400" dirty="0" smtClean="0"/>
              <a:t>, Lukas </a:t>
            </a:r>
            <a:r>
              <a:rPr lang="en-US" sz="2400" dirty="0" err="1" smtClean="0"/>
              <a:t>Habegger</a:t>
            </a:r>
            <a:r>
              <a:rPr lang="en-US" sz="2400" dirty="0" smtClean="0"/>
              <a:t>, </a:t>
            </a:r>
            <a:r>
              <a:rPr lang="en-US" sz="2400" dirty="0" err="1" smtClean="0"/>
              <a:t>Rong</a:t>
            </a:r>
            <a:r>
              <a:rPr lang="en-US" sz="2400" dirty="0" smtClean="0"/>
              <a:t> Chen, Joel Dudley, Frederick Dewey, Shin Lin, Teri Klein, Russ Altman, </a:t>
            </a:r>
            <a:r>
              <a:rPr lang="en-US" sz="2400" dirty="0" err="1" smtClean="0"/>
              <a:t>Atul</a:t>
            </a:r>
            <a:r>
              <a:rPr lang="en-US" sz="2400" dirty="0" smtClean="0"/>
              <a:t> Butte, </a:t>
            </a:r>
            <a:r>
              <a:rPr lang="en-US" sz="2400" dirty="0" err="1" smtClean="0"/>
              <a:t>Euan</a:t>
            </a:r>
            <a:r>
              <a:rPr lang="en-US" sz="2400" dirty="0" smtClean="0"/>
              <a:t> Ashley, Tom </a:t>
            </a:r>
            <a:r>
              <a:rPr lang="en-US" sz="2400" dirty="0" err="1" smtClean="0"/>
              <a:t>Quetermous</a:t>
            </a:r>
            <a:r>
              <a:rPr lang="en-US" sz="2400" dirty="0" smtClean="0"/>
              <a:t>, Mark Gerstein, Kari Nadeau, </a:t>
            </a:r>
            <a:r>
              <a:rPr lang="en-US" sz="2400" dirty="0" err="1" smtClean="0"/>
              <a:t>Hua</a:t>
            </a:r>
            <a:r>
              <a:rPr lang="en-US" sz="2400" dirty="0" smtClean="0"/>
              <a:t> Tang, Phyllis Snyder</a:t>
            </a:r>
          </a:p>
        </p:txBody>
      </p:sp>
      <p:pic>
        <p:nvPicPr>
          <p:cNvPr id="2" name="Picture 1" descr="Mom_and_iPOP_01-05_Web.gif"/>
          <p:cNvPicPr>
            <a:picLocks noChangeAspect="1"/>
          </p:cNvPicPr>
          <p:nvPr/>
        </p:nvPicPr>
        <p:blipFill rotWithShape="1">
          <a:blip r:embed="rId2">
            <a:extLst>
              <a:ext uri="{28A0092B-C50C-407E-A947-70E740481C1C}">
                <a14:useLocalDpi xmlns:a14="http://schemas.microsoft.com/office/drawing/2010/main" val="0"/>
              </a:ext>
            </a:extLst>
          </a:blip>
          <a:srcRect l="44078" t="43519"/>
          <a:stretch/>
        </p:blipFill>
        <p:spPr>
          <a:xfrm>
            <a:off x="6324600" y="4724400"/>
            <a:ext cx="1752600" cy="1785339"/>
          </a:xfrm>
          <a:prstGeom prst="rect">
            <a:avLst/>
          </a:prstGeom>
        </p:spPr>
      </p:pic>
      <p:sp>
        <p:nvSpPr>
          <p:cNvPr id="3" name="Right Triangle 2"/>
          <p:cNvSpPr/>
          <p:nvPr/>
        </p:nvSpPr>
        <p:spPr bwMode="auto">
          <a:xfrm rot="5400000">
            <a:off x="6210300" y="4610100"/>
            <a:ext cx="762000" cy="838200"/>
          </a:xfrm>
          <a:prstGeom prst="rtTriangl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extLst>
      <p:ext uri="{BB962C8B-B14F-4D97-AF65-F5344CB8AC3E}">
        <p14:creationId xmlns:p14="http://schemas.microsoft.com/office/powerpoint/2010/main" val="127340136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ctrTitle" idx="4294967295"/>
          </p:nvPr>
        </p:nvSpPr>
        <p:spPr>
          <a:xfrm>
            <a:off x="685800" y="-152400"/>
            <a:ext cx="7772400" cy="1470025"/>
          </a:xfrm>
        </p:spPr>
        <p:txBody>
          <a:bodyPr/>
          <a:lstStyle/>
          <a:p>
            <a:pPr eaLnBrk="1" hangingPunct="1"/>
            <a:r>
              <a:rPr lang="en-US" sz="3600" smtClean="0">
                <a:latin typeface="Helvetica" charset="0"/>
              </a:rPr>
              <a:t>Acknowledgements</a:t>
            </a:r>
            <a:endParaRPr lang="en-US" sz="3200" smtClean="0">
              <a:latin typeface="Helvetica" charset="0"/>
            </a:endParaRPr>
          </a:p>
        </p:txBody>
      </p:sp>
      <p:sp>
        <p:nvSpPr>
          <p:cNvPr id="69635"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prstTxWarp prst="textNoShape">
              <a:avLst/>
            </a:prstTxWarp>
          </a:bodyPr>
          <a:lstStyle/>
          <a:p>
            <a:pPr algn="r" defTabSz="457200" eaLnBrk="1" hangingPunct="1"/>
            <a:fld id="{357EFAB8-9BCD-C147-A91D-3A0692915851}" type="slidenum">
              <a:rPr lang="en-US" sz="1100">
                <a:solidFill>
                  <a:srgbClr val="898989"/>
                </a:solidFill>
                <a:latin typeface="Helvetica" charset="0"/>
              </a:rPr>
              <a:pPr algn="r" defTabSz="457200" eaLnBrk="1" hangingPunct="1"/>
              <a:t>56</a:t>
            </a:fld>
            <a:endParaRPr lang="en-US" sz="1100">
              <a:solidFill>
                <a:srgbClr val="898989"/>
              </a:solidFill>
              <a:latin typeface="Helvetica" charset="0"/>
            </a:endParaRPr>
          </a:p>
        </p:txBody>
      </p:sp>
      <p:sp>
        <p:nvSpPr>
          <p:cNvPr id="69636" name="Subtitle 2"/>
          <p:cNvSpPr>
            <a:spLocks/>
          </p:cNvSpPr>
          <p:nvPr/>
        </p:nvSpPr>
        <p:spPr bwMode="auto">
          <a:xfrm>
            <a:off x="1066800" y="708025"/>
            <a:ext cx="7315200" cy="2209800"/>
          </a:xfrm>
          <a:prstGeom prst="rect">
            <a:avLst/>
          </a:prstGeom>
          <a:noFill/>
          <a:ln w="9525">
            <a:noFill/>
            <a:miter lim="800000"/>
            <a:headEnd/>
            <a:tailEnd/>
          </a:ln>
        </p:spPr>
        <p:txBody>
          <a:bodyPr>
            <a:prstTxWarp prst="textNoShape">
              <a:avLst/>
            </a:prstTxWarp>
          </a:bodyPr>
          <a:lstStyle/>
          <a:p>
            <a:pPr defTabSz="457200" eaLnBrk="1" hangingPunct="1">
              <a:lnSpc>
                <a:spcPct val="80000"/>
              </a:lnSpc>
              <a:spcBef>
                <a:spcPct val="20000"/>
              </a:spcBef>
            </a:pPr>
            <a:endParaRPr lang="en-US" sz="1200" dirty="0">
              <a:solidFill>
                <a:srgbClr val="000090"/>
              </a:solidFill>
              <a:latin typeface="Helvetica" charset="0"/>
            </a:endParaRPr>
          </a:p>
          <a:p>
            <a:pPr defTabSz="457200" eaLnBrk="1" hangingPunct="1">
              <a:lnSpc>
                <a:spcPct val="80000"/>
              </a:lnSpc>
              <a:spcBef>
                <a:spcPct val="20000"/>
              </a:spcBef>
            </a:pPr>
            <a:endParaRPr lang="en-US" sz="1400" dirty="0">
              <a:latin typeface="Helvetica" charset="0"/>
            </a:endParaRPr>
          </a:p>
          <a:p>
            <a:pPr defTabSz="457200" eaLnBrk="1" hangingPunct="1">
              <a:lnSpc>
                <a:spcPct val="80000"/>
              </a:lnSpc>
              <a:spcBef>
                <a:spcPct val="20000"/>
              </a:spcBef>
            </a:pPr>
            <a:r>
              <a:rPr lang="en-US" dirty="0">
                <a:latin typeface="Helvetica" charset="0"/>
              </a:rPr>
              <a:t>Human Regulatory Variation:</a:t>
            </a:r>
            <a:endParaRPr lang="en-US" dirty="0">
              <a:solidFill>
                <a:srgbClr val="000090"/>
              </a:solidFill>
              <a:latin typeface="Helvetica" charset="0"/>
            </a:endParaRPr>
          </a:p>
          <a:p>
            <a:pPr defTabSz="457200" eaLnBrk="1" hangingPunct="1">
              <a:lnSpc>
                <a:spcPct val="80000"/>
              </a:lnSpc>
              <a:spcBef>
                <a:spcPct val="20000"/>
              </a:spcBef>
            </a:pPr>
            <a:r>
              <a:rPr lang="en-US" dirty="0">
                <a:solidFill>
                  <a:srgbClr val="000090"/>
                </a:solidFill>
                <a:latin typeface="Helvetica" charset="0"/>
              </a:rPr>
              <a:t>Maya </a:t>
            </a:r>
            <a:r>
              <a:rPr lang="en-US" dirty="0" err="1">
                <a:solidFill>
                  <a:srgbClr val="000090"/>
                </a:solidFill>
                <a:latin typeface="Helvetica" charset="0"/>
              </a:rPr>
              <a:t>Kasowski</a:t>
            </a:r>
            <a:r>
              <a:rPr lang="en-US" dirty="0">
                <a:solidFill>
                  <a:srgbClr val="000090"/>
                </a:solidFill>
                <a:latin typeface="Helvetica" charset="0"/>
              </a:rPr>
              <a:t>, Fabian </a:t>
            </a:r>
            <a:r>
              <a:rPr lang="en-US" dirty="0" err="1">
                <a:solidFill>
                  <a:srgbClr val="000090"/>
                </a:solidFill>
                <a:latin typeface="Helvetica" charset="0"/>
              </a:rPr>
              <a:t>Grubert</a:t>
            </a:r>
            <a:r>
              <a:rPr lang="en-US" dirty="0">
                <a:solidFill>
                  <a:srgbClr val="000090"/>
                </a:solidFill>
                <a:latin typeface="Helvetica" charset="0"/>
              </a:rPr>
              <a:t>, Alex Urban, </a:t>
            </a:r>
            <a:r>
              <a:rPr lang="en-US" dirty="0" err="1">
                <a:solidFill>
                  <a:srgbClr val="000090"/>
                </a:solidFill>
                <a:latin typeface="Helvetica" charset="0"/>
              </a:rPr>
              <a:t>Alexej</a:t>
            </a:r>
            <a:r>
              <a:rPr lang="en-US" dirty="0">
                <a:solidFill>
                  <a:srgbClr val="000090"/>
                </a:solidFill>
                <a:latin typeface="Helvetica" charset="0"/>
              </a:rPr>
              <a:t> A, Chris </a:t>
            </a:r>
            <a:r>
              <a:rPr lang="en-US" dirty="0" err="1">
                <a:solidFill>
                  <a:srgbClr val="000090"/>
                </a:solidFill>
                <a:latin typeface="Helvetica" charset="0"/>
              </a:rPr>
              <a:t>Heffelfinger</a:t>
            </a:r>
            <a:r>
              <a:rPr lang="en-US" dirty="0">
                <a:solidFill>
                  <a:srgbClr val="000090"/>
                </a:solidFill>
                <a:latin typeface="Helvetica" charset="0"/>
              </a:rPr>
              <a:t>, </a:t>
            </a:r>
            <a:r>
              <a:rPr lang="en-US" dirty="0" err="1">
                <a:solidFill>
                  <a:srgbClr val="000090"/>
                </a:solidFill>
                <a:latin typeface="Helvetica" charset="0"/>
              </a:rPr>
              <a:t>Manoj</a:t>
            </a:r>
            <a:r>
              <a:rPr lang="en-US" dirty="0">
                <a:solidFill>
                  <a:srgbClr val="000090"/>
                </a:solidFill>
                <a:latin typeface="Helvetica" charset="0"/>
              </a:rPr>
              <a:t> </a:t>
            </a:r>
            <a:r>
              <a:rPr lang="en-US" dirty="0" err="1">
                <a:solidFill>
                  <a:srgbClr val="000090"/>
                </a:solidFill>
                <a:latin typeface="Helvetica" charset="0"/>
              </a:rPr>
              <a:t>Harihanan</a:t>
            </a:r>
            <a:r>
              <a:rPr lang="en-US" dirty="0">
                <a:solidFill>
                  <a:srgbClr val="000090"/>
                </a:solidFill>
                <a:latin typeface="Helvetica" charset="0"/>
              </a:rPr>
              <a:t>, </a:t>
            </a:r>
            <a:r>
              <a:rPr lang="en-US" dirty="0" err="1">
                <a:solidFill>
                  <a:srgbClr val="000090"/>
                </a:solidFill>
                <a:latin typeface="Helvetica" charset="0"/>
              </a:rPr>
              <a:t>Akwasi</a:t>
            </a:r>
            <a:r>
              <a:rPr lang="en-US" dirty="0">
                <a:solidFill>
                  <a:srgbClr val="000090"/>
                </a:solidFill>
                <a:latin typeface="Helvetica" charset="0"/>
              </a:rPr>
              <a:t> </a:t>
            </a:r>
            <a:r>
              <a:rPr lang="en-US" dirty="0" err="1">
                <a:solidFill>
                  <a:srgbClr val="000090"/>
                </a:solidFill>
                <a:latin typeface="Helvetica" charset="0"/>
              </a:rPr>
              <a:t>Asbere</a:t>
            </a:r>
            <a:r>
              <a:rPr lang="en-US" dirty="0">
                <a:solidFill>
                  <a:srgbClr val="000090"/>
                </a:solidFill>
                <a:latin typeface="Helvetica" charset="0"/>
              </a:rPr>
              <a:t>, Lukas </a:t>
            </a:r>
            <a:r>
              <a:rPr lang="en-US" dirty="0" err="1">
                <a:solidFill>
                  <a:srgbClr val="000090"/>
                </a:solidFill>
                <a:latin typeface="Helvetica" charset="0"/>
              </a:rPr>
              <a:t>Habegger</a:t>
            </a:r>
            <a:r>
              <a:rPr lang="en-US" dirty="0">
                <a:solidFill>
                  <a:srgbClr val="000090"/>
                </a:solidFill>
                <a:latin typeface="Helvetica" charset="0"/>
              </a:rPr>
              <a:t>, Joel </a:t>
            </a:r>
            <a:r>
              <a:rPr lang="en-US" dirty="0" err="1">
                <a:solidFill>
                  <a:srgbClr val="000090"/>
                </a:solidFill>
                <a:latin typeface="Helvetica" charset="0"/>
              </a:rPr>
              <a:t>Rozowsky</a:t>
            </a:r>
            <a:r>
              <a:rPr lang="en-US" dirty="0">
                <a:solidFill>
                  <a:srgbClr val="000090"/>
                </a:solidFill>
                <a:latin typeface="Helvetica" charset="0"/>
              </a:rPr>
              <a:t>, Mark </a:t>
            </a:r>
            <a:r>
              <a:rPr lang="en-US" dirty="0" smtClean="0">
                <a:solidFill>
                  <a:srgbClr val="000090"/>
                </a:solidFill>
                <a:latin typeface="Helvetica" charset="0"/>
              </a:rPr>
              <a:t>Gerstein, Sebastian </a:t>
            </a:r>
            <a:r>
              <a:rPr lang="en-US" dirty="0" err="1">
                <a:solidFill>
                  <a:srgbClr val="000090"/>
                </a:solidFill>
                <a:latin typeface="Helvetica" charset="0"/>
              </a:rPr>
              <a:t>Waszak</a:t>
            </a:r>
            <a:r>
              <a:rPr lang="en-US" dirty="0">
                <a:solidFill>
                  <a:srgbClr val="000090"/>
                </a:solidFill>
                <a:latin typeface="Helvetica" charset="0"/>
              </a:rPr>
              <a:t>, Jan </a:t>
            </a:r>
            <a:r>
              <a:rPr lang="en-US" dirty="0" err="1">
                <a:solidFill>
                  <a:srgbClr val="000090"/>
                </a:solidFill>
                <a:latin typeface="Helvetica" charset="0"/>
              </a:rPr>
              <a:t>Korbel</a:t>
            </a:r>
            <a:r>
              <a:rPr lang="en-US" dirty="0">
                <a:solidFill>
                  <a:srgbClr val="000090"/>
                </a:solidFill>
                <a:latin typeface="Helvetica" charset="0"/>
              </a:rPr>
              <a:t> (EMBL, Heidelberg)</a:t>
            </a:r>
          </a:p>
          <a:p>
            <a:pPr defTabSz="457200" eaLnBrk="1" hangingPunct="1">
              <a:lnSpc>
                <a:spcPct val="80000"/>
              </a:lnSpc>
              <a:spcBef>
                <a:spcPct val="20000"/>
              </a:spcBef>
            </a:pPr>
            <a:endParaRPr lang="en-US" sz="1600" dirty="0" smtClean="0">
              <a:solidFill>
                <a:srgbClr val="000090"/>
              </a:solidFill>
              <a:latin typeface="Helvetica" charset="0"/>
            </a:endParaRPr>
          </a:p>
          <a:p>
            <a:pPr defTabSz="457200" eaLnBrk="1" hangingPunct="1">
              <a:lnSpc>
                <a:spcPct val="80000"/>
              </a:lnSpc>
              <a:spcBef>
                <a:spcPct val="20000"/>
              </a:spcBef>
            </a:pPr>
            <a:r>
              <a:rPr lang="en-US" dirty="0" err="1" smtClean="0">
                <a:latin typeface="Helvetica" charset="0"/>
              </a:rPr>
              <a:t>Regulome</a:t>
            </a:r>
            <a:r>
              <a:rPr lang="en-US" dirty="0" smtClean="0">
                <a:latin typeface="Helvetica" charset="0"/>
              </a:rPr>
              <a:t> DB:</a:t>
            </a:r>
            <a:endParaRPr lang="en-US" dirty="0" smtClean="0">
              <a:solidFill>
                <a:srgbClr val="000090"/>
              </a:solidFill>
              <a:latin typeface="Helvetica" charset="0"/>
            </a:endParaRPr>
          </a:p>
          <a:p>
            <a:pPr defTabSz="457200" eaLnBrk="1" hangingPunct="1">
              <a:lnSpc>
                <a:spcPct val="80000"/>
              </a:lnSpc>
              <a:spcBef>
                <a:spcPct val="20000"/>
              </a:spcBef>
            </a:pPr>
            <a:r>
              <a:rPr lang="en-US" dirty="0" smtClean="0">
                <a:solidFill>
                  <a:srgbClr val="000090"/>
                </a:solidFill>
                <a:latin typeface="Helvetica" charset="0"/>
              </a:rPr>
              <a:t>Alan Boyle, </a:t>
            </a:r>
            <a:r>
              <a:rPr lang="en-US" dirty="0" err="1" smtClean="0">
                <a:solidFill>
                  <a:srgbClr val="000090"/>
                </a:solidFill>
                <a:latin typeface="Helvetica" charset="0"/>
              </a:rPr>
              <a:t>Manoj</a:t>
            </a:r>
            <a:r>
              <a:rPr lang="en-US" dirty="0" smtClean="0">
                <a:solidFill>
                  <a:srgbClr val="000090"/>
                </a:solidFill>
                <a:latin typeface="Helvetica" charset="0"/>
              </a:rPr>
              <a:t> </a:t>
            </a:r>
            <a:r>
              <a:rPr lang="en-US" dirty="0" err="1" smtClean="0">
                <a:solidFill>
                  <a:srgbClr val="000090"/>
                </a:solidFill>
                <a:latin typeface="Helvetica" charset="0"/>
              </a:rPr>
              <a:t>Hariharan</a:t>
            </a:r>
            <a:r>
              <a:rPr lang="en-US" dirty="0" smtClean="0">
                <a:solidFill>
                  <a:srgbClr val="000090"/>
                </a:solidFill>
                <a:latin typeface="Helvetica" charset="0"/>
              </a:rPr>
              <a:t>, Yong Cheng, </a:t>
            </a:r>
            <a:r>
              <a:rPr lang="en-US" dirty="0" err="1" smtClean="0">
                <a:solidFill>
                  <a:srgbClr val="000090"/>
                </a:solidFill>
                <a:latin typeface="Helvetica" charset="0"/>
              </a:rPr>
              <a:t>Eurie</a:t>
            </a:r>
            <a:r>
              <a:rPr lang="en-US" dirty="0" smtClean="0">
                <a:solidFill>
                  <a:srgbClr val="000090"/>
                </a:solidFill>
                <a:latin typeface="Helvetica" charset="0"/>
              </a:rPr>
              <a:t> Hong, Mike Cherry</a:t>
            </a:r>
          </a:p>
          <a:p>
            <a:pPr defTabSz="457200" eaLnBrk="1" hangingPunct="1">
              <a:lnSpc>
                <a:spcPct val="80000"/>
              </a:lnSpc>
              <a:spcBef>
                <a:spcPct val="20000"/>
              </a:spcBef>
            </a:pPr>
            <a:endParaRPr lang="en-US" sz="1600" dirty="0">
              <a:solidFill>
                <a:srgbClr val="000090"/>
              </a:solidFill>
              <a:latin typeface="Helvetica" charset="0"/>
            </a:endParaRPr>
          </a:p>
          <a:p>
            <a:pPr defTabSz="457200" eaLnBrk="1" hangingPunct="1">
              <a:lnSpc>
                <a:spcPct val="80000"/>
              </a:lnSpc>
              <a:spcBef>
                <a:spcPct val="20000"/>
              </a:spcBef>
            </a:pPr>
            <a:r>
              <a:rPr lang="en-US" dirty="0" err="1" smtClean="0">
                <a:latin typeface="Helvetica" charset="0"/>
              </a:rPr>
              <a:t>Methylome</a:t>
            </a:r>
            <a:r>
              <a:rPr lang="en-US" dirty="0" smtClean="0">
                <a:latin typeface="Helvetica" charset="0"/>
              </a:rPr>
              <a:t>:</a:t>
            </a:r>
            <a:endParaRPr lang="en-US" dirty="0">
              <a:solidFill>
                <a:srgbClr val="000090"/>
              </a:solidFill>
              <a:latin typeface="Helvetica" charset="0"/>
            </a:endParaRPr>
          </a:p>
          <a:p>
            <a:pPr defTabSz="457200" eaLnBrk="1" hangingPunct="1">
              <a:lnSpc>
                <a:spcPct val="80000"/>
              </a:lnSpc>
              <a:spcBef>
                <a:spcPct val="20000"/>
              </a:spcBef>
            </a:pPr>
            <a:r>
              <a:rPr lang="en-US" dirty="0" smtClean="0">
                <a:solidFill>
                  <a:srgbClr val="000090"/>
                </a:solidFill>
                <a:latin typeface="Helvetica" charset="0"/>
              </a:rPr>
              <a:t>Dan </a:t>
            </a:r>
            <a:r>
              <a:rPr lang="en-US" dirty="0" err="1" smtClean="0">
                <a:solidFill>
                  <a:srgbClr val="000090"/>
                </a:solidFill>
                <a:latin typeface="Helvetica" charset="0"/>
              </a:rPr>
              <a:t>Xie</a:t>
            </a:r>
            <a:r>
              <a:rPr lang="en-US" dirty="0" smtClean="0">
                <a:solidFill>
                  <a:srgbClr val="000090"/>
                </a:solidFill>
                <a:latin typeface="Helvetica" charset="0"/>
              </a:rPr>
              <a:t>, </a:t>
            </a:r>
            <a:r>
              <a:rPr lang="en-US" dirty="0" err="1" smtClean="0">
                <a:solidFill>
                  <a:srgbClr val="000090"/>
                </a:solidFill>
              </a:rPr>
              <a:t>Volodymyr</a:t>
            </a:r>
            <a:r>
              <a:rPr lang="en-US" dirty="0" smtClean="0">
                <a:solidFill>
                  <a:srgbClr val="000090"/>
                </a:solidFill>
              </a:rPr>
              <a:t> </a:t>
            </a:r>
            <a:r>
              <a:rPr lang="en-US" dirty="0" err="1" smtClean="0">
                <a:solidFill>
                  <a:srgbClr val="000090"/>
                </a:solidFill>
              </a:rPr>
              <a:t>Kuleshov</a:t>
            </a:r>
            <a:r>
              <a:rPr lang="en-US" dirty="0" smtClean="0">
                <a:solidFill>
                  <a:srgbClr val="000090"/>
                </a:solidFill>
              </a:rPr>
              <a:t>, </a:t>
            </a:r>
            <a:r>
              <a:rPr lang="en-US" dirty="0" err="1">
                <a:solidFill>
                  <a:srgbClr val="000090"/>
                </a:solidFill>
              </a:rPr>
              <a:t>Rui</a:t>
            </a:r>
            <a:r>
              <a:rPr lang="en-US" dirty="0">
                <a:solidFill>
                  <a:srgbClr val="000090"/>
                </a:solidFill>
              </a:rPr>
              <a:t> </a:t>
            </a:r>
            <a:r>
              <a:rPr lang="en-US" dirty="0" smtClean="0">
                <a:solidFill>
                  <a:srgbClr val="000090"/>
                </a:solidFill>
              </a:rPr>
              <a:t>Chen, </a:t>
            </a:r>
            <a:r>
              <a:rPr lang="en-US" dirty="0">
                <a:solidFill>
                  <a:srgbClr val="000090"/>
                </a:solidFill>
              </a:rPr>
              <a:t>Dmitry </a:t>
            </a:r>
            <a:r>
              <a:rPr lang="en-US" dirty="0" err="1" smtClean="0">
                <a:solidFill>
                  <a:srgbClr val="000090"/>
                </a:solidFill>
              </a:rPr>
              <a:t>Pushkarev</a:t>
            </a:r>
            <a:r>
              <a:rPr lang="en-US" dirty="0" smtClean="0">
                <a:solidFill>
                  <a:srgbClr val="000090"/>
                </a:solidFill>
              </a:rPr>
              <a:t>, </a:t>
            </a:r>
            <a:r>
              <a:rPr lang="en-US" dirty="0" err="1">
                <a:solidFill>
                  <a:srgbClr val="000090"/>
                </a:solidFill>
              </a:rPr>
              <a:t>Konrad</a:t>
            </a:r>
            <a:r>
              <a:rPr lang="en-US" dirty="0">
                <a:solidFill>
                  <a:srgbClr val="000090"/>
                </a:solidFill>
              </a:rPr>
              <a:t> </a:t>
            </a:r>
            <a:r>
              <a:rPr lang="en-US" dirty="0" err="1" smtClean="0">
                <a:solidFill>
                  <a:srgbClr val="000090"/>
                </a:solidFill>
              </a:rPr>
              <a:t>Karczewski</a:t>
            </a:r>
            <a:r>
              <a:rPr lang="en-US" dirty="0" smtClean="0">
                <a:solidFill>
                  <a:srgbClr val="000090"/>
                </a:solidFill>
              </a:rPr>
              <a:t>, </a:t>
            </a:r>
            <a:r>
              <a:rPr lang="en-US" dirty="0">
                <a:solidFill>
                  <a:srgbClr val="000090"/>
                </a:solidFill>
              </a:rPr>
              <a:t>Alan </a:t>
            </a:r>
            <a:r>
              <a:rPr lang="en-US" dirty="0" smtClean="0">
                <a:solidFill>
                  <a:srgbClr val="000090"/>
                </a:solidFill>
              </a:rPr>
              <a:t>Boyle, </a:t>
            </a:r>
            <a:r>
              <a:rPr lang="en-US" dirty="0">
                <a:solidFill>
                  <a:srgbClr val="000090"/>
                </a:solidFill>
              </a:rPr>
              <a:t>Tim </a:t>
            </a:r>
            <a:r>
              <a:rPr lang="en-US" dirty="0" err="1" smtClean="0">
                <a:solidFill>
                  <a:srgbClr val="000090"/>
                </a:solidFill>
              </a:rPr>
              <a:t>Blauwkamp</a:t>
            </a:r>
            <a:r>
              <a:rPr lang="en-US" dirty="0" smtClean="0">
                <a:solidFill>
                  <a:srgbClr val="000090"/>
                </a:solidFill>
              </a:rPr>
              <a:t>, </a:t>
            </a:r>
            <a:r>
              <a:rPr lang="en-US" dirty="0">
                <a:solidFill>
                  <a:srgbClr val="000090"/>
                </a:solidFill>
              </a:rPr>
              <a:t>Michael </a:t>
            </a:r>
            <a:r>
              <a:rPr lang="en-US" dirty="0" err="1" smtClean="0">
                <a:solidFill>
                  <a:srgbClr val="000090"/>
                </a:solidFill>
              </a:rPr>
              <a:t>Kertesz</a:t>
            </a:r>
            <a:endParaRPr lang="en-US" dirty="0">
              <a:solidFill>
                <a:srgbClr val="000090"/>
              </a:solidFill>
              <a:latin typeface="Helvetica" charset="0"/>
            </a:endParaRPr>
          </a:p>
          <a:p>
            <a:pPr defTabSz="457200" eaLnBrk="1" hangingPunct="1">
              <a:lnSpc>
                <a:spcPct val="80000"/>
              </a:lnSpc>
              <a:spcBef>
                <a:spcPct val="20000"/>
              </a:spcBef>
            </a:pPr>
            <a:endParaRPr lang="en-US" dirty="0" smtClean="0">
              <a:latin typeface="Helvetica" charset="0"/>
            </a:endParaRPr>
          </a:p>
          <a:p>
            <a:pPr defTabSz="457200" eaLnBrk="1" hangingPunct="1">
              <a:lnSpc>
                <a:spcPct val="80000"/>
              </a:lnSpc>
              <a:spcBef>
                <a:spcPct val="20000"/>
              </a:spcBef>
            </a:pPr>
            <a:endParaRPr lang="en-US" dirty="0" smtClean="0">
              <a:latin typeface="Helvetica" charset="0"/>
            </a:endParaRPr>
          </a:p>
          <a:p>
            <a:pPr defTabSz="457200" eaLnBrk="1" hangingPunct="1">
              <a:lnSpc>
                <a:spcPct val="80000"/>
              </a:lnSpc>
              <a:spcBef>
                <a:spcPct val="20000"/>
              </a:spcBef>
            </a:pPr>
            <a:endParaRPr lang="en-US" dirty="0">
              <a:solidFill>
                <a:srgbClr val="000090"/>
              </a:solidFill>
              <a:latin typeface="Helvetica" charset="0"/>
            </a:endParaRPr>
          </a:p>
        </p:txBody>
      </p:sp>
    </p:spTree>
    <p:extLst>
      <p:ext uri="{BB962C8B-B14F-4D97-AF65-F5344CB8AC3E}">
        <p14:creationId xmlns:p14="http://schemas.microsoft.com/office/powerpoint/2010/main" val="200808613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55942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1902573"/>
            <a:ext cx="3789456" cy="267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1"/>
          <p:cNvSpPr txBox="1">
            <a:spLocks noChangeArrowheads="1"/>
          </p:cNvSpPr>
          <p:nvPr/>
        </p:nvSpPr>
        <p:spPr>
          <a:xfrm>
            <a:off x="827584" y="404664"/>
            <a:ext cx="7772400" cy="114300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b="1" dirty="0" smtClean="0">
                <a:effectLst>
                  <a:outerShdw blurRad="38100" dist="38100" dir="2700000" algn="tl">
                    <a:srgbClr val="000000">
                      <a:alpha val="43137"/>
                    </a:srgbClr>
                  </a:outerShdw>
                </a:effectLst>
              </a:rPr>
              <a:t>Many Editing Events</a:t>
            </a:r>
            <a:br>
              <a:rPr lang="en-US" b="1" dirty="0" smtClean="0">
                <a:effectLst>
                  <a:outerShdw blurRad="38100" dist="38100" dir="2700000" algn="tl">
                    <a:srgbClr val="000000">
                      <a:alpha val="43137"/>
                    </a:srgbClr>
                  </a:outerShdw>
                </a:effectLst>
              </a:rPr>
            </a:br>
            <a:r>
              <a:rPr lang="en-US" sz="2400" b="1" dirty="0" smtClean="0"/>
              <a:t> </a:t>
            </a:r>
            <a:br>
              <a:rPr lang="en-US" sz="2400" b="1" dirty="0" smtClean="0"/>
            </a:br>
            <a:r>
              <a:rPr lang="en-US" sz="2400" b="1" dirty="0" smtClean="0"/>
              <a:t/>
            </a:r>
            <a:br>
              <a:rPr lang="en-US" sz="2400" b="1" dirty="0" smtClean="0"/>
            </a:br>
            <a:endParaRPr lang="en-US" sz="2400" b="1" dirty="0"/>
          </a:p>
        </p:txBody>
      </p:sp>
      <p:sp>
        <p:nvSpPr>
          <p:cNvPr id="9" name="Rectangle 1"/>
          <p:cNvSpPr txBox="1">
            <a:spLocks noChangeArrowheads="1"/>
          </p:cNvSpPr>
          <p:nvPr/>
        </p:nvSpPr>
        <p:spPr bwMode="auto">
          <a:xfrm>
            <a:off x="539552" y="1412776"/>
            <a:ext cx="4464496" cy="2918889"/>
          </a:xfrm>
          <a:prstGeom prst="rect">
            <a:avLst/>
          </a:prstGeom>
          <a:noFill/>
          <a:ln w="9525">
            <a:noFill/>
            <a:miter lim="800000"/>
            <a:headEnd/>
            <a:tailEnd/>
          </a:ln>
        </p:spPr>
        <p:txBody>
          <a:bodyPr anchor="ctr">
            <a:prstTxWarp prst="textNoShape">
              <a:avLst/>
            </a:prstTxWarp>
          </a:bodyPr>
          <a:lstStyle/>
          <a:p>
            <a:pPr algn="ctr"/>
            <a:r>
              <a:rPr lang="en-US" sz="2400" b="1" dirty="0"/>
              <a:t>RNA 2.67 B reads </a:t>
            </a:r>
            <a:r>
              <a:rPr lang="en-US" sz="2400" b="1" dirty="0" smtClean="0"/>
              <a:t>(~130M/</a:t>
            </a:r>
            <a:r>
              <a:rPr lang="en-US" sz="2400" b="1" dirty="0" err="1" smtClean="0"/>
              <a:t>timepoint</a:t>
            </a:r>
            <a:r>
              <a:rPr lang="en-US" sz="2400" b="1" dirty="0" smtClean="0"/>
              <a:t>)</a:t>
            </a:r>
          </a:p>
          <a:p>
            <a:pPr algn="ctr"/>
            <a:endParaRPr lang="en-US" sz="2400" b="1" dirty="0"/>
          </a:p>
          <a:p>
            <a:pPr algn="ctr"/>
            <a:r>
              <a:rPr lang="en-US" sz="2400" b="1" dirty="0" smtClean="0"/>
              <a:t>2,376 hi-confidence candidate edits (897 genes)</a:t>
            </a:r>
          </a:p>
          <a:p>
            <a:pPr algn="ctr"/>
            <a:endParaRPr lang="en-US" sz="2400" b="1" dirty="0"/>
          </a:p>
          <a:p>
            <a:pPr algn="ctr"/>
            <a:r>
              <a:rPr lang="en-US" sz="2400" b="1" dirty="0" smtClean="0"/>
              <a:t>598 amino </a:t>
            </a:r>
            <a:r>
              <a:rPr lang="en-US" sz="2400" b="1" dirty="0"/>
              <a:t>acid changes </a:t>
            </a:r>
            <a:r>
              <a:rPr lang="en-US" sz="2400" b="1" dirty="0" smtClean="0"/>
              <a:t>(186 </a:t>
            </a:r>
            <a:r>
              <a:rPr lang="en-US" sz="2400" b="1" dirty="0"/>
              <a:t>genes)</a:t>
            </a:r>
          </a:p>
          <a:p>
            <a:pPr algn="ctr"/>
            <a:endParaRPr lang="en-US" sz="2400" b="1" dirty="0"/>
          </a:p>
        </p:txBody>
      </p:sp>
      <p:sp>
        <p:nvSpPr>
          <p:cNvPr id="10" name="Rectangle 1"/>
          <p:cNvSpPr txBox="1">
            <a:spLocks noChangeArrowheads="1"/>
          </p:cNvSpPr>
          <p:nvPr/>
        </p:nvSpPr>
        <p:spPr bwMode="auto">
          <a:xfrm>
            <a:off x="132423" y="4581128"/>
            <a:ext cx="5278753" cy="1143000"/>
          </a:xfrm>
          <a:prstGeom prst="rect">
            <a:avLst/>
          </a:prstGeom>
          <a:noFill/>
          <a:ln w="9525">
            <a:noFill/>
            <a:miter lim="800000"/>
            <a:headEnd/>
            <a:tailEnd/>
          </a:ln>
        </p:spPr>
        <p:txBody>
          <a:bodyPr anchor="ctr">
            <a:prstTxWarp prst="textNoShape">
              <a:avLst/>
            </a:prstTxWarp>
          </a:bodyPr>
          <a:lstStyle/>
          <a:p>
            <a:pPr algn="ctr">
              <a:defRPr/>
            </a:pPr>
            <a:r>
              <a:rPr lang="en-US" sz="2400" b="1" kern="0" dirty="0" smtClean="0">
                <a:latin typeface="+mj-lt"/>
                <a:ea typeface="+mj-ea"/>
                <a:cs typeface="+mj-cs"/>
              </a:rPr>
              <a:t>Protein</a:t>
            </a:r>
          </a:p>
          <a:p>
            <a:pPr algn="ctr">
              <a:defRPr/>
            </a:pPr>
            <a:r>
              <a:rPr lang="en-US" sz="2400" b="1" kern="0" dirty="0" smtClean="0">
                <a:latin typeface="+mj-lt"/>
                <a:ea typeface="+mj-ea"/>
                <a:cs typeface="+mj-cs"/>
              </a:rPr>
              <a:t>51 Identified</a:t>
            </a:r>
          </a:p>
          <a:p>
            <a:pPr algn="ctr">
              <a:defRPr/>
            </a:pPr>
            <a:r>
              <a:rPr lang="en-US" sz="2400" b="1" kern="0" dirty="0" smtClean="0">
                <a:latin typeface="+mj-lt"/>
                <a:ea typeface="+mj-ea"/>
                <a:cs typeface="+mj-cs"/>
              </a:rPr>
              <a:t>6 </a:t>
            </a:r>
            <a:r>
              <a:rPr lang="en-US" sz="2400" b="1" kern="0" dirty="0">
                <a:latin typeface="+mj-lt"/>
                <a:ea typeface="+mj-ea"/>
                <a:cs typeface="+mj-cs"/>
              </a:rPr>
              <a:t>Hi Confidence</a:t>
            </a:r>
          </a:p>
          <a:p>
            <a:pPr algn="ctr">
              <a:defRPr/>
            </a:pPr>
            <a:endParaRPr lang="en-US" sz="2400" b="1" kern="0" dirty="0">
              <a:latin typeface="+mj-lt"/>
              <a:ea typeface="+mj-ea"/>
              <a:cs typeface="+mj-cs"/>
            </a:endParaRPr>
          </a:p>
        </p:txBody>
      </p:sp>
      <p:sp>
        <p:nvSpPr>
          <p:cNvPr id="6" name="TextBox 3"/>
          <p:cNvSpPr txBox="1">
            <a:spLocks noChangeArrowheads="1"/>
          </p:cNvSpPr>
          <p:nvPr/>
        </p:nvSpPr>
        <p:spPr bwMode="auto">
          <a:xfrm>
            <a:off x="6096000" y="6411913"/>
            <a:ext cx="3200400" cy="369887"/>
          </a:xfrm>
          <a:prstGeom prst="rect">
            <a:avLst/>
          </a:prstGeom>
          <a:noFill/>
          <a:ln w="9525">
            <a:noFill/>
            <a:miter lim="800000"/>
            <a:headEnd/>
            <a:tailEnd/>
          </a:ln>
        </p:spPr>
        <p:txBody>
          <a:bodyPr>
            <a:prstTxWarp prst="textNoShape">
              <a:avLst/>
            </a:prstTxWarp>
            <a:spAutoFit/>
          </a:bodyPr>
          <a:lstStyle/>
          <a:p>
            <a:r>
              <a:rPr lang="en-US" sz="1800" dirty="0" smtClean="0"/>
              <a:t>Jennifer Li-</a:t>
            </a:r>
            <a:r>
              <a:rPr lang="en-US" sz="1800" dirty="0" err="1" smtClean="0"/>
              <a:t>Pook</a:t>
            </a:r>
            <a:r>
              <a:rPr lang="en-US" sz="1800" dirty="0" smtClean="0"/>
              <a:t>-Than</a:t>
            </a:r>
            <a:endParaRPr lang="en-US" sz="1800" dirty="0"/>
          </a:p>
        </p:txBody>
      </p:sp>
    </p:spTree>
    <p:extLst>
      <p:ext uri="{BB962C8B-B14F-4D97-AF65-F5344CB8AC3E}">
        <p14:creationId xmlns:p14="http://schemas.microsoft.com/office/powerpoint/2010/main" val="81715180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653895589"/>
              </p:ext>
            </p:extLst>
          </p:nvPr>
        </p:nvGraphicFramePr>
        <p:xfrm>
          <a:off x="533400" y="1752600"/>
          <a:ext cx="8305800" cy="3540762"/>
        </p:xfrm>
        <a:graphic>
          <a:graphicData uri="http://schemas.openxmlformats.org/drawingml/2006/table">
            <a:tbl>
              <a:tblPr firstRow="1" bandRow="1">
                <a:tableStyleId>{2D5ABB26-0587-4C30-8999-92F81FD0307C}</a:tableStyleId>
              </a:tblPr>
              <a:tblGrid>
                <a:gridCol w="2076450"/>
                <a:gridCol w="2076450"/>
                <a:gridCol w="1258226"/>
                <a:gridCol w="2894674"/>
              </a:tblGrid>
              <a:tr h="459921">
                <a:tc gridSpan="4">
                  <a:txBody>
                    <a:bodyPr/>
                    <a:lstStyle/>
                    <a:p>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7026">
                <a:tc>
                  <a:txBody>
                    <a:bodyPr/>
                    <a:lstStyle/>
                    <a:p>
                      <a:r>
                        <a:rPr lang="en-US" sz="1200" b="1" dirty="0" smtClean="0">
                          <a:latin typeface="Arial"/>
                          <a:cs typeface="Arial"/>
                        </a:rPr>
                        <a:t>Gene</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c>
                  <a:txBody>
                    <a:bodyPr/>
                    <a:lstStyle/>
                    <a:p>
                      <a:r>
                        <a:rPr lang="en-US" sz="1200" b="1" dirty="0" smtClean="0">
                          <a:latin typeface="Arial"/>
                          <a:cs typeface="Arial"/>
                        </a:rPr>
                        <a:t>SNP</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c>
                  <a:txBody>
                    <a:bodyPr/>
                    <a:lstStyle/>
                    <a:p>
                      <a:r>
                        <a:rPr lang="en-US" sz="1200" b="1" dirty="0" smtClean="0">
                          <a:latin typeface="Arial"/>
                          <a:cs typeface="Arial"/>
                        </a:rPr>
                        <a:t>Patient genotype</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c>
                  <a:txBody>
                    <a:bodyPr/>
                    <a:lstStyle/>
                    <a:p>
                      <a:r>
                        <a:rPr lang="en-US" sz="1200" b="1" dirty="0" smtClean="0">
                          <a:latin typeface="Arial"/>
                          <a:cs typeface="Arial"/>
                        </a:rPr>
                        <a:t>Drug(s)</a:t>
                      </a:r>
                      <a:r>
                        <a:rPr lang="en-US" sz="1200" b="1" baseline="0" dirty="0" smtClean="0">
                          <a:latin typeface="Arial"/>
                          <a:cs typeface="Arial"/>
                        </a:rPr>
                        <a:t> Affected</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5FE5D2"/>
                    </a:solidFill>
                  </a:tcPr>
                </a:tc>
              </a:tr>
              <a:tr h="567026">
                <a:tc>
                  <a:txBody>
                    <a:bodyPr/>
                    <a:lstStyle/>
                    <a:p>
                      <a:endParaRPr lang="en-US" sz="16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rs10811661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err="1" smtClean="0">
                          <a:solidFill>
                            <a:schemeClr val="tx1"/>
                          </a:solidFill>
                          <a:latin typeface="Arial"/>
                          <a:ea typeface="+mn-ea"/>
                          <a:cs typeface="Arial"/>
                        </a:rPr>
                        <a:t>Troglitazone</a:t>
                      </a:r>
                      <a:r>
                        <a:rPr lang="en-US" sz="1200" b="1" i="0" u="none" strike="noStrike" kern="1200" baseline="0" dirty="0" smtClean="0">
                          <a:solidFill>
                            <a:schemeClr val="tx1"/>
                          </a:solidFill>
                          <a:latin typeface="Arial"/>
                          <a:ea typeface="+mn-ea"/>
                          <a:cs typeface="Arial"/>
                        </a:rPr>
                        <a:t> (Increased Beta-Cell Function)</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7026">
                <a:tc>
                  <a:txBody>
                    <a:bodyPr/>
                    <a:lstStyle/>
                    <a:p>
                      <a:r>
                        <a:rPr lang="en-US" sz="1200" b="1" i="0" u="none" strike="noStrike" kern="1200" baseline="0" dirty="0" smtClean="0">
                          <a:solidFill>
                            <a:schemeClr val="tx1"/>
                          </a:solidFill>
                          <a:latin typeface="Arial"/>
                          <a:ea typeface="+mn-ea"/>
                          <a:cs typeface="Arial"/>
                        </a:rPr>
                        <a:t>CYP2C19</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rs12248560</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err="1" smtClean="0">
                          <a:solidFill>
                            <a:schemeClr val="tx1"/>
                          </a:solidFill>
                          <a:latin typeface="Arial"/>
                          <a:ea typeface="+mn-ea"/>
                          <a:cs typeface="Arial"/>
                        </a:rPr>
                        <a:t>Clopidogrel</a:t>
                      </a:r>
                      <a:r>
                        <a:rPr lang="en-US" sz="1200" b="1" i="0" u="none" strike="noStrike" kern="1200" baseline="0" dirty="0" smtClean="0">
                          <a:solidFill>
                            <a:schemeClr val="tx1"/>
                          </a:solidFill>
                          <a:latin typeface="Arial"/>
                          <a:ea typeface="+mn-ea"/>
                          <a:cs typeface="Arial"/>
                        </a:rPr>
                        <a:t> (Increased Activation)</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9921">
                <a:tc>
                  <a:txBody>
                    <a:bodyPr/>
                    <a:lstStyle/>
                    <a:p>
                      <a:r>
                        <a:rPr lang="en-US" sz="1200" b="1" i="0" u="none" strike="noStrike" kern="1200" baseline="0" dirty="0" smtClean="0">
                          <a:solidFill>
                            <a:schemeClr val="tx1"/>
                          </a:solidFill>
                          <a:latin typeface="Arial"/>
                          <a:ea typeface="+mn-ea"/>
                          <a:cs typeface="Arial"/>
                        </a:rPr>
                        <a:t>LPIN1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rs10192566</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G/G</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Rosiglitazone (Increased Effect)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9921">
                <a:tc>
                  <a:txBody>
                    <a:bodyPr/>
                    <a:lstStyle/>
                    <a:p>
                      <a:r>
                        <a:rPr lang="en-US" sz="1200" b="1" i="0" u="none" strike="noStrike" kern="1200" baseline="0" dirty="0" smtClean="0">
                          <a:solidFill>
                            <a:schemeClr val="tx1"/>
                          </a:solidFill>
                          <a:latin typeface="Arial"/>
                          <a:ea typeface="+mn-ea"/>
                          <a:cs typeface="Arial"/>
                        </a:rPr>
                        <a:t>SLC22A1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rs622342</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A/A</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Metformin (Increased Effect)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59921">
                <a:tc>
                  <a:txBody>
                    <a:bodyPr/>
                    <a:lstStyle/>
                    <a:p>
                      <a:r>
                        <a:rPr lang="en-US" sz="1200" b="1" i="0" u="none" strike="noStrike" kern="1200" baseline="0" dirty="0" smtClean="0">
                          <a:solidFill>
                            <a:schemeClr val="tx1"/>
                          </a:solidFill>
                          <a:latin typeface="Arial"/>
                          <a:ea typeface="+mn-ea"/>
                          <a:cs typeface="Arial"/>
                        </a:rPr>
                        <a:t>VKORC </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rs9923231</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C/T</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200" b="1" i="0" u="none" strike="noStrike" kern="1200" baseline="0" dirty="0" smtClean="0">
                          <a:solidFill>
                            <a:schemeClr val="tx1"/>
                          </a:solidFill>
                          <a:latin typeface="Arial"/>
                          <a:ea typeface="+mn-ea"/>
                          <a:cs typeface="Arial"/>
                        </a:rPr>
                        <a:t>Warfarin (Lower Dose Required)</a:t>
                      </a:r>
                      <a:endParaRPr lang="en-US" sz="1200" b="1" dirty="0">
                        <a:latin typeface="Arial"/>
                        <a:cs typeface="Aria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6" name="Rectangle 5"/>
          <p:cNvSpPr/>
          <p:nvPr/>
        </p:nvSpPr>
        <p:spPr>
          <a:xfrm>
            <a:off x="1905000" y="685800"/>
            <a:ext cx="5562600" cy="461665"/>
          </a:xfrm>
          <a:prstGeom prst="rect">
            <a:avLst/>
          </a:prstGeom>
        </p:spPr>
        <p:txBody>
          <a:bodyPr wrap="square">
            <a:spAutoFit/>
          </a:bodyPr>
          <a:lstStyle/>
          <a:p>
            <a:r>
              <a:rPr lang="en-US" b="1" dirty="0" smtClean="0">
                <a:latin typeface="Arial"/>
                <a:cs typeface="Arial"/>
              </a:rPr>
              <a:t>High Interest Drug-Related Variants</a:t>
            </a:r>
            <a:endParaRPr lang="en-US" b="1" dirty="0">
              <a:latin typeface="Arial"/>
              <a:cs typeface="Arial"/>
            </a:endParaRPr>
          </a:p>
        </p:txBody>
      </p:sp>
    </p:spTree>
    <p:extLst>
      <p:ext uri="{BB962C8B-B14F-4D97-AF65-F5344CB8AC3E}">
        <p14:creationId xmlns:p14="http://schemas.microsoft.com/office/powerpoint/2010/main" val="46775871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idx="4294967295"/>
          </p:nvPr>
        </p:nvSpPr>
        <p:spPr>
          <a:xfrm>
            <a:off x="457200" y="228600"/>
            <a:ext cx="8229600" cy="1143000"/>
          </a:xfrm>
        </p:spPr>
        <p:txBody>
          <a:bodyPr/>
          <a:lstStyle/>
          <a:p>
            <a:pPr eaLnBrk="1" hangingPunct="1"/>
            <a:r>
              <a:rPr lang="en-US" b="1" dirty="0" smtClean="0">
                <a:solidFill>
                  <a:srgbClr val="3333CC"/>
                </a:solidFill>
                <a:cs typeface="Arial" charset="0"/>
              </a:rPr>
              <a:t>Cancer Genome Sequencing</a:t>
            </a:r>
          </a:p>
        </p:txBody>
      </p:sp>
      <p:sp>
        <p:nvSpPr>
          <p:cNvPr id="133123" name="Rectangle 2"/>
          <p:cNvSpPr>
            <a:spLocks noChangeArrowheads="1"/>
          </p:cNvSpPr>
          <p:nvPr/>
        </p:nvSpPr>
        <p:spPr bwMode="auto">
          <a:xfrm>
            <a:off x="0" y="1524000"/>
            <a:ext cx="8991600" cy="954107"/>
          </a:xfrm>
          <a:prstGeom prst="rect">
            <a:avLst/>
          </a:prstGeom>
          <a:noFill/>
          <a:ln w="9525">
            <a:noFill/>
            <a:miter lim="800000"/>
            <a:headEnd/>
            <a:tailEnd/>
          </a:ln>
        </p:spPr>
        <p:txBody>
          <a:bodyPr wrap="square">
            <a:spAutoFit/>
          </a:bodyPr>
          <a:lstStyle/>
          <a:p>
            <a:pPr marL="1138238" indent="-514350">
              <a:buFontTx/>
              <a:buAutoNum type="arabicParenR"/>
            </a:pPr>
            <a:r>
              <a:rPr lang="en-US" sz="2800" dirty="0"/>
              <a:t>Cancer is a genetic </a:t>
            </a:r>
            <a:r>
              <a:rPr lang="en-US" sz="2800" dirty="0" smtClean="0"/>
              <a:t>disease: both </a:t>
            </a:r>
            <a:r>
              <a:rPr lang="en-US" sz="2800" dirty="0"/>
              <a:t>inherited and </a:t>
            </a:r>
            <a:r>
              <a:rPr lang="en-US" sz="2800" dirty="0" smtClean="0"/>
              <a:t>somatic</a:t>
            </a:r>
            <a:endParaRPr lang="en-US" sz="2800" dirty="0"/>
          </a:p>
        </p:txBody>
      </p:sp>
      <p:pic>
        <p:nvPicPr>
          <p:cNvPr id="4" name="Picture 3" descr="F7.medium.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349" y="2514600"/>
            <a:ext cx="3795856" cy="3911422"/>
          </a:xfrm>
          <a:prstGeom prst="rect">
            <a:avLst/>
          </a:prstGeom>
        </p:spPr>
      </p:pic>
      <p:sp>
        <p:nvSpPr>
          <p:cNvPr id="5" name="Rectangle 2"/>
          <p:cNvSpPr>
            <a:spLocks noChangeArrowheads="1"/>
          </p:cNvSpPr>
          <p:nvPr/>
        </p:nvSpPr>
        <p:spPr bwMode="auto">
          <a:xfrm>
            <a:off x="228600" y="6324600"/>
            <a:ext cx="5638800" cy="381000"/>
          </a:xfrm>
          <a:prstGeom prst="rect">
            <a:avLst/>
          </a:prstGeom>
          <a:noFill/>
          <a:ln w="9525">
            <a:noFill/>
            <a:miter lim="800000"/>
            <a:headEnd/>
            <a:tailEnd/>
          </a:ln>
        </p:spPr>
        <p:txBody>
          <a:bodyPr wrap="square">
            <a:spAutoFit/>
          </a:bodyPr>
          <a:lstStyle/>
          <a:p>
            <a:pPr marL="623888"/>
            <a:r>
              <a:rPr lang="en-US" sz="1800" dirty="0" smtClean="0"/>
              <a:t>Vogelstein et al., March Science, 2013</a:t>
            </a:r>
          </a:p>
        </p:txBody>
      </p:sp>
      <p:sp>
        <p:nvSpPr>
          <p:cNvPr id="2" name="Rectangle 1"/>
          <p:cNvSpPr/>
          <p:nvPr/>
        </p:nvSpPr>
        <p:spPr>
          <a:xfrm>
            <a:off x="0" y="2362200"/>
            <a:ext cx="5181600" cy="3062377"/>
          </a:xfrm>
          <a:prstGeom prst="rect">
            <a:avLst/>
          </a:prstGeom>
        </p:spPr>
        <p:txBody>
          <a:bodyPr wrap="square">
            <a:spAutoFit/>
          </a:bodyPr>
          <a:lstStyle/>
          <a:p>
            <a:pPr marL="1138238" indent="-514350"/>
            <a:endParaRPr lang="en-US" sz="1400" dirty="0"/>
          </a:p>
          <a:p>
            <a:pPr marL="1138238" indent="-514350"/>
            <a:r>
              <a:rPr lang="en-US" sz="2800" dirty="0"/>
              <a:t>2) 10-20 “driver” mutations</a:t>
            </a:r>
          </a:p>
          <a:p>
            <a:pPr marL="1138238" indent="-514350"/>
            <a:endParaRPr lang="en-US" sz="1100" dirty="0"/>
          </a:p>
          <a:p>
            <a:pPr marL="1138238" indent="-514350"/>
            <a:r>
              <a:rPr lang="en-US" sz="2800" dirty="0"/>
              <a:t>3) Sequence genomes (cancer tissue and normal) find genetic changes and suggest possible therapies</a:t>
            </a:r>
          </a:p>
        </p:txBody>
      </p:sp>
    </p:spTree>
    <p:extLst>
      <p:ext uri="{BB962C8B-B14F-4D97-AF65-F5344CB8AC3E}">
        <p14:creationId xmlns:p14="http://schemas.microsoft.com/office/powerpoint/2010/main" val="262037351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762000" y="533400"/>
            <a:ext cx="7543800" cy="1143000"/>
          </a:xfrm>
        </p:spPr>
        <p:txBody>
          <a:bodyPr>
            <a:normAutofit/>
          </a:bodyPr>
          <a:lstStyle/>
          <a:p>
            <a:r>
              <a:rPr lang="en-US" sz="3200" b="1" dirty="0" smtClean="0">
                <a:latin typeface="Arial" charset="0"/>
                <a:ea typeface="ＭＳ Ｐゴシック" charset="0"/>
                <a:cs typeface="ＭＳ Ｐゴシック" charset="0"/>
              </a:rPr>
              <a:t>Patient with Metastatic Colon Cancer</a:t>
            </a:r>
            <a:br>
              <a:rPr lang="en-US" sz="3200" b="1" dirty="0" smtClean="0">
                <a:latin typeface="Arial" charset="0"/>
                <a:ea typeface="ＭＳ Ｐゴシック" charset="0"/>
                <a:cs typeface="ＭＳ Ｐゴシック" charset="0"/>
              </a:rPr>
            </a:br>
            <a:endParaRPr lang="en-US" sz="3200" dirty="0">
              <a:latin typeface="Arial" charset="0"/>
              <a:ea typeface="ＭＳ Ｐゴシック" charset="0"/>
              <a:cs typeface="ＭＳ Ｐゴシック" charset="0"/>
            </a:endParaRPr>
          </a:p>
        </p:txBody>
      </p:sp>
      <p:pic>
        <p:nvPicPr>
          <p:cNvPr id="14" name="Picture 13" descr="Screen Shot 2012-03-13 at 9.10.42 P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733" y="2076510"/>
            <a:ext cx="8001000" cy="3124200"/>
          </a:xfrm>
          <a:prstGeom prst="rect">
            <a:avLst/>
          </a:prstGeom>
        </p:spPr>
      </p:pic>
      <p:sp>
        <p:nvSpPr>
          <p:cNvPr id="15" name="TextBox 14"/>
          <p:cNvSpPr txBox="1"/>
          <p:nvPr/>
        </p:nvSpPr>
        <p:spPr>
          <a:xfrm>
            <a:off x="1160999" y="1600200"/>
            <a:ext cx="4237057" cy="369332"/>
          </a:xfrm>
          <a:prstGeom prst="rect">
            <a:avLst/>
          </a:prstGeom>
          <a:noFill/>
        </p:spPr>
        <p:txBody>
          <a:bodyPr wrap="none" rtlCol="0">
            <a:spAutoFit/>
          </a:bodyPr>
          <a:lstStyle/>
          <a:p>
            <a:r>
              <a:rPr lang="en-US" b="1" dirty="0" smtClean="0"/>
              <a:t>Chromosome 7: Two amplification regions</a:t>
            </a:r>
            <a:endParaRPr lang="en-US" b="1" dirty="0"/>
          </a:p>
        </p:txBody>
      </p:sp>
      <p:sp>
        <p:nvSpPr>
          <p:cNvPr id="16" name="TextBox 15"/>
          <p:cNvSpPr txBox="1"/>
          <p:nvPr/>
        </p:nvSpPr>
        <p:spPr>
          <a:xfrm>
            <a:off x="1363133" y="2971800"/>
            <a:ext cx="1651664" cy="400110"/>
          </a:xfrm>
          <a:prstGeom prst="rect">
            <a:avLst/>
          </a:prstGeom>
          <a:solidFill>
            <a:srgbClr val="FFFFFF"/>
          </a:solidFill>
          <a:ln>
            <a:solidFill>
              <a:srgbClr val="000000"/>
            </a:solidFill>
          </a:ln>
        </p:spPr>
        <p:txBody>
          <a:bodyPr wrap="none" rtlCol="0">
            <a:spAutoFit/>
          </a:bodyPr>
          <a:lstStyle/>
          <a:p>
            <a:pPr algn="ctr"/>
            <a:r>
              <a:rPr lang="en-US" dirty="0" err="1" smtClean="0"/>
              <a:t>Chr</a:t>
            </a:r>
            <a:r>
              <a:rPr lang="en-US" dirty="0" smtClean="0"/>
              <a:t> 7p arm</a:t>
            </a:r>
            <a:endParaRPr lang="en-US" dirty="0"/>
          </a:p>
        </p:txBody>
      </p:sp>
      <p:sp>
        <p:nvSpPr>
          <p:cNvPr id="17" name="TextBox 16"/>
          <p:cNvSpPr txBox="1"/>
          <p:nvPr/>
        </p:nvSpPr>
        <p:spPr>
          <a:xfrm>
            <a:off x="6849533" y="2971800"/>
            <a:ext cx="1651664" cy="400110"/>
          </a:xfrm>
          <a:prstGeom prst="rect">
            <a:avLst/>
          </a:prstGeom>
          <a:solidFill>
            <a:srgbClr val="FFFFFF"/>
          </a:solidFill>
          <a:ln>
            <a:solidFill>
              <a:srgbClr val="000000"/>
            </a:solidFill>
          </a:ln>
        </p:spPr>
        <p:txBody>
          <a:bodyPr wrap="none" rtlCol="0">
            <a:spAutoFit/>
          </a:bodyPr>
          <a:lstStyle/>
          <a:p>
            <a:pPr algn="ctr"/>
            <a:r>
              <a:rPr lang="en-US" dirty="0" err="1" smtClean="0"/>
              <a:t>Chr</a:t>
            </a:r>
            <a:r>
              <a:rPr lang="en-US" dirty="0" smtClean="0"/>
              <a:t> 7q arm</a:t>
            </a:r>
            <a:endParaRPr lang="en-US" dirty="0"/>
          </a:p>
        </p:txBody>
      </p:sp>
      <p:sp>
        <p:nvSpPr>
          <p:cNvPr id="18" name="TextBox 17"/>
          <p:cNvSpPr txBox="1"/>
          <p:nvPr/>
        </p:nvSpPr>
        <p:spPr>
          <a:xfrm>
            <a:off x="-8467" y="3040559"/>
            <a:ext cx="1066800" cy="738664"/>
          </a:xfrm>
          <a:prstGeom prst="rect">
            <a:avLst/>
          </a:prstGeom>
          <a:noFill/>
        </p:spPr>
        <p:txBody>
          <a:bodyPr wrap="square" rtlCol="0">
            <a:spAutoFit/>
          </a:bodyPr>
          <a:lstStyle/>
          <a:p>
            <a:pPr algn="ctr"/>
            <a:r>
              <a:rPr lang="en-US" sz="1400" b="1" dirty="0"/>
              <a:t>G</a:t>
            </a:r>
            <a:r>
              <a:rPr lang="en-US" sz="1400" b="1" dirty="0" smtClean="0"/>
              <a:t>enomic </a:t>
            </a:r>
            <a:r>
              <a:rPr lang="en-US" sz="1400" b="1" dirty="0"/>
              <a:t>C</a:t>
            </a:r>
            <a:r>
              <a:rPr lang="en-US" sz="1400" b="1" dirty="0" smtClean="0"/>
              <a:t>opy </a:t>
            </a:r>
            <a:r>
              <a:rPr lang="en-US" sz="1400" b="1" dirty="0"/>
              <a:t>N</a:t>
            </a:r>
            <a:r>
              <a:rPr lang="en-US" sz="1400" b="1" dirty="0" smtClean="0"/>
              <a:t>umber</a:t>
            </a:r>
            <a:endParaRPr lang="en-US" sz="1400" b="1" dirty="0"/>
          </a:p>
        </p:txBody>
      </p:sp>
      <p:sp>
        <p:nvSpPr>
          <p:cNvPr id="19" name="Oval 18"/>
          <p:cNvSpPr/>
          <p:nvPr/>
        </p:nvSpPr>
        <p:spPr bwMode="auto">
          <a:xfrm>
            <a:off x="3572933" y="2381310"/>
            <a:ext cx="533400" cy="1066800"/>
          </a:xfrm>
          <a:prstGeom prst="ellipse">
            <a:avLst/>
          </a:prstGeom>
          <a:noFill/>
          <a:ln w="5715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1"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endParaRPr>
          </a:p>
        </p:txBody>
      </p:sp>
      <p:sp>
        <p:nvSpPr>
          <p:cNvPr id="20" name="Oval 19"/>
          <p:cNvSpPr/>
          <p:nvPr/>
        </p:nvSpPr>
        <p:spPr bwMode="auto">
          <a:xfrm>
            <a:off x="5249333" y="2133600"/>
            <a:ext cx="533400" cy="1066800"/>
          </a:xfrm>
          <a:prstGeom prst="ellipse">
            <a:avLst/>
          </a:prstGeom>
          <a:noFill/>
          <a:ln w="5715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1"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endParaRPr>
          </a:p>
        </p:txBody>
      </p:sp>
      <p:sp>
        <p:nvSpPr>
          <p:cNvPr id="21" name="TextBox 20"/>
          <p:cNvSpPr txBox="1"/>
          <p:nvPr/>
        </p:nvSpPr>
        <p:spPr>
          <a:xfrm>
            <a:off x="3725333" y="4495800"/>
            <a:ext cx="718465" cy="400110"/>
          </a:xfrm>
          <a:prstGeom prst="rect">
            <a:avLst/>
          </a:prstGeom>
          <a:solidFill>
            <a:srgbClr val="FFFFFF"/>
          </a:solidFill>
          <a:ln>
            <a:noFill/>
          </a:ln>
        </p:spPr>
        <p:txBody>
          <a:bodyPr wrap="none" rtlCol="0">
            <a:spAutoFit/>
          </a:bodyPr>
          <a:lstStyle/>
          <a:p>
            <a:pPr algn="ctr"/>
            <a:r>
              <a:rPr lang="en-US" smtClean="0"/>
              <a:t>CEN</a:t>
            </a:r>
            <a:endParaRPr lang="en-US" dirty="0"/>
          </a:p>
        </p:txBody>
      </p:sp>
      <p:cxnSp>
        <p:nvCxnSpPr>
          <p:cNvPr id="22" name="Straight Connector 21"/>
          <p:cNvCxnSpPr/>
          <p:nvPr/>
        </p:nvCxnSpPr>
        <p:spPr bwMode="auto">
          <a:xfrm>
            <a:off x="1439333" y="3905310"/>
            <a:ext cx="7010400" cy="0"/>
          </a:xfrm>
          <a:prstGeom prst="line">
            <a:avLst/>
          </a:prstGeom>
          <a:solidFill>
            <a:srgbClr val="3333FF"/>
          </a:solidFill>
          <a:ln w="38100" cap="flat" cmpd="sng" algn="ctr">
            <a:solidFill>
              <a:srgbClr val="008000"/>
            </a:solidFill>
            <a:prstDash val="sysDash"/>
            <a:round/>
            <a:headEnd type="none" w="med" len="med"/>
            <a:tailEnd type="none" w="med" len="med"/>
          </a:ln>
          <a:effectLst/>
        </p:spPr>
      </p:cxnSp>
      <p:sp>
        <p:nvSpPr>
          <p:cNvPr id="23" name="Rectangle 22"/>
          <p:cNvSpPr/>
          <p:nvPr/>
        </p:nvSpPr>
        <p:spPr>
          <a:xfrm>
            <a:off x="2737160" y="2284728"/>
            <a:ext cx="919906" cy="461665"/>
          </a:xfrm>
          <a:prstGeom prst="rect">
            <a:avLst/>
          </a:prstGeom>
        </p:spPr>
        <p:txBody>
          <a:bodyPr wrap="none">
            <a:spAutoFit/>
          </a:bodyPr>
          <a:lstStyle/>
          <a:p>
            <a:r>
              <a:rPr lang="en-US" sz="2400" b="1" i="1" kern="0" dirty="0" smtClean="0"/>
              <a:t>EGFR</a:t>
            </a:r>
            <a:endParaRPr lang="en-US" sz="2400" b="1" i="1" dirty="0"/>
          </a:p>
        </p:txBody>
      </p:sp>
      <p:sp>
        <p:nvSpPr>
          <p:cNvPr id="24" name="Rectangle 23"/>
          <p:cNvSpPr/>
          <p:nvPr/>
        </p:nvSpPr>
        <p:spPr>
          <a:xfrm>
            <a:off x="5918525" y="2284728"/>
            <a:ext cx="937038" cy="461665"/>
          </a:xfrm>
          <a:prstGeom prst="rect">
            <a:avLst/>
          </a:prstGeom>
        </p:spPr>
        <p:txBody>
          <a:bodyPr wrap="none">
            <a:spAutoFit/>
          </a:bodyPr>
          <a:lstStyle/>
          <a:p>
            <a:r>
              <a:rPr lang="en-US" sz="2400" b="1" i="1" kern="0" dirty="0" smtClean="0"/>
              <a:t>CDK6</a:t>
            </a:r>
            <a:endParaRPr lang="en-US" sz="2400" b="1" i="1" dirty="0"/>
          </a:p>
        </p:txBody>
      </p:sp>
    </p:spTree>
    <p:extLst>
      <p:ext uri="{BB962C8B-B14F-4D97-AF65-F5344CB8AC3E}">
        <p14:creationId xmlns:p14="http://schemas.microsoft.com/office/powerpoint/2010/main" val="101889029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762000" y="533400"/>
            <a:ext cx="7543800" cy="1143000"/>
          </a:xfrm>
        </p:spPr>
        <p:txBody>
          <a:bodyPr>
            <a:normAutofit fontScale="90000"/>
          </a:bodyPr>
          <a:lstStyle/>
          <a:p>
            <a:r>
              <a:rPr lang="en-US" sz="2800" b="1" dirty="0">
                <a:latin typeface="Arial" charset="0"/>
                <a:ea typeface="ＭＳ Ｐゴシック" charset="0"/>
                <a:cs typeface="ＭＳ Ｐゴシック" charset="0"/>
              </a:rPr>
              <a:t>Solving Mystery Diseases: Child With Variety of Conditions</a:t>
            </a:r>
            <a:br>
              <a:rPr lang="en-US" sz="2800" b="1" dirty="0">
                <a:latin typeface="Arial" charset="0"/>
                <a:ea typeface="ＭＳ Ｐゴシック" charset="0"/>
                <a:cs typeface="ＭＳ Ｐゴシック" charset="0"/>
              </a:rPr>
            </a:br>
            <a:r>
              <a:rPr lang="en-US" sz="1800" dirty="0">
                <a:latin typeface="Arial" charset="0"/>
                <a:ea typeface="ＭＳ Ｐゴシック" charset="0"/>
                <a:cs typeface="ＭＳ Ｐゴシック" charset="0"/>
              </a:rPr>
              <a:t>Developmentally Delayed, Significant Health Issues</a:t>
            </a:r>
            <a:r>
              <a:rPr lang="en-US" sz="2800" dirty="0">
                <a:latin typeface="Arial" charset="0"/>
                <a:ea typeface="ＭＳ Ｐゴシック" charset="0"/>
                <a:cs typeface="ＭＳ Ｐゴシック" charset="0"/>
              </a:rPr>
              <a:t/>
            </a:r>
            <a:br>
              <a:rPr lang="en-US" sz="2800" dirty="0">
                <a:latin typeface="Arial" charset="0"/>
                <a:ea typeface="ＭＳ Ｐゴシック" charset="0"/>
                <a:cs typeface="ＭＳ Ｐゴシック" charset="0"/>
              </a:rPr>
            </a:br>
            <a:endParaRPr lang="en-US" sz="2800" dirty="0">
              <a:latin typeface="Arial" charset="0"/>
              <a:ea typeface="ＭＳ Ｐゴシック" charset="0"/>
              <a:cs typeface="ＭＳ Ｐゴシック" charset="0"/>
            </a:endParaRPr>
          </a:p>
        </p:txBody>
      </p:sp>
      <p:grpSp>
        <p:nvGrpSpPr>
          <p:cNvPr id="83970" name="Group 3"/>
          <p:cNvGrpSpPr>
            <a:grpSpLocks/>
          </p:cNvGrpSpPr>
          <p:nvPr/>
        </p:nvGrpSpPr>
        <p:grpSpPr bwMode="auto">
          <a:xfrm>
            <a:off x="3352800" y="2625725"/>
            <a:ext cx="2181225" cy="1874838"/>
            <a:chOff x="1443247" y="1814231"/>
            <a:chExt cx="1904943" cy="1649301"/>
          </a:xfrm>
        </p:grpSpPr>
        <p:cxnSp>
          <p:nvCxnSpPr>
            <p:cNvPr id="5" name="Straight Connector 4"/>
            <p:cNvCxnSpPr>
              <a:stCxn id="8" idx="0"/>
            </p:cNvCxnSpPr>
            <p:nvPr/>
          </p:nvCxnSpPr>
          <p:spPr>
            <a:xfrm flipH="1" flipV="1">
              <a:off x="2391559" y="2131243"/>
              <a:ext cx="4160" cy="696867"/>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443247" y="1814231"/>
              <a:ext cx="634981" cy="635421"/>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F</a:t>
              </a:r>
            </a:p>
          </p:txBody>
        </p:sp>
        <p:sp>
          <p:nvSpPr>
            <p:cNvPr id="7" name="Oval 6"/>
            <p:cNvSpPr/>
            <p:nvPr/>
          </p:nvSpPr>
          <p:spPr>
            <a:xfrm>
              <a:off x="2713209" y="1814231"/>
              <a:ext cx="634981" cy="635421"/>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M</a:t>
              </a:r>
            </a:p>
          </p:txBody>
        </p:sp>
        <p:sp>
          <p:nvSpPr>
            <p:cNvPr id="8" name="Oval 7"/>
            <p:cNvSpPr/>
            <p:nvPr/>
          </p:nvSpPr>
          <p:spPr>
            <a:xfrm>
              <a:off x="2078228" y="2828111"/>
              <a:ext cx="634981" cy="635421"/>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600" dirty="0"/>
                <a:t>A1</a:t>
              </a:r>
            </a:p>
          </p:txBody>
        </p:sp>
        <p:cxnSp>
          <p:nvCxnSpPr>
            <p:cNvPr id="9" name="Straight Connector 8"/>
            <p:cNvCxnSpPr>
              <a:stCxn id="6" idx="3"/>
              <a:endCxn id="7" idx="2"/>
            </p:cNvCxnSpPr>
            <p:nvPr/>
          </p:nvCxnSpPr>
          <p:spPr>
            <a:xfrm>
              <a:off x="2078228" y="2131243"/>
              <a:ext cx="634981"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83971" name="TextBox 12"/>
          <p:cNvSpPr txBox="1">
            <a:spLocks noChangeArrowheads="1"/>
          </p:cNvSpPr>
          <p:nvPr/>
        </p:nvSpPr>
        <p:spPr bwMode="auto">
          <a:xfrm>
            <a:off x="5599113" y="1746250"/>
            <a:ext cx="202088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b="1" dirty="0" smtClean="0">
                <a:cs typeface="Arial" charset="0"/>
              </a:rPr>
              <a:t>Mother</a:t>
            </a:r>
            <a:endParaRPr lang="en-US" sz="1800" b="1" dirty="0">
              <a:cs typeface="Arial" charset="0"/>
            </a:endParaRPr>
          </a:p>
          <a:p>
            <a:r>
              <a:rPr lang="en-US" sz="1600" dirty="0">
                <a:cs typeface="Arial" charset="0"/>
              </a:rPr>
              <a:t>SNVs: 	3,125,880</a:t>
            </a:r>
          </a:p>
          <a:p>
            <a:r>
              <a:rPr lang="en-US" sz="1600" dirty="0">
                <a:cs typeface="Arial" charset="0"/>
              </a:rPr>
              <a:t>Private: 	581,754</a:t>
            </a:r>
          </a:p>
          <a:p>
            <a:r>
              <a:rPr lang="en-US" sz="1600" dirty="0" err="1">
                <a:cs typeface="Arial" charset="0"/>
              </a:rPr>
              <a:t>Indels</a:t>
            </a:r>
            <a:r>
              <a:rPr lang="en-US" sz="1600" dirty="0">
                <a:cs typeface="Arial" charset="0"/>
              </a:rPr>
              <a:t>: 	723,379</a:t>
            </a:r>
          </a:p>
        </p:txBody>
      </p:sp>
      <p:sp>
        <p:nvSpPr>
          <p:cNvPr id="83972" name="TextBox 13"/>
          <p:cNvSpPr txBox="1">
            <a:spLocks noChangeArrowheads="1"/>
          </p:cNvSpPr>
          <p:nvPr/>
        </p:nvSpPr>
        <p:spPr bwMode="auto">
          <a:xfrm>
            <a:off x="1219200" y="1676400"/>
            <a:ext cx="279876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b="1" dirty="0" smtClean="0">
                <a:cs typeface="Arial" charset="0"/>
              </a:rPr>
              <a:t>Father</a:t>
            </a:r>
            <a:endParaRPr lang="en-US" sz="1600" dirty="0">
              <a:cs typeface="Arial" charset="0"/>
            </a:endParaRPr>
          </a:p>
          <a:p>
            <a:r>
              <a:rPr lang="en-US" sz="1600" dirty="0">
                <a:cs typeface="Arial" charset="0"/>
              </a:rPr>
              <a:t>SNVs: 	3,119,588</a:t>
            </a:r>
          </a:p>
          <a:p>
            <a:r>
              <a:rPr lang="en-US" sz="1600" dirty="0">
                <a:cs typeface="Arial" charset="0"/>
              </a:rPr>
              <a:t>Private: 	596,691</a:t>
            </a:r>
          </a:p>
          <a:p>
            <a:r>
              <a:rPr lang="en-US" sz="1600" dirty="0" err="1">
                <a:cs typeface="Arial" charset="0"/>
              </a:rPr>
              <a:t>Indels</a:t>
            </a:r>
            <a:r>
              <a:rPr lang="en-US" sz="1600" dirty="0">
                <a:cs typeface="Arial" charset="0"/>
              </a:rPr>
              <a:t>:	750,522</a:t>
            </a:r>
          </a:p>
        </p:txBody>
      </p:sp>
      <p:sp>
        <p:nvSpPr>
          <p:cNvPr id="83973" name="TextBox 14"/>
          <p:cNvSpPr txBox="1">
            <a:spLocks noChangeArrowheads="1"/>
          </p:cNvSpPr>
          <p:nvPr/>
        </p:nvSpPr>
        <p:spPr bwMode="auto">
          <a:xfrm>
            <a:off x="3429000" y="4570413"/>
            <a:ext cx="2005012"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b="1" dirty="0" smtClean="0">
                <a:cs typeface="Arial" charset="0"/>
              </a:rPr>
              <a:t>Child</a:t>
            </a:r>
            <a:endParaRPr lang="en-US" sz="1600" dirty="0">
              <a:cs typeface="Arial" charset="0"/>
            </a:endParaRPr>
          </a:p>
          <a:p>
            <a:r>
              <a:rPr lang="en-US" sz="1600" dirty="0">
                <a:cs typeface="Arial" charset="0"/>
              </a:rPr>
              <a:t>SNVs:	3,118,638</a:t>
            </a:r>
          </a:p>
          <a:p>
            <a:r>
              <a:rPr lang="en-US" sz="1600" dirty="0">
                <a:cs typeface="Arial" charset="0"/>
              </a:rPr>
              <a:t>Private:	33,158</a:t>
            </a:r>
          </a:p>
          <a:p>
            <a:r>
              <a:rPr lang="en-US" sz="1600" dirty="0" err="1">
                <a:cs typeface="Arial" charset="0"/>
              </a:rPr>
              <a:t>Indels</a:t>
            </a:r>
            <a:r>
              <a:rPr lang="en-US" sz="1600" dirty="0">
                <a:cs typeface="Arial" charset="0"/>
              </a:rPr>
              <a:t>:	673,809</a:t>
            </a:r>
          </a:p>
          <a:p>
            <a:endParaRPr lang="en-US" sz="1600" dirty="0">
              <a:cs typeface="Arial" charset="0"/>
            </a:endParaRPr>
          </a:p>
        </p:txBody>
      </p:sp>
      <p:sp>
        <p:nvSpPr>
          <p:cNvPr id="83974" name="Rectangle 25"/>
          <p:cNvSpPr>
            <a:spLocks noChangeArrowheads="1"/>
          </p:cNvSpPr>
          <p:nvPr/>
        </p:nvSpPr>
        <p:spPr bwMode="auto">
          <a:xfrm>
            <a:off x="6172200" y="3071813"/>
            <a:ext cx="22288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cs typeface="Arial" charset="0"/>
              </a:rPr>
              <a:t>SNVs: Single nucleotide variants</a:t>
            </a:r>
          </a:p>
          <a:p>
            <a:r>
              <a:rPr lang="en-US" sz="1600">
                <a:cs typeface="Arial" charset="0"/>
              </a:rPr>
              <a:t>Indels: = Insertions/deletions (~&lt;100bp)</a:t>
            </a:r>
            <a:endParaRPr lang="en-US" sz="1600"/>
          </a:p>
        </p:txBody>
      </p:sp>
      <p:sp>
        <p:nvSpPr>
          <p:cNvPr id="83975" name="Rectangle 26"/>
          <p:cNvSpPr>
            <a:spLocks noChangeArrowheads="1"/>
          </p:cNvSpPr>
          <p:nvPr/>
        </p:nvSpPr>
        <p:spPr bwMode="auto">
          <a:xfrm>
            <a:off x="6019800" y="4419600"/>
            <a:ext cx="2895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b="1" u="sng" dirty="0" smtClean="0">
                <a:cs typeface="Arial" charset="0"/>
              </a:rPr>
              <a:t>Candidates:</a:t>
            </a:r>
          </a:p>
          <a:p>
            <a:pPr marL="0" indent="0">
              <a:buNone/>
            </a:pPr>
            <a:r>
              <a:rPr lang="en-US" b="1" dirty="0" smtClean="0"/>
              <a:t>TCP10L2, SUPV3L1, PIEZO1</a:t>
            </a:r>
            <a:endParaRPr lang="en-US" b="1" dirty="0"/>
          </a:p>
          <a:p>
            <a:pPr marL="0" indent="0">
              <a:buNone/>
            </a:pPr>
            <a:r>
              <a:rPr lang="en-US" b="1" dirty="0" smtClean="0"/>
              <a:t>DNAH2, NGLY1, FANCA, WFS1 </a:t>
            </a:r>
            <a:endParaRPr lang="en-US" dirty="0"/>
          </a:p>
        </p:txBody>
      </p:sp>
    </p:spTree>
    <p:extLst>
      <p:ext uri="{BB962C8B-B14F-4D97-AF65-F5344CB8AC3E}">
        <p14:creationId xmlns:p14="http://schemas.microsoft.com/office/powerpoint/2010/main" val="122074079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4294967295"/>
          </p:nvPr>
        </p:nvSpPr>
        <p:spPr>
          <a:xfrm>
            <a:off x="457200" y="1447800"/>
            <a:ext cx="8458200" cy="4525963"/>
          </a:xfrm>
        </p:spPr>
        <p:txBody>
          <a:bodyPr/>
          <a:lstStyle/>
          <a:p>
            <a:pPr eaLnBrk="1" hangingPunct="1"/>
            <a:r>
              <a:rPr lang="en-US" sz="2800" b="1" dirty="0" smtClean="0">
                <a:solidFill>
                  <a:schemeClr val="bg1">
                    <a:lumMod val="75000"/>
                  </a:schemeClr>
                </a:solidFill>
                <a:latin typeface="Helvetica" charset="0"/>
              </a:rPr>
              <a:t>Understand and Treat Disease </a:t>
            </a:r>
          </a:p>
          <a:p>
            <a:pPr lvl="1"/>
            <a:r>
              <a:rPr lang="en-US" sz="2400" dirty="0" smtClean="0">
                <a:solidFill>
                  <a:schemeClr val="bg1">
                    <a:lumMod val="75000"/>
                  </a:schemeClr>
                </a:solidFill>
                <a:latin typeface="Helvetica" charset="0"/>
              </a:rPr>
              <a:t>Cancer</a:t>
            </a:r>
            <a:endParaRPr lang="en-US" sz="2400" dirty="0">
              <a:solidFill>
                <a:schemeClr val="bg1">
                  <a:lumMod val="75000"/>
                </a:schemeClr>
              </a:solidFill>
              <a:latin typeface="Helvetica" charset="0"/>
            </a:endParaRPr>
          </a:p>
          <a:p>
            <a:pPr lvl="1"/>
            <a:r>
              <a:rPr lang="en-US" sz="2400" dirty="0" smtClean="0">
                <a:solidFill>
                  <a:schemeClr val="bg1">
                    <a:lumMod val="75000"/>
                  </a:schemeClr>
                </a:solidFill>
                <a:latin typeface="Helvetica" charset="0"/>
              </a:rPr>
              <a:t>Mystery diseases</a:t>
            </a:r>
          </a:p>
          <a:p>
            <a:endParaRPr lang="en-US" sz="1600" b="1" dirty="0" smtClean="0">
              <a:solidFill>
                <a:schemeClr val="bg1">
                  <a:lumMod val="75000"/>
                </a:schemeClr>
              </a:solidFill>
              <a:latin typeface="Helvetica" charset="0"/>
            </a:endParaRPr>
          </a:p>
          <a:p>
            <a:r>
              <a:rPr lang="en-US" sz="2800" b="1" dirty="0" smtClean="0">
                <a:solidFill>
                  <a:schemeClr val="bg1">
                    <a:lumMod val="75000"/>
                  </a:schemeClr>
                </a:solidFill>
                <a:latin typeface="Helvetica" charset="0"/>
              </a:rPr>
              <a:t>Pharmacogenomics</a:t>
            </a:r>
            <a:r>
              <a:rPr lang="en-US" sz="2800" dirty="0" smtClean="0">
                <a:solidFill>
                  <a:schemeClr val="bg1">
                    <a:lumMod val="75000"/>
                  </a:schemeClr>
                </a:solidFill>
                <a:latin typeface="Helvetica" charset="0"/>
              </a:rPr>
              <a:t> </a:t>
            </a:r>
            <a:endParaRPr lang="en-US" sz="2800" dirty="0">
              <a:solidFill>
                <a:schemeClr val="bg1">
                  <a:lumMod val="75000"/>
                </a:schemeClr>
              </a:solidFill>
              <a:latin typeface="Helvetica" charset="0"/>
            </a:endParaRPr>
          </a:p>
          <a:p>
            <a:pPr lvl="1"/>
            <a:r>
              <a:rPr lang="en-US" sz="2400" dirty="0">
                <a:solidFill>
                  <a:schemeClr val="bg1">
                    <a:lumMod val="75000"/>
                  </a:schemeClr>
                </a:solidFill>
                <a:latin typeface="Helvetica" charset="0"/>
              </a:rPr>
              <a:t>Determining which drug side effects and doses</a:t>
            </a:r>
          </a:p>
          <a:p>
            <a:pPr eaLnBrk="1" hangingPunct="1"/>
            <a:endParaRPr lang="en-US" sz="1600" b="1" dirty="0" smtClean="0">
              <a:latin typeface="Helvetica" charset="0"/>
            </a:endParaRPr>
          </a:p>
          <a:p>
            <a:pPr eaLnBrk="1" hangingPunct="1"/>
            <a:r>
              <a:rPr lang="en-US" sz="2800" b="1" dirty="0" smtClean="0">
                <a:latin typeface="Helvetica" charset="0"/>
              </a:rPr>
              <a:t>Managing Health Care in Healthy Individuals</a:t>
            </a:r>
            <a:r>
              <a:rPr lang="en-US" sz="2800" b="1" dirty="0">
                <a:latin typeface="Helvetica" charset="0"/>
              </a:rPr>
              <a:t>?</a:t>
            </a:r>
            <a:endParaRPr lang="en-US" sz="2800" dirty="0" smtClean="0">
              <a:latin typeface="Helvetica" charset="0"/>
            </a:endParaRPr>
          </a:p>
        </p:txBody>
      </p:sp>
      <p:sp>
        <p:nvSpPr>
          <p:cNvPr id="48131" name="Title 3"/>
          <p:cNvSpPr>
            <a:spLocks noGrp="1"/>
          </p:cNvSpPr>
          <p:nvPr>
            <p:ph type="title" idx="4294967295"/>
          </p:nvPr>
        </p:nvSpPr>
        <p:spPr>
          <a:xfrm>
            <a:off x="533400" y="304800"/>
            <a:ext cx="8153400" cy="1143000"/>
          </a:xfrm>
        </p:spPr>
        <p:txBody>
          <a:bodyPr/>
          <a:lstStyle/>
          <a:p>
            <a:pPr eaLnBrk="1" hangingPunct="1"/>
            <a:r>
              <a:rPr lang="en-US" sz="4000" b="1" dirty="0">
                <a:latin typeface="Helvetica" charset="0"/>
              </a:rPr>
              <a:t>Impact of Genomics on Medicine</a:t>
            </a:r>
          </a:p>
        </p:txBody>
      </p:sp>
      <p:pic>
        <p:nvPicPr>
          <p:cNvPr id="4" name="Picture 3" descr="pills.jpg"/>
          <p:cNvPicPr>
            <a:picLocks noChangeAspect="1"/>
          </p:cNvPicPr>
          <p:nvPr/>
        </p:nvPicPr>
        <p:blipFill>
          <a:blip r:embed="rId3"/>
          <a:stretch>
            <a:fillRect/>
          </a:stretch>
        </p:blipFill>
        <p:spPr>
          <a:xfrm>
            <a:off x="6324600" y="1752600"/>
            <a:ext cx="2519001" cy="1828800"/>
          </a:xfrm>
          <a:prstGeom prst="rect">
            <a:avLst/>
          </a:prstGeom>
        </p:spPr>
      </p:pic>
    </p:spTree>
    <p:extLst>
      <p:ext uri="{BB962C8B-B14F-4D97-AF65-F5344CB8AC3E}">
        <p14:creationId xmlns:p14="http://schemas.microsoft.com/office/powerpoint/2010/main" val="110121523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62272</TotalTime>
  <Words>3013</Words>
  <Application>Microsoft Macintosh PowerPoint</Application>
  <PresentationFormat>On-screen Show (4:3)</PresentationFormat>
  <Paragraphs>666</Paragraphs>
  <Slides>59</Slides>
  <Notes>24</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Blank Presentation</vt:lpstr>
      <vt:lpstr>Personal Medicine:  Personal Omics Profiling for Assessing Disease Risk and Health States  </vt:lpstr>
      <vt:lpstr>Health Is a Product of Genome + Environment</vt:lpstr>
      <vt:lpstr>Health Is a Product of Genome + Environment</vt:lpstr>
      <vt:lpstr>PowerPoint Presentation</vt:lpstr>
      <vt:lpstr>Impact of Genomics on Medicine</vt:lpstr>
      <vt:lpstr>Cancer Genome Sequencing</vt:lpstr>
      <vt:lpstr>Patient with Metastatic Colon Cancer </vt:lpstr>
      <vt:lpstr>Solving Mystery Diseases: Child With Variety of Conditions Developmentally Delayed, Significant Health Issues </vt:lpstr>
      <vt:lpstr>Impact of Genomics on Medicine</vt:lpstr>
      <vt:lpstr>PowerPoint Presentation</vt:lpstr>
      <vt:lpstr>PowerPoint Presentation</vt:lpstr>
      <vt:lpstr>PowerPoint Presentation</vt:lpstr>
      <vt:lpstr>Follow One Person: 38 Month Time Course</vt:lpstr>
      <vt:lpstr>PowerPoint Presentation</vt:lpstr>
      <vt:lpstr>PowerPoint Presentation</vt:lpstr>
      <vt:lpstr>Methods to Find SVs</vt:lpstr>
      <vt:lpstr>HugeSeq: An Automatic Pipeline for Calling Variants</vt:lpstr>
      <vt:lpstr>Accurate Genome Sequencing</vt:lpstr>
      <vt:lpstr>Genome Phasing: Assign Variants to Parental Chromosomes Moleculo Technology: ~6-10 kb Sequences, 6X coverage</vt:lpstr>
      <vt:lpstr>PowerPoint Presentation</vt:lpstr>
      <vt:lpstr>Curated List of Rare Variants (SNVs, All heterozygous)</vt:lpstr>
      <vt:lpstr>PowerPoint Presentation</vt:lpstr>
      <vt:lpstr>Complex Disease Risk Profile  Using VariMed</vt:lpstr>
      <vt:lpstr>Disease risk profile T2D</vt:lpstr>
      <vt:lpstr>PowerPoint Presentation</vt:lpstr>
      <vt:lpstr>PowerPoint Presentation</vt:lpstr>
      <vt:lpstr>Many SNVs are Expressed    </vt:lpstr>
      <vt:lpstr>Transcriptome, Proteome, Metabolome Analysis Summary: Processing Steps</vt:lpstr>
      <vt:lpstr>Integrated Analysis of Proteome, Transcriptome, Metabolome Dynamics: Overall trend</vt:lpstr>
      <vt:lpstr>Dynamical Outcomes for Integrated Analysis of Proteome, Transcriptome, Metabolome</vt:lpstr>
      <vt:lpstr>PowerPoint Presentation</vt:lpstr>
      <vt:lpstr>Study of 10 Healthy People 5 Asian, 5 European Dewey, Grove, Pan, Ashley, Quertermous et al</vt:lpstr>
      <vt:lpstr>Many Unaddressed Areas</vt:lpstr>
      <vt:lpstr>Mapping Regulatory Variation to Personal Genomes</vt:lpstr>
      <vt:lpstr>Variability at CD2 and ZNF804A loci in Humans </vt:lpstr>
      <vt:lpstr>Effect of Motif Associated SNPs on Binding</vt:lpstr>
      <vt:lpstr>PowerPoint Presentation</vt:lpstr>
      <vt:lpstr>RegulomeDB</vt:lpstr>
      <vt:lpstr>Damaging Variation in an Individual</vt:lpstr>
      <vt:lpstr>Damaging Variation in an Individual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Data Types: Sensors</vt:lpstr>
      <vt:lpstr>Other Data Types: Sensors</vt:lpstr>
      <vt:lpstr>PowerPoint Presentation</vt:lpstr>
      <vt:lpstr>Conclusions</vt:lpstr>
      <vt:lpstr>The Power of One: Longitudinal Profiling</vt:lpstr>
      <vt:lpstr>Final Conclusion</vt:lpstr>
      <vt:lpstr>The Personal Omics Profiling Project</vt:lpstr>
      <vt:lpstr>Acknowledgements</vt:lpstr>
      <vt:lpstr>PowerPoint Presentation</vt:lpstr>
      <vt:lpstr>PowerPoint Presentation</vt:lpstr>
      <vt:lpstr>PowerPoint Presentation</vt:lpstr>
    </vt:vector>
  </TitlesOfParts>
  <Company>Yale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Characterizing Genomes and Proteomes  Michael Snyder  September 28, 2007</dc:title>
  <dc:creator>Michael Snyder</dc:creator>
  <cp:lastModifiedBy>Mike Snyder</cp:lastModifiedBy>
  <cp:revision>998</cp:revision>
  <cp:lastPrinted>2011-10-11T12:28:24Z</cp:lastPrinted>
  <dcterms:created xsi:type="dcterms:W3CDTF">2012-08-21T14:12:24Z</dcterms:created>
  <dcterms:modified xsi:type="dcterms:W3CDTF">2013-05-21T13:36:37Z</dcterms:modified>
</cp:coreProperties>
</file>