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388" r:id="rId2"/>
    <p:sldId id="389" r:id="rId3"/>
    <p:sldId id="397" r:id="rId4"/>
    <p:sldId id="393" r:id="rId5"/>
    <p:sldId id="394" r:id="rId6"/>
    <p:sldId id="395" r:id="rId7"/>
    <p:sldId id="396" r:id="rId8"/>
    <p:sldId id="391" r:id="rId9"/>
    <p:sldId id="426" r:id="rId10"/>
    <p:sldId id="425" r:id="rId11"/>
    <p:sldId id="430" r:id="rId12"/>
    <p:sldId id="427" r:id="rId13"/>
    <p:sldId id="428" r:id="rId14"/>
    <p:sldId id="429" r:id="rId15"/>
    <p:sldId id="392" r:id="rId16"/>
    <p:sldId id="439" r:id="rId17"/>
    <p:sldId id="442" r:id="rId18"/>
    <p:sldId id="431" r:id="rId19"/>
    <p:sldId id="432" r:id="rId20"/>
    <p:sldId id="433" r:id="rId21"/>
    <p:sldId id="401" r:id="rId22"/>
    <p:sldId id="390" r:id="rId23"/>
    <p:sldId id="445" r:id="rId24"/>
    <p:sldId id="446" r:id="rId25"/>
    <p:sldId id="448" r:id="rId26"/>
    <p:sldId id="447" r:id="rId27"/>
    <p:sldId id="443" r:id="rId28"/>
    <p:sldId id="444" r:id="rId29"/>
    <p:sldId id="449" r:id="rId30"/>
    <p:sldId id="403" r:id="rId31"/>
    <p:sldId id="404" r:id="rId32"/>
    <p:sldId id="405" r:id="rId33"/>
    <p:sldId id="407" r:id="rId34"/>
    <p:sldId id="409" r:id="rId35"/>
    <p:sldId id="408" r:id="rId36"/>
    <p:sldId id="410" r:id="rId37"/>
    <p:sldId id="411" r:id="rId38"/>
    <p:sldId id="412" r:id="rId39"/>
    <p:sldId id="413" r:id="rId40"/>
    <p:sldId id="414" r:id="rId41"/>
    <p:sldId id="422" r:id="rId42"/>
    <p:sldId id="423" r:id="rId43"/>
    <p:sldId id="434" r:id="rId44"/>
    <p:sldId id="438" r:id="rId45"/>
    <p:sldId id="436" r:id="rId46"/>
    <p:sldId id="415"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76546" autoAdjust="0"/>
  </p:normalViewPr>
  <p:slideViewPr>
    <p:cSldViewPr>
      <p:cViewPr>
        <p:scale>
          <a:sx n="100" d="100"/>
          <a:sy n="100" d="100"/>
        </p:scale>
        <p:origin x="-1314" y="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08"/>
    </p:cViewPr>
  </p:sorterViewPr>
  <p:notesViewPr>
    <p:cSldViewPr>
      <p:cViewPr varScale="1">
        <p:scale>
          <a:sx n="93" d="100"/>
          <a:sy n="93" d="100"/>
        </p:scale>
        <p:origin x="-307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7BDA735-1AFD-4972-8FAB-B271967BA7EA}" type="datetimeFigureOut">
              <a:rPr lang="en-US" smtClean="0"/>
              <a:pPr/>
              <a:t>3/31/2014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FB4D05F-7D29-4EB7-B1F8-4C721EBAB6C0}" type="slidenum">
              <a:rPr lang="en-US" smtClean="0"/>
              <a:pPr/>
              <a:t>‹#›</a:t>
            </a:fld>
            <a:endParaRPr lang="en-US"/>
          </a:p>
        </p:txBody>
      </p:sp>
    </p:spTree>
    <p:extLst>
      <p:ext uri="{BB962C8B-B14F-4D97-AF65-F5344CB8AC3E}">
        <p14:creationId xmlns:p14="http://schemas.microsoft.com/office/powerpoint/2010/main" val="573299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2CE99F-6139-4505-B69D-5A4DF59A9767}" type="datetimeFigureOut">
              <a:rPr lang="en-US" smtClean="0"/>
              <a:pPr/>
              <a:t>3/31/2014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DF1D9A-77E9-4AD7-B930-2216D065006F}" type="slidenum">
              <a:rPr lang="en-US" smtClean="0"/>
              <a:pPr/>
              <a:t>‹#›</a:t>
            </a:fld>
            <a:endParaRPr lang="en-US"/>
          </a:p>
        </p:txBody>
      </p:sp>
    </p:spTree>
    <p:extLst>
      <p:ext uri="{BB962C8B-B14F-4D97-AF65-F5344CB8AC3E}">
        <p14:creationId xmlns:p14="http://schemas.microsoft.com/office/powerpoint/2010/main" val="4223089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9DF1D9A-77E9-4AD7-B930-2216D065006F}" type="slidenum">
              <a:rPr lang="en-US" smtClean="0"/>
              <a:pPr/>
              <a:t>29</a:t>
            </a:fld>
            <a:endParaRPr lang="en-US"/>
          </a:p>
        </p:txBody>
      </p:sp>
    </p:spTree>
    <p:extLst>
      <p:ext uri="{BB962C8B-B14F-4D97-AF65-F5344CB8AC3E}">
        <p14:creationId xmlns:p14="http://schemas.microsoft.com/office/powerpoint/2010/main" val="1901282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Blue is </a:t>
            </a:r>
            <a:r>
              <a:rPr lang="en-US" dirty="0" err="1" smtClean="0"/>
              <a:t>similated</a:t>
            </a:r>
            <a:endParaRPr lang="en-US" dirty="0" smtClean="0"/>
          </a:p>
          <a:p>
            <a:r>
              <a:rPr lang="en-US" dirty="0" smtClean="0"/>
              <a:t>Green is real</a:t>
            </a:r>
          </a:p>
          <a:p>
            <a:r>
              <a:rPr lang="en-US" dirty="0" smtClean="0"/>
              <a:t>Red is </a:t>
            </a:r>
            <a:r>
              <a:rPr lang="en-US" dirty="0" err="1" smtClean="0"/>
              <a:t>modelled</a:t>
            </a:r>
            <a:r>
              <a:rPr lang="en-US" dirty="0" smtClean="0"/>
              <a:t> </a:t>
            </a:r>
          </a:p>
          <a:p>
            <a:endParaRPr lang="en-US" dirty="0"/>
          </a:p>
        </p:txBody>
      </p:sp>
      <p:sp>
        <p:nvSpPr>
          <p:cNvPr id="4" name="Slide Number Placeholder 3"/>
          <p:cNvSpPr>
            <a:spLocks noGrp="1"/>
          </p:cNvSpPr>
          <p:nvPr>
            <p:ph type="sldNum" sz="quarter" idx="10"/>
          </p:nvPr>
        </p:nvSpPr>
        <p:spPr/>
        <p:txBody>
          <a:bodyPr/>
          <a:lstStyle/>
          <a:p>
            <a:fld id="{19DF1D9A-77E9-4AD7-B930-2216D065006F}" type="slidenum">
              <a:rPr lang="en-US" smtClean="0"/>
              <a:pPr/>
              <a:t>34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87ED7A9-F96E-44DB-A656-7FB4BD9B3C13}" type="datetimeFigureOut">
              <a:rPr lang="en-US" smtClean="0"/>
              <a:pPr/>
              <a:t>3/31/2014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7ED7A9-F96E-44DB-A656-7FB4BD9B3C13}" type="datetimeFigureOut">
              <a:rPr lang="en-US" smtClean="0"/>
              <a:pPr/>
              <a:t>3/31/2014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7ED7A9-F96E-44DB-A656-7FB4BD9B3C13}" type="datetimeFigureOut">
              <a:rPr lang="en-US" smtClean="0"/>
              <a:pPr/>
              <a:t>3/31/2014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7ED7A9-F96E-44DB-A656-7FB4BD9B3C13}" type="datetimeFigureOut">
              <a:rPr lang="en-US" smtClean="0"/>
              <a:pPr/>
              <a:t>3/31/2014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7ED7A9-F96E-44DB-A656-7FB4BD9B3C13}" type="datetimeFigureOut">
              <a:rPr lang="en-US" smtClean="0"/>
              <a:pPr/>
              <a:t>3/31/2014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7ED7A9-F96E-44DB-A656-7FB4BD9B3C13}" type="datetimeFigureOut">
              <a:rPr lang="en-US" smtClean="0"/>
              <a:pPr/>
              <a:t>3/31/2014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87ED7A9-F96E-44DB-A656-7FB4BD9B3C13}" type="datetimeFigureOut">
              <a:rPr lang="en-US" smtClean="0"/>
              <a:pPr/>
              <a:t>3/31/2014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87ED7A9-F96E-44DB-A656-7FB4BD9B3C13}" type="datetimeFigureOut">
              <a:rPr lang="en-US" smtClean="0"/>
              <a:pPr/>
              <a:t>3/31/2014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7ED7A9-F96E-44DB-A656-7FB4BD9B3C13}" type="datetimeFigureOut">
              <a:rPr lang="en-US" smtClean="0"/>
              <a:pPr/>
              <a:t>3/31/2014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7ED7A9-F96E-44DB-A656-7FB4BD9B3C13}" type="datetimeFigureOut">
              <a:rPr lang="en-US" smtClean="0"/>
              <a:pPr/>
              <a:t>3/31/2014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7ED7A9-F96E-44DB-A656-7FB4BD9B3C13}" type="datetimeFigureOut">
              <a:rPr lang="en-US" smtClean="0"/>
              <a:pPr/>
              <a:t>3/31/2014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4469FB-F093-4961-9B5E-A08B8C3ED81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7ED7A9-F96E-44DB-A656-7FB4BD9B3C13}" type="datetimeFigureOut">
              <a:rPr lang="en-US" smtClean="0"/>
              <a:pPr/>
              <a:t>3/31/2014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469FB-F093-4961-9B5E-A08B8C3ED81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www.plosone.org/article/info:doi/10.1371/journal.pone.0068853"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tanford.edu/class/gene210/web/html/schedule.html"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hyperlink" Target="http://genotation.stanford.edu/"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0"/>
            <a:ext cx="7772400" cy="1470025"/>
          </a:xfrm>
        </p:spPr>
        <p:txBody>
          <a:bodyPr/>
          <a:lstStyle/>
          <a:p>
            <a:r>
              <a:rPr lang="en-US" dirty="0" smtClean="0"/>
              <a:t>Genetics 210: Personalized Medicine and Genomics</a:t>
            </a:r>
            <a:endParaRPr lang="en-US" dirty="0"/>
          </a:p>
        </p:txBody>
      </p:sp>
      <p:sp>
        <p:nvSpPr>
          <p:cNvPr id="3" name="Subtitle 2"/>
          <p:cNvSpPr>
            <a:spLocks noGrp="1"/>
          </p:cNvSpPr>
          <p:nvPr>
            <p:ph type="subTitle" idx="1"/>
          </p:nvPr>
        </p:nvSpPr>
        <p:spPr>
          <a:xfrm>
            <a:off x="762000" y="2971800"/>
            <a:ext cx="7315200" cy="3886200"/>
          </a:xfrm>
        </p:spPr>
        <p:txBody>
          <a:bodyPr>
            <a:normAutofit/>
          </a:bodyPr>
          <a:lstStyle/>
          <a:p>
            <a:pPr algn="l"/>
            <a:r>
              <a:rPr lang="en-US" dirty="0" smtClean="0">
                <a:solidFill>
                  <a:schemeClr val="tx1"/>
                </a:solidFill>
              </a:rPr>
              <a:t>For:  MDs, PhDs and curious students</a:t>
            </a:r>
          </a:p>
          <a:p>
            <a:pPr algn="l"/>
            <a:r>
              <a:rPr lang="en-US" dirty="0" smtClean="0">
                <a:solidFill>
                  <a:schemeClr val="tx1"/>
                </a:solidFill>
              </a:rPr>
              <a:t>Spring term.  	</a:t>
            </a:r>
            <a:r>
              <a:rPr lang="en-US" sz="2600" dirty="0" smtClean="0">
                <a:solidFill>
                  <a:schemeClr val="tx1"/>
                </a:solidFill>
              </a:rPr>
              <a:t>Tue 2:15 – 4:05</a:t>
            </a:r>
            <a:endParaRPr lang="en-US" dirty="0" smtClean="0">
              <a:solidFill>
                <a:schemeClr val="tx1"/>
              </a:solidFill>
            </a:endParaRPr>
          </a:p>
          <a:p>
            <a:pPr algn="l"/>
            <a:r>
              <a:rPr lang="en-US" dirty="0">
                <a:solidFill>
                  <a:schemeClr val="tx1"/>
                </a:solidFill>
              </a:rPr>
              <a:t> </a:t>
            </a:r>
            <a:r>
              <a:rPr lang="en-US" dirty="0" smtClean="0">
                <a:solidFill>
                  <a:schemeClr val="tx1"/>
                </a:solidFill>
              </a:rPr>
              <a:t>           		</a:t>
            </a:r>
            <a:r>
              <a:rPr lang="en-US" sz="2600" dirty="0" smtClean="0">
                <a:solidFill>
                  <a:schemeClr val="tx1"/>
                </a:solidFill>
              </a:rPr>
              <a:t>Thur. 2:15-4:05</a:t>
            </a:r>
          </a:p>
          <a:p>
            <a:pPr algn="l"/>
            <a:r>
              <a:rPr lang="en-US" sz="2600" dirty="0" smtClean="0">
                <a:solidFill>
                  <a:schemeClr val="tx1"/>
                </a:solidFill>
              </a:rPr>
              <a:t>LKSC 102</a:t>
            </a:r>
          </a:p>
          <a:p>
            <a:pPr algn="l"/>
            <a:r>
              <a:rPr lang="en-US" dirty="0" smtClean="0">
                <a:solidFill>
                  <a:schemeClr val="tx1"/>
                </a:solidFill>
              </a:rPr>
              <a:t>Genotyping : $15 </a:t>
            </a:r>
            <a:r>
              <a:rPr lang="en-US" dirty="0" err="1" smtClean="0">
                <a:solidFill>
                  <a:schemeClr val="tx1"/>
                </a:solidFill>
              </a:rPr>
              <a:t>copay</a:t>
            </a:r>
            <a:endParaRPr lang="en-US" dirty="0" smtClean="0">
              <a:solidFill>
                <a:schemeClr val="tx1"/>
              </a:solidFill>
            </a:endParaRPr>
          </a:p>
          <a:p>
            <a:pPr algn="l"/>
            <a:r>
              <a:rPr lang="en-US" dirty="0" smtClean="0">
                <a:solidFill>
                  <a:schemeClr val="tx1"/>
                </a:solidFill>
              </a:rPr>
              <a:t>Gene210.stanford.edu: info and FAQs </a:t>
            </a:r>
          </a:p>
          <a:p>
            <a:pPr algn="l"/>
            <a:endParaRPr lang="en-US" dirty="0" smtClean="0">
              <a:solidFill>
                <a:schemeClr val="tx1"/>
              </a:solidFill>
            </a:endParaRPr>
          </a:p>
          <a:p>
            <a:pPr algn="l"/>
            <a:endParaRPr lang="en-US" dirty="0" smtClean="0">
              <a:solidFill>
                <a:schemeClr val="tx1"/>
              </a:solidFill>
            </a:endParaRPr>
          </a:p>
          <a:p>
            <a:pPr algn="l"/>
            <a:endParaRPr lang="en-US" dirty="0">
              <a:solidFill>
                <a:schemeClr val="tx1"/>
              </a:solidFill>
            </a:endParaRPr>
          </a:p>
        </p:txBody>
      </p:sp>
      <p:pic>
        <p:nvPicPr>
          <p:cNvPr id="22530" name="Picture 2" descr="http://www.stanford.edu/class/gene210/HippocratesQuote.png"/>
          <p:cNvPicPr>
            <a:picLocks noChangeAspect="1" noChangeArrowheads="1"/>
          </p:cNvPicPr>
          <p:nvPr/>
        </p:nvPicPr>
        <p:blipFill>
          <a:blip r:embed="rId2" cstate="print"/>
          <a:srcRect/>
          <a:stretch>
            <a:fillRect/>
          </a:stretch>
        </p:blipFill>
        <p:spPr bwMode="auto">
          <a:xfrm>
            <a:off x="685800" y="1219200"/>
            <a:ext cx="7123465" cy="1752600"/>
          </a:xfrm>
          <a:prstGeom prst="rect">
            <a:avLst/>
          </a:prstGeom>
          <a:noFill/>
        </p:spPr>
      </p:pic>
    </p:spTree>
  </p:cSld>
  <p:clrMapOvr>
    <a:masterClrMapping/>
  </p:clrMapOvr>
  <p:transition advTm="624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lstStyle/>
          <a:p>
            <a:r>
              <a:rPr lang="en-US" dirty="0"/>
              <a:t>Concern over student stress</a:t>
            </a:r>
          </a:p>
        </p:txBody>
      </p:sp>
      <p:sp>
        <p:nvSpPr>
          <p:cNvPr id="3" name="Subtitle 2"/>
          <p:cNvSpPr>
            <a:spLocks noGrp="1"/>
          </p:cNvSpPr>
          <p:nvPr>
            <p:ph type="subTitle" idx="1"/>
          </p:nvPr>
        </p:nvSpPr>
        <p:spPr>
          <a:xfrm>
            <a:off x="914400" y="1676400"/>
            <a:ext cx="7391400" cy="4419600"/>
          </a:xfrm>
        </p:spPr>
        <p:txBody>
          <a:bodyPr>
            <a:normAutofit fontScale="62500" lnSpcReduction="20000"/>
          </a:bodyPr>
          <a:lstStyle/>
          <a:p>
            <a:pPr algn="l"/>
            <a:r>
              <a:rPr lang="en-US" sz="4500" dirty="0" smtClean="0">
                <a:solidFill>
                  <a:schemeClr val="tx1"/>
                </a:solidFill>
              </a:rPr>
              <a:t>Joint Genotyping Task Force</a:t>
            </a:r>
          </a:p>
          <a:p>
            <a:pPr algn="l"/>
            <a:r>
              <a:rPr lang="en-US" dirty="0" smtClean="0">
                <a:solidFill>
                  <a:schemeClr val="tx1"/>
                </a:solidFill>
              </a:rPr>
              <a:t>Charles Prober Dean		</a:t>
            </a:r>
            <a:r>
              <a:rPr lang="en-US" dirty="0" smtClean="0">
                <a:solidFill>
                  <a:srgbClr val="FF0000"/>
                </a:solidFill>
              </a:rPr>
              <a:t>Hank Greely Law School</a:t>
            </a:r>
          </a:p>
          <a:p>
            <a:pPr algn="l"/>
            <a:r>
              <a:rPr lang="en-US" dirty="0" smtClean="0">
                <a:solidFill>
                  <a:schemeClr val="tx1"/>
                </a:solidFill>
              </a:rPr>
              <a:t>Russ Altman Genetics		Clarence Braddock Med School</a:t>
            </a:r>
          </a:p>
          <a:p>
            <a:pPr algn="l"/>
            <a:r>
              <a:rPr lang="en-US" dirty="0" smtClean="0">
                <a:solidFill>
                  <a:schemeClr val="tx1"/>
                </a:solidFill>
              </a:rPr>
              <a:t>Pat Brown </a:t>
            </a:r>
            <a:r>
              <a:rPr lang="en-US" dirty="0" err="1" smtClean="0">
                <a:solidFill>
                  <a:schemeClr val="tx1"/>
                </a:solidFill>
              </a:rPr>
              <a:t>Biochem</a:t>
            </a:r>
            <a:r>
              <a:rPr lang="en-US" dirty="0" smtClean="0">
                <a:solidFill>
                  <a:schemeClr val="tx1"/>
                </a:solidFill>
              </a:rPr>
              <a:t>.		</a:t>
            </a:r>
            <a:r>
              <a:rPr lang="en-US" dirty="0" smtClean="0">
                <a:solidFill>
                  <a:srgbClr val="FF0000"/>
                </a:solidFill>
              </a:rPr>
              <a:t>Gil Chu </a:t>
            </a:r>
            <a:r>
              <a:rPr lang="en-US" dirty="0" err="1" smtClean="0">
                <a:solidFill>
                  <a:srgbClr val="FF0000"/>
                </a:solidFill>
              </a:rPr>
              <a:t>Biochem</a:t>
            </a:r>
            <a:endParaRPr lang="en-US" dirty="0" smtClean="0">
              <a:solidFill>
                <a:srgbClr val="FF0000"/>
              </a:solidFill>
            </a:endParaRPr>
          </a:p>
          <a:p>
            <a:pPr algn="l"/>
            <a:r>
              <a:rPr lang="en-US" dirty="0" smtClean="0">
                <a:solidFill>
                  <a:schemeClr val="tx1"/>
                </a:solidFill>
              </a:rPr>
              <a:t>Mike </a:t>
            </a:r>
            <a:r>
              <a:rPr lang="en-US" dirty="0" err="1" smtClean="0">
                <a:solidFill>
                  <a:schemeClr val="tx1"/>
                </a:solidFill>
              </a:rPr>
              <a:t>Grecius</a:t>
            </a:r>
            <a:r>
              <a:rPr lang="en-US" dirty="0" smtClean="0">
                <a:solidFill>
                  <a:schemeClr val="tx1"/>
                </a:solidFill>
              </a:rPr>
              <a:t> Neur.		Sean David Med. School</a:t>
            </a:r>
          </a:p>
          <a:p>
            <a:pPr algn="l"/>
            <a:r>
              <a:rPr lang="en-US" dirty="0" smtClean="0">
                <a:solidFill>
                  <a:schemeClr val="tx1"/>
                </a:solidFill>
              </a:rPr>
              <a:t>Carlos </a:t>
            </a:r>
            <a:r>
              <a:rPr lang="en-US" dirty="0" err="1" smtClean="0">
                <a:solidFill>
                  <a:schemeClr val="tx1"/>
                </a:solidFill>
              </a:rPr>
              <a:t>Bustamente</a:t>
            </a:r>
            <a:r>
              <a:rPr lang="en-US" dirty="0" smtClean="0">
                <a:solidFill>
                  <a:schemeClr val="tx1"/>
                </a:solidFill>
              </a:rPr>
              <a:t> Gen.		Harry Greenberg Dean</a:t>
            </a:r>
          </a:p>
          <a:p>
            <a:pPr algn="l"/>
            <a:r>
              <a:rPr lang="en-US" dirty="0" smtClean="0">
                <a:solidFill>
                  <a:schemeClr val="tx1"/>
                </a:solidFill>
              </a:rPr>
              <a:t>Ralph </a:t>
            </a:r>
            <a:r>
              <a:rPr lang="en-US" dirty="0" err="1" smtClean="0">
                <a:solidFill>
                  <a:schemeClr val="tx1"/>
                </a:solidFill>
              </a:rPr>
              <a:t>Horwitz</a:t>
            </a:r>
            <a:r>
              <a:rPr lang="en-US" dirty="0" smtClean="0">
                <a:solidFill>
                  <a:schemeClr val="tx1"/>
                </a:solidFill>
              </a:rPr>
              <a:t> Psych		</a:t>
            </a:r>
            <a:r>
              <a:rPr lang="en-US" dirty="0" err="1" smtClean="0">
                <a:solidFill>
                  <a:srgbClr val="FF0000"/>
                </a:solidFill>
              </a:rPr>
              <a:t>Louanne</a:t>
            </a:r>
            <a:r>
              <a:rPr lang="en-US" dirty="0" smtClean="0">
                <a:solidFill>
                  <a:srgbClr val="FF0000"/>
                </a:solidFill>
              </a:rPr>
              <a:t> Hudgins Epidemiology</a:t>
            </a:r>
          </a:p>
          <a:p>
            <a:pPr algn="l"/>
            <a:r>
              <a:rPr lang="en-US" dirty="0" smtClean="0">
                <a:solidFill>
                  <a:schemeClr val="tx1"/>
                </a:solidFill>
              </a:rPr>
              <a:t>Anne James Legal Counsel		Jesse </a:t>
            </a:r>
            <a:r>
              <a:rPr lang="en-US" dirty="0" err="1" smtClean="0">
                <a:solidFill>
                  <a:schemeClr val="tx1"/>
                </a:solidFill>
              </a:rPr>
              <a:t>Karmazin</a:t>
            </a:r>
            <a:r>
              <a:rPr lang="en-US" dirty="0" smtClean="0">
                <a:solidFill>
                  <a:schemeClr val="tx1"/>
                </a:solidFill>
              </a:rPr>
              <a:t> Med. School</a:t>
            </a:r>
          </a:p>
          <a:p>
            <a:pPr algn="l"/>
            <a:r>
              <a:rPr lang="en-US" dirty="0" smtClean="0">
                <a:solidFill>
                  <a:schemeClr val="tx1"/>
                </a:solidFill>
              </a:rPr>
              <a:t>Stuart Kim Dev. Bio.		Mark </a:t>
            </a:r>
            <a:r>
              <a:rPr lang="en-US" dirty="0" err="1" smtClean="0">
                <a:solidFill>
                  <a:schemeClr val="tx1"/>
                </a:solidFill>
              </a:rPr>
              <a:t>Krasnow</a:t>
            </a:r>
            <a:r>
              <a:rPr lang="en-US" dirty="0" smtClean="0">
                <a:solidFill>
                  <a:schemeClr val="tx1"/>
                </a:solidFill>
              </a:rPr>
              <a:t>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Phil </a:t>
            </a:r>
            <a:r>
              <a:rPr lang="en-US" dirty="0" err="1" smtClean="0">
                <a:solidFill>
                  <a:schemeClr val="tx1"/>
                </a:solidFill>
              </a:rPr>
              <a:t>Lavori</a:t>
            </a:r>
            <a:r>
              <a:rPr lang="en-US" dirty="0" smtClean="0">
                <a:solidFill>
                  <a:schemeClr val="tx1"/>
                </a:solidFill>
              </a:rPr>
              <a:t> HRP			</a:t>
            </a:r>
            <a:r>
              <a:rPr lang="en-US" dirty="0" smtClean="0">
                <a:solidFill>
                  <a:srgbClr val="FF0000"/>
                </a:solidFill>
              </a:rPr>
              <a:t>David Magnus  Cen. BME</a:t>
            </a:r>
          </a:p>
          <a:p>
            <a:pPr algn="l"/>
            <a:r>
              <a:rPr lang="en-US" dirty="0" smtClean="0">
                <a:solidFill>
                  <a:srgbClr val="FF0000"/>
                </a:solidFill>
              </a:rPr>
              <a:t>Kelly Ormond Genetics</a:t>
            </a:r>
            <a:r>
              <a:rPr lang="en-US" dirty="0" smtClean="0">
                <a:solidFill>
                  <a:schemeClr val="tx1"/>
                </a:solidFill>
              </a:rPr>
              <a:t>		Alan </a:t>
            </a:r>
            <a:r>
              <a:rPr lang="en-US" dirty="0" err="1" smtClean="0">
                <a:solidFill>
                  <a:schemeClr val="tx1"/>
                </a:solidFill>
              </a:rPr>
              <a:t>Schatzberg</a:t>
            </a:r>
            <a:r>
              <a:rPr lang="en-US" dirty="0" smtClean="0">
                <a:solidFill>
                  <a:schemeClr val="tx1"/>
                </a:solidFill>
              </a:rPr>
              <a:t> Psych.</a:t>
            </a:r>
          </a:p>
          <a:p>
            <a:pPr algn="l"/>
            <a:r>
              <a:rPr lang="en-US" dirty="0" smtClean="0">
                <a:solidFill>
                  <a:schemeClr val="tx1"/>
                </a:solidFill>
              </a:rPr>
              <a:t>Mike Snyder Genetics		</a:t>
            </a:r>
            <a:r>
              <a:rPr lang="en-US" dirty="0" err="1" smtClean="0">
                <a:solidFill>
                  <a:schemeClr val="tx1"/>
                </a:solidFill>
              </a:rPr>
              <a:t>Atul</a:t>
            </a:r>
            <a:r>
              <a:rPr lang="en-US" dirty="0" smtClean="0">
                <a:solidFill>
                  <a:schemeClr val="tx1"/>
                </a:solidFill>
              </a:rPr>
              <a:t> Butte BMI</a:t>
            </a:r>
          </a:p>
          <a:p>
            <a:pPr algn="l"/>
            <a:r>
              <a:rPr lang="en-US" dirty="0" err="1" smtClean="0">
                <a:solidFill>
                  <a:schemeClr val="tx1"/>
                </a:solidFill>
              </a:rPr>
              <a:t>Keyan</a:t>
            </a:r>
            <a:r>
              <a:rPr lang="en-US" dirty="0" smtClean="0">
                <a:solidFill>
                  <a:schemeClr val="tx1"/>
                </a:solidFill>
              </a:rPr>
              <a:t> </a:t>
            </a:r>
            <a:r>
              <a:rPr lang="en-US" dirty="0" err="1" smtClean="0">
                <a:solidFill>
                  <a:schemeClr val="tx1"/>
                </a:solidFill>
              </a:rPr>
              <a:t>Salari</a:t>
            </a:r>
            <a:r>
              <a:rPr lang="en-US" dirty="0" smtClean="0">
                <a:solidFill>
                  <a:schemeClr val="tx1"/>
                </a:solidFill>
              </a:rPr>
              <a:t> Med. School		Mildred Cho Pediatrics</a:t>
            </a:r>
          </a:p>
        </p:txBody>
      </p:sp>
    </p:spTree>
    <p:extLst>
      <p:ext uri="{BB962C8B-B14F-4D97-AF65-F5344CB8AC3E}">
        <p14:creationId xmlns:p14="http://schemas.microsoft.com/office/powerpoint/2010/main" val="4235222761"/>
      </p:ext>
    </p:extLst>
  </p:cSld>
  <p:clrMapOvr>
    <a:masterClrMapping/>
  </p:clrMapOvr>
  <p:transition advTm="236467"/>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lstStyle/>
          <a:p>
            <a:r>
              <a:rPr lang="en-US" dirty="0" smtClean="0"/>
              <a:t>Support for counseling</a:t>
            </a:r>
            <a:endParaRPr lang="en-US" dirty="0"/>
          </a:p>
        </p:txBody>
      </p:sp>
      <p:sp>
        <p:nvSpPr>
          <p:cNvPr id="3" name="Subtitle 2"/>
          <p:cNvSpPr>
            <a:spLocks noGrp="1"/>
          </p:cNvSpPr>
          <p:nvPr>
            <p:ph type="subTitle" idx="1"/>
          </p:nvPr>
        </p:nvSpPr>
        <p:spPr>
          <a:xfrm>
            <a:off x="914400" y="1676400"/>
            <a:ext cx="7391400" cy="4419600"/>
          </a:xfrm>
        </p:spPr>
        <p:txBody>
          <a:bodyPr>
            <a:normAutofit fontScale="62500" lnSpcReduction="20000"/>
          </a:bodyPr>
          <a:lstStyle/>
          <a:p>
            <a:pPr algn="l"/>
            <a:r>
              <a:rPr lang="en-US" sz="4500" dirty="0" smtClean="0">
                <a:solidFill>
                  <a:schemeClr val="tx1"/>
                </a:solidFill>
              </a:rPr>
              <a:t>Joint Genotyping Task Force</a:t>
            </a:r>
          </a:p>
          <a:p>
            <a:pPr algn="l"/>
            <a:r>
              <a:rPr lang="en-US" dirty="0" smtClean="0">
                <a:solidFill>
                  <a:schemeClr val="tx1"/>
                </a:solidFill>
              </a:rPr>
              <a:t>Charles Prober Dean		Hank Greely Law School</a:t>
            </a:r>
          </a:p>
          <a:p>
            <a:pPr algn="l"/>
            <a:r>
              <a:rPr lang="en-US" dirty="0" smtClean="0">
                <a:solidFill>
                  <a:schemeClr val="tx1"/>
                </a:solidFill>
              </a:rPr>
              <a:t>Russ Altman Genetics		Clarence Braddock Med School</a:t>
            </a:r>
          </a:p>
          <a:p>
            <a:pPr algn="l"/>
            <a:r>
              <a:rPr lang="en-US" dirty="0" smtClean="0">
                <a:solidFill>
                  <a:schemeClr val="tx1"/>
                </a:solidFill>
              </a:rPr>
              <a:t>Pat Brown </a:t>
            </a:r>
            <a:r>
              <a:rPr lang="en-US" dirty="0" err="1" smtClean="0">
                <a:solidFill>
                  <a:schemeClr val="tx1"/>
                </a:solidFill>
              </a:rPr>
              <a:t>Biochem</a:t>
            </a:r>
            <a:r>
              <a:rPr lang="en-US" dirty="0" smtClean="0">
                <a:solidFill>
                  <a:schemeClr val="tx1"/>
                </a:solidFill>
              </a:rPr>
              <a:t>.		Gil Chu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Mike </a:t>
            </a:r>
            <a:r>
              <a:rPr lang="en-US" dirty="0" err="1" smtClean="0">
                <a:solidFill>
                  <a:schemeClr val="tx1"/>
                </a:solidFill>
              </a:rPr>
              <a:t>Grecius</a:t>
            </a:r>
            <a:r>
              <a:rPr lang="en-US" dirty="0" smtClean="0">
                <a:solidFill>
                  <a:schemeClr val="tx1"/>
                </a:solidFill>
              </a:rPr>
              <a:t> Neur.		Sean David Med. School</a:t>
            </a:r>
          </a:p>
          <a:p>
            <a:pPr algn="l"/>
            <a:r>
              <a:rPr lang="en-US" dirty="0" smtClean="0">
                <a:solidFill>
                  <a:schemeClr val="tx1"/>
                </a:solidFill>
              </a:rPr>
              <a:t>Carlos </a:t>
            </a:r>
            <a:r>
              <a:rPr lang="en-US" dirty="0" err="1" smtClean="0">
                <a:solidFill>
                  <a:schemeClr val="tx1"/>
                </a:solidFill>
              </a:rPr>
              <a:t>Bustamente</a:t>
            </a:r>
            <a:r>
              <a:rPr lang="en-US" dirty="0" smtClean="0">
                <a:solidFill>
                  <a:schemeClr val="tx1"/>
                </a:solidFill>
              </a:rPr>
              <a:t> Gen.		Harry Greenberg Dean</a:t>
            </a:r>
          </a:p>
          <a:p>
            <a:pPr algn="l"/>
            <a:r>
              <a:rPr lang="en-US" dirty="0" smtClean="0">
                <a:solidFill>
                  <a:srgbClr val="FF0000"/>
                </a:solidFill>
              </a:rPr>
              <a:t>Ralph </a:t>
            </a:r>
            <a:r>
              <a:rPr lang="en-US" dirty="0" err="1" smtClean="0">
                <a:solidFill>
                  <a:srgbClr val="FF0000"/>
                </a:solidFill>
              </a:rPr>
              <a:t>Horwitz</a:t>
            </a:r>
            <a:r>
              <a:rPr lang="en-US" dirty="0" smtClean="0">
                <a:solidFill>
                  <a:srgbClr val="FF0000"/>
                </a:solidFill>
              </a:rPr>
              <a:t> Psych</a:t>
            </a:r>
            <a:r>
              <a:rPr lang="en-US" dirty="0" smtClean="0">
                <a:solidFill>
                  <a:schemeClr val="tx1"/>
                </a:solidFill>
              </a:rPr>
              <a:t>		</a:t>
            </a:r>
            <a:r>
              <a:rPr lang="en-US" dirty="0" err="1" smtClean="0">
                <a:solidFill>
                  <a:schemeClr val="tx1"/>
                </a:solidFill>
              </a:rPr>
              <a:t>Louanne</a:t>
            </a:r>
            <a:r>
              <a:rPr lang="en-US" dirty="0" smtClean="0">
                <a:solidFill>
                  <a:schemeClr val="tx1"/>
                </a:solidFill>
              </a:rPr>
              <a:t> Hudgins Epidemiology</a:t>
            </a:r>
          </a:p>
          <a:p>
            <a:pPr algn="l"/>
            <a:r>
              <a:rPr lang="en-US" dirty="0" smtClean="0">
                <a:solidFill>
                  <a:schemeClr val="tx1"/>
                </a:solidFill>
              </a:rPr>
              <a:t>Anne James Legal Counsel		Jesse </a:t>
            </a:r>
            <a:r>
              <a:rPr lang="en-US" dirty="0" err="1" smtClean="0">
                <a:solidFill>
                  <a:schemeClr val="tx1"/>
                </a:solidFill>
              </a:rPr>
              <a:t>Karmazin</a:t>
            </a:r>
            <a:r>
              <a:rPr lang="en-US" dirty="0" smtClean="0">
                <a:solidFill>
                  <a:schemeClr val="tx1"/>
                </a:solidFill>
              </a:rPr>
              <a:t> Med. School</a:t>
            </a:r>
          </a:p>
          <a:p>
            <a:pPr algn="l"/>
            <a:r>
              <a:rPr lang="en-US" dirty="0" smtClean="0">
                <a:solidFill>
                  <a:schemeClr val="tx1"/>
                </a:solidFill>
              </a:rPr>
              <a:t>Stuart Kim Dev. Bio.		Mark </a:t>
            </a:r>
            <a:r>
              <a:rPr lang="en-US" dirty="0" err="1" smtClean="0">
                <a:solidFill>
                  <a:schemeClr val="tx1"/>
                </a:solidFill>
              </a:rPr>
              <a:t>Krasnow</a:t>
            </a:r>
            <a:r>
              <a:rPr lang="en-US" dirty="0" smtClean="0">
                <a:solidFill>
                  <a:schemeClr val="tx1"/>
                </a:solidFill>
              </a:rPr>
              <a:t>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Phil </a:t>
            </a:r>
            <a:r>
              <a:rPr lang="en-US" dirty="0" err="1" smtClean="0">
                <a:solidFill>
                  <a:schemeClr val="tx1"/>
                </a:solidFill>
              </a:rPr>
              <a:t>Lavori</a:t>
            </a:r>
            <a:r>
              <a:rPr lang="en-US" dirty="0" smtClean="0">
                <a:solidFill>
                  <a:schemeClr val="tx1"/>
                </a:solidFill>
              </a:rPr>
              <a:t> HRP			David Magnus  Cen. BME</a:t>
            </a:r>
          </a:p>
          <a:p>
            <a:pPr algn="l"/>
            <a:r>
              <a:rPr lang="en-US" dirty="0" smtClean="0">
                <a:solidFill>
                  <a:schemeClr val="tx1"/>
                </a:solidFill>
              </a:rPr>
              <a:t>Kelly Ormond Genetics		</a:t>
            </a:r>
            <a:r>
              <a:rPr lang="en-US" dirty="0" smtClean="0">
                <a:solidFill>
                  <a:srgbClr val="FF0000"/>
                </a:solidFill>
              </a:rPr>
              <a:t>Alan </a:t>
            </a:r>
            <a:r>
              <a:rPr lang="en-US" dirty="0" err="1" smtClean="0">
                <a:solidFill>
                  <a:srgbClr val="FF0000"/>
                </a:solidFill>
              </a:rPr>
              <a:t>Schatzberg</a:t>
            </a:r>
            <a:r>
              <a:rPr lang="en-US" dirty="0" smtClean="0">
                <a:solidFill>
                  <a:srgbClr val="FF0000"/>
                </a:solidFill>
              </a:rPr>
              <a:t> Psych</a:t>
            </a:r>
            <a:r>
              <a:rPr lang="en-US" dirty="0" smtClean="0">
                <a:solidFill>
                  <a:schemeClr val="tx1"/>
                </a:solidFill>
              </a:rPr>
              <a:t>.</a:t>
            </a:r>
          </a:p>
          <a:p>
            <a:pPr algn="l"/>
            <a:r>
              <a:rPr lang="en-US" dirty="0" smtClean="0">
                <a:solidFill>
                  <a:schemeClr val="tx1"/>
                </a:solidFill>
              </a:rPr>
              <a:t>Mike Snyder Genetics		</a:t>
            </a:r>
            <a:r>
              <a:rPr lang="en-US" dirty="0" err="1" smtClean="0">
                <a:solidFill>
                  <a:schemeClr val="tx1"/>
                </a:solidFill>
              </a:rPr>
              <a:t>Atul</a:t>
            </a:r>
            <a:r>
              <a:rPr lang="en-US" dirty="0" smtClean="0">
                <a:solidFill>
                  <a:schemeClr val="tx1"/>
                </a:solidFill>
              </a:rPr>
              <a:t> Butte BMI</a:t>
            </a:r>
          </a:p>
          <a:p>
            <a:pPr algn="l"/>
            <a:r>
              <a:rPr lang="en-US" dirty="0" err="1" smtClean="0">
                <a:solidFill>
                  <a:schemeClr val="tx1"/>
                </a:solidFill>
              </a:rPr>
              <a:t>Keyan</a:t>
            </a:r>
            <a:r>
              <a:rPr lang="en-US" dirty="0" smtClean="0">
                <a:solidFill>
                  <a:schemeClr val="tx1"/>
                </a:solidFill>
              </a:rPr>
              <a:t> </a:t>
            </a:r>
            <a:r>
              <a:rPr lang="en-US" dirty="0" err="1" smtClean="0">
                <a:solidFill>
                  <a:schemeClr val="tx1"/>
                </a:solidFill>
              </a:rPr>
              <a:t>Salari</a:t>
            </a:r>
            <a:r>
              <a:rPr lang="en-US" dirty="0" smtClean="0">
                <a:solidFill>
                  <a:schemeClr val="tx1"/>
                </a:solidFill>
              </a:rPr>
              <a:t> Med. School		Mildred Cho Pediatrics</a:t>
            </a:r>
          </a:p>
        </p:txBody>
      </p:sp>
    </p:spTree>
    <p:extLst>
      <p:ext uri="{BB962C8B-B14F-4D97-AF65-F5344CB8AC3E}">
        <p14:creationId xmlns:p14="http://schemas.microsoft.com/office/powerpoint/2010/main" val="832634137"/>
      </p:ext>
    </p:extLst>
  </p:cSld>
  <p:clrMapOvr>
    <a:masterClrMapping/>
  </p:clrMapOvr>
  <p:transition advTm="236467"/>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lstStyle/>
          <a:p>
            <a:r>
              <a:rPr lang="en-US" dirty="0" smtClean="0"/>
              <a:t>No Coercion</a:t>
            </a:r>
            <a:endParaRPr lang="en-US" dirty="0"/>
          </a:p>
        </p:txBody>
      </p:sp>
      <p:sp>
        <p:nvSpPr>
          <p:cNvPr id="3" name="Subtitle 2"/>
          <p:cNvSpPr>
            <a:spLocks noGrp="1"/>
          </p:cNvSpPr>
          <p:nvPr>
            <p:ph type="subTitle" idx="1"/>
          </p:nvPr>
        </p:nvSpPr>
        <p:spPr>
          <a:xfrm>
            <a:off x="914400" y="1676400"/>
            <a:ext cx="7391400" cy="4419600"/>
          </a:xfrm>
        </p:spPr>
        <p:txBody>
          <a:bodyPr>
            <a:normAutofit fontScale="62500" lnSpcReduction="20000"/>
          </a:bodyPr>
          <a:lstStyle/>
          <a:p>
            <a:pPr algn="l"/>
            <a:r>
              <a:rPr lang="en-US" sz="4500" dirty="0" smtClean="0">
                <a:solidFill>
                  <a:schemeClr val="tx1"/>
                </a:solidFill>
              </a:rPr>
              <a:t>Joint Genotyping Task Force</a:t>
            </a:r>
          </a:p>
          <a:p>
            <a:pPr algn="l"/>
            <a:r>
              <a:rPr lang="en-US" dirty="0" smtClean="0">
                <a:solidFill>
                  <a:schemeClr val="tx1"/>
                </a:solidFill>
              </a:rPr>
              <a:t>Charles Prober Dean		Hank Greely Law School</a:t>
            </a:r>
          </a:p>
          <a:p>
            <a:pPr algn="l"/>
            <a:r>
              <a:rPr lang="en-US" dirty="0" smtClean="0">
                <a:solidFill>
                  <a:schemeClr val="tx1"/>
                </a:solidFill>
              </a:rPr>
              <a:t>Russ Altman Genetics		</a:t>
            </a:r>
            <a:r>
              <a:rPr lang="en-US" dirty="0" smtClean="0">
                <a:solidFill>
                  <a:srgbClr val="FF0000"/>
                </a:solidFill>
              </a:rPr>
              <a:t>Clarence Braddock Med School</a:t>
            </a:r>
          </a:p>
          <a:p>
            <a:pPr algn="l"/>
            <a:r>
              <a:rPr lang="en-US" dirty="0" smtClean="0">
                <a:solidFill>
                  <a:schemeClr val="tx1"/>
                </a:solidFill>
              </a:rPr>
              <a:t>Pat Brown </a:t>
            </a:r>
            <a:r>
              <a:rPr lang="en-US" dirty="0" err="1" smtClean="0">
                <a:solidFill>
                  <a:schemeClr val="tx1"/>
                </a:solidFill>
              </a:rPr>
              <a:t>Biochem</a:t>
            </a:r>
            <a:r>
              <a:rPr lang="en-US" dirty="0" smtClean="0">
                <a:solidFill>
                  <a:schemeClr val="tx1"/>
                </a:solidFill>
              </a:rPr>
              <a:t>.		Gil Chu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Mike </a:t>
            </a:r>
            <a:r>
              <a:rPr lang="en-US" dirty="0" err="1" smtClean="0">
                <a:solidFill>
                  <a:schemeClr val="tx1"/>
                </a:solidFill>
              </a:rPr>
              <a:t>Grecius</a:t>
            </a:r>
            <a:r>
              <a:rPr lang="en-US" dirty="0" smtClean="0">
                <a:solidFill>
                  <a:schemeClr val="tx1"/>
                </a:solidFill>
              </a:rPr>
              <a:t> Neur.		Sean David Med. School</a:t>
            </a:r>
          </a:p>
          <a:p>
            <a:pPr algn="l"/>
            <a:r>
              <a:rPr lang="en-US" dirty="0" smtClean="0">
                <a:solidFill>
                  <a:schemeClr val="tx1"/>
                </a:solidFill>
              </a:rPr>
              <a:t>Carlos </a:t>
            </a:r>
            <a:r>
              <a:rPr lang="en-US" dirty="0" err="1" smtClean="0">
                <a:solidFill>
                  <a:schemeClr val="tx1"/>
                </a:solidFill>
              </a:rPr>
              <a:t>Bustamente</a:t>
            </a:r>
            <a:r>
              <a:rPr lang="en-US" dirty="0" smtClean="0">
                <a:solidFill>
                  <a:schemeClr val="tx1"/>
                </a:solidFill>
              </a:rPr>
              <a:t> Gen.		Harry Greenberg Dean</a:t>
            </a:r>
          </a:p>
          <a:p>
            <a:pPr algn="l"/>
            <a:r>
              <a:rPr lang="en-US" dirty="0" smtClean="0">
                <a:solidFill>
                  <a:schemeClr val="tx1"/>
                </a:solidFill>
              </a:rPr>
              <a:t>Ralph </a:t>
            </a:r>
            <a:r>
              <a:rPr lang="en-US" dirty="0" err="1" smtClean="0">
                <a:solidFill>
                  <a:schemeClr val="tx1"/>
                </a:solidFill>
              </a:rPr>
              <a:t>Horwitz</a:t>
            </a:r>
            <a:r>
              <a:rPr lang="en-US" dirty="0" smtClean="0">
                <a:solidFill>
                  <a:schemeClr val="tx1"/>
                </a:solidFill>
              </a:rPr>
              <a:t> Psych		</a:t>
            </a:r>
            <a:r>
              <a:rPr lang="en-US" dirty="0" err="1" smtClean="0">
                <a:solidFill>
                  <a:schemeClr val="tx1"/>
                </a:solidFill>
              </a:rPr>
              <a:t>Louanne</a:t>
            </a:r>
            <a:r>
              <a:rPr lang="en-US" dirty="0" smtClean="0">
                <a:solidFill>
                  <a:schemeClr val="tx1"/>
                </a:solidFill>
              </a:rPr>
              <a:t> Hudgins Epidemiology</a:t>
            </a:r>
          </a:p>
          <a:p>
            <a:pPr algn="l"/>
            <a:r>
              <a:rPr lang="en-US" dirty="0" smtClean="0">
                <a:solidFill>
                  <a:schemeClr val="tx1"/>
                </a:solidFill>
              </a:rPr>
              <a:t>Anne James Legal Counsel		Jesse </a:t>
            </a:r>
            <a:r>
              <a:rPr lang="en-US" dirty="0" err="1" smtClean="0">
                <a:solidFill>
                  <a:schemeClr val="tx1"/>
                </a:solidFill>
              </a:rPr>
              <a:t>Karmazin</a:t>
            </a:r>
            <a:r>
              <a:rPr lang="en-US" dirty="0" smtClean="0">
                <a:solidFill>
                  <a:schemeClr val="tx1"/>
                </a:solidFill>
              </a:rPr>
              <a:t> Med. School</a:t>
            </a:r>
          </a:p>
          <a:p>
            <a:pPr algn="l"/>
            <a:r>
              <a:rPr lang="en-US" dirty="0" smtClean="0">
                <a:solidFill>
                  <a:schemeClr val="tx1"/>
                </a:solidFill>
              </a:rPr>
              <a:t>Stuart Kim Dev. Bio.		Mark </a:t>
            </a:r>
            <a:r>
              <a:rPr lang="en-US" dirty="0" err="1" smtClean="0">
                <a:solidFill>
                  <a:schemeClr val="tx1"/>
                </a:solidFill>
              </a:rPr>
              <a:t>Krasnow</a:t>
            </a:r>
            <a:r>
              <a:rPr lang="en-US" dirty="0" smtClean="0">
                <a:solidFill>
                  <a:schemeClr val="tx1"/>
                </a:solidFill>
              </a:rPr>
              <a:t>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Phil </a:t>
            </a:r>
            <a:r>
              <a:rPr lang="en-US" dirty="0" err="1" smtClean="0">
                <a:solidFill>
                  <a:schemeClr val="tx1"/>
                </a:solidFill>
              </a:rPr>
              <a:t>Lavori</a:t>
            </a:r>
            <a:r>
              <a:rPr lang="en-US" dirty="0" smtClean="0">
                <a:solidFill>
                  <a:schemeClr val="tx1"/>
                </a:solidFill>
              </a:rPr>
              <a:t> HRP			David Magnus  Cen. BME</a:t>
            </a:r>
          </a:p>
          <a:p>
            <a:pPr algn="l"/>
            <a:r>
              <a:rPr lang="en-US" dirty="0" smtClean="0">
                <a:solidFill>
                  <a:schemeClr val="tx1"/>
                </a:solidFill>
              </a:rPr>
              <a:t>Kelly Ormond Genetics		Alan </a:t>
            </a:r>
            <a:r>
              <a:rPr lang="en-US" dirty="0" err="1" smtClean="0">
                <a:solidFill>
                  <a:schemeClr val="tx1"/>
                </a:solidFill>
              </a:rPr>
              <a:t>Schatzberg</a:t>
            </a:r>
            <a:r>
              <a:rPr lang="en-US" dirty="0" smtClean="0">
                <a:solidFill>
                  <a:schemeClr val="tx1"/>
                </a:solidFill>
              </a:rPr>
              <a:t> Psych.</a:t>
            </a:r>
          </a:p>
          <a:p>
            <a:pPr algn="l"/>
            <a:r>
              <a:rPr lang="en-US" dirty="0" smtClean="0">
                <a:solidFill>
                  <a:schemeClr val="tx1"/>
                </a:solidFill>
              </a:rPr>
              <a:t>Mike Snyder Genetics		</a:t>
            </a:r>
            <a:r>
              <a:rPr lang="en-US" dirty="0" err="1" smtClean="0">
                <a:solidFill>
                  <a:schemeClr val="tx1"/>
                </a:solidFill>
              </a:rPr>
              <a:t>Atul</a:t>
            </a:r>
            <a:r>
              <a:rPr lang="en-US" dirty="0" smtClean="0">
                <a:solidFill>
                  <a:schemeClr val="tx1"/>
                </a:solidFill>
              </a:rPr>
              <a:t> Butte BMI</a:t>
            </a:r>
          </a:p>
          <a:p>
            <a:pPr algn="l"/>
            <a:r>
              <a:rPr lang="en-US" dirty="0" err="1" smtClean="0">
                <a:solidFill>
                  <a:schemeClr val="tx1"/>
                </a:solidFill>
              </a:rPr>
              <a:t>Keyan</a:t>
            </a:r>
            <a:r>
              <a:rPr lang="en-US" dirty="0" smtClean="0">
                <a:solidFill>
                  <a:schemeClr val="tx1"/>
                </a:solidFill>
              </a:rPr>
              <a:t> </a:t>
            </a:r>
            <a:r>
              <a:rPr lang="en-US" dirty="0" err="1" smtClean="0">
                <a:solidFill>
                  <a:schemeClr val="tx1"/>
                </a:solidFill>
              </a:rPr>
              <a:t>Salari</a:t>
            </a:r>
            <a:r>
              <a:rPr lang="en-US" dirty="0" smtClean="0">
                <a:solidFill>
                  <a:schemeClr val="tx1"/>
                </a:solidFill>
              </a:rPr>
              <a:t> Med. School		Mildred Cho Pediatrics</a:t>
            </a:r>
          </a:p>
        </p:txBody>
      </p:sp>
    </p:spTree>
    <p:extLst>
      <p:ext uri="{BB962C8B-B14F-4D97-AF65-F5344CB8AC3E}">
        <p14:creationId xmlns:p14="http://schemas.microsoft.com/office/powerpoint/2010/main" val="832634137"/>
      </p:ext>
    </p:extLst>
  </p:cSld>
  <p:clrMapOvr>
    <a:masterClrMapping/>
  </p:clrMapOvr>
  <p:transition advTm="236467"/>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lstStyle/>
          <a:p>
            <a:r>
              <a:rPr lang="en-US" dirty="0" smtClean="0"/>
              <a:t>No financial ties to 23andme</a:t>
            </a:r>
            <a:endParaRPr lang="en-US" dirty="0"/>
          </a:p>
        </p:txBody>
      </p:sp>
      <p:sp>
        <p:nvSpPr>
          <p:cNvPr id="3" name="Subtitle 2"/>
          <p:cNvSpPr>
            <a:spLocks noGrp="1"/>
          </p:cNvSpPr>
          <p:nvPr>
            <p:ph type="subTitle" idx="1"/>
          </p:nvPr>
        </p:nvSpPr>
        <p:spPr>
          <a:xfrm>
            <a:off x="914400" y="1676400"/>
            <a:ext cx="7391400" cy="4419600"/>
          </a:xfrm>
        </p:spPr>
        <p:txBody>
          <a:bodyPr>
            <a:normAutofit fontScale="62500" lnSpcReduction="20000"/>
          </a:bodyPr>
          <a:lstStyle/>
          <a:p>
            <a:pPr algn="l"/>
            <a:r>
              <a:rPr lang="en-US" sz="4500" dirty="0" smtClean="0">
                <a:solidFill>
                  <a:schemeClr val="tx1"/>
                </a:solidFill>
              </a:rPr>
              <a:t>Joint Genotyping Task Force</a:t>
            </a:r>
          </a:p>
          <a:p>
            <a:pPr algn="l"/>
            <a:r>
              <a:rPr lang="en-US" dirty="0" smtClean="0">
                <a:solidFill>
                  <a:schemeClr val="tx1"/>
                </a:solidFill>
              </a:rPr>
              <a:t>Charles Prober Dean		Hank Greely Law School</a:t>
            </a:r>
          </a:p>
          <a:p>
            <a:pPr algn="l"/>
            <a:r>
              <a:rPr lang="en-US" dirty="0" smtClean="0">
                <a:solidFill>
                  <a:schemeClr val="tx1"/>
                </a:solidFill>
              </a:rPr>
              <a:t>Russ Altman Genetics		Clarence Braddock Med School</a:t>
            </a:r>
          </a:p>
          <a:p>
            <a:pPr algn="l"/>
            <a:r>
              <a:rPr lang="en-US" dirty="0" smtClean="0">
                <a:solidFill>
                  <a:schemeClr val="tx1"/>
                </a:solidFill>
              </a:rPr>
              <a:t>Pat Brown </a:t>
            </a:r>
            <a:r>
              <a:rPr lang="en-US" dirty="0" err="1" smtClean="0">
                <a:solidFill>
                  <a:schemeClr val="tx1"/>
                </a:solidFill>
              </a:rPr>
              <a:t>Biochem</a:t>
            </a:r>
            <a:r>
              <a:rPr lang="en-US" dirty="0" smtClean="0">
                <a:solidFill>
                  <a:schemeClr val="tx1"/>
                </a:solidFill>
              </a:rPr>
              <a:t>.		Gil Chu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Mike </a:t>
            </a:r>
            <a:r>
              <a:rPr lang="en-US" dirty="0" err="1" smtClean="0">
                <a:solidFill>
                  <a:schemeClr val="tx1"/>
                </a:solidFill>
              </a:rPr>
              <a:t>Grecius</a:t>
            </a:r>
            <a:r>
              <a:rPr lang="en-US" dirty="0" smtClean="0">
                <a:solidFill>
                  <a:schemeClr val="tx1"/>
                </a:solidFill>
              </a:rPr>
              <a:t> Neur.		Sean David Med. School</a:t>
            </a:r>
          </a:p>
          <a:p>
            <a:pPr algn="l"/>
            <a:r>
              <a:rPr lang="en-US" dirty="0" smtClean="0">
                <a:solidFill>
                  <a:schemeClr val="tx1"/>
                </a:solidFill>
              </a:rPr>
              <a:t>Carlos </a:t>
            </a:r>
            <a:r>
              <a:rPr lang="en-US" dirty="0" err="1" smtClean="0">
                <a:solidFill>
                  <a:schemeClr val="tx1"/>
                </a:solidFill>
              </a:rPr>
              <a:t>Bustamente</a:t>
            </a:r>
            <a:r>
              <a:rPr lang="en-US" dirty="0" smtClean="0">
                <a:solidFill>
                  <a:schemeClr val="tx1"/>
                </a:solidFill>
              </a:rPr>
              <a:t> Gen.		Harry Greenberg Dean</a:t>
            </a:r>
          </a:p>
          <a:p>
            <a:pPr algn="l"/>
            <a:r>
              <a:rPr lang="en-US" dirty="0" smtClean="0">
                <a:solidFill>
                  <a:schemeClr val="tx1"/>
                </a:solidFill>
              </a:rPr>
              <a:t>Ralph </a:t>
            </a:r>
            <a:r>
              <a:rPr lang="en-US" dirty="0" err="1" smtClean="0">
                <a:solidFill>
                  <a:schemeClr val="tx1"/>
                </a:solidFill>
              </a:rPr>
              <a:t>Horwitz</a:t>
            </a:r>
            <a:r>
              <a:rPr lang="en-US" dirty="0" smtClean="0">
                <a:solidFill>
                  <a:schemeClr val="tx1"/>
                </a:solidFill>
              </a:rPr>
              <a:t> Psych		</a:t>
            </a:r>
            <a:r>
              <a:rPr lang="en-US" dirty="0" err="1" smtClean="0">
                <a:solidFill>
                  <a:schemeClr val="tx1"/>
                </a:solidFill>
              </a:rPr>
              <a:t>Louanne</a:t>
            </a:r>
            <a:r>
              <a:rPr lang="en-US" dirty="0" smtClean="0">
                <a:solidFill>
                  <a:schemeClr val="tx1"/>
                </a:solidFill>
              </a:rPr>
              <a:t> Hudgins Epidemiology</a:t>
            </a:r>
          </a:p>
          <a:p>
            <a:pPr algn="l"/>
            <a:r>
              <a:rPr lang="en-US" dirty="0" smtClean="0">
                <a:solidFill>
                  <a:srgbClr val="FF0000"/>
                </a:solidFill>
              </a:rPr>
              <a:t>Anne James Legal Counsel</a:t>
            </a:r>
            <a:r>
              <a:rPr lang="en-US" dirty="0" smtClean="0">
                <a:solidFill>
                  <a:schemeClr val="tx1"/>
                </a:solidFill>
              </a:rPr>
              <a:t>		Jesse </a:t>
            </a:r>
            <a:r>
              <a:rPr lang="en-US" dirty="0" err="1" smtClean="0">
                <a:solidFill>
                  <a:schemeClr val="tx1"/>
                </a:solidFill>
              </a:rPr>
              <a:t>Karmazin</a:t>
            </a:r>
            <a:r>
              <a:rPr lang="en-US" dirty="0" smtClean="0">
                <a:solidFill>
                  <a:schemeClr val="tx1"/>
                </a:solidFill>
              </a:rPr>
              <a:t> Med. School</a:t>
            </a:r>
          </a:p>
          <a:p>
            <a:pPr algn="l"/>
            <a:r>
              <a:rPr lang="en-US" dirty="0" smtClean="0">
                <a:solidFill>
                  <a:schemeClr val="tx1"/>
                </a:solidFill>
              </a:rPr>
              <a:t>Stuart Kim Dev. Bio.		Mark </a:t>
            </a:r>
            <a:r>
              <a:rPr lang="en-US" dirty="0" err="1" smtClean="0">
                <a:solidFill>
                  <a:schemeClr val="tx1"/>
                </a:solidFill>
              </a:rPr>
              <a:t>Krasnow</a:t>
            </a:r>
            <a:r>
              <a:rPr lang="en-US" dirty="0" smtClean="0">
                <a:solidFill>
                  <a:schemeClr val="tx1"/>
                </a:solidFill>
              </a:rPr>
              <a:t>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Phil </a:t>
            </a:r>
            <a:r>
              <a:rPr lang="en-US" dirty="0" err="1" smtClean="0">
                <a:solidFill>
                  <a:schemeClr val="tx1"/>
                </a:solidFill>
              </a:rPr>
              <a:t>Lavori</a:t>
            </a:r>
            <a:r>
              <a:rPr lang="en-US" dirty="0" smtClean="0">
                <a:solidFill>
                  <a:schemeClr val="tx1"/>
                </a:solidFill>
              </a:rPr>
              <a:t> HRP			David Magnus  Cen. BME</a:t>
            </a:r>
          </a:p>
          <a:p>
            <a:pPr algn="l"/>
            <a:r>
              <a:rPr lang="en-US" dirty="0" smtClean="0">
                <a:solidFill>
                  <a:schemeClr val="tx1"/>
                </a:solidFill>
              </a:rPr>
              <a:t>Kelly Ormond Genetics		Alan </a:t>
            </a:r>
            <a:r>
              <a:rPr lang="en-US" dirty="0" err="1" smtClean="0">
                <a:solidFill>
                  <a:schemeClr val="tx1"/>
                </a:solidFill>
              </a:rPr>
              <a:t>Schatzberg</a:t>
            </a:r>
            <a:r>
              <a:rPr lang="en-US" dirty="0" smtClean="0">
                <a:solidFill>
                  <a:schemeClr val="tx1"/>
                </a:solidFill>
              </a:rPr>
              <a:t> Psych.</a:t>
            </a:r>
          </a:p>
          <a:p>
            <a:pPr algn="l"/>
            <a:r>
              <a:rPr lang="en-US" dirty="0" smtClean="0">
                <a:solidFill>
                  <a:schemeClr val="tx1"/>
                </a:solidFill>
              </a:rPr>
              <a:t>Mike Snyder Genetics		</a:t>
            </a:r>
            <a:r>
              <a:rPr lang="en-US" dirty="0" err="1" smtClean="0">
                <a:solidFill>
                  <a:schemeClr val="tx1"/>
                </a:solidFill>
              </a:rPr>
              <a:t>Atul</a:t>
            </a:r>
            <a:r>
              <a:rPr lang="en-US" dirty="0" smtClean="0">
                <a:solidFill>
                  <a:schemeClr val="tx1"/>
                </a:solidFill>
              </a:rPr>
              <a:t> Butte BMI</a:t>
            </a:r>
          </a:p>
          <a:p>
            <a:pPr algn="l"/>
            <a:r>
              <a:rPr lang="en-US" dirty="0" err="1" smtClean="0">
                <a:solidFill>
                  <a:schemeClr val="tx1"/>
                </a:solidFill>
              </a:rPr>
              <a:t>Keyan</a:t>
            </a:r>
            <a:r>
              <a:rPr lang="en-US" dirty="0" smtClean="0">
                <a:solidFill>
                  <a:schemeClr val="tx1"/>
                </a:solidFill>
              </a:rPr>
              <a:t> </a:t>
            </a:r>
            <a:r>
              <a:rPr lang="en-US" dirty="0" err="1" smtClean="0">
                <a:solidFill>
                  <a:schemeClr val="tx1"/>
                </a:solidFill>
              </a:rPr>
              <a:t>Salari</a:t>
            </a:r>
            <a:r>
              <a:rPr lang="en-US" dirty="0" smtClean="0">
                <a:solidFill>
                  <a:schemeClr val="tx1"/>
                </a:solidFill>
              </a:rPr>
              <a:t> Med. School		Mildred Cho Pediatrics</a:t>
            </a:r>
          </a:p>
        </p:txBody>
      </p:sp>
    </p:spTree>
    <p:extLst>
      <p:ext uri="{BB962C8B-B14F-4D97-AF65-F5344CB8AC3E}">
        <p14:creationId xmlns:p14="http://schemas.microsoft.com/office/powerpoint/2010/main" val="832634137"/>
      </p:ext>
    </p:extLst>
  </p:cSld>
  <p:clrMapOvr>
    <a:masterClrMapping/>
  </p:clrMapOvr>
  <p:transition advTm="236467"/>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lstStyle/>
          <a:p>
            <a:r>
              <a:rPr lang="en-US" dirty="0" smtClean="0"/>
              <a:t>Informed consent</a:t>
            </a:r>
            <a:endParaRPr lang="en-US" dirty="0"/>
          </a:p>
        </p:txBody>
      </p:sp>
      <p:sp>
        <p:nvSpPr>
          <p:cNvPr id="3" name="Subtitle 2"/>
          <p:cNvSpPr>
            <a:spLocks noGrp="1"/>
          </p:cNvSpPr>
          <p:nvPr>
            <p:ph type="subTitle" idx="1"/>
          </p:nvPr>
        </p:nvSpPr>
        <p:spPr>
          <a:xfrm>
            <a:off x="914400" y="1676400"/>
            <a:ext cx="7391400" cy="4419600"/>
          </a:xfrm>
        </p:spPr>
        <p:txBody>
          <a:bodyPr>
            <a:normAutofit fontScale="62500" lnSpcReduction="20000"/>
          </a:bodyPr>
          <a:lstStyle/>
          <a:p>
            <a:pPr algn="l"/>
            <a:r>
              <a:rPr lang="en-US" sz="4500" dirty="0" smtClean="0">
                <a:solidFill>
                  <a:schemeClr val="tx1"/>
                </a:solidFill>
              </a:rPr>
              <a:t>Joint Genotyping Task Force</a:t>
            </a:r>
          </a:p>
          <a:p>
            <a:pPr algn="l"/>
            <a:r>
              <a:rPr lang="en-US" dirty="0" smtClean="0">
                <a:solidFill>
                  <a:srgbClr val="FF0000"/>
                </a:solidFill>
              </a:rPr>
              <a:t>Charles Prober Dean</a:t>
            </a:r>
            <a:r>
              <a:rPr lang="en-US" dirty="0" smtClean="0">
                <a:solidFill>
                  <a:schemeClr val="tx1"/>
                </a:solidFill>
              </a:rPr>
              <a:t>		</a:t>
            </a:r>
            <a:r>
              <a:rPr lang="en-US" dirty="0" smtClean="0">
                <a:solidFill>
                  <a:srgbClr val="FF0000"/>
                </a:solidFill>
              </a:rPr>
              <a:t>Hank Greely Law School</a:t>
            </a:r>
          </a:p>
          <a:p>
            <a:pPr algn="l"/>
            <a:r>
              <a:rPr lang="en-US" dirty="0" smtClean="0">
                <a:solidFill>
                  <a:schemeClr val="tx1"/>
                </a:solidFill>
              </a:rPr>
              <a:t>Russ Altman Genetics		Clarence Braddock Med School</a:t>
            </a:r>
          </a:p>
          <a:p>
            <a:pPr algn="l"/>
            <a:r>
              <a:rPr lang="en-US" dirty="0" smtClean="0">
                <a:solidFill>
                  <a:schemeClr val="tx1"/>
                </a:solidFill>
              </a:rPr>
              <a:t>Pat Brown </a:t>
            </a:r>
            <a:r>
              <a:rPr lang="en-US" dirty="0" err="1" smtClean="0">
                <a:solidFill>
                  <a:schemeClr val="tx1"/>
                </a:solidFill>
              </a:rPr>
              <a:t>Biochem</a:t>
            </a:r>
            <a:r>
              <a:rPr lang="en-US" dirty="0" smtClean="0">
                <a:solidFill>
                  <a:schemeClr val="tx1"/>
                </a:solidFill>
              </a:rPr>
              <a:t>.		Gil Chu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Mike </a:t>
            </a:r>
            <a:r>
              <a:rPr lang="en-US" dirty="0" err="1" smtClean="0">
                <a:solidFill>
                  <a:schemeClr val="tx1"/>
                </a:solidFill>
              </a:rPr>
              <a:t>Grecius</a:t>
            </a:r>
            <a:r>
              <a:rPr lang="en-US" dirty="0" smtClean="0">
                <a:solidFill>
                  <a:schemeClr val="tx1"/>
                </a:solidFill>
              </a:rPr>
              <a:t> Neur.		Sean David Med. School</a:t>
            </a:r>
          </a:p>
          <a:p>
            <a:pPr algn="l"/>
            <a:r>
              <a:rPr lang="en-US" dirty="0" smtClean="0">
                <a:solidFill>
                  <a:schemeClr val="tx1"/>
                </a:solidFill>
              </a:rPr>
              <a:t>Carlos </a:t>
            </a:r>
            <a:r>
              <a:rPr lang="en-US" dirty="0" err="1" smtClean="0">
                <a:solidFill>
                  <a:schemeClr val="tx1"/>
                </a:solidFill>
              </a:rPr>
              <a:t>Bustamente</a:t>
            </a:r>
            <a:r>
              <a:rPr lang="en-US" dirty="0" smtClean="0">
                <a:solidFill>
                  <a:schemeClr val="tx1"/>
                </a:solidFill>
              </a:rPr>
              <a:t> Gen.		Harry Greenberg Dean</a:t>
            </a:r>
          </a:p>
          <a:p>
            <a:pPr algn="l"/>
            <a:r>
              <a:rPr lang="en-US" dirty="0" smtClean="0">
                <a:solidFill>
                  <a:schemeClr val="tx1"/>
                </a:solidFill>
              </a:rPr>
              <a:t>Ralph </a:t>
            </a:r>
            <a:r>
              <a:rPr lang="en-US" dirty="0" err="1" smtClean="0">
                <a:solidFill>
                  <a:schemeClr val="tx1"/>
                </a:solidFill>
              </a:rPr>
              <a:t>Horwitz</a:t>
            </a:r>
            <a:r>
              <a:rPr lang="en-US" dirty="0" smtClean="0">
                <a:solidFill>
                  <a:schemeClr val="tx1"/>
                </a:solidFill>
              </a:rPr>
              <a:t> Psych		</a:t>
            </a:r>
            <a:r>
              <a:rPr lang="en-US" dirty="0" err="1" smtClean="0">
                <a:solidFill>
                  <a:schemeClr val="tx1"/>
                </a:solidFill>
              </a:rPr>
              <a:t>Louanne</a:t>
            </a:r>
            <a:r>
              <a:rPr lang="en-US" dirty="0" smtClean="0">
                <a:solidFill>
                  <a:schemeClr val="tx1"/>
                </a:solidFill>
              </a:rPr>
              <a:t> Hudgins Epidemiology</a:t>
            </a:r>
          </a:p>
          <a:p>
            <a:pPr algn="l"/>
            <a:r>
              <a:rPr lang="en-US" dirty="0" smtClean="0">
                <a:solidFill>
                  <a:schemeClr val="tx1"/>
                </a:solidFill>
              </a:rPr>
              <a:t>Anne James Legal Counsel		Jesse </a:t>
            </a:r>
            <a:r>
              <a:rPr lang="en-US" dirty="0" err="1" smtClean="0">
                <a:solidFill>
                  <a:schemeClr val="tx1"/>
                </a:solidFill>
              </a:rPr>
              <a:t>Karmazin</a:t>
            </a:r>
            <a:r>
              <a:rPr lang="en-US" dirty="0" smtClean="0">
                <a:solidFill>
                  <a:schemeClr val="tx1"/>
                </a:solidFill>
              </a:rPr>
              <a:t> Med. School</a:t>
            </a:r>
          </a:p>
          <a:p>
            <a:pPr algn="l"/>
            <a:r>
              <a:rPr lang="en-US" dirty="0" smtClean="0">
                <a:solidFill>
                  <a:schemeClr val="tx1"/>
                </a:solidFill>
              </a:rPr>
              <a:t>Stuart Kim Dev. Bio.		Mark </a:t>
            </a:r>
            <a:r>
              <a:rPr lang="en-US" dirty="0" err="1" smtClean="0">
                <a:solidFill>
                  <a:schemeClr val="tx1"/>
                </a:solidFill>
              </a:rPr>
              <a:t>Krasnow</a:t>
            </a:r>
            <a:r>
              <a:rPr lang="en-US" dirty="0" smtClean="0">
                <a:solidFill>
                  <a:schemeClr val="tx1"/>
                </a:solidFill>
              </a:rPr>
              <a:t>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Phil </a:t>
            </a:r>
            <a:r>
              <a:rPr lang="en-US" dirty="0" err="1" smtClean="0">
                <a:solidFill>
                  <a:schemeClr val="tx1"/>
                </a:solidFill>
              </a:rPr>
              <a:t>Lavori</a:t>
            </a:r>
            <a:r>
              <a:rPr lang="en-US" dirty="0" smtClean="0">
                <a:solidFill>
                  <a:schemeClr val="tx1"/>
                </a:solidFill>
              </a:rPr>
              <a:t> HRP			David Magnus  Cen. BME</a:t>
            </a:r>
          </a:p>
          <a:p>
            <a:pPr algn="l"/>
            <a:r>
              <a:rPr lang="en-US" dirty="0" smtClean="0">
                <a:solidFill>
                  <a:srgbClr val="FF0000"/>
                </a:solidFill>
              </a:rPr>
              <a:t>Kelly Ormond Genetics</a:t>
            </a:r>
            <a:r>
              <a:rPr lang="en-US" dirty="0" smtClean="0">
                <a:solidFill>
                  <a:schemeClr val="tx1"/>
                </a:solidFill>
              </a:rPr>
              <a:t>		Alan </a:t>
            </a:r>
            <a:r>
              <a:rPr lang="en-US" dirty="0" err="1" smtClean="0">
                <a:solidFill>
                  <a:schemeClr val="tx1"/>
                </a:solidFill>
              </a:rPr>
              <a:t>Schatzberg</a:t>
            </a:r>
            <a:r>
              <a:rPr lang="en-US" dirty="0" smtClean="0">
                <a:solidFill>
                  <a:schemeClr val="tx1"/>
                </a:solidFill>
              </a:rPr>
              <a:t> Psych.</a:t>
            </a:r>
          </a:p>
          <a:p>
            <a:pPr algn="l"/>
            <a:r>
              <a:rPr lang="en-US" dirty="0" smtClean="0">
                <a:solidFill>
                  <a:schemeClr val="tx1"/>
                </a:solidFill>
              </a:rPr>
              <a:t>Mike Snyder Genetics		</a:t>
            </a:r>
            <a:r>
              <a:rPr lang="en-US" dirty="0" err="1" smtClean="0">
                <a:solidFill>
                  <a:schemeClr val="tx1"/>
                </a:solidFill>
              </a:rPr>
              <a:t>Atul</a:t>
            </a:r>
            <a:r>
              <a:rPr lang="en-US" dirty="0" smtClean="0">
                <a:solidFill>
                  <a:schemeClr val="tx1"/>
                </a:solidFill>
              </a:rPr>
              <a:t> Butte BMI</a:t>
            </a:r>
          </a:p>
          <a:p>
            <a:pPr algn="l"/>
            <a:r>
              <a:rPr lang="en-US" dirty="0" err="1" smtClean="0">
                <a:solidFill>
                  <a:schemeClr val="tx1"/>
                </a:solidFill>
              </a:rPr>
              <a:t>Keyan</a:t>
            </a:r>
            <a:r>
              <a:rPr lang="en-US" dirty="0" smtClean="0">
                <a:solidFill>
                  <a:schemeClr val="tx1"/>
                </a:solidFill>
              </a:rPr>
              <a:t> </a:t>
            </a:r>
            <a:r>
              <a:rPr lang="en-US" dirty="0" err="1" smtClean="0">
                <a:solidFill>
                  <a:schemeClr val="tx1"/>
                </a:solidFill>
              </a:rPr>
              <a:t>Salari</a:t>
            </a:r>
            <a:r>
              <a:rPr lang="en-US" dirty="0" smtClean="0">
                <a:solidFill>
                  <a:schemeClr val="tx1"/>
                </a:solidFill>
              </a:rPr>
              <a:t> Med. School		Mildred Cho Pediatrics</a:t>
            </a:r>
          </a:p>
        </p:txBody>
      </p:sp>
    </p:spTree>
    <p:extLst>
      <p:ext uri="{BB962C8B-B14F-4D97-AF65-F5344CB8AC3E}">
        <p14:creationId xmlns:p14="http://schemas.microsoft.com/office/powerpoint/2010/main" val="832634137"/>
      </p:ext>
    </p:extLst>
  </p:cSld>
  <p:clrMapOvr>
    <a:masterClrMapping/>
  </p:clrMapOvr>
  <p:transition advTm="236467"/>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Personal Genotyping</a:t>
            </a:r>
            <a:endParaRPr lang="en-US" dirty="0"/>
          </a:p>
        </p:txBody>
      </p:sp>
      <p:sp>
        <p:nvSpPr>
          <p:cNvPr id="3" name="Content Placeholder 2"/>
          <p:cNvSpPr>
            <a:spLocks noGrp="1"/>
          </p:cNvSpPr>
          <p:nvPr>
            <p:ph idx="1"/>
          </p:nvPr>
        </p:nvSpPr>
        <p:spPr>
          <a:xfrm>
            <a:off x="457200" y="1447800"/>
            <a:ext cx="8229600" cy="4525963"/>
          </a:xfrm>
        </p:spPr>
        <p:txBody>
          <a:bodyPr>
            <a:normAutofit lnSpcReduction="10000"/>
          </a:bodyPr>
          <a:lstStyle/>
          <a:p>
            <a:r>
              <a:rPr lang="en-US" dirty="0" smtClean="0"/>
              <a:t>Voluntary.  You can use a public genome file instead of your own.</a:t>
            </a:r>
          </a:p>
          <a:p>
            <a:r>
              <a:rPr lang="en-US" dirty="0" smtClean="0"/>
              <a:t>Confidential – instructors will not ask who opted to be genotyped. </a:t>
            </a:r>
          </a:p>
          <a:p>
            <a:r>
              <a:rPr lang="en-US" dirty="0" smtClean="0"/>
              <a:t>Private – Your own DNA information will not be revealed. </a:t>
            </a:r>
          </a:p>
          <a:p>
            <a:r>
              <a:rPr lang="en-US" dirty="0" smtClean="0"/>
              <a:t>Counseling - genetic counseling via 23andMe and medical/psychological counseling via Dr. Alan </a:t>
            </a:r>
            <a:r>
              <a:rPr lang="en-US" dirty="0" err="1" smtClean="0"/>
              <a:t>Schatzberg</a:t>
            </a:r>
            <a:r>
              <a:rPr lang="en-US" dirty="0" smtClean="0"/>
              <a:t> (Psychology, Stanford).</a:t>
            </a:r>
            <a:endParaRPr lang="en-US" dirty="0"/>
          </a:p>
        </p:txBody>
      </p:sp>
    </p:spTree>
  </p:cSld>
  <p:clrMapOvr>
    <a:masterClrMapping/>
  </p:clrMapOvr>
  <p:transition advTm="62852"/>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57200"/>
            <a:ext cx="8229600" cy="1143000"/>
          </a:xfrm>
        </p:spPr>
        <p:txBody>
          <a:bodyPr>
            <a:normAutofit fontScale="90000"/>
          </a:bodyPr>
          <a:lstStyle/>
          <a:p>
            <a:r>
              <a:rPr lang="en-US" dirty="0" smtClean="0"/>
              <a:t>Summary of the Joint Genotyping Task Force Committee</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137" y="1828800"/>
            <a:ext cx="8467725" cy="2657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562600" y="5943600"/>
            <a:ext cx="2946319" cy="369332"/>
          </a:xfrm>
          <a:prstGeom prst="rect">
            <a:avLst/>
          </a:prstGeom>
          <a:noFill/>
        </p:spPr>
        <p:txBody>
          <a:bodyPr wrap="none" rtlCol="0">
            <a:spAutoFit/>
          </a:bodyPr>
          <a:lstStyle/>
          <a:p>
            <a:r>
              <a:rPr lang="en-US" dirty="0" err="1"/>
              <a:t>Acad</a:t>
            </a:r>
            <a:r>
              <a:rPr lang="en-US" dirty="0"/>
              <a:t> Med. 2011;86:925–927.</a:t>
            </a:r>
          </a:p>
        </p:txBody>
      </p:sp>
    </p:spTree>
    <p:extLst>
      <p:ext uri="{BB962C8B-B14F-4D97-AF65-F5344CB8AC3E}">
        <p14:creationId xmlns:p14="http://schemas.microsoft.com/office/powerpoint/2010/main" val="895766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55" y="1008530"/>
            <a:ext cx="8659091" cy="4336676"/>
          </a:xfrm>
          <a:prstGeom prst="rect">
            <a:avLst/>
          </a:prstGeom>
          <a:noFill/>
          <a:extLst>
            <a:ext uri="{909E8E84-426E-40DD-AFC4-6F175D3DCCD1}">
              <a14:hiddenFill xmlns:a14="http://schemas.microsoft.com/office/drawing/2010/main">
                <a:solidFill>
                  <a:srgbClr val="FFFFFF"/>
                </a:solidFill>
              </a14:hiddenFill>
            </a:ext>
          </a:extLst>
        </p:spPr>
      </p:pic>
      <p:sp>
        <p:nvSpPr>
          <p:cNvPr id="4099" name="Rectangle 3"/>
          <p:cNvSpPr>
            <a:spLocks noGrp="1" noChangeArrowheads="1"/>
          </p:cNvSpPr>
          <p:nvPr>
            <p:ph type="body" idx="4294967295"/>
          </p:nvPr>
        </p:nvSpPr>
        <p:spPr>
          <a:xfrm>
            <a:off x="323273" y="246529"/>
            <a:ext cx="8509000" cy="307777"/>
          </a:xfrm>
          <a:noFill/>
          <a:ln/>
        </p:spPr>
        <p:txBody>
          <a:bodyPr>
            <a:spAutoFit/>
          </a:bodyPr>
          <a:lstStyle/>
          <a:p>
            <a:pPr marL="0" indent="0" algn="ctr">
              <a:spcBef>
                <a:spcPct val="0"/>
              </a:spcBef>
              <a:buNone/>
            </a:pPr>
            <a:r>
              <a:rPr lang="en-US" altLang="en-US" sz="1400" b="1">
                <a:solidFill>
                  <a:schemeClr val="tx2"/>
                </a:solidFill>
              </a:rPr>
              <a:t>Figure 1. Student scores assessing knowledge of genomics.</a:t>
            </a:r>
          </a:p>
        </p:txBody>
      </p:sp>
      <p:sp>
        <p:nvSpPr>
          <p:cNvPr id="4100" name="Text Box 4"/>
          <p:cNvSpPr txBox="1">
            <a:spLocks noChangeArrowheads="1"/>
          </p:cNvSpPr>
          <p:nvPr/>
        </p:nvSpPr>
        <p:spPr bwMode="auto">
          <a:xfrm>
            <a:off x="404091" y="5748618"/>
            <a:ext cx="8347364" cy="590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058" tIns="41029" rIns="82058" bIns="41029">
            <a:spAutoFit/>
          </a:bodyPr>
          <a:lstStyle/>
          <a:p>
            <a:pPr eaLnBrk="1" hangingPunct="1"/>
            <a:r>
              <a:rPr lang="en-US" altLang="en-US" sz="1100"/>
              <a:t>Salari K, Karczewski KJ, Hudgins L, Ormond KE (2013) Evidence That Personal Genome Testing Enhances Student Learning in a Course on Genomics and Personalized Medicine. PLoS ONE 8(7): e68853. doi:10.1371/journal.pone.0068853</a:t>
            </a:r>
          </a:p>
          <a:p>
            <a:pPr eaLnBrk="1" hangingPunct="1"/>
            <a:r>
              <a:rPr lang="en-US" altLang="en-US" sz="1100">
                <a:hlinkClick r:id="rId3"/>
              </a:rPr>
              <a:t>http://www.plosone.org/article/info:doi/10.1371/journal.pone.0068853</a:t>
            </a:r>
            <a:endParaRPr lang="en-US" altLang="en-US" sz="1100"/>
          </a:p>
        </p:txBody>
      </p:sp>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1091" y="6342530"/>
            <a:ext cx="2205182" cy="459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5263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Readings today 4/1</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990600" y="1524000"/>
            <a:ext cx="6810375" cy="1866900"/>
          </a:xfrm>
          <a:prstGeom prst="rect">
            <a:avLst/>
          </a:prstGeom>
          <a:noFill/>
          <a:ln w="9525">
            <a:noFill/>
            <a:miter lim="800000"/>
            <a:headEnd/>
            <a:tailEnd/>
          </a:ln>
        </p:spPr>
      </p:pic>
      <p:grpSp>
        <p:nvGrpSpPr>
          <p:cNvPr id="6" name="Group 5"/>
          <p:cNvGrpSpPr/>
          <p:nvPr/>
        </p:nvGrpSpPr>
        <p:grpSpPr>
          <a:xfrm>
            <a:off x="990600" y="4038600"/>
            <a:ext cx="6981825" cy="1962150"/>
            <a:chOff x="914400" y="4572000"/>
            <a:chExt cx="6981825" cy="1962150"/>
          </a:xfrm>
        </p:grpSpPr>
        <p:pic>
          <p:nvPicPr>
            <p:cNvPr id="1027" name="Picture 3"/>
            <p:cNvPicPr>
              <a:picLocks noChangeAspect="1" noChangeArrowheads="1"/>
            </p:cNvPicPr>
            <p:nvPr/>
          </p:nvPicPr>
          <p:blipFill>
            <a:blip r:embed="rId3" cstate="print"/>
            <a:srcRect t="80000"/>
            <a:stretch>
              <a:fillRect/>
            </a:stretch>
          </p:blipFill>
          <p:spPr bwMode="auto">
            <a:xfrm>
              <a:off x="1143000" y="5715000"/>
              <a:ext cx="6753225" cy="819150"/>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b="75814"/>
            <a:stretch>
              <a:fillRect/>
            </a:stretch>
          </p:blipFill>
          <p:spPr bwMode="auto">
            <a:xfrm>
              <a:off x="914400" y="4572000"/>
              <a:ext cx="6753225" cy="990600"/>
            </a:xfrm>
            <a:prstGeom prst="rect">
              <a:avLst/>
            </a:prstGeom>
            <a:noFill/>
            <a:ln w="9525">
              <a:noFill/>
              <a:miter lim="800000"/>
              <a:headEnd/>
              <a:tailEnd/>
            </a:ln>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#1: Thursday 4/3</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990600" y="1676400"/>
            <a:ext cx="7219950" cy="150495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Staff	</a:t>
            </a:r>
            <a:endParaRPr lang="en-US" dirty="0"/>
          </a:p>
        </p:txBody>
      </p:sp>
      <p:sp>
        <p:nvSpPr>
          <p:cNvPr id="3" name="Content Placeholder 2"/>
          <p:cNvSpPr>
            <a:spLocks noGrp="1"/>
          </p:cNvSpPr>
          <p:nvPr>
            <p:ph idx="1"/>
          </p:nvPr>
        </p:nvSpPr>
        <p:spPr>
          <a:xfrm>
            <a:off x="457200" y="1295400"/>
            <a:ext cx="8229600" cy="4525963"/>
          </a:xfrm>
        </p:spPr>
        <p:txBody>
          <a:bodyPr>
            <a:normAutofit fontScale="92500" lnSpcReduction="20000"/>
          </a:bodyPr>
          <a:lstStyle/>
          <a:p>
            <a:r>
              <a:rPr lang="en-US" sz="2400" dirty="0" smtClean="0"/>
              <a:t>http://stanford.edu/class/gene210/web/html/contact.html</a:t>
            </a:r>
          </a:p>
          <a:p>
            <a:r>
              <a:rPr lang="en-US" dirty="0" smtClean="0"/>
              <a:t>Course Organizers:  </a:t>
            </a:r>
          </a:p>
          <a:p>
            <a:pPr lvl="1"/>
            <a:r>
              <a:rPr lang="en-US" dirty="0" smtClean="0"/>
              <a:t>Stuart Kim (Dev. Bio., Genetics)</a:t>
            </a:r>
          </a:p>
          <a:p>
            <a:pPr lvl="1"/>
            <a:r>
              <a:rPr lang="en-US" dirty="0" smtClean="0"/>
              <a:t>Aaron </a:t>
            </a:r>
            <a:r>
              <a:rPr lang="en-US" dirty="0" err="1" smtClean="0"/>
              <a:t>Gitler</a:t>
            </a:r>
            <a:r>
              <a:rPr lang="en-US" dirty="0" smtClean="0"/>
              <a:t> (Genetics) </a:t>
            </a:r>
          </a:p>
          <a:p>
            <a:pPr lvl="1"/>
            <a:r>
              <a:rPr lang="en-US" dirty="0" smtClean="0"/>
              <a:t>Rosalind Chuang (Neurology)</a:t>
            </a:r>
          </a:p>
          <a:p>
            <a:r>
              <a:rPr lang="en-US" dirty="0" err="1" smtClean="0"/>
              <a:t>Tas</a:t>
            </a:r>
            <a:r>
              <a:rPr lang="en-US" dirty="0" smtClean="0"/>
              <a:t> (</a:t>
            </a:r>
            <a:r>
              <a:rPr lang="en-US" sz="2600" dirty="0"/>
              <a:t>Tue: 4-6 pm, Third floor lobby Beckman Center</a:t>
            </a:r>
            <a:br>
              <a:rPr lang="en-US" sz="2600" dirty="0"/>
            </a:br>
            <a:r>
              <a:rPr lang="en-US" sz="2600" dirty="0"/>
              <a:t>Wed: 11-1 pm, Third floor lobby Beckman </a:t>
            </a:r>
            <a:r>
              <a:rPr lang="en-US" sz="2600" dirty="0" smtClean="0"/>
              <a:t>Center)</a:t>
            </a:r>
            <a:r>
              <a:rPr lang="en-US" dirty="0" smtClean="0"/>
              <a:t>:  </a:t>
            </a:r>
          </a:p>
          <a:p>
            <a:pPr lvl="1"/>
            <a:r>
              <a:rPr lang="en-US" dirty="0" smtClean="0"/>
              <a:t>Andrew </a:t>
            </a:r>
            <a:r>
              <a:rPr lang="en-US" dirty="0" err="1" smtClean="0"/>
              <a:t>Roos</a:t>
            </a:r>
            <a:r>
              <a:rPr lang="en-US" dirty="0" smtClean="0"/>
              <a:t> </a:t>
            </a:r>
          </a:p>
          <a:p>
            <a:pPr lvl="1"/>
            <a:r>
              <a:rPr lang="en-US" dirty="0" smtClean="0"/>
              <a:t>Thomas </a:t>
            </a:r>
            <a:r>
              <a:rPr lang="en-US" dirty="0" err="1" smtClean="0"/>
              <a:t>Roos</a:t>
            </a:r>
            <a:endParaRPr lang="en-US" dirty="0" smtClean="0"/>
          </a:p>
          <a:p>
            <a:r>
              <a:rPr lang="en-US" dirty="0" smtClean="0"/>
              <a:t>IT support</a:t>
            </a:r>
          </a:p>
          <a:p>
            <a:pPr lvl="1"/>
            <a:r>
              <a:rPr lang="en-US" dirty="0" smtClean="0"/>
              <a:t>Greg Roe (Genetics) </a:t>
            </a:r>
            <a:endParaRPr lang="en-US" dirty="0"/>
          </a:p>
        </p:txBody>
      </p:sp>
    </p:spTree>
  </p:cSld>
  <p:clrMapOvr>
    <a:masterClrMapping/>
  </p:clrMapOvr>
  <p:transition advTm="90855"/>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#2: Thursday 4/3</a:t>
            </a:r>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914400" y="1371600"/>
            <a:ext cx="7115175" cy="173355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990600" y="3124200"/>
            <a:ext cx="7067550" cy="1619250"/>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a:off x="1066800" y="4572000"/>
            <a:ext cx="7000875" cy="169545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685799" y="0"/>
            <a:ext cx="8021887" cy="6172200"/>
          </a:xfrm>
          <a:prstGeom prst="rect">
            <a:avLst/>
          </a:prstGeom>
          <a:noFill/>
          <a:ln w="9525">
            <a:noFill/>
            <a:miter lim="800000"/>
            <a:headEnd/>
            <a:tailEnd/>
          </a:ln>
        </p:spPr>
      </p:pic>
    </p:spTree>
  </p:cSld>
  <p:clrMapOvr>
    <a:masterClrMapping/>
  </p:clrMapOvr>
  <p:transition advTm="79451"/>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pic>
        <p:nvPicPr>
          <p:cNvPr id="4" name="Picture 3" descr="gwas-2012-07-01.jpg"/>
          <p:cNvPicPr>
            <a:picLocks noChangeAspect="1"/>
          </p:cNvPicPr>
          <p:nvPr/>
        </p:nvPicPr>
        <p:blipFill rotWithShape="1">
          <a:blip r:embed="rId2" cstate="print"/>
          <a:srcRect l="132" b="1254"/>
          <a:stretch/>
        </p:blipFill>
        <p:spPr>
          <a:xfrm>
            <a:off x="-1" y="432262"/>
            <a:ext cx="8218711" cy="6094801"/>
          </a:xfrm>
          <a:prstGeom prst="rect">
            <a:avLst/>
          </a:prstGeom>
        </p:spPr>
      </p:pic>
      <p:sp>
        <p:nvSpPr>
          <p:cNvPr id="5" name="TextBox 4"/>
          <p:cNvSpPr txBox="1"/>
          <p:nvPr/>
        </p:nvSpPr>
        <p:spPr>
          <a:xfrm>
            <a:off x="1790700" y="0"/>
            <a:ext cx="5562600" cy="646331"/>
          </a:xfrm>
          <a:prstGeom prst="rect">
            <a:avLst/>
          </a:prstGeom>
          <a:noFill/>
        </p:spPr>
        <p:txBody>
          <a:bodyPr wrap="square" rtlCol="0">
            <a:spAutoFit/>
          </a:bodyPr>
          <a:lstStyle/>
          <a:p>
            <a:pPr algn="ctr"/>
            <a:r>
              <a:rPr lang="en-US" b="1" dirty="0" smtClean="0"/>
              <a:t>Published Genome-Wide Associations through 07/2012</a:t>
            </a:r>
          </a:p>
          <a:p>
            <a:pPr algn="ctr"/>
            <a:r>
              <a:rPr lang="en-US" b="1" dirty="0"/>
              <a:t>P</a:t>
            </a:r>
            <a:r>
              <a:rPr lang="en-US" b="1" dirty="0" smtClean="0"/>
              <a:t>ublished GWA at p≤5X10</a:t>
            </a:r>
            <a:r>
              <a:rPr lang="en-US" b="1" baseline="30000" dirty="0" smtClean="0"/>
              <a:t>-8</a:t>
            </a:r>
            <a:r>
              <a:rPr lang="en-US" b="1" dirty="0" smtClean="0"/>
              <a:t> for 18 trait categories</a:t>
            </a:r>
            <a:endParaRPr lang="en-US" b="1" dirty="0"/>
          </a:p>
        </p:txBody>
      </p:sp>
      <p:sp>
        <p:nvSpPr>
          <p:cNvPr id="6" name="TextBox 5"/>
          <p:cNvSpPr txBox="1"/>
          <p:nvPr/>
        </p:nvSpPr>
        <p:spPr>
          <a:xfrm>
            <a:off x="3875318" y="5868574"/>
            <a:ext cx="3505200" cy="923330"/>
          </a:xfrm>
          <a:prstGeom prst="rect">
            <a:avLst/>
          </a:prstGeom>
          <a:noFill/>
        </p:spPr>
        <p:txBody>
          <a:bodyPr wrap="square" rtlCol="0">
            <a:spAutoFit/>
          </a:bodyPr>
          <a:lstStyle/>
          <a:p>
            <a:r>
              <a:rPr lang="en-US" b="1" dirty="0" smtClean="0"/>
              <a:t>NHGRI GWA Catalog</a:t>
            </a:r>
          </a:p>
          <a:p>
            <a:r>
              <a:rPr lang="en-US" b="1" dirty="0" smtClean="0"/>
              <a:t>www.genome.gov/GWAStudies</a:t>
            </a:r>
          </a:p>
          <a:p>
            <a:r>
              <a:rPr lang="en-US" b="1" dirty="0" smtClean="0"/>
              <a:t>www.ebi.ac.uk/fgpt/gwas/ </a:t>
            </a:r>
            <a:endParaRPr lang="en-US" b="1" dirty="0"/>
          </a:p>
        </p:txBody>
      </p:sp>
      <p:pic>
        <p:nvPicPr>
          <p:cNvPr id="7" name="Picture 2" descr="http://wwwdev.ebi.ac.uk/fgpt/gwas/images/dual-logo2.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4283"/>
          <a:stretch/>
        </p:blipFill>
        <p:spPr bwMode="auto">
          <a:xfrm>
            <a:off x="6770918" y="6413845"/>
            <a:ext cx="1053854" cy="3352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wwwdev.ebi.ac.uk/fgpt/gwas/images/dual-logo2.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6392"/>
          <a:stretch/>
        </p:blipFill>
        <p:spPr bwMode="auto">
          <a:xfrm>
            <a:off x="2656118" y="6413845"/>
            <a:ext cx="1235754" cy="3352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gwas-2012-07-02.jpg"/>
          <p:cNvPicPr>
            <a:picLocks noChangeAspect="1"/>
          </p:cNvPicPr>
          <p:nvPr/>
        </p:nvPicPr>
        <p:blipFill rotWithShape="1">
          <a:blip r:embed="rId4" cstate="print"/>
          <a:srcRect l="9642" t="10000" r="52738" b="12063"/>
          <a:stretch/>
        </p:blipFill>
        <p:spPr>
          <a:xfrm>
            <a:off x="7674429" y="4417413"/>
            <a:ext cx="1307190" cy="2031069"/>
          </a:xfrm>
          <a:prstGeom prst="rect">
            <a:avLst/>
          </a:prstGeom>
        </p:spPr>
      </p:pic>
    </p:spTree>
  </p:cSld>
  <p:clrMapOvr>
    <a:masterClrMapping/>
  </p:clrMapOvr>
  <p:transition advTm="125534"/>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81000"/>
            <a:ext cx="7772400" cy="1470025"/>
          </a:xfrm>
        </p:spPr>
        <p:txBody>
          <a:bodyPr/>
          <a:lstStyle/>
          <a:p>
            <a:r>
              <a:rPr lang="en-US" dirty="0" smtClean="0"/>
              <a:t>Personalized Medicine</a:t>
            </a:r>
            <a:endParaRPr lang="en-US" dirty="0"/>
          </a:p>
        </p:txBody>
      </p:sp>
      <p:sp>
        <p:nvSpPr>
          <p:cNvPr id="3" name="Subtitle 2"/>
          <p:cNvSpPr>
            <a:spLocks noGrp="1"/>
          </p:cNvSpPr>
          <p:nvPr>
            <p:ph type="subTitle" idx="1"/>
          </p:nvPr>
        </p:nvSpPr>
        <p:spPr>
          <a:xfrm>
            <a:off x="914400" y="1828800"/>
            <a:ext cx="7391400" cy="4572000"/>
          </a:xfrm>
        </p:spPr>
        <p:txBody>
          <a:bodyPr>
            <a:normAutofit/>
          </a:bodyPr>
          <a:lstStyle/>
          <a:p>
            <a:pPr algn="l"/>
            <a:r>
              <a:rPr lang="en-US" dirty="0" smtClean="0">
                <a:solidFill>
                  <a:schemeClr val="tx1"/>
                </a:solidFill>
              </a:rPr>
              <a:t>Alzheimer’s disease – </a:t>
            </a:r>
            <a:r>
              <a:rPr lang="en-US" dirty="0" err="1" smtClean="0">
                <a:solidFill>
                  <a:schemeClr val="tx1"/>
                </a:solidFill>
              </a:rPr>
              <a:t>ApoE</a:t>
            </a:r>
            <a:r>
              <a:rPr lang="en-US" dirty="0" smtClean="0">
                <a:solidFill>
                  <a:schemeClr val="tx1"/>
                </a:solidFill>
              </a:rPr>
              <a:t> (2,3,4)</a:t>
            </a:r>
          </a:p>
          <a:p>
            <a:pPr algn="l"/>
            <a:r>
              <a:rPr lang="en-US" dirty="0" smtClean="0">
                <a:solidFill>
                  <a:schemeClr val="tx1"/>
                </a:solidFill>
              </a:rPr>
              <a:t>Huntington’s disease (HTT)</a:t>
            </a:r>
          </a:p>
          <a:p>
            <a:pPr algn="l"/>
            <a:r>
              <a:rPr lang="en-US" dirty="0" smtClean="0">
                <a:solidFill>
                  <a:schemeClr val="tx1"/>
                </a:solidFill>
              </a:rPr>
              <a:t>Cystic fibrosis (CFTR)</a:t>
            </a:r>
          </a:p>
          <a:p>
            <a:pPr algn="l"/>
            <a:r>
              <a:rPr lang="en-US" dirty="0" smtClean="0">
                <a:solidFill>
                  <a:schemeClr val="tx1"/>
                </a:solidFill>
              </a:rPr>
              <a:t>Breast Cancer (BRCA1, BRCA2)</a:t>
            </a:r>
          </a:p>
          <a:p>
            <a:pPr algn="l"/>
            <a:r>
              <a:rPr lang="en-US" dirty="0" smtClean="0">
                <a:solidFill>
                  <a:schemeClr val="tx1"/>
                </a:solidFill>
              </a:rPr>
              <a:t>Warfarin sensitivity (VKORC)</a:t>
            </a:r>
            <a:endParaRPr lang="en-US" dirty="0">
              <a:solidFill>
                <a:schemeClr val="tx1"/>
              </a:solidFill>
            </a:endParaRPr>
          </a:p>
        </p:txBody>
      </p:sp>
    </p:spTree>
    <p:extLst>
      <p:ext uri="{BB962C8B-B14F-4D97-AF65-F5344CB8AC3E}">
        <p14:creationId xmlns:p14="http://schemas.microsoft.com/office/powerpoint/2010/main" val="28424007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2 diabetes</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281" y="1143000"/>
            <a:ext cx="7858125" cy="5400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88652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914400"/>
            <a:ext cx="7772400" cy="1470025"/>
          </a:xfrm>
        </p:spPr>
        <p:txBody>
          <a:bodyPr>
            <a:normAutofit fontScale="90000"/>
          </a:bodyPr>
          <a:lstStyle/>
          <a:p>
            <a:pPr algn="l"/>
            <a:r>
              <a:rPr lang="en-US" dirty="0" smtClean="0"/>
              <a:t>Low Bone Mineral Density</a:t>
            </a:r>
            <a:br>
              <a:rPr lang="en-US" dirty="0" smtClean="0"/>
            </a:br>
            <a:r>
              <a:rPr lang="en-US" dirty="0" smtClean="0"/>
              <a:t>Osteoporosis</a:t>
            </a:r>
            <a:br>
              <a:rPr lang="en-US" dirty="0" smtClean="0"/>
            </a:br>
            <a:r>
              <a:rPr lang="en-US" dirty="0" smtClean="0"/>
              <a:t>Stress fracture</a:t>
            </a:r>
            <a:br>
              <a:rPr lang="en-US" dirty="0" smtClean="0"/>
            </a:br>
            <a:endParaRPr lang="en-US" dirty="0"/>
          </a:p>
        </p:txBody>
      </p:sp>
      <p:sp>
        <p:nvSpPr>
          <p:cNvPr id="3" name="Subtitle 2"/>
          <p:cNvSpPr>
            <a:spLocks noGrp="1"/>
          </p:cNvSpPr>
          <p:nvPr>
            <p:ph type="subTitle" idx="1"/>
          </p:nvPr>
        </p:nvSpPr>
        <p:spPr>
          <a:xfrm>
            <a:off x="609600" y="2819400"/>
            <a:ext cx="8001000" cy="3657600"/>
          </a:xfrm>
        </p:spPr>
        <p:txBody>
          <a:bodyPr>
            <a:normAutofit/>
          </a:bodyPr>
          <a:lstStyle/>
          <a:p>
            <a:pPr algn="l"/>
            <a:r>
              <a:rPr lang="en-US" dirty="0" smtClean="0">
                <a:solidFill>
                  <a:schemeClr val="tx1"/>
                </a:solidFill>
              </a:rPr>
              <a:t>17 GWA studies</a:t>
            </a:r>
          </a:p>
          <a:p>
            <a:pPr algn="l"/>
            <a:r>
              <a:rPr lang="en-US" dirty="0" smtClean="0">
                <a:solidFill>
                  <a:schemeClr val="tx1"/>
                </a:solidFill>
              </a:rPr>
              <a:t>33,000 people total</a:t>
            </a:r>
          </a:p>
          <a:p>
            <a:pPr algn="l"/>
            <a:r>
              <a:rPr lang="en-US" dirty="0" smtClean="0">
                <a:solidFill>
                  <a:schemeClr val="tx1"/>
                </a:solidFill>
              </a:rPr>
              <a:t>56 loci identified</a:t>
            </a:r>
          </a:p>
          <a:p>
            <a:pPr algn="l"/>
            <a:r>
              <a:rPr lang="en-US" dirty="0" smtClean="0">
                <a:solidFill>
                  <a:schemeClr val="tx1"/>
                </a:solidFill>
              </a:rPr>
              <a:t>Developed a genetic signature based on combined score from all 56 loci.</a:t>
            </a:r>
            <a:endParaRPr lang="en-US" dirty="0">
              <a:solidFill>
                <a:schemeClr val="tx1"/>
              </a:solidFill>
            </a:endParaRPr>
          </a:p>
        </p:txBody>
      </p:sp>
    </p:spTree>
    <p:extLst>
      <p:ext uri="{BB962C8B-B14F-4D97-AF65-F5344CB8AC3E}">
        <p14:creationId xmlns:p14="http://schemas.microsoft.com/office/powerpoint/2010/main" val="26938919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BMD/osteoporosis/fracture</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133600"/>
            <a:ext cx="8848725" cy="2956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36819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075" y="457200"/>
            <a:ext cx="8879257"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1184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66800"/>
            <a:ext cx="9109559" cy="3738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51611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7" y="762000"/>
            <a:ext cx="9053955"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6373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makeup</a:t>
            </a:r>
            <a:endParaRPr lang="en-US" dirty="0"/>
          </a:p>
        </p:txBody>
      </p:sp>
      <p:sp>
        <p:nvSpPr>
          <p:cNvPr id="3" name="Content Placeholder 2"/>
          <p:cNvSpPr>
            <a:spLocks noGrp="1"/>
          </p:cNvSpPr>
          <p:nvPr>
            <p:ph idx="1"/>
          </p:nvPr>
        </p:nvSpPr>
        <p:spPr>
          <a:xfrm>
            <a:off x="457200" y="1219200"/>
            <a:ext cx="8229600" cy="4906963"/>
          </a:xfrm>
        </p:spPr>
        <p:txBody>
          <a:bodyPr>
            <a:normAutofit fontScale="62500" lnSpcReduction="20000"/>
          </a:bodyPr>
          <a:lstStyle/>
          <a:p>
            <a:r>
              <a:rPr lang="en-US" dirty="0" smtClean="0">
                <a:hlinkClick r:id="rId2"/>
              </a:rPr>
              <a:t>http://stanford.edu/class/gene210/web/html/schedule.html</a:t>
            </a:r>
            <a:endParaRPr lang="en-US" dirty="0" smtClean="0"/>
          </a:p>
          <a:p>
            <a:r>
              <a:rPr lang="en-US" dirty="0" smtClean="0"/>
              <a:t>Activities</a:t>
            </a:r>
          </a:p>
          <a:p>
            <a:pPr lvl="1"/>
            <a:r>
              <a:rPr lang="en-US" dirty="0" smtClean="0"/>
              <a:t>In class GWAS exercise</a:t>
            </a:r>
          </a:p>
          <a:p>
            <a:pPr lvl="1"/>
            <a:r>
              <a:rPr lang="en-US" dirty="0" smtClean="0"/>
              <a:t>cardiovascular, diabetes, cancer, </a:t>
            </a:r>
            <a:r>
              <a:rPr lang="en-US" dirty="0" err="1" smtClean="0"/>
              <a:t>crohn’s</a:t>
            </a:r>
            <a:r>
              <a:rPr lang="en-US" dirty="0" smtClean="0"/>
              <a:t> etc. </a:t>
            </a:r>
          </a:p>
          <a:p>
            <a:pPr lvl="1"/>
            <a:r>
              <a:rPr lang="en-US" dirty="0" err="1" smtClean="0"/>
              <a:t>Neandertal</a:t>
            </a:r>
            <a:endParaRPr lang="en-US" dirty="0" smtClean="0"/>
          </a:p>
          <a:p>
            <a:pPr lvl="1"/>
            <a:r>
              <a:rPr lang="en-US" dirty="0" smtClean="0"/>
              <a:t>Human positive selection</a:t>
            </a:r>
          </a:p>
          <a:p>
            <a:pPr lvl="1"/>
            <a:r>
              <a:rPr lang="en-US" dirty="0" smtClean="0"/>
              <a:t>Who done it?</a:t>
            </a:r>
          </a:p>
          <a:p>
            <a:pPr lvl="1"/>
            <a:r>
              <a:rPr lang="en-US" dirty="0" smtClean="0"/>
              <a:t>FDA regulation debate</a:t>
            </a:r>
          </a:p>
          <a:p>
            <a:r>
              <a:rPr lang="en-US" dirty="0" smtClean="0"/>
              <a:t>Presentations</a:t>
            </a:r>
          </a:p>
          <a:p>
            <a:pPr lvl="1"/>
            <a:r>
              <a:rPr lang="en-US" dirty="0" smtClean="0"/>
              <a:t>Josh Knowles (cardiovascular)</a:t>
            </a:r>
          </a:p>
          <a:p>
            <a:pPr lvl="1"/>
            <a:r>
              <a:rPr lang="en-US" dirty="0" smtClean="0"/>
              <a:t>Russ Altman (</a:t>
            </a:r>
            <a:r>
              <a:rPr lang="en-US" dirty="0" err="1" smtClean="0"/>
              <a:t>pharmacogenetics</a:t>
            </a:r>
            <a:r>
              <a:rPr lang="en-US" dirty="0" smtClean="0"/>
              <a:t>)</a:t>
            </a:r>
          </a:p>
          <a:p>
            <a:pPr lvl="1"/>
            <a:r>
              <a:rPr lang="en-US" dirty="0" err="1" smtClean="0"/>
              <a:t>Yair</a:t>
            </a:r>
            <a:r>
              <a:rPr lang="en-US" dirty="0" smtClean="0"/>
              <a:t> </a:t>
            </a:r>
            <a:r>
              <a:rPr lang="en-US" dirty="0" err="1" smtClean="0"/>
              <a:t>Blumenfeld</a:t>
            </a:r>
            <a:r>
              <a:rPr lang="en-US" dirty="0" smtClean="0"/>
              <a:t> (prenatal sequencing)</a:t>
            </a:r>
          </a:p>
          <a:p>
            <a:pPr lvl="1"/>
            <a:r>
              <a:rPr lang="en-US" dirty="0" smtClean="0"/>
              <a:t>Steve Montgomery (</a:t>
            </a:r>
            <a:r>
              <a:rPr lang="en-US" dirty="0" err="1" smtClean="0"/>
              <a:t>eQTLs</a:t>
            </a:r>
            <a:r>
              <a:rPr lang="en-US" dirty="0" smtClean="0"/>
              <a:t>)</a:t>
            </a:r>
          </a:p>
          <a:p>
            <a:pPr lvl="1"/>
            <a:r>
              <a:rPr lang="en-US" dirty="0" smtClean="0"/>
              <a:t>Mike Snyder (next gen sequencing)</a:t>
            </a:r>
          </a:p>
          <a:p>
            <a:r>
              <a:rPr lang="en-US" dirty="0" smtClean="0"/>
              <a:t>Spokespeople</a:t>
            </a:r>
          </a:p>
          <a:p>
            <a:pPr lvl="1"/>
            <a:r>
              <a:rPr lang="en-US" dirty="0" smtClean="0"/>
              <a:t>Robin Starr (breast cancer)</a:t>
            </a:r>
          </a:p>
          <a:p>
            <a:pPr lvl="1"/>
            <a:r>
              <a:rPr lang="en-US" dirty="0" smtClean="0"/>
              <a:t>Katie Moser (Huntington’s disease)</a:t>
            </a:r>
          </a:p>
          <a:p>
            <a:endParaRPr lang="en-US" dirty="0"/>
          </a:p>
        </p:txBody>
      </p:sp>
    </p:spTree>
  </p:cSld>
  <p:clrMapOvr>
    <a:masterClrMapping/>
  </p:clrMapOvr>
  <p:transition advTm="796276"/>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609600" y="304800"/>
            <a:ext cx="7865080" cy="6051550"/>
          </a:xfrm>
          <a:prstGeom prst="rect">
            <a:avLst/>
          </a:prstGeom>
          <a:noFill/>
          <a:ln w="9525">
            <a:noFill/>
            <a:miter lim="800000"/>
            <a:headEnd/>
            <a:tailEnd/>
          </a:ln>
        </p:spPr>
      </p:pic>
    </p:spTree>
  </p:cSld>
  <p:clrMapOvr>
    <a:masterClrMapping/>
  </p:clrMapOvr>
  <p:transition advTm="235873"/>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405262" y="0"/>
            <a:ext cx="8333473" cy="6858000"/>
          </a:xfrm>
          <a:prstGeom prst="rect">
            <a:avLst/>
          </a:prstGeom>
          <a:noFill/>
          <a:ln w="9525">
            <a:noFill/>
            <a:miter lim="800000"/>
            <a:headEnd/>
            <a:tailEnd/>
          </a:ln>
        </p:spPr>
      </p:pic>
    </p:spTree>
  </p:cSld>
  <p:clrMapOvr>
    <a:masterClrMapping/>
  </p:clrMapOvr>
  <p:transition advTm="69779"/>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426674" y="1"/>
            <a:ext cx="8107726" cy="6267450"/>
          </a:xfrm>
          <a:prstGeom prst="rect">
            <a:avLst/>
          </a:prstGeom>
          <a:noFill/>
          <a:ln w="9525">
            <a:noFill/>
            <a:miter lim="800000"/>
            <a:headEnd/>
            <a:tailEnd/>
          </a:ln>
        </p:spPr>
      </p:pic>
    </p:spTree>
  </p:cSld>
  <p:clrMapOvr>
    <a:masterClrMapping/>
  </p:clrMapOvr>
  <p:transition advTm="170135"/>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136163" y="0"/>
            <a:ext cx="8871675" cy="6858000"/>
          </a:xfrm>
          <a:prstGeom prst="rect">
            <a:avLst/>
          </a:prstGeom>
          <a:noFill/>
          <a:ln w="9525">
            <a:noFill/>
            <a:miter lim="800000"/>
            <a:headEnd/>
            <a:tailEnd/>
          </a:ln>
        </p:spPr>
      </p:pic>
    </p:spTree>
  </p:cSld>
  <p:clrMapOvr>
    <a:masterClrMapping/>
  </p:clrMapOvr>
  <p:transition advTm="174019"/>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333313" y="152400"/>
            <a:ext cx="8674526" cy="6705600"/>
          </a:xfrm>
          <a:prstGeom prst="rect">
            <a:avLst/>
          </a:prstGeom>
          <a:noFill/>
          <a:ln w="9525">
            <a:noFill/>
            <a:miter lim="800000"/>
            <a:headEnd/>
            <a:tailEnd/>
          </a:ln>
        </p:spPr>
      </p:pic>
    </p:spTree>
  </p:cSld>
  <p:clrMapOvr>
    <a:masterClrMapping/>
  </p:clrMapOvr>
  <p:transition advTm="222894"/>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l="5188" t="6711" r="6615" b="6040"/>
          <a:stretch>
            <a:fillRect/>
          </a:stretch>
        </p:blipFill>
        <p:spPr bwMode="auto">
          <a:xfrm>
            <a:off x="685800" y="466165"/>
            <a:ext cx="8358554" cy="6391835"/>
          </a:xfrm>
          <a:prstGeom prst="rect">
            <a:avLst/>
          </a:prstGeom>
          <a:noFill/>
          <a:ln w="9525">
            <a:noFill/>
            <a:miter lim="800000"/>
            <a:headEnd/>
            <a:tailEnd/>
          </a:ln>
        </p:spPr>
      </p:pic>
    </p:spTree>
  </p:cSld>
  <p:clrMapOvr>
    <a:masterClrMapping/>
  </p:clrMapOvr>
  <p:transition advTm="83554"/>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1" y="-105257"/>
            <a:ext cx="9303560" cy="7191857"/>
          </a:xfrm>
          <a:prstGeom prst="rect">
            <a:avLst/>
          </a:prstGeom>
          <a:noFill/>
          <a:ln w="9525">
            <a:noFill/>
            <a:miter lim="800000"/>
            <a:headEnd/>
            <a:tailEnd/>
          </a:ln>
        </p:spPr>
      </p:pic>
    </p:spTree>
  </p:cSld>
  <p:clrMapOvr>
    <a:masterClrMapping/>
  </p:clrMapOvr>
  <p:transition advTm="57253"/>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136163" y="0"/>
            <a:ext cx="8871675" cy="6858000"/>
          </a:xfrm>
          <a:prstGeom prst="rect">
            <a:avLst/>
          </a:prstGeom>
          <a:noFill/>
          <a:ln w="9525">
            <a:noFill/>
            <a:miter lim="800000"/>
            <a:headEnd/>
            <a:tailEnd/>
          </a:ln>
        </p:spPr>
      </p:pic>
    </p:spTree>
  </p:cSld>
  <p:clrMapOvr>
    <a:masterClrMapping/>
  </p:clrMapOvr>
  <p:transition advTm="96846"/>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60985" y="-152400"/>
            <a:ext cx="9204985" cy="7115656"/>
          </a:xfrm>
          <a:prstGeom prst="rect">
            <a:avLst/>
          </a:prstGeom>
          <a:noFill/>
          <a:ln w="9525">
            <a:noFill/>
            <a:miter lim="800000"/>
            <a:headEnd/>
            <a:tailEnd/>
          </a:ln>
        </p:spPr>
      </p:pic>
    </p:spTree>
  </p:cSld>
  <p:clrMapOvr>
    <a:masterClrMapping/>
  </p:clrMapOvr>
  <p:transition advTm="36286"/>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136163" y="0"/>
            <a:ext cx="8871675" cy="6858000"/>
          </a:xfrm>
          <a:prstGeom prst="rect">
            <a:avLst/>
          </a:prstGeom>
          <a:noFill/>
          <a:ln w="9525">
            <a:noFill/>
            <a:miter lim="800000"/>
            <a:headEnd/>
            <a:tailEnd/>
          </a:ln>
        </p:spPr>
      </p:pic>
    </p:spTree>
  </p:cSld>
  <p:clrMapOvr>
    <a:masterClrMapping/>
  </p:clrMapOvr>
  <p:transition advTm="72665"/>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Course Requirements</a:t>
            </a:r>
            <a:br>
              <a:rPr lang="en-US" dirty="0" smtClean="0"/>
            </a:br>
            <a:r>
              <a:rPr lang="en-US" dirty="0" smtClean="0"/>
              <a:t> </a:t>
            </a:r>
            <a:r>
              <a:rPr lang="en-US" sz="2200" dirty="0" smtClean="0"/>
              <a:t>http://stanford.edu/class/gene210/web/html/course_requirements.html</a:t>
            </a:r>
            <a:endParaRPr lang="en-US" dirty="0"/>
          </a:p>
        </p:txBody>
      </p:sp>
      <p:sp>
        <p:nvSpPr>
          <p:cNvPr id="3" name="Content Placeholder 2"/>
          <p:cNvSpPr>
            <a:spLocks noGrp="1"/>
          </p:cNvSpPr>
          <p:nvPr>
            <p:ph idx="1"/>
          </p:nvPr>
        </p:nvSpPr>
        <p:spPr/>
        <p:txBody>
          <a:bodyPr/>
          <a:lstStyle/>
          <a:p>
            <a:r>
              <a:rPr lang="en-US" dirty="0" smtClean="0"/>
              <a:t>1.  Problem Sets (20%)</a:t>
            </a:r>
          </a:p>
          <a:p>
            <a:pPr lvl="1"/>
            <a:r>
              <a:rPr lang="en-US" dirty="0" smtClean="0"/>
              <a:t>Problem set 1.  Out April 3.  Due April 17.</a:t>
            </a:r>
          </a:p>
          <a:p>
            <a:pPr lvl="1"/>
            <a:r>
              <a:rPr lang="en-US" dirty="0" smtClean="0"/>
              <a:t>Problem set 2.  Out April 17.  Due May 1.</a:t>
            </a:r>
          </a:p>
          <a:p>
            <a:pPr lvl="1"/>
            <a:r>
              <a:rPr lang="en-US" dirty="0" smtClean="0"/>
              <a:t>OK to work in team, but need to work independently.</a:t>
            </a:r>
          </a:p>
          <a:p>
            <a:endParaRPr lang="en-US" dirty="0"/>
          </a:p>
        </p:txBody>
      </p:sp>
    </p:spTree>
  </p:cSld>
  <p:clrMapOvr>
    <a:masterClrMapping/>
  </p:clrMapOvr>
  <p:transition advTm="137827"/>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455281" y="-457200"/>
            <a:ext cx="9463120" cy="7315200"/>
          </a:xfrm>
          <a:prstGeom prst="rect">
            <a:avLst/>
          </a:prstGeom>
          <a:noFill/>
          <a:ln w="9525">
            <a:noFill/>
            <a:miter lim="800000"/>
            <a:headEnd/>
            <a:tailEnd/>
          </a:ln>
        </p:spPr>
      </p:pic>
    </p:spTree>
  </p:cSld>
  <p:clrMapOvr>
    <a:masterClrMapping/>
  </p:clrMapOvr>
  <p:transition advTm="140167"/>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Terminology</a:t>
            </a:r>
            <a:endParaRPr lang="en-US" dirty="0"/>
          </a:p>
        </p:txBody>
      </p:sp>
      <p:sp>
        <p:nvSpPr>
          <p:cNvPr id="3" name="TextBox 2"/>
          <p:cNvSpPr txBox="1"/>
          <p:nvPr/>
        </p:nvSpPr>
        <p:spPr>
          <a:xfrm>
            <a:off x="457200" y="1143000"/>
            <a:ext cx="6705600" cy="4093428"/>
          </a:xfrm>
          <a:prstGeom prst="rect">
            <a:avLst/>
          </a:prstGeom>
          <a:noFill/>
        </p:spPr>
        <p:txBody>
          <a:bodyPr wrap="square" rtlCol="0">
            <a:spAutoFit/>
          </a:bodyPr>
          <a:lstStyle/>
          <a:p>
            <a:pPr>
              <a:buFont typeface="Arial" pitchFamily="34" charset="0"/>
              <a:buChar char="•"/>
            </a:pPr>
            <a:r>
              <a:rPr lang="en-US" sz="2000" b="1" dirty="0" smtClean="0"/>
              <a:t>Genotype frequency</a:t>
            </a:r>
            <a:r>
              <a:rPr lang="en-US" sz="2000" dirty="0" smtClean="0"/>
              <a:t>:  If the SNPs segregate randomly, you can calculate this by multiplying each of the allele frequencies.</a:t>
            </a:r>
          </a:p>
          <a:p>
            <a:r>
              <a:rPr lang="en-US" sz="2000" b="1" dirty="0" smtClean="0"/>
              <a:t>Linkage equilibrium</a:t>
            </a:r>
            <a:r>
              <a:rPr lang="en-US" sz="2000" dirty="0" smtClean="0"/>
              <a:t>: If the SNPs segregate randomly, they are said to be in equilibrium.  If they do not segregate randomly, they are in linkage disequilibrium.</a:t>
            </a:r>
          </a:p>
          <a:p>
            <a:r>
              <a:rPr lang="en-US" sz="2000" b="1" dirty="0" err="1" smtClean="0"/>
              <a:t>Haplotype</a:t>
            </a:r>
            <a:r>
              <a:rPr lang="en-US" sz="2000" dirty="0" smtClean="0"/>
              <a:t>:  a set of markers that co-segregate with each other.  </a:t>
            </a:r>
          </a:p>
          <a:p>
            <a:r>
              <a:rPr lang="en-US" sz="2000" dirty="0" smtClean="0"/>
              <a:t>	</a:t>
            </a:r>
            <a:r>
              <a:rPr lang="en-US" sz="2000" u="sng" dirty="0" err="1" smtClean="0"/>
              <a:t>abc</a:t>
            </a:r>
            <a:r>
              <a:rPr lang="en-US" sz="2000" dirty="0" smtClean="0"/>
              <a:t>	or 	</a:t>
            </a:r>
            <a:r>
              <a:rPr lang="en-US" sz="2000" u="sng" dirty="0" err="1" smtClean="0"/>
              <a:t>abc</a:t>
            </a:r>
            <a:r>
              <a:rPr lang="en-US" sz="2000" dirty="0" smtClean="0"/>
              <a:t>	or 	</a:t>
            </a:r>
            <a:r>
              <a:rPr lang="en-US" sz="2000" u="sng" dirty="0" smtClean="0"/>
              <a:t>ABC</a:t>
            </a:r>
          </a:p>
          <a:p>
            <a:r>
              <a:rPr lang="en-US" sz="2000" dirty="0" smtClean="0"/>
              <a:t>	</a:t>
            </a:r>
            <a:r>
              <a:rPr lang="en-US" sz="2000" dirty="0" err="1" smtClean="0"/>
              <a:t>abc</a:t>
            </a:r>
            <a:r>
              <a:rPr lang="en-US" sz="2000" dirty="0" smtClean="0"/>
              <a:t>		</a:t>
            </a:r>
            <a:r>
              <a:rPr lang="en-US" sz="2000" dirty="0" err="1" smtClean="0"/>
              <a:t>ABC</a:t>
            </a:r>
            <a:r>
              <a:rPr lang="en-US" sz="2000" dirty="0" smtClean="0"/>
              <a:t>		</a:t>
            </a:r>
            <a:r>
              <a:rPr lang="en-US" sz="2000" dirty="0" err="1" smtClean="0"/>
              <a:t>ABC</a:t>
            </a:r>
            <a:endParaRPr lang="en-US" sz="2000" dirty="0" smtClean="0"/>
          </a:p>
          <a:p>
            <a:pPr>
              <a:buFont typeface="Arial" pitchFamily="34" charset="0"/>
              <a:buChar char="•"/>
            </a:pPr>
            <a:r>
              <a:rPr lang="en-US" sz="2000" b="1" dirty="0" smtClean="0"/>
              <a:t>Phase</a:t>
            </a:r>
            <a:r>
              <a:rPr lang="en-US" sz="2000" dirty="0" smtClean="0"/>
              <a:t>:  refers to whether the alleles are in </a:t>
            </a:r>
            <a:r>
              <a:rPr lang="en-US" sz="2000" dirty="0" err="1" smtClean="0"/>
              <a:t>cis</a:t>
            </a:r>
            <a:r>
              <a:rPr lang="en-US" sz="2000" dirty="0" smtClean="0"/>
              <a:t> or in trans.  </a:t>
            </a:r>
          </a:p>
          <a:p>
            <a:r>
              <a:rPr lang="en-US" sz="2000" dirty="0" smtClean="0"/>
              <a:t>	</a:t>
            </a:r>
            <a:r>
              <a:rPr lang="en-US" sz="2000" u="sng" dirty="0" err="1" smtClean="0"/>
              <a:t>ab</a:t>
            </a:r>
            <a:r>
              <a:rPr lang="en-US" sz="2000" dirty="0" smtClean="0"/>
              <a:t>	or 	</a:t>
            </a:r>
            <a:r>
              <a:rPr lang="en-US" sz="2000" u="sng" dirty="0" err="1" smtClean="0"/>
              <a:t>aB</a:t>
            </a:r>
            <a:endParaRPr lang="en-US" sz="2000" u="sng" dirty="0" smtClean="0"/>
          </a:p>
          <a:p>
            <a:r>
              <a:rPr lang="en-US" sz="2000" dirty="0" smtClean="0"/>
              <a:t>	AB		</a:t>
            </a:r>
            <a:r>
              <a:rPr lang="en-US" sz="2000" dirty="0" err="1" smtClean="0"/>
              <a:t>Ab</a:t>
            </a:r>
            <a:endParaRPr lang="en-US" sz="2000" dirty="0" smtClean="0"/>
          </a:p>
          <a:p>
            <a:endParaRPr lang="en-US" sz="2000" dirty="0" smtClean="0"/>
          </a:p>
          <a:p>
            <a:endParaRPr lang="en-US" sz="2000" dirty="0"/>
          </a:p>
        </p:txBody>
      </p:sp>
    </p:spTree>
  </p:cSld>
  <p:clrMapOvr>
    <a:masterClrMapping/>
  </p:clrMapOvr>
  <p:transition advTm="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Linkage</a:t>
            </a:r>
            <a:endParaRPr lang="en-US" dirty="0"/>
          </a:p>
        </p:txBody>
      </p:sp>
      <p:sp>
        <p:nvSpPr>
          <p:cNvPr id="3" name="TextBox 2"/>
          <p:cNvSpPr txBox="1"/>
          <p:nvPr/>
        </p:nvSpPr>
        <p:spPr>
          <a:xfrm>
            <a:off x="533400" y="1600200"/>
            <a:ext cx="7848600" cy="5262979"/>
          </a:xfrm>
          <a:prstGeom prst="rect">
            <a:avLst/>
          </a:prstGeom>
          <a:noFill/>
        </p:spPr>
        <p:txBody>
          <a:bodyPr wrap="square" rtlCol="0">
            <a:spAutoFit/>
          </a:bodyPr>
          <a:lstStyle/>
          <a:p>
            <a:endParaRPr lang="en-US" sz="2800" dirty="0" smtClean="0"/>
          </a:p>
          <a:p>
            <a:pPr>
              <a:buFont typeface="Arial" pitchFamily="34" charset="0"/>
              <a:buChar char="•"/>
            </a:pPr>
            <a:r>
              <a:rPr lang="en-US" sz="2800" dirty="0" smtClean="0"/>
              <a:t>The correlation between two markers (R) is a way to measure their linkage.</a:t>
            </a:r>
          </a:p>
          <a:p>
            <a:pPr>
              <a:buFont typeface="Arial" pitchFamily="34" charset="0"/>
              <a:buChar char="•"/>
            </a:pPr>
            <a:r>
              <a:rPr lang="en-US" sz="2800" dirty="0" smtClean="0"/>
              <a:t>R=1 indicates that the two markers are completely linked.</a:t>
            </a:r>
          </a:p>
          <a:p>
            <a:pPr>
              <a:buFont typeface="Arial" pitchFamily="34" charset="0"/>
              <a:buChar char="•"/>
            </a:pPr>
            <a:r>
              <a:rPr lang="en-US" sz="2800" dirty="0" smtClean="0"/>
              <a:t>R=0 indicates that the two markers segregate randomly.</a:t>
            </a:r>
          </a:p>
          <a:p>
            <a:pPr>
              <a:buFont typeface="Arial" pitchFamily="34" charset="0"/>
              <a:buChar char="•"/>
            </a:pPr>
            <a:r>
              <a:rPr lang="en-US" sz="2800" dirty="0" smtClean="0"/>
              <a:t>R</a:t>
            </a:r>
            <a:r>
              <a:rPr lang="en-US" sz="2800" baseline="30000" dirty="0" smtClean="0"/>
              <a:t>2</a:t>
            </a:r>
            <a:r>
              <a:rPr lang="en-US" sz="2800" dirty="0" smtClean="0"/>
              <a:t> measures the loss of information when marker A is replaced by marker B.  </a:t>
            </a:r>
          </a:p>
          <a:p>
            <a:pPr>
              <a:buFont typeface="Arial" pitchFamily="34" charset="0"/>
              <a:buChar char="•"/>
            </a:pPr>
            <a:endParaRPr lang="en-US" sz="2800" dirty="0" smtClean="0"/>
          </a:p>
          <a:p>
            <a:endParaRPr lang="en-US" sz="2800" dirty="0" smtClean="0"/>
          </a:p>
          <a:p>
            <a:r>
              <a:rPr lang="en-US" sz="2800" dirty="0" smtClean="0"/>
              <a:t>	</a:t>
            </a:r>
          </a:p>
        </p:txBody>
      </p:sp>
    </p:spTree>
    <p:custDataLst>
      <p:tags r:id="rId1"/>
    </p:custDataLst>
  </p:cSld>
  <p:clrMapOvr>
    <a:masterClrMapping/>
  </p:clrMapOvr>
  <p:transition advTm="15283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0" y="381000"/>
            <a:ext cx="8871675" cy="6858000"/>
          </a:xfrm>
          <a:prstGeom prst="rect">
            <a:avLst/>
          </a:prstGeom>
          <a:noFill/>
          <a:ln w="9525">
            <a:noFill/>
            <a:miter lim="800000"/>
            <a:headEnd/>
            <a:tailEnd/>
          </a:ln>
        </p:spPr>
      </p:pic>
      <p:sp>
        <p:nvSpPr>
          <p:cNvPr id="3" name="Title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Scenario 1</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advTm="72665"/>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2</a:t>
            </a:r>
            <a:endParaRPr lang="en-US" dirty="0"/>
          </a:p>
        </p:txBody>
      </p:sp>
      <p:cxnSp>
        <p:nvCxnSpPr>
          <p:cNvPr id="4" name="Straight Connector 3"/>
          <p:cNvCxnSpPr/>
          <p:nvPr/>
        </p:nvCxnSpPr>
        <p:spPr>
          <a:xfrm>
            <a:off x="762000" y="1828800"/>
            <a:ext cx="1752600" cy="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5" name="Straight Connector 4"/>
          <p:cNvCxnSpPr/>
          <p:nvPr/>
        </p:nvCxnSpPr>
        <p:spPr>
          <a:xfrm>
            <a:off x="762000" y="2286000"/>
            <a:ext cx="175260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295400" y="2357735"/>
            <a:ext cx="348172" cy="461665"/>
          </a:xfrm>
          <a:prstGeom prst="rect">
            <a:avLst/>
          </a:prstGeom>
          <a:noFill/>
        </p:spPr>
        <p:txBody>
          <a:bodyPr wrap="none" rtlCol="0">
            <a:spAutoFit/>
          </a:bodyPr>
          <a:lstStyle/>
          <a:p>
            <a:r>
              <a:rPr lang="en-US" sz="2400" b="1" dirty="0" smtClean="0">
                <a:solidFill>
                  <a:srgbClr val="00B050"/>
                </a:solidFill>
              </a:rPr>
              <a:t>C</a:t>
            </a:r>
            <a:endParaRPr lang="en-US" sz="2400" b="1" dirty="0">
              <a:solidFill>
                <a:srgbClr val="00B050"/>
              </a:solidFill>
            </a:endParaRPr>
          </a:p>
        </p:txBody>
      </p:sp>
      <p:sp>
        <p:nvSpPr>
          <p:cNvPr id="8" name="TextBox 7"/>
          <p:cNvSpPr txBox="1"/>
          <p:nvPr/>
        </p:nvSpPr>
        <p:spPr>
          <a:xfrm>
            <a:off x="1295400" y="1295400"/>
            <a:ext cx="370614" cy="461665"/>
          </a:xfrm>
          <a:prstGeom prst="rect">
            <a:avLst/>
          </a:prstGeom>
          <a:noFill/>
        </p:spPr>
        <p:txBody>
          <a:bodyPr wrap="none" rtlCol="0">
            <a:spAutoFit/>
          </a:bodyPr>
          <a:lstStyle/>
          <a:p>
            <a:r>
              <a:rPr lang="en-US" sz="2400" b="1" dirty="0" smtClean="0">
                <a:solidFill>
                  <a:srgbClr val="C00000"/>
                </a:solidFill>
              </a:rPr>
              <a:t>A</a:t>
            </a:r>
            <a:endParaRPr lang="en-US" sz="2400" b="1" dirty="0">
              <a:solidFill>
                <a:srgbClr val="C00000"/>
              </a:solidFill>
            </a:endParaRPr>
          </a:p>
        </p:txBody>
      </p:sp>
      <p:cxnSp>
        <p:nvCxnSpPr>
          <p:cNvPr id="9" name="Straight Connector 8"/>
          <p:cNvCxnSpPr/>
          <p:nvPr/>
        </p:nvCxnSpPr>
        <p:spPr>
          <a:xfrm>
            <a:off x="5105400" y="1828800"/>
            <a:ext cx="1752600" cy="0"/>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10" name="TextBox 9"/>
          <p:cNvSpPr txBox="1"/>
          <p:nvPr/>
        </p:nvSpPr>
        <p:spPr>
          <a:xfrm>
            <a:off x="5638800" y="1367135"/>
            <a:ext cx="380232" cy="461665"/>
          </a:xfrm>
          <a:prstGeom prst="rect">
            <a:avLst/>
          </a:prstGeom>
          <a:noFill/>
        </p:spPr>
        <p:txBody>
          <a:bodyPr wrap="none" rtlCol="0">
            <a:spAutoFit/>
          </a:bodyPr>
          <a:lstStyle/>
          <a:p>
            <a:r>
              <a:rPr lang="en-US" sz="2400" b="1" dirty="0" smtClean="0">
                <a:solidFill>
                  <a:srgbClr val="C00000"/>
                </a:solidFill>
              </a:rPr>
              <a:t>G</a:t>
            </a:r>
            <a:endParaRPr lang="en-US" sz="2400" b="1" dirty="0">
              <a:solidFill>
                <a:srgbClr val="C00000"/>
              </a:solidFill>
            </a:endParaRPr>
          </a:p>
        </p:txBody>
      </p:sp>
      <p:cxnSp>
        <p:nvCxnSpPr>
          <p:cNvPr id="11" name="Straight Connector 10"/>
          <p:cNvCxnSpPr/>
          <p:nvPr/>
        </p:nvCxnSpPr>
        <p:spPr>
          <a:xfrm>
            <a:off x="5105400" y="2286000"/>
            <a:ext cx="1752600" cy="0"/>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12" name="TextBox 11"/>
          <p:cNvSpPr txBox="1"/>
          <p:nvPr/>
        </p:nvSpPr>
        <p:spPr>
          <a:xfrm>
            <a:off x="5638800" y="2281535"/>
            <a:ext cx="380232" cy="461665"/>
          </a:xfrm>
          <a:prstGeom prst="rect">
            <a:avLst/>
          </a:prstGeom>
          <a:noFill/>
        </p:spPr>
        <p:txBody>
          <a:bodyPr wrap="none" rtlCol="0">
            <a:spAutoFit/>
          </a:bodyPr>
          <a:lstStyle/>
          <a:p>
            <a:r>
              <a:rPr lang="en-US" sz="2400" b="1" dirty="0" smtClean="0">
                <a:solidFill>
                  <a:srgbClr val="C00000"/>
                </a:solidFill>
              </a:rPr>
              <a:t>G</a:t>
            </a:r>
            <a:endParaRPr lang="en-US" sz="2400" b="1" dirty="0">
              <a:solidFill>
                <a:srgbClr val="C00000"/>
              </a:solidFill>
            </a:endParaRPr>
          </a:p>
        </p:txBody>
      </p:sp>
      <p:sp>
        <p:nvSpPr>
          <p:cNvPr id="14" name="TextBox 13"/>
          <p:cNvSpPr txBox="1"/>
          <p:nvPr/>
        </p:nvSpPr>
        <p:spPr>
          <a:xfrm>
            <a:off x="2667000" y="1828800"/>
            <a:ext cx="982448" cy="369332"/>
          </a:xfrm>
          <a:prstGeom prst="rect">
            <a:avLst/>
          </a:prstGeom>
          <a:noFill/>
        </p:spPr>
        <p:txBody>
          <a:bodyPr wrap="none" rtlCol="0">
            <a:spAutoFit/>
          </a:bodyPr>
          <a:lstStyle/>
          <a:p>
            <a:r>
              <a:rPr lang="en-US" dirty="0" err="1" smtClean="0"/>
              <a:t>Chrom</a:t>
            </a:r>
            <a:r>
              <a:rPr lang="en-US" dirty="0" smtClean="0"/>
              <a:t> 1</a:t>
            </a:r>
            <a:endParaRPr lang="en-US" dirty="0"/>
          </a:p>
        </p:txBody>
      </p:sp>
      <p:sp>
        <p:nvSpPr>
          <p:cNvPr id="15" name="TextBox 14"/>
          <p:cNvSpPr txBox="1"/>
          <p:nvPr/>
        </p:nvSpPr>
        <p:spPr>
          <a:xfrm>
            <a:off x="7018552" y="1828800"/>
            <a:ext cx="982448" cy="369332"/>
          </a:xfrm>
          <a:prstGeom prst="rect">
            <a:avLst/>
          </a:prstGeom>
          <a:noFill/>
        </p:spPr>
        <p:txBody>
          <a:bodyPr wrap="none" rtlCol="0">
            <a:spAutoFit/>
          </a:bodyPr>
          <a:lstStyle/>
          <a:p>
            <a:r>
              <a:rPr lang="en-US" dirty="0" err="1" smtClean="0"/>
              <a:t>Chrom</a:t>
            </a:r>
            <a:r>
              <a:rPr lang="en-US" dirty="0" smtClean="0"/>
              <a:t> 2</a:t>
            </a:r>
            <a:endParaRPr lang="en-US" dirty="0"/>
          </a:p>
        </p:txBody>
      </p:sp>
      <p:cxnSp>
        <p:nvCxnSpPr>
          <p:cNvPr id="17" name="Straight Connector 16"/>
          <p:cNvCxnSpPr/>
          <p:nvPr/>
        </p:nvCxnSpPr>
        <p:spPr>
          <a:xfrm>
            <a:off x="609600" y="3429000"/>
            <a:ext cx="7772400"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323164" y="2667000"/>
            <a:ext cx="3800784" cy="646331"/>
          </a:xfrm>
          <a:prstGeom prst="rect">
            <a:avLst/>
          </a:prstGeom>
          <a:noFill/>
        </p:spPr>
        <p:txBody>
          <a:bodyPr wrap="none" rtlCol="0">
            <a:spAutoFit/>
          </a:bodyPr>
          <a:lstStyle/>
          <a:p>
            <a:r>
              <a:rPr lang="en-US" sz="3600" dirty="0" smtClean="0"/>
              <a:t>First polymorphism</a:t>
            </a:r>
            <a:endParaRPr lang="en-US" sz="3600" dirty="0"/>
          </a:p>
        </p:txBody>
      </p:sp>
      <p:sp>
        <p:nvSpPr>
          <p:cNvPr id="19" name="TextBox 18"/>
          <p:cNvSpPr txBox="1"/>
          <p:nvPr/>
        </p:nvSpPr>
        <p:spPr>
          <a:xfrm>
            <a:off x="2133600" y="3505200"/>
            <a:ext cx="4361450" cy="646331"/>
          </a:xfrm>
          <a:prstGeom prst="rect">
            <a:avLst/>
          </a:prstGeom>
          <a:noFill/>
        </p:spPr>
        <p:txBody>
          <a:bodyPr wrap="none" rtlCol="0">
            <a:spAutoFit/>
          </a:bodyPr>
          <a:lstStyle/>
          <a:p>
            <a:r>
              <a:rPr lang="en-US" sz="3600" dirty="0" smtClean="0"/>
              <a:t>Second polymorphism</a:t>
            </a:r>
            <a:endParaRPr lang="en-US" sz="3600" dirty="0"/>
          </a:p>
        </p:txBody>
      </p:sp>
      <p:cxnSp>
        <p:nvCxnSpPr>
          <p:cNvPr id="20" name="Straight Connector 19"/>
          <p:cNvCxnSpPr/>
          <p:nvPr/>
        </p:nvCxnSpPr>
        <p:spPr>
          <a:xfrm>
            <a:off x="762000" y="4572000"/>
            <a:ext cx="1752600" cy="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21" name="Straight Connector 20"/>
          <p:cNvCxnSpPr/>
          <p:nvPr/>
        </p:nvCxnSpPr>
        <p:spPr>
          <a:xfrm>
            <a:off x="762000" y="5029200"/>
            <a:ext cx="175260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295400" y="5100935"/>
            <a:ext cx="348172" cy="461665"/>
          </a:xfrm>
          <a:prstGeom prst="rect">
            <a:avLst/>
          </a:prstGeom>
          <a:noFill/>
        </p:spPr>
        <p:txBody>
          <a:bodyPr wrap="none" rtlCol="0">
            <a:spAutoFit/>
          </a:bodyPr>
          <a:lstStyle/>
          <a:p>
            <a:r>
              <a:rPr lang="en-US" sz="2400" b="1" dirty="0" smtClean="0">
                <a:solidFill>
                  <a:srgbClr val="00B050"/>
                </a:solidFill>
              </a:rPr>
              <a:t>C</a:t>
            </a:r>
            <a:endParaRPr lang="en-US" sz="2400" b="1" dirty="0">
              <a:solidFill>
                <a:srgbClr val="00B050"/>
              </a:solidFill>
            </a:endParaRPr>
          </a:p>
        </p:txBody>
      </p:sp>
      <p:sp>
        <p:nvSpPr>
          <p:cNvPr id="23" name="TextBox 22"/>
          <p:cNvSpPr txBox="1"/>
          <p:nvPr/>
        </p:nvSpPr>
        <p:spPr>
          <a:xfrm>
            <a:off x="1295400" y="4038600"/>
            <a:ext cx="370614" cy="461665"/>
          </a:xfrm>
          <a:prstGeom prst="rect">
            <a:avLst/>
          </a:prstGeom>
          <a:noFill/>
        </p:spPr>
        <p:txBody>
          <a:bodyPr wrap="none" rtlCol="0">
            <a:spAutoFit/>
          </a:bodyPr>
          <a:lstStyle/>
          <a:p>
            <a:r>
              <a:rPr lang="en-US" sz="2400" b="1" dirty="0" smtClean="0">
                <a:solidFill>
                  <a:srgbClr val="C00000"/>
                </a:solidFill>
              </a:rPr>
              <a:t>A</a:t>
            </a:r>
            <a:endParaRPr lang="en-US" sz="2400" b="1" dirty="0">
              <a:solidFill>
                <a:srgbClr val="C00000"/>
              </a:solidFill>
            </a:endParaRPr>
          </a:p>
        </p:txBody>
      </p:sp>
      <p:cxnSp>
        <p:nvCxnSpPr>
          <p:cNvPr id="24" name="Straight Connector 23"/>
          <p:cNvCxnSpPr/>
          <p:nvPr/>
        </p:nvCxnSpPr>
        <p:spPr>
          <a:xfrm>
            <a:off x="5105400" y="4572000"/>
            <a:ext cx="1752600" cy="0"/>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25" name="TextBox 24"/>
          <p:cNvSpPr txBox="1"/>
          <p:nvPr/>
        </p:nvSpPr>
        <p:spPr>
          <a:xfrm>
            <a:off x="5638800" y="4110335"/>
            <a:ext cx="380232" cy="461665"/>
          </a:xfrm>
          <a:prstGeom prst="rect">
            <a:avLst/>
          </a:prstGeom>
          <a:noFill/>
        </p:spPr>
        <p:txBody>
          <a:bodyPr wrap="none" rtlCol="0">
            <a:spAutoFit/>
          </a:bodyPr>
          <a:lstStyle/>
          <a:p>
            <a:r>
              <a:rPr lang="en-US" sz="2400" b="1" dirty="0" smtClean="0">
                <a:solidFill>
                  <a:srgbClr val="C00000"/>
                </a:solidFill>
              </a:rPr>
              <a:t>G</a:t>
            </a:r>
            <a:endParaRPr lang="en-US" sz="2400" b="1" dirty="0">
              <a:solidFill>
                <a:srgbClr val="C00000"/>
              </a:solidFill>
            </a:endParaRPr>
          </a:p>
        </p:txBody>
      </p:sp>
      <p:cxnSp>
        <p:nvCxnSpPr>
          <p:cNvPr id="26" name="Straight Connector 25"/>
          <p:cNvCxnSpPr/>
          <p:nvPr/>
        </p:nvCxnSpPr>
        <p:spPr>
          <a:xfrm>
            <a:off x="5105400" y="5029200"/>
            <a:ext cx="1752600" cy="0"/>
          </a:xfrm>
          <a:prstGeom prst="line">
            <a:avLst/>
          </a:prstGeom>
          <a:ln w="57150">
            <a:solidFill>
              <a:srgbClr val="92D050"/>
            </a:solidFill>
          </a:ln>
        </p:spPr>
        <p:style>
          <a:lnRef idx="1">
            <a:schemeClr val="accent2"/>
          </a:lnRef>
          <a:fillRef idx="0">
            <a:schemeClr val="accent2"/>
          </a:fillRef>
          <a:effectRef idx="0">
            <a:schemeClr val="accent2"/>
          </a:effectRef>
          <a:fontRef idx="minor">
            <a:schemeClr val="tx1"/>
          </a:fontRef>
        </p:style>
      </p:cxnSp>
      <p:sp>
        <p:nvSpPr>
          <p:cNvPr id="27" name="TextBox 26"/>
          <p:cNvSpPr txBox="1"/>
          <p:nvPr/>
        </p:nvSpPr>
        <p:spPr>
          <a:xfrm>
            <a:off x="5638800" y="5024735"/>
            <a:ext cx="348172" cy="461665"/>
          </a:xfrm>
          <a:prstGeom prst="rect">
            <a:avLst/>
          </a:prstGeom>
          <a:noFill/>
          <a:ln>
            <a:solidFill>
              <a:schemeClr val="bg1"/>
            </a:solidFill>
          </a:ln>
        </p:spPr>
        <p:txBody>
          <a:bodyPr wrap="none" rtlCol="0">
            <a:spAutoFit/>
          </a:bodyPr>
          <a:lstStyle/>
          <a:p>
            <a:r>
              <a:rPr lang="en-US" sz="2400" b="1" dirty="0" smtClean="0">
                <a:solidFill>
                  <a:srgbClr val="00B050"/>
                </a:solidFill>
              </a:rPr>
              <a:t>C</a:t>
            </a:r>
            <a:endParaRPr lang="en-US" sz="2400" b="1" dirty="0">
              <a:solidFill>
                <a:srgbClr val="00B050"/>
              </a:solidFill>
            </a:endParaRPr>
          </a:p>
        </p:txBody>
      </p:sp>
      <p:sp>
        <p:nvSpPr>
          <p:cNvPr id="28" name="TextBox 27"/>
          <p:cNvSpPr txBox="1"/>
          <p:nvPr/>
        </p:nvSpPr>
        <p:spPr>
          <a:xfrm>
            <a:off x="2667000" y="4572000"/>
            <a:ext cx="982448" cy="369332"/>
          </a:xfrm>
          <a:prstGeom prst="rect">
            <a:avLst/>
          </a:prstGeom>
          <a:noFill/>
        </p:spPr>
        <p:txBody>
          <a:bodyPr wrap="none" rtlCol="0">
            <a:spAutoFit/>
          </a:bodyPr>
          <a:lstStyle/>
          <a:p>
            <a:r>
              <a:rPr lang="en-US" dirty="0" err="1" smtClean="0"/>
              <a:t>Chrom</a:t>
            </a:r>
            <a:r>
              <a:rPr lang="en-US" dirty="0" smtClean="0"/>
              <a:t> 1</a:t>
            </a:r>
            <a:endParaRPr lang="en-US" dirty="0"/>
          </a:p>
        </p:txBody>
      </p:sp>
      <p:sp>
        <p:nvSpPr>
          <p:cNvPr id="29" name="TextBox 28"/>
          <p:cNvSpPr txBox="1"/>
          <p:nvPr/>
        </p:nvSpPr>
        <p:spPr>
          <a:xfrm>
            <a:off x="7018552" y="4572000"/>
            <a:ext cx="982448" cy="369332"/>
          </a:xfrm>
          <a:prstGeom prst="rect">
            <a:avLst/>
          </a:prstGeom>
          <a:noFill/>
        </p:spPr>
        <p:txBody>
          <a:bodyPr wrap="none" rtlCol="0">
            <a:spAutoFit/>
          </a:bodyPr>
          <a:lstStyle/>
          <a:p>
            <a:r>
              <a:rPr lang="en-US" dirty="0" err="1" smtClean="0"/>
              <a:t>Chrom</a:t>
            </a:r>
            <a:r>
              <a:rPr lang="en-US" dirty="0" smtClean="0"/>
              <a:t> 2</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229600" cy="1143000"/>
          </a:xfrm>
        </p:spPr>
        <p:txBody>
          <a:bodyPr/>
          <a:lstStyle/>
          <a:p>
            <a:r>
              <a:rPr lang="en-US" dirty="0" smtClean="0"/>
              <a:t>Scenario 1</a:t>
            </a:r>
            <a:endParaRPr lang="en-US" dirty="0"/>
          </a:p>
        </p:txBody>
      </p:sp>
      <p:sp>
        <p:nvSpPr>
          <p:cNvPr id="3" name="TextBox 2"/>
          <p:cNvSpPr txBox="1"/>
          <p:nvPr/>
        </p:nvSpPr>
        <p:spPr>
          <a:xfrm>
            <a:off x="685800" y="1447800"/>
            <a:ext cx="7772400" cy="1477328"/>
          </a:xfrm>
          <a:prstGeom prst="rect">
            <a:avLst/>
          </a:prstGeom>
          <a:noFill/>
        </p:spPr>
        <p:txBody>
          <a:bodyPr wrap="square" rtlCol="0">
            <a:spAutoFit/>
          </a:bodyPr>
          <a:lstStyle/>
          <a:p>
            <a:r>
              <a:rPr lang="en-US" dirty="0" smtClean="0"/>
              <a:t>SNP1	SNP2				</a:t>
            </a:r>
          </a:p>
          <a:p>
            <a:r>
              <a:rPr lang="en-US" dirty="0" smtClean="0"/>
              <a:t>    A	    C	Ancestral</a:t>
            </a:r>
          </a:p>
          <a:p>
            <a:r>
              <a:rPr lang="en-US" dirty="0" smtClean="0"/>
              <a:t>    C	    </a:t>
            </a:r>
            <a:r>
              <a:rPr lang="en-US" dirty="0" err="1" smtClean="0"/>
              <a:t>C</a:t>
            </a:r>
            <a:r>
              <a:rPr lang="en-US" dirty="0" smtClean="0"/>
              <a:t>	derived SNP1</a:t>
            </a:r>
          </a:p>
          <a:p>
            <a:r>
              <a:rPr lang="en-US" dirty="0" smtClean="0"/>
              <a:t>    C	    G	derived SNP2</a:t>
            </a:r>
          </a:p>
          <a:p>
            <a:r>
              <a:rPr lang="en-US" dirty="0" smtClean="0"/>
              <a:t>    A	    G	recombinant (not observed)</a:t>
            </a:r>
            <a:endParaRPr lang="en-US" dirty="0"/>
          </a:p>
        </p:txBody>
      </p:sp>
      <p:sp>
        <p:nvSpPr>
          <p:cNvPr id="5" name="Title 1"/>
          <p:cNvSpPr txBox="1">
            <a:spLocks/>
          </p:cNvSpPr>
          <p:nvPr/>
        </p:nvSpPr>
        <p:spPr>
          <a:xfrm>
            <a:off x="304800" y="28194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Scenario 2</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6" name="TextBox 5"/>
          <p:cNvSpPr txBox="1"/>
          <p:nvPr/>
        </p:nvSpPr>
        <p:spPr>
          <a:xfrm>
            <a:off x="685800" y="3704272"/>
            <a:ext cx="7772400" cy="1477328"/>
          </a:xfrm>
          <a:prstGeom prst="rect">
            <a:avLst/>
          </a:prstGeom>
          <a:noFill/>
        </p:spPr>
        <p:txBody>
          <a:bodyPr wrap="square" rtlCol="0">
            <a:spAutoFit/>
          </a:bodyPr>
          <a:lstStyle/>
          <a:p>
            <a:r>
              <a:rPr lang="en-US" dirty="0" smtClean="0"/>
              <a:t>SNP1	SNP2				</a:t>
            </a:r>
          </a:p>
          <a:p>
            <a:r>
              <a:rPr lang="en-US" dirty="0" smtClean="0"/>
              <a:t>    A	    C	Ancestral</a:t>
            </a:r>
          </a:p>
          <a:p>
            <a:r>
              <a:rPr lang="en-US" dirty="0" smtClean="0"/>
              <a:t>    C	    G	derived SNP1 and SNP2</a:t>
            </a:r>
          </a:p>
          <a:p>
            <a:r>
              <a:rPr lang="en-US" dirty="0" smtClean="0"/>
              <a:t>    C	    </a:t>
            </a:r>
            <a:r>
              <a:rPr lang="en-US" dirty="0" err="1" smtClean="0"/>
              <a:t>C</a:t>
            </a:r>
            <a:r>
              <a:rPr lang="en-US" dirty="0" smtClean="0"/>
              <a:t>	</a:t>
            </a:r>
            <a:r>
              <a:rPr lang="en-US" dirty="0" err="1" smtClean="0"/>
              <a:t>haplotype</a:t>
            </a:r>
            <a:r>
              <a:rPr lang="en-US" dirty="0" smtClean="0"/>
              <a:t> 1</a:t>
            </a:r>
          </a:p>
          <a:p>
            <a:r>
              <a:rPr lang="en-US" dirty="0" smtClean="0"/>
              <a:t>    A	    G	</a:t>
            </a:r>
            <a:r>
              <a:rPr lang="en-US" dirty="0" err="1" smtClean="0"/>
              <a:t>haplotype</a:t>
            </a:r>
            <a:r>
              <a:rPr lang="en-US" dirty="0" smtClean="0"/>
              <a:t> 2</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1470025"/>
          </a:xfrm>
        </p:spPr>
        <p:txBody>
          <a:bodyPr/>
          <a:lstStyle/>
          <a:p>
            <a:r>
              <a:rPr lang="en-US" dirty="0" smtClean="0"/>
              <a:t>Linkage</a:t>
            </a:r>
            <a:endParaRPr lang="en-US" dirty="0"/>
          </a:p>
        </p:txBody>
      </p:sp>
      <p:sp>
        <p:nvSpPr>
          <p:cNvPr id="3" name="Subtitle 2"/>
          <p:cNvSpPr>
            <a:spLocks noGrp="1"/>
          </p:cNvSpPr>
          <p:nvPr>
            <p:ph type="subTitle" idx="1"/>
          </p:nvPr>
        </p:nvSpPr>
        <p:spPr>
          <a:xfrm>
            <a:off x="533400" y="1219200"/>
            <a:ext cx="7162800" cy="5638800"/>
          </a:xfrm>
        </p:spPr>
        <p:txBody>
          <a:bodyPr>
            <a:normAutofit fontScale="85000" lnSpcReduction="10000"/>
          </a:bodyPr>
          <a:lstStyle/>
          <a:p>
            <a:pPr algn="l">
              <a:buFontTx/>
              <a:buChar char="-"/>
            </a:pPr>
            <a:r>
              <a:rPr lang="en-US" dirty="0" smtClean="0">
                <a:solidFill>
                  <a:schemeClr val="tx1"/>
                </a:solidFill>
              </a:rPr>
              <a:t>Go to </a:t>
            </a:r>
            <a:r>
              <a:rPr lang="en-US" dirty="0" smtClean="0">
                <a:solidFill>
                  <a:schemeClr val="tx1"/>
                </a:solidFill>
                <a:hlinkClick r:id="rId2"/>
              </a:rPr>
              <a:t>http://genotation.stanford.edu/</a:t>
            </a:r>
            <a:endParaRPr lang="en-US" dirty="0" smtClean="0">
              <a:solidFill>
                <a:schemeClr val="tx1"/>
              </a:solidFill>
            </a:endParaRPr>
          </a:p>
          <a:p>
            <a:pPr algn="l">
              <a:buFontTx/>
              <a:buChar char="-"/>
            </a:pPr>
            <a:r>
              <a:rPr lang="en-US" dirty="0" smtClean="0">
                <a:solidFill>
                  <a:schemeClr val="tx1"/>
                </a:solidFill>
              </a:rPr>
              <a:t>Load your genome, race</a:t>
            </a:r>
          </a:p>
          <a:p>
            <a:pPr algn="l">
              <a:buFontTx/>
              <a:buChar char="-"/>
            </a:pPr>
            <a:r>
              <a:rPr lang="en-US" dirty="0" smtClean="0">
                <a:solidFill>
                  <a:schemeClr val="tx1"/>
                </a:solidFill>
              </a:rPr>
              <a:t>Under “presentations”, run “genetic linkage, part 1”</a:t>
            </a:r>
          </a:p>
          <a:p>
            <a:pPr algn="l">
              <a:buFontTx/>
              <a:buChar char="-"/>
            </a:pPr>
            <a:r>
              <a:rPr lang="en-US" dirty="0" smtClean="0">
                <a:solidFill>
                  <a:schemeClr val="tx1"/>
                </a:solidFill>
              </a:rPr>
              <a:t>Click “look up exercise”</a:t>
            </a:r>
          </a:p>
          <a:p>
            <a:pPr algn="l">
              <a:buFontTx/>
              <a:buChar char="-"/>
            </a:pPr>
            <a:r>
              <a:rPr lang="en-US" dirty="0" smtClean="0">
                <a:solidFill>
                  <a:schemeClr val="tx1"/>
                </a:solidFill>
              </a:rPr>
              <a:t>Click “submit my information”</a:t>
            </a:r>
          </a:p>
          <a:p>
            <a:pPr algn="l">
              <a:buFontTx/>
              <a:buChar char="-"/>
            </a:pPr>
            <a:r>
              <a:rPr lang="en-US" dirty="0" smtClean="0">
                <a:solidFill>
                  <a:schemeClr val="tx1"/>
                </a:solidFill>
              </a:rPr>
              <a:t>Using the allele frequencies from class, calculate the chance of someone having your genotype.</a:t>
            </a:r>
          </a:p>
          <a:p>
            <a:pPr algn="l">
              <a:buFontTx/>
              <a:buChar char="-"/>
            </a:pPr>
            <a:r>
              <a:rPr lang="en-US" dirty="0" smtClean="0">
                <a:solidFill>
                  <a:schemeClr val="tx1"/>
                </a:solidFill>
              </a:rPr>
              <a:t>Compare the predicted genotype frequency to the observed genotype frequency in the class.</a:t>
            </a:r>
          </a:p>
          <a:p>
            <a:pPr algn="l">
              <a:buFontTx/>
              <a:buChar char="-"/>
            </a:pPr>
            <a:r>
              <a:rPr lang="en-US" dirty="0" smtClean="0">
                <a:solidFill>
                  <a:schemeClr val="tx1"/>
                </a:solidFill>
              </a:rPr>
              <a:t>Discuss.</a:t>
            </a:r>
          </a:p>
          <a:p>
            <a:pPr algn="l">
              <a:buFontTx/>
              <a:buChar char="-"/>
            </a:pPr>
            <a:r>
              <a:rPr lang="en-US" dirty="0" smtClean="0">
                <a:solidFill>
                  <a:schemeClr val="tx1"/>
                </a:solidFill>
              </a:rPr>
              <a:t>Repeat for parts 2 and 3.  Discuss.</a:t>
            </a:r>
          </a:p>
          <a:p>
            <a:pPr algn="l">
              <a:buFontTx/>
              <a:buChar char="-"/>
            </a:pPr>
            <a:endParaRPr lang="en-US" dirty="0" smtClean="0">
              <a:solidFill>
                <a:schemeClr val="tx1"/>
              </a:solidFill>
            </a:endParaRPr>
          </a:p>
          <a:p>
            <a:pPr algn="l">
              <a:buFontTx/>
              <a:buChar char="-"/>
            </a:pPr>
            <a:endParaRPr lang="en-US" dirty="0">
              <a:solidFill>
                <a:schemeClr val="tx1"/>
              </a:solidFill>
            </a:endParaRPr>
          </a:p>
        </p:txBody>
      </p:sp>
    </p:spTree>
  </p:cSld>
  <p:clrMapOvr>
    <a:masterClrMapping/>
  </p:clrMapOvr>
  <p:transition advTm="542384"/>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Course Requirements</a:t>
            </a:r>
            <a:br>
              <a:rPr lang="en-US" dirty="0" smtClean="0"/>
            </a:br>
            <a:r>
              <a:rPr lang="en-US" dirty="0" smtClean="0"/>
              <a:t> </a:t>
            </a:r>
            <a:r>
              <a:rPr lang="en-US" sz="2200" dirty="0" smtClean="0"/>
              <a:t>http://stanford.edu/class/gene210/web/html/course_requirements.html</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2.  Projects  (40%) Choose one of the following projects.</a:t>
            </a:r>
          </a:p>
          <a:p>
            <a:pPr marL="400050" lvl="1" indent="0">
              <a:buNone/>
            </a:pPr>
            <a:r>
              <a:rPr lang="en-US" dirty="0" smtClean="0"/>
              <a:t> a.  Write-up</a:t>
            </a:r>
          </a:p>
          <a:p>
            <a:pPr marL="857250" lvl="2" indent="0">
              <a:buNone/>
            </a:pPr>
            <a:r>
              <a:rPr lang="en-US" dirty="0" smtClean="0"/>
              <a:t>a.  One page write up of association of how a SNP is linked with a particular trait.  The format is the same as used at SNPedia.com.  </a:t>
            </a:r>
          </a:p>
          <a:p>
            <a:pPr marL="400050" lvl="1" indent="0">
              <a:buNone/>
            </a:pPr>
            <a:r>
              <a:rPr lang="en-US" dirty="0" smtClean="0"/>
              <a:t>b.  Special Project </a:t>
            </a:r>
          </a:p>
          <a:p>
            <a:pPr marL="857250" lvl="2" indent="0">
              <a:buNone/>
            </a:pPr>
            <a:r>
              <a:rPr lang="en-US" dirty="0" smtClean="0"/>
              <a:t>In the past, some students have found a specific interest in some aspect of Personalized Medicine.  This may come from your interest in some aspect of your own genetics, the ethics of genetic testing, or entrepreneurial possibilities in Personalized Medicine.  You may come up with an individualized project  for class credit by discussing your idea with one of the course directors.  </a:t>
            </a:r>
          </a:p>
          <a:p>
            <a:pPr marL="400050" lvl="1" indent="0">
              <a:buNone/>
            </a:pPr>
            <a:r>
              <a:rPr lang="en-US" dirty="0" smtClean="0"/>
              <a:t> </a:t>
            </a:r>
          </a:p>
        </p:txBody>
      </p:sp>
    </p:spTree>
  </p:cSld>
  <p:clrMapOvr>
    <a:masterClrMapping/>
  </p:clrMapOvr>
  <p:transition advTm="368615"/>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Course Requirements</a:t>
            </a:r>
            <a:br>
              <a:rPr lang="en-US" dirty="0" smtClean="0"/>
            </a:br>
            <a:r>
              <a:rPr lang="en-US" dirty="0" smtClean="0"/>
              <a:t> </a:t>
            </a:r>
            <a:r>
              <a:rPr lang="en-US" sz="2200" dirty="0" smtClean="0"/>
              <a:t>http://stanford.edu/class/gene210/web/html/course_requirements.html</a:t>
            </a:r>
            <a:endParaRPr lang="en-US" dirty="0"/>
          </a:p>
        </p:txBody>
      </p:sp>
      <p:sp>
        <p:nvSpPr>
          <p:cNvPr id="3" name="Content Placeholder 2"/>
          <p:cNvSpPr>
            <a:spLocks noGrp="1"/>
          </p:cNvSpPr>
          <p:nvPr>
            <p:ph idx="1"/>
          </p:nvPr>
        </p:nvSpPr>
        <p:spPr/>
        <p:txBody>
          <a:bodyPr>
            <a:normAutofit fontScale="92500"/>
          </a:bodyPr>
          <a:lstStyle/>
          <a:p>
            <a:r>
              <a:rPr lang="en-US" dirty="0" smtClean="0"/>
              <a:t>Final Exam (40%  credit)  take home.  </a:t>
            </a:r>
          </a:p>
          <a:p>
            <a:pPr lvl="1"/>
            <a:r>
              <a:rPr lang="en-US" dirty="0" smtClean="0"/>
              <a:t> Scenario is that you are an MD diagnosing a patient.</a:t>
            </a:r>
          </a:p>
          <a:p>
            <a:pPr lvl="1"/>
            <a:r>
              <a:rPr lang="en-US" dirty="0" smtClean="0"/>
              <a:t>You will be given the genotypes of a hypothetical family.  The final will have various scenarios.</a:t>
            </a:r>
          </a:p>
          <a:p>
            <a:pPr lvl="1"/>
            <a:r>
              <a:rPr lang="en-US" dirty="0" smtClean="0"/>
              <a:t> Extra credit. (10%)  </a:t>
            </a:r>
          </a:p>
          <a:p>
            <a:pPr lvl="2"/>
            <a:r>
              <a:rPr lang="en-US" dirty="0" smtClean="0"/>
              <a:t>a.  You will be given the genotypes of 7 people (SK, KK, RT, NT, NZ, MPS, GC).</a:t>
            </a:r>
          </a:p>
          <a:p>
            <a:pPr lvl="2"/>
            <a:r>
              <a:rPr lang="en-US" dirty="0" smtClean="0"/>
              <a:t>b.  You will be told ancestry and specific traits for these 7 people.</a:t>
            </a:r>
          </a:p>
          <a:p>
            <a:pPr lvl="2"/>
            <a:r>
              <a:rPr lang="en-US" dirty="0" smtClean="0"/>
              <a:t>c.  You need to match the genotype with the person.</a:t>
            </a:r>
            <a:endParaRPr lang="en-US" dirty="0"/>
          </a:p>
        </p:txBody>
      </p:sp>
    </p:spTree>
  </p:cSld>
  <p:clrMapOvr>
    <a:masterClrMapping/>
  </p:clrMapOvr>
  <p:transition advTm="162226"/>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Course Requirements</a:t>
            </a:r>
            <a:br>
              <a:rPr lang="en-US" dirty="0" smtClean="0"/>
            </a:br>
            <a:r>
              <a:rPr lang="en-US" dirty="0" smtClean="0"/>
              <a:t> </a:t>
            </a:r>
            <a:r>
              <a:rPr lang="en-US" sz="2200" dirty="0" smtClean="0"/>
              <a:t>http://stanford.edu/class/gene210/web/html/course_requirements.html</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Super-projects</a:t>
            </a:r>
          </a:p>
          <a:p>
            <a:pPr lvl="1"/>
            <a:r>
              <a:rPr lang="en-US" dirty="0" smtClean="0"/>
              <a:t>In the past, some students have taken this introductory class even though they are highly advanced in human genetics and bioinformatics.  These students can do a more advanced project by consulting one of the course instructors.  Students that undertake a super-project do not need to take the final exam.  Possible super-projects topics include:</a:t>
            </a:r>
          </a:p>
          <a:p>
            <a:pPr marL="914400" lvl="2" indent="0">
              <a:buNone/>
            </a:pPr>
            <a:r>
              <a:rPr lang="en-US" dirty="0" smtClean="0"/>
              <a:t>a.  Annotate whole-genome sequence for Stuart Kim or Aaron </a:t>
            </a:r>
            <a:r>
              <a:rPr lang="en-US" dirty="0" err="1" smtClean="0"/>
              <a:t>Gitler</a:t>
            </a:r>
            <a:r>
              <a:rPr lang="en-US" dirty="0" smtClean="0"/>
              <a:t> (adopted).</a:t>
            </a:r>
          </a:p>
          <a:p>
            <a:pPr marL="914400" lvl="2" indent="0">
              <a:buNone/>
            </a:pPr>
            <a:r>
              <a:rPr lang="en-US" dirty="0" smtClean="0"/>
              <a:t>b.  Write a grant for Kaiser-Permanente GWAS (n=110,000 patients)</a:t>
            </a:r>
          </a:p>
          <a:p>
            <a:pPr marL="914400" lvl="2" indent="0">
              <a:buNone/>
            </a:pPr>
            <a:r>
              <a:rPr lang="en-US" dirty="0" smtClean="0"/>
              <a:t>c.  Analyze </a:t>
            </a:r>
            <a:r>
              <a:rPr lang="en-US" dirty="0" err="1" smtClean="0"/>
              <a:t>exome</a:t>
            </a:r>
            <a:r>
              <a:rPr lang="en-US" dirty="0" smtClean="0"/>
              <a:t> sequence data from ALS patients</a:t>
            </a:r>
          </a:p>
          <a:p>
            <a:pPr marL="914400" lvl="2" indent="0">
              <a:buNone/>
            </a:pPr>
            <a:r>
              <a:rPr lang="en-US" dirty="0" smtClean="0"/>
              <a:t>d.  Write an algorithm for choosing minimal n number of people to get all sequence data in a population</a:t>
            </a:r>
            <a:endParaRPr lang="en-US" dirty="0"/>
          </a:p>
        </p:txBody>
      </p:sp>
    </p:spTree>
  </p:cSld>
  <p:clrMapOvr>
    <a:masterClrMapping/>
  </p:clrMapOvr>
  <p:transition advTm="472496"/>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lstStyle/>
          <a:p>
            <a:r>
              <a:rPr lang="en-US" dirty="0" smtClean="0"/>
              <a:t>History</a:t>
            </a:r>
            <a:endParaRPr lang="en-US" dirty="0"/>
          </a:p>
        </p:txBody>
      </p:sp>
      <p:sp>
        <p:nvSpPr>
          <p:cNvPr id="3" name="Subtitle 2"/>
          <p:cNvSpPr>
            <a:spLocks noGrp="1"/>
          </p:cNvSpPr>
          <p:nvPr>
            <p:ph type="subTitle" idx="1"/>
          </p:nvPr>
        </p:nvSpPr>
        <p:spPr>
          <a:xfrm>
            <a:off x="914400" y="1676400"/>
            <a:ext cx="7391400" cy="4419600"/>
          </a:xfrm>
        </p:spPr>
        <p:txBody>
          <a:bodyPr>
            <a:normAutofit fontScale="62500" lnSpcReduction="20000"/>
          </a:bodyPr>
          <a:lstStyle/>
          <a:p>
            <a:pPr algn="l"/>
            <a:r>
              <a:rPr lang="en-US" sz="4500" dirty="0" smtClean="0">
                <a:solidFill>
                  <a:schemeClr val="tx1"/>
                </a:solidFill>
              </a:rPr>
              <a:t>Joint Genotyping Task Force</a:t>
            </a:r>
          </a:p>
          <a:p>
            <a:pPr algn="l"/>
            <a:r>
              <a:rPr lang="en-US" dirty="0" smtClean="0">
                <a:solidFill>
                  <a:schemeClr val="tx1"/>
                </a:solidFill>
              </a:rPr>
              <a:t>Charles Prober Dean		Hank Greely Law School</a:t>
            </a:r>
          </a:p>
          <a:p>
            <a:pPr algn="l"/>
            <a:r>
              <a:rPr lang="en-US" dirty="0" smtClean="0">
                <a:solidFill>
                  <a:schemeClr val="tx1"/>
                </a:solidFill>
              </a:rPr>
              <a:t>Russ Altman Genetics		Clarence Braddock Med School</a:t>
            </a:r>
          </a:p>
          <a:p>
            <a:pPr algn="l"/>
            <a:r>
              <a:rPr lang="en-US" dirty="0" smtClean="0">
                <a:solidFill>
                  <a:schemeClr val="tx1"/>
                </a:solidFill>
              </a:rPr>
              <a:t>Pat Brown </a:t>
            </a:r>
            <a:r>
              <a:rPr lang="en-US" dirty="0" err="1" smtClean="0">
                <a:solidFill>
                  <a:schemeClr val="tx1"/>
                </a:solidFill>
              </a:rPr>
              <a:t>Biochem</a:t>
            </a:r>
            <a:r>
              <a:rPr lang="en-US" dirty="0" smtClean="0">
                <a:solidFill>
                  <a:schemeClr val="tx1"/>
                </a:solidFill>
              </a:rPr>
              <a:t>.		Gil Chu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Mike </a:t>
            </a:r>
            <a:r>
              <a:rPr lang="en-US" dirty="0" err="1" smtClean="0">
                <a:solidFill>
                  <a:schemeClr val="tx1"/>
                </a:solidFill>
              </a:rPr>
              <a:t>Grecius</a:t>
            </a:r>
            <a:r>
              <a:rPr lang="en-US" dirty="0" smtClean="0">
                <a:solidFill>
                  <a:schemeClr val="tx1"/>
                </a:solidFill>
              </a:rPr>
              <a:t> Neur.		Sean David Med. School</a:t>
            </a:r>
          </a:p>
          <a:p>
            <a:pPr algn="l"/>
            <a:r>
              <a:rPr lang="en-US" dirty="0" smtClean="0">
                <a:solidFill>
                  <a:schemeClr val="tx1"/>
                </a:solidFill>
              </a:rPr>
              <a:t>Carlos </a:t>
            </a:r>
            <a:r>
              <a:rPr lang="en-US" dirty="0" err="1" smtClean="0">
                <a:solidFill>
                  <a:schemeClr val="tx1"/>
                </a:solidFill>
              </a:rPr>
              <a:t>Bustamente</a:t>
            </a:r>
            <a:r>
              <a:rPr lang="en-US" dirty="0" smtClean="0">
                <a:solidFill>
                  <a:schemeClr val="tx1"/>
                </a:solidFill>
              </a:rPr>
              <a:t> Gen.		Harry Greenberg Dean</a:t>
            </a:r>
          </a:p>
          <a:p>
            <a:pPr algn="l"/>
            <a:r>
              <a:rPr lang="en-US" dirty="0" smtClean="0">
                <a:solidFill>
                  <a:schemeClr val="tx1"/>
                </a:solidFill>
              </a:rPr>
              <a:t>Ralph </a:t>
            </a:r>
            <a:r>
              <a:rPr lang="en-US" dirty="0" err="1" smtClean="0">
                <a:solidFill>
                  <a:schemeClr val="tx1"/>
                </a:solidFill>
              </a:rPr>
              <a:t>Horwitz</a:t>
            </a:r>
            <a:r>
              <a:rPr lang="en-US" dirty="0" smtClean="0">
                <a:solidFill>
                  <a:schemeClr val="tx1"/>
                </a:solidFill>
              </a:rPr>
              <a:t> Psych		</a:t>
            </a:r>
            <a:r>
              <a:rPr lang="en-US" dirty="0" err="1" smtClean="0">
                <a:solidFill>
                  <a:schemeClr val="tx1"/>
                </a:solidFill>
              </a:rPr>
              <a:t>Louanne</a:t>
            </a:r>
            <a:r>
              <a:rPr lang="en-US" dirty="0" smtClean="0">
                <a:solidFill>
                  <a:schemeClr val="tx1"/>
                </a:solidFill>
              </a:rPr>
              <a:t> Hudgins Epidemiology</a:t>
            </a:r>
          </a:p>
          <a:p>
            <a:pPr algn="l"/>
            <a:r>
              <a:rPr lang="en-US" dirty="0" smtClean="0">
                <a:solidFill>
                  <a:schemeClr val="tx1"/>
                </a:solidFill>
              </a:rPr>
              <a:t>Anne James Legal Counsel		Jesse </a:t>
            </a:r>
            <a:r>
              <a:rPr lang="en-US" dirty="0" err="1" smtClean="0">
                <a:solidFill>
                  <a:schemeClr val="tx1"/>
                </a:solidFill>
              </a:rPr>
              <a:t>Karmazin</a:t>
            </a:r>
            <a:r>
              <a:rPr lang="en-US" dirty="0" smtClean="0">
                <a:solidFill>
                  <a:schemeClr val="tx1"/>
                </a:solidFill>
              </a:rPr>
              <a:t> Med. School</a:t>
            </a:r>
          </a:p>
          <a:p>
            <a:pPr algn="l"/>
            <a:r>
              <a:rPr lang="en-US" dirty="0" smtClean="0">
                <a:solidFill>
                  <a:schemeClr val="tx1"/>
                </a:solidFill>
              </a:rPr>
              <a:t>Stuart Kim Dev. Bio.		Mark </a:t>
            </a:r>
            <a:r>
              <a:rPr lang="en-US" dirty="0" err="1" smtClean="0">
                <a:solidFill>
                  <a:schemeClr val="tx1"/>
                </a:solidFill>
              </a:rPr>
              <a:t>Krasnow</a:t>
            </a:r>
            <a:r>
              <a:rPr lang="en-US" dirty="0" smtClean="0">
                <a:solidFill>
                  <a:schemeClr val="tx1"/>
                </a:solidFill>
              </a:rPr>
              <a:t>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Phil </a:t>
            </a:r>
            <a:r>
              <a:rPr lang="en-US" dirty="0" err="1" smtClean="0">
                <a:solidFill>
                  <a:schemeClr val="tx1"/>
                </a:solidFill>
              </a:rPr>
              <a:t>Lavori</a:t>
            </a:r>
            <a:r>
              <a:rPr lang="en-US" dirty="0" smtClean="0">
                <a:solidFill>
                  <a:schemeClr val="tx1"/>
                </a:solidFill>
              </a:rPr>
              <a:t> HRP			David Magnus  Cen. BME</a:t>
            </a:r>
          </a:p>
          <a:p>
            <a:pPr algn="l"/>
            <a:r>
              <a:rPr lang="en-US" dirty="0" smtClean="0">
                <a:solidFill>
                  <a:schemeClr val="tx1"/>
                </a:solidFill>
              </a:rPr>
              <a:t>Kelly Ormond Genetics		Alan </a:t>
            </a:r>
            <a:r>
              <a:rPr lang="en-US" dirty="0" err="1" smtClean="0">
                <a:solidFill>
                  <a:schemeClr val="tx1"/>
                </a:solidFill>
              </a:rPr>
              <a:t>Schatzberg</a:t>
            </a:r>
            <a:r>
              <a:rPr lang="en-US" dirty="0" smtClean="0">
                <a:solidFill>
                  <a:schemeClr val="tx1"/>
                </a:solidFill>
              </a:rPr>
              <a:t> Psych.</a:t>
            </a:r>
          </a:p>
          <a:p>
            <a:pPr algn="l"/>
            <a:r>
              <a:rPr lang="en-US" dirty="0" smtClean="0">
                <a:solidFill>
                  <a:schemeClr val="tx1"/>
                </a:solidFill>
              </a:rPr>
              <a:t>Mike Snyder Genetics		</a:t>
            </a:r>
            <a:r>
              <a:rPr lang="en-US" dirty="0" err="1" smtClean="0">
                <a:solidFill>
                  <a:schemeClr val="tx1"/>
                </a:solidFill>
              </a:rPr>
              <a:t>Atul</a:t>
            </a:r>
            <a:r>
              <a:rPr lang="en-US" dirty="0" smtClean="0">
                <a:solidFill>
                  <a:schemeClr val="tx1"/>
                </a:solidFill>
              </a:rPr>
              <a:t> Butte BMI</a:t>
            </a:r>
          </a:p>
          <a:p>
            <a:pPr algn="l"/>
            <a:r>
              <a:rPr lang="en-US" dirty="0" err="1" smtClean="0">
                <a:solidFill>
                  <a:schemeClr val="tx1"/>
                </a:solidFill>
              </a:rPr>
              <a:t>Keyan</a:t>
            </a:r>
            <a:r>
              <a:rPr lang="en-US" dirty="0" smtClean="0">
                <a:solidFill>
                  <a:schemeClr val="tx1"/>
                </a:solidFill>
              </a:rPr>
              <a:t> </a:t>
            </a:r>
            <a:r>
              <a:rPr lang="en-US" dirty="0" err="1" smtClean="0">
                <a:solidFill>
                  <a:schemeClr val="tx1"/>
                </a:solidFill>
              </a:rPr>
              <a:t>Salari</a:t>
            </a:r>
            <a:r>
              <a:rPr lang="en-US" dirty="0" smtClean="0">
                <a:solidFill>
                  <a:schemeClr val="tx1"/>
                </a:solidFill>
              </a:rPr>
              <a:t> Med. School		Mildred Cho Pediatrics</a:t>
            </a:r>
          </a:p>
        </p:txBody>
      </p:sp>
    </p:spTree>
  </p:cSld>
  <p:clrMapOvr>
    <a:masterClrMapping/>
  </p:clrMapOvr>
  <p:transition advTm="236467"/>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1470025"/>
          </a:xfrm>
        </p:spPr>
        <p:txBody>
          <a:bodyPr/>
          <a:lstStyle/>
          <a:p>
            <a:r>
              <a:rPr lang="en-US" dirty="0" smtClean="0"/>
              <a:t>Course proposed in 2008</a:t>
            </a:r>
            <a:endParaRPr lang="en-US" dirty="0"/>
          </a:p>
        </p:txBody>
      </p:sp>
      <p:sp>
        <p:nvSpPr>
          <p:cNvPr id="3" name="Subtitle 2"/>
          <p:cNvSpPr>
            <a:spLocks noGrp="1"/>
          </p:cNvSpPr>
          <p:nvPr>
            <p:ph type="subTitle" idx="1"/>
          </p:nvPr>
        </p:nvSpPr>
        <p:spPr>
          <a:xfrm>
            <a:off x="914400" y="1676400"/>
            <a:ext cx="7391400" cy="4419600"/>
          </a:xfrm>
        </p:spPr>
        <p:txBody>
          <a:bodyPr>
            <a:normAutofit fontScale="62500" lnSpcReduction="20000"/>
          </a:bodyPr>
          <a:lstStyle/>
          <a:p>
            <a:pPr algn="l"/>
            <a:r>
              <a:rPr lang="en-US" sz="4500" dirty="0" smtClean="0">
                <a:solidFill>
                  <a:schemeClr val="tx1"/>
                </a:solidFill>
              </a:rPr>
              <a:t>Joint Genotyping Task Force</a:t>
            </a:r>
          </a:p>
          <a:p>
            <a:pPr algn="l"/>
            <a:r>
              <a:rPr lang="en-US" dirty="0" smtClean="0">
                <a:solidFill>
                  <a:schemeClr val="tx1"/>
                </a:solidFill>
              </a:rPr>
              <a:t>Charles Prober Dean		Hank Greely Law School</a:t>
            </a:r>
          </a:p>
          <a:p>
            <a:pPr algn="l"/>
            <a:r>
              <a:rPr lang="en-US" dirty="0" smtClean="0">
                <a:solidFill>
                  <a:schemeClr val="tx1"/>
                </a:solidFill>
              </a:rPr>
              <a:t>Russ Altman Genetics		Clarence Braddock Med School</a:t>
            </a:r>
          </a:p>
          <a:p>
            <a:pPr algn="l"/>
            <a:r>
              <a:rPr lang="en-US" dirty="0" smtClean="0">
                <a:solidFill>
                  <a:schemeClr val="tx1"/>
                </a:solidFill>
              </a:rPr>
              <a:t>Pat Brown </a:t>
            </a:r>
            <a:r>
              <a:rPr lang="en-US" dirty="0" err="1" smtClean="0">
                <a:solidFill>
                  <a:schemeClr val="tx1"/>
                </a:solidFill>
              </a:rPr>
              <a:t>Biochem</a:t>
            </a:r>
            <a:r>
              <a:rPr lang="en-US" dirty="0" smtClean="0">
                <a:solidFill>
                  <a:schemeClr val="tx1"/>
                </a:solidFill>
              </a:rPr>
              <a:t>.		Gil Chu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Mike </a:t>
            </a:r>
            <a:r>
              <a:rPr lang="en-US" dirty="0" err="1" smtClean="0">
                <a:solidFill>
                  <a:schemeClr val="tx1"/>
                </a:solidFill>
              </a:rPr>
              <a:t>Grecius</a:t>
            </a:r>
            <a:r>
              <a:rPr lang="en-US" dirty="0" smtClean="0">
                <a:solidFill>
                  <a:schemeClr val="tx1"/>
                </a:solidFill>
              </a:rPr>
              <a:t> Neur.		Sean David Med. School</a:t>
            </a:r>
          </a:p>
          <a:p>
            <a:pPr algn="l"/>
            <a:r>
              <a:rPr lang="en-US" dirty="0" smtClean="0">
                <a:solidFill>
                  <a:schemeClr val="tx1"/>
                </a:solidFill>
              </a:rPr>
              <a:t>Carlos </a:t>
            </a:r>
            <a:r>
              <a:rPr lang="en-US" dirty="0" err="1" smtClean="0">
                <a:solidFill>
                  <a:schemeClr val="tx1"/>
                </a:solidFill>
              </a:rPr>
              <a:t>Bustamente</a:t>
            </a:r>
            <a:r>
              <a:rPr lang="en-US" dirty="0" smtClean="0">
                <a:solidFill>
                  <a:schemeClr val="tx1"/>
                </a:solidFill>
              </a:rPr>
              <a:t> Gen.		Harry Greenberg Dean</a:t>
            </a:r>
          </a:p>
          <a:p>
            <a:pPr algn="l"/>
            <a:r>
              <a:rPr lang="en-US" dirty="0" smtClean="0">
                <a:solidFill>
                  <a:schemeClr val="tx1"/>
                </a:solidFill>
              </a:rPr>
              <a:t>Ralph </a:t>
            </a:r>
            <a:r>
              <a:rPr lang="en-US" dirty="0" err="1" smtClean="0">
                <a:solidFill>
                  <a:schemeClr val="tx1"/>
                </a:solidFill>
              </a:rPr>
              <a:t>Horwitz</a:t>
            </a:r>
            <a:r>
              <a:rPr lang="en-US" dirty="0" smtClean="0">
                <a:solidFill>
                  <a:schemeClr val="tx1"/>
                </a:solidFill>
              </a:rPr>
              <a:t> Psych		</a:t>
            </a:r>
            <a:r>
              <a:rPr lang="en-US" dirty="0" err="1" smtClean="0">
                <a:solidFill>
                  <a:schemeClr val="tx1"/>
                </a:solidFill>
              </a:rPr>
              <a:t>Louanne</a:t>
            </a:r>
            <a:r>
              <a:rPr lang="en-US" dirty="0" smtClean="0">
                <a:solidFill>
                  <a:schemeClr val="tx1"/>
                </a:solidFill>
              </a:rPr>
              <a:t> Hudgins Epidemiology</a:t>
            </a:r>
          </a:p>
          <a:p>
            <a:pPr algn="l"/>
            <a:r>
              <a:rPr lang="en-US" dirty="0" smtClean="0">
                <a:solidFill>
                  <a:schemeClr val="tx1"/>
                </a:solidFill>
              </a:rPr>
              <a:t>Anne James Legal Counsel		Jesse </a:t>
            </a:r>
            <a:r>
              <a:rPr lang="en-US" dirty="0" err="1" smtClean="0">
                <a:solidFill>
                  <a:schemeClr val="tx1"/>
                </a:solidFill>
              </a:rPr>
              <a:t>Karmazin</a:t>
            </a:r>
            <a:r>
              <a:rPr lang="en-US" dirty="0" smtClean="0">
                <a:solidFill>
                  <a:schemeClr val="tx1"/>
                </a:solidFill>
              </a:rPr>
              <a:t> Med. School</a:t>
            </a:r>
          </a:p>
          <a:p>
            <a:pPr algn="l"/>
            <a:r>
              <a:rPr lang="en-US" dirty="0" smtClean="0">
                <a:solidFill>
                  <a:srgbClr val="FF0000"/>
                </a:solidFill>
              </a:rPr>
              <a:t>Stuart Kim Dev. Bio.</a:t>
            </a:r>
            <a:r>
              <a:rPr lang="en-US" dirty="0" smtClean="0">
                <a:solidFill>
                  <a:schemeClr val="tx1"/>
                </a:solidFill>
              </a:rPr>
              <a:t>		Mark </a:t>
            </a:r>
            <a:r>
              <a:rPr lang="en-US" dirty="0" err="1" smtClean="0">
                <a:solidFill>
                  <a:schemeClr val="tx1"/>
                </a:solidFill>
              </a:rPr>
              <a:t>Krasnow</a:t>
            </a:r>
            <a:r>
              <a:rPr lang="en-US" dirty="0" smtClean="0">
                <a:solidFill>
                  <a:schemeClr val="tx1"/>
                </a:solidFill>
              </a:rPr>
              <a:t> </a:t>
            </a:r>
            <a:r>
              <a:rPr lang="en-US" dirty="0" err="1" smtClean="0">
                <a:solidFill>
                  <a:schemeClr val="tx1"/>
                </a:solidFill>
              </a:rPr>
              <a:t>Biochem</a:t>
            </a:r>
            <a:endParaRPr lang="en-US" dirty="0" smtClean="0">
              <a:solidFill>
                <a:schemeClr val="tx1"/>
              </a:solidFill>
            </a:endParaRPr>
          </a:p>
          <a:p>
            <a:pPr algn="l"/>
            <a:r>
              <a:rPr lang="en-US" dirty="0" smtClean="0">
                <a:solidFill>
                  <a:schemeClr val="tx1"/>
                </a:solidFill>
              </a:rPr>
              <a:t>Phil </a:t>
            </a:r>
            <a:r>
              <a:rPr lang="en-US" dirty="0" err="1" smtClean="0">
                <a:solidFill>
                  <a:schemeClr val="tx1"/>
                </a:solidFill>
              </a:rPr>
              <a:t>Lavori</a:t>
            </a:r>
            <a:r>
              <a:rPr lang="en-US" dirty="0" smtClean="0">
                <a:solidFill>
                  <a:schemeClr val="tx1"/>
                </a:solidFill>
              </a:rPr>
              <a:t> HRP			David Magnus  Cen. BME</a:t>
            </a:r>
          </a:p>
          <a:p>
            <a:pPr algn="l"/>
            <a:r>
              <a:rPr lang="en-US" dirty="0" smtClean="0">
                <a:solidFill>
                  <a:schemeClr val="tx1"/>
                </a:solidFill>
              </a:rPr>
              <a:t>Kelly Ormond Genetics		Alan </a:t>
            </a:r>
            <a:r>
              <a:rPr lang="en-US" dirty="0" err="1" smtClean="0">
                <a:solidFill>
                  <a:schemeClr val="tx1"/>
                </a:solidFill>
              </a:rPr>
              <a:t>Schatzberg</a:t>
            </a:r>
            <a:r>
              <a:rPr lang="en-US" dirty="0" smtClean="0">
                <a:solidFill>
                  <a:schemeClr val="tx1"/>
                </a:solidFill>
              </a:rPr>
              <a:t> Psych.</a:t>
            </a:r>
          </a:p>
          <a:p>
            <a:pPr algn="l"/>
            <a:r>
              <a:rPr lang="en-US" dirty="0" smtClean="0">
                <a:solidFill>
                  <a:schemeClr val="tx1"/>
                </a:solidFill>
              </a:rPr>
              <a:t>Mike Snyder Genetics		</a:t>
            </a:r>
            <a:r>
              <a:rPr lang="en-US" dirty="0" err="1" smtClean="0">
                <a:solidFill>
                  <a:schemeClr val="tx1"/>
                </a:solidFill>
              </a:rPr>
              <a:t>Atul</a:t>
            </a:r>
            <a:r>
              <a:rPr lang="en-US" dirty="0" smtClean="0">
                <a:solidFill>
                  <a:schemeClr val="tx1"/>
                </a:solidFill>
              </a:rPr>
              <a:t> Butte BMI</a:t>
            </a:r>
          </a:p>
          <a:p>
            <a:pPr algn="l"/>
            <a:r>
              <a:rPr lang="en-US" dirty="0" err="1" smtClean="0">
                <a:solidFill>
                  <a:srgbClr val="FF0000"/>
                </a:solidFill>
              </a:rPr>
              <a:t>Keyan</a:t>
            </a:r>
            <a:r>
              <a:rPr lang="en-US" dirty="0" smtClean="0">
                <a:solidFill>
                  <a:srgbClr val="FF0000"/>
                </a:solidFill>
              </a:rPr>
              <a:t> </a:t>
            </a:r>
            <a:r>
              <a:rPr lang="en-US" dirty="0" err="1" smtClean="0">
                <a:solidFill>
                  <a:srgbClr val="FF0000"/>
                </a:solidFill>
              </a:rPr>
              <a:t>Salari</a:t>
            </a:r>
            <a:r>
              <a:rPr lang="en-US" dirty="0" smtClean="0">
                <a:solidFill>
                  <a:srgbClr val="FF0000"/>
                </a:solidFill>
              </a:rPr>
              <a:t> Med. School</a:t>
            </a:r>
            <a:r>
              <a:rPr lang="en-US" dirty="0" smtClean="0">
                <a:solidFill>
                  <a:schemeClr val="tx1"/>
                </a:solidFill>
              </a:rPr>
              <a:t>		Mildred Cho Pediatrics</a:t>
            </a:r>
          </a:p>
        </p:txBody>
      </p:sp>
    </p:spTree>
    <p:extLst>
      <p:ext uri="{BB962C8B-B14F-4D97-AF65-F5344CB8AC3E}">
        <p14:creationId xmlns:p14="http://schemas.microsoft.com/office/powerpoint/2010/main" val="1874824423"/>
      </p:ext>
    </p:extLst>
  </p:cSld>
  <p:clrMapOvr>
    <a:masterClrMapping/>
  </p:clrMapOvr>
  <p:transition advTm="236467"/>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8.2|7.7|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5921</TotalTime>
  <Words>869</Words>
  <Application>Microsoft Office PowerPoint</Application>
  <PresentationFormat>On-screen Show (4:3)</PresentationFormat>
  <Paragraphs>254</Paragraphs>
  <Slides>46</Slides>
  <Notes>2</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Genetics 210: Personalized Medicine and Genomics</vt:lpstr>
      <vt:lpstr>Course Staff </vt:lpstr>
      <vt:lpstr>Course makeup</vt:lpstr>
      <vt:lpstr>Course Requirements  http://stanford.edu/class/gene210/web/html/course_requirements.html</vt:lpstr>
      <vt:lpstr>Course Requirements  http://stanford.edu/class/gene210/web/html/course_requirements.html</vt:lpstr>
      <vt:lpstr>Course Requirements  http://stanford.edu/class/gene210/web/html/course_requirements.html</vt:lpstr>
      <vt:lpstr>Course Requirements  http://stanford.edu/class/gene210/web/html/course_requirements.html</vt:lpstr>
      <vt:lpstr>History</vt:lpstr>
      <vt:lpstr>Course proposed in 2008</vt:lpstr>
      <vt:lpstr>Concern over student stress</vt:lpstr>
      <vt:lpstr>Support for counseling</vt:lpstr>
      <vt:lpstr>No Coercion</vt:lpstr>
      <vt:lpstr>No financial ties to 23andme</vt:lpstr>
      <vt:lpstr>Informed consent</vt:lpstr>
      <vt:lpstr>Personal Genotyping</vt:lpstr>
      <vt:lpstr>Summary of the Joint Genotyping Task Force Committee</vt:lpstr>
      <vt:lpstr>PowerPoint Presentation</vt:lpstr>
      <vt:lpstr>Readings today 4/1</vt:lpstr>
      <vt:lpstr>Reading #1: Thursday 4/3</vt:lpstr>
      <vt:lpstr>Reading #2: Thursday 4/3</vt:lpstr>
      <vt:lpstr>PowerPoint Presentation</vt:lpstr>
      <vt:lpstr>PowerPoint Presentation</vt:lpstr>
      <vt:lpstr>Personalized Medicine</vt:lpstr>
      <vt:lpstr>Type 2 diabetes</vt:lpstr>
      <vt:lpstr>Low Bone Mineral Density Osteoporosis Stress fracture </vt:lpstr>
      <vt:lpstr>BMD/osteoporosis/fracture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Terminology</vt:lpstr>
      <vt:lpstr>Linkage</vt:lpstr>
      <vt:lpstr>PowerPoint Presentation</vt:lpstr>
      <vt:lpstr>Scenario 2</vt:lpstr>
      <vt:lpstr>Scenario 1</vt:lpstr>
      <vt:lpstr>Linkage</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c:title>
  <dc:creator>Stuart</dc:creator>
  <cp:lastModifiedBy>stuart</cp:lastModifiedBy>
  <cp:revision>67</cp:revision>
  <dcterms:created xsi:type="dcterms:W3CDTF">2011-03-17T17:45:46Z</dcterms:created>
  <dcterms:modified xsi:type="dcterms:W3CDTF">2014-04-01T07:08:55Z</dcterms:modified>
</cp:coreProperties>
</file>