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321" r:id="rId2"/>
    <p:sldId id="373" r:id="rId3"/>
    <p:sldId id="383" r:id="rId4"/>
    <p:sldId id="370" r:id="rId5"/>
    <p:sldId id="361" r:id="rId6"/>
    <p:sldId id="360" r:id="rId7"/>
    <p:sldId id="357" r:id="rId8"/>
    <p:sldId id="358" r:id="rId9"/>
    <p:sldId id="374" r:id="rId10"/>
    <p:sldId id="371" r:id="rId11"/>
    <p:sldId id="372" r:id="rId12"/>
    <p:sldId id="375" r:id="rId13"/>
    <p:sldId id="376" r:id="rId14"/>
    <p:sldId id="377" r:id="rId15"/>
    <p:sldId id="379" r:id="rId16"/>
    <p:sldId id="378" r:id="rId17"/>
    <p:sldId id="328" r:id="rId18"/>
    <p:sldId id="329" r:id="rId19"/>
    <p:sldId id="330" r:id="rId20"/>
    <p:sldId id="331" r:id="rId21"/>
    <p:sldId id="333" r:id="rId22"/>
    <p:sldId id="365" r:id="rId23"/>
    <p:sldId id="366" r:id="rId24"/>
    <p:sldId id="369" r:id="rId25"/>
    <p:sldId id="352" r:id="rId26"/>
    <p:sldId id="346" r:id="rId27"/>
    <p:sldId id="347" r:id="rId28"/>
    <p:sldId id="367" r:id="rId29"/>
    <p:sldId id="368" r:id="rId30"/>
    <p:sldId id="348" r:id="rId31"/>
    <p:sldId id="349" r:id="rId32"/>
    <p:sldId id="380" r:id="rId33"/>
    <p:sldId id="316" r:id="rId34"/>
    <p:sldId id="381" r:id="rId35"/>
    <p:sldId id="281" r:id="rId36"/>
    <p:sldId id="282" r:id="rId37"/>
    <p:sldId id="283" r:id="rId38"/>
    <p:sldId id="284" r:id="rId39"/>
    <p:sldId id="286" r:id="rId40"/>
    <p:sldId id="287" r:id="rId41"/>
    <p:sldId id="307" r:id="rId42"/>
    <p:sldId id="308" r:id="rId43"/>
    <p:sldId id="303" r:id="rId44"/>
    <p:sldId id="382" r:id="rId45"/>
    <p:sldId id="288" r:id="rId46"/>
    <p:sldId id="298" r:id="rId47"/>
    <p:sldId id="289" r:id="rId48"/>
    <p:sldId id="306" r:id="rId49"/>
    <p:sldId id="290" r:id="rId50"/>
    <p:sldId id="291" r:id="rId51"/>
    <p:sldId id="292" r:id="rId52"/>
    <p:sldId id="295" r:id="rId53"/>
    <p:sldId id="355" r:id="rId54"/>
    <p:sldId id="317" r:id="rId55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96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4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D30310-8A89-427A-B0D8-71609423CDA1}" type="datetimeFigureOut">
              <a:rPr lang="en-US" smtClean="0"/>
              <a:pPr/>
              <a:t>4/3/2014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CA27CB-1981-4E9F-9DBE-4EB798080C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26150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9B507029-89AD-4772-BD55-68AC83B4A0B2}" type="datetimeFigureOut">
              <a:rPr lang="en-US" smtClean="0"/>
              <a:pPr/>
              <a:t>4/3/2014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56609D2D-8B8E-425A-B544-E6B0EB1629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2421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09D2D-8B8E-425A-B544-E6B0EB16290B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09D2D-8B8E-425A-B544-E6B0EB16290B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443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09D2D-8B8E-425A-B544-E6B0EB16290B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79147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F1D9A-77E9-4AD7-B930-2216D065006F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5797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F1D9A-77E9-4AD7-B930-2216D065006F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5797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GG genotype:</a:t>
            </a:r>
            <a:r>
              <a:rPr lang="en-US" baseline="0" dirty="0" smtClean="0"/>
              <a:t>  352/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F1D9A-77E9-4AD7-B930-2216D065006F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9235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GG genotype:</a:t>
            </a:r>
            <a:r>
              <a:rPr lang="en-US" baseline="0" dirty="0" smtClean="0"/>
              <a:t>  352/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F1D9A-77E9-4AD7-B930-2216D065006F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9235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4/3/2014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4/3/2014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4/3/2014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DE835-741A-4998-A7FE-4CD3B2A3377A}" type="datetimeFigureOut">
              <a:rPr lang="en-US" smtClean="0"/>
              <a:pPr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23andme.com/news/23andme-dna-day-essay-contest/" TargetMode="External"/><Relationship Id="rId2" Type="http://schemas.openxmlformats.org/officeDocument/2006/relationships/hyperlink" Target="http://www.genengnews.com/gen-news-highlights/10-reasons-the-human-genome-matters-in-medicine/81248846/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mailto:%20%20stuartkm@stanford.edu" TargetMode="External"/><Relationship Id="rId4" Type="http://schemas.openxmlformats.org/officeDocument/2006/relationships/hyperlink" Target="http://www.stanford.edu/class/gene210/web/html/course_requirements.html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snpedia.blogspot.com/2012/12/o-come-all-ye-faithful.html" TargetMode="External"/><Relationship Id="rId7" Type="http://schemas.openxmlformats.org/officeDocument/2006/relationships/hyperlink" Target="http://stanford.edu/class/gene210/web/html/snpedia.html" TargetMode="External"/><Relationship Id="rId2" Type="http://schemas.openxmlformats.org/officeDocument/2006/relationships/hyperlink" Target="http://www.snpedia.com/index.php/SNPedia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stanford.edu/class/gene210/archive/2012/projects_2012.html" TargetMode="External"/><Relationship Id="rId5" Type="http://schemas.openxmlformats.org/officeDocument/2006/relationships/hyperlink" Target="http://stanford.edu/class/gene210/web/html/projects.html" TargetMode="External"/><Relationship Id="rId4" Type="http://schemas.openxmlformats.org/officeDocument/2006/relationships/hyperlink" Target="http://stanford.edu/class/gene210/web/html/projects." TargetMode="Externa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Linkage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8392094"/>
      </p:ext>
    </p:extLst>
  </p:cSld>
  <p:clrMapOvr>
    <a:masterClrMapping/>
  </p:clrMapOvr>
  <p:transition advTm="134224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2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225689"/>
            <a:ext cx="7467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rs1333049	9 CC	12  CG	6 GG</a:t>
            </a:r>
          </a:p>
          <a:p>
            <a:r>
              <a:rPr lang="en-US" dirty="0" smtClean="0"/>
              <a:t>rs10757274	6 AA	12 AG	9 GG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rs1333049	___C alleles	___ G alleles 	___ total</a:t>
            </a:r>
          </a:p>
          <a:p>
            <a:r>
              <a:rPr lang="en-US" dirty="0" smtClean="0"/>
              <a:t>rs10757274	___A alleles	___ G alleles 	___ total</a:t>
            </a:r>
          </a:p>
          <a:p>
            <a:endParaRPr lang="en-US" dirty="0" smtClean="0"/>
          </a:p>
          <a:p>
            <a:r>
              <a:rPr lang="en-US" dirty="0" smtClean="0"/>
              <a:t>rs1333049	___C freq.	___ G freq.	</a:t>
            </a:r>
          </a:p>
          <a:p>
            <a:r>
              <a:rPr lang="en-US" dirty="0" smtClean="0"/>
              <a:t>rs10757274	___A freq.	___ G  freq.	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What can we say about rs1333049 and rs10757274?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1752600"/>
            <a:ext cx="7543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rs1333049, rs10757274</a:t>
            </a:r>
          </a:p>
          <a:p>
            <a:r>
              <a:rPr lang="en-US" sz="2400" dirty="0" err="1" smtClean="0"/>
              <a:t>haplotype</a:t>
            </a:r>
            <a:r>
              <a:rPr lang="en-US" sz="2400" dirty="0" smtClean="0"/>
              <a:t>		expected		observed</a:t>
            </a:r>
          </a:p>
          <a:p>
            <a:r>
              <a:rPr lang="en-US" sz="2400" dirty="0" smtClean="0"/>
              <a:t>CC	AA		___			0</a:t>
            </a:r>
          </a:p>
          <a:p>
            <a:r>
              <a:rPr lang="en-US" sz="2400" dirty="0" smtClean="0"/>
              <a:t>CC	AG		 ___ 			0</a:t>
            </a:r>
          </a:p>
          <a:p>
            <a:r>
              <a:rPr lang="en-US" sz="2400" dirty="0" smtClean="0"/>
              <a:t>CC	GG		 ___ 			.33</a:t>
            </a:r>
          </a:p>
          <a:p>
            <a:r>
              <a:rPr lang="en-US" sz="2400" dirty="0" smtClean="0"/>
              <a:t>CG	AA		 ___ 			0</a:t>
            </a:r>
          </a:p>
          <a:p>
            <a:r>
              <a:rPr lang="en-US" sz="2400" dirty="0" smtClean="0"/>
              <a:t>CG	AG		 ___ 			.44</a:t>
            </a:r>
          </a:p>
          <a:p>
            <a:r>
              <a:rPr lang="en-US" sz="2400" dirty="0" smtClean="0"/>
              <a:t>CG	GG		 ___ 			0</a:t>
            </a:r>
          </a:p>
          <a:p>
            <a:r>
              <a:rPr lang="en-US" sz="2400" dirty="0" smtClean="0"/>
              <a:t>GG	AA		 ___ 			.22</a:t>
            </a:r>
          </a:p>
          <a:p>
            <a:r>
              <a:rPr lang="en-US" sz="2400" dirty="0" smtClean="0"/>
              <a:t>GG	AG		 ___ 			0</a:t>
            </a:r>
          </a:p>
          <a:p>
            <a:pPr algn="just"/>
            <a:r>
              <a:rPr lang="en-US" sz="2400" dirty="0" smtClean="0"/>
              <a:t>GG	GG		 ___ 			0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0274" y="56395"/>
            <a:ext cx="7772400" cy="78451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Genetic Linkage 2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2667000"/>
            <a:ext cx="3335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rs10757274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5486400" y="2647890"/>
            <a:ext cx="1892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rs1333049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3886200" y="2667000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 </a:t>
            </a:r>
            <a:endParaRPr lang="en-US" sz="20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914400" y="3886200"/>
            <a:ext cx="63246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495800" y="3429000"/>
            <a:ext cx="0" cy="4572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800600" y="3429000"/>
            <a:ext cx="0" cy="4572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467600" y="3657600"/>
            <a:ext cx="9014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Chr. 9</a:t>
            </a:r>
            <a:endParaRPr lang="en-US" sz="2400" b="1" dirty="0"/>
          </a:p>
        </p:txBody>
      </p:sp>
      <p:cxnSp>
        <p:nvCxnSpPr>
          <p:cNvPr id="20" name="Straight Connector 19"/>
          <p:cNvCxnSpPr>
            <a:endCxn id="10" idx="2"/>
          </p:cNvCxnSpPr>
          <p:nvPr/>
        </p:nvCxnSpPr>
        <p:spPr>
          <a:xfrm flipV="1">
            <a:off x="4800600" y="3067110"/>
            <a:ext cx="862048" cy="3618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3124200" y="3124200"/>
            <a:ext cx="1371600" cy="2856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eft Brace 15"/>
          <p:cNvSpPr/>
          <p:nvPr/>
        </p:nvSpPr>
        <p:spPr>
          <a:xfrm rot="16200000">
            <a:off x="4457700" y="3924300"/>
            <a:ext cx="342900" cy="41910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962400" y="4343400"/>
            <a:ext cx="13532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29 kb</a:t>
            </a:r>
          </a:p>
          <a:p>
            <a:pPr algn="ctr"/>
            <a:r>
              <a:rPr lang="en-US" sz="2400" b="1" dirty="0" smtClean="0"/>
              <a:t>R</a:t>
            </a:r>
            <a:r>
              <a:rPr lang="en-US" sz="2400" b="1" baseline="30000" dirty="0" smtClean="0"/>
              <a:t>2</a:t>
            </a:r>
            <a:r>
              <a:rPr lang="en-US" sz="2400" b="1" dirty="0" smtClean="0"/>
              <a:t> = .901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4263628252"/>
      </p:ext>
    </p:extLst>
  </p:cSld>
  <p:clrMapOvr>
    <a:masterClrMapping/>
  </p:clrMapOvr>
  <p:transition advTm="25319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3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225689"/>
            <a:ext cx="7467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rs4988235 	11 GG	7 GA	5 AA</a:t>
            </a:r>
          </a:p>
          <a:p>
            <a:r>
              <a:rPr lang="en-US" dirty="0" smtClean="0"/>
              <a:t>rs17822931 	9 CC	5 CT	9 TT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rs4988235 	___G alleles	___ A alleles 	___ total</a:t>
            </a:r>
          </a:p>
          <a:p>
            <a:r>
              <a:rPr lang="en-US" dirty="0" smtClean="0"/>
              <a:t>rs17822931 	___C  alleles	___ T  alleles 	___ total</a:t>
            </a:r>
          </a:p>
          <a:p>
            <a:endParaRPr lang="en-US" dirty="0" smtClean="0"/>
          </a:p>
          <a:p>
            <a:r>
              <a:rPr lang="en-US" dirty="0" smtClean="0"/>
              <a:t>rs4988235 	___G freq.	___ A freq.	</a:t>
            </a:r>
          </a:p>
          <a:p>
            <a:r>
              <a:rPr lang="en-US" dirty="0" smtClean="0"/>
              <a:t>rs17822931 	___C freq.	___ T  freq.	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What can we say about rs4988235 and rs10757274?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1752600"/>
            <a:ext cx="7543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rs4988235, rs17822931</a:t>
            </a:r>
          </a:p>
          <a:p>
            <a:r>
              <a:rPr lang="en-US" sz="2400" dirty="0" err="1" smtClean="0"/>
              <a:t>haplotype</a:t>
            </a:r>
            <a:r>
              <a:rPr lang="en-US" sz="2400" dirty="0" smtClean="0"/>
              <a:t>		expected		observed</a:t>
            </a:r>
          </a:p>
          <a:p>
            <a:r>
              <a:rPr lang="en-US" sz="2400" dirty="0" smtClean="0"/>
              <a:t>GG	CC		___			.09</a:t>
            </a:r>
          </a:p>
          <a:p>
            <a:r>
              <a:rPr lang="en-US" sz="2400" dirty="0" smtClean="0"/>
              <a:t>GG	CT		 ___ 			.09</a:t>
            </a:r>
          </a:p>
          <a:p>
            <a:r>
              <a:rPr lang="en-US" sz="2400" dirty="0" smtClean="0"/>
              <a:t>GG	TT		 ___ 			.3</a:t>
            </a:r>
          </a:p>
          <a:p>
            <a:r>
              <a:rPr lang="en-US" sz="2400" dirty="0" smtClean="0"/>
              <a:t>GA	CC		 ___ 			.17</a:t>
            </a:r>
          </a:p>
          <a:p>
            <a:r>
              <a:rPr lang="en-US" sz="2400" dirty="0" smtClean="0"/>
              <a:t>GA	CT		 ___ 			.09</a:t>
            </a:r>
          </a:p>
          <a:p>
            <a:r>
              <a:rPr lang="en-US" sz="2400" dirty="0" smtClean="0"/>
              <a:t>GA	TT		 ___ 			.04</a:t>
            </a:r>
          </a:p>
          <a:p>
            <a:r>
              <a:rPr lang="en-US" sz="2400" dirty="0" smtClean="0"/>
              <a:t>AA	CC		 ___ 			.13</a:t>
            </a:r>
          </a:p>
          <a:p>
            <a:r>
              <a:rPr lang="en-US" sz="2400" dirty="0" smtClean="0"/>
              <a:t>AA	CT		 ___ 			.04</a:t>
            </a:r>
          </a:p>
          <a:p>
            <a:r>
              <a:rPr lang="en-US" sz="2400" dirty="0" smtClean="0"/>
              <a:t>AA	TT		 ___ 			.04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0274" y="56395"/>
            <a:ext cx="7772400" cy="78451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Genetic Linkage 3</a:t>
            </a:r>
            <a:endParaRPr lang="en-US" sz="36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1219200" y="2133600"/>
            <a:ext cx="41910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219200" y="4343400"/>
            <a:ext cx="41910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91200" y="1905000"/>
            <a:ext cx="1025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Chr. 2</a:t>
            </a:r>
            <a:endParaRPr lang="en-US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878705" y="4114800"/>
            <a:ext cx="1207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Chr. 26</a:t>
            </a:r>
            <a:endParaRPr lang="en-US" sz="2800" b="1" dirty="0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2819400" y="1981200"/>
            <a:ext cx="0" cy="1524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048000" y="4191000"/>
            <a:ext cx="0" cy="1524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390704" y="3810000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rs17822931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2196789" y="1606347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rs4988235</a:t>
            </a:r>
            <a:endParaRPr lang="en-US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1905000" y="3562290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</a:t>
            </a:r>
            <a:r>
              <a:rPr lang="en-US" sz="2000" dirty="0" smtClean="0"/>
              <a:t>ar wax, TT-&gt; dry earwax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1143000" y="1276290"/>
            <a:ext cx="367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Lactase, GG -&gt; lactose intolerance</a:t>
            </a: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438179396"/>
      </p:ext>
    </p:extLst>
  </p:cSld>
  <p:clrMapOvr>
    <a:masterClrMapping/>
  </p:clrMapOvr>
  <p:transition advTm="89435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895600"/>
            <a:ext cx="7162800" cy="167640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Sequence APOA2 in 72 people</a:t>
            </a:r>
          </a:p>
          <a:p>
            <a:pPr algn="l"/>
            <a:r>
              <a:rPr lang="en-US" dirty="0" smtClean="0"/>
              <a:t>Look at patterns of polymorphisms</a:t>
            </a:r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"/>
            <a:ext cx="7705725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7799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819400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Find polymorphisms at these positions.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Reference sequence is listed.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20984" b="71667"/>
          <a:stretch>
            <a:fillRect/>
          </a:stretch>
        </p:blipFill>
        <p:spPr bwMode="auto">
          <a:xfrm>
            <a:off x="109473" y="1066800"/>
            <a:ext cx="682472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379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124200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Sequence of the first chromosome.  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Circle is same as reference.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b="65000"/>
          <a:stretch>
            <a:fillRect/>
          </a:stretch>
        </p:blipFill>
        <p:spPr bwMode="auto">
          <a:xfrm>
            <a:off x="109473" y="1066800"/>
            <a:ext cx="86371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482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473" y="1066800"/>
            <a:ext cx="86371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822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2057400"/>
            <a:ext cx="7772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  23andme genotyping.  </a:t>
            </a:r>
            <a:r>
              <a:rPr lang="en-US" sz="1600" dirty="0" smtClean="0"/>
              <a:t>23andme will genotype in ~3 weeks.  You need to deliver finished spit kit by Friday NOON. http://www.stanford.edu/class/gene210/web/html/genotyping-agreement.html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  Problem set 1 </a:t>
            </a:r>
            <a:r>
              <a:rPr lang="en-US" sz="1600" dirty="0" smtClean="0"/>
              <a:t>is available for download.  Due April 17.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class </a:t>
            </a:r>
            <a:r>
              <a:rPr lang="en-US" sz="3200" dirty="0" smtClean="0"/>
              <a:t>videos </a:t>
            </a:r>
            <a:r>
              <a:rPr lang="en-US" sz="1600" dirty="0" smtClean="0"/>
              <a:t>are available from a link on the schedule web page, and at https://med.stanford.edu/mediadropbox/courseListing.html?identifier=gene210&amp;cyyt=1146</a:t>
            </a:r>
          </a:p>
          <a:p>
            <a:pPr>
              <a:buFont typeface="Arial" pitchFamily="34" charset="0"/>
              <a:buChar char="•"/>
            </a:pP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473" y="1066800"/>
            <a:ext cx="86371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5029200" y="1295400"/>
            <a:ext cx="228600" cy="457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943600" y="1295400"/>
            <a:ext cx="228600" cy="457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Tm="34882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becasis_Page_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slide created by Goncarlo Abecasis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75142485"/>
      </p:ext>
    </p:extLst>
  </p:cSld>
  <p:clrMapOvr>
    <a:masterClrMapping/>
  </p:clrMapOvr>
  <p:transition advTm="108639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0" y="1397000"/>
          <a:ext cx="6096000" cy="3467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83185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2818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2818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715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3027</a:t>
                      </a:r>
                    </a:p>
                    <a:p>
                      <a:pPr algn="ctr"/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 .87  T alleles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318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3027</a:t>
                      </a:r>
                    </a:p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.13  C</a:t>
                      </a:r>
                    </a:p>
                    <a:p>
                      <a:pPr algn="ctr"/>
                      <a:r>
                        <a:rPr lang="en-US" dirty="0" smtClean="0"/>
                        <a:t>alleles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3185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.92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C</a:t>
                      </a:r>
                    </a:p>
                    <a:p>
                      <a:pPr algn="ctr"/>
                      <a:r>
                        <a:rPr lang="en-US" dirty="0" smtClean="0"/>
                        <a:t>Allele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.08 T </a:t>
                      </a:r>
                    </a:p>
                    <a:p>
                      <a:pPr algn="ctr"/>
                      <a:r>
                        <a:rPr lang="en-US" dirty="0" smtClean="0"/>
                        <a:t>allele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advTm="3386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0" y="1397000"/>
          <a:ext cx="6096000" cy="3467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83185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2818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2818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715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3027</a:t>
                      </a:r>
                    </a:p>
                    <a:p>
                      <a:pPr algn="ctr"/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.87</a:t>
                      </a:r>
                      <a:r>
                        <a:rPr lang="en-US" baseline="0" dirty="0" smtClean="0"/>
                        <a:t> x .92 = </a:t>
                      </a:r>
                    </a:p>
                    <a:p>
                      <a:pPr algn="ctr"/>
                      <a:r>
                        <a:rPr lang="en-US" baseline="0" dirty="0" smtClean="0"/>
                        <a:t>.80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.87 x .08 = </a:t>
                      </a:r>
                    </a:p>
                    <a:p>
                      <a:pPr algn="ctr"/>
                      <a:r>
                        <a:rPr lang="en-US" dirty="0" smtClean="0"/>
                        <a:t>.07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 .87  T alleles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318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3027</a:t>
                      </a:r>
                    </a:p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.13 x .92 =</a:t>
                      </a:r>
                    </a:p>
                    <a:p>
                      <a:pPr algn="ctr"/>
                      <a:r>
                        <a:rPr lang="en-US" dirty="0" smtClean="0"/>
                        <a:t>.12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.13</a:t>
                      </a:r>
                      <a:r>
                        <a:rPr lang="en-US" baseline="0" dirty="0" smtClean="0"/>
                        <a:t> x .08 =</a:t>
                      </a:r>
                    </a:p>
                    <a:p>
                      <a:pPr algn="ctr"/>
                      <a:r>
                        <a:rPr lang="en-US" baseline="0" dirty="0" smtClean="0"/>
                        <a:t>.02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.13  C</a:t>
                      </a:r>
                    </a:p>
                    <a:p>
                      <a:pPr algn="ctr"/>
                      <a:r>
                        <a:rPr lang="en-US" dirty="0" smtClean="0"/>
                        <a:t>alleles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3185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.92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C</a:t>
                      </a:r>
                    </a:p>
                    <a:p>
                      <a:pPr algn="ctr"/>
                      <a:r>
                        <a:rPr lang="en-US" dirty="0" smtClean="0"/>
                        <a:t>Allele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.08 T </a:t>
                      </a:r>
                    </a:p>
                    <a:p>
                      <a:pPr algn="ctr"/>
                      <a:r>
                        <a:rPr lang="en-US" dirty="0" smtClean="0"/>
                        <a:t>allele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828800" y="7620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Expected </a:t>
            </a:r>
            <a:r>
              <a:rPr lang="en-US" sz="2400" b="1" dirty="0" err="1" smtClean="0"/>
              <a:t>haplotype</a:t>
            </a:r>
            <a:r>
              <a:rPr lang="en-US" sz="2400" b="1" dirty="0" smtClean="0"/>
              <a:t> frequencies if unlinked</a:t>
            </a:r>
            <a:endParaRPr lang="en-US" sz="2400" b="1" dirty="0"/>
          </a:p>
        </p:txBody>
      </p:sp>
    </p:spTree>
  </p:cSld>
  <p:clrMapOvr>
    <a:masterClrMapping/>
  </p:clrMapOvr>
  <p:transition advTm="3386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0" y="1397000"/>
          <a:ext cx="6096000" cy="3467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83185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2818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2818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715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3027</a:t>
                      </a:r>
                    </a:p>
                    <a:p>
                      <a:pPr algn="ctr"/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.80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.86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.07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.01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 .87  T alleles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318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3027</a:t>
                      </a:r>
                    </a:p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.12</a:t>
                      </a:r>
                      <a:endParaRPr lang="en-US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.06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.02</a:t>
                      </a:r>
                      <a:endParaRPr lang="en-US" dirty="0" smtClean="0"/>
                    </a:p>
                    <a:p>
                      <a:pPr algn="ctr"/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.07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.13  C</a:t>
                      </a:r>
                    </a:p>
                    <a:p>
                      <a:pPr algn="ctr"/>
                      <a:r>
                        <a:rPr lang="en-US" dirty="0" smtClean="0"/>
                        <a:t>alleles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3185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.92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C</a:t>
                      </a:r>
                    </a:p>
                    <a:p>
                      <a:pPr algn="ctr"/>
                      <a:r>
                        <a:rPr lang="en-US" dirty="0" smtClean="0"/>
                        <a:t>Allele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.08 T </a:t>
                      </a:r>
                    </a:p>
                    <a:p>
                      <a:pPr algn="ctr"/>
                      <a:r>
                        <a:rPr lang="en-US" dirty="0" smtClean="0"/>
                        <a:t>allele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28800" y="533400"/>
            <a:ext cx="20774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Expected if unlinked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Observed</a:t>
            </a:r>
          </a:p>
        </p:txBody>
      </p:sp>
      <p:sp>
        <p:nvSpPr>
          <p:cNvPr id="4" name="Up Arrow 3"/>
          <p:cNvSpPr/>
          <p:nvPr/>
        </p:nvSpPr>
        <p:spPr>
          <a:xfrm>
            <a:off x="5638800" y="3505200"/>
            <a:ext cx="228600" cy="533400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 flipV="1">
            <a:off x="3276600" y="3505200"/>
            <a:ext cx="228600" cy="533400"/>
          </a:xfrm>
          <a:prstGeom prst="upArrow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 flipV="1">
            <a:off x="5638800" y="2514600"/>
            <a:ext cx="228600" cy="533400"/>
          </a:xfrm>
          <a:prstGeom prst="upArrow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Tm="33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 – correlation coefficient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2286000"/>
            <a:ext cx="7467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			 P</a:t>
            </a:r>
            <a:r>
              <a:rPr lang="en-US" sz="2800" baseline="-25000" dirty="0" smtClean="0"/>
              <a:t>AB</a:t>
            </a:r>
            <a:r>
              <a:rPr lang="en-US" sz="2800" dirty="0" smtClean="0"/>
              <a:t> – P</a:t>
            </a:r>
            <a:r>
              <a:rPr lang="en-US" sz="2800" baseline="-25000" dirty="0" smtClean="0"/>
              <a:t>A</a:t>
            </a:r>
            <a:r>
              <a:rPr lang="en-US" sz="2800" dirty="0" smtClean="0"/>
              <a:t>P</a:t>
            </a:r>
            <a:r>
              <a:rPr lang="en-US" sz="2800" baseline="-25000" dirty="0" smtClean="0"/>
              <a:t>B </a:t>
            </a:r>
            <a:r>
              <a:rPr lang="en-US" sz="2800" dirty="0" smtClean="0"/>
              <a:t>	</a:t>
            </a:r>
          </a:p>
          <a:p>
            <a:r>
              <a:rPr lang="en-US" sz="2800" dirty="0" smtClean="0"/>
              <a:t> R = 		</a:t>
            </a:r>
            <a:r>
              <a:rPr lang="en-US" sz="2800" u="sng" dirty="0" smtClean="0"/>
              <a:t>				</a:t>
            </a:r>
          </a:p>
          <a:p>
            <a:r>
              <a:rPr lang="en-US" sz="2800" dirty="0" smtClean="0"/>
              <a:t>		</a:t>
            </a:r>
          </a:p>
          <a:p>
            <a:r>
              <a:rPr lang="en-US" sz="2800" dirty="0" smtClean="0"/>
              <a:t>		SQR(P</a:t>
            </a:r>
            <a:r>
              <a:rPr lang="en-US" sz="2800" baseline="-25000" dirty="0" smtClean="0"/>
              <a:t>A</a:t>
            </a:r>
            <a:r>
              <a:rPr lang="en-US" sz="2800" dirty="0" smtClean="0"/>
              <a:t>  x  P</a:t>
            </a:r>
            <a:r>
              <a:rPr lang="en-US" sz="2800" baseline="-25000" dirty="0" smtClean="0"/>
              <a:t>a</a:t>
            </a:r>
            <a:r>
              <a:rPr lang="en-US" sz="2800" dirty="0" smtClean="0"/>
              <a:t>  x  P</a:t>
            </a:r>
            <a:r>
              <a:rPr lang="en-US" sz="2800" baseline="-25000" dirty="0" smtClean="0"/>
              <a:t>B</a:t>
            </a:r>
            <a:r>
              <a:rPr lang="en-US" sz="2800" dirty="0" smtClean="0"/>
              <a:t>  x  </a:t>
            </a:r>
            <a:r>
              <a:rPr lang="en-US" sz="2800" dirty="0" err="1" smtClean="0"/>
              <a:t>P</a:t>
            </a:r>
            <a:r>
              <a:rPr lang="en-US" sz="2800" baseline="-25000" dirty="0" err="1" smtClean="0"/>
              <a:t>b</a:t>
            </a:r>
            <a:r>
              <a:rPr lang="en-US" sz="2800" dirty="0" smtClean="0"/>
              <a:t>)</a:t>
            </a:r>
            <a:endParaRPr lang="en-US" sz="2800" dirty="0"/>
          </a:p>
        </p:txBody>
      </p:sp>
    </p:spTree>
  </p:cSld>
  <p:clrMapOvr>
    <a:masterClrMapping/>
  </p:clrMapOvr>
  <p:transition advTm="18174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Calculate 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371600"/>
            <a:ext cx="85344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R 	= .86 – (.87)(.92) / SQR (.87 * .13 * .92 * .08)</a:t>
            </a:r>
          </a:p>
          <a:p>
            <a:endParaRPr lang="en-US" sz="3200" dirty="0" smtClean="0"/>
          </a:p>
          <a:p>
            <a:r>
              <a:rPr lang="en-US" sz="3200" dirty="0" smtClean="0"/>
              <a:t>	=  .06  /  SQR (7.2 x 10</a:t>
            </a:r>
            <a:r>
              <a:rPr lang="en-US" sz="3200" baseline="30000" dirty="0" smtClean="0"/>
              <a:t>-3</a:t>
            </a:r>
            <a:r>
              <a:rPr lang="en-US" sz="3200" dirty="0" smtClean="0"/>
              <a:t>)</a:t>
            </a:r>
          </a:p>
          <a:p>
            <a:endParaRPr lang="en-US" sz="3200" dirty="0" smtClean="0"/>
          </a:p>
          <a:p>
            <a:r>
              <a:rPr lang="en-US" sz="3200" dirty="0" smtClean="0"/>
              <a:t>	= .06 / .085  </a:t>
            </a:r>
          </a:p>
          <a:p>
            <a:endParaRPr lang="en-US" sz="3200" dirty="0" smtClean="0"/>
          </a:p>
          <a:p>
            <a:r>
              <a:rPr lang="en-US" sz="3200" dirty="0" smtClean="0"/>
              <a:t>	=  .706</a:t>
            </a:r>
          </a:p>
          <a:p>
            <a:endParaRPr lang="en-US" sz="3200" dirty="0" smtClean="0"/>
          </a:p>
        </p:txBody>
      </p:sp>
    </p:spTree>
  </p:cSld>
  <p:clrMapOvr>
    <a:masterClrMapping/>
  </p:clrMapOvr>
  <p:transition advTm="73742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becasis_Page_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slide created by Goncarlo Abecasis</a:t>
            </a:r>
            <a:endParaRPr lang="en-US"/>
          </a:p>
        </p:txBody>
      </p:sp>
    </p:spTree>
  </p:cSld>
  <p:clrMapOvr>
    <a:masterClrMapping/>
  </p:clrMapOvr>
  <p:transition advTm="169027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762000" y="1752600"/>
            <a:ext cx="265008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R</a:t>
            </a:r>
            <a:r>
              <a:rPr lang="en-US" sz="3200" b="1" baseline="30000" dirty="0" smtClean="0"/>
              <a:t>2</a:t>
            </a:r>
            <a:r>
              <a:rPr lang="en-US" sz="3200" b="1" dirty="0" smtClean="0"/>
              <a:t> 	=  0.706</a:t>
            </a:r>
            <a:r>
              <a:rPr lang="en-US" sz="3200" b="1" baseline="30000" dirty="0" smtClean="0"/>
              <a:t>2</a:t>
            </a:r>
          </a:p>
          <a:p>
            <a:r>
              <a:rPr lang="en-US" sz="3200" b="1" dirty="0" smtClean="0"/>
              <a:t>	= .497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Haplotype</a:t>
            </a:r>
            <a:r>
              <a:rPr lang="en-US" dirty="0" smtClean="0"/>
              <a:t> blocks</a:t>
            </a:r>
            <a:endParaRPr lang="en-US" dirty="0"/>
          </a:p>
        </p:txBody>
      </p:sp>
      <p:pic>
        <p:nvPicPr>
          <p:cNvPr id="1026" name="Picture 2" descr="http://woratanti.files.wordpress.com/2009/11/picture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9" y="1219200"/>
            <a:ext cx="8146849" cy="502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 Personalized Medicine </a:t>
            </a:r>
            <a:r>
              <a:rPr lang="en-US" sz="3600" dirty="0" smtClean="0"/>
              <a:t>blog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304801" y="1447800"/>
            <a:ext cx="8534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Write a 750 word essay on one of the 10 reasons </a:t>
            </a:r>
            <a:r>
              <a:rPr lang="en-US" dirty="0" smtClean="0">
                <a:hlinkClick r:id="rId2"/>
              </a:rPr>
              <a:t>why the human genome matters in medicine</a:t>
            </a:r>
            <a:r>
              <a:rPr lang="en-US" dirty="0" smtClean="0"/>
              <a:t>.   The essay counts as a class project  (e.g. instead of a </a:t>
            </a:r>
            <a:r>
              <a:rPr lang="en-US" dirty="0" err="1" smtClean="0"/>
              <a:t>SNPedia</a:t>
            </a:r>
            <a:r>
              <a:rPr lang="en-US" dirty="0" smtClean="0"/>
              <a:t> write-up) or it can count as extra credit for the course (up to 10%).  The essay is due April 11</a:t>
            </a:r>
            <a:r>
              <a:rPr lang="en-US" baseline="30000" dirty="0" smtClean="0"/>
              <a:t>th</a:t>
            </a:r>
            <a:r>
              <a:rPr lang="en-US" dirty="0" smtClean="0"/>
              <a:t>.  </a:t>
            </a:r>
          </a:p>
          <a:p>
            <a:endParaRPr lang="en-US" dirty="0" smtClean="0"/>
          </a:p>
          <a:p>
            <a:r>
              <a:rPr lang="en-US" dirty="0" smtClean="0"/>
              <a:t>Besides course credit, you can also enter your essay into </a:t>
            </a:r>
            <a:r>
              <a:rPr lang="en-US" dirty="0" smtClean="0">
                <a:hlinkClick r:id="rId3"/>
              </a:rPr>
              <a:t>a contest run by 23andme</a:t>
            </a:r>
            <a:r>
              <a:rPr lang="en-US" dirty="0" smtClean="0"/>
              <a:t>.   The contest entry is also due April 11</a:t>
            </a:r>
            <a:r>
              <a:rPr lang="en-US" baseline="30000" dirty="0" smtClean="0"/>
              <a:t>th</a:t>
            </a:r>
            <a:r>
              <a:rPr lang="en-US" dirty="0" smtClean="0"/>
              <a:t>.  Everyone will receive a free t shirt for entering.  Winners will get $100 Amazon gift card and a 23andme kit.  Class will get $300 for a class social event.  </a:t>
            </a:r>
          </a:p>
          <a:p>
            <a:endParaRPr lang="en-US" dirty="0" smtClean="0"/>
          </a:p>
          <a:p>
            <a:r>
              <a:rPr lang="en-US" dirty="0" smtClean="0"/>
              <a:t>The essay is now posted on the </a:t>
            </a:r>
            <a:r>
              <a:rPr lang="en-US" dirty="0" smtClean="0">
                <a:hlinkClick r:id="rId4"/>
              </a:rPr>
              <a:t>course requirements </a:t>
            </a:r>
            <a:r>
              <a:rPr lang="en-US" dirty="0" smtClean="0"/>
              <a:t>page for the class.  Contact </a:t>
            </a:r>
            <a:r>
              <a:rPr lang="en-US" dirty="0" smtClean="0">
                <a:hlinkClick r:id="rId5"/>
              </a:rPr>
              <a:t>Stuart Kim</a:t>
            </a:r>
            <a:r>
              <a:rPr lang="en-US" dirty="0" smtClean="0"/>
              <a:t> if you have questions or comments.  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becasis_Page_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slide created by Goncarlo Abecasis</a:t>
            </a:r>
            <a:endParaRPr lang="en-US"/>
          </a:p>
        </p:txBody>
      </p:sp>
    </p:spTree>
  </p:cSld>
  <p:clrMapOvr>
    <a:masterClrMapping/>
  </p:clrMapOvr>
  <p:transition advTm="8229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becasis_Page_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slide created by Goncarlo Abecasis</a:t>
            </a:r>
            <a:endParaRPr lang="en-US"/>
          </a:p>
        </p:txBody>
      </p:sp>
    </p:spTree>
  </p:cSld>
  <p:clrMapOvr>
    <a:masterClrMapping/>
  </p:clrMapOvr>
  <p:transition advTm="23744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473" y="1066800"/>
            <a:ext cx="86371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5029200" y="1295400"/>
            <a:ext cx="228600" cy="457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943600" y="1295400"/>
            <a:ext cx="228600" cy="457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Tm="34882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gwas-2012-07-01.jpg"/>
          <p:cNvPicPr>
            <a:picLocks noChangeAspect="1"/>
          </p:cNvPicPr>
          <p:nvPr/>
        </p:nvPicPr>
        <p:blipFill rotWithShape="1">
          <a:blip r:embed="rId2" cstate="print"/>
          <a:srcRect l="132" b="1254"/>
          <a:stretch/>
        </p:blipFill>
        <p:spPr>
          <a:xfrm>
            <a:off x="-1" y="432262"/>
            <a:ext cx="8218711" cy="60948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0700" y="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Published Genome-Wide Associations through 07/2012</a:t>
            </a:r>
          </a:p>
          <a:p>
            <a:pPr algn="ctr"/>
            <a:r>
              <a:rPr lang="en-US" b="1" dirty="0"/>
              <a:t>P</a:t>
            </a:r>
            <a:r>
              <a:rPr lang="en-US" b="1" dirty="0" smtClean="0"/>
              <a:t>ublished GWA at p≤5X10</a:t>
            </a:r>
            <a:r>
              <a:rPr lang="en-US" b="1" baseline="30000" dirty="0" smtClean="0"/>
              <a:t>-8</a:t>
            </a:r>
            <a:r>
              <a:rPr lang="en-US" b="1" dirty="0" smtClean="0"/>
              <a:t> for 18 trait categories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875318" y="5868574"/>
            <a:ext cx="350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NHGRI GWA Catalog</a:t>
            </a:r>
          </a:p>
          <a:p>
            <a:r>
              <a:rPr lang="en-US" b="1" dirty="0" smtClean="0"/>
              <a:t>www.genome.gov/GWAStudies</a:t>
            </a:r>
          </a:p>
          <a:p>
            <a:r>
              <a:rPr lang="en-US" b="1" dirty="0" smtClean="0"/>
              <a:t>www.ebi.ac.uk/fgpt/gwas/ </a:t>
            </a:r>
            <a:endParaRPr lang="en-US" b="1" dirty="0"/>
          </a:p>
        </p:txBody>
      </p:sp>
      <p:pic>
        <p:nvPicPr>
          <p:cNvPr id="7" name="Picture 2" descr="http://wwwdev.ebi.ac.uk/fgpt/gwas/images/dual-logo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283"/>
          <a:stretch/>
        </p:blipFill>
        <p:spPr bwMode="auto">
          <a:xfrm>
            <a:off x="6770918" y="6413845"/>
            <a:ext cx="1053854" cy="33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dev.ebi.ac.uk/fgpt/gwas/images/dual-logo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392"/>
          <a:stretch/>
        </p:blipFill>
        <p:spPr bwMode="auto">
          <a:xfrm>
            <a:off x="2656118" y="6413845"/>
            <a:ext cx="1235754" cy="33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gwas-2012-07-02.jpg"/>
          <p:cNvPicPr>
            <a:picLocks noChangeAspect="1"/>
          </p:cNvPicPr>
          <p:nvPr/>
        </p:nvPicPr>
        <p:blipFill rotWithShape="1">
          <a:blip r:embed="rId4" cstate="print"/>
          <a:srcRect l="9642" t="10000" r="52738" b="12063"/>
          <a:stretch/>
        </p:blipFill>
        <p:spPr>
          <a:xfrm>
            <a:off x="7674429" y="4417413"/>
            <a:ext cx="1307190" cy="2031069"/>
          </a:xfrm>
          <a:prstGeom prst="rect">
            <a:avLst/>
          </a:prstGeom>
        </p:spPr>
      </p:pic>
    </p:spTree>
  </p:cSld>
  <p:clrMapOvr>
    <a:masterClrMapping/>
  </p:clrMapOvr>
  <p:transition advTm="32198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Genome Wide Association Studies</a:t>
            </a:r>
            <a:endParaRPr lang="en-US" dirty="0"/>
          </a:p>
        </p:txBody>
      </p:sp>
      <p:sp>
        <p:nvSpPr>
          <p:cNvPr id="1026" name="AutoShape 2" descr="data:image/jpeg;base64,/9j/4AAQSkZJRgABAQAAAQABAAD/2wCEAAkGBxMSEhMTExMTFBUXFhcUFRgVGBoXGRgWHR0eHxgWGhYYHCggGR0mHRoWITEiJSkrLi4uGB8zODMsNyguLisBCgoKDg0OGxAQGzckHyUvNzc0Ni8sLCwsLzQ0Nys0LC40NSwuNyw0LCwuLDAsLDAsLiwsLCwsLCwsLCwsLCwsLP/AABEIAQcAwAMBIgACEQEDEQH/xAAbAAEAAgMBAQAAAAAAAAAAAAAABAUBAwYCB//EAEQQAAICAQIDBQYBCAcHBQAAAAECABEDEiEEBTEGEyJBUTJhcYGRoSNCUnKisbLB4QcUFTOCktEWJDVDYnTCNGNzg/D/xAAZAQEAAwEBAAAAAAAAAAAAAAAAAQIDBAX/xAArEQEAAgEDAwIEBwEAAAAAAAAAAQIRAyExEkHwYdETUXGBFCIykbHB4QT/2gAMAwEAAhEDEQA/APsvN2YYXKkg7WR1C2NRHp4b6Ss7Ou2vILJUKprcgGz09L/hM8y4lnLjUQllaG11sbPXrY2PSpV4M+VHPckA9WDex6Cx1v4Udus6aUnomGFr4vC04DnGR8qBgul7oAG18JI3vfpXT37dJYcXzNFDgMrOoPhve/5efpOcw5+6yB9KtRY6fZA1fm9aoEge4yLizawhAG5I8XQ1YJNHewD0Pn8ZadGJnPZEauIw6PlHMndyj6T4SwIFdCARVn1H0lbwmV+/TdtRen3O/XUCOlCjXkK2kROLfESV8wASK1bel7b+fToN4Oc7ZEZgfaDXvv631+B/hJjT3nHdX4m0ZdrEq+z/ADFsyNrrUrUSNrFWDX1HylpOS1ZrOJdNZiYzBERISRE18Rl0qzdaGw9T5D5naBVdoGa0FnTR6fnbdfl0+czh4x14ZG6sSQC2+1mifM+EfPaQuPyM3tMWrp5AfAD59bPvkfDmylNJIOPourdhR2K15beZM16dnFOri8z6LvlXMC6v3mkaKtugo+tnboZ45hzSgvdMpu7PWqrar67iUbccERkK3qdWsHfYjYg9em1fSYTcv02K/Ho23w8Q+nuk9G6v4ienETuu34xsnDF+hum02Ng1Ej02+m88dnXa8gJOkaavoD4rA9NtO0qcfHkKMRsL0GnoSeurzsknoa36TZwWfIr6UYqDbNsD0FXuNjemOjaSNaJvWW7j8rjMd21BwFon3aQB6EEbedmWPNuYOjBU0jYMSRd2SAOo9DKfjHN6rYtYN3vflX+nSZ4jJlYDvSpYAgFRvRrqehIryHn9XTwj4uOrDoMPHr3aO5VNQB3Pn51K/j+cOrErpKL89QoG7B267fWVeTjg5RNGnSlCjYoV0vcX/Abmax7Kml8jXkRZPi9bFA+4RFPmtf8A6JmMVn7rrn7NaizpokVtv7/tXzk7lDscKFiSaO56kWdJvz2rec4/HnLeonUN6207+a19N95v5TzV1yJjY6kJ0i+q/m0fPehv6yJpPSmuvX4me0vOa9RNnT4gB5WxLA/QSKmfSTtZbIqfAab+2/8Amm/vASy37JJI9LVQvzADfWQMll0UbHvi30XHf6uofOdNY2XtymDErM2oAgAUD0JYmtvl+tNPGKCKoV6Txxp2v/3UFeukFh92X6CZ5j7LfA/slq8s7cK85SFfq2nxD9GiSB60FYj6TfjasN+ms/rNI2NQGZeiggfBNTKR8NJM38ELxC/Mn+f3uayzh0PZXHofiMd2VKi/UAuAfjtOinMdkM4yZOIcddOEH9Km1H5tZ+c6eefrfr3d2l+kiImTQkbmPsf4k/eEkyJzX+7NdbWv8wiEW4lz+S63N3Tb+WoBq+A1V8pjFlsaKoKifUiyPkCn1jM4ZSV6G6+A8K/YCacBLZMjdBSgD0NUf3RN4edM4mW/FhUKGoaiNV+dHoPdtX3lfxo+R8iOv1knEfGB6YVH7p/8jInMB9rI+IBMvVjq8YhHyZSdB9dBv3nevsZPzOyrmZdiMZHwJIAP2MrH/uwL3oAfEWp/aD8jLPK1awapgFYHzB1AV8Cbi3Culz56pV22M+RZT/H+fynjvTkRWG2uq9wY7H6EGes7aSCPyQxHyRpr4DHSYhf5QI/RB8P6oEq39POzfmxqopQAPd7vU+ZlTlbSwrzIB997byZwjXjP6RP18RP1JldxQpg3/Ut/AEH/AF+8vVhqzneG3hWPekHbwt9LWj/+98kYUrJie9u/RK/ym/uftI2EfijffS1/AFgPsV+k3LlGvGh/KzYmHyJDfUFf8sSiuMug51w6qyuFA1agxAA1MaIv12DTmwunJiNnqpry1ZMa2f2TrOf+wn6f/i05oi2HuxA/McOCD9ajRn8r0tWN2vM34qgg75AB6VSm/jqFfT57uKYWRe/Wp55jkCqG/NbI7fBe7P7AY44UNXocg+i4iP4zWvZnbupeBt1fUpAOhDtVp0sX18BB+JlmOG7pastWtSW6mgjWf85m7HirulG5GNQf0hiP+ixx5/Davzsh/Uxf6y3VmYR04iXXcs4RceNQqqpKrqIABYhQLPqdpLgRPOmcu4iIkBPLqCCCAQeoO4nqIHMcx4cAugFAE0BsAK1UKkHg3o5bJPstZ+BH7FH1lxzJqzXVkAED1Gk/xBlPjT8N/wDGL/wp/Kb14edqRi37s8F7WSwbC41N+oWmHyIr5SFzTIdNr4jYAre7NGgOuxMss2QDPkHqcn1Dfzaa0x1nxA+WRL+l/wARLROGVq529UDhuFGTSDqFLq2956H47/ST+G4XXkRCL2br66GI+9H5THADwn/6x+q/85O5ZvxIP/Tf0RR/p9ZFp5TpUjFfrH9ofF70wJHs0fcyvf7BPOBvwsXWhtfmFW/F9Fubcp8BHvxg+4gZL+4qEFIP/i+/9Xkdlsfm8+bXw7DuVPS7O/kSTt/CVfGE94gAJBIJIF0Qdr9AQX+ktOGOpWT0Lj9QvNWEf3p92MD/ADG/sZeJwytXqiPOIa+H4MHVktrIcV5WASG+NAfSXXZ3hlZsjMoYqU02AdLDVuPQ00i4DpC7eTMB6gq38dX0ll2XHgyfp1+qspadpdGjSIvXztCZzqu5a/8Apr3sCCo+tTn+EfH3ijIQqHAMZJ6aiqr18gVvc+6dZkxhhTAEehFj6Gac3BY2G6L00g6QSB7rEpS8RGHbauZy47isJyY0X8p2ZD8WGL/X7zHMGvEW/JJydfUpiI+1zom7PYtAXVk2JNgrfRRXs1+Svl5SkycHk7kL3eUjvL8SnX7Nb+E+VC6q7nRXUiWFqTCTy9B/WMH6Go/pAZFP7o+kiZSoWvyRm1WN7xUF6eZ0qDXvEuMHKMeVUcHiMRAqjSOCCxs2vW2bcbUZarweMKF0KQN91Xc/nUBVzOdSIlpFJmGzBmV1DIwYHoQbE2TxixKopQFHoBQ+gnuc7YiIgIiIFTzRgM2E+d0R7iwAv6t95SYGU8MQCNYa9PmQyhdvUXp+k644lJDECx0Nbj5yLxXLMbgbaKN2gUH7g+svFmF9KZmZjzj2c7xWMHPkYbqPP3ZBqv67fOYv/eMYPXUhPwpAP3lllzTk6ga170m1GldxQq7AF1S+vWpDGBhmR8mPKQFx3oW99KddtxqXcA3tLxOYc9qTE/f3Z4HGBw+X17xFHy0/wLfK5s5ZxKLxGpiFvGgs9NRTGQL+Allw/JERtQZyPNTpKn0sad68j1k5+GQmyiE9N1BlZtDaulbEdsf77ub5kR/vAG9spHxDeL7sw+RnvMUZk0MCrY2B9zDGym/Q1o2nQnh03GlfF7Ww3+PrIr8pxl9W42rStAdCL2F3ufOR1JnRnOfOZ93OcBjPUdXLsPjodK/U+81cLRXMf0K+qX9mEt/7N7rNj7vvW8yW9ncgGiAADpDXfukbkvAAhseRMylh7Wml20nqV2NqOtjaadUcub4U7V+v8QkABTwnroXV86AJ+bOfkZt7LZ07vRqGu9VedUNx6iT+A5YuLoWb010dPuUgChv0khOGRTYRQfUAA/WZzbbDqrpzExbzt7Nsgc25gcIxhVD5MuQYsSk6QX0sx1NR0gIjsTRPh2BMnyHzPl4zBfEyMjjJjda1I4BFgMCDasykEdGMo3RW513SseKQ4Spa9GrMhRQCcoZUtUGqiXVaIPlRO1ueYAcgLN4L1HQ+mwQpVW007aiF0qSbNVcrOY9kUzqwy5srlxkDlhjb2wq2qshXGVVAAVA6sTZJM98T2SxZGyM7sTkG/hxiyGVlZqT8TSyLpD2ACRRECcOfYCVGp7YkV3WTUtEA6103jFsu7UKN9N5Zznm7JYiEGojSxfwpiXxEjdCqXjNKFtaNdbNGdDAREQEREBERAREQE8ZcgVSx2ABJ+A6z3MMoIIO4Ox+ECl4TnGXQubNhXHhZO8BXIXdAaKq+MILYg1SFvFsL6z1m7UcOvtHICBkZl7rIWQY9ByF1C2tDLjO/UMCLnjH2aXSEbNndEXRiViv4XTSwIQF2WgAXLdN7JJPodm8ZORmyZHfImbHkY6QWGUY1JpVABC4cYFCtjdk3Ax/tPgBcPrTS+RLKPRXGFL5NQWggDg6jtM5u0uJaJ1BbbvNaujIoxlw2hl1MCBQr3jqCJluzeJjk1F2V1yoVJAGnKqK4BAB6YweuxJ91Ybs6rWz5sz5Dt3h7sNWhlAoIFoamPTcsbsbQLPhOJGRdShhuRTqyEEdfCwB+fQ+U3yDyflacNjONCSCxboqgE+SogCqPcAPM9SSZ0BERAREQEREBERAREQEREBERAREQEREBERAREQEREBERAREQEREBERAREQERECo7Xce/D8FxWbGQHx4XdCRYDAWLB6y3nP8A9IP/AAzjv+3y/umdBAREQEREBERAREQEREBERAREQEREBERAREQEREDhf6XeeHhuDdDiL4+ITJgLqd8eQr4LU9VI1b3tp6G9ug7I88PHcMvE90cKZCxxKxtjjBoO1bAkgmhe1b7z12u5AnH8Jl4Zzp1gaW6lXBBVvkQPlYllwXCpixpiQaURVRQPJVFAfQQN0REBERAREQEREBERAREQEREBERAREQEqU58hatGUJ3pwDIQNByBymnZtQtxpBIq6ltOc/wBlxVhgMn9ZfPrFilfIxK1dXocrfrvAuP7TwaWbvsWlDpdta0rfmsboH3GYfmmFbLZEVRp8bOoU6roA37jOZx9n8nDjDk2yNiOFVCjI4K40ypbKzEqv4xIVASpr2h0zwfZrKcOMnQj6U8PiTQayA0UYj/meydSkAj0MDohznh7yA5sY7vIMT6mCgZCoYLZ6miPv6GSk4hCzIHUstFlBBIB6EjqOhnL5+ymQuzjIrE6hXixgh8WDGxYYyNwcFgDYjIRt1lvy7kwxJnUFT3rXZW9u7TGNW9t7Hr02uBuPO+GtB3+I6y6qQ4IJQanFg1sNzJGfjcSbvkRdwviYDc9Buep8hOcPZbI2Mo2RQDrX8pyqNhOKw7+JjZBpiaG1+c3ryTP3hzFsBcmtJVigQ4wh3uy1i+g2JXz1QLngOY482PHkRhpyBSoJAPiXUFI8m071Jc5bkHIWw5kB3x4cGIXpoPxIxjE2VbN7YkVf8RFneupgIiICIiAiIgIiICIiAiIgIiICIiAiIgIlD28ysvLuNZWKsMGQgqSCDpO4I3Bl9AREQEREBERAREQEREBERAREQEREBERAREQEREDn/wCkH/hnHf8Ab5f3TOgnz/8Apm43icHBF8Wg4XDYOIVlulyCkyKwIIIbw+YOsbToew/GcTn4PFn4rSMmb8UKq6VTG392oB39mmNkm2PpAv4iICIiAiIgIiICIiAiIgIiICIkfj+NTChdyaBVQACSWYhVVQNySxAA98CREr8POMZDHJeDSQGGbSlavZ8VlWB9xO4I6iF5xiOVsVkMpYMSKUaUxuTq9NOVPv6QLCJGHMMOlG73Hpc6UbWtMfRTdMfcJ54XmeHJjbKmRDjVnVmugCjFXsnpRB3+fSBLiRxx+LwDvcf4m+PxL4x6rv4vlNfBcyx5a0nqLF0CRZBoXe1QHOOWY+Kw5MGZdWPIpRh02PofIjqD7pLVQAABQGwA9Jpw8bjdtK5EZqDaVYE6T0agbo2N/fDcbjDMhyIGVdTLqFqv5xF2B74G+JEbmWELr73Hp1aL1rRf80G61e7rNJ51hC4XZwi5l1oXpRVA7knY0wgWMSEvNcVuC6rpyDCdZC25VWCrZ8Wzr0m/+t49TJrTUo1MuoalX84i7A98DdErTz3B3efN3gOPBZyON1oIHtSPa8LDp57SRg5jibo6AhBkZSy6lUiwWAJob9ekCVE8YsqsAykMD0INg/MT3AREQEREBERASDzjgTmxhVYK6vjyISLGpGDAEehqj7jJ0QKLNy/iXZcrthLIx04iCcaqUKk661F7N3VV4aFlpWJ2MYIUGYVpAB0kXWLhkAIB6E8ObAPR68p2EQOXXs3kBL/gsci5UyLl15VAyd3ZBY+M1jFqQoax0reWeSt/VsmG0JOd8y+2ops5zAWhDIwugwuiAaPsyz5pfc5au+7eq63pNVOJ4jCr4lXhxlCNw2niO71qNZbEE38sld9uu4F3+TAsn7MZzovLjNPhydCu+PiGzaSUA72wQupuhBbSSxmzL2VyFKXKEfwBXAOw/EXJ59TjytXowU71IGbNxPecRhK5GyHFw3DKwtQ4L5y2ZXA0q3c7mujrXTTdlwPF58XA5V0HvuH1YlB1ZLUUcTX1yHumQmrtgw6wN3B8iyJxCZNSaEbLQFjwOKUBB4QVpVvct1sdDD5z2Xy5zmHeYwMi8QovV0zYmQXjFLakrZ3LDzHQx153xQOMBxkQ5Cr5AmvTg/D/ABtaoqMQ7PjpRVHV/wApwc8Nx3EouS8uQjGM7EnGrMX7/IigkgAKq6W+AB9kUQsuJ7Pv3uTLjOI69S6HU6Qr48SE0OrDuh8QSLF3Nj8myKnCBDiZuHxnGe8BprQJYI6eZ94sbXYqU53nIpsxQKcwXIMXel3XuziSgih9QdzSBS4UaSKJOvBxudC15H/veIV8jJqbEh4qhW1UMZBFggAhvZWoEnD2RfGpVHxveNsH4qk0jYsGMvQ6n8CyuwIYCxW+7P2XdlOPvE0Bs2RXILOzZVYaMo2DINW+/iCoNqs6cPMuKbUwc6cYxlfwh+Mpz5U1GxteJEPhrqGFA1Ovgc+OR5Gw8ejHEr8XrPgBKoWwpiFk0XNpd0Ovukbj+y75Uy4tWMI39aZWolyc6upR/IoveH4hEG2nfqYgYVQAAAAB0AmYiAiIgIiICIiAiIgIiICIiAiIgIlN2x43Jg4His2JtOTHhd0agaYCwaIIPzlzAREQEREBERAREQEREBERAREQEREBERAREQEREDn/AOkH/hnHf9vl/dM6CcJ/S9zt+G4Nl7rXi4hMnDs4NHFkZfASKplNN5iiB1udB2P50/G8MvEti7lchY411aj3YNKzGgLaidvIiBdxEQEREBERAREQEREBERAREQEREBEicy44YU1FWYllRFStTuxpVFkDr5kgAWSQBIy85pkTJhy42fJ3Q1aSt6GcNrViCpCFfUGgQLBgWkSi4XtVhdEyU6q2PPmOoAaceEqGZhe16kI9Qwnpe0asmBlxuXzF1GNiiMrYyRkRizadSsCtAne/IEgLuJEHMEGJcuS8QYDbJ4WDH8gj869qF35XNY51w+pF7/FqcKyjULIckIRv0YggepFQNHarkScdwuXhshoZBsw6qwIKsPeCAZY8Lw640TGgCoihFA6BQKA+gkThecYcmU4sbhyFLkqQQAG0119b92x9Jn+2eHpj32OlIDeIbFiQvxsggepBA6QJ8SAedcPaDv8AFbhCnjHiDmkrffUbA9aNdJ7fmmEKHOXHpKq4OoUVY0hHrZoD1JgTIkD+2uHtF7/FbhSo1CyGJVCPiwKj1IrrPP8AbeAnSuVGIbS1Ovh2Y2bO48Dja91PoaCxiV6884YrrGfEV1BbDCrIsAetrZ+AJ6SZw2dciK6MrowDKykFWU7ggjYgjzgbIiICIiAiIgIiICIiBC5rwJzIAraHR1yY2rUA6na1sWpFqRYNE0QdxSZOyWpeIBypjfP3R1YMQxhGRmYuF1G2bUQSTf7AiBv4nsqr5Mzd4wTL3IKAVpVCNaqwIIGQJiB9Au25ueX7MUHVMitjZ2c4uJQ8QniVQ1631E6lLAlv+Y43sUiBJbkbDh8OBMxU42BumAYC/BSOrKgvYBtgqgkiwY3CdltCaTlv/wBNuErbBmbKOrHrq0/K/dMRAlcm5I2BkJyK648I4fGAmkjGCNJZtR1NQAsADzoSAOybV/f0VdHxhRkVFKh1JKLlFWuQ7Yyi2Aa8oiBjiOzmVEQYnVgc3C5MqlNyceZXd1Zn8IqzR1Hw9bNzI7KPpRTnH4S4kw0jLQxlqLlcgZiVYg0V6AgDpEQJHD9mAoYd5uwwaiFPtY8+TMTuxPibIRuSR1JJMwnZpu7TEcwKYhoxVjpggR0GttRLNTjcUPD032xEDHMeU5MbJmw27r3agBVIAVMiklWyJd955MCCB1FiWnZ7g2w8Lw+J61pixo1dNQUA1XviIFhERAREQERE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ata:image/jpeg;base64,/9j/4AAQSkZJRgABAQAAAQABAAD/2wCEAAkGBxMSEhMTExMTFBUXFhcUFRgVGBoXGRgWHR0eHxgWGhYYHCggGR0mHRoWITEiJSkrLi4uGB8zODMsNyguLisBCgoKDg0OGxAQGzckHyUvNzc0Ni8sLCwsLzQ0Nys0LC40NSwuNyw0LCwuLDAsLDAsLiwsLCwsLCwsLCwsLCwsLP/AABEIAQcAwAMBIgACEQEDEQH/xAAbAAEAAgMBAQAAAAAAAAAAAAAABAUBAwYCB//EAEQQAAICAQIDBQYBCAcHBQAAAAECABEDEiEEBTEGEyJBUTJhcYGRoSNCUnKisbLB4QcUFTOCktEWJDVDYnTCNGNzg/D/xAAZAQEAAwEBAAAAAAAAAAAAAAAAAQIDBAX/xAArEQEAAgEDAwIEBwEAAAAAAAAAAQIRAyExEkHwYdETUXGBFCIykbHB4QT/2gAMAwEAAhEDEQA/APsvN2YYXKkg7WR1C2NRHp4b6Ss7Ou2vILJUKprcgGz09L/hM8y4lnLjUQllaG11sbPXrY2PSpV4M+VHPckA9WDex6Cx1v4Udus6aUnomGFr4vC04DnGR8qBgul7oAG18JI3vfpXT37dJYcXzNFDgMrOoPhve/5efpOcw5+6yB9KtRY6fZA1fm9aoEge4yLizawhAG5I8XQ1YJNHewD0Pn8ZadGJnPZEauIw6PlHMndyj6T4SwIFdCARVn1H0lbwmV+/TdtRen3O/XUCOlCjXkK2kROLfESV8wASK1bel7b+fToN4Oc7ZEZgfaDXvv631+B/hJjT3nHdX4m0ZdrEq+z/ADFsyNrrUrUSNrFWDX1HylpOS1ZrOJdNZiYzBERISRE18Rl0qzdaGw9T5D5naBVdoGa0FnTR6fnbdfl0+czh4x14ZG6sSQC2+1mifM+EfPaQuPyM3tMWrp5AfAD59bPvkfDmylNJIOPourdhR2K15beZM16dnFOri8z6LvlXMC6v3mkaKtugo+tnboZ45hzSgvdMpu7PWqrar67iUbccERkK3qdWsHfYjYg9em1fSYTcv02K/Ho23w8Q+nuk9G6v4ienETuu34xsnDF+hum02Ng1Ej02+m88dnXa8gJOkaavoD4rA9NtO0qcfHkKMRsL0GnoSeurzsknoa36TZwWfIr6UYqDbNsD0FXuNjemOjaSNaJvWW7j8rjMd21BwFon3aQB6EEbedmWPNuYOjBU0jYMSRd2SAOo9DKfjHN6rYtYN3vflX+nSZ4jJlYDvSpYAgFRvRrqehIryHn9XTwj4uOrDoMPHr3aO5VNQB3Pn51K/j+cOrErpKL89QoG7B267fWVeTjg5RNGnSlCjYoV0vcX/Abmax7Kml8jXkRZPi9bFA+4RFPmtf8A6JmMVn7rrn7NaizpokVtv7/tXzk7lDscKFiSaO56kWdJvz2rec4/HnLeonUN6207+a19N95v5TzV1yJjY6kJ0i+q/m0fPehv6yJpPSmuvX4me0vOa9RNnT4gB5WxLA/QSKmfSTtZbIqfAab+2/8Amm/vASy37JJI9LVQvzADfWQMll0UbHvi30XHf6uofOdNY2XtymDErM2oAgAUD0JYmtvl+tNPGKCKoV6Txxp2v/3UFeukFh92X6CZ5j7LfA/slq8s7cK85SFfq2nxD9GiSB60FYj6TfjasN+ms/rNI2NQGZeiggfBNTKR8NJM38ELxC/Mn+f3uayzh0PZXHofiMd2VKi/UAuAfjtOinMdkM4yZOIcddOEH9Km1H5tZ+c6eefrfr3d2l+kiImTQkbmPsf4k/eEkyJzX+7NdbWv8wiEW4lz+S63N3Tb+WoBq+A1V8pjFlsaKoKifUiyPkCn1jM4ZSV6G6+A8K/YCacBLZMjdBSgD0NUf3RN4edM4mW/FhUKGoaiNV+dHoPdtX3lfxo+R8iOv1knEfGB6YVH7p/8jInMB9rI+IBMvVjq8YhHyZSdB9dBv3nevsZPzOyrmZdiMZHwJIAP2MrH/uwL3oAfEWp/aD8jLPK1awapgFYHzB1AV8Cbi3Culz56pV22M+RZT/H+fynjvTkRWG2uq9wY7H6EGes7aSCPyQxHyRpr4DHSYhf5QI/RB8P6oEq39POzfmxqopQAPd7vU+ZlTlbSwrzIB997byZwjXjP6RP18RP1JldxQpg3/Ut/AEH/AF+8vVhqzneG3hWPekHbwt9LWj/+98kYUrJie9u/RK/ym/uftI2EfijffS1/AFgPsV+k3LlGvGh/KzYmHyJDfUFf8sSiuMug51w6qyuFA1agxAA1MaIv12DTmwunJiNnqpry1ZMa2f2TrOf+wn6f/i05oi2HuxA/McOCD9ajRn8r0tWN2vM34qgg75AB6VSm/jqFfT57uKYWRe/Wp55jkCqG/NbI7fBe7P7AY44UNXocg+i4iP4zWvZnbupeBt1fUpAOhDtVp0sX18BB+JlmOG7pastWtSW6mgjWf85m7HirulG5GNQf0hiP+ixx5/Davzsh/Uxf6y3VmYR04iXXcs4RceNQqqpKrqIABYhQLPqdpLgRPOmcu4iIkBPLqCCCAQeoO4nqIHMcx4cAugFAE0BsAK1UKkHg3o5bJPstZ+BH7FH1lxzJqzXVkAED1Gk/xBlPjT8N/wDGL/wp/Kb14edqRi37s8F7WSwbC41N+oWmHyIr5SFzTIdNr4jYAre7NGgOuxMss2QDPkHqcn1Dfzaa0x1nxA+WRL+l/wARLROGVq529UDhuFGTSDqFLq2956H47/ST+G4XXkRCL2br66GI+9H5THADwn/6x+q/85O5ZvxIP/Tf0RR/p9ZFp5TpUjFfrH9ofF70wJHs0fcyvf7BPOBvwsXWhtfmFW/F9Fubcp8BHvxg+4gZL+4qEFIP/i+/9Xkdlsfm8+bXw7DuVPS7O/kSTt/CVfGE94gAJBIJIF0Qdr9AQX+ktOGOpWT0Lj9QvNWEf3p92MD/ADG/sZeJwytXqiPOIa+H4MHVktrIcV5WASG+NAfSXXZ3hlZsjMoYqU02AdLDVuPQ00i4DpC7eTMB6gq38dX0ll2XHgyfp1+qspadpdGjSIvXztCZzqu5a/8Apr3sCCo+tTn+EfH3ijIQqHAMZJ6aiqr18gVvc+6dZkxhhTAEehFj6Gac3BY2G6L00g6QSB7rEpS8RGHbauZy47isJyY0X8p2ZD8WGL/X7zHMGvEW/JJydfUpiI+1zom7PYtAXVk2JNgrfRRXs1+Svl5SkycHk7kL3eUjvL8SnX7Nb+E+VC6q7nRXUiWFqTCTy9B/WMH6Go/pAZFP7o+kiZSoWvyRm1WN7xUF6eZ0qDXvEuMHKMeVUcHiMRAqjSOCCxs2vW2bcbUZarweMKF0KQN91Xc/nUBVzOdSIlpFJmGzBmV1DIwYHoQbE2TxixKopQFHoBQ+gnuc7YiIgIiIFTzRgM2E+d0R7iwAv6t95SYGU8MQCNYa9PmQyhdvUXp+k644lJDECx0Nbj5yLxXLMbgbaKN2gUH7g+svFmF9KZmZjzj2c7xWMHPkYbqPP3ZBqv67fOYv/eMYPXUhPwpAP3lllzTk6ga170m1GldxQq7AF1S+vWpDGBhmR8mPKQFx3oW99KddtxqXcA3tLxOYc9qTE/f3Z4HGBw+X17xFHy0/wLfK5s5ZxKLxGpiFvGgs9NRTGQL+Allw/JERtQZyPNTpKn0sad68j1k5+GQmyiE9N1BlZtDaulbEdsf77ub5kR/vAG9spHxDeL7sw+RnvMUZk0MCrY2B9zDGym/Q1o2nQnh03GlfF7Ww3+PrIr8pxl9W42rStAdCL2F3ufOR1JnRnOfOZ93OcBjPUdXLsPjodK/U+81cLRXMf0K+qX9mEt/7N7rNj7vvW8yW9ncgGiAADpDXfukbkvAAhseRMylh7Wml20nqV2NqOtjaadUcub4U7V+v8QkABTwnroXV86AJ+bOfkZt7LZ07vRqGu9VedUNx6iT+A5YuLoWb010dPuUgChv0khOGRTYRQfUAA/WZzbbDqrpzExbzt7Nsgc25gcIxhVD5MuQYsSk6QX0sx1NR0gIjsTRPh2BMnyHzPl4zBfEyMjjJjda1I4BFgMCDasykEdGMo3RW513SseKQ4Spa9GrMhRQCcoZUtUGqiXVaIPlRO1ueYAcgLN4L1HQ+mwQpVW007aiF0qSbNVcrOY9kUzqwy5srlxkDlhjb2wq2qshXGVVAAVA6sTZJM98T2SxZGyM7sTkG/hxiyGVlZqT8TSyLpD2ACRRECcOfYCVGp7YkV3WTUtEA6103jFsu7UKN9N5Zznm7JYiEGojSxfwpiXxEjdCqXjNKFtaNdbNGdDAREQEREBERAREQE8ZcgVSx2ABJ+A6z3MMoIIO4Ox+ECl4TnGXQubNhXHhZO8BXIXdAaKq+MILYg1SFvFsL6z1m7UcOvtHICBkZl7rIWQY9ByF1C2tDLjO/UMCLnjH2aXSEbNndEXRiViv4XTSwIQF2WgAXLdN7JJPodm8ZORmyZHfImbHkY6QWGUY1JpVABC4cYFCtjdk3Ax/tPgBcPrTS+RLKPRXGFL5NQWggDg6jtM5u0uJaJ1BbbvNaujIoxlw2hl1MCBQr3jqCJluzeJjk1F2V1yoVJAGnKqK4BAB6YweuxJ91Ybs6rWz5sz5Dt3h7sNWhlAoIFoamPTcsbsbQLPhOJGRdShhuRTqyEEdfCwB+fQ+U3yDyflacNjONCSCxboqgE+SogCqPcAPM9SSZ0BERAREQEREBERAREQEREBERAREQEREBERAREQEREBERAREQEREBERAREQERECo7Xce/D8FxWbGQHx4XdCRYDAWLB6y3nP8A9IP/AAzjv+3y/umdBAREQEREBERAREQEREBERAREQEREBERAREQEREDhf6XeeHhuDdDiL4+ITJgLqd8eQr4LU9VI1b3tp6G9ug7I88PHcMvE90cKZCxxKxtjjBoO1bAkgmhe1b7z12u5AnH8Jl4Zzp1gaW6lXBBVvkQPlYllwXCpixpiQaURVRQPJVFAfQQN0REBERAREQEREBERAREQEREBERAREQEqU58hatGUJ3pwDIQNByBymnZtQtxpBIq6ltOc/wBlxVhgMn9ZfPrFilfIxK1dXocrfrvAuP7TwaWbvsWlDpdta0rfmsboH3GYfmmFbLZEVRp8bOoU6roA37jOZx9n8nDjDk2yNiOFVCjI4K40ypbKzEqv4xIVASpr2h0zwfZrKcOMnQj6U8PiTQayA0UYj/meydSkAj0MDohznh7yA5sY7vIMT6mCgZCoYLZ6miPv6GSk4hCzIHUstFlBBIB6EjqOhnL5+ymQuzjIrE6hXixgh8WDGxYYyNwcFgDYjIRt1lvy7kwxJnUFT3rXZW9u7TGNW9t7Hr02uBuPO+GtB3+I6y6qQ4IJQanFg1sNzJGfjcSbvkRdwviYDc9Buep8hOcPZbI2Mo2RQDrX8pyqNhOKw7+JjZBpiaG1+c3ryTP3hzFsBcmtJVigQ4wh3uy1i+g2JXz1QLngOY482PHkRhpyBSoJAPiXUFI8m071Jc5bkHIWw5kB3x4cGIXpoPxIxjE2VbN7YkVf8RFneupgIiICIiAiIgIiICIiAiIgIiICIiAiIgIlD28ysvLuNZWKsMGQgqSCDpO4I3Bl9AREQEREBERAREQEREBERAREQEREBERAREQEREDn/wCkH/hnHf8Ab5f3TOgnz/8Apm43icHBF8Wg4XDYOIVlulyCkyKwIIIbw+YOsbToew/GcTn4PFn4rSMmb8UKq6VTG392oB39mmNkm2PpAv4iICIiAiIgIiICIiAiIgIiICIkfj+NTChdyaBVQACSWYhVVQNySxAA98CREr8POMZDHJeDSQGGbSlavZ8VlWB9xO4I6iF5xiOVsVkMpYMSKUaUxuTq9NOVPv6QLCJGHMMOlG73Hpc6UbWtMfRTdMfcJ54XmeHJjbKmRDjVnVmugCjFXsnpRB3+fSBLiRxx+LwDvcf4m+PxL4x6rv4vlNfBcyx5a0nqLF0CRZBoXe1QHOOWY+Kw5MGZdWPIpRh02PofIjqD7pLVQAABQGwA9Jpw8bjdtK5EZqDaVYE6T0agbo2N/fDcbjDMhyIGVdTLqFqv5xF2B74G+JEbmWELr73Hp1aL1rRf80G61e7rNJ51hC4XZwi5l1oXpRVA7knY0wgWMSEvNcVuC6rpyDCdZC25VWCrZ8Wzr0m/+t49TJrTUo1MuoalX84i7A98DdErTz3B3efN3gOPBZyON1oIHtSPa8LDp57SRg5jibo6AhBkZSy6lUiwWAJob9ekCVE8YsqsAykMD0INg/MT3AREQEREBERASDzjgTmxhVYK6vjyISLGpGDAEehqj7jJ0QKLNy/iXZcrthLIx04iCcaqUKk661F7N3VV4aFlpWJ2MYIUGYVpAB0kXWLhkAIB6E8ObAPR68p2EQOXXs3kBL/gsci5UyLl15VAyd3ZBY+M1jFqQoax0reWeSt/VsmG0JOd8y+2ops5zAWhDIwugwuiAaPsyz5pfc5au+7eq63pNVOJ4jCr4lXhxlCNw2niO71qNZbEE38sld9uu4F3+TAsn7MZzovLjNPhydCu+PiGzaSUA72wQupuhBbSSxmzL2VyFKXKEfwBXAOw/EXJ59TjytXowU71IGbNxPecRhK5GyHFw3DKwtQ4L5y2ZXA0q3c7mujrXTTdlwPF58XA5V0HvuH1YlB1ZLUUcTX1yHumQmrtgw6wN3B8iyJxCZNSaEbLQFjwOKUBB4QVpVvct1sdDD5z2Xy5zmHeYwMi8QovV0zYmQXjFLakrZ3LDzHQx153xQOMBxkQ5Cr5AmvTg/D/ABtaoqMQ7PjpRVHV/wApwc8Nx3EouS8uQjGM7EnGrMX7/IigkgAKq6W+AB9kUQsuJ7Pv3uTLjOI69S6HU6Qr48SE0OrDuh8QSLF3Nj8myKnCBDiZuHxnGe8BprQJYI6eZ94sbXYqU53nIpsxQKcwXIMXel3XuziSgih9QdzSBS4UaSKJOvBxudC15H/veIV8jJqbEh4qhW1UMZBFggAhvZWoEnD2RfGpVHxveNsH4qk0jYsGMvQ6n8CyuwIYCxW+7P2XdlOPvE0Bs2RXILOzZVYaMo2DINW+/iCoNqs6cPMuKbUwc6cYxlfwh+Mpz5U1GxteJEPhrqGFA1Ovgc+OR5Gw8ejHEr8XrPgBKoWwpiFk0XNpd0Ovukbj+y75Uy4tWMI39aZWolyc6upR/IoveH4hEG2nfqYgYVQAAAAB0AmYiAiIgIiICIiAiIgIiICIiAiIgIlN2x43Jg4His2JtOTHhd0agaYCwaIIPzlzAREQEREBERAREQEREBERAREQEREBERAREQEREDn/AOkH/hnHf9vl/dM6CcJ/S9zt+G4Nl7rXi4hMnDs4NHFkZfASKplNN5iiB1udB2P50/G8MvEti7lchY411aj3YNKzGgLaidvIiBdxEQEREBERAREQEREBERAREQEREBEicy44YU1FWYllRFStTuxpVFkDr5kgAWSQBIy85pkTJhy42fJ3Q1aSt6GcNrViCpCFfUGgQLBgWkSi4XtVhdEyU6q2PPmOoAaceEqGZhe16kI9Qwnpe0asmBlxuXzF1GNiiMrYyRkRizadSsCtAne/IEgLuJEHMEGJcuS8QYDbJ4WDH8gj869qF35XNY51w+pF7/FqcKyjULIckIRv0YggepFQNHarkScdwuXhshoZBsw6qwIKsPeCAZY8Lw640TGgCoihFA6BQKA+gkThecYcmU4sbhyFLkqQQAG0119b92x9Jn+2eHpj32OlIDeIbFiQvxsggepBA6QJ8SAedcPaDv8AFbhCnjHiDmkrffUbA9aNdJ7fmmEKHOXHpKq4OoUVY0hHrZoD1JgTIkD+2uHtF7/FbhSo1CyGJVCPiwKj1IrrPP8AbeAnSuVGIbS1Ovh2Y2bO48Dja91PoaCxiV6884YrrGfEV1BbDCrIsAetrZ+AJ6SZw2dciK6MrowDKykFWU7ggjYgjzgbIiICIiAiIgIiICIiBC5rwJzIAraHR1yY2rUA6na1sWpFqRYNE0QdxSZOyWpeIBypjfP3R1YMQxhGRmYuF1G2bUQSTf7AiBv4nsqr5Mzd4wTL3IKAVpVCNaqwIIGQJiB9Au25ueX7MUHVMitjZ2c4uJQ8QniVQ1631E6lLAlv+Y43sUiBJbkbDh8OBMxU42BumAYC/BSOrKgvYBtgqgkiwY3CdltCaTlv/wBNuErbBmbKOrHrq0/K/dMRAlcm5I2BkJyK648I4fGAmkjGCNJZtR1NQAsADzoSAOybV/f0VdHxhRkVFKh1JKLlFWuQ7Yyi2Aa8oiBjiOzmVEQYnVgc3C5MqlNyceZXd1Zn8IqzR1Hw9bNzI7KPpRTnH4S4kw0jLQxlqLlcgZiVYg0V6AgDpEQJHD9mAoYd5uwwaiFPtY8+TMTuxPibIRuSR1JJMwnZpu7TEcwKYhoxVjpggR0GttRLNTjcUPD032xEDHMeU5MbJmw27r3agBVIAVMiklWyJd955MCCB1FiWnZ7g2w8Lw+J61pixo1dNQUA1XviIFhERAREQERE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xMSEhMTExMTFBUXFhcUFRgVGBoXGRgWHR0eHxgWGhYYHCggGR0mHRoWITEiJSkrLi4uGB8zODMsNyguLisBCgoKDg0OGxAQGzckHyUvNzc0Ni8sLCwsLzQ0Nys0LC40NSwuNyw0LCwuLDAsLDAsLiwsLCwsLCwsLCwsLCwsLP/AABEIAQcAwAMBIgACEQEDEQH/xAAbAAEAAgMBAQAAAAAAAAAAAAAABAUBAwYCB//EAEQQAAICAQIDBQYBCAcHBQAAAAECABEDEiEEBTEGEyJBUTJhcYGRoSNCUnKisbLB4QcUFTOCktEWJDVDYnTCNGNzg/D/xAAZAQEAAwEBAAAAAAAAAAAAAAAAAQIDBAX/xAArEQEAAgEDAwIEBwEAAAAAAAAAAQIRAyExEkHwYdETUXGBFCIykbHB4QT/2gAMAwEAAhEDEQA/APsvN2YYXKkg7WR1C2NRHp4b6Ss7Ou2vILJUKprcgGz09L/hM8y4lnLjUQllaG11sbPXrY2PSpV4M+VHPckA9WDex6Cx1v4Udus6aUnomGFr4vC04DnGR8qBgul7oAG18JI3vfpXT37dJYcXzNFDgMrOoPhve/5efpOcw5+6yB9KtRY6fZA1fm9aoEge4yLizawhAG5I8XQ1YJNHewD0Pn8ZadGJnPZEauIw6PlHMndyj6T4SwIFdCARVn1H0lbwmV+/TdtRen3O/XUCOlCjXkK2kROLfESV8wASK1bel7b+fToN4Oc7ZEZgfaDXvv631+B/hJjT3nHdX4m0ZdrEq+z/ADFsyNrrUrUSNrFWDX1HylpOS1ZrOJdNZiYzBERISRE18Rl0qzdaGw9T5D5naBVdoGa0FnTR6fnbdfl0+czh4x14ZG6sSQC2+1mifM+EfPaQuPyM3tMWrp5AfAD59bPvkfDmylNJIOPourdhR2K15beZM16dnFOri8z6LvlXMC6v3mkaKtugo+tnboZ45hzSgvdMpu7PWqrar67iUbccERkK3qdWsHfYjYg9em1fSYTcv02K/Ho23w8Q+nuk9G6v4ienETuu34xsnDF+hum02Ng1Ej02+m88dnXa8gJOkaavoD4rA9NtO0qcfHkKMRsL0GnoSeurzsknoa36TZwWfIr6UYqDbNsD0FXuNjemOjaSNaJvWW7j8rjMd21BwFon3aQB6EEbedmWPNuYOjBU0jYMSRd2SAOo9DKfjHN6rYtYN3vflX+nSZ4jJlYDvSpYAgFRvRrqehIryHn9XTwj4uOrDoMPHr3aO5VNQB3Pn51K/j+cOrErpKL89QoG7B267fWVeTjg5RNGnSlCjYoV0vcX/Abmax7Kml8jXkRZPi9bFA+4RFPmtf8A6JmMVn7rrn7NaizpokVtv7/tXzk7lDscKFiSaO56kWdJvz2rec4/HnLeonUN6207+a19N95v5TzV1yJjY6kJ0i+q/m0fPehv6yJpPSmuvX4me0vOa9RNnT4gB5WxLA/QSKmfSTtZbIqfAab+2/8Amm/vASy37JJI9LVQvzADfWQMll0UbHvi30XHf6uofOdNY2XtymDErM2oAgAUD0JYmtvl+tNPGKCKoV6Txxp2v/3UFeukFh92X6CZ5j7LfA/slq8s7cK85SFfq2nxD9GiSB60FYj6TfjasN+ms/rNI2NQGZeiggfBNTKR8NJM38ELxC/Mn+f3uayzh0PZXHofiMd2VKi/UAuAfjtOinMdkM4yZOIcddOEH9Km1H5tZ+c6eefrfr3d2l+kiImTQkbmPsf4k/eEkyJzX+7NdbWv8wiEW4lz+S63N3Tb+WoBq+A1V8pjFlsaKoKifUiyPkCn1jM4ZSV6G6+A8K/YCacBLZMjdBSgD0NUf3RN4edM4mW/FhUKGoaiNV+dHoPdtX3lfxo+R8iOv1knEfGB6YVH7p/8jInMB9rI+IBMvVjq8YhHyZSdB9dBv3nevsZPzOyrmZdiMZHwJIAP2MrH/uwL3oAfEWp/aD8jLPK1awapgFYHzB1AV8Cbi3Culz56pV22M+RZT/H+fynjvTkRWG2uq9wY7H6EGes7aSCPyQxHyRpr4DHSYhf5QI/RB8P6oEq39POzfmxqopQAPd7vU+ZlTlbSwrzIB997byZwjXjP6RP18RP1JldxQpg3/Ut/AEH/AF+8vVhqzneG3hWPekHbwt9LWj/+98kYUrJie9u/RK/ym/uftI2EfijffS1/AFgPsV+k3LlGvGh/KzYmHyJDfUFf8sSiuMug51w6qyuFA1agxAA1MaIv12DTmwunJiNnqpry1ZMa2f2TrOf+wn6f/i05oi2HuxA/McOCD9ajRn8r0tWN2vM34qgg75AB6VSm/jqFfT57uKYWRe/Wp55jkCqG/NbI7fBe7P7AY44UNXocg+i4iP4zWvZnbupeBt1fUpAOhDtVp0sX18BB+JlmOG7pastWtSW6mgjWf85m7HirulG5GNQf0hiP+ixx5/Davzsh/Uxf6y3VmYR04iXXcs4RceNQqqpKrqIABYhQLPqdpLgRPOmcu4iIkBPLqCCCAQeoO4nqIHMcx4cAugFAE0BsAK1UKkHg3o5bJPstZ+BH7FH1lxzJqzXVkAED1Gk/xBlPjT8N/wDGL/wp/Kb14edqRi37s8F7WSwbC41N+oWmHyIr5SFzTIdNr4jYAre7NGgOuxMss2QDPkHqcn1Dfzaa0x1nxA+WRL+l/wARLROGVq529UDhuFGTSDqFLq2956H47/ST+G4XXkRCL2br66GI+9H5THADwn/6x+q/85O5ZvxIP/Tf0RR/p9ZFp5TpUjFfrH9ofF70wJHs0fcyvf7BPOBvwsXWhtfmFW/F9Fubcp8BHvxg+4gZL+4qEFIP/i+/9Xkdlsfm8+bXw7DuVPS7O/kSTt/CVfGE94gAJBIJIF0Qdr9AQX+ktOGOpWT0Lj9QvNWEf3p92MD/ADG/sZeJwytXqiPOIa+H4MHVktrIcV5WASG+NAfSXXZ3hlZsjMoYqU02AdLDVuPQ00i4DpC7eTMB6gq38dX0ll2XHgyfp1+qspadpdGjSIvXztCZzqu5a/8Apr3sCCo+tTn+EfH3ijIQqHAMZJ6aiqr18gVvc+6dZkxhhTAEehFj6Gac3BY2G6L00g6QSB7rEpS8RGHbauZy47isJyY0X8p2ZD8WGL/X7zHMGvEW/JJydfUpiI+1zom7PYtAXVk2JNgrfRRXs1+Svl5SkycHk7kL3eUjvL8SnX7Nb+E+VC6q7nRXUiWFqTCTy9B/WMH6Go/pAZFP7o+kiZSoWvyRm1WN7xUF6eZ0qDXvEuMHKMeVUcHiMRAqjSOCCxs2vW2bcbUZarweMKF0KQN91Xc/nUBVzOdSIlpFJmGzBmV1DIwYHoQbE2TxixKopQFHoBQ+gnuc7YiIgIiIFTzRgM2E+d0R7iwAv6t95SYGU8MQCNYa9PmQyhdvUXp+k644lJDECx0Nbj5yLxXLMbgbaKN2gUH7g+svFmF9KZmZjzj2c7xWMHPkYbqPP3ZBqv67fOYv/eMYPXUhPwpAP3lllzTk6ga170m1GldxQq7AF1S+vWpDGBhmR8mPKQFx3oW99KddtxqXcA3tLxOYc9qTE/f3Z4HGBw+X17xFHy0/wLfK5s5ZxKLxGpiFvGgs9NRTGQL+Allw/JERtQZyPNTpKn0sad68j1k5+GQmyiE9N1BlZtDaulbEdsf77ub5kR/vAG9spHxDeL7sw+RnvMUZk0MCrY2B9zDGym/Q1o2nQnh03GlfF7Ww3+PrIr8pxl9W42rStAdCL2F3ufOR1JnRnOfOZ93OcBjPUdXLsPjodK/U+81cLRXMf0K+qX9mEt/7N7rNj7vvW8yW9ncgGiAADpDXfukbkvAAhseRMylh7Wml20nqV2NqOtjaadUcub4U7V+v8QkABTwnroXV86AJ+bOfkZt7LZ07vRqGu9VedUNx6iT+A5YuLoWb010dPuUgChv0khOGRTYRQfUAA/WZzbbDqrpzExbzt7Nsgc25gcIxhVD5MuQYsSk6QX0sx1NR0gIjsTRPh2BMnyHzPl4zBfEyMjjJjda1I4BFgMCDasykEdGMo3RW513SseKQ4Spa9GrMhRQCcoZUtUGqiXVaIPlRO1ueYAcgLN4L1HQ+mwQpVW007aiF0qSbNVcrOY9kUzqwy5srlxkDlhjb2wq2qshXGVVAAVA6sTZJM98T2SxZGyM7sTkG/hxiyGVlZqT8TSyLpD2ACRRECcOfYCVGp7YkV3WTUtEA6103jFsu7UKN9N5Zznm7JYiEGojSxfwpiXxEjdCqXjNKFtaNdbNGdDAREQEREBERAREQE8ZcgVSx2ABJ+A6z3MMoIIO4Ox+ECl4TnGXQubNhXHhZO8BXIXdAaKq+MILYg1SFvFsL6z1m7UcOvtHICBkZl7rIWQY9ByF1C2tDLjO/UMCLnjH2aXSEbNndEXRiViv4XTSwIQF2WgAXLdN7JJPodm8ZORmyZHfImbHkY6QWGUY1JpVABC4cYFCtjdk3Ax/tPgBcPrTS+RLKPRXGFL5NQWggDg6jtM5u0uJaJ1BbbvNaujIoxlw2hl1MCBQr3jqCJluzeJjk1F2V1yoVJAGnKqK4BAB6YweuxJ91Ybs6rWz5sz5Dt3h7sNWhlAoIFoamPTcsbsbQLPhOJGRdShhuRTqyEEdfCwB+fQ+U3yDyflacNjONCSCxboqgE+SogCqPcAPM9SSZ0BERAREQEREBERAREQEREBERAREQEREBERAREQEREBERAREQEREBERAREQERECo7Xce/D8FxWbGQHx4XdCRYDAWLB6y3nP8A9IP/AAzjv+3y/umdBAREQEREBERAREQEREBERAREQEREBERAREQEREDhf6XeeHhuDdDiL4+ITJgLqd8eQr4LU9VI1b3tp6G9ug7I88PHcMvE90cKZCxxKxtjjBoO1bAkgmhe1b7z12u5AnH8Jl4Zzp1gaW6lXBBVvkQPlYllwXCpixpiQaURVRQPJVFAfQQN0REBERAREQEREBERAREQEREBERAREQEqU58hatGUJ3pwDIQNByBymnZtQtxpBIq6ltOc/wBlxVhgMn9ZfPrFilfIxK1dXocrfrvAuP7TwaWbvsWlDpdta0rfmsboH3GYfmmFbLZEVRp8bOoU6roA37jOZx9n8nDjDk2yNiOFVCjI4K40ypbKzEqv4xIVASpr2h0zwfZrKcOMnQj6U8PiTQayA0UYj/meydSkAj0MDohznh7yA5sY7vIMT6mCgZCoYLZ6miPv6GSk4hCzIHUstFlBBIB6EjqOhnL5+ymQuzjIrE6hXixgh8WDGxYYyNwcFgDYjIRt1lvy7kwxJnUFT3rXZW9u7TGNW9t7Hr02uBuPO+GtB3+I6y6qQ4IJQanFg1sNzJGfjcSbvkRdwviYDc9Buep8hOcPZbI2Mo2RQDrX8pyqNhOKw7+JjZBpiaG1+c3ryTP3hzFsBcmtJVigQ4wh3uy1i+g2JXz1QLngOY482PHkRhpyBSoJAPiXUFI8m071Jc5bkHIWw5kB3x4cGIXpoPxIxjE2VbN7YkVf8RFneupgIiICIiAiIgIiICIiAiIgIiICIiAiIgIlD28ysvLuNZWKsMGQgqSCDpO4I3Bl9AREQEREBERAREQEREBERAREQEREBERAREQEREDn/wCkH/hnHf8Ab5f3TOgnz/8Apm43icHBF8Wg4XDYOIVlulyCkyKwIIIbw+YOsbToew/GcTn4PFn4rSMmb8UKq6VTG392oB39mmNkm2PpAv4iICIiAiIgIiICIiAiIgIiICIkfj+NTChdyaBVQACSWYhVVQNySxAA98CREr8POMZDHJeDSQGGbSlavZ8VlWB9xO4I6iF5xiOVsVkMpYMSKUaUxuTq9NOVPv6QLCJGHMMOlG73Hpc6UbWtMfRTdMfcJ54XmeHJjbKmRDjVnVmugCjFXsnpRB3+fSBLiRxx+LwDvcf4m+PxL4x6rv4vlNfBcyx5a0nqLF0CRZBoXe1QHOOWY+Kw5MGZdWPIpRh02PofIjqD7pLVQAABQGwA9Jpw8bjdtK5EZqDaVYE6T0agbo2N/fDcbjDMhyIGVdTLqFqv5xF2B74G+JEbmWELr73Hp1aL1rRf80G61e7rNJ51hC4XZwi5l1oXpRVA7knY0wgWMSEvNcVuC6rpyDCdZC25VWCrZ8Wzr0m/+t49TJrTUo1MuoalX84i7A98DdErTz3B3efN3gOPBZyON1oIHtSPa8LDp57SRg5jibo6AhBkZSy6lUiwWAJob9ekCVE8YsqsAykMD0INg/MT3AREQEREBERASDzjgTmxhVYK6vjyISLGpGDAEehqj7jJ0QKLNy/iXZcrthLIx04iCcaqUKk661F7N3VV4aFlpWJ2MYIUGYVpAB0kXWLhkAIB6E8ObAPR68p2EQOXXs3kBL/gsci5UyLl15VAyd3ZBY+M1jFqQoax0reWeSt/VsmG0JOd8y+2ops5zAWhDIwugwuiAaPsyz5pfc5au+7eq63pNVOJ4jCr4lXhxlCNw2niO71qNZbEE38sld9uu4F3+TAsn7MZzovLjNPhydCu+PiGzaSUA72wQupuhBbSSxmzL2VyFKXKEfwBXAOw/EXJ59TjytXowU71IGbNxPecRhK5GyHFw3DKwtQ4L5y2ZXA0q3c7mujrXTTdlwPF58XA5V0HvuH1YlB1ZLUUcTX1yHumQmrtgw6wN3B8iyJxCZNSaEbLQFjwOKUBB4QVpVvct1sdDD5z2Xy5zmHeYwMi8QovV0zYmQXjFLakrZ3LDzHQx153xQOMBxkQ5Cr5AmvTg/D/ABtaoqMQ7PjpRVHV/wApwc8Nx3EouS8uQjGM7EnGrMX7/IigkgAKq6W+AB9kUQsuJ7Pv3uTLjOI69S6HU6Qr48SE0OrDuh8QSLF3Nj8myKnCBDiZuHxnGe8BprQJYI6eZ94sbXYqU53nIpsxQKcwXIMXel3XuziSgih9QdzSBS4UaSKJOvBxudC15H/veIV8jJqbEh4qhW1UMZBFggAhvZWoEnD2RfGpVHxveNsH4qk0jYsGMvQ6n8CyuwIYCxW+7P2XdlOPvE0Bs2RXILOzZVYaMo2DINW+/iCoNqs6cPMuKbUwc6cYxlfwh+Mpz5U1GxteJEPhrqGFA1Ovgc+OR5Gw8ejHEr8XrPgBKoWwpiFk0XNpd0Ovukbj+y75Uy4tWMI39aZWolyc6upR/IoveH4hEG2nfqYgYVQAAAAB0AmYiAiIgIiICIiAiIgIiICIiAiIgIlN2x43Jg4His2JtOTHhd0agaYCwaIIPzlzAREQEREBERAREQEREBERAREQEREBERAREQEREDn/AOkH/hnHf9vl/dM6CcJ/S9zt+G4Nl7rXi4hMnDs4NHFkZfASKplNN5iiB1udB2P50/G8MvEti7lchY411aj3YNKzGgLaidvIiBdxEQEREBERAREQEREBERAREQEREBEicy44YU1FWYllRFStTuxpVFkDr5kgAWSQBIy85pkTJhy42fJ3Q1aSt6GcNrViCpCFfUGgQLBgWkSi4XtVhdEyU6q2PPmOoAaceEqGZhe16kI9Qwnpe0asmBlxuXzF1GNiiMrYyRkRizadSsCtAne/IEgLuJEHMEGJcuS8QYDbJ4WDH8gj869qF35XNY51w+pF7/FqcKyjULIckIRv0YggepFQNHarkScdwuXhshoZBsw6qwIKsPeCAZY8Lw640TGgCoihFA6BQKA+gkThecYcmU4sbhyFLkqQQAG0119b92x9Jn+2eHpj32OlIDeIbFiQvxsggepBA6QJ8SAedcPaDv8AFbhCnjHiDmkrffUbA9aNdJ7fmmEKHOXHpKq4OoUVY0hHrZoD1JgTIkD+2uHtF7/FbhSo1CyGJVCPiwKj1IrrPP8AbeAnSuVGIbS1Ovh2Y2bO48Dja91PoaCxiV6884YrrGfEV1BbDCrIsAetrZ+AJ6SZw2dciK6MrowDKykFWU7ggjYgjzgbIiICIiAiIgIiICIiBC5rwJzIAraHR1yY2rUA6na1sWpFqRYNE0QdxSZOyWpeIBypjfP3R1YMQxhGRmYuF1G2bUQSTf7AiBv4nsqr5Mzd4wTL3IKAVpVCNaqwIIGQJiB9Au25ueX7MUHVMitjZ2c4uJQ8QniVQ1631E6lLAlv+Y43sUiBJbkbDh8OBMxU42BumAYC/BSOrKgvYBtgqgkiwY3CdltCaTlv/wBNuErbBmbKOrHrq0/K/dMRAlcm5I2BkJyK648I4fGAmkjGCNJZtR1NQAsADzoSAOybV/f0VdHxhRkVFKh1JKLlFWuQ7Yyi2Aa8oiBjiOzmVEQYnVgc3C5MqlNyceZXd1Zn8IqzR1Hw9bNzI7KPpRTnH4S4kw0jLQxlqLlcgZiVYg0V6AgDpEQJHD9mAoYd5uwwaiFPtY8+TMTuxPibIRuSR1JJMwnZpu7TEcwKYhoxVjpggR0GttRLNTjcUPD032xEDHMeU5MbJmw27r3agBVIAVMiklWyJd955MCCB1FiWnZ7g2w8Lw+J61pixo1dNQUA1XviIFhERAREQERE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data:image/jpeg;base64,/9j/4AAQSkZJRgABAQAAAQABAAD/2wCEAAkGBxMSEhMTExMTFBUXFhcUFRgVGBoXGRgWHR0eHxgWGhYYHCggGR0mHRoWITEiJSkrLi4uGB8zODMsNyguLisBCgoKDg0OGxAQGzckHyUvNzc0Ni8sLCwsLzQ0Nys0LC40NSwuNyw0LCwuLDAsLDAsLiwsLCwsLCwsLCwsLCwsLP/AABEIAQcAwAMBIgACEQEDEQH/xAAbAAEAAgMBAQAAAAAAAAAAAAAABAUBAwYCB//EAEQQAAICAQIDBQYBCAcHBQAAAAECABEDEiEEBTEGEyJBUTJhcYGRoSNCUnKisbLB4QcUFTOCktEWJDVDYnTCNGNzg/D/xAAZAQEAAwEBAAAAAAAAAAAAAAAAAQIDBAX/xAArEQEAAgEDAwIEBwEAAAAAAAAAAQIRAyExEkHwYdETUXGBFCIykbHB4QT/2gAMAwEAAhEDEQA/APsvN2YYXKkg7WR1C2NRHp4b6Ss7Ou2vILJUKprcgGz09L/hM8y4lnLjUQllaG11sbPXrY2PSpV4M+VHPckA9WDex6Cx1v4Udus6aUnomGFr4vC04DnGR8qBgul7oAG18JI3vfpXT37dJYcXzNFDgMrOoPhve/5efpOcw5+6yB9KtRY6fZA1fm9aoEge4yLizawhAG5I8XQ1YJNHewD0Pn8ZadGJnPZEauIw6PlHMndyj6T4SwIFdCARVn1H0lbwmV+/TdtRen3O/XUCOlCjXkK2kROLfESV8wASK1bel7b+fToN4Oc7ZEZgfaDXvv631+B/hJjT3nHdX4m0ZdrEq+z/ADFsyNrrUrUSNrFWDX1HylpOS1ZrOJdNZiYzBERISRE18Rl0qzdaGw9T5D5naBVdoGa0FnTR6fnbdfl0+czh4x14ZG6sSQC2+1mifM+EfPaQuPyM3tMWrp5AfAD59bPvkfDmylNJIOPourdhR2K15beZM16dnFOri8z6LvlXMC6v3mkaKtugo+tnboZ45hzSgvdMpu7PWqrar67iUbccERkK3qdWsHfYjYg9em1fSYTcv02K/Ho23w8Q+nuk9G6v4ienETuu34xsnDF+hum02Ng1Ej02+m88dnXa8gJOkaavoD4rA9NtO0qcfHkKMRsL0GnoSeurzsknoa36TZwWfIr6UYqDbNsD0FXuNjemOjaSNaJvWW7j8rjMd21BwFon3aQB6EEbedmWPNuYOjBU0jYMSRd2SAOo9DKfjHN6rYtYN3vflX+nSZ4jJlYDvSpYAgFRvRrqehIryHn9XTwj4uOrDoMPHr3aO5VNQB3Pn51K/j+cOrErpKL89QoG7B267fWVeTjg5RNGnSlCjYoV0vcX/Abmax7Kml8jXkRZPi9bFA+4RFPmtf8A6JmMVn7rrn7NaizpokVtv7/tXzk7lDscKFiSaO56kWdJvz2rec4/HnLeonUN6207+a19N95v5TzV1yJjY6kJ0i+q/m0fPehv6yJpPSmuvX4me0vOa9RNnT4gB5WxLA/QSKmfSTtZbIqfAab+2/8Amm/vASy37JJI9LVQvzADfWQMll0UbHvi30XHf6uofOdNY2XtymDErM2oAgAUD0JYmtvl+tNPGKCKoV6Txxp2v/3UFeukFh92X6CZ5j7LfA/slq8s7cK85SFfq2nxD9GiSB60FYj6TfjasN+ms/rNI2NQGZeiggfBNTKR8NJM38ELxC/Mn+f3uayzh0PZXHofiMd2VKi/UAuAfjtOinMdkM4yZOIcddOEH9Km1H5tZ+c6eefrfr3d2l+kiImTQkbmPsf4k/eEkyJzX+7NdbWv8wiEW4lz+S63N3Tb+WoBq+A1V8pjFlsaKoKifUiyPkCn1jM4ZSV6G6+A8K/YCacBLZMjdBSgD0NUf3RN4edM4mW/FhUKGoaiNV+dHoPdtX3lfxo+R8iOv1knEfGB6YVH7p/8jInMB9rI+IBMvVjq8YhHyZSdB9dBv3nevsZPzOyrmZdiMZHwJIAP2MrH/uwL3oAfEWp/aD8jLPK1awapgFYHzB1AV8Cbi3Culz56pV22M+RZT/H+fynjvTkRWG2uq9wY7H6EGes7aSCPyQxHyRpr4DHSYhf5QI/RB8P6oEq39POzfmxqopQAPd7vU+ZlTlbSwrzIB997byZwjXjP6RP18RP1JldxQpg3/Ut/AEH/AF+8vVhqzneG3hWPekHbwt9LWj/+98kYUrJie9u/RK/ym/uftI2EfijffS1/AFgPsV+k3LlGvGh/KzYmHyJDfUFf8sSiuMug51w6qyuFA1agxAA1MaIv12DTmwunJiNnqpry1ZMa2f2TrOf+wn6f/i05oi2HuxA/McOCD9ajRn8r0tWN2vM34qgg75AB6VSm/jqFfT57uKYWRe/Wp55jkCqG/NbI7fBe7P7AY44UNXocg+i4iP4zWvZnbupeBt1fUpAOhDtVp0sX18BB+JlmOG7pastWtSW6mgjWf85m7HirulG5GNQf0hiP+ixx5/Davzsh/Uxf6y3VmYR04iXXcs4RceNQqqpKrqIABYhQLPqdpLgRPOmcu4iIkBPLqCCCAQeoO4nqIHMcx4cAugFAE0BsAK1UKkHg3o5bJPstZ+BH7FH1lxzJqzXVkAED1Gk/xBlPjT8N/wDGL/wp/Kb14edqRi37s8F7WSwbC41N+oWmHyIr5SFzTIdNr4jYAre7NGgOuxMss2QDPkHqcn1Dfzaa0x1nxA+WRL+l/wARLROGVq529UDhuFGTSDqFLq2956H47/ST+G4XXkRCL2br66GI+9H5THADwn/6x+q/85O5ZvxIP/Tf0RR/p9ZFp5TpUjFfrH9ofF70wJHs0fcyvf7BPOBvwsXWhtfmFW/F9Fubcp8BHvxg+4gZL+4qEFIP/i+/9Xkdlsfm8+bXw7DuVPS7O/kSTt/CVfGE94gAJBIJIF0Qdr9AQX+ktOGOpWT0Lj9QvNWEf3p92MD/ADG/sZeJwytXqiPOIa+H4MHVktrIcV5WASG+NAfSXXZ3hlZsjMoYqU02AdLDVuPQ00i4DpC7eTMB6gq38dX0ll2XHgyfp1+qspadpdGjSIvXztCZzqu5a/8Apr3sCCo+tTn+EfH3ijIQqHAMZJ6aiqr18gVvc+6dZkxhhTAEehFj6Gac3BY2G6L00g6QSB7rEpS8RGHbauZy47isJyY0X8p2ZD8WGL/X7zHMGvEW/JJydfUpiI+1zom7PYtAXVk2JNgrfRRXs1+Svl5SkycHk7kL3eUjvL8SnX7Nb+E+VC6q7nRXUiWFqTCTy9B/WMH6Go/pAZFP7o+kiZSoWvyRm1WN7xUF6eZ0qDXvEuMHKMeVUcHiMRAqjSOCCxs2vW2bcbUZarweMKF0KQN91Xc/nUBVzOdSIlpFJmGzBmV1DIwYHoQbE2TxixKopQFHoBQ+gnuc7YiIgIiIFTzRgM2E+d0R7iwAv6t95SYGU8MQCNYa9PmQyhdvUXp+k644lJDECx0Nbj5yLxXLMbgbaKN2gUH7g+svFmF9KZmZjzj2c7xWMHPkYbqPP3ZBqv67fOYv/eMYPXUhPwpAP3lllzTk6ga170m1GldxQq7AF1S+vWpDGBhmR8mPKQFx3oW99KddtxqXcA3tLxOYc9qTE/f3Z4HGBw+X17xFHy0/wLfK5s5ZxKLxGpiFvGgs9NRTGQL+Allw/JERtQZyPNTpKn0sad68j1k5+GQmyiE9N1BlZtDaulbEdsf77ub5kR/vAG9spHxDeL7sw+RnvMUZk0MCrY2B9zDGym/Q1o2nQnh03GlfF7Ww3+PrIr8pxl9W42rStAdCL2F3ufOR1JnRnOfOZ93OcBjPUdXLsPjodK/U+81cLRXMf0K+qX9mEt/7N7rNj7vvW8yW9ncgGiAADpDXfukbkvAAhseRMylh7Wml20nqV2NqOtjaadUcub4U7V+v8QkABTwnroXV86AJ+bOfkZt7LZ07vRqGu9VedUNx6iT+A5YuLoWb010dPuUgChv0khOGRTYRQfUAA/WZzbbDqrpzExbzt7Nsgc25gcIxhVD5MuQYsSk6QX0sx1NR0gIjsTRPh2BMnyHzPl4zBfEyMjjJjda1I4BFgMCDasykEdGMo3RW513SseKQ4Spa9GrMhRQCcoZUtUGqiXVaIPlRO1ueYAcgLN4L1HQ+mwQpVW007aiF0qSbNVcrOY9kUzqwy5srlxkDlhjb2wq2qshXGVVAAVA6sTZJM98T2SxZGyM7sTkG/hxiyGVlZqT8TSyLpD2ACRRECcOfYCVGp7YkV3WTUtEA6103jFsu7UKN9N5Zznm7JYiEGojSxfwpiXxEjdCqXjNKFtaNdbNGdDAREQEREBERAREQE8ZcgVSx2ABJ+A6z3MMoIIO4Ox+ECl4TnGXQubNhXHhZO8BXIXdAaKq+MILYg1SFvFsL6z1m7UcOvtHICBkZl7rIWQY9ByF1C2tDLjO/UMCLnjH2aXSEbNndEXRiViv4XTSwIQF2WgAXLdN7JJPodm8ZORmyZHfImbHkY6QWGUY1JpVABC4cYFCtjdk3Ax/tPgBcPrTS+RLKPRXGFL5NQWggDg6jtM5u0uJaJ1BbbvNaujIoxlw2hl1MCBQr3jqCJluzeJjk1F2V1yoVJAGnKqK4BAB6YweuxJ91Ybs6rWz5sz5Dt3h7sNWhlAoIFoamPTcsbsbQLPhOJGRdShhuRTqyEEdfCwB+fQ+U3yDyflacNjONCSCxboqgE+SogCqPcAPM9SSZ0BERAREQEREBERAREQEREBERAREQEREBERAREQEREBERAREQEREBERAREQERECo7Xce/D8FxWbGQHx4XdCRYDAWLB6y3nP8A9IP/AAzjv+3y/umdBAREQEREBERAREQEREBERAREQEREBERAREQEREDhf6XeeHhuDdDiL4+ITJgLqd8eQr4LU9VI1b3tp6G9ug7I88PHcMvE90cKZCxxKxtjjBoO1bAkgmhe1b7z12u5AnH8Jl4Zzp1gaW6lXBBVvkQPlYllwXCpixpiQaURVRQPJVFAfQQN0REBERAREQEREBERAREQEREBERAREQEqU58hatGUJ3pwDIQNByBymnZtQtxpBIq6ltOc/wBlxVhgMn9ZfPrFilfIxK1dXocrfrvAuP7TwaWbvsWlDpdta0rfmsboH3GYfmmFbLZEVRp8bOoU6roA37jOZx9n8nDjDk2yNiOFVCjI4K40ypbKzEqv4xIVASpr2h0zwfZrKcOMnQj6U8PiTQayA0UYj/meydSkAj0MDohznh7yA5sY7vIMT6mCgZCoYLZ6miPv6GSk4hCzIHUstFlBBIB6EjqOhnL5+ymQuzjIrE6hXixgh8WDGxYYyNwcFgDYjIRt1lvy7kwxJnUFT3rXZW9u7TGNW9t7Hr02uBuPO+GtB3+I6y6qQ4IJQanFg1sNzJGfjcSbvkRdwviYDc9Buep8hOcPZbI2Mo2RQDrX8pyqNhOKw7+JjZBpiaG1+c3ryTP3hzFsBcmtJVigQ4wh3uy1i+g2JXz1QLngOY482PHkRhpyBSoJAPiXUFI8m071Jc5bkHIWw5kB3x4cGIXpoPxIxjE2VbN7YkVf8RFneupgIiICIiAiIgIiICIiAiIgIiICIiAiIgIlD28ysvLuNZWKsMGQgqSCDpO4I3Bl9AREQEREBERAREQEREBERAREQEREBERAREQEREDn/wCkH/hnHf8Ab5f3TOgnz/8Apm43icHBF8Wg4XDYOIVlulyCkyKwIIIbw+YOsbToew/GcTn4PFn4rSMmb8UKq6VTG392oB39mmNkm2PpAv4iICIiAiIgIiICIiAiIgIiICIkfj+NTChdyaBVQACSWYhVVQNySxAA98CREr8POMZDHJeDSQGGbSlavZ8VlWB9xO4I6iF5xiOVsVkMpYMSKUaUxuTq9NOVPv6QLCJGHMMOlG73Hpc6UbWtMfRTdMfcJ54XmeHJjbKmRDjVnVmugCjFXsnpRB3+fSBLiRxx+LwDvcf4m+PxL4x6rv4vlNfBcyx5a0nqLF0CRZBoXe1QHOOWY+Kw5MGZdWPIpRh02PofIjqD7pLVQAABQGwA9Jpw8bjdtK5EZqDaVYE6T0agbo2N/fDcbjDMhyIGVdTLqFqv5xF2B74G+JEbmWELr73Hp1aL1rRf80G61e7rNJ51hC4XZwi5l1oXpRVA7knY0wgWMSEvNcVuC6rpyDCdZC25VWCrZ8Wzr0m/+t49TJrTUo1MuoalX84i7A98DdErTz3B3efN3gOPBZyON1oIHtSPa8LDp57SRg5jibo6AhBkZSy6lUiwWAJob9ekCVE8YsqsAykMD0INg/MT3AREQEREBERASDzjgTmxhVYK6vjyISLGpGDAEehqj7jJ0QKLNy/iXZcrthLIx04iCcaqUKk661F7N3VV4aFlpWJ2MYIUGYVpAB0kXWLhkAIB6E8ObAPR68p2EQOXXs3kBL/gsci5UyLl15VAyd3ZBY+M1jFqQoax0reWeSt/VsmG0JOd8y+2ops5zAWhDIwugwuiAaPsyz5pfc5au+7eq63pNVOJ4jCr4lXhxlCNw2niO71qNZbEE38sld9uu4F3+TAsn7MZzovLjNPhydCu+PiGzaSUA72wQupuhBbSSxmzL2VyFKXKEfwBXAOw/EXJ59TjytXowU71IGbNxPecRhK5GyHFw3DKwtQ4L5y2ZXA0q3c7mujrXTTdlwPF58XA5V0HvuH1YlB1ZLUUcTX1yHumQmrtgw6wN3B8iyJxCZNSaEbLQFjwOKUBB4QVpVvct1sdDD5z2Xy5zmHeYwMi8QovV0zYmQXjFLakrZ3LDzHQx153xQOMBxkQ5Cr5AmvTg/D/ABtaoqMQ7PjpRVHV/wApwc8Nx3EouS8uQjGM7EnGrMX7/IigkgAKq6W+AB9kUQsuJ7Pv3uTLjOI69S6HU6Qr48SE0OrDuh8QSLF3Nj8myKnCBDiZuHxnGe8BprQJYI6eZ94sbXYqU53nIpsxQKcwXIMXel3XuziSgih9QdzSBS4UaSKJOvBxudC15H/veIV8jJqbEh4qhW1UMZBFggAhvZWoEnD2RfGpVHxveNsH4qk0jYsGMvQ6n8CyuwIYCxW+7P2XdlOPvE0Bs2RXILOzZVYaMo2DINW+/iCoNqs6cPMuKbUwc6cYxlfwh+Mpz5U1GxteJEPhrqGFA1Ovgc+OR5Gw8ejHEr8XrPgBKoWwpiFk0XNpd0Ovukbj+y75Uy4tWMI39aZWolyc6upR/IoveH4hEG2nfqYgYVQAAAAB0AmYiAiIgIiICIiAiIgIiICIiAiIgIlN2x43Jg4His2JtOTHhd0agaYCwaIIPzlzAREQEREBERAREQEREBERAREQEREBERAREQEREDn/AOkH/hnHf9vl/dM6CcJ/S9zt+G4Nl7rXi4hMnDs4NHFkZfASKplNN5iiB1udB2P50/G8MvEti7lchY411aj3YNKzGgLaidvIiBdxEQEREBERAREQEREBERAREQEREBEicy44YU1FWYllRFStTuxpVFkDr5kgAWSQBIy85pkTJhy42fJ3Q1aSt6GcNrViCpCFfUGgQLBgWkSi4XtVhdEyU6q2PPmOoAaceEqGZhe16kI9Qwnpe0asmBlxuXzF1GNiiMrYyRkRizadSsCtAne/IEgLuJEHMEGJcuS8QYDbJ4WDH8gj869qF35XNY51w+pF7/FqcKyjULIckIRv0YggepFQNHarkScdwuXhshoZBsw6qwIKsPeCAZY8Lw640TGgCoihFA6BQKA+gkThecYcmU4sbhyFLkqQQAG0119b92x9Jn+2eHpj32OlIDeIbFiQvxsggepBA6QJ8SAedcPaDv8AFbhCnjHiDmkrffUbA9aNdJ7fmmEKHOXHpKq4OoUVY0hHrZoD1JgTIkD+2uHtF7/FbhSo1CyGJVCPiwKj1IrrPP8AbeAnSuVGIbS1Ovh2Y2bO48Dja91PoaCxiV6884YrrGfEV1BbDCrIsAetrZ+AJ6SZw2dciK6MrowDKykFWU7ggjYgjzgbIiICIiAiIgIiICIiBC5rwJzIAraHR1yY2rUA6na1sWpFqRYNE0QdxSZOyWpeIBypjfP3R1YMQxhGRmYuF1G2bUQSTf7AiBv4nsqr5Mzd4wTL3IKAVpVCNaqwIIGQJiB9Au25ueX7MUHVMitjZ2c4uJQ8QniVQ1631E6lLAlv+Y43sUiBJbkbDh8OBMxU42BumAYC/BSOrKgvYBtgqgkiwY3CdltCaTlv/wBNuErbBmbKOrHrq0/K/dMRAlcm5I2BkJyK648I4fGAmkjGCNJZtR1NQAsADzoSAOybV/f0VdHxhRkVFKh1JKLlFWuQ7Yyi2Aa8oiBjiOzmVEQYnVgc3C5MqlNyceZXd1Zn8IqzR1Hw9bNzI7KPpRTnH4S4kw0jLQxlqLlcgZiVYg0V6AgDpEQJHD9mAoYd5uwwaiFPtY8+TMTuxPibIRuSR1JJMwnZpu7TEcwKYhoxVjpggR0GttRLNTjcUPD032xEDHMeU5MbJmw27r3agBVIAVMiklWyJd955MCCB1FiWnZ7g2w8Lw+J61pixo1dNQUA1XviIFhERAREQERE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 descr="Assembling cohorts for drug-response GWAS."/>
          <p:cNvPicPr>
            <a:picLocks noChangeAspect="1" noChangeArrowheads="1"/>
          </p:cNvPicPr>
          <p:nvPr/>
        </p:nvPicPr>
        <p:blipFill>
          <a:blip r:embed="rId2" cstate="print"/>
          <a:srcRect b="65042"/>
          <a:stretch>
            <a:fillRect/>
          </a:stretch>
        </p:blipFill>
        <p:spPr bwMode="auto">
          <a:xfrm>
            <a:off x="1066800" y="1143000"/>
            <a:ext cx="6534150" cy="312202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85800" y="3962400"/>
            <a:ext cx="289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Genotype of </a:t>
            </a:r>
            <a:r>
              <a:rPr lang="en-US" dirty="0" err="1" smtClean="0"/>
              <a:t>SNPxxx</a:t>
            </a:r>
            <a:endParaRPr lang="en-US" dirty="0" smtClean="0"/>
          </a:p>
          <a:p>
            <a:r>
              <a:rPr lang="en-US" dirty="0" smtClean="0"/>
              <a:t>GGGGGGGGGGGGGGGGGGGGGGGGGGGGGGGGGGGGGGGGGGGGGGGGGGGGGGAAAAAAAAAAAAAAAAAAAA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495800" y="3981271"/>
            <a:ext cx="289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Genotype of </a:t>
            </a:r>
            <a:r>
              <a:rPr lang="en-US" dirty="0" err="1" smtClean="0"/>
              <a:t>SNPxxx</a:t>
            </a:r>
            <a:endParaRPr lang="en-US" dirty="0" smtClean="0"/>
          </a:p>
          <a:p>
            <a:r>
              <a:rPr lang="en-US" dirty="0" smtClean="0"/>
              <a:t>GGGGGGGGGGGGGGGGGGAAAAAAAAAAAAAAAAAAAA</a:t>
            </a:r>
          </a:p>
          <a:p>
            <a:r>
              <a:rPr lang="en-US" dirty="0" smtClean="0"/>
              <a:t>AAAAAAAAAAAAAAAAAAAA</a:t>
            </a:r>
            <a:br>
              <a:rPr lang="en-US" dirty="0" smtClean="0"/>
            </a:br>
            <a:r>
              <a:rPr lang="en-US" dirty="0" smtClean="0"/>
              <a:t>AAAAAAAAAAAAAAAAAAAA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057400" y="5562600"/>
            <a:ext cx="42328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G is risk, A is protective 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Colorectal cancer</a:t>
            </a:r>
            <a:endParaRPr lang="en-US" dirty="0"/>
          </a:p>
        </p:txBody>
      </p:sp>
      <p:pic>
        <p:nvPicPr>
          <p:cNvPr id="8194" name="Picture 2" descr="http://www.sabustin.org/custom/col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524000"/>
            <a:ext cx="6032500" cy="403693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77000" y="2438400"/>
            <a:ext cx="2209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1057 cases</a:t>
            </a:r>
          </a:p>
          <a:p>
            <a:r>
              <a:rPr lang="en-US" sz="2800" dirty="0" smtClean="0"/>
              <a:t>960 controls</a:t>
            </a:r>
          </a:p>
          <a:p>
            <a:endParaRPr lang="en-US" sz="2800" dirty="0" smtClean="0"/>
          </a:p>
          <a:p>
            <a:r>
              <a:rPr lang="en-US" sz="2800" dirty="0" smtClean="0"/>
              <a:t>550K SNPs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56604966"/>
      </p:ext>
    </p:extLst>
  </p:cSld>
  <p:clrMapOvr>
    <a:masterClrMapping/>
  </p:clrMapOvr>
  <p:transition advTm="9033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r="39091"/>
          <a:stretch/>
        </p:blipFill>
        <p:spPr bwMode="auto">
          <a:xfrm>
            <a:off x="1371601" y="2270124"/>
            <a:ext cx="5702968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Straight Arrow Connector 3"/>
          <p:cNvCxnSpPr/>
          <p:nvPr/>
        </p:nvCxnSpPr>
        <p:spPr>
          <a:xfrm rot="5400000" flipH="1" flipV="1">
            <a:off x="2705100" y="3924300"/>
            <a:ext cx="1524000" cy="990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676400" y="5181600"/>
            <a:ext cx="2328138" cy="36933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1027 Colorectal cancer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5400000" flipH="1" flipV="1">
            <a:off x="3124200" y="4724400"/>
            <a:ext cx="1447800" cy="5334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286000" y="5715000"/>
            <a:ext cx="1343894" cy="36933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960 controls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rot="5400000" flipH="1" flipV="1">
            <a:off x="5790406" y="3886200"/>
            <a:ext cx="838994" cy="381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724400" y="4495800"/>
            <a:ext cx="2819400" cy="36933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Cancer:  0.57G   0.43T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rot="5400000" flipH="1" flipV="1">
            <a:off x="5790406" y="4419600"/>
            <a:ext cx="838994" cy="381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724400" y="5029200"/>
            <a:ext cx="2819400" cy="36933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controls:  0.49G   0.51T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81000" y="533400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Colorectal cancer</a:t>
            </a:r>
            <a:br>
              <a:rPr lang="en-US" dirty="0" smtClean="0"/>
            </a:br>
            <a:r>
              <a:rPr lang="en-US" dirty="0" smtClean="0"/>
              <a:t>data from rs6983267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7806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 animBg="1"/>
      <p:bldP spid="10" grpId="1" animBg="1"/>
      <p:bldP spid="15" grpId="0" animBg="1"/>
      <p:bldP spid="15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-1" r="38556"/>
          <a:stretch/>
        </p:blipFill>
        <p:spPr bwMode="auto">
          <a:xfrm>
            <a:off x="533400" y="609600"/>
            <a:ext cx="57531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876800" y="3124200"/>
            <a:ext cx="2819400" cy="36933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Cancer:  0.57G   0.43T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76800" y="3657600"/>
            <a:ext cx="2819400" cy="36933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controls:  0.49G   0.51T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4152900" y="3619500"/>
            <a:ext cx="99060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19200" y="3352800"/>
            <a:ext cx="30864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Are these different?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180714" y="4429780"/>
            <a:ext cx="1906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Chi squared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308795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Chi squared</a:t>
            </a:r>
            <a:br>
              <a:rPr lang="en-US" dirty="0" smtClean="0"/>
            </a:br>
            <a:r>
              <a:rPr lang="en-US" sz="2200" dirty="0" smtClean="0"/>
              <a:t>http://www.graphpad.com/quickcalcs/chisquared1.cfm</a:t>
            </a:r>
            <a:endParaRPr lang="en-US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600200"/>
            <a:ext cx="5262562" cy="4839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6593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Chi squared</a:t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http://www.graphpad.com/quickcalcs/chisquared1.cfm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799" y="1600200"/>
            <a:ext cx="760534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600200" y="5257800"/>
            <a:ext cx="33012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Chi squared = 31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P values = 10</a:t>
            </a:r>
            <a:r>
              <a:rPr lang="en-US" sz="3600" baseline="30000" dirty="0" smtClean="0">
                <a:solidFill>
                  <a:srgbClr val="FF0000"/>
                </a:solidFill>
              </a:rPr>
              <a:t>-7</a:t>
            </a:r>
            <a:endParaRPr lang="en-US" sz="3600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34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Terminology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143000"/>
            <a:ext cx="6705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b="1" dirty="0" smtClean="0"/>
              <a:t>Genotype frequency</a:t>
            </a:r>
            <a:r>
              <a:rPr lang="en-US" sz="2000" dirty="0" smtClean="0"/>
              <a:t>:  If the SNPs segregate randomly, you can calculate this by multiplying each of the allele frequencies.</a:t>
            </a:r>
          </a:p>
          <a:p>
            <a:r>
              <a:rPr lang="en-US" sz="2000" b="1" dirty="0" smtClean="0"/>
              <a:t>Linkage equilibrium</a:t>
            </a:r>
            <a:r>
              <a:rPr lang="en-US" sz="2000" dirty="0" smtClean="0"/>
              <a:t>: If the SNPs segregate randomly, they are said to be in equilibrium.  If they do not segregate randomly, they are in linkage disequilibrium.</a:t>
            </a:r>
          </a:p>
          <a:p>
            <a:r>
              <a:rPr lang="en-US" sz="2000" b="1" dirty="0" err="1" smtClean="0"/>
              <a:t>Haplotype</a:t>
            </a:r>
            <a:r>
              <a:rPr lang="en-US" sz="2000" dirty="0" smtClean="0"/>
              <a:t>:  a set of markers that co-segregate with each other.  </a:t>
            </a:r>
          </a:p>
          <a:p>
            <a:r>
              <a:rPr lang="en-US" sz="2000" dirty="0" smtClean="0"/>
              <a:t>	</a:t>
            </a:r>
            <a:r>
              <a:rPr lang="en-US" sz="2000" u="sng" dirty="0" err="1" smtClean="0"/>
              <a:t>abc</a:t>
            </a:r>
            <a:r>
              <a:rPr lang="en-US" sz="2000" dirty="0" smtClean="0"/>
              <a:t>	or 	</a:t>
            </a:r>
            <a:r>
              <a:rPr lang="en-US" sz="2000" u="sng" dirty="0" err="1" smtClean="0"/>
              <a:t>abc</a:t>
            </a:r>
            <a:r>
              <a:rPr lang="en-US" sz="2000" dirty="0" smtClean="0"/>
              <a:t>	or 	</a:t>
            </a:r>
            <a:r>
              <a:rPr lang="en-US" sz="2000" u="sng" dirty="0" smtClean="0"/>
              <a:t>ABC</a:t>
            </a:r>
          </a:p>
          <a:p>
            <a:r>
              <a:rPr lang="en-US" sz="2000" dirty="0" smtClean="0"/>
              <a:t>	</a:t>
            </a:r>
            <a:r>
              <a:rPr lang="en-US" sz="2000" dirty="0" err="1" smtClean="0"/>
              <a:t>abc</a:t>
            </a:r>
            <a:r>
              <a:rPr lang="en-US" sz="2000" dirty="0" smtClean="0"/>
              <a:t>		</a:t>
            </a:r>
            <a:r>
              <a:rPr lang="en-US" sz="2000" dirty="0" err="1" smtClean="0"/>
              <a:t>ABC</a:t>
            </a:r>
            <a:r>
              <a:rPr lang="en-US" sz="2000" dirty="0" smtClean="0"/>
              <a:t>		</a:t>
            </a:r>
            <a:r>
              <a:rPr lang="en-US" sz="2000" dirty="0" err="1" smtClean="0"/>
              <a:t>ABC</a:t>
            </a:r>
            <a:endParaRPr lang="en-US" sz="2000" dirty="0" smtClean="0"/>
          </a:p>
          <a:p>
            <a:pPr>
              <a:buFont typeface="Arial" pitchFamily="34" charset="0"/>
              <a:buChar char="•"/>
            </a:pPr>
            <a:r>
              <a:rPr lang="en-US" sz="2000" b="1" dirty="0" smtClean="0"/>
              <a:t>Phase</a:t>
            </a:r>
            <a:r>
              <a:rPr lang="en-US" sz="2000" dirty="0" smtClean="0"/>
              <a:t>:  refers to whether the alleles are in </a:t>
            </a:r>
            <a:r>
              <a:rPr lang="en-US" sz="2000" dirty="0" err="1" smtClean="0"/>
              <a:t>cis</a:t>
            </a:r>
            <a:r>
              <a:rPr lang="en-US" sz="2000" dirty="0" smtClean="0"/>
              <a:t> or in trans.  </a:t>
            </a:r>
          </a:p>
          <a:p>
            <a:r>
              <a:rPr lang="en-US" sz="2000" dirty="0" smtClean="0"/>
              <a:t>	</a:t>
            </a:r>
            <a:r>
              <a:rPr lang="en-US" sz="2000" u="sng" dirty="0" err="1" smtClean="0"/>
              <a:t>ab</a:t>
            </a:r>
            <a:r>
              <a:rPr lang="en-US" sz="2000" dirty="0" smtClean="0"/>
              <a:t>	or 	</a:t>
            </a:r>
            <a:r>
              <a:rPr lang="en-US" sz="2000" u="sng" dirty="0" err="1" smtClean="0"/>
              <a:t>aB</a:t>
            </a:r>
            <a:endParaRPr lang="en-US" sz="2000" u="sng" dirty="0" smtClean="0"/>
          </a:p>
          <a:p>
            <a:r>
              <a:rPr lang="en-US" sz="2000" dirty="0" smtClean="0"/>
              <a:t>	AB		</a:t>
            </a:r>
            <a:r>
              <a:rPr lang="en-US" sz="2000" dirty="0" err="1" smtClean="0"/>
              <a:t>Ab</a:t>
            </a:r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np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00" y="1219200"/>
            <a:ext cx="6892146" cy="4495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4600" y="457200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Stuart’s genotype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86200" y="5943600"/>
            <a:ext cx="2787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Homozygous bad allele </a:t>
            </a:r>
            <a:r>
              <a:rPr lang="en-US" sz="3600" dirty="0" smtClean="0">
                <a:solidFill>
                  <a:srgbClr val="FF0000"/>
                </a:solidFill>
                <a:sym typeface="Wingdings" pitchFamily="2" charset="2"/>
              </a:rPr>
              <a:t></a:t>
            </a:r>
            <a:endParaRPr lang="en-US" sz="3600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5638800" y="5257800"/>
            <a:ext cx="685800" cy="5334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6604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-1" r="50613"/>
          <a:stretch/>
        </p:blipFill>
        <p:spPr bwMode="auto">
          <a:xfrm>
            <a:off x="1905000" y="762000"/>
            <a:ext cx="4624137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38200" y="381000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Other models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1066800" y="3352800"/>
            <a:ext cx="41804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Dominant:  </a:t>
            </a:r>
            <a:r>
              <a:rPr lang="en-US" dirty="0"/>
              <a:t>	</a:t>
            </a:r>
            <a:r>
              <a:rPr lang="en-US" dirty="0" smtClean="0"/>
              <a:t>Assume G is dominant.</a:t>
            </a:r>
          </a:p>
          <a:p>
            <a:r>
              <a:rPr lang="en-US" dirty="0"/>
              <a:t>	</a:t>
            </a:r>
            <a:r>
              <a:rPr lang="en-US" dirty="0" smtClean="0"/>
              <a:t>	GG or GT  </a:t>
            </a:r>
            <a:r>
              <a:rPr lang="en-US" dirty="0" err="1" smtClean="0"/>
              <a:t>vs</a:t>
            </a:r>
            <a:r>
              <a:rPr lang="en-US" dirty="0" smtClean="0"/>
              <a:t> TT</a:t>
            </a:r>
          </a:p>
          <a:p>
            <a:r>
              <a:rPr lang="en-US" dirty="0"/>
              <a:t>	</a:t>
            </a:r>
            <a:r>
              <a:rPr lang="en-US" dirty="0" smtClean="0"/>
              <a:t>	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58658936"/>
              </p:ext>
            </p:extLst>
          </p:nvPr>
        </p:nvGraphicFramePr>
        <p:xfrm>
          <a:off x="2438400" y="4419600"/>
          <a:ext cx="36576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GG or GT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Controls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254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3031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-1" r="50613"/>
          <a:stretch/>
        </p:blipFill>
        <p:spPr bwMode="auto">
          <a:xfrm>
            <a:off x="1905000" y="762000"/>
            <a:ext cx="4624137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38200" y="381000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Other models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1066800" y="3352800"/>
            <a:ext cx="41260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Recessive:  </a:t>
            </a:r>
            <a:r>
              <a:rPr lang="en-US" dirty="0"/>
              <a:t>	</a:t>
            </a:r>
            <a:r>
              <a:rPr lang="en-US" dirty="0" smtClean="0"/>
              <a:t>Assume G is recessive.</a:t>
            </a:r>
          </a:p>
          <a:p>
            <a:r>
              <a:rPr lang="en-US" dirty="0"/>
              <a:t>	</a:t>
            </a:r>
            <a:r>
              <a:rPr lang="en-US" dirty="0" smtClean="0"/>
              <a:t>	GG </a:t>
            </a:r>
            <a:r>
              <a:rPr lang="en-US" dirty="0" err="1" smtClean="0"/>
              <a:t>vs</a:t>
            </a:r>
            <a:r>
              <a:rPr lang="en-US" dirty="0" smtClean="0"/>
              <a:t> GT or TT</a:t>
            </a:r>
          </a:p>
          <a:p>
            <a:r>
              <a:rPr lang="en-US" dirty="0"/>
              <a:t>	</a:t>
            </a:r>
            <a:r>
              <a:rPr lang="en-US" dirty="0" smtClean="0"/>
              <a:t>	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00706406"/>
              </p:ext>
            </p:extLst>
          </p:nvPr>
        </p:nvGraphicFramePr>
        <p:xfrm>
          <a:off x="2438400" y="4419600"/>
          <a:ext cx="36576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GT or TT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352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675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Controls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725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0734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-1" r="50613"/>
          <a:stretch/>
        </p:blipFill>
        <p:spPr bwMode="auto">
          <a:xfrm>
            <a:off x="1905000" y="762000"/>
            <a:ext cx="4624137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38200" y="381000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Other models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1066800" y="3352800"/>
            <a:ext cx="6647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additive:  </a:t>
            </a:r>
            <a:r>
              <a:rPr lang="en-US" dirty="0"/>
              <a:t>	</a:t>
            </a:r>
            <a:r>
              <a:rPr lang="en-US" dirty="0" smtClean="0"/>
              <a:t>  GG &gt; GT  &gt; TT</a:t>
            </a:r>
          </a:p>
          <a:p>
            <a:r>
              <a:rPr lang="en-US" dirty="0" smtClean="0"/>
              <a:t>	Do linear regression 3 genotype x 2 groups </a:t>
            </a:r>
            <a:r>
              <a:rPr lang="en-US" dirty="0"/>
              <a:t>	</a:t>
            </a:r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4160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133600" y="838200"/>
            <a:ext cx="0" cy="403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flipH="1">
            <a:off x="2133600" y="4876800"/>
            <a:ext cx="4343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rot="16200000">
            <a:off x="665459" y="2458741"/>
            <a:ext cx="1692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% cancer</a:t>
            </a:r>
            <a:endParaRPr lang="en-US" sz="3200" b="1" dirty="0"/>
          </a:p>
        </p:txBody>
      </p:sp>
      <p:sp>
        <p:nvSpPr>
          <p:cNvPr id="7" name="Rectangle 6"/>
          <p:cNvSpPr/>
          <p:nvPr/>
        </p:nvSpPr>
        <p:spPr>
          <a:xfrm>
            <a:off x="2895600" y="3962400"/>
            <a:ext cx="6096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267200" y="2895600"/>
            <a:ext cx="6096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638800" y="1524000"/>
            <a:ext cx="609600" cy="3352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971800" y="4872335"/>
            <a:ext cx="490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TT</a:t>
            </a:r>
            <a:endParaRPr 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310338" y="4876800"/>
            <a:ext cx="5310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GT</a:t>
            </a:r>
            <a:endParaRPr lang="en-US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648876" y="4881265"/>
            <a:ext cx="575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GG</a:t>
            </a:r>
            <a:endParaRPr lang="en-US" sz="2400" b="1" dirty="0"/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667000" y="1295400"/>
            <a:ext cx="3733800" cy="31242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676400" y="5410200"/>
            <a:ext cx="5368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%cancer = </a:t>
            </a:r>
            <a:r>
              <a:rPr lang="en-US" sz="3600" dirty="0" smtClean="0">
                <a:latin typeface="Symbol" pitchFamily="18" charset="2"/>
              </a:rPr>
              <a:t>b</a:t>
            </a:r>
            <a:r>
              <a:rPr lang="en-US" sz="3600" dirty="0" smtClean="0"/>
              <a:t> (genotype) + </a:t>
            </a:r>
            <a:r>
              <a:rPr lang="en-US" sz="3600" dirty="0" smtClean="0">
                <a:latin typeface="Symbol" pitchFamily="18" charset="2"/>
              </a:rPr>
              <a:t>e</a:t>
            </a:r>
            <a:endParaRPr lang="en-US" sz="3600" dirty="0">
              <a:latin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411" y="1599363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Allelic odds ratio:  ratio of the allele ratios in the cases divided by the allele ratios in the controls</a:t>
            </a:r>
            <a:endParaRPr lang="en-US" sz="32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66411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How different is this SNP in the cases versus the controls?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1295400" y="3276600"/>
            <a:ext cx="5562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Cancer .57 G/.43 T = 1.32</a:t>
            </a:r>
          </a:p>
          <a:p>
            <a:endParaRPr lang="en-US" sz="2800" dirty="0" smtClean="0"/>
          </a:p>
          <a:p>
            <a:r>
              <a:rPr lang="en-US" sz="2800" dirty="0" smtClean="0"/>
              <a:t>Control  .49 G/ .51T  = 0.96</a:t>
            </a:r>
          </a:p>
          <a:p>
            <a:endParaRPr lang="en-US" sz="2800" dirty="0" smtClean="0"/>
          </a:p>
          <a:p>
            <a:r>
              <a:rPr lang="en-US" sz="2800" dirty="0" smtClean="0"/>
              <a:t>Allelic Odds Ratio = 1.32/0.96 = 1.37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67392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194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/>
              <a:t>Allelic odds ratio*:  ratio of the allele ratios in the cases divided by the allele ratio in the entire population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(need allele ratio from entire population to do this)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66411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How different is this SNP in the cases versus everyone?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02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430316" y="3276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smtClean="0"/>
              <a:t>Likelihood ratio: What is the likelihood of seeing a genotype given the disease compared to the likelihood of seeing the genotype given no disease?</a:t>
            </a:r>
          </a:p>
          <a:p>
            <a:pPr algn="l"/>
            <a:endParaRPr lang="en-US" sz="2400" dirty="0"/>
          </a:p>
          <a:p>
            <a:pPr algn="l"/>
            <a:r>
              <a:rPr lang="en-US" sz="2400" dirty="0" smtClean="0"/>
              <a:t>(need data from entire population to do this.  We can do this in the class GWAS.  For cancer </a:t>
            </a:r>
            <a:r>
              <a:rPr lang="en-US" sz="2400" dirty="0" err="1" smtClean="0"/>
              <a:t>vs</a:t>
            </a:r>
            <a:r>
              <a:rPr lang="en-US" sz="2400" dirty="0" smtClean="0"/>
              <a:t> controls, the two groups were separate and so we do not know the genotype frequencies of the population as a whole. ) </a:t>
            </a:r>
          </a:p>
          <a:p>
            <a:pPr algn="l"/>
            <a:endParaRPr lang="en-US" sz="2400" dirty="0"/>
          </a:p>
          <a:p>
            <a:pPr algn="l"/>
            <a:endParaRPr lang="en-US" sz="2400" dirty="0" smtClean="0"/>
          </a:p>
          <a:p>
            <a:pPr algn="l"/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10498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430316" y="3276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smtClean="0"/>
              <a:t>Increased Risk: What is the likelihood of seeing a trait given a genotype compared to overall likelihood of seeing the trait in the population?</a:t>
            </a:r>
          </a:p>
          <a:p>
            <a:pPr algn="l"/>
            <a:endParaRPr lang="en-US" sz="2400" dirty="0"/>
          </a:p>
          <a:p>
            <a:pPr algn="l"/>
            <a:r>
              <a:rPr lang="en-US" sz="2400" dirty="0" smtClean="0"/>
              <a:t>(need data from entire population to do this.  We can do this in the class GWAS.  For cancer </a:t>
            </a:r>
            <a:r>
              <a:rPr lang="en-US" sz="2400" dirty="0" err="1" smtClean="0"/>
              <a:t>vs</a:t>
            </a:r>
            <a:r>
              <a:rPr lang="en-US" sz="2400" dirty="0" smtClean="0"/>
              <a:t> controls, the two groups were separate and so we do not know the genotype frequencies of the population as a whole. ) </a:t>
            </a:r>
          </a:p>
          <a:p>
            <a:pPr algn="l"/>
            <a:endParaRPr lang="en-US" sz="2400" dirty="0"/>
          </a:p>
          <a:p>
            <a:pPr algn="l"/>
            <a:endParaRPr lang="en-US" sz="2400" dirty="0" smtClean="0"/>
          </a:p>
          <a:p>
            <a:pPr algn="l"/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0959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hypothesis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229600" cy="4525963"/>
          </a:xfrm>
        </p:spPr>
        <p:txBody>
          <a:bodyPr/>
          <a:lstStyle/>
          <a:p>
            <a:r>
              <a:rPr lang="en-US" dirty="0" smtClean="0"/>
              <a:t>P = .05 means that there is a 5% chance for this to occur randomly.</a:t>
            </a:r>
          </a:p>
          <a:p>
            <a:r>
              <a:rPr lang="en-US" dirty="0" smtClean="0"/>
              <a:t>If you try 100 times, you will get about 5 hits.</a:t>
            </a:r>
          </a:p>
          <a:p>
            <a:r>
              <a:rPr lang="en-US" dirty="0" smtClean="0"/>
              <a:t>If you try 547,647 times, you should expect 547,647 x .05 = 27,382 hits.</a:t>
            </a:r>
          </a:p>
          <a:p>
            <a:r>
              <a:rPr lang="en-US" dirty="0" smtClean="0"/>
              <a:t>So 27,673 (observed) is about the same as one would randomly expect. 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2192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“Of the 547,647 polymorphic tag SNPs, 27,673 showed an association with disease at P &lt; .05.”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57763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Scenario 1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762000" y="1828800"/>
            <a:ext cx="1752600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62000" y="2286000"/>
            <a:ext cx="1752600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95400" y="2357735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C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5400" y="1295400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A</a:t>
            </a:r>
            <a:endParaRPr lang="en-US" sz="2400" b="1" dirty="0">
              <a:solidFill>
                <a:srgbClr val="C00000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105400" y="1828800"/>
            <a:ext cx="1752600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638800" y="1367135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G</a:t>
            </a:r>
            <a:endParaRPr lang="en-US" sz="2400" b="1" dirty="0">
              <a:solidFill>
                <a:srgbClr val="C0000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105400" y="2286000"/>
            <a:ext cx="1752600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638800" y="2281535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G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67000" y="1828800"/>
            <a:ext cx="982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Chrom</a:t>
            </a:r>
            <a:r>
              <a:rPr lang="en-US" dirty="0" smtClean="0"/>
              <a:t> 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018552" y="1828800"/>
            <a:ext cx="982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Chrom</a:t>
            </a:r>
            <a:r>
              <a:rPr lang="en-US" dirty="0" smtClean="0"/>
              <a:t> 2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609600" y="3429000"/>
            <a:ext cx="777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323164" y="2667000"/>
            <a:ext cx="3800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First polymorphism</a:t>
            </a:r>
            <a:endParaRPr lang="en-US" sz="3600" dirty="0"/>
          </a:p>
        </p:txBody>
      </p:sp>
      <p:sp>
        <p:nvSpPr>
          <p:cNvPr id="19" name="TextBox 18"/>
          <p:cNvSpPr txBox="1"/>
          <p:nvPr/>
        </p:nvSpPr>
        <p:spPr>
          <a:xfrm>
            <a:off x="2133600" y="3505200"/>
            <a:ext cx="43614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Second polymorphism</a:t>
            </a:r>
            <a:endParaRPr lang="en-US" sz="3600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762000" y="4572000"/>
            <a:ext cx="1752600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62000" y="5029200"/>
            <a:ext cx="1752600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295400" y="5100935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C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95400" y="4038600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A</a:t>
            </a:r>
            <a:endParaRPr lang="en-US" sz="2400" b="1" dirty="0">
              <a:solidFill>
                <a:srgbClr val="C00000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5105400" y="4572000"/>
            <a:ext cx="1752600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638800" y="4110335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G</a:t>
            </a:r>
            <a:endParaRPr lang="en-US" sz="2400" b="1" dirty="0">
              <a:solidFill>
                <a:srgbClr val="C00000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5105400" y="5029200"/>
            <a:ext cx="1752600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638800" y="5024735"/>
            <a:ext cx="348172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C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667000" y="4572000"/>
            <a:ext cx="982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Chrom</a:t>
            </a:r>
            <a:r>
              <a:rPr lang="en-US" dirty="0" smtClean="0"/>
              <a:t> 1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7018552" y="4572000"/>
            <a:ext cx="982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Chrom</a:t>
            </a:r>
            <a:r>
              <a:rPr lang="en-US" dirty="0" smtClean="0"/>
              <a:t> 2</a:t>
            </a:r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hypothesis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Here, have 547,647 SNPs = # hypotheses</a:t>
            </a:r>
          </a:p>
          <a:p>
            <a:r>
              <a:rPr lang="en-US" dirty="0" smtClean="0"/>
              <a:t>False discover rate = q = p x # hypotheses.  This is called the </a:t>
            </a:r>
            <a:r>
              <a:rPr lang="en-US" dirty="0" err="1" smtClean="0"/>
              <a:t>Bonferroni</a:t>
            </a:r>
            <a:r>
              <a:rPr lang="en-US" dirty="0" smtClean="0"/>
              <a:t> correction.</a:t>
            </a:r>
          </a:p>
          <a:p>
            <a:r>
              <a:rPr lang="en-US" dirty="0" smtClean="0"/>
              <a:t>Want q = .05.  This means a positive SNP has a .05 likelihood of rising by chance.  </a:t>
            </a:r>
          </a:p>
          <a:p>
            <a:r>
              <a:rPr lang="en-US" dirty="0" smtClean="0"/>
              <a:t>At q = .05, p = .05 / 547,647 = .91 x 10</a:t>
            </a:r>
            <a:r>
              <a:rPr lang="en-US" baseline="30000" dirty="0" smtClean="0"/>
              <a:t>-7</a:t>
            </a:r>
          </a:p>
          <a:p>
            <a:r>
              <a:rPr lang="en-US" dirty="0" smtClean="0"/>
              <a:t>This is the p value cutoff used in the paper.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2192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“Of the 547,647 polymorphic tag SNPs, 27,673 showed an association with disease at P &lt; .05.”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96873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hypothesis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Bonferroni</a:t>
            </a:r>
            <a:r>
              <a:rPr lang="en-US" dirty="0" smtClean="0"/>
              <a:t> correction is too conservative.  It assumes that all of the tests are independent.  </a:t>
            </a:r>
          </a:p>
          <a:p>
            <a:r>
              <a:rPr lang="en-US" dirty="0" smtClean="0"/>
              <a:t>But the SNPs are linked in </a:t>
            </a:r>
            <a:r>
              <a:rPr lang="en-US" dirty="0" err="1" smtClean="0"/>
              <a:t>haplotype</a:t>
            </a:r>
            <a:r>
              <a:rPr lang="en-US" dirty="0" smtClean="0"/>
              <a:t> blocks, so there really are less independent hypotheses than SNPs.</a:t>
            </a:r>
          </a:p>
          <a:p>
            <a:r>
              <a:rPr lang="en-US" dirty="0" smtClean="0"/>
              <a:t>Another way to correct is to permute the data many times, and see how many times a SNP comes up in the permuted data at a particular threshold.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2192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“Of the 547,647 polymorphic tag SNPs, 27,673 showed an association with disease at P &lt; .05.”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1823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SNPedia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676400"/>
            <a:ext cx="8077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SNPedia</a:t>
            </a:r>
            <a:r>
              <a:rPr lang="en-US" dirty="0" smtClean="0"/>
              <a:t> website</a:t>
            </a:r>
            <a:endParaRPr lang="en-US" dirty="0" smtClean="0">
              <a:hlinkClick r:id="rId2"/>
            </a:endParaRPr>
          </a:p>
          <a:p>
            <a:pPr lvl="1"/>
            <a:r>
              <a:rPr lang="en-US" dirty="0" smtClean="0">
                <a:hlinkClick r:id="rId2"/>
              </a:rPr>
              <a:t>http://www.snpedia.com/index.php/SNPedia</a:t>
            </a:r>
            <a:endParaRPr lang="en-US" dirty="0" smtClean="0">
              <a:hlinkClick r:id="rId3"/>
            </a:endParaRPr>
          </a:p>
          <a:p>
            <a:endParaRPr lang="en-US" dirty="0" smtClean="0"/>
          </a:p>
          <a:p>
            <a:r>
              <a:rPr lang="en-US" dirty="0" smtClean="0"/>
              <a:t>A thank you from </a:t>
            </a:r>
            <a:r>
              <a:rPr lang="en-US" dirty="0" err="1" smtClean="0"/>
              <a:t>SNPedia</a:t>
            </a:r>
            <a:endParaRPr lang="en-US" dirty="0" smtClean="0">
              <a:hlinkClick r:id="rId3"/>
            </a:endParaRPr>
          </a:p>
          <a:p>
            <a:pPr lvl="1"/>
            <a:r>
              <a:rPr lang="en-US" dirty="0" smtClean="0">
                <a:hlinkClick r:id="rId3"/>
              </a:rPr>
              <a:t>http://snpedia.blogspot.com/2012/12/o-come-all-ye-faithful.html</a:t>
            </a:r>
            <a:endParaRPr lang="en-US" dirty="0" smtClean="0">
              <a:hlinkClick r:id="rId4"/>
            </a:endParaRPr>
          </a:p>
          <a:p>
            <a:endParaRPr lang="en-US" dirty="0" smtClean="0">
              <a:hlinkClick r:id="rId4"/>
            </a:endParaRPr>
          </a:p>
          <a:p>
            <a:r>
              <a:rPr lang="en-US" dirty="0" smtClean="0"/>
              <a:t>Class website for </a:t>
            </a:r>
            <a:r>
              <a:rPr lang="en-US" dirty="0" err="1" smtClean="0"/>
              <a:t>SNPedia</a:t>
            </a:r>
            <a:endParaRPr lang="en-US" dirty="0" smtClean="0">
              <a:hlinkClick r:id="rId4"/>
            </a:endParaRPr>
          </a:p>
          <a:p>
            <a:pPr lvl="1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stanford.edu/class/gene210/web/html/projects.html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List of last years write-ups</a:t>
            </a:r>
          </a:p>
          <a:p>
            <a:pPr lvl="1"/>
            <a:r>
              <a:rPr lang="en-US" dirty="0" smtClean="0">
                <a:hlinkClick r:id="rId6"/>
              </a:rPr>
              <a:t>http://stanford.edu/class/gene210/archive/2012/projects_2012.html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How to write up a </a:t>
            </a:r>
            <a:r>
              <a:rPr lang="en-US" dirty="0" err="1" smtClean="0"/>
              <a:t>SNPedia</a:t>
            </a:r>
            <a:r>
              <a:rPr lang="en-US" dirty="0" smtClean="0"/>
              <a:t> entry</a:t>
            </a:r>
          </a:p>
          <a:p>
            <a:pPr lvl="1"/>
            <a:r>
              <a:rPr lang="en-US" dirty="0" smtClean="0">
                <a:hlinkClick r:id="rId7"/>
              </a:rPr>
              <a:t>http://stanford.edu/class/gene210/web/html/snpedia.html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987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SNPedia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676400"/>
            <a:ext cx="8077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Summarize the trait</a:t>
            </a:r>
          </a:p>
          <a:p>
            <a:r>
              <a:rPr lang="en-US" dirty="0" smtClean="0"/>
              <a:t>Summarize the study</a:t>
            </a:r>
          </a:p>
          <a:p>
            <a:pPr lvl="1"/>
            <a:r>
              <a:rPr lang="en-US" dirty="0" smtClean="0"/>
              <a:t>How large was the cohort?</a:t>
            </a:r>
          </a:p>
          <a:p>
            <a:pPr lvl="1"/>
            <a:r>
              <a:rPr lang="en-US" dirty="0" smtClean="0"/>
              <a:t>How strong was the p-value?</a:t>
            </a:r>
          </a:p>
          <a:p>
            <a:pPr lvl="1"/>
            <a:r>
              <a:rPr lang="en-US" dirty="0" smtClean="0"/>
              <a:t>What was the OR, likelihood ratio or increased risk?</a:t>
            </a:r>
          </a:p>
          <a:p>
            <a:r>
              <a:rPr lang="en-US" dirty="0" smtClean="0"/>
              <a:t>Which population?</a:t>
            </a:r>
          </a:p>
          <a:p>
            <a:r>
              <a:rPr lang="en-US" dirty="0" smtClean="0"/>
              <a:t>What is known about the SNP?</a:t>
            </a:r>
          </a:p>
          <a:p>
            <a:pPr lvl="1"/>
            <a:r>
              <a:rPr lang="en-US" dirty="0" smtClean="0"/>
              <a:t>Associated genes?</a:t>
            </a:r>
          </a:p>
          <a:p>
            <a:pPr lvl="1"/>
            <a:r>
              <a:rPr lang="en-US" dirty="0" smtClean="0"/>
              <a:t>Protein coding? </a:t>
            </a:r>
          </a:p>
          <a:p>
            <a:pPr lvl="1"/>
            <a:r>
              <a:rPr lang="en-US" dirty="0" smtClean="0"/>
              <a:t>Allele frequency? </a:t>
            </a:r>
          </a:p>
          <a:p>
            <a:r>
              <a:rPr lang="en-US" dirty="0" smtClean="0"/>
              <a:t>Does knowledge of the SNP affect diagnosis or treatment?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987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GWAS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981200"/>
            <a:ext cx="685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Go to genotation.stanford.edu</a:t>
            </a:r>
          </a:p>
          <a:p>
            <a:r>
              <a:rPr lang="en-US" sz="3200" dirty="0" smtClean="0"/>
              <a:t>Go to “traits”, then “GWAS”</a:t>
            </a:r>
          </a:p>
          <a:p>
            <a:r>
              <a:rPr lang="en-US" sz="3200" dirty="0" smtClean="0"/>
              <a:t>Look up your SNPs</a:t>
            </a:r>
          </a:p>
          <a:p>
            <a:r>
              <a:rPr lang="en-US" sz="3200" dirty="0" smtClean="0"/>
              <a:t>Fill out the table</a:t>
            </a:r>
          </a:p>
          <a:p>
            <a:r>
              <a:rPr lang="en-US" sz="3200" dirty="0" smtClean="0"/>
              <a:t>Submit information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88716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Scenario 2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Tm="72665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1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225689"/>
            <a:ext cx="7467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rs6447271	3 AA	 5 AG	20 GG</a:t>
            </a:r>
          </a:p>
          <a:p>
            <a:r>
              <a:rPr lang="en-US" dirty="0" smtClean="0"/>
              <a:t>rs12426597	1 CC	9 CT	18 TT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rs6447271	___A alleles	___ G alleles 	___ total</a:t>
            </a:r>
          </a:p>
          <a:p>
            <a:r>
              <a:rPr lang="en-US" dirty="0" smtClean="0"/>
              <a:t>rs12426597	___C alleles	___ T  alleles 	___ total</a:t>
            </a:r>
          </a:p>
          <a:p>
            <a:endParaRPr lang="en-US" dirty="0" smtClean="0"/>
          </a:p>
          <a:p>
            <a:r>
              <a:rPr lang="en-US" dirty="0" smtClean="0"/>
              <a:t>rs6447271	___A freq.	___ G freq.	</a:t>
            </a:r>
          </a:p>
          <a:p>
            <a:r>
              <a:rPr lang="en-US" dirty="0" smtClean="0"/>
              <a:t>rs12426597	___C freq.	___ T  freq.	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What can we say about rs6447271 and rs12426597?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1752600"/>
            <a:ext cx="7543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rs6447271, rs12426597</a:t>
            </a:r>
          </a:p>
          <a:p>
            <a:r>
              <a:rPr lang="en-US" sz="2400" dirty="0" err="1" smtClean="0"/>
              <a:t>haplotype</a:t>
            </a:r>
            <a:r>
              <a:rPr lang="en-US" sz="2400" dirty="0" smtClean="0"/>
              <a:t>		expected		observed</a:t>
            </a:r>
          </a:p>
          <a:p>
            <a:r>
              <a:rPr lang="en-US" sz="2400" dirty="0" smtClean="0"/>
              <a:t>AA	CC		___			0</a:t>
            </a:r>
          </a:p>
          <a:p>
            <a:r>
              <a:rPr lang="en-US" sz="2400" dirty="0" smtClean="0"/>
              <a:t>AA	CT		 ___ 			.04</a:t>
            </a:r>
          </a:p>
          <a:p>
            <a:r>
              <a:rPr lang="en-US" sz="2400" dirty="0" smtClean="0"/>
              <a:t>AA	TT		 ___ 			.07</a:t>
            </a:r>
          </a:p>
          <a:p>
            <a:r>
              <a:rPr lang="en-US" sz="2400" dirty="0" smtClean="0"/>
              <a:t>AG	CC		 ___ 			0</a:t>
            </a:r>
          </a:p>
          <a:p>
            <a:r>
              <a:rPr lang="en-US" sz="2400" dirty="0" smtClean="0"/>
              <a:t>AG	CT		 ___ 			.04</a:t>
            </a:r>
          </a:p>
          <a:p>
            <a:r>
              <a:rPr lang="en-US" sz="2400" dirty="0" smtClean="0"/>
              <a:t>AG	TT		 ___ 			.14</a:t>
            </a:r>
          </a:p>
          <a:p>
            <a:r>
              <a:rPr lang="en-US" sz="2400" dirty="0" smtClean="0"/>
              <a:t>GG	CC		 ___ 			.04</a:t>
            </a:r>
          </a:p>
          <a:p>
            <a:r>
              <a:rPr lang="en-US" sz="2400" dirty="0" smtClean="0"/>
              <a:t>GG	CT		 ___ 			.25</a:t>
            </a:r>
          </a:p>
          <a:p>
            <a:r>
              <a:rPr lang="en-US" sz="2400" dirty="0" smtClean="0"/>
              <a:t>GG	TT		 ___ 			.43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0274" y="56395"/>
            <a:ext cx="7772400" cy="78451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Genetic Linkage 1</a:t>
            </a:r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3581400" y="2743200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rs12426597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2057400" y="1600200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rs6447271</a:t>
            </a:r>
            <a:endParaRPr lang="en-US" sz="20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1219200" y="2133600"/>
            <a:ext cx="41910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95400" y="3352800"/>
            <a:ext cx="41910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91200" y="1905000"/>
            <a:ext cx="1025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Chr. 4</a:t>
            </a:r>
            <a:endParaRPr lang="en-US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791200" y="3124200"/>
            <a:ext cx="1207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Chr. 12</a:t>
            </a:r>
            <a:endParaRPr lang="en-US" sz="2800" b="1" dirty="0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2819400" y="1981200"/>
            <a:ext cx="0" cy="1524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191000" y="3200400"/>
            <a:ext cx="0" cy="1524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4287832"/>
      </p:ext>
    </p:extLst>
  </p:cSld>
  <p:clrMapOvr>
    <a:masterClrMapping/>
  </p:clrMapOvr>
  <p:transition advTm="15647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11630</TotalTime>
  <Words>1375</Words>
  <Application>Microsoft Office PowerPoint</Application>
  <PresentationFormat>On-screen Show (4:3)</PresentationFormat>
  <Paragraphs>384</Paragraphs>
  <Slides>54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Office Theme</vt:lpstr>
      <vt:lpstr>Linkage</vt:lpstr>
      <vt:lpstr>Announcements</vt:lpstr>
      <vt:lpstr> Personalized Medicine blog</vt:lpstr>
      <vt:lpstr>Terminology</vt:lpstr>
      <vt:lpstr>Scenario 1</vt:lpstr>
      <vt:lpstr>Slide 6</vt:lpstr>
      <vt:lpstr>Data 1</vt:lpstr>
      <vt:lpstr>What can we say about rs6447271 and rs12426597?</vt:lpstr>
      <vt:lpstr>Genetic Linkage 1</vt:lpstr>
      <vt:lpstr>Data 2</vt:lpstr>
      <vt:lpstr>What can we say about rs1333049 and rs10757274?</vt:lpstr>
      <vt:lpstr>Genetic Linkage 2</vt:lpstr>
      <vt:lpstr>Data 3</vt:lpstr>
      <vt:lpstr>What can we say about rs4988235 and rs10757274?</vt:lpstr>
      <vt:lpstr>Genetic Linkage 3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R – correlation coefficient</vt:lpstr>
      <vt:lpstr>Calculate R</vt:lpstr>
      <vt:lpstr>Slide 27</vt:lpstr>
      <vt:lpstr>Slide 28</vt:lpstr>
      <vt:lpstr>Haplotype blocks</vt:lpstr>
      <vt:lpstr>Slide 30</vt:lpstr>
      <vt:lpstr>Slide 31</vt:lpstr>
      <vt:lpstr>Slide 32</vt:lpstr>
      <vt:lpstr>Slide 33</vt:lpstr>
      <vt:lpstr>Genome Wide Association Studies</vt:lpstr>
      <vt:lpstr>Colorectal cancer</vt:lpstr>
      <vt:lpstr>Slide 36</vt:lpstr>
      <vt:lpstr>Slide 37</vt:lpstr>
      <vt:lpstr>Chi squared http://www.graphpad.com/quickcalcs/chisquared1.cfm</vt:lpstr>
      <vt:lpstr>Slide 39</vt:lpstr>
      <vt:lpstr>Slide 40</vt:lpstr>
      <vt:lpstr>Slide 41</vt:lpstr>
      <vt:lpstr>Slide 42</vt:lpstr>
      <vt:lpstr>Slide 43</vt:lpstr>
      <vt:lpstr>Slide 44</vt:lpstr>
      <vt:lpstr>Allelic odds ratio:  ratio of the allele ratios in the cases divided by the allele ratios in the controls</vt:lpstr>
      <vt:lpstr>Allelic odds ratio*:  ratio of the allele ratios in the cases divided by the allele ratio in the entire population  (need allele ratio from entire population to do this) </vt:lpstr>
      <vt:lpstr>Slide 47</vt:lpstr>
      <vt:lpstr>Slide 48</vt:lpstr>
      <vt:lpstr>Multiple hypothesis testing</vt:lpstr>
      <vt:lpstr>Multiple hypothesis testing</vt:lpstr>
      <vt:lpstr>Multiple hypothesis testing</vt:lpstr>
      <vt:lpstr>SNPedia</vt:lpstr>
      <vt:lpstr>SNPedia</vt:lpstr>
      <vt:lpstr>Class GWAS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Stuart</dc:creator>
  <cp:lastModifiedBy>Stuart</cp:lastModifiedBy>
  <cp:revision>74</cp:revision>
  <cp:lastPrinted>2012-04-10T18:46:08Z</cp:lastPrinted>
  <dcterms:created xsi:type="dcterms:W3CDTF">2011-03-17T17:52:55Z</dcterms:created>
  <dcterms:modified xsi:type="dcterms:W3CDTF">2014-04-03T18:09:50Z</dcterms:modified>
</cp:coreProperties>
</file>