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63" r:id="rId3"/>
    <p:sldId id="264" r:id="rId4"/>
    <p:sldId id="268" r:id="rId5"/>
    <p:sldId id="265" r:id="rId6"/>
    <p:sldId id="267" r:id="rId7"/>
    <p:sldId id="269" r:id="rId8"/>
    <p:sldId id="270" r:id="rId9"/>
    <p:sldId id="271" r:id="rId10"/>
    <p:sldId id="272" r:id="rId11"/>
    <p:sldId id="282" r:id="rId12"/>
    <p:sldId id="273" r:id="rId13"/>
    <p:sldId id="274" r:id="rId14"/>
    <p:sldId id="275" r:id="rId15"/>
    <p:sldId id="276" r:id="rId16"/>
    <p:sldId id="277" r:id="rId17"/>
    <p:sldId id="278" r:id="rId18"/>
    <p:sldId id="279" r:id="rId19"/>
    <p:sldId id="280" r:id="rId20"/>
    <p:sldId id="291" r:id="rId21"/>
    <p:sldId id="283" r:id="rId22"/>
    <p:sldId id="281" r:id="rId23"/>
    <p:sldId id="284" r:id="rId24"/>
    <p:sldId id="286" r:id="rId25"/>
    <p:sldId id="287" r:id="rId26"/>
    <p:sldId id="288" r:id="rId27"/>
    <p:sldId id="289" r:id="rId28"/>
    <p:sldId id="285" r:id="rId29"/>
    <p:sldId id="290" r:id="rId30"/>
    <p:sldId id="293" r:id="rId31"/>
    <p:sldId id="292" r:id="rId32"/>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3656" y="-13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FE5A16-5688-FF49-BC42-C69EF6E1D847}" type="datetimeFigureOut">
              <a:rPr lang="ja-JP" altLang="en-US" smtClean="0"/>
              <a:pPr/>
              <a:t>4/14/14</a:t>
            </a:fld>
            <a:endParaRPr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D526CD-2634-944B-A3EA-57814910A04C}" type="slidenum">
              <a:rPr lang="ja-JP" altLang="en-US" smtClean="0"/>
              <a:pPr/>
              <a:t>‹#›</a:t>
            </a:fld>
            <a:endParaRPr lang="ja-JP" altLang="en-US"/>
          </a:p>
        </p:txBody>
      </p:sp>
    </p:spTree>
    <p:extLst>
      <p:ext uri="{BB962C8B-B14F-4D97-AF65-F5344CB8AC3E}">
        <p14:creationId xmlns:p14="http://schemas.microsoft.com/office/powerpoint/2010/main" val="4210117897"/>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Date Placeholder 6"/>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Date Placeholder 2"/>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4/14/14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2E73D-BA91-8A41-8477-B9E72FC9C493}" type="datetimeFigureOut">
              <a:rPr lang="ja-JP" altLang="en-US" smtClean="0"/>
              <a:pPr/>
              <a:t>4/14/14</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02507-7F4B-164F-B59E-68C03F00B854}"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Document3!OLE_LINK1" TargetMode="External"/><Relationship Id="rId4" Type="http://schemas.openxmlformats.org/officeDocument/2006/relationships/image" Target="../media/image8.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oleObject" Target="Document5!OLE_LINK2" TargetMode="External"/><Relationship Id="rId4" Type="http://schemas.openxmlformats.org/officeDocument/2006/relationships/image" Target="../media/image25.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oleObject" Target="Document6!OLE_LINK3" TargetMode="External"/><Relationship Id="rId4" Type="http://schemas.openxmlformats.org/officeDocument/2006/relationships/image" Target="../media/image29.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ja-JP" dirty="0" smtClean="0"/>
              <a:t>Gene 210</a:t>
            </a:r>
            <a:br>
              <a:rPr lang="en-US" altLang="ja-JP" dirty="0" smtClean="0"/>
            </a:br>
            <a:r>
              <a:rPr lang="en-US" altLang="ja-JP" dirty="0" smtClean="0"/>
              <a:t/>
            </a:r>
            <a:br>
              <a:rPr lang="en-US" altLang="ja-JP" dirty="0" smtClean="0"/>
            </a:br>
            <a:r>
              <a:rPr lang="en-US" altLang="ja-JP" dirty="0" smtClean="0"/>
              <a:t>Genetics of</a:t>
            </a:r>
            <a:br>
              <a:rPr lang="en-US" altLang="ja-JP" dirty="0" smtClean="0"/>
            </a:br>
            <a:r>
              <a:rPr lang="en-US" altLang="ja-JP" dirty="0" err="1" smtClean="0"/>
              <a:t>Neurodevelopmental</a:t>
            </a:r>
            <a:r>
              <a:rPr lang="en-US" altLang="ja-JP" dirty="0" smtClean="0"/>
              <a:t> and </a:t>
            </a:r>
            <a:r>
              <a:rPr lang="en-US" altLang="ja-JP" dirty="0" err="1" smtClean="0"/>
              <a:t>Neurospychiatric</a:t>
            </a:r>
            <a:r>
              <a:rPr lang="en-US" altLang="ja-JP" dirty="0" smtClean="0"/>
              <a:t> disorders</a:t>
            </a:r>
            <a:endParaRPr lang="ja-JP" altLang="en-US" dirty="0"/>
          </a:p>
        </p:txBody>
      </p:sp>
      <p:sp>
        <p:nvSpPr>
          <p:cNvPr id="3" name="Subtitle 2"/>
          <p:cNvSpPr>
            <a:spLocks noGrp="1"/>
          </p:cNvSpPr>
          <p:nvPr>
            <p:ph type="subTitle" idx="1"/>
          </p:nvPr>
        </p:nvSpPr>
        <p:spPr>
          <a:xfrm>
            <a:off x="1371600" y="4826000"/>
            <a:ext cx="6400800" cy="1752600"/>
          </a:xfrm>
        </p:spPr>
        <p:txBody>
          <a:bodyPr/>
          <a:lstStyle/>
          <a:p>
            <a:r>
              <a:rPr lang="en-US" altLang="ja-JP" dirty="0" smtClean="0"/>
              <a:t>April 15, 2014</a:t>
            </a:r>
            <a:endParaRPr lang="ja-JP" alt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graphicFrame>
        <p:nvGraphicFramePr>
          <p:cNvPr id="72706" name="Object 2"/>
          <p:cNvGraphicFramePr>
            <a:graphicFrameLocks noChangeAspect="1"/>
          </p:cNvGraphicFramePr>
          <p:nvPr/>
        </p:nvGraphicFramePr>
        <p:xfrm>
          <a:off x="682592" y="2197100"/>
          <a:ext cx="7947582" cy="3403600"/>
        </p:xfrm>
        <a:graphic>
          <a:graphicData uri="http://schemas.openxmlformats.org/presentationml/2006/ole">
            <mc:AlternateContent xmlns:mc="http://schemas.openxmlformats.org/markup-compatibility/2006">
              <mc:Choice xmlns:v="urn:schemas-microsoft-com:vml" Requires="v">
                <p:oleObj spid="_x0000_s72713" name="Document" r:id="rId3" imgW="23009524" imgH="9853968" progId="Word.Document.12">
                  <p:link updateAutomatic="1"/>
                </p:oleObj>
              </mc:Choice>
              <mc:Fallback>
                <p:oleObj name="Document" r:id="rId3" imgW="23009524" imgH="9853968" progId="Word.Document.12">
                  <p:link updateAutomatic="1"/>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92" y="2197100"/>
                        <a:ext cx="7947582" cy="340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 name="TextBox 8"/>
          <p:cNvSpPr txBox="1"/>
          <p:nvPr/>
        </p:nvSpPr>
        <p:spPr>
          <a:xfrm>
            <a:off x="325440" y="5473700"/>
            <a:ext cx="5732460" cy="1200329"/>
          </a:xfrm>
          <a:prstGeom prst="rect">
            <a:avLst/>
          </a:prstGeom>
          <a:noFill/>
        </p:spPr>
        <p:txBody>
          <a:bodyPr wrap="square" rtlCol="0">
            <a:spAutoFit/>
          </a:bodyPr>
          <a:lstStyle/>
          <a:p>
            <a:r>
              <a:rPr kumimoji="1" lang="en-US" altLang="ja-JP" dirty="0" smtClean="0"/>
              <a:t>Wang et al., </a:t>
            </a:r>
            <a:r>
              <a:rPr kumimoji="1" lang="en-US" altLang="ja-JP" i="1" dirty="0" smtClean="0"/>
              <a:t>Nature </a:t>
            </a:r>
            <a:r>
              <a:rPr kumimoji="1" lang="en-US" altLang="ja-JP" dirty="0" smtClean="0"/>
              <a:t>2009</a:t>
            </a:r>
          </a:p>
          <a:p>
            <a:r>
              <a:rPr lang="en-US" altLang="ja-JP" dirty="0" smtClean="0"/>
              <a:t>Ma et al., </a:t>
            </a:r>
            <a:r>
              <a:rPr lang="en-US" altLang="ja-JP" i="1" dirty="0" smtClean="0"/>
              <a:t>Ann Hum Genet </a:t>
            </a:r>
            <a:r>
              <a:rPr lang="en-US" altLang="ja-JP" dirty="0" smtClean="0"/>
              <a:t>2009</a:t>
            </a:r>
          </a:p>
          <a:p>
            <a:r>
              <a:rPr kumimoji="1" lang="en-US" altLang="ja-JP" dirty="0" smtClean="0"/>
              <a:t>Weiss et al., </a:t>
            </a:r>
            <a:r>
              <a:rPr kumimoji="1" lang="en-US" altLang="ja-JP" i="1" dirty="0" smtClean="0"/>
              <a:t>Nature </a:t>
            </a:r>
            <a:r>
              <a:rPr kumimoji="1" lang="en-US" altLang="ja-JP" dirty="0" smtClean="0"/>
              <a:t>2009</a:t>
            </a:r>
          </a:p>
          <a:p>
            <a:r>
              <a:rPr lang="en-US" altLang="ja-JP" dirty="0" err="1" smtClean="0"/>
              <a:t>Anney</a:t>
            </a:r>
            <a:r>
              <a:rPr lang="en-US" altLang="ja-JP" dirty="0" smtClean="0"/>
              <a:t> et al., </a:t>
            </a:r>
            <a:r>
              <a:rPr lang="en-US" altLang="ja-JP" i="1" dirty="0" smtClean="0"/>
              <a:t>Hum Mol Genet</a:t>
            </a:r>
            <a:r>
              <a:rPr lang="en-US" altLang="ja-JP" dirty="0" smtClean="0"/>
              <a:t> 2010</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810" y="6076645"/>
            <a:ext cx="8818560" cy="677108"/>
          </a:xfrm>
          <a:prstGeom prst="rect">
            <a:avLst/>
          </a:prstGeom>
          <a:noFill/>
        </p:spPr>
        <p:txBody>
          <a:bodyPr wrap="square" rtlCol="0">
            <a:spAutoFit/>
          </a:bodyPr>
          <a:lstStyle/>
          <a:p>
            <a:pPr>
              <a:buFont typeface="Arial"/>
              <a:buChar char="•"/>
            </a:pPr>
            <a:r>
              <a:rPr lang="en-US" altLang="ja-JP" sz="1900" dirty="0" smtClean="0">
                <a:latin typeface="Helvetica"/>
                <a:cs typeface="Helvetica"/>
              </a:rPr>
              <a:t>The most genetic of all developmental neuropsychiatric syndromes</a:t>
            </a:r>
          </a:p>
          <a:p>
            <a:pPr>
              <a:buFont typeface="Arial"/>
              <a:buChar char="•"/>
            </a:pPr>
            <a:r>
              <a:rPr kumimoji="1" lang="en-US" altLang="ja-JP" sz="1900" dirty="0" smtClean="0">
                <a:latin typeface="Helvetica"/>
                <a:cs typeface="Helvetica"/>
              </a:rPr>
              <a:t>Risk of 2-8% among siblings (20-80X higher than in general </a:t>
            </a:r>
            <a:r>
              <a:rPr lang="en-US" altLang="ja-JP" sz="1900" dirty="0" smtClean="0">
                <a:latin typeface="Helvetica"/>
                <a:cs typeface="Helvetica"/>
              </a:rPr>
              <a:t>population)</a:t>
            </a:r>
          </a:p>
        </p:txBody>
      </p:sp>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17370" y="998331"/>
            <a:ext cx="8509000" cy="461665"/>
          </a:xfrm>
          <a:prstGeom prst="rect">
            <a:avLst/>
          </a:prstGeom>
        </p:spPr>
        <p:txBody>
          <a:bodyPr wrap="square">
            <a:spAutoFit/>
          </a:bodyPr>
          <a:lstStyle/>
          <a:p>
            <a:r>
              <a:rPr lang="en-US" altLang="ja-JP" sz="2400" dirty="0" smtClean="0">
                <a:latin typeface="Helvetica"/>
                <a:cs typeface="Helvetica"/>
              </a:rPr>
              <a:t>Highly heritable – twin studies estimate 85-92%</a:t>
            </a:r>
            <a:endParaRPr lang="ja-JP" altLang="en-US" sz="2400" dirty="0">
              <a:latin typeface="Helvetica"/>
              <a:cs typeface="Helvetica"/>
            </a:endParaRPr>
          </a:p>
        </p:txBody>
      </p:sp>
      <p:pic>
        <p:nvPicPr>
          <p:cNvPr id="7" name="Picture 6"/>
          <p:cNvPicPr>
            <a:picLocks noChangeAspect="1"/>
          </p:cNvPicPr>
          <p:nvPr/>
        </p:nvPicPr>
        <p:blipFill>
          <a:blip r:embed="rId2"/>
          <a:stretch>
            <a:fillRect/>
          </a:stretch>
        </p:blipFill>
        <p:spPr>
          <a:xfrm>
            <a:off x="1244600" y="1529040"/>
            <a:ext cx="6350000" cy="4338359"/>
          </a:xfrm>
          <a:prstGeom prst="rect">
            <a:avLst/>
          </a:prstGeom>
        </p:spPr>
      </p:pic>
      <p:sp>
        <p:nvSpPr>
          <p:cNvPr id="8" name="TextBox 7"/>
          <p:cNvSpPr txBox="1"/>
          <p:nvPr/>
        </p:nvSpPr>
        <p:spPr>
          <a:xfrm>
            <a:off x="5245100" y="5054600"/>
            <a:ext cx="2844800" cy="369332"/>
          </a:xfrm>
          <a:prstGeom prst="rect">
            <a:avLst/>
          </a:prstGeom>
          <a:noFill/>
        </p:spPr>
        <p:txBody>
          <a:bodyPr wrap="square" rtlCol="0">
            <a:spAutoFit/>
          </a:bodyPr>
          <a:lstStyle/>
          <a:p>
            <a:r>
              <a:rPr kumimoji="1" lang="en-US" altLang="ja-JP" dirty="0" err="1" smtClean="0"/>
              <a:t>Schaaf</a:t>
            </a:r>
            <a:r>
              <a:rPr kumimoji="1" lang="en-US" altLang="ja-JP" dirty="0" smtClean="0"/>
              <a:t> and </a:t>
            </a:r>
            <a:r>
              <a:rPr kumimoji="1" lang="en-US" altLang="ja-JP" dirty="0" err="1" smtClean="0"/>
              <a:t>Zoghbi</a:t>
            </a:r>
            <a:r>
              <a:rPr kumimoji="1" lang="en-US" altLang="ja-JP" dirty="0" smtClean="0"/>
              <a:t>, 2011</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74800" y="1346200"/>
            <a:ext cx="5461000" cy="5346700"/>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Rare </a:t>
            </a: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9950" y="381000"/>
            <a:ext cx="7816850" cy="3202540"/>
          </a:xfrm>
          <a:prstGeom prst="rect">
            <a:avLst/>
          </a:prstGeom>
        </p:spPr>
      </p:pic>
      <p:sp>
        <p:nvSpPr>
          <p:cNvPr id="3" name="TextBox 2"/>
          <p:cNvSpPr txBox="1"/>
          <p:nvPr/>
        </p:nvSpPr>
        <p:spPr>
          <a:xfrm>
            <a:off x="869950" y="3898900"/>
            <a:ext cx="7588250" cy="830997"/>
          </a:xfrm>
          <a:prstGeom prst="rect">
            <a:avLst/>
          </a:prstGeom>
          <a:noFill/>
        </p:spPr>
        <p:txBody>
          <a:bodyPr wrap="square" rtlCol="0">
            <a:spAutoFit/>
          </a:bodyPr>
          <a:lstStyle/>
          <a:p>
            <a:r>
              <a:rPr kumimoji="1" lang="en-US" altLang="ja-JP" sz="2400" dirty="0" smtClean="0">
                <a:latin typeface="Helvetica"/>
                <a:cs typeface="Helvetica"/>
              </a:rPr>
              <a:t>Sequenced 20 autism trios</a:t>
            </a:r>
          </a:p>
          <a:p>
            <a:r>
              <a:rPr lang="en-US" altLang="ja-JP" sz="2400" dirty="0" smtClean="0">
                <a:latin typeface="Helvetica"/>
                <a:cs typeface="Helvetica"/>
              </a:rPr>
              <a:t>Identified 21 </a:t>
            </a:r>
            <a:r>
              <a:rPr lang="en-US" altLang="ja-JP" sz="2400" i="1" dirty="0" smtClean="0">
                <a:latin typeface="Helvetica"/>
                <a:cs typeface="Helvetica"/>
              </a:rPr>
              <a:t>de novo</a:t>
            </a:r>
            <a:r>
              <a:rPr lang="en-US" altLang="ja-JP" sz="2400" dirty="0" smtClean="0">
                <a:latin typeface="Helvetica"/>
                <a:cs typeface="Helvetica"/>
              </a:rPr>
              <a:t> mutations (11 protein-altering)</a:t>
            </a:r>
            <a:r>
              <a:rPr kumimoji="1" lang="en-US" altLang="ja-JP" sz="2400" dirty="0" smtClean="0">
                <a:latin typeface="Helvetica"/>
                <a:cs typeface="Helvetica"/>
              </a:rPr>
              <a:t> </a:t>
            </a:r>
            <a:endParaRPr kumimoji="1" lang="ja-JP" altLang="en-US" sz="2400"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29097"/>
            <a:ext cx="9324162" cy="517640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400" y="1689100"/>
            <a:ext cx="9169400" cy="4546600"/>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Rare </a:t>
            </a: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6250" y="406400"/>
            <a:ext cx="8237646" cy="2451100"/>
          </a:xfrm>
          <a:prstGeom prst="rect">
            <a:avLst/>
          </a:prstGeom>
        </p:spPr>
      </p:pic>
      <p:sp>
        <p:nvSpPr>
          <p:cNvPr id="3" name="TextBox 2"/>
          <p:cNvSpPr txBox="1"/>
          <p:nvPr/>
        </p:nvSpPr>
        <p:spPr>
          <a:xfrm>
            <a:off x="869950" y="3670300"/>
            <a:ext cx="7588250" cy="1938992"/>
          </a:xfrm>
          <a:prstGeom prst="rect">
            <a:avLst/>
          </a:prstGeom>
          <a:noFill/>
        </p:spPr>
        <p:txBody>
          <a:bodyPr wrap="square" rtlCol="0">
            <a:spAutoFit/>
          </a:bodyPr>
          <a:lstStyle/>
          <a:p>
            <a:r>
              <a:rPr kumimoji="1" lang="en-US" altLang="ja-JP" sz="2400" dirty="0" smtClean="0">
                <a:latin typeface="Helvetica"/>
                <a:cs typeface="Helvetica"/>
              </a:rPr>
              <a:t>Sequenced </a:t>
            </a:r>
            <a:r>
              <a:rPr kumimoji="1" lang="en-US" altLang="ja-JP" sz="2400" dirty="0" err="1" smtClean="0">
                <a:latin typeface="Helvetica"/>
                <a:cs typeface="Helvetica"/>
              </a:rPr>
              <a:t>exomes</a:t>
            </a:r>
            <a:r>
              <a:rPr kumimoji="1" lang="en-US" altLang="ja-JP" sz="2400" dirty="0" smtClean="0">
                <a:latin typeface="Helvetica"/>
                <a:cs typeface="Helvetica"/>
              </a:rPr>
              <a:t> of 189 new trios (+ 20 original trios)</a:t>
            </a:r>
          </a:p>
          <a:p>
            <a:r>
              <a:rPr lang="en-US" altLang="ja-JP" sz="2400" dirty="0" smtClean="0">
                <a:latin typeface="Helvetica"/>
                <a:cs typeface="Helvetica"/>
              </a:rPr>
              <a:t>Also sequenced </a:t>
            </a:r>
            <a:r>
              <a:rPr lang="en-US" altLang="ja-JP" sz="2400" dirty="0" err="1" smtClean="0">
                <a:latin typeface="Helvetica"/>
                <a:cs typeface="Helvetica"/>
              </a:rPr>
              <a:t>exomes</a:t>
            </a:r>
            <a:r>
              <a:rPr lang="en-US" altLang="ja-JP" sz="2400" dirty="0" smtClean="0">
                <a:latin typeface="Helvetica"/>
                <a:cs typeface="Helvetica"/>
              </a:rPr>
              <a:t> of 50 unaffected siblings</a:t>
            </a:r>
            <a:endParaRPr kumimoji="1" lang="en-US" altLang="ja-JP" sz="2400" dirty="0" smtClean="0">
              <a:latin typeface="Helvetica"/>
              <a:cs typeface="Helvetica"/>
            </a:endParaRPr>
          </a:p>
          <a:p>
            <a:endParaRPr lang="en-US" altLang="ja-JP" sz="2400" dirty="0" smtClean="0">
              <a:latin typeface="Helvetica"/>
              <a:cs typeface="Helvetica"/>
            </a:endParaRPr>
          </a:p>
          <a:p>
            <a:r>
              <a:rPr lang="en-US" altLang="ja-JP" sz="2400" dirty="0" smtClean="0">
                <a:latin typeface="Helvetica"/>
                <a:cs typeface="Helvetica"/>
              </a:rPr>
              <a:t>Total of 677 </a:t>
            </a:r>
            <a:r>
              <a:rPr lang="en-US" altLang="ja-JP" sz="2400" dirty="0" err="1" smtClean="0">
                <a:latin typeface="Helvetica"/>
                <a:cs typeface="Helvetica"/>
              </a:rPr>
              <a:t>exomes</a:t>
            </a:r>
            <a:r>
              <a:rPr lang="en-US" altLang="ja-JP" sz="2400" dirty="0" smtClean="0">
                <a:latin typeface="Helvetica"/>
                <a:cs typeface="Helvetica"/>
              </a:rPr>
              <a:t> from 209 families</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27544" y="311166"/>
            <a:ext cx="4556106" cy="3905234"/>
          </a:xfrm>
          <a:prstGeom prst="rect">
            <a:avLst/>
          </a:prstGeom>
        </p:spPr>
      </p:pic>
      <p:pic>
        <p:nvPicPr>
          <p:cNvPr id="3" name="Picture 2"/>
          <p:cNvPicPr>
            <a:picLocks noChangeAspect="1"/>
          </p:cNvPicPr>
          <p:nvPr/>
        </p:nvPicPr>
        <p:blipFill>
          <a:blip r:embed="rId3"/>
          <a:stretch>
            <a:fillRect/>
          </a:stretch>
        </p:blipFill>
        <p:spPr>
          <a:xfrm>
            <a:off x="367086" y="774700"/>
            <a:ext cx="3960458" cy="3238500"/>
          </a:xfrm>
          <a:prstGeom prst="rect">
            <a:avLst/>
          </a:prstGeom>
        </p:spPr>
      </p:pic>
      <p:sp>
        <p:nvSpPr>
          <p:cNvPr id="4" name="TextBox 3"/>
          <p:cNvSpPr txBox="1"/>
          <p:nvPr/>
        </p:nvSpPr>
        <p:spPr>
          <a:xfrm>
            <a:off x="5356205" y="4648200"/>
            <a:ext cx="3082945" cy="923330"/>
          </a:xfrm>
          <a:prstGeom prst="rect">
            <a:avLst/>
          </a:prstGeom>
          <a:noFill/>
        </p:spPr>
        <p:txBody>
          <a:bodyPr wrap="square" rtlCol="0">
            <a:spAutoFit/>
          </a:bodyPr>
          <a:lstStyle/>
          <a:p>
            <a:r>
              <a:rPr kumimoji="1" lang="en-US" altLang="ja-JP" dirty="0" smtClean="0"/>
              <a:t>Number of de novo coding mutations increases with paternal age at conception</a:t>
            </a:r>
            <a:endParaRPr kumimoji="1" lang="ja-JP" altLang="en-US" dirty="0"/>
          </a:p>
        </p:txBody>
      </p:sp>
      <p:sp>
        <p:nvSpPr>
          <p:cNvPr id="5" name="TextBox 4"/>
          <p:cNvSpPr txBox="1"/>
          <p:nvPr/>
        </p:nvSpPr>
        <p:spPr>
          <a:xfrm>
            <a:off x="800099" y="4800600"/>
            <a:ext cx="3082945" cy="646331"/>
          </a:xfrm>
          <a:prstGeom prst="rect">
            <a:avLst/>
          </a:prstGeom>
          <a:noFill/>
        </p:spPr>
        <p:txBody>
          <a:bodyPr wrap="square" rtlCol="0">
            <a:spAutoFit/>
          </a:bodyPr>
          <a:lstStyle/>
          <a:p>
            <a:r>
              <a:rPr kumimoji="1" lang="en-US" altLang="ja-JP" dirty="0" smtClean="0"/>
              <a:t>Paternally inherited de novo mutation bias</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4292" y="2621404"/>
            <a:ext cx="7480708" cy="3652395"/>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identified in protein-protein interaction networks</a:t>
            </a:r>
            <a:endParaRPr lang="en-GB" altLang="ja-JP" sz="4400" b="1" i="1" dirty="0">
              <a:solidFill>
                <a:srgbClr val="0000FF"/>
              </a:solidFill>
              <a:latin typeface="Arial" pitchFamily="-104" charset="0"/>
              <a:ea typeface="msgothic" charset="0"/>
              <a:cs typeface="msgothic"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937250" cy="2486078"/>
          </a:xfrm>
          <a:prstGeom prst="rect">
            <a:avLst/>
          </a:prstGeom>
        </p:spPr>
      </p:pic>
      <p:pic>
        <p:nvPicPr>
          <p:cNvPr id="3" name="Picture 2"/>
          <p:cNvPicPr>
            <a:picLocks noChangeAspect="1"/>
          </p:cNvPicPr>
          <p:nvPr/>
        </p:nvPicPr>
        <p:blipFill>
          <a:blip r:embed="rId3"/>
          <a:stretch>
            <a:fillRect/>
          </a:stretch>
        </p:blipFill>
        <p:spPr>
          <a:xfrm>
            <a:off x="3778249" y="2574978"/>
            <a:ext cx="5297417" cy="4029021"/>
          </a:xfrm>
          <a:prstGeom prst="rect">
            <a:avLst/>
          </a:prstGeom>
        </p:spPr>
      </p:pic>
      <p:sp>
        <p:nvSpPr>
          <p:cNvPr id="4" name="TextBox 3"/>
          <p:cNvSpPr txBox="1"/>
          <p:nvPr/>
        </p:nvSpPr>
        <p:spPr>
          <a:xfrm>
            <a:off x="571500" y="2717800"/>
            <a:ext cx="2844800" cy="4062651"/>
          </a:xfrm>
          <a:prstGeom prst="rect">
            <a:avLst/>
          </a:prstGeom>
          <a:noFill/>
        </p:spPr>
        <p:txBody>
          <a:bodyPr wrap="square" rtlCol="0">
            <a:spAutoFit/>
          </a:bodyPr>
          <a:lstStyle/>
          <a:p>
            <a:pPr>
              <a:buFont typeface="Arial"/>
              <a:buChar char="•"/>
            </a:pPr>
            <a:r>
              <a:rPr lang="en-US" altLang="ja-JP" sz="2000" dirty="0" smtClean="0">
                <a:latin typeface="Helvetica"/>
                <a:cs typeface="Helvetica"/>
              </a:rPr>
              <a:t>Re-sequenced  44 candidate genes in </a:t>
            </a:r>
            <a:r>
              <a:rPr lang="en-US" altLang="ja-JP" sz="2000" dirty="0" smtClean="0">
                <a:solidFill>
                  <a:srgbClr val="FF0000"/>
                </a:solidFill>
                <a:latin typeface="Helvetica"/>
                <a:cs typeface="Helvetica"/>
              </a:rPr>
              <a:t>2446</a:t>
            </a:r>
            <a:r>
              <a:rPr lang="en-US" altLang="ja-JP" sz="2000" dirty="0" smtClean="0">
                <a:latin typeface="Helvetica"/>
                <a:cs typeface="Helvetica"/>
              </a:rPr>
              <a:t> ASD </a:t>
            </a:r>
            <a:r>
              <a:rPr lang="en-US" altLang="ja-JP" sz="2000" dirty="0" err="1" smtClean="0">
                <a:latin typeface="Helvetica"/>
                <a:cs typeface="Helvetica"/>
              </a:rPr>
              <a:t>probands</a:t>
            </a:r>
            <a:endParaRPr lang="en-US" altLang="ja-JP" sz="2000" dirty="0" smtClean="0">
              <a:latin typeface="Helvetica"/>
              <a:cs typeface="Helvetica"/>
            </a:endParaRPr>
          </a:p>
          <a:p>
            <a:pPr>
              <a:buFont typeface="Arial"/>
              <a:buChar char="•"/>
            </a:pPr>
            <a:endParaRPr kumimoji="1" lang="en-US" altLang="ja-JP" sz="2000" dirty="0" smtClean="0">
              <a:latin typeface="Helvetica"/>
              <a:cs typeface="Helvetica"/>
            </a:endParaRPr>
          </a:p>
          <a:p>
            <a:pPr>
              <a:buFont typeface="Arial"/>
              <a:buChar char="•"/>
            </a:pPr>
            <a:r>
              <a:rPr lang="en-US" altLang="ja-JP" sz="2000" dirty="0" smtClean="0">
                <a:latin typeface="Helvetica"/>
                <a:cs typeface="Helvetica"/>
              </a:rPr>
              <a:t>Estimate that recurrent disruptive mutations in six genes—CHD8, DYRK1A, GRIN2B, TBR1, PTEN, and TBL1XR1—may contribute to </a:t>
            </a:r>
            <a:r>
              <a:rPr lang="en-US" altLang="ja-JP" sz="2000" dirty="0" smtClean="0">
                <a:solidFill>
                  <a:srgbClr val="FF0000"/>
                </a:solidFill>
                <a:latin typeface="Helvetica"/>
                <a:cs typeface="Helvetica"/>
              </a:rPr>
              <a:t>1%</a:t>
            </a:r>
            <a:r>
              <a:rPr lang="en-US" altLang="ja-JP" sz="2000" dirty="0" smtClean="0">
                <a:latin typeface="Helvetica"/>
                <a:cs typeface="Helvetica"/>
              </a:rPr>
              <a:t> of sporadic </a:t>
            </a:r>
            <a:r>
              <a:rPr lang="en-US" altLang="ja-JP" sz="2000" dirty="0" err="1" smtClean="0">
                <a:latin typeface="Helvetica"/>
                <a:cs typeface="Helvetica"/>
              </a:rPr>
              <a:t>ASDs</a:t>
            </a:r>
            <a:r>
              <a:rPr lang="en-US" altLang="ja-JP" sz="2000" dirty="0" smtClean="0">
                <a:latin typeface="Helvetica"/>
                <a:cs typeface="Helvetica"/>
              </a:rPr>
              <a:t> </a:t>
            </a:r>
          </a:p>
          <a:p>
            <a:pPr>
              <a:buFont typeface="Arial"/>
              <a:buChar char="•"/>
            </a:pP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774700" y="1270000"/>
            <a:ext cx="3533205" cy="4724400"/>
          </a:xfrm>
          <a:prstGeom prst="rect">
            <a:avLst/>
          </a:prstGeom>
          <a:effectLst>
            <a:outerShdw blurRad="50800" dist="38100" dir="2700000">
              <a:srgbClr val="000000">
                <a:alpha val="43000"/>
              </a:srgbClr>
            </a:outerShdw>
            <a:reflection stA="50000" endPos="16000" dist="12700" dir="5400000" sy="-100000" algn="bl" rotWithShape="0"/>
          </a:effectLst>
        </p:spPr>
      </p:pic>
      <p:pic>
        <p:nvPicPr>
          <p:cNvPr id="6" name="Picture 5"/>
          <p:cNvPicPr>
            <a:picLocks noChangeAspect="1"/>
          </p:cNvPicPr>
          <p:nvPr/>
        </p:nvPicPr>
        <p:blipFill>
          <a:blip r:embed="rId3"/>
          <a:stretch>
            <a:fillRect/>
          </a:stretch>
        </p:blipFill>
        <p:spPr>
          <a:xfrm>
            <a:off x="4667250" y="1270001"/>
            <a:ext cx="3456672" cy="4724400"/>
          </a:xfrm>
          <a:prstGeom prst="rect">
            <a:avLst/>
          </a:prstGeom>
          <a:effectLst>
            <a:outerShdw blurRad="50800" dist="38100" dir="2700000">
              <a:srgbClr val="000000">
                <a:alpha val="43000"/>
              </a:srgbClr>
            </a:outerShdw>
            <a:reflection stA="50000" endPos="16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4958" y="1098550"/>
            <a:ext cx="8740303" cy="5086349"/>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25 </a:t>
            </a:r>
            <a:r>
              <a:rPr lang="en-GB" altLang="ja-JP" sz="4400" b="1" i="1" dirty="0" smtClean="0">
                <a:solidFill>
                  <a:srgbClr val="0000FF"/>
                </a:solidFill>
                <a:latin typeface="Arial" pitchFamily="-104" charset="0"/>
                <a:ea typeface="msgothic" charset="0"/>
                <a:cs typeface="msgothic" charset="0"/>
              </a:rPr>
              <a:t>de novo </a:t>
            </a:r>
            <a:r>
              <a:rPr lang="en-GB" altLang="ja-JP" sz="4400" b="1" dirty="0" smtClean="0">
                <a:solidFill>
                  <a:srgbClr val="0000FF"/>
                </a:solidFill>
                <a:latin typeface="Arial" pitchFamily="-104" charset="0"/>
                <a:ea typeface="msgothic" charset="0"/>
                <a:cs typeface="msgothic" charset="0"/>
              </a:rPr>
              <a:t>variants in ALS trios</a:t>
            </a:r>
            <a:endParaRPr lang="en-GB" altLang="ja-JP" sz="4400" b="1" dirty="0">
              <a:solidFill>
                <a:srgbClr val="0000FF"/>
              </a:solidFill>
              <a:latin typeface="Arial" pitchFamily="-104" charset="0"/>
              <a:ea typeface="msgothic" charset="0"/>
              <a:cs typeface="msgothic" charset="0"/>
            </a:endParaRPr>
          </a:p>
        </p:txBody>
      </p:sp>
      <p:sp>
        <p:nvSpPr>
          <p:cNvPr id="4" name="TextBox 3"/>
          <p:cNvSpPr txBox="1"/>
          <p:nvPr/>
        </p:nvSpPr>
        <p:spPr>
          <a:xfrm>
            <a:off x="584200" y="6311900"/>
            <a:ext cx="7048500" cy="461665"/>
          </a:xfrm>
          <a:prstGeom prst="rect">
            <a:avLst/>
          </a:prstGeom>
          <a:noFill/>
        </p:spPr>
        <p:txBody>
          <a:bodyPr wrap="square" rtlCol="0">
            <a:spAutoFit/>
          </a:bodyPr>
          <a:lstStyle/>
          <a:p>
            <a:r>
              <a:rPr kumimoji="1" lang="en-US" altLang="ja-JP" sz="2400" dirty="0" err="1" smtClean="0"/>
              <a:t>Chesi</a:t>
            </a:r>
            <a:r>
              <a:rPr kumimoji="1" lang="en-US" altLang="ja-JP" sz="2400" dirty="0" smtClean="0"/>
              <a:t> et al., </a:t>
            </a:r>
            <a:r>
              <a:rPr kumimoji="1" lang="en-US" altLang="ja-JP" sz="2400" i="1" dirty="0" smtClean="0"/>
              <a:t>Nat </a:t>
            </a:r>
            <a:r>
              <a:rPr kumimoji="1" lang="en-US" altLang="ja-JP" sz="2400" i="1" dirty="0" err="1" smtClean="0"/>
              <a:t>Neurosci</a:t>
            </a:r>
            <a:r>
              <a:rPr kumimoji="1" lang="en-US" altLang="ja-JP" sz="2400" i="1" dirty="0" smtClean="0"/>
              <a:t> </a:t>
            </a:r>
            <a:r>
              <a:rPr kumimoji="1" lang="en-US" altLang="ja-JP" sz="2400" dirty="0" smtClean="0"/>
              <a:t>2013</a:t>
            </a:r>
            <a:endParaRPr kumimoji="1" lang="ja-JP" altLang="en-US" sz="2400"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Schizophrenia</a:t>
            </a:r>
            <a:endParaRPr lang="en-GB" altLang="ja-JP" sz="4400" b="1" dirty="0">
              <a:solidFill>
                <a:srgbClr val="0000FF"/>
              </a:solidFill>
              <a:latin typeface="Arial" pitchFamily="-104" charset="0"/>
              <a:ea typeface="msgothic" charset="0"/>
              <a:cs typeface="msgothic" charset="0"/>
            </a:endParaRPr>
          </a:p>
        </p:txBody>
      </p:sp>
      <p:pic>
        <p:nvPicPr>
          <p:cNvPr id="8" name="Picture 7"/>
          <p:cNvPicPr>
            <a:picLocks noChangeAspect="1"/>
          </p:cNvPicPr>
          <p:nvPr/>
        </p:nvPicPr>
        <p:blipFill>
          <a:blip r:embed="rId2"/>
          <a:stretch>
            <a:fillRect/>
          </a:stretch>
        </p:blipFill>
        <p:spPr>
          <a:xfrm>
            <a:off x="1765300" y="1287244"/>
            <a:ext cx="6362700" cy="4523006"/>
          </a:xfrm>
          <a:prstGeom prst="rect">
            <a:avLst/>
          </a:prstGeom>
          <a:effectLst>
            <a:outerShdw blurRad="50800" dist="38100" dir="2700000">
              <a:srgbClr val="000000">
                <a:alpha val="43000"/>
              </a:srgbClr>
            </a:outerShdw>
            <a:reflection stA="50000" endPos="24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8500" y="1346200"/>
            <a:ext cx="7848600" cy="4524315"/>
          </a:xfrm>
          <a:prstGeom prst="rect">
            <a:avLst/>
          </a:prstGeom>
          <a:noFill/>
        </p:spPr>
        <p:txBody>
          <a:bodyPr wrap="square" rtlCol="0">
            <a:spAutoFit/>
          </a:bodyPr>
          <a:lstStyle/>
          <a:p>
            <a:r>
              <a:rPr lang="en-US" altLang="ja-JP" sz="2400" dirty="0" smtClean="0">
                <a:latin typeface="Helvetica"/>
                <a:cs typeface="Helvetica"/>
              </a:rPr>
              <a:t>Schizophrenia is a severe mental disorder</a:t>
            </a:r>
          </a:p>
          <a:p>
            <a:endParaRPr lang="en-US" altLang="ja-JP" sz="2400" dirty="0" smtClean="0">
              <a:latin typeface="Helvetica"/>
              <a:cs typeface="Helvetica"/>
            </a:endParaRPr>
          </a:p>
          <a:p>
            <a:r>
              <a:rPr lang="en-US" altLang="ja-JP" sz="2400" dirty="0" smtClean="0">
                <a:latin typeface="Helvetica"/>
                <a:cs typeface="Helvetica"/>
              </a:rPr>
              <a:t>Schizophrenia may result in some combination of hallucinations, delusions, and disordered thinking and behavior</a:t>
            </a:r>
          </a:p>
          <a:p>
            <a:endParaRPr kumimoji="1" lang="en-US" altLang="ja-JP" sz="2400" dirty="0" smtClean="0">
              <a:latin typeface="Helvetica"/>
              <a:cs typeface="Helvetica"/>
            </a:endParaRPr>
          </a:p>
          <a:p>
            <a:r>
              <a:rPr lang="en-US" altLang="ja-JP" sz="2400" dirty="0" smtClean="0"/>
              <a:t>Loss of interest in everyday activities, appearing to lack emotion, reduced ability to plan or carry out activities, neglect of personal hygiene, social withdrawal, loss of motivation</a:t>
            </a:r>
          </a:p>
          <a:p>
            <a:endParaRPr kumimoji="1" lang="en-US" altLang="ja-JP" sz="2400" dirty="0" smtClean="0">
              <a:latin typeface="Helvetica"/>
              <a:cs typeface="Helvetica"/>
            </a:endParaRPr>
          </a:p>
          <a:p>
            <a:r>
              <a:rPr lang="en-US" altLang="ja-JP" sz="2400" dirty="0" smtClean="0">
                <a:latin typeface="Helvetica"/>
                <a:cs typeface="Helvetica"/>
              </a:rPr>
              <a:t>Lifetime risk of ~1%. Heritability ~80%</a:t>
            </a:r>
            <a:endParaRPr kumimoji="1" lang="ja-JP" altLang="en-US" sz="2400" dirty="0">
              <a:latin typeface="Helvetica"/>
              <a:cs typeface="Helvetica"/>
            </a:endParaRPr>
          </a:p>
        </p:txBody>
      </p:sp>
      <p:sp>
        <p:nvSpPr>
          <p:cNvPr id="5"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Schizophrenia</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246031"/>
            <a:ext cx="4152900" cy="1715565"/>
          </a:xfrm>
          <a:prstGeom prst="rect">
            <a:avLst/>
          </a:prstGeom>
        </p:spPr>
      </p:pic>
      <p:pic>
        <p:nvPicPr>
          <p:cNvPr id="3" name="Picture 2"/>
          <p:cNvPicPr>
            <a:picLocks noChangeAspect="1"/>
          </p:cNvPicPr>
          <p:nvPr/>
        </p:nvPicPr>
        <p:blipFill>
          <a:blip r:embed="rId3"/>
          <a:stretch>
            <a:fillRect/>
          </a:stretch>
        </p:blipFill>
        <p:spPr>
          <a:xfrm>
            <a:off x="4368800" y="2174196"/>
            <a:ext cx="4660900" cy="2238216"/>
          </a:xfrm>
          <a:prstGeom prst="rect">
            <a:avLst/>
          </a:prstGeom>
        </p:spPr>
      </p:pic>
      <p:pic>
        <p:nvPicPr>
          <p:cNvPr id="4" name="Picture 3"/>
          <p:cNvPicPr>
            <a:picLocks noChangeAspect="1"/>
          </p:cNvPicPr>
          <p:nvPr/>
        </p:nvPicPr>
        <p:blipFill>
          <a:blip r:embed="rId4"/>
          <a:stretch>
            <a:fillRect/>
          </a:stretch>
        </p:blipFill>
        <p:spPr>
          <a:xfrm>
            <a:off x="558800" y="4806112"/>
            <a:ext cx="7112000" cy="2051888"/>
          </a:xfrm>
          <a:prstGeom prst="rect">
            <a:avLst/>
          </a:prstGeom>
        </p:spPr>
      </p:pic>
      <p:sp>
        <p:nvSpPr>
          <p:cNvPr id="5"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err="1" smtClean="0">
                <a:solidFill>
                  <a:srgbClr val="0000FF"/>
                </a:solidFill>
                <a:latin typeface="Arial" pitchFamily="-104" charset="0"/>
                <a:ea typeface="msgothic" charset="0"/>
                <a:cs typeface="msgothic" charset="0"/>
              </a:rPr>
              <a:t>CNVs</a:t>
            </a:r>
            <a:r>
              <a:rPr lang="en-GB" altLang="ja-JP" sz="4400" b="1" dirty="0" smtClean="0">
                <a:solidFill>
                  <a:srgbClr val="0000FF"/>
                </a:solidFill>
                <a:latin typeface="Arial" pitchFamily="-104" charset="0"/>
                <a:ea typeface="msgothic" charset="0"/>
                <a:cs typeface="msgothic" charset="0"/>
              </a:rPr>
              <a:t> and schizophrenia</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schizophrenia</a:t>
            </a:r>
            <a:endParaRPr lang="en-GB" altLang="ja-JP" sz="4400" b="1" dirty="0">
              <a:solidFill>
                <a:srgbClr val="0000FF"/>
              </a:solidFill>
              <a:latin typeface="Arial" pitchFamily="-104" charset="0"/>
              <a:ea typeface="msgothic" charset="0"/>
              <a:cs typeface="msgothic" charset="0"/>
            </a:endParaRPr>
          </a:p>
        </p:txBody>
      </p:sp>
      <p:graphicFrame>
        <p:nvGraphicFramePr>
          <p:cNvPr id="88067" name="Object 3"/>
          <p:cNvGraphicFramePr>
            <a:graphicFrameLocks noChangeAspect="1"/>
          </p:cNvGraphicFramePr>
          <p:nvPr/>
        </p:nvGraphicFramePr>
        <p:xfrm>
          <a:off x="1212850" y="1725013"/>
          <a:ext cx="6838950" cy="5132987"/>
        </p:xfrm>
        <a:graphic>
          <a:graphicData uri="http://schemas.openxmlformats.org/presentationml/2006/ole">
            <mc:AlternateContent xmlns:mc="http://schemas.openxmlformats.org/markup-compatibility/2006">
              <mc:Choice xmlns:v="urn:schemas-microsoft-com:vml" Requires="v">
                <p:oleObj spid="_x0000_s88074" name="Document" r:id="rId3" imgW="23009524" imgH="17269841" progId="Word.Document.12">
                  <p:link updateAutomatic="1"/>
                </p:oleObj>
              </mc:Choice>
              <mc:Fallback>
                <p:oleObj name="Document" r:id="rId3" imgW="23009524" imgH="17269841" progId="Word.Document.12">
                  <p:link updateAutomatic="1"/>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2850" y="1725013"/>
                        <a:ext cx="6838950" cy="5132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Intelligence</a:t>
            </a:r>
            <a:endParaRPr lang="en-GB" altLang="ja-JP" sz="44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2438400" y="990600"/>
            <a:ext cx="4114800" cy="5349240"/>
          </a:xfrm>
          <a:prstGeom prst="rect">
            <a:avLst/>
          </a:prstGeom>
          <a:effectLst>
            <a:outerShdw blurRad="50800" dist="38100" dir="2700000">
              <a:srgbClr val="000000">
                <a:alpha val="43000"/>
              </a:srgbClr>
            </a:outerShdw>
            <a:reflection stA="50000" endPos="15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5440" y="1955800"/>
            <a:ext cx="7797800" cy="3416320"/>
          </a:xfrm>
          <a:prstGeom prst="rect">
            <a:avLst/>
          </a:prstGeom>
        </p:spPr>
        <p:txBody>
          <a:bodyPr wrap="square">
            <a:spAutoFit/>
          </a:bodyPr>
          <a:lstStyle/>
          <a:p>
            <a:r>
              <a:rPr lang="en-US" altLang="ja-JP" sz="2400" dirty="0" smtClean="0">
                <a:latin typeface="Helvetica"/>
                <a:cs typeface="Helvetica"/>
              </a:rPr>
              <a:t>Intelligence in human populations is associated with a wide range of important life outcomes, including educational attainment, income, health and longevity, and intelligence in childhood is a predictor of those outcomes (</a:t>
            </a:r>
            <a:r>
              <a:rPr lang="en-US" altLang="ja-JP" sz="2400" dirty="0" err="1" smtClean="0">
                <a:latin typeface="Helvetica"/>
                <a:cs typeface="Helvetica"/>
              </a:rPr>
              <a:t>Deary</a:t>
            </a:r>
            <a:r>
              <a:rPr lang="en-US" altLang="ja-JP" sz="2400" dirty="0" smtClean="0">
                <a:latin typeface="Helvetica"/>
                <a:cs typeface="Helvetica"/>
              </a:rPr>
              <a:t> et al. 2012)</a:t>
            </a:r>
            <a:endParaRPr lang="ja-JP" altLang="en-US" sz="2400" dirty="0" smtClean="0">
              <a:latin typeface="Helvetica"/>
              <a:cs typeface="Helvetica"/>
            </a:endParaRPr>
          </a:p>
          <a:p>
            <a:endParaRPr lang="ja-JP" altLang="en-US" sz="2400" dirty="0" smtClean="0">
              <a:latin typeface="Helvetica"/>
              <a:cs typeface="Helvetica"/>
            </a:endParaRPr>
          </a:p>
          <a:p>
            <a:r>
              <a:rPr lang="en-US" altLang="ja-JP" sz="2400" dirty="0" smtClean="0">
                <a:latin typeface="Helvetica"/>
                <a:cs typeface="Helvetica"/>
              </a:rPr>
              <a:t>Twin, family and adoption studies have shown that intelligence, as measured by IQ tests, is one of the most heritable behavioral traits (</a:t>
            </a:r>
            <a:r>
              <a:rPr lang="en-US" altLang="ja-JP" sz="2400" dirty="0" err="1" smtClean="0">
                <a:latin typeface="Helvetica"/>
                <a:cs typeface="Helvetica"/>
              </a:rPr>
              <a:t>Deary</a:t>
            </a:r>
            <a:r>
              <a:rPr lang="en-US" altLang="ja-JP" sz="2400" dirty="0" smtClean="0">
                <a:latin typeface="Helvetica"/>
                <a:cs typeface="Helvetica"/>
              </a:rPr>
              <a:t> et al. 2009)</a:t>
            </a:r>
            <a:endParaRPr lang="ja-JP" altLang="en-US" sz="2400" dirty="0">
              <a:latin typeface="Helvetica"/>
              <a:cs typeface="Helvetica"/>
            </a:endParaRPr>
          </a:p>
        </p:txBody>
      </p:sp>
      <p:sp>
        <p:nvSpPr>
          <p:cNvPr id="4"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Intelligence</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52550" y="0"/>
            <a:ext cx="6896100" cy="3365500"/>
          </a:xfrm>
          <a:prstGeom prst="rect">
            <a:avLst/>
          </a:prstGeom>
        </p:spPr>
      </p:pic>
      <p:pic>
        <p:nvPicPr>
          <p:cNvPr id="3" name="Picture 2"/>
          <p:cNvPicPr>
            <a:picLocks noChangeAspect="1"/>
          </p:cNvPicPr>
          <p:nvPr/>
        </p:nvPicPr>
        <p:blipFill>
          <a:blip r:embed="rId3"/>
          <a:stretch>
            <a:fillRect/>
          </a:stretch>
        </p:blipFill>
        <p:spPr>
          <a:xfrm>
            <a:off x="38100" y="3745160"/>
            <a:ext cx="9105900" cy="234448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042" name="Object 2"/>
          <p:cNvGraphicFramePr>
            <a:graphicFrameLocks noChangeAspect="1"/>
          </p:cNvGraphicFramePr>
          <p:nvPr>
            <p:extLst>
              <p:ext uri="{D42A27DB-BD31-4B8C-83A1-F6EECF244321}">
                <p14:modId xmlns:p14="http://schemas.microsoft.com/office/powerpoint/2010/main" val="1138551337"/>
              </p:ext>
            </p:extLst>
          </p:nvPr>
        </p:nvGraphicFramePr>
        <p:xfrm>
          <a:off x="752000" y="1816100"/>
          <a:ext cx="7746300" cy="4343400"/>
        </p:xfrm>
        <a:graphic>
          <a:graphicData uri="http://schemas.openxmlformats.org/presentationml/2006/ole">
            <mc:AlternateContent xmlns:mc="http://schemas.openxmlformats.org/markup-compatibility/2006">
              <mc:Choice xmlns:v="urn:schemas-microsoft-com:vml" Requires="v">
                <p:oleObj spid="_x0000_s87049" name="Document" r:id="rId3" imgW="23009524" imgH="12901587" progId="Word.Document.12">
                  <p:link updateAutomatic="1"/>
                </p:oleObj>
              </mc:Choice>
              <mc:Fallback>
                <p:oleObj name="Document" r:id="rId3" imgW="23009524" imgH="12901587" progId="Word.Document.12">
                  <p:link updateAutomatic="1"/>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000" y="1816100"/>
                        <a:ext cx="774630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intelligence</a:t>
            </a:r>
            <a:endParaRPr lang="en-GB" altLang="ja-JP" sz="4400" b="1" dirty="0">
              <a:solidFill>
                <a:srgbClr val="0000FF"/>
              </a:solidFill>
              <a:latin typeface="Arial" pitchFamily="-104" charset="0"/>
              <a:ea typeface="msgothic" charset="0"/>
              <a:cs typeface="msgothic" charset="0"/>
            </a:endParaRPr>
          </a:p>
        </p:txBody>
      </p:sp>
      <p:sp>
        <p:nvSpPr>
          <p:cNvPr id="4" name="TextBox 3"/>
          <p:cNvSpPr txBox="1"/>
          <p:nvPr/>
        </p:nvSpPr>
        <p:spPr>
          <a:xfrm>
            <a:off x="752000" y="6159500"/>
            <a:ext cx="8066560" cy="369332"/>
          </a:xfrm>
          <a:prstGeom prst="rect">
            <a:avLst/>
          </a:prstGeom>
          <a:noFill/>
        </p:spPr>
        <p:txBody>
          <a:bodyPr wrap="square" rtlCol="0">
            <a:spAutoFit/>
          </a:bodyPr>
          <a:lstStyle/>
          <a:p>
            <a:r>
              <a:rPr kumimoji="1" lang="en-US" altLang="ja-JP" dirty="0" smtClean="0">
                <a:solidFill>
                  <a:srgbClr val="0000FF"/>
                </a:solidFill>
                <a:latin typeface="Helvetica"/>
                <a:cs typeface="Helvetica"/>
              </a:rPr>
              <a:t>*No individual </a:t>
            </a:r>
            <a:r>
              <a:rPr lang="en-US" altLang="ja-JP" dirty="0" smtClean="0">
                <a:solidFill>
                  <a:srgbClr val="0000FF"/>
                </a:solidFill>
                <a:latin typeface="Helvetica"/>
                <a:cs typeface="Helvetica"/>
              </a:rPr>
              <a:t>SNP has reached </a:t>
            </a:r>
            <a:r>
              <a:rPr lang="en-US" altLang="ja-JP" dirty="0" err="1" smtClean="0">
                <a:solidFill>
                  <a:srgbClr val="0000FF"/>
                </a:solidFill>
                <a:latin typeface="Helvetica"/>
                <a:cs typeface="Helvetica"/>
              </a:rPr>
              <a:t>genomewide</a:t>
            </a:r>
            <a:r>
              <a:rPr lang="en-US" altLang="ja-JP" dirty="0" smtClean="0">
                <a:solidFill>
                  <a:srgbClr val="0000FF"/>
                </a:solidFill>
                <a:latin typeface="Helvetica"/>
                <a:cs typeface="Helvetica"/>
              </a:rPr>
              <a:t> significance</a:t>
            </a:r>
            <a:endParaRPr kumimoji="1" lang="en-US" altLang="ja-JP" dirty="0" smtClean="0">
              <a:solidFill>
                <a:srgbClr val="0000FF"/>
              </a:solidFill>
              <a:latin typeface="Helvetica"/>
              <a:cs typeface="Helvetic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2250" y="601880"/>
            <a:ext cx="5378450" cy="4627969"/>
          </a:xfrm>
          <a:prstGeom prst="rect">
            <a:avLst/>
          </a:prstGeom>
        </p:spPr>
      </p:pic>
      <p:sp>
        <p:nvSpPr>
          <p:cNvPr id="3" name="Rectangle 2"/>
          <p:cNvSpPr/>
          <p:nvPr/>
        </p:nvSpPr>
        <p:spPr>
          <a:xfrm>
            <a:off x="406400" y="5295900"/>
            <a:ext cx="7810500" cy="1477328"/>
          </a:xfrm>
          <a:prstGeom prst="rect">
            <a:avLst/>
          </a:prstGeom>
        </p:spPr>
        <p:txBody>
          <a:bodyPr wrap="square">
            <a:spAutoFit/>
          </a:bodyPr>
          <a:lstStyle/>
          <a:p>
            <a:r>
              <a:rPr lang="en-US" altLang="ja-JP" dirty="0" smtClean="0"/>
              <a:t>A SNP set using the 9 </a:t>
            </a:r>
            <a:r>
              <a:rPr lang="en-US" altLang="ja-JP" dirty="0" err="1" smtClean="0"/>
              <a:t>SNPs</a:t>
            </a:r>
            <a:r>
              <a:rPr lang="en-US" altLang="ja-JP" dirty="0" smtClean="0"/>
              <a:t> from the third stage of the analysis that were associated with </a:t>
            </a:r>
            <a:r>
              <a:rPr lang="en-US" altLang="ja-JP" dirty="0" err="1" smtClean="0"/>
              <a:t>g</a:t>
            </a:r>
            <a:r>
              <a:rPr lang="en-US" altLang="ja-JP" dirty="0" smtClean="0"/>
              <a:t> at the nominal significance level of P &lt; 0.05. This SNP set correlates </a:t>
            </a:r>
            <a:r>
              <a:rPr lang="en-US" altLang="ja-JP" dirty="0" err="1" smtClean="0">
                <a:solidFill>
                  <a:srgbClr val="FF0000"/>
                </a:solidFill>
              </a:rPr>
              <a:t>r</a:t>
            </a:r>
            <a:r>
              <a:rPr lang="en-US" altLang="ja-JP" dirty="0" smtClean="0">
                <a:solidFill>
                  <a:srgbClr val="FF0000"/>
                </a:solidFill>
              </a:rPr>
              <a:t> = 0.11</a:t>
            </a:r>
            <a:r>
              <a:rPr lang="en-US" altLang="ja-JP" dirty="0" smtClean="0"/>
              <a:t> with </a:t>
            </a:r>
            <a:r>
              <a:rPr lang="en-US" altLang="ja-JP" dirty="0" err="1" smtClean="0"/>
              <a:t>g</a:t>
            </a:r>
            <a:r>
              <a:rPr lang="en-US" altLang="ja-JP" dirty="0" smtClean="0"/>
              <a:t>, accounting for </a:t>
            </a:r>
            <a:r>
              <a:rPr lang="en-US" altLang="ja-JP" dirty="0" smtClean="0">
                <a:solidFill>
                  <a:srgbClr val="FF0000"/>
                </a:solidFill>
              </a:rPr>
              <a:t>1.2% of the variance</a:t>
            </a:r>
            <a:r>
              <a:rPr lang="en-US" altLang="ja-JP" dirty="0" smtClean="0"/>
              <a:t>. Or, to put it another way, each additional high-</a:t>
            </a:r>
            <a:r>
              <a:rPr lang="en-US" altLang="ja-JP" dirty="0" err="1" smtClean="0"/>
              <a:t>g</a:t>
            </a:r>
            <a:r>
              <a:rPr lang="en-US" altLang="ja-JP" dirty="0" smtClean="0"/>
              <a:t> associated allele increases </a:t>
            </a:r>
            <a:r>
              <a:rPr lang="en-US" altLang="ja-JP" dirty="0" err="1" smtClean="0"/>
              <a:t>g</a:t>
            </a:r>
            <a:r>
              <a:rPr lang="en-US" altLang="ja-JP" dirty="0" smtClean="0"/>
              <a:t> by 0.06 standard deviations or 0.92 IQ points. </a:t>
            </a:r>
            <a:endParaRPr lang="ja-JP" altLang="en-US" dirty="0"/>
          </a:p>
        </p:txBody>
      </p:sp>
      <p:sp>
        <p:nvSpPr>
          <p:cNvPr id="4" name="TextBox 3"/>
          <p:cNvSpPr txBox="1"/>
          <p:nvPr/>
        </p:nvSpPr>
        <p:spPr>
          <a:xfrm>
            <a:off x="7588250" y="2070100"/>
            <a:ext cx="1257300" cy="646331"/>
          </a:xfrm>
          <a:prstGeom prst="rect">
            <a:avLst/>
          </a:prstGeom>
          <a:noFill/>
        </p:spPr>
        <p:txBody>
          <a:bodyPr wrap="square" rtlCol="0">
            <a:spAutoFit/>
          </a:bodyPr>
          <a:lstStyle/>
          <a:p>
            <a:r>
              <a:rPr kumimoji="1" lang="en-US" altLang="ja-JP" dirty="0" smtClean="0"/>
              <a:t>Davis et al., 2012</a:t>
            </a:r>
            <a:endParaRPr kumimoji="1" lang="ja-JP"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sp>
        <p:nvSpPr>
          <p:cNvPr id="6" name="Rectangle 5"/>
          <p:cNvSpPr/>
          <p:nvPr/>
        </p:nvSpPr>
        <p:spPr>
          <a:xfrm>
            <a:off x="517370" y="1295400"/>
            <a:ext cx="8509000" cy="5078314"/>
          </a:xfrm>
          <a:prstGeom prst="rect">
            <a:avLst/>
          </a:prstGeom>
        </p:spPr>
        <p:txBody>
          <a:bodyPr wrap="square">
            <a:spAutoFit/>
          </a:bodyPr>
          <a:lstStyle/>
          <a:p>
            <a:r>
              <a:rPr lang="en-US" altLang="ja-JP" b="1" dirty="0" smtClean="0">
                <a:latin typeface="Helvetica"/>
                <a:cs typeface="Helvetica"/>
              </a:rPr>
              <a:t>Autism</a:t>
            </a:r>
            <a:r>
              <a:rPr lang="en-US" altLang="ja-JP" dirty="0" smtClean="0">
                <a:latin typeface="Helvetica"/>
                <a:cs typeface="Helvetica"/>
              </a:rPr>
              <a:t>: impairments in social interactions, communication, and imaginative play prior to age 3 years. Stereotyped behaviors, interests, and activities.</a:t>
            </a:r>
          </a:p>
          <a:p>
            <a:endParaRPr lang="en-US" altLang="ja-JP" dirty="0" smtClean="0">
              <a:latin typeface="Helvetica"/>
              <a:cs typeface="Helvetica"/>
            </a:endParaRPr>
          </a:p>
          <a:p>
            <a:r>
              <a:rPr lang="en-US" altLang="ja-JP" b="1" dirty="0" err="1" smtClean="0">
                <a:latin typeface="Helvetica"/>
                <a:cs typeface="Helvetica"/>
              </a:rPr>
              <a:t>Asperger's</a:t>
            </a:r>
            <a:r>
              <a:rPr lang="en-US" altLang="ja-JP" b="1" dirty="0" smtClean="0">
                <a:latin typeface="Helvetica"/>
                <a:cs typeface="Helvetica"/>
              </a:rPr>
              <a:t> Syndrome</a:t>
            </a:r>
            <a:r>
              <a:rPr lang="en-US" altLang="ja-JP" dirty="0" smtClean="0">
                <a:latin typeface="Helvetica"/>
                <a:cs typeface="Helvetica"/>
              </a:rPr>
              <a:t>: impairments in social interactions and the presence of restricted interests and activities, with no clinically significant delay in language, and testing in the range of average to above average intelligence.</a:t>
            </a:r>
          </a:p>
          <a:p>
            <a:endParaRPr lang="en-US" altLang="ja-JP" dirty="0" smtClean="0">
              <a:latin typeface="Helvetica"/>
              <a:cs typeface="Helvetica"/>
            </a:endParaRPr>
          </a:p>
          <a:p>
            <a:r>
              <a:rPr lang="en-US" altLang="ja-JP" b="1" dirty="0" smtClean="0">
                <a:latin typeface="Helvetica"/>
                <a:cs typeface="Helvetica"/>
              </a:rPr>
              <a:t>Pervasive Developmental Disorder - Not Otherwise Specified (PDD-NOS)</a:t>
            </a:r>
            <a:r>
              <a:rPr lang="en-US" altLang="ja-JP" dirty="0" smtClean="0">
                <a:latin typeface="Helvetica"/>
                <a:cs typeface="Helvetica"/>
              </a:rPr>
              <a:t>: child does not meet the criteria for a specific diagnosis, but there are severe and pervasive impairment in specified behaviors.</a:t>
            </a:r>
          </a:p>
          <a:p>
            <a:endParaRPr lang="en-US" altLang="ja-JP" dirty="0" smtClean="0">
              <a:latin typeface="Helvetica"/>
              <a:cs typeface="Helvetica"/>
            </a:endParaRPr>
          </a:p>
          <a:p>
            <a:r>
              <a:rPr lang="en-US" altLang="ja-JP" b="1" dirty="0" err="1" smtClean="0">
                <a:latin typeface="Helvetica"/>
                <a:cs typeface="Helvetica"/>
              </a:rPr>
              <a:t>Rett</a:t>
            </a:r>
            <a:r>
              <a:rPr lang="en-US" altLang="ja-JP" b="1" dirty="0" smtClean="0">
                <a:latin typeface="Helvetica"/>
                <a:cs typeface="Helvetica"/>
              </a:rPr>
              <a:t> Syndrome</a:t>
            </a:r>
            <a:r>
              <a:rPr lang="en-US" altLang="ja-JP" dirty="0" smtClean="0">
                <a:latin typeface="Helvetica"/>
                <a:cs typeface="Helvetica"/>
              </a:rPr>
              <a:t>: a syndrome which occurs primarily in females and rarely in males. Period of normal development and then loss of previously acquired skills, loss of purposeful use of the hands replaced with repetitive hand movements beginning at the age of 1 to 4 years.</a:t>
            </a:r>
          </a:p>
          <a:p>
            <a:endParaRPr lang="en-US" altLang="ja-JP" dirty="0" smtClean="0">
              <a:latin typeface="Helvetica"/>
              <a:cs typeface="Helvetica"/>
            </a:endParaRPr>
          </a:p>
          <a:p>
            <a:r>
              <a:rPr lang="en-US" altLang="ja-JP" b="1" dirty="0" smtClean="0">
                <a:latin typeface="Helvetica"/>
                <a:cs typeface="Helvetica"/>
              </a:rPr>
              <a:t>Childhood Disintegrative Disorder</a:t>
            </a:r>
            <a:r>
              <a:rPr lang="en-US" altLang="ja-JP" dirty="0" smtClean="0">
                <a:latin typeface="Helvetica"/>
                <a:cs typeface="Helvetica"/>
              </a:rPr>
              <a:t>: characterized by normal development for at least the first two years, significant loss of previously acquired skills.</a:t>
            </a:r>
            <a:endParaRPr lang="ja-JP" altLang="en-US"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educational attainment</a:t>
            </a:r>
            <a:endParaRPr lang="en-GB" altLang="ja-JP" sz="4400" b="1" dirty="0">
              <a:solidFill>
                <a:srgbClr val="0000FF"/>
              </a:solidFill>
              <a:latin typeface="Arial" pitchFamily="-104" charset="0"/>
              <a:ea typeface="msgothic" charset="0"/>
              <a:cs typeface="msgothic" charset="0"/>
            </a:endParaRPr>
          </a:p>
        </p:txBody>
      </p:sp>
      <p:sp>
        <p:nvSpPr>
          <p:cNvPr id="4" name="TextBox 3"/>
          <p:cNvSpPr txBox="1"/>
          <p:nvPr/>
        </p:nvSpPr>
        <p:spPr>
          <a:xfrm>
            <a:off x="4445000" y="4161588"/>
            <a:ext cx="2316160" cy="461665"/>
          </a:xfrm>
          <a:prstGeom prst="rect">
            <a:avLst/>
          </a:prstGeom>
          <a:noFill/>
        </p:spPr>
        <p:txBody>
          <a:bodyPr wrap="square" rtlCol="0">
            <a:spAutoFit/>
          </a:bodyPr>
          <a:lstStyle/>
          <a:p>
            <a:pPr algn="r"/>
            <a:r>
              <a:rPr kumimoji="1" lang="en-US" altLang="ja-JP" sz="2400" i="1" dirty="0" smtClean="0">
                <a:solidFill>
                  <a:srgbClr val="0000FF"/>
                </a:solidFill>
                <a:latin typeface="Helvetica"/>
                <a:cs typeface="Helvetica"/>
              </a:rPr>
              <a:t>Science</a:t>
            </a:r>
            <a:r>
              <a:rPr kumimoji="1" lang="en-US" altLang="ja-JP" sz="2400" dirty="0" smtClean="0">
                <a:solidFill>
                  <a:srgbClr val="0000FF"/>
                </a:solidFill>
                <a:latin typeface="Helvetica"/>
                <a:cs typeface="Helvetica"/>
              </a:rPr>
              <a:t>, 2013</a:t>
            </a:r>
          </a:p>
        </p:txBody>
      </p:sp>
      <p:pic>
        <p:nvPicPr>
          <p:cNvPr id="2" name="Picture 1"/>
          <p:cNvPicPr>
            <a:picLocks noChangeAspect="1"/>
          </p:cNvPicPr>
          <p:nvPr/>
        </p:nvPicPr>
        <p:blipFill>
          <a:blip r:embed="rId2"/>
          <a:stretch>
            <a:fillRect/>
          </a:stretch>
        </p:blipFill>
        <p:spPr>
          <a:xfrm>
            <a:off x="647700" y="2311400"/>
            <a:ext cx="7645400" cy="1864894"/>
          </a:xfrm>
          <a:prstGeom prst="rect">
            <a:avLst/>
          </a:prstGeom>
        </p:spPr>
      </p:pic>
    </p:spTree>
    <p:extLst>
      <p:ext uri="{BB962C8B-B14F-4D97-AF65-F5344CB8AC3E}">
        <p14:creationId xmlns:p14="http://schemas.microsoft.com/office/powerpoint/2010/main" val="57092032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15830" y="1854200"/>
            <a:ext cx="8939270" cy="951230"/>
          </a:xfrm>
          <a:prstGeom prst="rect">
            <a:avLst/>
          </a:prstGeom>
          <a:noFill/>
          <a:ln>
            <a:noFill/>
          </a:ln>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educational attainment</a:t>
            </a:r>
            <a:endParaRPr lang="en-GB" altLang="ja-JP" sz="4400" b="1" dirty="0">
              <a:solidFill>
                <a:srgbClr val="0000FF"/>
              </a:solidFill>
              <a:latin typeface="Arial" pitchFamily="-104" charset="0"/>
              <a:ea typeface="msgothic" charset="0"/>
              <a:cs typeface="msgothic" charset="0"/>
            </a:endParaRPr>
          </a:p>
        </p:txBody>
      </p:sp>
    </p:spTree>
    <p:extLst>
      <p:ext uri="{BB962C8B-B14F-4D97-AF65-F5344CB8AC3E}">
        <p14:creationId xmlns:p14="http://schemas.microsoft.com/office/powerpoint/2010/main" val="39468815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is highly heritable</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84200" y="1460500"/>
            <a:ext cx="8234360" cy="4524315"/>
          </a:xfrm>
          <a:prstGeom prst="rect">
            <a:avLst/>
          </a:prstGeom>
        </p:spPr>
        <p:txBody>
          <a:bodyPr wrap="square">
            <a:spAutoFit/>
          </a:bodyPr>
          <a:lstStyle/>
          <a:p>
            <a:pPr marL="342900" indent="-342900">
              <a:buAutoNum type="arabicPeriod"/>
            </a:pPr>
            <a:r>
              <a:rPr lang="en-US" altLang="ja-JP" sz="2400" dirty="0" smtClean="0">
                <a:latin typeface="Helvetica"/>
                <a:cs typeface="Helvetica"/>
              </a:rPr>
              <a:t>Relative risk of a child being diagnosed with autism is increased at least 25-fold over the population prevalence in families in which a sibling is affected.</a:t>
            </a:r>
            <a:br>
              <a:rPr lang="en-US" altLang="ja-JP" sz="2400" dirty="0" smtClean="0">
                <a:latin typeface="Helvetica"/>
                <a:cs typeface="Helvetica"/>
              </a:rPr>
            </a:br>
            <a:endParaRPr lang="en-US" altLang="ja-JP" sz="2400" dirty="0" smtClean="0">
              <a:latin typeface="Helvetica"/>
              <a:cs typeface="Helvetica"/>
            </a:endParaRPr>
          </a:p>
          <a:p>
            <a:pPr marL="342900" indent="-342900">
              <a:buAutoNum type="arabicPeriod"/>
            </a:pPr>
            <a:r>
              <a:rPr lang="en-US" altLang="ja-JP" sz="2400" dirty="0" smtClean="0">
                <a:latin typeface="Helvetica"/>
                <a:cs typeface="Helvetica"/>
              </a:rPr>
              <a:t>Siblings and parents of an affected child are more likely than controls to show subtle cognitive or behavioral features that are qualitatively similar to those observed in </a:t>
            </a:r>
            <a:r>
              <a:rPr lang="en-US" altLang="ja-JP" sz="2400" dirty="0" err="1" smtClean="0">
                <a:latin typeface="Helvetica"/>
                <a:cs typeface="Helvetica"/>
              </a:rPr>
              <a:t>probands</a:t>
            </a:r>
            <a:r>
              <a:rPr lang="en-US" altLang="ja-JP" sz="2400" dirty="0" smtClean="0">
                <a:latin typeface="Helvetica"/>
                <a:cs typeface="Helvetica"/>
              </a:rPr>
              <a:t>.</a:t>
            </a:r>
            <a:br>
              <a:rPr lang="en-US" altLang="ja-JP" sz="2400" dirty="0" smtClean="0">
                <a:latin typeface="Helvetica"/>
                <a:cs typeface="Helvetica"/>
              </a:rPr>
            </a:br>
            <a:endParaRPr lang="en-US" altLang="ja-JP" sz="2400" dirty="0" smtClean="0">
              <a:latin typeface="Helvetica"/>
              <a:cs typeface="Helvetica"/>
            </a:endParaRPr>
          </a:p>
          <a:p>
            <a:pPr marL="342900" indent="-342900">
              <a:buAutoNum type="arabicPeriod"/>
            </a:pPr>
            <a:r>
              <a:rPr lang="en-US" altLang="ja-JP" sz="2400" dirty="0" smtClean="0">
                <a:latin typeface="Helvetica"/>
                <a:cs typeface="Helvetica"/>
              </a:rPr>
              <a:t>Twin studies indicate that concordance rates for monozygotic twins (70–90%) are several-fold higher than the corresponding values for </a:t>
            </a:r>
            <a:r>
              <a:rPr lang="en-US" altLang="ja-JP" sz="2400" dirty="0" err="1" smtClean="0">
                <a:latin typeface="Helvetica"/>
                <a:cs typeface="Helvetica"/>
              </a:rPr>
              <a:t>dizygotic</a:t>
            </a:r>
            <a:r>
              <a:rPr lang="en-US" altLang="ja-JP" sz="2400" dirty="0" smtClean="0">
                <a:latin typeface="Helvetica"/>
                <a:cs typeface="Helvetica"/>
              </a:rPr>
              <a:t> twins (0–10%)</a:t>
            </a:r>
            <a:endParaRPr lang="ja-JP" altLang="en-US" sz="2400" dirty="0">
              <a:latin typeface="Helvetica"/>
              <a:cs typeface="Helvetica"/>
            </a:endParaRPr>
          </a:p>
        </p:txBody>
      </p:sp>
      <p:sp>
        <p:nvSpPr>
          <p:cNvPr id="5" name="TextBox 4"/>
          <p:cNvSpPr txBox="1"/>
          <p:nvPr/>
        </p:nvSpPr>
        <p:spPr>
          <a:xfrm>
            <a:off x="325440" y="6286500"/>
            <a:ext cx="3446460" cy="369332"/>
          </a:xfrm>
          <a:prstGeom prst="rect">
            <a:avLst/>
          </a:prstGeom>
          <a:noFill/>
        </p:spPr>
        <p:txBody>
          <a:bodyPr wrap="square" rtlCol="0">
            <a:spAutoFit/>
          </a:bodyPr>
          <a:lstStyle/>
          <a:p>
            <a:r>
              <a:rPr kumimoji="1" lang="en-US" altLang="ja-JP" dirty="0" smtClean="0"/>
              <a:t>Abrahams and </a:t>
            </a:r>
            <a:r>
              <a:rPr kumimoji="1" lang="en-US" altLang="ja-JP" dirty="0" err="1" smtClean="0"/>
              <a:t>Geschwind</a:t>
            </a:r>
            <a:r>
              <a:rPr kumimoji="1" lang="en-US" altLang="ja-JP" dirty="0" smtClean="0"/>
              <a:t>, 2008</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ASD-related syndromes</a:t>
            </a:r>
            <a:endParaRPr lang="en-GB" altLang="ja-JP" sz="4400" b="1" dirty="0">
              <a:solidFill>
                <a:srgbClr val="0000FF"/>
              </a:solidFill>
              <a:latin typeface="Arial" pitchFamily="-104" charset="0"/>
              <a:ea typeface="msgothic" charset="0"/>
              <a:cs typeface="msgothic" charset="0"/>
            </a:endParaRPr>
          </a:p>
        </p:txBody>
      </p:sp>
      <p:pic>
        <p:nvPicPr>
          <p:cNvPr id="5" name="Picture 83" descr="nrg2346-t1"/>
          <p:cNvPicPr>
            <a:picLocks noChangeAspect="1" noChangeArrowheads="1"/>
          </p:cNvPicPr>
          <p:nvPr/>
        </p:nvPicPr>
        <p:blipFill>
          <a:blip r:embed="rId2"/>
          <a:srcRect b="23671"/>
          <a:stretch>
            <a:fillRect/>
          </a:stretch>
        </p:blipFill>
        <p:spPr bwMode="auto">
          <a:xfrm>
            <a:off x="517370" y="1130300"/>
            <a:ext cx="8202668" cy="4660900"/>
          </a:xfrm>
          <a:prstGeom prst="rect">
            <a:avLst/>
          </a:prstGeom>
          <a:noFill/>
        </p:spPr>
      </p:pic>
      <p:sp>
        <p:nvSpPr>
          <p:cNvPr id="6" name="TextBox 5"/>
          <p:cNvSpPr txBox="1"/>
          <p:nvPr/>
        </p:nvSpPr>
        <p:spPr>
          <a:xfrm>
            <a:off x="236540" y="5956300"/>
            <a:ext cx="8818560" cy="369332"/>
          </a:xfrm>
          <a:prstGeom prst="rect">
            <a:avLst/>
          </a:prstGeom>
          <a:noFill/>
        </p:spPr>
        <p:txBody>
          <a:bodyPr wrap="square" rtlCol="0">
            <a:spAutoFit/>
          </a:bodyPr>
          <a:lstStyle/>
          <a:p>
            <a:r>
              <a:rPr kumimoji="1" lang="en-US" altLang="ja-JP" b="1" dirty="0" smtClean="0">
                <a:latin typeface="Helvetica"/>
                <a:cs typeface="Helvetica"/>
              </a:rPr>
              <a:t>Biological themes: </a:t>
            </a:r>
            <a:r>
              <a:rPr lang="en-US" altLang="ja-JP" b="1" dirty="0" smtClean="0">
                <a:latin typeface="Helvetica"/>
                <a:cs typeface="Helvetica"/>
              </a:rPr>
              <a:t>defective synaptic function and abnormal brain connectivity</a:t>
            </a:r>
            <a:endParaRPr kumimoji="1" lang="ja-JP" altLang="en-US" b="1"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6200" y="808336"/>
            <a:ext cx="3987800" cy="5847496"/>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2400" b="1" dirty="0" smtClean="0">
                <a:solidFill>
                  <a:srgbClr val="0000FF"/>
                </a:solidFill>
                <a:latin typeface="Arial" pitchFamily="-104" charset="0"/>
                <a:ea typeface="msgothic" charset="0"/>
                <a:cs typeface="msgothic" charset="0"/>
              </a:rPr>
              <a:t>Regulation of synaptic function by neuronal activity</a:t>
            </a:r>
            <a:endParaRPr lang="en-GB" altLang="ja-JP" sz="2400" b="1" dirty="0">
              <a:solidFill>
                <a:srgbClr val="0000FF"/>
              </a:solidFill>
              <a:latin typeface="Arial" pitchFamily="-104" charset="0"/>
              <a:ea typeface="msgothic" charset="0"/>
              <a:cs typeface="msgothic" charset="0"/>
            </a:endParaRPr>
          </a:p>
        </p:txBody>
      </p:sp>
      <p:sp>
        <p:nvSpPr>
          <p:cNvPr id="4" name="TextBox 3"/>
          <p:cNvSpPr txBox="1"/>
          <p:nvPr/>
        </p:nvSpPr>
        <p:spPr>
          <a:xfrm>
            <a:off x="325440" y="6286500"/>
            <a:ext cx="2849560" cy="369332"/>
          </a:xfrm>
          <a:prstGeom prst="rect">
            <a:avLst/>
          </a:prstGeom>
          <a:noFill/>
        </p:spPr>
        <p:txBody>
          <a:bodyPr wrap="square" rtlCol="0">
            <a:spAutoFit/>
          </a:bodyPr>
          <a:lstStyle/>
          <a:p>
            <a:r>
              <a:rPr kumimoji="1" lang="en-US" altLang="ja-JP" dirty="0" smtClean="0"/>
              <a:t>Ebert and Greenberg, 2013</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Role of Rare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84200" y="1460500"/>
            <a:ext cx="8234360" cy="3416320"/>
          </a:xfrm>
          <a:prstGeom prst="rect">
            <a:avLst/>
          </a:prstGeom>
        </p:spPr>
        <p:txBody>
          <a:bodyPr wrap="square">
            <a:spAutoFit/>
          </a:bodyPr>
          <a:lstStyle/>
          <a:p>
            <a:pPr marL="342900" indent="-342900">
              <a:buFont typeface="Arial"/>
              <a:buChar char="•"/>
            </a:pPr>
            <a:r>
              <a:rPr lang="en-US" altLang="ja-JP" sz="2400" dirty="0" smtClean="0">
                <a:latin typeface="Helvetica"/>
                <a:cs typeface="Helvetica"/>
              </a:rPr>
              <a:t>6-7% of </a:t>
            </a:r>
            <a:r>
              <a:rPr lang="en-US" altLang="ja-JP" sz="2400" dirty="0" err="1" smtClean="0">
                <a:latin typeface="Helvetica"/>
                <a:cs typeface="Helvetica"/>
              </a:rPr>
              <a:t>ASDs</a:t>
            </a:r>
            <a:r>
              <a:rPr lang="en-US" altLang="ja-JP" sz="2400" dirty="0" smtClean="0">
                <a:latin typeface="Helvetica"/>
                <a:cs typeface="Helvetica"/>
              </a:rPr>
              <a:t> harbor chromosomal abnormalities (e.g., </a:t>
            </a:r>
            <a:r>
              <a:rPr lang="en-US" altLang="ja-JP" sz="2400" dirty="0" err="1" smtClean="0">
                <a:latin typeface="Helvetica"/>
                <a:cs typeface="Helvetica"/>
              </a:rPr>
              <a:t>CNVs</a:t>
            </a:r>
            <a:r>
              <a:rPr lang="en-US" altLang="ja-JP" sz="2400" dirty="0" smtClean="0">
                <a:latin typeface="Helvetica"/>
                <a:cs typeface="Helvetica"/>
              </a:rPr>
              <a:t>)</a:t>
            </a:r>
          </a:p>
          <a:p>
            <a:pPr marL="342900" indent="-342900">
              <a:buFont typeface="Arial"/>
              <a:buChar char="•"/>
            </a:pPr>
            <a:r>
              <a:rPr lang="en-US" altLang="ja-JP" sz="2400" dirty="0" smtClean="0">
                <a:latin typeface="Helvetica"/>
                <a:cs typeface="Helvetica"/>
              </a:rPr>
              <a:t/>
            </a:r>
            <a:br>
              <a:rPr lang="en-US" altLang="ja-JP" sz="2400" dirty="0" smtClean="0">
                <a:latin typeface="Helvetica"/>
                <a:cs typeface="Helvetica"/>
              </a:rPr>
            </a:br>
            <a:r>
              <a:rPr lang="en-US" altLang="ja-JP" sz="2400" dirty="0" smtClean="0">
                <a:latin typeface="Helvetica"/>
                <a:cs typeface="Helvetica"/>
              </a:rPr>
              <a:t>Inherited duplications of chromosomal region 15q11-15q13 are found in 1-2% of </a:t>
            </a:r>
            <a:r>
              <a:rPr lang="en-US" altLang="ja-JP" sz="2400" dirty="0" err="1" smtClean="0">
                <a:latin typeface="Helvetica"/>
                <a:cs typeface="Helvetica"/>
              </a:rPr>
              <a:t>ASDs</a:t>
            </a:r>
            <a:endParaRPr lang="en-US" altLang="ja-JP" sz="2400" dirty="0" smtClean="0">
              <a:latin typeface="Helvetica"/>
              <a:cs typeface="Helvetica"/>
            </a:endParaRPr>
          </a:p>
          <a:p>
            <a:pPr marL="800100" lvl="1" indent="-342900">
              <a:buFont typeface="Arial"/>
              <a:buChar char="•"/>
            </a:pPr>
            <a:r>
              <a:rPr lang="en-US" altLang="ja-JP" sz="2400" dirty="0" smtClean="0">
                <a:latin typeface="Helvetica"/>
                <a:cs typeface="Helvetica"/>
              </a:rPr>
              <a:t>UBE3A and GABRB3 genes located in this region</a:t>
            </a:r>
          </a:p>
          <a:p>
            <a:pPr marL="342900" indent="-342900">
              <a:buFont typeface="Arial"/>
              <a:buChar char="•"/>
            </a:pPr>
            <a:r>
              <a:rPr lang="en-US" altLang="ja-JP" sz="2400" dirty="0" smtClean="0">
                <a:latin typeface="Helvetica"/>
                <a:cs typeface="Helvetica"/>
              </a:rPr>
              <a:t/>
            </a:r>
            <a:br>
              <a:rPr lang="en-US" altLang="ja-JP" sz="2400" dirty="0" smtClean="0">
                <a:latin typeface="Helvetica"/>
                <a:cs typeface="Helvetica"/>
              </a:rPr>
            </a:br>
            <a:r>
              <a:rPr lang="en-US" altLang="ja-JP" sz="2400" dirty="0" smtClean="0">
                <a:latin typeface="Helvetica"/>
                <a:cs typeface="Helvetica"/>
              </a:rPr>
              <a:t>Other regions implicated: 22q13 (SHANK3), 2q37, 5p15, 17p11, Xp22</a:t>
            </a:r>
            <a:endParaRPr lang="ja-JP" altLang="en-US" sz="2400" dirty="0">
              <a:latin typeface="Helvetica"/>
              <a:cs typeface="Helvetica"/>
            </a:endParaRPr>
          </a:p>
        </p:txBody>
      </p:sp>
      <p:sp>
        <p:nvSpPr>
          <p:cNvPr id="5" name="TextBox 4"/>
          <p:cNvSpPr txBox="1"/>
          <p:nvPr/>
        </p:nvSpPr>
        <p:spPr>
          <a:xfrm>
            <a:off x="325440" y="6286500"/>
            <a:ext cx="3446460" cy="369332"/>
          </a:xfrm>
          <a:prstGeom prst="rect">
            <a:avLst/>
          </a:prstGeom>
          <a:noFill/>
        </p:spPr>
        <p:txBody>
          <a:bodyPr wrap="square" rtlCol="0">
            <a:spAutoFit/>
          </a:bodyPr>
          <a:lstStyle/>
          <a:p>
            <a:r>
              <a:rPr kumimoji="1" lang="en-US" altLang="ja-JP" dirty="0" smtClean="0"/>
              <a:t>Abrahams and </a:t>
            </a:r>
            <a:r>
              <a:rPr kumimoji="1" lang="en-US" altLang="ja-JP" dirty="0" err="1" smtClean="0"/>
              <a:t>Geschwind</a:t>
            </a:r>
            <a:r>
              <a:rPr kumimoji="1" lang="en-US" altLang="ja-JP" dirty="0" smtClean="0"/>
              <a:t>, 2008</a:t>
            </a:r>
            <a:endParaRPr kumimoji="1" lang="ja-JP" altLang="en-US" dirty="0"/>
          </a:p>
        </p:txBody>
      </p:sp>
      <p:sp>
        <p:nvSpPr>
          <p:cNvPr id="6" name="TextBox 5"/>
          <p:cNvSpPr txBox="1"/>
          <p:nvPr/>
        </p:nvSpPr>
        <p:spPr>
          <a:xfrm>
            <a:off x="584200" y="5283200"/>
            <a:ext cx="8234360" cy="461665"/>
          </a:xfrm>
          <a:prstGeom prst="rect">
            <a:avLst/>
          </a:prstGeom>
          <a:noFill/>
        </p:spPr>
        <p:txBody>
          <a:bodyPr wrap="square" rtlCol="0">
            <a:spAutoFit/>
          </a:bodyPr>
          <a:lstStyle/>
          <a:p>
            <a:r>
              <a:rPr kumimoji="1" lang="en-US" altLang="ja-JP" sz="2400" dirty="0" smtClean="0">
                <a:solidFill>
                  <a:srgbClr val="0000FF"/>
                </a:solidFill>
              </a:rPr>
              <a:t>Large Copy </a:t>
            </a:r>
            <a:r>
              <a:rPr lang="en-US" altLang="ja-JP" sz="2400" dirty="0" smtClean="0">
                <a:solidFill>
                  <a:srgbClr val="0000FF"/>
                </a:solidFill>
              </a:rPr>
              <a:t>Number Variations (</a:t>
            </a:r>
            <a:r>
              <a:rPr lang="en-US" altLang="ja-JP" sz="2400" dirty="0" err="1" smtClean="0">
                <a:solidFill>
                  <a:srgbClr val="0000FF"/>
                </a:solidFill>
              </a:rPr>
              <a:t>CNVs</a:t>
            </a:r>
            <a:r>
              <a:rPr lang="en-US" altLang="ja-JP" sz="2400" dirty="0" smtClean="0">
                <a:solidFill>
                  <a:srgbClr val="0000FF"/>
                </a:solidFill>
              </a:rPr>
              <a:t>): 100kb to </a:t>
            </a:r>
            <a:r>
              <a:rPr lang="en-US" altLang="ja-JP" sz="2400" dirty="0" err="1" smtClean="0">
                <a:solidFill>
                  <a:srgbClr val="0000FF"/>
                </a:solidFill>
              </a:rPr>
              <a:t>MBs</a:t>
            </a:r>
            <a:endParaRPr kumimoji="1" lang="ja-JP" altLang="en-US" sz="2400"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93089"/>
            <a:ext cx="4864100" cy="2422123"/>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Copy Number Variations</a:t>
            </a:r>
            <a:endParaRPr lang="en-GB" altLang="ja-JP" sz="44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3"/>
          <a:stretch>
            <a:fillRect/>
          </a:stretch>
        </p:blipFill>
        <p:spPr>
          <a:xfrm>
            <a:off x="2932110" y="3415212"/>
            <a:ext cx="5886450" cy="3252287"/>
          </a:xfrm>
          <a:prstGeom prst="rect">
            <a:avLst/>
          </a:prstGeom>
        </p:spPr>
      </p:pic>
      <p:sp>
        <p:nvSpPr>
          <p:cNvPr id="5" name="TextBox 4"/>
          <p:cNvSpPr txBox="1"/>
          <p:nvPr/>
        </p:nvSpPr>
        <p:spPr>
          <a:xfrm>
            <a:off x="4864100" y="1371600"/>
            <a:ext cx="3403600" cy="1200329"/>
          </a:xfrm>
          <a:prstGeom prst="rect">
            <a:avLst/>
          </a:prstGeom>
          <a:noFill/>
        </p:spPr>
        <p:txBody>
          <a:bodyPr wrap="square" rtlCol="0">
            <a:spAutoFit/>
          </a:bodyPr>
          <a:lstStyle/>
          <a:p>
            <a:r>
              <a:rPr lang="en-US" altLang="ja-JP" dirty="0" smtClean="0">
                <a:solidFill>
                  <a:srgbClr val="0000FF"/>
                </a:solidFill>
              </a:rPr>
              <a:t>On average, individuals differed by 11 </a:t>
            </a:r>
            <a:r>
              <a:rPr lang="en-US" altLang="ja-JP" dirty="0" err="1" smtClean="0">
                <a:solidFill>
                  <a:srgbClr val="0000FF"/>
                </a:solidFill>
              </a:rPr>
              <a:t>CNVs</a:t>
            </a:r>
            <a:r>
              <a:rPr lang="en-US" altLang="ja-JP" dirty="0" smtClean="0">
                <a:solidFill>
                  <a:srgbClr val="0000FF"/>
                </a:solidFill>
              </a:rPr>
              <a:t>, and the average length of a CNV interval was 465 </a:t>
            </a:r>
            <a:r>
              <a:rPr lang="en-US" altLang="ja-JP" dirty="0" err="1" smtClean="0">
                <a:solidFill>
                  <a:srgbClr val="0000FF"/>
                </a:solidFill>
              </a:rPr>
              <a:t>kilobases</a:t>
            </a:r>
            <a:endParaRPr kumimoji="1" lang="ja-JP" alt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Copy Number Variations</a:t>
            </a:r>
            <a:endParaRPr lang="en-GB" altLang="ja-JP" sz="44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325440" y="1168400"/>
            <a:ext cx="6997700" cy="2743200"/>
          </a:xfrm>
          <a:prstGeom prst="rect">
            <a:avLst/>
          </a:prstGeom>
        </p:spPr>
      </p:pic>
      <p:sp>
        <p:nvSpPr>
          <p:cNvPr id="6" name="TextBox 5"/>
          <p:cNvSpPr txBox="1"/>
          <p:nvPr/>
        </p:nvSpPr>
        <p:spPr>
          <a:xfrm>
            <a:off x="4038600" y="3726934"/>
            <a:ext cx="2946400" cy="369332"/>
          </a:xfrm>
          <a:prstGeom prst="rect">
            <a:avLst/>
          </a:prstGeom>
          <a:noFill/>
        </p:spPr>
        <p:txBody>
          <a:bodyPr wrap="square" rtlCol="0">
            <a:spAutoFit/>
          </a:bodyPr>
          <a:lstStyle/>
          <a:p>
            <a:r>
              <a:rPr kumimoji="1" lang="en-US" altLang="ja-JP" i="1" dirty="0" smtClean="0"/>
              <a:t>Science</a:t>
            </a:r>
            <a:r>
              <a:rPr kumimoji="1" lang="en-US" altLang="ja-JP" dirty="0" smtClean="0"/>
              <a:t>, 2007</a:t>
            </a:r>
            <a:endParaRPr kumimoji="1" lang="ja-JP" altLang="en-US" i="1" dirty="0"/>
          </a:p>
        </p:txBody>
      </p:sp>
      <p:sp>
        <p:nvSpPr>
          <p:cNvPr id="7" name="TextBox 6"/>
          <p:cNvSpPr txBox="1"/>
          <p:nvPr/>
        </p:nvSpPr>
        <p:spPr>
          <a:xfrm>
            <a:off x="673100" y="4406900"/>
            <a:ext cx="7899400" cy="2585323"/>
          </a:xfrm>
          <a:prstGeom prst="rect">
            <a:avLst/>
          </a:prstGeom>
          <a:noFill/>
        </p:spPr>
        <p:txBody>
          <a:bodyPr wrap="square" rtlCol="0">
            <a:spAutoFit/>
          </a:bodyPr>
          <a:lstStyle/>
          <a:p>
            <a:pPr>
              <a:buFont typeface="Arial"/>
              <a:buChar char="•"/>
            </a:pPr>
            <a:r>
              <a:rPr lang="en-US" altLang="ja-JP" sz="2400" dirty="0" smtClean="0">
                <a:latin typeface="Helvetica"/>
                <a:cs typeface="Helvetica"/>
              </a:rPr>
              <a:t>Confirmed de novo </a:t>
            </a:r>
            <a:r>
              <a:rPr lang="en-US" altLang="ja-JP" sz="2400" dirty="0" err="1" smtClean="0">
                <a:latin typeface="Helvetica"/>
                <a:cs typeface="Helvetica"/>
              </a:rPr>
              <a:t>CNVs</a:t>
            </a:r>
            <a:r>
              <a:rPr lang="en-US" altLang="ja-JP" sz="2400" dirty="0" smtClean="0">
                <a:latin typeface="Helvetica"/>
                <a:cs typeface="Helvetica"/>
              </a:rPr>
              <a:t> were significantly associated with autism (P = 0.0005)</a:t>
            </a:r>
            <a:br>
              <a:rPr lang="en-US" altLang="ja-JP" sz="2400" dirty="0" smtClean="0">
                <a:latin typeface="Helvetica"/>
                <a:cs typeface="Helvetica"/>
              </a:rPr>
            </a:br>
            <a:endParaRPr lang="en-US" altLang="ja-JP" sz="2400" dirty="0" smtClean="0">
              <a:latin typeface="Helvetica"/>
              <a:cs typeface="Helvetica"/>
            </a:endParaRPr>
          </a:p>
          <a:p>
            <a:pPr>
              <a:buFont typeface="Arial"/>
              <a:buChar char="•"/>
            </a:pPr>
            <a:r>
              <a:rPr lang="en-US" altLang="ja-JP" sz="2400" dirty="0" err="1" smtClean="0">
                <a:latin typeface="Helvetica"/>
                <a:cs typeface="Helvetica"/>
              </a:rPr>
              <a:t>CNVs</a:t>
            </a:r>
            <a:r>
              <a:rPr lang="en-US" altLang="ja-JP" sz="2400" dirty="0" smtClean="0">
                <a:latin typeface="Helvetica"/>
                <a:cs typeface="Helvetica"/>
              </a:rPr>
              <a:t> were identified in 12 out of 118 (10%) of patients with sporadic autism vs. 2 out of 196 (1%) of controls and 2 out of 77 (3%) of inherited autism cases. </a:t>
            </a:r>
            <a:endParaRPr lang="ja-JP" altLang="en-US" sz="2400" dirty="0" smtClean="0">
              <a:latin typeface="Helvetica"/>
              <a:cs typeface="Helvetica"/>
            </a:endParaRPr>
          </a:p>
          <a:p>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9595</TotalTime>
  <Words>754</Words>
  <Application>Microsoft Macintosh PowerPoint</Application>
  <PresentationFormat>On-screen Show (4:3)</PresentationFormat>
  <Paragraphs>84</Paragraphs>
  <Slides>31</Slides>
  <Notes>0</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31</vt:i4>
      </vt:variant>
    </vt:vector>
  </HeadingPairs>
  <TitlesOfParts>
    <vt:vector size="35" baseType="lpstr">
      <vt:lpstr>Office Theme</vt:lpstr>
      <vt:lpstr>Document3!OLE_LINK1</vt:lpstr>
      <vt:lpstr>Document5!OLE_LINK2</vt:lpstr>
      <vt:lpstr>Document6!OLE_LINK3</vt:lpstr>
      <vt:lpstr>Gene 210  Genetics of Neurodevelopmental and Neurospychiatric disorders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Pennsylvania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210 Cancer Genomics</dc:title>
  <dc:creator>Aaron Gitler</dc:creator>
  <cp:lastModifiedBy>Aaron Gitler</cp:lastModifiedBy>
  <cp:revision>120</cp:revision>
  <cp:lastPrinted>2013-04-29T16:22:49Z</cp:lastPrinted>
  <dcterms:created xsi:type="dcterms:W3CDTF">2014-04-14T01:08:18Z</dcterms:created>
  <dcterms:modified xsi:type="dcterms:W3CDTF">2014-04-14T23:39:41Z</dcterms:modified>
</cp:coreProperties>
</file>