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7" r:id="rId2"/>
    <p:sldId id="300" r:id="rId3"/>
    <p:sldId id="264" r:id="rId4"/>
    <p:sldId id="258" r:id="rId5"/>
    <p:sldId id="294" r:id="rId6"/>
    <p:sldId id="295" r:id="rId7"/>
    <p:sldId id="260" r:id="rId8"/>
    <p:sldId id="265" r:id="rId9"/>
    <p:sldId id="256" r:id="rId10"/>
    <p:sldId id="262" r:id="rId11"/>
    <p:sldId id="263" r:id="rId12"/>
    <p:sldId id="259" r:id="rId13"/>
    <p:sldId id="304" r:id="rId14"/>
    <p:sldId id="261" r:id="rId15"/>
    <p:sldId id="296" r:id="rId16"/>
    <p:sldId id="301" r:id="rId17"/>
    <p:sldId id="268" r:id="rId18"/>
    <p:sldId id="271" r:id="rId19"/>
    <p:sldId id="297" r:id="rId20"/>
    <p:sldId id="269" r:id="rId21"/>
    <p:sldId id="293" r:id="rId22"/>
    <p:sldId id="273" r:id="rId23"/>
    <p:sldId id="298" r:id="rId24"/>
    <p:sldId id="299" r:id="rId25"/>
    <p:sldId id="303" r:id="rId26"/>
    <p:sldId id="274" r:id="rId27"/>
    <p:sldId id="285" r:id="rId28"/>
    <p:sldId id="286" r:id="rId29"/>
    <p:sldId id="302" r:id="rId30"/>
    <p:sldId id="288" r:id="rId31"/>
    <p:sldId id="290" r:id="rId32"/>
    <p:sldId id="291" r:id="rId33"/>
    <p:sldId id="305" r:id="rId34"/>
    <p:sldId id="306" r:id="rId35"/>
    <p:sldId id="307"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994" y="-72"/>
      </p:cViewPr>
      <p:guideLst>
        <p:guide orient="horz" pos="2160"/>
        <p:guide pos="2880"/>
      </p:guideLst>
    </p:cSldViewPr>
  </p:slideViewPr>
  <p:notesTextViewPr>
    <p:cViewPr>
      <p:scale>
        <a:sx n="1" d="1"/>
        <a:sy n="1" d="1"/>
      </p:scale>
      <p:origin x="0" y="0"/>
    </p:cViewPr>
  </p:notesTextViewPr>
  <p:sorterViewPr>
    <p:cViewPr>
      <p:scale>
        <a:sx n="100" d="100"/>
        <a:sy n="100" d="100"/>
      </p:scale>
      <p:origin x="0" y="777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65D84D-58A8-468C-8B32-1C43DB6EF0F7}" type="datetimeFigureOut">
              <a:rPr lang="en-US" smtClean="0"/>
              <a:pPr/>
              <a:t>4/22/2014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E66133-C75F-4712-9D65-75BAA386E228}" type="slidenum">
              <a:rPr lang="en-US" smtClean="0"/>
              <a:pPr/>
              <a:t>‹#›</a:t>
            </a:fld>
            <a:endParaRPr lang="en-US"/>
          </a:p>
        </p:txBody>
      </p:sp>
    </p:spTree>
    <p:extLst>
      <p:ext uri="{BB962C8B-B14F-4D97-AF65-F5344CB8AC3E}">
        <p14:creationId xmlns="" xmlns:p14="http://schemas.microsoft.com/office/powerpoint/2010/main" val="1453351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Things that cause kidney disease: </a:t>
            </a:r>
          </a:p>
          <a:p>
            <a:pPr eaLnBrk="1" hangingPunct="1">
              <a:spcBef>
                <a:spcPct val="0"/>
              </a:spcBef>
            </a:pPr>
            <a:r>
              <a:rPr lang="en-US" smtClean="0"/>
              <a:t>-Glomerulonephritis, a group of diseases that cause inflammation and damage to the kidney's filtering units. These disorders are the third most common type of kidney disease.</a:t>
            </a:r>
          </a:p>
          <a:p>
            <a:pPr eaLnBrk="1" hangingPunct="1">
              <a:spcBef>
                <a:spcPct val="0"/>
              </a:spcBef>
            </a:pPr>
            <a:r>
              <a:rPr lang="en-US" smtClean="0"/>
              <a:t>-Inherited diseases, such as polycystic kidney disease, which causes large cysts to form in the kidneys and damage the surrounding tissue.</a:t>
            </a:r>
          </a:p>
          <a:p>
            <a:pPr eaLnBrk="1" hangingPunct="1">
              <a:spcBef>
                <a:spcPct val="0"/>
              </a:spcBef>
            </a:pPr>
            <a:r>
              <a:rPr lang="en-US" smtClean="0"/>
              <a:t>-Malformations that occur as a baby develops in its mother's womb. For example, a narrowing may occur that prevents normal outflow of urine and causes urine to flow back up to the kidney. This causes infections and may damage the kidneys.</a:t>
            </a:r>
          </a:p>
          <a:p>
            <a:pPr eaLnBrk="1" hangingPunct="1">
              <a:spcBef>
                <a:spcPct val="0"/>
              </a:spcBef>
            </a:pPr>
            <a:r>
              <a:rPr lang="en-US" smtClean="0"/>
              <a:t>-Lupus and other diseases that affect the body's immune system.</a:t>
            </a:r>
          </a:p>
          <a:p>
            <a:pPr eaLnBrk="1" hangingPunct="1">
              <a:spcBef>
                <a:spcPct val="0"/>
              </a:spcBef>
            </a:pPr>
            <a:r>
              <a:rPr lang="en-US" smtClean="0"/>
              <a:t>-Obstructions caused by problems like kidney stones, tumors or an enlarged prostate gland in men.</a:t>
            </a:r>
          </a:p>
          <a:p>
            <a:pPr eaLnBrk="1" hangingPunct="1">
              <a:spcBef>
                <a:spcPct val="0"/>
              </a:spcBef>
            </a:pPr>
            <a:r>
              <a:rPr lang="en-US" smtClean="0"/>
              <a:t>-Repeated urinary infections.</a:t>
            </a:r>
          </a:p>
          <a:p>
            <a:pPr eaLnBrk="1" hangingPunct="1">
              <a:spcBef>
                <a:spcPct val="0"/>
              </a:spcBef>
            </a:pPr>
            <a:endParaRPr lang="en-US" smtClean="0"/>
          </a:p>
        </p:txBody>
      </p:sp>
      <p:sp>
        <p:nvSpPr>
          <p:cNvPr id="17412" name="Slide Number Placeholder 3"/>
          <p:cNvSpPr>
            <a:spLocks noGrp="1"/>
          </p:cNvSpPr>
          <p:nvPr>
            <p:ph type="sldNum" sz="quarter" idx="5"/>
          </p:nvPr>
        </p:nvSpPr>
        <p:spPr bwMode="auto">
          <a:ln>
            <a:miter lim="800000"/>
            <a:headEnd/>
            <a:tailEnd/>
          </a:ln>
        </p:spPr>
        <p:txBody>
          <a:bodyPr/>
          <a:lstStyle/>
          <a:p>
            <a:fld id="{1101E5C5-84A5-486E-B569-ECE8D89A2B25}" type="slidenum">
              <a:rPr lang="en-US"/>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work specifically on kidney aging </a:t>
            </a:r>
            <a:r>
              <a:rPr lang="en-US" baseline="0" dirty="0" smtClean="0"/>
              <a:t>so I’d like to highlight two important reasons why kidneys are a particularly important organ for aging. The first reason is that kidneys show a quantifiable decline in a key biomarker of function with age as shown on these scatter-plots showing that glomerular filtration rate (a biomarker of how well kidneys filter the blood) declines steadily with age.</a:t>
            </a:r>
          </a:p>
          <a:p>
            <a:r>
              <a:rPr lang="en-US" baseline="0" dirty="0" smtClean="0"/>
              <a:t>The second important point is that poor kidney function is a major risk factor for leading causes of age-related death in humans- most notably chronic kidney disease as well as cardiovascular disease, stroke and type 2 diabetes which are collectively among the leading causes of death in the U.S. </a:t>
            </a:r>
            <a:endParaRPr lang="en-US" dirty="0"/>
          </a:p>
        </p:txBody>
      </p:sp>
      <p:sp>
        <p:nvSpPr>
          <p:cNvPr id="4" name="Slide Number Placeholder 3"/>
          <p:cNvSpPr>
            <a:spLocks noGrp="1"/>
          </p:cNvSpPr>
          <p:nvPr>
            <p:ph type="sldNum" sz="quarter" idx="10"/>
          </p:nvPr>
        </p:nvSpPr>
        <p:spPr/>
        <p:txBody>
          <a:bodyPr/>
          <a:lstStyle/>
          <a:p>
            <a:fld id="{5782E9CD-4791-0141-92DF-C2B8F8BE60EE}" type="slidenum">
              <a:rPr lang="en-US" smtClean="0"/>
              <a:pPr/>
              <a:t>25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_followed by American Indians and Alaska Natives, then Asian Americans and native Hawaiians and other Pacific Islanders, and finally Caucasians. </a:t>
            </a:r>
          </a:p>
        </p:txBody>
      </p:sp>
      <p:sp>
        <p:nvSpPr>
          <p:cNvPr id="23556" name="Slide Number Placeholder 3"/>
          <p:cNvSpPr>
            <a:spLocks noGrp="1"/>
          </p:cNvSpPr>
          <p:nvPr>
            <p:ph type="sldNum" sz="quarter" idx="5"/>
          </p:nvPr>
        </p:nvSpPr>
        <p:spPr bwMode="auto">
          <a:ln>
            <a:miter lim="800000"/>
            <a:headEnd/>
            <a:tailEnd/>
          </a:ln>
        </p:spPr>
        <p:txBody>
          <a:bodyPr/>
          <a:lstStyle/>
          <a:p>
            <a:fld id="{0AD88505-444F-4849-96EB-0AEAF8AB7D6F}" type="slidenum">
              <a:rPr lang="en-US"/>
              <a:pPr/>
              <a:t>26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C3FEB7-4E5C-4C39-AF6F-DB79101EBE4D}" type="datetimeFigureOut">
              <a:rPr lang="en-US" smtClean="0"/>
              <a:pPr/>
              <a:t>4/22/2014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 xmlns:p14="http://schemas.microsoft.com/office/powerpoint/2010/main" val="1825603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3FEB7-4E5C-4C39-AF6F-DB79101EBE4D}" type="datetimeFigureOut">
              <a:rPr lang="en-US" smtClean="0"/>
              <a:pPr/>
              <a:t>4/22/2014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 xmlns:p14="http://schemas.microsoft.com/office/powerpoint/2010/main" val="3105164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3FEB7-4E5C-4C39-AF6F-DB79101EBE4D}" type="datetimeFigureOut">
              <a:rPr lang="en-US" smtClean="0"/>
              <a:pPr/>
              <a:t>4/22/2014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 xmlns:p14="http://schemas.microsoft.com/office/powerpoint/2010/main" val="1380598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3FEB7-4E5C-4C39-AF6F-DB79101EBE4D}" type="datetimeFigureOut">
              <a:rPr lang="en-US" smtClean="0"/>
              <a:pPr/>
              <a:t>4/22/2014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 xmlns:p14="http://schemas.microsoft.com/office/powerpoint/2010/main" val="32016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C3FEB7-4E5C-4C39-AF6F-DB79101EBE4D}" type="datetimeFigureOut">
              <a:rPr lang="en-US" smtClean="0"/>
              <a:pPr/>
              <a:t>4/22/2014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 xmlns:p14="http://schemas.microsoft.com/office/powerpoint/2010/main" val="3243665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C3FEB7-4E5C-4C39-AF6F-DB79101EBE4D}" type="datetimeFigureOut">
              <a:rPr lang="en-US" smtClean="0"/>
              <a:pPr/>
              <a:t>4/22/2014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 xmlns:p14="http://schemas.microsoft.com/office/powerpoint/2010/main" val="1764377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C3FEB7-4E5C-4C39-AF6F-DB79101EBE4D}" type="datetimeFigureOut">
              <a:rPr lang="en-US" smtClean="0"/>
              <a:pPr/>
              <a:t>4/22/2014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 xmlns:p14="http://schemas.microsoft.com/office/powerpoint/2010/main" val="450542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C3FEB7-4E5C-4C39-AF6F-DB79101EBE4D}" type="datetimeFigureOut">
              <a:rPr lang="en-US" smtClean="0"/>
              <a:pPr/>
              <a:t>4/22/2014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 xmlns:p14="http://schemas.microsoft.com/office/powerpoint/2010/main" val="589329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C3FEB7-4E5C-4C39-AF6F-DB79101EBE4D}" type="datetimeFigureOut">
              <a:rPr lang="en-US" smtClean="0"/>
              <a:pPr/>
              <a:t>4/22/2014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 xmlns:p14="http://schemas.microsoft.com/office/powerpoint/2010/main" val="1555201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3FEB7-4E5C-4C39-AF6F-DB79101EBE4D}" type="datetimeFigureOut">
              <a:rPr lang="en-US" smtClean="0"/>
              <a:pPr/>
              <a:t>4/22/2014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 xmlns:p14="http://schemas.microsoft.com/office/powerpoint/2010/main" val="1605383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3FEB7-4E5C-4C39-AF6F-DB79101EBE4D}" type="datetimeFigureOut">
              <a:rPr lang="en-US" smtClean="0"/>
              <a:pPr/>
              <a:t>4/22/2014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A6597-572C-4DAB-811E-D41DE8F2B1D1}" type="slidenum">
              <a:rPr lang="en-US" smtClean="0"/>
              <a:pPr/>
              <a:t>‹#›</a:t>
            </a:fld>
            <a:endParaRPr lang="en-US"/>
          </a:p>
        </p:txBody>
      </p:sp>
    </p:spTree>
    <p:extLst>
      <p:ext uri="{BB962C8B-B14F-4D97-AF65-F5344CB8AC3E}">
        <p14:creationId xmlns="" xmlns:p14="http://schemas.microsoft.com/office/powerpoint/2010/main" val="494774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C3FEB7-4E5C-4C39-AF6F-DB79101EBE4D}" type="datetimeFigureOut">
              <a:rPr lang="en-US" smtClean="0"/>
              <a:pPr/>
              <a:t>4/22/2014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7A6597-572C-4DAB-811E-D41DE8F2B1D1}" type="slidenum">
              <a:rPr lang="en-US" smtClean="0"/>
              <a:pPr/>
              <a:t>‹#›</a:t>
            </a:fld>
            <a:endParaRPr lang="en-US"/>
          </a:p>
        </p:txBody>
      </p:sp>
    </p:spTree>
    <p:extLst>
      <p:ext uri="{BB962C8B-B14F-4D97-AF65-F5344CB8AC3E}">
        <p14:creationId xmlns="" xmlns:p14="http://schemas.microsoft.com/office/powerpoint/2010/main" val="620139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medterms.com/script/main/art.asp?articlekey=8048"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Stress Fracture</a:t>
            </a:r>
            <a:endParaRPr lang="en-US" dirty="0"/>
          </a:p>
        </p:txBody>
      </p:sp>
      <p:sp>
        <p:nvSpPr>
          <p:cNvPr id="3" name="AutoShape 2" descr="Stress Fracture"/>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8415" y="1684318"/>
            <a:ext cx="3657600" cy="36576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TextBox 3"/>
          <p:cNvSpPr txBox="1"/>
          <p:nvPr/>
        </p:nvSpPr>
        <p:spPr>
          <a:xfrm>
            <a:off x="3762769" y="1527959"/>
            <a:ext cx="5208050" cy="2862322"/>
          </a:xfrm>
          <a:prstGeom prst="rect">
            <a:avLst/>
          </a:prstGeom>
          <a:noFill/>
        </p:spPr>
        <p:txBody>
          <a:bodyPr wrap="square" rtlCol="0">
            <a:spAutoFit/>
          </a:bodyPr>
          <a:lstStyle/>
          <a:p>
            <a:r>
              <a:rPr lang="en-US" dirty="0"/>
              <a:t>A </a:t>
            </a:r>
            <a:r>
              <a:rPr lang="en-US" b="1" dirty="0"/>
              <a:t>stress fracture</a:t>
            </a:r>
            <a:r>
              <a:rPr lang="en-US" dirty="0"/>
              <a:t> is one type of incomplete fracture in bones. It is caused by "unusual or repeated stress" and also heavy continuous weight on the ankle or leg</a:t>
            </a:r>
            <a:r>
              <a:rPr lang="en-US" dirty="0" smtClean="0"/>
              <a:t>.</a:t>
            </a:r>
            <a:r>
              <a:rPr lang="en-US" baseline="30000" dirty="0" smtClean="0"/>
              <a:t> </a:t>
            </a:r>
            <a:r>
              <a:rPr lang="en-US" dirty="0" smtClean="0"/>
              <a:t>This </a:t>
            </a:r>
            <a:r>
              <a:rPr lang="en-US" dirty="0"/>
              <a:t>is in contrast to other types of fractures, which are usually characterized by a solitary, severe impact.</a:t>
            </a:r>
          </a:p>
          <a:p>
            <a:r>
              <a:rPr lang="en-US" dirty="0"/>
              <a:t>It could be described as a very small sliver or crack in the bone</a:t>
            </a:r>
            <a:r>
              <a:rPr lang="en-US" dirty="0" smtClean="0"/>
              <a:t>;</a:t>
            </a:r>
            <a:r>
              <a:rPr lang="en-US" baseline="30000" dirty="0" smtClean="0"/>
              <a:t> </a:t>
            </a:r>
            <a:r>
              <a:rPr lang="en-US" dirty="0" smtClean="0"/>
              <a:t>this </a:t>
            </a:r>
            <a:r>
              <a:rPr lang="en-US" dirty="0"/>
              <a:t>is why it is sometimes dubbed "hairline fracture". </a:t>
            </a:r>
            <a:endParaRPr lang="en-US" dirty="0" smtClean="0"/>
          </a:p>
          <a:p>
            <a:endParaRPr lang="en-US" dirty="0"/>
          </a:p>
          <a:p>
            <a:endParaRPr lang="en-US" dirty="0"/>
          </a:p>
        </p:txBody>
      </p:sp>
    </p:spTree>
    <p:extLst>
      <p:ext uri="{BB962C8B-B14F-4D97-AF65-F5344CB8AC3E}">
        <p14:creationId xmlns="" xmlns:p14="http://schemas.microsoft.com/office/powerpoint/2010/main" val="1268260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0"/>
            <a:ext cx="8229600" cy="1143000"/>
          </a:xfrm>
        </p:spPr>
        <p:txBody>
          <a:bodyPr>
            <a:noAutofit/>
          </a:bodyPr>
          <a:lstStyle/>
          <a:p>
            <a:pPr algn="l"/>
            <a:r>
              <a:rPr lang="en-US" sz="1800" dirty="0" smtClean="0"/>
              <a:t>Femoral neck </a:t>
            </a:r>
            <a:r>
              <a:rPr lang="en-US" sz="1800" dirty="0" err="1" smtClean="0"/>
              <a:t>Quantile‐quantile</a:t>
            </a:r>
            <a:r>
              <a:rPr lang="en-US" sz="1800" dirty="0" smtClean="0"/>
              <a:t> </a:t>
            </a:r>
            <a:r>
              <a:rPr lang="en-US" sz="1800" dirty="0"/>
              <a:t>(Q‐Q) plots. </a:t>
            </a:r>
            <a:r>
              <a:rPr lang="en-US" sz="1800" dirty="0" smtClean="0"/>
              <a:t/>
            </a:r>
            <a:br>
              <a:rPr lang="en-US" sz="1800" dirty="0" smtClean="0"/>
            </a:br>
            <a:r>
              <a:rPr lang="en-US" sz="1600" dirty="0" smtClean="0"/>
              <a:t>(All </a:t>
            </a:r>
            <a:r>
              <a:rPr lang="en-US" sz="1600" dirty="0"/>
              <a:t>analyzed </a:t>
            </a:r>
            <a:r>
              <a:rPr lang="en-US" sz="1600" dirty="0" err="1"/>
              <a:t>HapMap</a:t>
            </a:r>
            <a:r>
              <a:rPr lang="en-US" sz="1600" dirty="0"/>
              <a:t> CEU imputed SNPs passing quality control criteria in the studies (</a:t>
            </a:r>
            <a:r>
              <a:rPr lang="en-US" sz="1600" dirty="0" smtClean="0"/>
              <a:t>red dots</a:t>
            </a:r>
            <a:r>
              <a:rPr lang="en-US" sz="1600" dirty="0"/>
              <a:t>) and after adjustment for 82 SNPs selected for replication(black dots).</a:t>
            </a:r>
          </a:p>
        </p:txBody>
      </p:sp>
      <p:pic>
        <p:nvPicPr>
          <p:cNvPr id="717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42999" y="685800"/>
            <a:ext cx="6105525" cy="3886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8318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82" y="381000"/>
            <a:ext cx="8229600" cy="1143000"/>
          </a:xfrm>
        </p:spPr>
        <p:txBody>
          <a:bodyPr/>
          <a:lstStyle/>
          <a:p>
            <a:r>
              <a:rPr lang="en-US" dirty="0" smtClean="0"/>
              <a:t>Femoral neck BMD Manhattan plot</a:t>
            </a:r>
            <a:endParaRPr lang="en-US" dirty="0"/>
          </a:p>
        </p:txBody>
      </p:sp>
      <p:pic>
        <p:nvPicPr>
          <p:cNvPr id="819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8600" y="1898702"/>
            <a:ext cx="8643364" cy="412109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909045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7200" y="1434554"/>
            <a:ext cx="8043007" cy="405184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180011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6816"/>
            <a:ext cx="8229600" cy="1143000"/>
          </a:xfrm>
        </p:spPr>
        <p:txBody>
          <a:bodyPr/>
          <a:lstStyle/>
          <a:p>
            <a:r>
              <a:rPr lang="en-US" dirty="0" smtClean="0"/>
              <a:t>Gene 210 2014</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24000" y="1295400"/>
            <a:ext cx="5334000" cy="537016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247114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3400" y="2176645"/>
            <a:ext cx="7793912" cy="258341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02938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457200"/>
            <a:ext cx="7772400" cy="1470025"/>
          </a:xfrm>
        </p:spPr>
        <p:txBody>
          <a:bodyPr/>
          <a:lstStyle/>
          <a:p>
            <a:r>
              <a:rPr lang="en-US" dirty="0" smtClean="0"/>
              <a:t>Low BMD/Osteoporosis prevention</a:t>
            </a:r>
            <a:endParaRPr lang="en-US" dirty="0"/>
          </a:p>
        </p:txBody>
      </p:sp>
      <p:sp>
        <p:nvSpPr>
          <p:cNvPr id="3" name="Subtitle 2"/>
          <p:cNvSpPr>
            <a:spLocks noGrp="1"/>
          </p:cNvSpPr>
          <p:nvPr>
            <p:ph type="subTitle" idx="1"/>
          </p:nvPr>
        </p:nvSpPr>
        <p:spPr>
          <a:xfrm>
            <a:off x="533400" y="2133600"/>
            <a:ext cx="6400800" cy="1752600"/>
          </a:xfrm>
        </p:spPr>
        <p:txBody>
          <a:bodyPr/>
          <a:lstStyle/>
          <a:p>
            <a:pPr algn="l">
              <a:buFont typeface="Arial" pitchFamily="34" charset="0"/>
              <a:buChar char="•"/>
            </a:pPr>
            <a:r>
              <a:rPr lang="en-US" dirty="0" smtClean="0">
                <a:solidFill>
                  <a:schemeClr val="tx1"/>
                </a:solidFill>
              </a:rPr>
              <a:t>Adequate amounts of calcium</a:t>
            </a:r>
          </a:p>
          <a:p>
            <a:pPr algn="l">
              <a:buFont typeface="Arial" pitchFamily="34" charset="0"/>
              <a:buChar char="•"/>
            </a:pPr>
            <a:r>
              <a:rPr lang="en-US" dirty="0" smtClean="0">
                <a:solidFill>
                  <a:schemeClr val="tx1"/>
                </a:solidFill>
              </a:rPr>
              <a:t>Adequate amounts of vitamin D</a:t>
            </a:r>
          </a:p>
          <a:p>
            <a:pPr algn="l">
              <a:buFont typeface="Arial" pitchFamily="34" charset="0"/>
              <a:buChar char="•"/>
            </a:pPr>
            <a:r>
              <a:rPr lang="en-US" dirty="0" smtClean="0">
                <a:solidFill>
                  <a:schemeClr val="tx1"/>
                </a:solidFill>
              </a:rPr>
              <a:t>Regular exercise</a:t>
            </a:r>
          </a:p>
          <a:p>
            <a:pPr algn="l">
              <a:buFont typeface="Arial" pitchFamily="34" charset="0"/>
              <a:buChar char="•"/>
            </a:pPr>
            <a:endParaRPr lang="en-US" dirty="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rofessional runner Shannon Rowbury trains on the Alter-G treadmill at the St. Francis Hospital in San Francisco, California"/>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66800" y="1371600"/>
            <a:ext cx="7010400" cy="468517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905583" y="381000"/>
            <a:ext cx="7391400" cy="584775"/>
          </a:xfrm>
          <a:prstGeom prst="rect">
            <a:avLst/>
          </a:prstGeom>
          <a:noFill/>
        </p:spPr>
        <p:txBody>
          <a:bodyPr wrap="square" rtlCol="0">
            <a:spAutoFit/>
          </a:bodyPr>
          <a:lstStyle/>
          <a:p>
            <a:pPr algn="ctr"/>
            <a:r>
              <a:rPr lang="en-US" sz="3200" dirty="0" smtClean="0"/>
              <a:t>Alter G – reduce stress fracture risk</a:t>
            </a:r>
            <a:endParaRPr lang="en-US" sz="3200" dirty="0"/>
          </a:p>
        </p:txBody>
      </p:sp>
    </p:spTree>
    <p:extLst>
      <p:ext uri="{BB962C8B-B14F-4D97-AF65-F5344CB8AC3E}">
        <p14:creationId xmlns="" xmlns:p14="http://schemas.microsoft.com/office/powerpoint/2010/main" val="721803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smtClean="0"/>
              <a:t>Chronic Kidney Disease</a:t>
            </a:r>
          </a:p>
        </p:txBody>
      </p:sp>
      <p:sp>
        <p:nvSpPr>
          <p:cNvPr id="16387" name="Content Placeholder 2"/>
          <p:cNvSpPr>
            <a:spLocks noGrp="1"/>
          </p:cNvSpPr>
          <p:nvPr>
            <p:ph idx="1"/>
          </p:nvPr>
        </p:nvSpPr>
        <p:spPr/>
        <p:txBody>
          <a:bodyPr/>
          <a:lstStyle/>
          <a:p>
            <a:pPr eaLnBrk="1" hangingPunct="1">
              <a:buFont typeface="Arial" charset="0"/>
              <a:buNone/>
            </a:pPr>
            <a:r>
              <a:rPr lang="en-US" dirty="0" smtClean="0"/>
              <a:t>Chronic Kidney Disease is a slow loss of renal function over time. This leads to a decreased ability to remove waste products from the body and perform homeostatic functions.</a:t>
            </a:r>
          </a:p>
        </p:txBody>
      </p:sp>
      <p:pic>
        <p:nvPicPr>
          <p:cNvPr id="16388" name="Picture 3"/>
          <p:cNvPicPr>
            <a:picLocks noChangeAspect="1"/>
          </p:cNvPicPr>
          <p:nvPr/>
        </p:nvPicPr>
        <p:blipFill>
          <a:blip r:embed="rId2" cstate="print"/>
          <a:srcRect/>
          <a:stretch>
            <a:fillRect/>
          </a:stretch>
        </p:blipFill>
        <p:spPr bwMode="auto">
          <a:xfrm>
            <a:off x="2928938" y="4108450"/>
            <a:ext cx="3267075" cy="2451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mtClean="0"/>
              <a:t>Epidemiology</a:t>
            </a:r>
          </a:p>
        </p:txBody>
      </p:sp>
      <p:sp>
        <p:nvSpPr>
          <p:cNvPr id="20483" name="Content Placeholder 2"/>
          <p:cNvSpPr>
            <a:spLocks noGrp="1"/>
          </p:cNvSpPr>
          <p:nvPr>
            <p:ph idx="1"/>
          </p:nvPr>
        </p:nvSpPr>
        <p:spPr/>
        <p:txBody>
          <a:bodyPr/>
          <a:lstStyle/>
          <a:p>
            <a:pPr eaLnBrk="1" hangingPunct="1"/>
            <a:r>
              <a:rPr lang="en-US" smtClean="0"/>
              <a:t>CKD affects about 26 million people in the US</a:t>
            </a:r>
          </a:p>
          <a:p>
            <a:pPr eaLnBrk="1" hangingPunct="1"/>
            <a:r>
              <a:rPr lang="en-US" smtClean="0"/>
              <a:t>Approximately 19 million adults are in the early stages of the disease </a:t>
            </a:r>
          </a:p>
          <a:p>
            <a:pPr lvl="1" eaLnBrk="1" hangingPunct="1"/>
            <a:r>
              <a:rPr lang="en-US" smtClean="0"/>
              <a:t>On the rise do to increasing prevalence of diabetes and hypertension</a:t>
            </a:r>
          </a:p>
          <a:p>
            <a:pPr eaLnBrk="1" hangingPunct="1"/>
            <a:r>
              <a:rPr lang="en-US" smtClean="0"/>
              <a:t>Total cost of ESRD in US was approximately $40 billion in 2008</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rawing of a kidney. Labels show where blood with wastes enter the kidney, clean blood leaves the kidney, and wastes (urine) are sent to the bladder. An inset shows a microscopic view of a nephron. Labels point to the glomerulus and the tubule."/>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86000" y="304800"/>
            <a:ext cx="4343400" cy="629478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704970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229600" cy="1143000"/>
          </a:xfrm>
        </p:spPr>
        <p:txBody>
          <a:bodyPr>
            <a:noAutofit/>
          </a:bodyPr>
          <a:lstStyle/>
          <a:p>
            <a:r>
              <a:rPr lang="en-US" sz="2400" dirty="0" smtClean="0"/>
              <a:t>Stress fracture </a:t>
            </a:r>
            <a:r>
              <a:rPr lang="en-US" sz="2400" dirty="0"/>
              <a:t>is a common sports injury, and most cases are associated with athletics.</a:t>
            </a:r>
            <a:br>
              <a:rPr lang="en-US" sz="2400" dirty="0"/>
            </a:br>
            <a:endParaRPr lang="en-US" sz="2400" dirty="0"/>
          </a:p>
        </p:txBody>
      </p:sp>
      <p:pic>
        <p:nvPicPr>
          <p:cNvPr id="5122" name="Picture 2" descr="http://painmanagementtrends.com/wp-content/uploads/2011/12/San-Francisco-Podiatrist-on-Running-on-stress-fractures-in-the-foot-300x17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5800" y="1524000"/>
            <a:ext cx="7707086" cy="44958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706297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smtClean="0"/>
              <a:t>Clinical Definition</a:t>
            </a:r>
          </a:p>
        </p:txBody>
      </p:sp>
      <p:sp>
        <p:nvSpPr>
          <p:cNvPr id="17411" name="Content Placeholder 2"/>
          <p:cNvSpPr>
            <a:spLocks noGrp="1"/>
          </p:cNvSpPr>
          <p:nvPr>
            <p:ph idx="1"/>
          </p:nvPr>
        </p:nvSpPr>
        <p:spPr/>
        <p:txBody>
          <a:bodyPr/>
          <a:lstStyle/>
          <a:p>
            <a:pPr eaLnBrk="1" hangingPunct="1"/>
            <a:r>
              <a:rPr lang="en-US" sz="2800" dirty="0" err="1" smtClean="0"/>
              <a:t>Glomerular</a:t>
            </a:r>
            <a:r>
              <a:rPr lang="en-US" sz="2800" dirty="0" smtClean="0"/>
              <a:t> Filtration Rate of less than 60 ml/minute per 1.73m</a:t>
            </a:r>
            <a:r>
              <a:rPr lang="en-US" sz="2800" baseline="30000" dirty="0" smtClean="0"/>
              <a:t>2 </a:t>
            </a:r>
            <a:r>
              <a:rPr lang="en-US" sz="2800" dirty="0" smtClean="0"/>
              <a:t>per body surface area (normal is 125ml/min) .</a:t>
            </a:r>
          </a:p>
          <a:p>
            <a:pPr eaLnBrk="1" hangingPunct="1"/>
            <a:r>
              <a:rPr lang="en-US" sz="2800" dirty="0" smtClean="0"/>
              <a:t>Presence of kidney damage, regardless of the cause, for three or more months </a:t>
            </a:r>
          </a:p>
        </p:txBody>
      </p:sp>
      <p:pic>
        <p:nvPicPr>
          <p:cNvPr id="17412" name="Picture 3"/>
          <p:cNvPicPr>
            <a:picLocks noChangeAspect="1"/>
          </p:cNvPicPr>
          <p:nvPr/>
        </p:nvPicPr>
        <p:blipFill>
          <a:blip r:embed="rId3" cstate="print"/>
          <a:srcRect/>
          <a:stretch>
            <a:fillRect/>
          </a:stretch>
        </p:blipFill>
        <p:spPr bwMode="auto">
          <a:xfrm>
            <a:off x="6096000" y="3886200"/>
            <a:ext cx="2454275" cy="2435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Measuring kidney function</a:t>
            </a:r>
            <a:br>
              <a:rPr lang="en-US" dirty="0" smtClean="0"/>
            </a:br>
            <a:r>
              <a:rPr lang="en-US" dirty="0" err="1" smtClean="0"/>
              <a:t>eGFR</a:t>
            </a:r>
            <a:r>
              <a:rPr lang="en-US" dirty="0" smtClean="0"/>
              <a:t>:  MDRD calculation </a:t>
            </a:r>
            <a:endParaRPr lang="en-US" dirty="0"/>
          </a:p>
        </p:txBody>
      </p:sp>
      <p:sp>
        <p:nvSpPr>
          <p:cNvPr id="3" name="Rectangle 2"/>
          <p:cNvSpPr/>
          <p:nvPr/>
        </p:nvSpPr>
        <p:spPr>
          <a:xfrm>
            <a:off x="533400" y="1981201"/>
            <a:ext cx="8382000" cy="369332"/>
          </a:xfrm>
          <a:prstGeom prst="rect">
            <a:avLst/>
          </a:prstGeom>
        </p:spPr>
        <p:txBody>
          <a:bodyPr wrap="square">
            <a:spAutoFit/>
          </a:bodyPr>
          <a:lstStyle/>
          <a:p>
            <a:r>
              <a:rPr lang="en-US" dirty="0" err="1" smtClean="0"/>
              <a:t>eGFR</a:t>
            </a:r>
            <a:r>
              <a:rPr lang="en-US" dirty="0" smtClean="0"/>
              <a:t> = 175 x SerumCr</a:t>
            </a:r>
            <a:r>
              <a:rPr lang="en-US" baseline="30000" dirty="0" smtClean="0"/>
              <a:t>-1.154</a:t>
            </a:r>
            <a:r>
              <a:rPr lang="en-US" dirty="0" smtClean="0"/>
              <a:t> * age</a:t>
            </a:r>
            <a:r>
              <a:rPr lang="en-US" baseline="30000" dirty="0" smtClean="0"/>
              <a:t>-0.203</a:t>
            </a:r>
            <a:r>
              <a:rPr lang="en-US" dirty="0" smtClean="0"/>
              <a:t> * 1.212 (if patient is black) * 0.742 (if female)</a:t>
            </a:r>
            <a:endParaRPr lang="en-US" dirty="0"/>
          </a:p>
        </p:txBody>
      </p:sp>
      <p:sp>
        <p:nvSpPr>
          <p:cNvPr id="4" name="TextBox 3"/>
          <p:cNvSpPr txBox="1"/>
          <p:nvPr/>
        </p:nvSpPr>
        <p:spPr>
          <a:xfrm>
            <a:off x="838200" y="2895600"/>
            <a:ext cx="7696200" cy="2585323"/>
          </a:xfrm>
          <a:prstGeom prst="rect">
            <a:avLst/>
          </a:prstGeom>
          <a:noFill/>
        </p:spPr>
        <p:txBody>
          <a:bodyPr wrap="square" rtlCol="0">
            <a:spAutoFit/>
          </a:bodyPr>
          <a:lstStyle/>
          <a:p>
            <a:pPr>
              <a:buFont typeface="Arial" pitchFamily="34" charset="0"/>
              <a:buChar char="•"/>
            </a:pPr>
            <a:r>
              <a:rPr lang="en-US" dirty="0" err="1" smtClean="0"/>
              <a:t>Creatinine</a:t>
            </a:r>
            <a:r>
              <a:rPr lang="en-US" dirty="0" smtClean="0"/>
              <a:t> is a muscle waste product that is cleared by kidney filtration.</a:t>
            </a:r>
          </a:p>
          <a:p>
            <a:pPr>
              <a:buFont typeface="Arial" pitchFamily="34" charset="0"/>
              <a:buChar char="•"/>
            </a:pPr>
            <a:r>
              <a:rPr lang="en-US" dirty="0" smtClean="0"/>
              <a:t>Low kidney function leads to high levels of </a:t>
            </a:r>
            <a:r>
              <a:rPr lang="en-US" dirty="0" err="1" smtClean="0"/>
              <a:t>creatinine</a:t>
            </a:r>
            <a:r>
              <a:rPr lang="en-US" dirty="0" smtClean="0"/>
              <a:t>.</a:t>
            </a:r>
          </a:p>
          <a:p>
            <a:pPr>
              <a:buFont typeface="Arial" pitchFamily="34" charset="0"/>
              <a:buChar char="•"/>
            </a:pPr>
            <a:r>
              <a:rPr lang="en-US" dirty="0" smtClean="0"/>
              <a:t>Amount of muscle influences amount of </a:t>
            </a:r>
            <a:r>
              <a:rPr lang="en-US" dirty="0" err="1" smtClean="0"/>
              <a:t>creatinine</a:t>
            </a:r>
            <a:r>
              <a:rPr lang="en-US" dirty="0" smtClean="0"/>
              <a:t> made.  High levels of muscle gives higher </a:t>
            </a:r>
            <a:r>
              <a:rPr lang="en-US" dirty="0" err="1" smtClean="0"/>
              <a:t>creatinine</a:t>
            </a:r>
            <a:r>
              <a:rPr lang="en-US" dirty="0" smtClean="0"/>
              <a:t> baseline, independent of kidney function.</a:t>
            </a:r>
          </a:p>
          <a:p>
            <a:pPr>
              <a:buFont typeface="Arial" pitchFamily="34" charset="0"/>
              <a:buChar char="•"/>
            </a:pPr>
            <a:r>
              <a:rPr lang="en-US" dirty="0" smtClean="0"/>
              <a:t>Older people produce less </a:t>
            </a:r>
            <a:r>
              <a:rPr lang="en-US" dirty="0" err="1" smtClean="0"/>
              <a:t>creatinine</a:t>
            </a:r>
            <a:r>
              <a:rPr lang="en-US" dirty="0" smtClean="0"/>
              <a:t> from their muscles.</a:t>
            </a:r>
          </a:p>
          <a:p>
            <a:pPr>
              <a:buFont typeface="Arial" pitchFamily="34" charset="0"/>
              <a:buChar char="•"/>
            </a:pPr>
            <a:r>
              <a:rPr lang="en-US" dirty="0" smtClean="0"/>
              <a:t>African Americans produce more </a:t>
            </a:r>
            <a:r>
              <a:rPr lang="en-US" dirty="0" err="1" smtClean="0"/>
              <a:t>creatinine</a:t>
            </a:r>
            <a:r>
              <a:rPr lang="en-US" dirty="0" smtClean="0"/>
              <a:t>.</a:t>
            </a:r>
          </a:p>
          <a:p>
            <a:pPr>
              <a:buFont typeface="Arial" pitchFamily="34" charset="0"/>
              <a:buChar char="•"/>
            </a:pPr>
            <a:r>
              <a:rPr lang="en-US" dirty="0" smtClean="0"/>
              <a:t>Women produce less </a:t>
            </a:r>
            <a:r>
              <a:rPr lang="en-US" dirty="0" err="1" smtClean="0"/>
              <a:t>creatinine</a:t>
            </a:r>
            <a:endParaRPr lang="en-US" dirty="0" smtClean="0"/>
          </a:p>
          <a:p>
            <a:pPr>
              <a:buFont typeface="Arial" pitchFamily="34" charset="0"/>
              <a:buChar char="•"/>
            </a:pPr>
            <a:r>
              <a:rPr lang="en-US" dirty="0" smtClean="0"/>
              <a:t>10% error from true GFR</a:t>
            </a:r>
          </a:p>
          <a:p>
            <a:pPr>
              <a:buFont typeface="Arial" pitchFamily="34" charset="0"/>
              <a:buChar char="•"/>
            </a:pP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dirty="0" smtClean="0"/>
              <a:t>CKD Symptoms</a:t>
            </a:r>
          </a:p>
        </p:txBody>
      </p:sp>
      <p:sp>
        <p:nvSpPr>
          <p:cNvPr id="3" name="Content Placeholder 2"/>
          <p:cNvSpPr>
            <a:spLocks noGrp="1"/>
          </p:cNvSpPr>
          <p:nvPr>
            <p:ph idx="1"/>
          </p:nvPr>
        </p:nvSpPr>
        <p:spPr/>
        <p:txBody>
          <a:bodyPr>
            <a:normAutofit/>
          </a:bodyPr>
          <a:lstStyle/>
          <a:p>
            <a:pPr eaLnBrk="1" hangingPunct="1">
              <a:lnSpc>
                <a:spcPct val="80000"/>
              </a:lnSpc>
            </a:pPr>
            <a:r>
              <a:rPr lang="en-US" sz="3000" dirty="0" smtClean="0"/>
              <a:t>Hematuria</a:t>
            </a:r>
          </a:p>
          <a:p>
            <a:pPr eaLnBrk="1" hangingPunct="1">
              <a:lnSpc>
                <a:spcPct val="80000"/>
              </a:lnSpc>
            </a:pPr>
            <a:r>
              <a:rPr lang="en-US" sz="3000" dirty="0" smtClean="0"/>
              <a:t>Flank pain</a:t>
            </a:r>
          </a:p>
          <a:p>
            <a:pPr eaLnBrk="1" hangingPunct="1">
              <a:lnSpc>
                <a:spcPct val="80000"/>
              </a:lnSpc>
            </a:pPr>
            <a:r>
              <a:rPr lang="en-US" sz="3000" dirty="0" smtClean="0"/>
              <a:t>Edema</a:t>
            </a:r>
          </a:p>
          <a:p>
            <a:pPr eaLnBrk="1" hangingPunct="1">
              <a:lnSpc>
                <a:spcPct val="80000"/>
              </a:lnSpc>
            </a:pPr>
            <a:r>
              <a:rPr lang="en-US" sz="3000" dirty="0" smtClean="0"/>
              <a:t>Hypertension</a:t>
            </a:r>
          </a:p>
          <a:p>
            <a:pPr eaLnBrk="1" hangingPunct="1">
              <a:lnSpc>
                <a:spcPct val="80000"/>
              </a:lnSpc>
            </a:pPr>
            <a:r>
              <a:rPr lang="en-US" sz="3000" dirty="0" smtClean="0"/>
              <a:t>Signs of uremia</a:t>
            </a:r>
          </a:p>
          <a:p>
            <a:pPr eaLnBrk="1" hangingPunct="1">
              <a:lnSpc>
                <a:spcPct val="80000"/>
              </a:lnSpc>
            </a:pPr>
            <a:r>
              <a:rPr lang="en-US" sz="3000" dirty="0" smtClean="0"/>
              <a:t>Lethargy and fatigue</a:t>
            </a:r>
          </a:p>
          <a:p>
            <a:pPr eaLnBrk="1" hangingPunct="1">
              <a:lnSpc>
                <a:spcPct val="80000"/>
              </a:lnSpc>
            </a:pPr>
            <a:r>
              <a:rPr lang="en-US" sz="3000" dirty="0" smtClean="0"/>
              <a:t>Loss of appetite</a:t>
            </a:r>
          </a:p>
          <a:p>
            <a:pPr eaLnBrk="1" hangingPunct="1">
              <a:lnSpc>
                <a:spcPct val="80000"/>
              </a:lnSpc>
            </a:pPr>
            <a:r>
              <a:rPr lang="en-US" sz="3000" dirty="0" smtClean="0"/>
              <a:t>If asymptomatic may have elevated serum creatinine concentration or an abnormal urinalysis</a:t>
            </a:r>
          </a:p>
          <a:p>
            <a:pPr eaLnBrk="1" hangingPunct="1">
              <a:lnSpc>
                <a:spcPct val="80000"/>
              </a:lnSpc>
            </a:pPr>
            <a:endParaRPr lang="en-US" sz="3000" dirty="0" smtClean="0"/>
          </a:p>
        </p:txBody>
      </p:sp>
      <p:pic>
        <p:nvPicPr>
          <p:cNvPr id="23556" name="Picture 4"/>
          <p:cNvPicPr>
            <a:picLocks noChangeAspect="1"/>
          </p:cNvPicPr>
          <p:nvPr/>
        </p:nvPicPr>
        <p:blipFill>
          <a:blip r:embed="rId2" cstate="print"/>
          <a:srcRect/>
          <a:stretch>
            <a:fillRect/>
          </a:stretch>
        </p:blipFill>
        <p:spPr bwMode="auto">
          <a:xfrm>
            <a:off x="4994275" y="1600200"/>
            <a:ext cx="3227388" cy="2152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mg.medscape.com/slide/migrated/editorial/cmecircle/2005/3766/images/levin/slide008.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09598" y="381000"/>
            <a:ext cx="7710175" cy="57912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968284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cdc.gov/features/dschronickidneydisease/dschronickidneydisease_270px.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04800" y="685800"/>
            <a:ext cx="4382186" cy="44958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4814455" y="810041"/>
            <a:ext cx="3886200" cy="4524315"/>
          </a:xfrm>
          <a:prstGeom prst="rect">
            <a:avLst/>
          </a:prstGeom>
          <a:noFill/>
        </p:spPr>
        <p:txBody>
          <a:bodyPr wrap="square" rtlCol="0">
            <a:spAutoFit/>
          </a:bodyPr>
          <a:lstStyle/>
          <a:p>
            <a:r>
              <a:rPr lang="en-US" dirty="0"/>
              <a:t>In the early stages of CKD, people do not notice any symptoms. The disease often develops so slowly that many people don't realize they're sick until the disease is advanced. In 2006, CKD was responsible for the death of nearly 45,000 people, ranking as the ninth leading cause of death in the United States</a:t>
            </a:r>
            <a:r>
              <a:rPr lang="en-US" dirty="0" smtClean="0"/>
              <a:t>.</a:t>
            </a:r>
            <a:endParaRPr lang="en-US" baseline="30000" dirty="0"/>
          </a:p>
          <a:p>
            <a:endParaRPr lang="en-US" dirty="0"/>
          </a:p>
          <a:p>
            <a:r>
              <a:rPr lang="en-US" dirty="0"/>
              <a:t>However, the risk for kidney disease can be reduced by preventing – when possible – diabetes and high blood pressure and managing these conditions when present.</a:t>
            </a:r>
          </a:p>
          <a:p>
            <a:endParaRPr lang="en-US" dirty="0"/>
          </a:p>
        </p:txBody>
      </p:sp>
    </p:spTree>
    <p:extLst>
      <p:ext uri="{BB962C8B-B14F-4D97-AF65-F5344CB8AC3E}">
        <p14:creationId xmlns="" xmlns:p14="http://schemas.microsoft.com/office/powerpoint/2010/main" val="2496847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43" y="-170764"/>
            <a:ext cx="8670925" cy="1143000"/>
          </a:xfrm>
        </p:spPr>
        <p:txBody>
          <a:bodyPr>
            <a:noAutofit/>
          </a:bodyPr>
          <a:lstStyle/>
          <a:p>
            <a:r>
              <a:rPr lang="en-US" sz="2600" dirty="0" smtClean="0">
                <a:solidFill>
                  <a:srgbClr val="0000FF"/>
                </a:solidFill>
              </a:rPr>
              <a:t>Kidney function declines with age in humans</a:t>
            </a:r>
            <a:endParaRPr lang="en-US" sz="2600" dirty="0">
              <a:solidFill>
                <a:srgbClr val="0000FF"/>
              </a:solidFill>
            </a:endParaRPr>
          </a:p>
        </p:txBody>
      </p:sp>
      <p:sp>
        <p:nvSpPr>
          <p:cNvPr id="5" name="Rectangle 4"/>
          <p:cNvSpPr/>
          <p:nvPr/>
        </p:nvSpPr>
        <p:spPr>
          <a:xfrm>
            <a:off x="835294" y="4767702"/>
            <a:ext cx="8308706" cy="1908215"/>
          </a:xfrm>
          <a:prstGeom prst="rect">
            <a:avLst/>
          </a:prstGeom>
        </p:spPr>
        <p:txBody>
          <a:bodyPr wrap="square">
            <a:spAutoFit/>
          </a:bodyPr>
          <a:lstStyle/>
          <a:p>
            <a:endParaRPr lang="en-US" sz="1700" b="1" dirty="0" smtClean="0">
              <a:solidFill>
                <a:srgbClr val="FF0000"/>
              </a:solidFill>
            </a:endParaRPr>
          </a:p>
          <a:p>
            <a:r>
              <a:rPr lang="en-US" sz="1600" b="1" dirty="0" smtClean="0">
                <a:solidFill>
                  <a:srgbClr val="FF0000"/>
                </a:solidFill>
              </a:rPr>
              <a:t>Poor kidney function is a risk factor for death from major age-related diseases:</a:t>
            </a:r>
            <a:endParaRPr lang="en-US" sz="1600" b="1" dirty="0" smtClean="0"/>
          </a:p>
          <a:p>
            <a:pPr>
              <a:buNone/>
            </a:pPr>
            <a:r>
              <a:rPr lang="en-US" sz="1700" dirty="0" smtClean="0"/>
              <a:t>-</a:t>
            </a:r>
            <a:r>
              <a:rPr lang="en-US" sz="1600" b="1" dirty="0" smtClean="0"/>
              <a:t>Chronic kidney disease</a:t>
            </a:r>
            <a:endParaRPr lang="en-US" sz="1600" dirty="0" smtClean="0">
              <a:sym typeface="Wingdings"/>
            </a:endParaRPr>
          </a:p>
          <a:p>
            <a:pPr>
              <a:buNone/>
            </a:pPr>
            <a:r>
              <a:rPr lang="en-US" sz="1600" dirty="0" smtClean="0">
                <a:sym typeface="Wingdings"/>
              </a:rPr>
              <a:t>-</a:t>
            </a:r>
            <a:r>
              <a:rPr lang="en-US" sz="1600" b="1" dirty="0" smtClean="0">
                <a:sym typeface="Wingdings"/>
              </a:rPr>
              <a:t>Cardiovascular disease</a:t>
            </a:r>
          </a:p>
          <a:p>
            <a:pPr>
              <a:buNone/>
            </a:pPr>
            <a:r>
              <a:rPr lang="en-US" sz="1600" b="1" dirty="0" smtClean="0">
                <a:sym typeface="Wingdings"/>
              </a:rPr>
              <a:t>-Stroke</a:t>
            </a:r>
          </a:p>
          <a:p>
            <a:pPr>
              <a:buNone/>
            </a:pPr>
            <a:r>
              <a:rPr lang="en-US" sz="1600" b="1" dirty="0" smtClean="0">
                <a:sym typeface="Wingdings"/>
              </a:rPr>
              <a:t>-Type 2 Diabetes</a:t>
            </a:r>
            <a:endParaRPr lang="en-US" sz="1600" dirty="0" smtClean="0">
              <a:sym typeface="Wingdings"/>
            </a:endParaRPr>
          </a:p>
          <a:p>
            <a:pPr>
              <a:buNone/>
            </a:pPr>
            <a:endParaRPr lang="en-US" sz="1700" dirty="0" smtClean="0">
              <a:sym typeface="Wingdings"/>
            </a:endParaRPr>
          </a:p>
        </p:txBody>
      </p:sp>
      <p:sp>
        <p:nvSpPr>
          <p:cNvPr id="8" name="TextBox 7"/>
          <p:cNvSpPr txBox="1"/>
          <p:nvPr/>
        </p:nvSpPr>
        <p:spPr>
          <a:xfrm>
            <a:off x="5879893" y="6519446"/>
            <a:ext cx="3264107" cy="338554"/>
          </a:xfrm>
          <a:prstGeom prst="rect">
            <a:avLst/>
          </a:prstGeom>
          <a:noFill/>
        </p:spPr>
        <p:txBody>
          <a:bodyPr wrap="none" rtlCol="0">
            <a:spAutoFit/>
          </a:bodyPr>
          <a:lstStyle/>
          <a:p>
            <a:r>
              <a:rPr lang="en-US" sz="1600" i="1" dirty="0" err="1" smtClean="0"/>
              <a:t>Levey</a:t>
            </a:r>
            <a:r>
              <a:rPr lang="en-US" sz="1600" i="1" dirty="0" smtClean="0"/>
              <a:t> et al. 2009; Fan et al. 2011</a:t>
            </a:r>
            <a:endParaRPr lang="en-US" sz="1600" i="1" dirty="0"/>
          </a:p>
        </p:txBody>
      </p:sp>
      <p:pic>
        <p:nvPicPr>
          <p:cNvPr id="30723" name="Picture 3"/>
          <p:cNvPicPr>
            <a:picLocks noChangeAspect="1" noChangeArrowheads="1"/>
          </p:cNvPicPr>
          <p:nvPr/>
        </p:nvPicPr>
        <p:blipFill>
          <a:blip r:embed="rId3" cstate="print"/>
          <a:srcRect/>
          <a:stretch>
            <a:fillRect/>
          </a:stretch>
        </p:blipFill>
        <p:spPr bwMode="auto">
          <a:xfrm>
            <a:off x="1812560" y="1081961"/>
            <a:ext cx="5468219" cy="3574616"/>
          </a:xfrm>
          <a:prstGeom prst="rect">
            <a:avLst/>
          </a:prstGeom>
          <a:noFill/>
          <a:ln w="9525">
            <a:noFill/>
            <a:miter lim="800000"/>
            <a:headEnd/>
            <a:tailEnd/>
          </a:ln>
          <a:effectLst/>
        </p:spPr>
      </p:pic>
      <p:sp>
        <p:nvSpPr>
          <p:cNvPr id="7" name="Rectangle 6"/>
          <p:cNvSpPr/>
          <p:nvPr/>
        </p:nvSpPr>
        <p:spPr>
          <a:xfrm>
            <a:off x="976199" y="1790221"/>
            <a:ext cx="979236" cy="1943037"/>
          </a:xfrm>
          <a:prstGeom prst="rect">
            <a:avLst/>
          </a:prstGeom>
          <a:solidFill>
            <a:schemeClr val="bg1"/>
          </a:solidFill>
          <a:ln>
            <a:noFill/>
          </a:ln>
          <a:effectLst>
            <a:outerShdw dist="23000" dir="5400000" sx="0" sy="0" rotWithShape="0">
              <a:srgbClr val="000000"/>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Glomerular</a:t>
            </a:r>
          </a:p>
          <a:p>
            <a:pPr algn="ctr"/>
            <a:r>
              <a:rPr lang="en-US" sz="1100" dirty="0" smtClean="0">
                <a:solidFill>
                  <a:schemeClr val="tx1"/>
                </a:solidFill>
              </a:rPr>
              <a:t>Filtration </a:t>
            </a:r>
          </a:p>
          <a:p>
            <a:pPr algn="ctr"/>
            <a:r>
              <a:rPr lang="en-US" sz="1100" dirty="0" smtClean="0">
                <a:solidFill>
                  <a:schemeClr val="tx1"/>
                </a:solidFill>
              </a:rPr>
              <a:t>Rate</a:t>
            </a:r>
            <a:endParaRPr lang="en-US" sz="1100" dirty="0">
              <a:solidFill>
                <a:schemeClr val="tx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smtClean="0"/>
              <a:t>Risk Factors</a:t>
            </a:r>
          </a:p>
        </p:txBody>
      </p:sp>
      <p:sp>
        <p:nvSpPr>
          <p:cNvPr id="24579" name="Content Placeholder 2"/>
          <p:cNvSpPr>
            <a:spLocks noGrp="1"/>
          </p:cNvSpPr>
          <p:nvPr>
            <p:ph idx="1"/>
          </p:nvPr>
        </p:nvSpPr>
        <p:spPr>
          <a:xfrm>
            <a:off x="457200" y="1600200"/>
            <a:ext cx="8229600" cy="4959350"/>
          </a:xfrm>
        </p:spPr>
        <p:txBody>
          <a:bodyPr/>
          <a:lstStyle/>
          <a:p>
            <a:pPr eaLnBrk="1" hangingPunct="1"/>
            <a:r>
              <a:rPr lang="en-US" smtClean="0"/>
              <a:t>Age of more than 60 years</a:t>
            </a:r>
          </a:p>
          <a:p>
            <a:pPr eaLnBrk="1" hangingPunct="1"/>
            <a:r>
              <a:rPr lang="en-US" smtClean="0"/>
              <a:t>Hypertension and Diabetes </a:t>
            </a:r>
          </a:p>
          <a:p>
            <a:pPr lvl="1" eaLnBrk="1" hangingPunct="1"/>
            <a:r>
              <a:rPr lang="en-US" smtClean="0"/>
              <a:t>Responsible for 2/3 of cases</a:t>
            </a:r>
          </a:p>
          <a:p>
            <a:pPr eaLnBrk="1" hangingPunct="1"/>
            <a:r>
              <a:rPr lang="en-US" smtClean="0"/>
              <a:t>Cardiovascular disease </a:t>
            </a:r>
          </a:p>
          <a:p>
            <a:pPr eaLnBrk="1" hangingPunct="1"/>
            <a:r>
              <a:rPr lang="en-US" smtClean="0"/>
              <a:t>Family history of the disease. </a:t>
            </a:r>
          </a:p>
          <a:p>
            <a:pPr eaLnBrk="1" hangingPunct="1"/>
            <a:r>
              <a:rPr lang="en-US" smtClean="0"/>
              <a:t>Race and ethnicity</a:t>
            </a:r>
          </a:p>
          <a:p>
            <a:pPr lvl="2" eaLnBrk="1" hangingPunct="1"/>
            <a:r>
              <a:rPr lang="en-US" smtClean="0"/>
              <a:t>Highest incidence is for African Americans</a:t>
            </a:r>
          </a:p>
          <a:p>
            <a:pPr lvl="2" eaLnBrk="1" hangingPunct="1"/>
            <a:r>
              <a:rPr lang="en-US" smtClean="0"/>
              <a:t>Hispanics have higher incidence rates of ESRD than non-Hispanics.</a:t>
            </a:r>
          </a:p>
          <a:p>
            <a:pPr eaLnBrk="1" hangingPunct="1"/>
            <a:endParaRPr lang="en-US" smtClean="0"/>
          </a:p>
          <a:p>
            <a:pPr lvl="2" eaLnBrk="1" hangingPunct="1"/>
            <a:endParaRPr lang="en-US"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2971800"/>
            <a:ext cx="8153400" cy="3505200"/>
          </a:xfrm>
        </p:spPr>
        <p:txBody>
          <a:bodyPr>
            <a:normAutofit lnSpcReduction="10000"/>
          </a:bodyPr>
          <a:lstStyle/>
          <a:p>
            <a:pPr algn="l">
              <a:buFont typeface="Arial" pitchFamily="34" charset="0"/>
              <a:buChar char="•"/>
            </a:pPr>
            <a:r>
              <a:rPr lang="en-US" dirty="0" smtClean="0">
                <a:solidFill>
                  <a:schemeClr val="tx1"/>
                </a:solidFill>
              </a:rPr>
              <a:t>Meta-analysis of genome-wide association data from 20 Studies</a:t>
            </a:r>
          </a:p>
          <a:p>
            <a:pPr algn="l">
              <a:buFont typeface="Arial" pitchFamily="34" charset="0"/>
              <a:buChar char="•"/>
            </a:pPr>
            <a:r>
              <a:rPr lang="en-US" dirty="0" smtClean="0">
                <a:solidFill>
                  <a:schemeClr val="tx1"/>
                </a:solidFill>
              </a:rPr>
              <a:t>67,093 Caucasian individuals </a:t>
            </a:r>
          </a:p>
          <a:p>
            <a:pPr algn="l">
              <a:buFont typeface="Arial" pitchFamily="34" charset="0"/>
              <a:buChar char="•"/>
            </a:pPr>
            <a:r>
              <a:rPr lang="en-US" dirty="0" smtClean="0">
                <a:solidFill>
                  <a:schemeClr val="tx1"/>
                </a:solidFill>
              </a:rPr>
              <a:t>Serum </a:t>
            </a:r>
            <a:r>
              <a:rPr lang="en-US" dirty="0" err="1" smtClean="0">
                <a:solidFill>
                  <a:schemeClr val="tx1"/>
                </a:solidFill>
              </a:rPr>
              <a:t>creatinine</a:t>
            </a:r>
            <a:r>
              <a:rPr lang="en-US" dirty="0" smtClean="0">
                <a:solidFill>
                  <a:schemeClr val="tx1"/>
                </a:solidFill>
              </a:rPr>
              <a:t> (</a:t>
            </a:r>
            <a:r>
              <a:rPr lang="en-US" dirty="0" err="1" smtClean="0">
                <a:solidFill>
                  <a:schemeClr val="tx1"/>
                </a:solidFill>
              </a:rPr>
              <a:t>eGFRcrea</a:t>
            </a:r>
            <a:r>
              <a:rPr lang="en-US" dirty="0" smtClean="0">
                <a:solidFill>
                  <a:schemeClr val="tx1"/>
                </a:solidFill>
              </a:rPr>
              <a:t>), </a:t>
            </a:r>
            <a:r>
              <a:rPr lang="en-US" dirty="0" err="1" smtClean="0">
                <a:solidFill>
                  <a:schemeClr val="tx1"/>
                </a:solidFill>
              </a:rPr>
              <a:t>cystatin</a:t>
            </a:r>
            <a:r>
              <a:rPr lang="en-US" dirty="0" smtClean="0">
                <a:solidFill>
                  <a:schemeClr val="tx1"/>
                </a:solidFill>
              </a:rPr>
              <a:t> C (</a:t>
            </a:r>
            <a:r>
              <a:rPr lang="en-US" dirty="0" err="1" smtClean="0">
                <a:solidFill>
                  <a:schemeClr val="tx1"/>
                </a:solidFill>
              </a:rPr>
              <a:t>eGFRcys</a:t>
            </a:r>
            <a:r>
              <a:rPr lang="en-US" dirty="0" smtClean="0">
                <a:solidFill>
                  <a:schemeClr val="tx1"/>
                </a:solidFill>
              </a:rPr>
              <a:t>), and CKD (</a:t>
            </a:r>
            <a:r>
              <a:rPr lang="en-US" dirty="0" err="1" smtClean="0">
                <a:solidFill>
                  <a:schemeClr val="tx1"/>
                </a:solidFill>
              </a:rPr>
              <a:t>eGFRcrea</a:t>
            </a:r>
            <a:r>
              <a:rPr lang="en-US" dirty="0" smtClean="0">
                <a:solidFill>
                  <a:schemeClr val="tx1"/>
                </a:solidFill>
              </a:rPr>
              <a:t> &lt;60 ml/min/1.73m</a:t>
            </a:r>
            <a:r>
              <a:rPr lang="en-US" baseline="30000" dirty="0" smtClean="0">
                <a:solidFill>
                  <a:schemeClr val="tx1"/>
                </a:solidFill>
              </a:rPr>
              <a:t>2</a:t>
            </a:r>
            <a:r>
              <a:rPr lang="en-US" dirty="0" smtClean="0">
                <a:solidFill>
                  <a:schemeClr val="tx1"/>
                </a:solidFill>
              </a:rPr>
              <a:t>; n = 5,807 CKD cases). </a:t>
            </a:r>
          </a:p>
          <a:p>
            <a:pPr algn="l">
              <a:buFont typeface="Arial" pitchFamily="34" charset="0"/>
              <a:buChar char="•"/>
            </a:pPr>
            <a:r>
              <a:rPr lang="en-US" dirty="0" smtClean="0">
                <a:solidFill>
                  <a:schemeClr val="tx1"/>
                </a:solidFill>
              </a:rPr>
              <a:t>20 new loci</a:t>
            </a:r>
            <a:endParaRPr lang="en-US" dirty="0">
              <a:solidFill>
                <a:schemeClr val="tx1"/>
              </a:solidFill>
            </a:endParaRPr>
          </a:p>
        </p:txBody>
      </p:sp>
      <p:pic>
        <p:nvPicPr>
          <p:cNvPr id="1026" name="Picture 2"/>
          <p:cNvPicPr>
            <a:picLocks noChangeAspect="1" noChangeArrowheads="1"/>
          </p:cNvPicPr>
          <p:nvPr/>
        </p:nvPicPr>
        <p:blipFill>
          <a:blip r:embed="rId2" cstate="print"/>
          <a:srcRect/>
          <a:stretch>
            <a:fillRect/>
          </a:stretch>
        </p:blipFill>
        <p:spPr bwMode="auto">
          <a:xfrm>
            <a:off x="304800" y="228600"/>
            <a:ext cx="8505825" cy="24384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533400" y="1447800"/>
            <a:ext cx="8011026" cy="35814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ChangeAspect="1" noChangeArrowheads="1"/>
          </p:cNvPicPr>
          <p:nvPr/>
        </p:nvPicPr>
        <p:blipFill>
          <a:blip r:embed="rId2" cstate="print"/>
          <a:srcRect/>
          <a:stretch>
            <a:fillRect/>
          </a:stretch>
        </p:blipFill>
        <p:spPr bwMode="auto">
          <a:xfrm>
            <a:off x="339542" y="1981200"/>
            <a:ext cx="8687675" cy="2971800"/>
          </a:xfrm>
          <a:prstGeom prst="rect">
            <a:avLst/>
          </a:prstGeom>
          <a:noFill/>
          <a:ln w="9525">
            <a:noFill/>
            <a:miter lim="800000"/>
            <a:headEnd/>
            <a:tailEnd/>
          </a:ln>
        </p:spPr>
      </p:pic>
    </p:spTree>
    <p:extLst>
      <p:ext uri="{BB962C8B-B14F-4D97-AF65-F5344CB8AC3E}">
        <p14:creationId xmlns="" xmlns:p14="http://schemas.microsoft.com/office/powerpoint/2010/main" val="1801674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7200" y="619125"/>
            <a:ext cx="3810000" cy="56197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TextBox 2"/>
          <p:cNvSpPr txBox="1"/>
          <p:nvPr/>
        </p:nvSpPr>
        <p:spPr>
          <a:xfrm>
            <a:off x="4191000" y="2057400"/>
            <a:ext cx="4648200" cy="1754326"/>
          </a:xfrm>
          <a:prstGeom prst="rect">
            <a:avLst/>
          </a:prstGeom>
          <a:noFill/>
        </p:spPr>
        <p:txBody>
          <a:bodyPr wrap="square" rtlCol="0">
            <a:spAutoFit/>
          </a:bodyPr>
          <a:lstStyle/>
          <a:p>
            <a:r>
              <a:rPr lang="en-US" dirty="0"/>
              <a:t>The most common sites of stress fractures are the second and third metatarsals of the foot. Stress fractures are also common in the heel (calcaneus), the outer bone of the lower leg (fibula), and the </a:t>
            </a:r>
            <a:r>
              <a:rPr lang="en-US" dirty="0" err="1"/>
              <a:t>navicular</a:t>
            </a:r>
            <a:r>
              <a:rPr lang="en-US" dirty="0"/>
              <a:t>, a bone on the top of the </a:t>
            </a:r>
            <a:r>
              <a:rPr lang="en-US" dirty="0" err="1"/>
              <a:t>midfoot</a:t>
            </a:r>
            <a:r>
              <a:rPr lang="en-US" dirty="0"/>
              <a:t>.</a:t>
            </a:r>
          </a:p>
        </p:txBody>
      </p:sp>
    </p:spTree>
    <p:extLst>
      <p:ext uri="{BB962C8B-B14F-4D97-AF65-F5344CB8AC3E}">
        <p14:creationId xmlns="" xmlns:p14="http://schemas.microsoft.com/office/powerpoint/2010/main" val="23027074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533400" y="457200"/>
            <a:ext cx="7305675" cy="1314450"/>
          </a:xfrm>
          <a:prstGeom prst="rect">
            <a:avLst/>
          </a:prstGeom>
          <a:noFill/>
          <a:ln w="9525">
            <a:noFill/>
            <a:miter lim="800000"/>
            <a:headEnd/>
            <a:tailEnd/>
          </a:ln>
        </p:spPr>
      </p:pic>
      <p:sp>
        <p:nvSpPr>
          <p:cNvPr id="3" name="Subtitle 2"/>
          <p:cNvSpPr txBox="1">
            <a:spLocks/>
          </p:cNvSpPr>
          <p:nvPr/>
        </p:nvSpPr>
        <p:spPr>
          <a:xfrm>
            <a:off x="457200" y="2971800"/>
            <a:ext cx="8153400" cy="35052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Meta-analysis of genome-wide association data from 20 Studies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130K Caucasian individuals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Serum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creatinine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eGFRcrea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6 new loci for CEU</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4/6 validate in African Americans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533400" y="550786"/>
            <a:ext cx="8001000" cy="5702122"/>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676400" y="196161"/>
            <a:ext cx="5715000" cy="6380603"/>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CKD:  rs12917707 </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371600" y="1371600"/>
            <a:ext cx="5181600" cy="51583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2800709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Estimated GFR creatinine</a:t>
            </a:r>
            <a:endParaRPr lang="en-US" dirty="0"/>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81200" y="1295400"/>
            <a:ext cx="5105400" cy="51054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3996379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Estimated GFR </a:t>
            </a:r>
            <a:r>
              <a:rPr lang="en-US" dirty="0" err="1" smtClean="0"/>
              <a:t>cystatin</a:t>
            </a:r>
            <a:r>
              <a:rPr lang="en-US" dirty="0" smtClean="0"/>
              <a:t> C</a:t>
            </a:r>
            <a:endParaRPr lang="en-US" dirty="0"/>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33600" y="1371600"/>
            <a:ext cx="4991100" cy="511185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5112039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00200" y="609600"/>
            <a:ext cx="5638800" cy="308254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extBox 1"/>
          <p:cNvSpPr txBox="1"/>
          <p:nvPr/>
        </p:nvSpPr>
        <p:spPr>
          <a:xfrm>
            <a:off x="762000" y="4038600"/>
            <a:ext cx="7620000" cy="1477328"/>
          </a:xfrm>
          <a:prstGeom prst="rect">
            <a:avLst/>
          </a:prstGeom>
          <a:noFill/>
        </p:spPr>
        <p:txBody>
          <a:bodyPr wrap="square" rtlCol="0">
            <a:spAutoFit/>
          </a:bodyPr>
          <a:lstStyle/>
          <a:p>
            <a:r>
              <a:rPr lang="en-US" dirty="0"/>
              <a:t>We all lose some bone mass as we age. Bones naturally become thinner (</a:t>
            </a:r>
            <a:r>
              <a:rPr lang="en-US" dirty="0" smtClean="0"/>
              <a:t>called osteopenia</a:t>
            </a:r>
            <a:r>
              <a:rPr lang="en-US" dirty="0"/>
              <a:t>) as you grow older, because existing bone is broken down faster than new bone is made. As this occurs, our bones lose calcium and other minerals and become lighter, less dense, and more porous. This makes the bones weaker and increases the chance that they might break (fracture).</a:t>
            </a:r>
          </a:p>
        </p:txBody>
      </p:sp>
    </p:spTree>
    <p:extLst>
      <p:ext uri="{BB962C8B-B14F-4D97-AF65-F5344CB8AC3E}">
        <p14:creationId xmlns="" xmlns:p14="http://schemas.microsoft.com/office/powerpoint/2010/main" val="3825589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5181600"/>
            <a:ext cx="8229600" cy="1066800"/>
          </a:xfrm>
        </p:spPr>
        <p:txBody>
          <a:bodyPr>
            <a:normAutofit/>
          </a:bodyPr>
          <a:lstStyle/>
          <a:p>
            <a:pPr algn="l">
              <a:buFont typeface="Arial" pitchFamily="34" charset="0"/>
              <a:buChar char="•"/>
            </a:pPr>
            <a:r>
              <a:rPr lang="en-US" sz="1600" dirty="0" smtClean="0">
                <a:solidFill>
                  <a:schemeClr val="tx1"/>
                </a:solidFill>
              </a:rPr>
              <a:t>Bone is living tissue, which is constantly being absorbed and replaced. Osteoporosis occurs when the creation of new bone doesn't keep up with the removal of old bone.</a:t>
            </a:r>
          </a:p>
          <a:p>
            <a:pPr algn="l">
              <a:buFont typeface="Arial" pitchFamily="34" charset="0"/>
              <a:buChar char="•"/>
            </a:pPr>
            <a:r>
              <a:rPr lang="en-US" sz="1600" dirty="0" smtClean="0">
                <a:solidFill>
                  <a:schemeClr val="tx1"/>
                </a:solidFill>
              </a:rPr>
              <a:t>White and Asian women — especially those who are past menopause — are at highest risk. </a:t>
            </a:r>
            <a:endParaRPr lang="en-US" sz="1600" dirty="0">
              <a:solidFill>
                <a:schemeClr val="tx1"/>
              </a:solidFill>
            </a:endParaRPr>
          </a:p>
        </p:txBody>
      </p:sp>
      <p:pic>
        <p:nvPicPr>
          <p:cNvPr id="1026" name="Picture 2" descr="http://images.test.obesityhelp.com.s3.amazonaws.com/articles/wp-content/uploads/2013/05/13819011_xl.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5800" y="457200"/>
            <a:ext cx="6858000" cy="449274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70025"/>
          </a:xfrm>
        </p:spPr>
        <p:txBody>
          <a:bodyPr/>
          <a:lstStyle/>
          <a:p>
            <a:r>
              <a:rPr lang="en-US" dirty="0" smtClean="0"/>
              <a:t>Osteoporosis symptoms</a:t>
            </a:r>
            <a:endParaRPr lang="en-US" dirty="0"/>
          </a:p>
        </p:txBody>
      </p:sp>
      <p:sp>
        <p:nvSpPr>
          <p:cNvPr id="3" name="Subtitle 2"/>
          <p:cNvSpPr>
            <a:spLocks noGrp="1"/>
          </p:cNvSpPr>
          <p:nvPr>
            <p:ph type="subTitle" idx="1"/>
          </p:nvPr>
        </p:nvSpPr>
        <p:spPr>
          <a:xfrm>
            <a:off x="533400" y="1828800"/>
            <a:ext cx="7467600" cy="4191000"/>
          </a:xfrm>
        </p:spPr>
        <p:txBody>
          <a:bodyPr>
            <a:normAutofit/>
          </a:bodyPr>
          <a:lstStyle/>
          <a:p>
            <a:pPr algn="l">
              <a:buFont typeface="Arial" pitchFamily="34" charset="0"/>
              <a:buChar char="•"/>
            </a:pPr>
            <a:r>
              <a:rPr lang="en-US" dirty="0" smtClean="0">
                <a:solidFill>
                  <a:schemeClr val="tx1"/>
                </a:solidFill>
              </a:rPr>
              <a:t>Back pain, caused by a fractured or collapsed vertebra</a:t>
            </a:r>
          </a:p>
          <a:p>
            <a:pPr algn="l">
              <a:buFont typeface="Arial" pitchFamily="34" charset="0"/>
              <a:buChar char="•"/>
            </a:pPr>
            <a:r>
              <a:rPr lang="en-US" dirty="0" smtClean="0">
                <a:solidFill>
                  <a:schemeClr val="tx1"/>
                </a:solidFill>
              </a:rPr>
              <a:t>Loss of height over time</a:t>
            </a:r>
          </a:p>
          <a:p>
            <a:pPr algn="l">
              <a:buFont typeface="Arial" pitchFamily="34" charset="0"/>
              <a:buChar char="•"/>
            </a:pPr>
            <a:r>
              <a:rPr lang="en-US" dirty="0" smtClean="0">
                <a:solidFill>
                  <a:schemeClr val="tx1"/>
                </a:solidFill>
              </a:rPr>
              <a:t>A stooped posture</a:t>
            </a:r>
          </a:p>
          <a:p>
            <a:pPr algn="l">
              <a:buFont typeface="Arial" pitchFamily="34" charset="0"/>
              <a:buChar char="•"/>
            </a:pPr>
            <a:r>
              <a:rPr lang="en-US" dirty="0" smtClean="0">
                <a:solidFill>
                  <a:schemeClr val="tx1"/>
                </a:solidFill>
              </a:rPr>
              <a:t>A bone fracture that occurs much more easily than expected</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Dxa</a:t>
            </a:r>
            <a:r>
              <a:rPr lang="en-US" dirty="0" smtClean="0"/>
              <a:t> scan</a:t>
            </a:r>
            <a:endParaRPr lang="en-US" dirty="0"/>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81200" y="1600200"/>
            <a:ext cx="4725000" cy="2667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TextBox 2"/>
          <p:cNvSpPr txBox="1"/>
          <p:nvPr/>
        </p:nvSpPr>
        <p:spPr>
          <a:xfrm>
            <a:off x="418140" y="4800600"/>
            <a:ext cx="8343600" cy="923330"/>
          </a:xfrm>
          <a:prstGeom prst="rect">
            <a:avLst/>
          </a:prstGeom>
          <a:noFill/>
        </p:spPr>
        <p:txBody>
          <a:bodyPr wrap="square" rtlCol="0">
            <a:spAutoFit/>
          </a:bodyPr>
          <a:lstStyle/>
          <a:p>
            <a:r>
              <a:rPr lang="en-US" dirty="0"/>
              <a:t>Dual-energy X-ray absorptiometry (DXA) is a technique used to measure bone mineral density. Two X-ray beams of different energy levels are aimed at a patient’s bones to determine BMD. </a:t>
            </a:r>
          </a:p>
        </p:txBody>
      </p:sp>
    </p:spTree>
    <p:extLst>
      <p:ext uri="{BB962C8B-B14F-4D97-AF65-F5344CB8AC3E}">
        <p14:creationId xmlns="" xmlns:p14="http://schemas.microsoft.com/office/powerpoint/2010/main" val="3699042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1000"/>
            <a:ext cx="7772400" cy="1470025"/>
          </a:xfrm>
        </p:spPr>
        <p:txBody>
          <a:bodyPr/>
          <a:lstStyle/>
          <a:p>
            <a:endParaRPr lang="en-US" dirty="0"/>
          </a:p>
        </p:txBody>
      </p:sp>
      <p:sp>
        <p:nvSpPr>
          <p:cNvPr id="3" name="Subtitle 2"/>
          <p:cNvSpPr>
            <a:spLocks noGrp="1"/>
          </p:cNvSpPr>
          <p:nvPr>
            <p:ph type="subTitle" idx="1"/>
          </p:nvPr>
        </p:nvSpPr>
        <p:spPr>
          <a:xfrm>
            <a:off x="533400" y="3962400"/>
            <a:ext cx="7543800" cy="2362200"/>
          </a:xfrm>
        </p:spPr>
        <p:txBody>
          <a:bodyPr>
            <a:normAutofit fontScale="77500" lnSpcReduction="20000"/>
          </a:bodyPr>
          <a:lstStyle/>
          <a:p>
            <a:pPr algn="l"/>
            <a:r>
              <a:rPr lang="en-US" b="1" dirty="0">
                <a:solidFill>
                  <a:schemeClr val="tx1"/>
                </a:solidFill>
              </a:rPr>
              <a:t>Low bone mass (medically termed </a:t>
            </a:r>
            <a:r>
              <a:rPr lang="en-US" b="1" u="sng" dirty="0">
                <a:solidFill>
                  <a:schemeClr val="tx1"/>
                </a:solidFill>
                <a:hlinkClick r:id="rId2"/>
              </a:rPr>
              <a:t>osteopenia</a:t>
            </a:r>
            <a:r>
              <a:rPr lang="en-US" b="1" dirty="0">
                <a:solidFill>
                  <a:schemeClr val="tx1"/>
                </a:solidFill>
              </a:rPr>
              <a:t>)</a:t>
            </a:r>
            <a:r>
              <a:rPr lang="en-US" dirty="0">
                <a:solidFill>
                  <a:schemeClr val="tx1"/>
                </a:solidFill>
              </a:rPr>
              <a:t>: A BMD defines osteopenia as a T-score between -1 and -2.5. This signifies an increased fracture risk but does not meet the criteria for osteoporosis.</a:t>
            </a:r>
          </a:p>
          <a:p>
            <a:pPr algn="l"/>
            <a:r>
              <a:rPr lang="en-US" b="1" dirty="0">
                <a:solidFill>
                  <a:schemeClr val="tx1"/>
                </a:solidFill>
              </a:rPr>
              <a:t>Osteoporosis</a:t>
            </a:r>
            <a:r>
              <a:rPr lang="en-US" dirty="0">
                <a:solidFill>
                  <a:schemeClr val="tx1"/>
                </a:solidFill>
              </a:rPr>
              <a:t>: A BMD greater than 2.5 standard deviations from the normal (T score less than or equal to -2.5) defines osteoporosis.</a:t>
            </a:r>
          </a:p>
          <a:p>
            <a:pPr algn="l"/>
            <a:endParaRPr lang="en-US" dirty="0">
              <a:solidFill>
                <a:schemeClr val="tx1"/>
              </a:solidFill>
            </a:endParaRPr>
          </a:p>
        </p:txBody>
      </p:sp>
      <p:pic>
        <p:nvPicPr>
          <p:cNvPr id="10242"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371600" y="263945"/>
            <a:ext cx="5334000" cy="362452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238268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2819400"/>
            <a:ext cx="7848600" cy="2743200"/>
          </a:xfrm>
        </p:spPr>
        <p:txBody>
          <a:bodyPr>
            <a:normAutofit fontScale="70000" lnSpcReduction="20000"/>
          </a:bodyPr>
          <a:lstStyle/>
          <a:p>
            <a:pPr marL="457200" indent="-457200" algn="l">
              <a:buFont typeface="Arial" panose="020B0604020202020204" pitchFamily="34" charset="0"/>
              <a:buChar char="•"/>
            </a:pPr>
            <a:r>
              <a:rPr lang="en-US" dirty="0" smtClean="0">
                <a:solidFill>
                  <a:schemeClr val="tx1"/>
                </a:solidFill>
              </a:rPr>
              <a:t>Meta-analysis of 17 GWA studies</a:t>
            </a:r>
          </a:p>
          <a:p>
            <a:pPr marL="457200" indent="-457200" algn="l">
              <a:buFont typeface="Arial" panose="020B0604020202020204" pitchFamily="34" charset="0"/>
              <a:buChar char="•"/>
            </a:pPr>
            <a:r>
              <a:rPr lang="en-US" dirty="0" smtClean="0">
                <a:solidFill>
                  <a:schemeClr val="tx1"/>
                </a:solidFill>
              </a:rPr>
              <a:t>Phenotypes</a:t>
            </a:r>
          </a:p>
          <a:p>
            <a:pPr marL="914400" lvl="1" indent="-457200" algn="l">
              <a:buFont typeface="Arial" panose="020B0604020202020204" pitchFamily="34" charset="0"/>
              <a:buChar char="•"/>
            </a:pPr>
            <a:r>
              <a:rPr lang="en-US" dirty="0" smtClean="0">
                <a:solidFill>
                  <a:schemeClr val="tx1"/>
                </a:solidFill>
              </a:rPr>
              <a:t>Femoral neck bone mineral density (cases n=32,961; controls ~100K)</a:t>
            </a:r>
          </a:p>
          <a:p>
            <a:pPr marL="914400" lvl="1" indent="-457200" algn="l">
              <a:buFont typeface="Arial" panose="020B0604020202020204" pitchFamily="34" charset="0"/>
              <a:buChar char="•"/>
            </a:pPr>
            <a:r>
              <a:rPr lang="en-US" dirty="0" smtClean="0">
                <a:solidFill>
                  <a:schemeClr val="tx1"/>
                </a:solidFill>
              </a:rPr>
              <a:t>Lumbar spine bone mineral density (cases n=31,800 ; controls ~100K)</a:t>
            </a:r>
          </a:p>
          <a:p>
            <a:pPr marL="457200" indent="-457200" algn="l">
              <a:buFont typeface="Arial" panose="020B0604020202020204" pitchFamily="34" charset="0"/>
              <a:buChar char="•"/>
            </a:pPr>
            <a:r>
              <a:rPr lang="en-US" dirty="0" smtClean="0">
                <a:solidFill>
                  <a:schemeClr val="tx1"/>
                </a:solidFill>
              </a:rPr>
              <a:t>2.5 million SNPs</a:t>
            </a:r>
          </a:p>
          <a:p>
            <a:pPr marL="457200" indent="-457200" algn="l">
              <a:buFont typeface="Arial" panose="020B0604020202020204" pitchFamily="34" charset="0"/>
              <a:buChar char="•"/>
            </a:pPr>
            <a:r>
              <a:rPr lang="en-US" dirty="0" smtClean="0">
                <a:solidFill>
                  <a:schemeClr val="tx1"/>
                </a:solidFill>
              </a:rPr>
              <a:t>56 SNPs are genome-wide significant (p &lt; 5 x 10</a:t>
            </a:r>
            <a:r>
              <a:rPr lang="en-US" baseline="30000" dirty="0" smtClean="0">
                <a:solidFill>
                  <a:schemeClr val="tx1"/>
                </a:solidFill>
              </a:rPr>
              <a:t>-8</a:t>
            </a:r>
            <a:r>
              <a:rPr lang="en-US" dirty="0" smtClean="0">
                <a:solidFill>
                  <a:schemeClr val="tx1"/>
                </a:solidFill>
              </a:rPr>
              <a:t>)</a:t>
            </a:r>
          </a:p>
          <a:p>
            <a:pPr marL="457200" indent="-457200" algn="l">
              <a:buFont typeface="Arial" panose="020B0604020202020204" pitchFamily="34" charset="0"/>
              <a:buChar char="•"/>
            </a:pPr>
            <a:endParaRPr lang="en-US" dirty="0" smtClean="0">
              <a:solidFill>
                <a:schemeClr val="tx1"/>
              </a:solidFill>
            </a:endParaRPr>
          </a:p>
          <a:p>
            <a:pPr algn="l"/>
            <a:endParaRPr lang="en-US" dirty="0"/>
          </a:p>
        </p:txBody>
      </p:sp>
      <p:pic>
        <p:nvPicPr>
          <p:cNvPr id="61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7200" y="457200"/>
            <a:ext cx="7543800" cy="18383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2393656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744</TotalTime>
  <Words>1070</Words>
  <Application>Microsoft Office PowerPoint</Application>
  <PresentationFormat>On-screen Show (4:3)</PresentationFormat>
  <Paragraphs>107</Paragraphs>
  <Slides>35</Slides>
  <Notes>3</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Stress Fracture</vt:lpstr>
      <vt:lpstr>Stress fracture is a common sports injury, and most cases are associated with athletics. </vt:lpstr>
      <vt:lpstr>Slide 3</vt:lpstr>
      <vt:lpstr>Slide 4</vt:lpstr>
      <vt:lpstr>Slide 5</vt:lpstr>
      <vt:lpstr>Osteoporosis symptoms</vt:lpstr>
      <vt:lpstr>Dxa scan</vt:lpstr>
      <vt:lpstr>Slide 8</vt:lpstr>
      <vt:lpstr>Slide 9</vt:lpstr>
      <vt:lpstr>Femoral neck Quantile‐quantile (Q‐Q) plots.  (All analyzed HapMap CEU imputed SNPs passing quality control criteria in the studies (red dots) and after adjustment for 82 SNPs selected for replication(black dots).</vt:lpstr>
      <vt:lpstr>Femoral neck BMD Manhattan plot</vt:lpstr>
      <vt:lpstr>Slide 12</vt:lpstr>
      <vt:lpstr>Gene 210 2014</vt:lpstr>
      <vt:lpstr>Slide 14</vt:lpstr>
      <vt:lpstr>Low BMD/Osteoporosis prevention</vt:lpstr>
      <vt:lpstr>Slide 16</vt:lpstr>
      <vt:lpstr>Chronic Kidney Disease</vt:lpstr>
      <vt:lpstr>Epidemiology</vt:lpstr>
      <vt:lpstr>Slide 19</vt:lpstr>
      <vt:lpstr>Clinical Definition</vt:lpstr>
      <vt:lpstr>Measuring kidney function eGFR:  MDRD calculation </vt:lpstr>
      <vt:lpstr>CKD Symptoms</vt:lpstr>
      <vt:lpstr>Slide 23</vt:lpstr>
      <vt:lpstr>Slide 24</vt:lpstr>
      <vt:lpstr>Kidney function declines with age in humans</vt:lpstr>
      <vt:lpstr>Risk Factors</vt:lpstr>
      <vt:lpstr>Slide 27</vt:lpstr>
      <vt:lpstr>Slide 28</vt:lpstr>
      <vt:lpstr>Slide 29</vt:lpstr>
      <vt:lpstr>Slide 30</vt:lpstr>
      <vt:lpstr>Slide 31</vt:lpstr>
      <vt:lpstr>Slide 32</vt:lpstr>
      <vt:lpstr>CKD:  rs12917707 </vt:lpstr>
      <vt:lpstr>Estimated GFR creatinine</vt:lpstr>
      <vt:lpstr>Estimated GFR cystatin C</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dc:creator>
  <cp:lastModifiedBy>Stuart</cp:lastModifiedBy>
  <cp:revision>22</cp:revision>
  <dcterms:created xsi:type="dcterms:W3CDTF">2014-04-16T05:43:27Z</dcterms:created>
  <dcterms:modified xsi:type="dcterms:W3CDTF">2014-04-22T20:48:42Z</dcterms:modified>
</cp:coreProperties>
</file>