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vml" ContentType="application/vnd.openxmlformats-officedocument.vmlDrawing"/>
  <Default Extension="docx" ContentType="application/vnd.openxmlformats-officedocument.wordprocessingml.document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1"/>
  </p:notesMasterIdLst>
  <p:sldIdLst>
    <p:sldId id="256" r:id="rId2"/>
    <p:sldId id="286" r:id="rId3"/>
    <p:sldId id="257" r:id="rId4"/>
    <p:sldId id="299" r:id="rId5"/>
    <p:sldId id="263" r:id="rId6"/>
    <p:sldId id="264" r:id="rId7"/>
    <p:sldId id="267" r:id="rId8"/>
    <p:sldId id="265" r:id="rId9"/>
    <p:sldId id="269" r:id="rId10"/>
    <p:sldId id="270" r:id="rId11"/>
    <p:sldId id="271" r:id="rId12"/>
    <p:sldId id="272" r:id="rId13"/>
    <p:sldId id="273" r:id="rId14"/>
    <p:sldId id="274" r:id="rId15"/>
    <p:sldId id="275" r:id="rId16"/>
    <p:sldId id="276" r:id="rId17"/>
    <p:sldId id="277" r:id="rId18"/>
    <p:sldId id="278" r:id="rId19"/>
    <p:sldId id="281" r:id="rId20"/>
    <p:sldId id="279" r:id="rId21"/>
    <p:sldId id="302" r:id="rId22"/>
    <p:sldId id="303" r:id="rId23"/>
    <p:sldId id="282" r:id="rId24"/>
    <p:sldId id="283" r:id="rId25"/>
    <p:sldId id="284" r:id="rId26"/>
    <p:sldId id="290" r:id="rId27"/>
    <p:sldId id="300" r:id="rId28"/>
    <p:sldId id="301" r:id="rId29"/>
    <p:sldId id="285" r:id="rId30"/>
    <p:sldId id="288" r:id="rId31"/>
    <p:sldId id="287" r:id="rId32"/>
    <p:sldId id="289" r:id="rId33"/>
    <p:sldId id="292" r:id="rId34"/>
    <p:sldId id="293" r:id="rId35"/>
    <p:sldId id="304" r:id="rId36"/>
    <p:sldId id="294" r:id="rId37"/>
    <p:sldId id="295" r:id="rId38"/>
    <p:sldId id="298" r:id="rId39"/>
    <p:sldId id="296" r:id="rId40"/>
  </p:sldIdLst>
  <p:sldSz cx="9144000" cy="6858000" type="screen4x3"/>
  <p:notesSz cx="6858000" cy="9144000"/>
  <p:defaultTextStyle>
    <a:defPPr>
      <a:defRPr lang="ja-JP"/>
    </a:defPPr>
    <a:lvl1pPr marL="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100" d="100"/>
          <a:sy n="100" d="100"/>
        </p:scale>
        <p:origin x="-3656" y="-13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notesMaster" Target="notesMasters/notesMaster1.xml"/><Relationship Id="rId42" Type="http://schemas.openxmlformats.org/officeDocument/2006/relationships/printerSettings" Target="printerSettings/printerSettings1.bin"/><Relationship Id="rId43" Type="http://schemas.openxmlformats.org/officeDocument/2006/relationships/presProps" Target="presProps.xml"/><Relationship Id="rId44" Type="http://schemas.openxmlformats.org/officeDocument/2006/relationships/viewProps" Target="viewProps.xml"/><Relationship Id="rId45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ja-JP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FE5A16-5688-FF49-BC42-C69EF6E1D847}" type="datetimeFigureOut">
              <a:rPr lang="ja-JP" altLang="en-US" smtClean="0"/>
              <a:pPr/>
              <a:t>4/29/14</a:t>
            </a:fld>
            <a:endParaRPr lang="ja-JP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ja-JP" smtClean="0"/>
              <a:t>Click to edit Master text styles</a:t>
            </a:r>
          </a:p>
          <a:p>
            <a:pPr lvl="1"/>
            <a:r>
              <a:rPr lang="en-US" altLang="ja-JP" smtClean="0"/>
              <a:t>Second level</a:t>
            </a:r>
          </a:p>
          <a:p>
            <a:pPr lvl="2"/>
            <a:r>
              <a:rPr lang="en-US" altLang="ja-JP" smtClean="0"/>
              <a:t>Third level</a:t>
            </a:r>
          </a:p>
          <a:p>
            <a:pPr lvl="3"/>
            <a:r>
              <a:rPr lang="en-US" altLang="ja-JP" smtClean="0"/>
              <a:t>Fourth level</a:t>
            </a:r>
          </a:p>
          <a:p>
            <a:pPr lvl="4"/>
            <a:r>
              <a:rPr lang="en-US" altLang="ja-JP" smtClean="0"/>
              <a:t>Fifth level</a:t>
            </a:r>
            <a:endParaRPr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D526CD-2634-944B-A3EA-57814910A04C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101178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Text Box 1"/>
          <p:cNvSpPr txBox="1">
            <a:spLocks noChangeArrowheads="1"/>
          </p:cNvSpPr>
          <p:nvPr/>
        </p:nvSpPr>
        <p:spPr bwMode="auto">
          <a:xfrm>
            <a:off x="1400736" y="914977"/>
            <a:ext cx="4055129" cy="313459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82058" tIns="41029" rIns="82058" bIns="41029" anchor="ctr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098" name="Text Box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1046350" y="4352637"/>
            <a:ext cx="4770904" cy="3478068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marL="76930" indent="-76930">
              <a:lnSpc>
                <a:spcPct val="93000"/>
              </a:lnSpc>
              <a:spcBef>
                <a:spcPct val="0"/>
              </a:spcBef>
              <a:buSzPct val="45000"/>
              <a:tabLst>
                <a:tab pos="649628" algn="l"/>
                <a:tab pos="1299256" algn="l"/>
                <a:tab pos="1948884" algn="l"/>
                <a:tab pos="2598511" algn="l"/>
                <a:tab pos="3248139" algn="l"/>
                <a:tab pos="3897767" algn="l"/>
                <a:tab pos="4547395" algn="l"/>
              </a:tabLst>
            </a:pPr>
            <a:r>
              <a:rPr lang="en-GB" altLang="ja-JP" dirty="0">
                <a:latin typeface="Arial" pitchFamily="-104" charset="0"/>
                <a:ea typeface="msgothic" charset="0"/>
                <a:cs typeface="msgothic" charset="0"/>
              </a:rPr>
              <a:t>Time line showing key events in the investigation of the cancer genome.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Text Box 1"/>
          <p:cNvSpPr txBox="1">
            <a:spLocks noChangeArrowheads="1"/>
          </p:cNvSpPr>
          <p:nvPr/>
        </p:nvSpPr>
        <p:spPr bwMode="auto">
          <a:xfrm>
            <a:off x="1400736" y="914977"/>
            <a:ext cx="4055129" cy="313459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82058" tIns="41029" rIns="82058" bIns="41029" anchor="ctr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098" name="Text Box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1046350" y="4352637"/>
            <a:ext cx="4770904" cy="3478068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marL="76930" indent="-76930">
              <a:lnSpc>
                <a:spcPct val="93000"/>
              </a:lnSpc>
              <a:spcBef>
                <a:spcPct val="0"/>
              </a:spcBef>
              <a:buSzPct val="45000"/>
              <a:tabLst>
                <a:tab pos="649628" algn="l"/>
                <a:tab pos="1299256" algn="l"/>
                <a:tab pos="1948884" algn="l"/>
                <a:tab pos="2598511" algn="l"/>
                <a:tab pos="3248139" algn="l"/>
                <a:tab pos="3897767" algn="l"/>
                <a:tab pos="4547395" algn="l"/>
              </a:tabLst>
            </a:pPr>
            <a:r>
              <a:rPr lang="en-GB" altLang="ja-JP" sz="1300" b="1" dirty="0">
                <a:latin typeface="Arial" pitchFamily="-104" charset="0"/>
                <a:ea typeface="msgothic" charset="0"/>
                <a:cs typeface="msgothic" charset="0"/>
              </a:rPr>
              <a:t>Flow chart of the genome analysis for a cancer patient.</a:t>
            </a:r>
            <a:r>
              <a:rPr lang="en-GB" altLang="ja-JP" dirty="0">
                <a:latin typeface="Arial" pitchFamily="-104" charset="0"/>
                <a:ea typeface="msgothic" charset="0"/>
                <a:cs typeface="msgothic" charset="0"/>
              </a:rPr>
              <a:t> The process needs to be based on appropriate genetic </a:t>
            </a:r>
            <a:r>
              <a:rPr lang="en-GB" altLang="ja-JP" dirty="0" err="1">
                <a:latin typeface="Arial" pitchFamily="-104" charset="0"/>
                <a:ea typeface="msgothic" charset="0"/>
                <a:cs typeface="msgothic" charset="0"/>
              </a:rPr>
              <a:t>counseling</a:t>
            </a:r>
            <a:r>
              <a:rPr lang="en-GB" altLang="ja-JP" dirty="0">
                <a:latin typeface="Arial" pitchFamily="-104" charset="0"/>
                <a:ea typeface="msgothic" charset="0"/>
                <a:cs typeface="msgothic" charset="0"/>
              </a:rPr>
              <a:t>. The results comprise three parts: somatic findings in the </a:t>
            </a:r>
            <a:r>
              <a:rPr lang="en-GB" altLang="ja-JP" dirty="0" err="1">
                <a:latin typeface="Arial" pitchFamily="-104" charset="0"/>
                <a:ea typeface="msgothic" charset="0"/>
                <a:cs typeface="msgothic" charset="0"/>
              </a:rPr>
              <a:t>tumor</a:t>
            </a:r>
            <a:r>
              <a:rPr lang="en-GB" altLang="ja-JP" dirty="0">
                <a:latin typeface="Arial" pitchFamily="-104" charset="0"/>
                <a:ea typeface="msgothic" charset="0"/>
                <a:cs typeface="msgothic" charset="0"/>
              </a:rPr>
              <a:t>, cancer-related findings in the </a:t>
            </a:r>
            <a:r>
              <a:rPr lang="en-GB" altLang="ja-JP" dirty="0" err="1">
                <a:latin typeface="Arial" pitchFamily="-104" charset="0"/>
                <a:ea typeface="msgothic" charset="0"/>
                <a:cs typeface="msgothic" charset="0"/>
              </a:rPr>
              <a:t>germline</a:t>
            </a:r>
            <a:r>
              <a:rPr lang="en-GB" altLang="ja-JP" dirty="0">
                <a:latin typeface="Arial" pitchFamily="-104" charset="0"/>
                <a:ea typeface="msgothic" charset="0"/>
                <a:cs typeface="msgothic" charset="0"/>
              </a:rPr>
              <a:t>, and incidental findings in the </a:t>
            </a:r>
            <a:r>
              <a:rPr lang="en-GB" altLang="ja-JP" dirty="0" err="1">
                <a:latin typeface="Arial" pitchFamily="-104" charset="0"/>
                <a:ea typeface="msgothic" charset="0"/>
                <a:cs typeface="msgothic" charset="0"/>
              </a:rPr>
              <a:t>germline</a:t>
            </a:r>
            <a:r>
              <a:rPr lang="en-GB" altLang="ja-JP" dirty="0">
                <a:latin typeface="Arial" pitchFamily="-104" charset="0"/>
                <a:ea typeface="msgothic" charset="0"/>
                <a:cs typeface="msgothic" charset="0"/>
              </a:rPr>
              <a:t>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Text Box 1"/>
          <p:cNvSpPr txBox="1">
            <a:spLocks noChangeArrowheads="1"/>
          </p:cNvSpPr>
          <p:nvPr/>
        </p:nvSpPr>
        <p:spPr bwMode="auto">
          <a:xfrm>
            <a:off x="1400736" y="914977"/>
            <a:ext cx="4055129" cy="313459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82058" tIns="41029" rIns="82058" bIns="41029" anchor="ctr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098" name="Text Box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1046350" y="4352637"/>
            <a:ext cx="4770904" cy="3478068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marL="76930" indent="-76930">
              <a:lnSpc>
                <a:spcPct val="93000"/>
              </a:lnSpc>
              <a:spcBef>
                <a:spcPct val="0"/>
              </a:spcBef>
              <a:buSzPct val="45000"/>
              <a:tabLst>
                <a:tab pos="649628" algn="l"/>
                <a:tab pos="1299256" algn="l"/>
                <a:tab pos="1948884" algn="l"/>
                <a:tab pos="2598511" algn="l"/>
                <a:tab pos="3248139" algn="l"/>
                <a:tab pos="3897767" algn="l"/>
                <a:tab pos="4547395" algn="l"/>
              </a:tabLst>
            </a:pPr>
            <a:r>
              <a:rPr lang="en-GB" altLang="ja-JP" dirty="0">
                <a:latin typeface="Arial" pitchFamily="-104" charset="0"/>
                <a:ea typeface="msgothic" charset="0"/>
                <a:cs typeface="msgothic" charset="0"/>
              </a:rPr>
              <a:t>Time line showing key events in the investigation of the cancer genome.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Text Box 1"/>
          <p:cNvSpPr txBox="1">
            <a:spLocks noChangeArrowheads="1"/>
          </p:cNvSpPr>
          <p:nvPr/>
        </p:nvSpPr>
        <p:spPr bwMode="auto">
          <a:xfrm>
            <a:off x="1400736" y="914977"/>
            <a:ext cx="4055129" cy="313459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82058" tIns="41029" rIns="82058" bIns="41029" anchor="ctr"/>
          <a:lstStyle/>
          <a:p>
            <a:endParaRPr lang="en-US"/>
          </a:p>
        </p:txBody>
      </p:sp>
      <p:sp>
        <p:nvSpPr>
          <p:cNvPr id="4098" name="Text Box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1046350" y="4352637"/>
            <a:ext cx="4770904" cy="347806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85725" indent="-85725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>
              <a:lnSpc>
                <a:spcPct val="93000"/>
              </a:lnSpc>
              <a:spcBef>
                <a:spcPct val="0"/>
              </a:spcBef>
              <a:buSzPct val="45000"/>
              <a:buFont typeface="Wingdings" charset="0"/>
              <a:buNone/>
            </a:pPr>
            <a:r>
              <a:rPr lang="en-GB" sz="1300" b="1">
                <a:latin typeface="Arial" charset="0"/>
                <a:cs typeface="msgothic" charset="0"/>
              </a:rPr>
              <a:t>Number of somatic mutations in representative human cancers, detected by genome-wide sequencing studies.</a:t>
            </a:r>
            <a:r>
              <a:rPr lang="en-GB">
                <a:latin typeface="Arial" charset="0"/>
                <a:cs typeface="msgothic" charset="0"/>
              </a:rPr>
              <a:t> (</a:t>
            </a:r>
            <a:r>
              <a:rPr lang="en-GB" sz="1300" b="1">
                <a:latin typeface="Arial" charset="0"/>
                <a:cs typeface="msgothic" charset="0"/>
              </a:rPr>
              <a:t>A</a:t>
            </a:r>
            <a:r>
              <a:rPr lang="en-GB">
                <a:latin typeface="Arial" charset="0"/>
                <a:cs typeface="msgothic" charset="0"/>
              </a:rPr>
              <a:t>) The genomes of a diverse group of adult (right) and pediatric (left) cancers have been analyzed. Numbers in parentheses indicate the median number of nonsynonymous mutations per tumor. (</a:t>
            </a:r>
            <a:r>
              <a:rPr lang="en-GB" sz="1300" b="1">
                <a:latin typeface="Arial" charset="0"/>
                <a:cs typeface="msgothic" charset="0"/>
              </a:rPr>
              <a:t>B</a:t>
            </a:r>
            <a:r>
              <a:rPr lang="en-GB">
                <a:latin typeface="Arial" charset="0"/>
                <a:cs typeface="msgothic" charset="0"/>
              </a:rPr>
              <a:t>) The median number of nonsynonymous mutations per tumor in a variety of tumor types. Horizontal bars indicate the 25 and 75% quartiles. MSI, microsatellite instability; SCLC, small cell lung cancers; NSCLC, non–small cell lung cancers; ESCC, esophageal squamous cell carcinomas; MSS, microsatellite stable; EAC, esophageal adenocarcinomas. The published data on which this figure is based are provided in table S1C.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Text Box 1"/>
          <p:cNvSpPr txBox="1">
            <a:spLocks noChangeArrowheads="1"/>
          </p:cNvSpPr>
          <p:nvPr/>
        </p:nvSpPr>
        <p:spPr bwMode="auto">
          <a:xfrm>
            <a:off x="1400736" y="914977"/>
            <a:ext cx="4055129" cy="313459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82058" tIns="41029" rIns="82058" bIns="41029" anchor="ctr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098" name="Text Box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1046350" y="4352637"/>
            <a:ext cx="4770904" cy="3478068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marL="76930" indent="-76930">
              <a:lnSpc>
                <a:spcPct val="93000"/>
              </a:lnSpc>
              <a:spcBef>
                <a:spcPct val="0"/>
              </a:spcBef>
              <a:buSzPct val="45000"/>
              <a:tabLst>
                <a:tab pos="649628" algn="l"/>
                <a:tab pos="1299256" algn="l"/>
                <a:tab pos="1948884" algn="l"/>
                <a:tab pos="2598511" algn="l"/>
                <a:tab pos="3248139" algn="l"/>
                <a:tab pos="3897767" algn="l"/>
                <a:tab pos="4547395" algn="l"/>
              </a:tabLst>
            </a:pPr>
            <a:r>
              <a:rPr lang="en-GB" altLang="ja-JP" sz="1300" b="1" dirty="0">
                <a:latin typeface="Arial" pitchFamily="-104" charset="0"/>
                <a:ea typeface="msgothic" charset="0"/>
                <a:cs typeface="msgothic" charset="0"/>
              </a:rPr>
              <a:t>Flow chart of the genome analysis for a cancer patient.</a:t>
            </a:r>
            <a:r>
              <a:rPr lang="en-GB" altLang="ja-JP" dirty="0">
                <a:latin typeface="Arial" pitchFamily="-104" charset="0"/>
                <a:ea typeface="msgothic" charset="0"/>
                <a:cs typeface="msgothic" charset="0"/>
              </a:rPr>
              <a:t> The process needs to be based on appropriate genetic </a:t>
            </a:r>
            <a:r>
              <a:rPr lang="en-GB" altLang="ja-JP" dirty="0" err="1">
                <a:latin typeface="Arial" pitchFamily="-104" charset="0"/>
                <a:ea typeface="msgothic" charset="0"/>
                <a:cs typeface="msgothic" charset="0"/>
              </a:rPr>
              <a:t>counseling</a:t>
            </a:r>
            <a:r>
              <a:rPr lang="en-GB" altLang="ja-JP" dirty="0">
                <a:latin typeface="Arial" pitchFamily="-104" charset="0"/>
                <a:ea typeface="msgothic" charset="0"/>
                <a:cs typeface="msgothic" charset="0"/>
              </a:rPr>
              <a:t>. The results comprise three parts: somatic findings in the </a:t>
            </a:r>
            <a:r>
              <a:rPr lang="en-GB" altLang="ja-JP" dirty="0" err="1">
                <a:latin typeface="Arial" pitchFamily="-104" charset="0"/>
                <a:ea typeface="msgothic" charset="0"/>
                <a:cs typeface="msgothic" charset="0"/>
              </a:rPr>
              <a:t>tumor</a:t>
            </a:r>
            <a:r>
              <a:rPr lang="en-GB" altLang="ja-JP" dirty="0">
                <a:latin typeface="Arial" pitchFamily="-104" charset="0"/>
                <a:ea typeface="msgothic" charset="0"/>
                <a:cs typeface="msgothic" charset="0"/>
              </a:rPr>
              <a:t>, cancer-related findings in the </a:t>
            </a:r>
            <a:r>
              <a:rPr lang="en-GB" altLang="ja-JP" dirty="0" err="1">
                <a:latin typeface="Arial" pitchFamily="-104" charset="0"/>
                <a:ea typeface="msgothic" charset="0"/>
                <a:cs typeface="msgothic" charset="0"/>
              </a:rPr>
              <a:t>germline</a:t>
            </a:r>
            <a:r>
              <a:rPr lang="en-GB" altLang="ja-JP" dirty="0">
                <a:latin typeface="Arial" pitchFamily="-104" charset="0"/>
                <a:ea typeface="msgothic" charset="0"/>
                <a:cs typeface="msgothic" charset="0"/>
              </a:rPr>
              <a:t>, and incidental findings in the </a:t>
            </a:r>
            <a:r>
              <a:rPr lang="en-GB" altLang="ja-JP" dirty="0" err="1">
                <a:latin typeface="Arial" pitchFamily="-104" charset="0"/>
                <a:ea typeface="msgothic" charset="0"/>
                <a:cs typeface="msgothic" charset="0"/>
              </a:rPr>
              <a:t>germline</a:t>
            </a:r>
            <a:r>
              <a:rPr lang="en-GB" altLang="ja-JP" dirty="0">
                <a:latin typeface="Arial" pitchFamily="-104" charset="0"/>
                <a:ea typeface="msgothic" charset="0"/>
                <a:cs typeface="msgothic" charset="0"/>
              </a:rPr>
              <a:t>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Text Box 1"/>
          <p:cNvSpPr txBox="1">
            <a:spLocks noChangeArrowheads="1"/>
          </p:cNvSpPr>
          <p:nvPr/>
        </p:nvSpPr>
        <p:spPr bwMode="auto">
          <a:xfrm>
            <a:off x="1400736" y="914977"/>
            <a:ext cx="4055129" cy="313459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82058" tIns="41029" rIns="82058" bIns="41029" anchor="ctr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098" name="Text Box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1046350" y="4352637"/>
            <a:ext cx="4770904" cy="3478068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marL="76930" indent="-76930">
              <a:lnSpc>
                <a:spcPct val="93000"/>
              </a:lnSpc>
              <a:spcBef>
                <a:spcPct val="0"/>
              </a:spcBef>
              <a:buSzPct val="45000"/>
              <a:tabLst>
                <a:tab pos="649628" algn="l"/>
                <a:tab pos="1299256" algn="l"/>
                <a:tab pos="1948884" algn="l"/>
                <a:tab pos="2598511" algn="l"/>
                <a:tab pos="3248139" algn="l"/>
                <a:tab pos="3897767" algn="l"/>
                <a:tab pos="4547395" algn="l"/>
              </a:tabLst>
            </a:pPr>
            <a:r>
              <a:rPr lang="en-GB" altLang="ja-JP" dirty="0">
                <a:latin typeface="Arial" pitchFamily="-104" charset="0"/>
                <a:ea typeface="msgothic" charset="0"/>
                <a:cs typeface="msgothic" charset="0"/>
              </a:rPr>
              <a:t>Time line showing key events in the investigation of the cancer genome.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altLang="ja-JP" smtClean="0"/>
              <a:t>Click to edit Master title style</a:t>
            </a:r>
            <a:endParaRPr lang="ja-JP" alt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ja-JP" smtClean="0"/>
              <a:t>Click to edit Master subtitle style</a:t>
            </a:r>
            <a:endParaRPr lang="ja-JP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2E73D-BA91-8A41-8477-B9E72FC9C493}" type="datetimeFigureOut">
              <a:rPr lang="ja-JP" altLang="en-US" smtClean="0"/>
              <a:pPr/>
              <a:t>4/29/14</a:t>
            </a:fld>
            <a:endParaRPr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02507-7F4B-164F-B59E-68C03F00B854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smtClean="0"/>
              <a:t>Click to edit Master title style</a:t>
            </a:r>
            <a:endParaRPr lang="ja-JP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ja-JP" smtClean="0"/>
              <a:t>Click to edit Master text styles</a:t>
            </a:r>
          </a:p>
          <a:p>
            <a:pPr lvl="1"/>
            <a:r>
              <a:rPr lang="en-US" altLang="ja-JP" smtClean="0"/>
              <a:t>Second level</a:t>
            </a:r>
          </a:p>
          <a:p>
            <a:pPr lvl="2"/>
            <a:r>
              <a:rPr lang="en-US" altLang="ja-JP" smtClean="0"/>
              <a:t>Third level</a:t>
            </a:r>
          </a:p>
          <a:p>
            <a:pPr lvl="3"/>
            <a:r>
              <a:rPr lang="en-US" altLang="ja-JP" smtClean="0"/>
              <a:t>Fourth level</a:t>
            </a:r>
          </a:p>
          <a:p>
            <a:pPr lvl="4"/>
            <a:r>
              <a:rPr lang="en-US" altLang="ja-JP" smtClean="0"/>
              <a:t>Fifth level</a:t>
            </a:r>
            <a:endParaRPr lang="ja-JP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2E73D-BA91-8A41-8477-B9E72FC9C493}" type="datetimeFigureOut">
              <a:rPr lang="ja-JP" altLang="en-US" smtClean="0"/>
              <a:pPr/>
              <a:t>4/29/14</a:t>
            </a:fld>
            <a:endParaRPr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02507-7F4B-164F-B59E-68C03F00B854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altLang="ja-JP" smtClean="0"/>
              <a:t>Click to edit Master title style</a:t>
            </a:r>
            <a:endParaRPr lang="ja-JP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altLang="ja-JP" smtClean="0"/>
              <a:t>Click to edit Master text styles</a:t>
            </a:r>
          </a:p>
          <a:p>
            <a:pPr lvl="1"/>
            <a:r>
              <a:rPr lang="en-US" altLang="ja-JP" smtClean="0"/>
              <a:t>Second level</a:t>
            </a:r>
          </a:p>
          <a:p>
            <a:pPr lvl="2"/>
            <a:r>
              <a:rPr lang="en-US" altLang="ja-JP" smtClean="0"/>
              <a:t>Third level</a:t>
            </a:r>
          </a:p>
          <a:p>
            <a:pPr lvl="3"/>
            <a:r>
              <a:rPr lang="en-US" altLang="ja-JP" smtClean="0"/>
              <a:t>Fourth level</a:t>
            </a:r>
          </a:p>
          <a:p>
            <a:pPr lvl="4"/>
            <a:r>
              <a:rPr lang="en-US" altLang="ja-JP" smtClean="0"/>
              <a:t>Fifth level</a:t>
            </a:r>
            <a:endParaRPr lang="ja-JP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2E73D-BA91-8A41-8477-B9E72FC9C493}" type="datetimeFigureOut">
              <a:rPr lang="ja-JP" altLang="en-US" smtClean="0"/>
              <a:pPr/>
              <a:t>4/29/14</a:t>
            </a:fld>
            <a:endParaRPr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02507-7F4B-164F-B59E-68C03F00B854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smtClean="0"/>
              <a:t>Click to edit Master title style</a:t>
            </a:r>
            <a:endParaRPr lang="ja-JP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ja-JP" smtClean="0"/>
              <a:t>Click to edit Master text styles</a:t>
            </a:r>
          </a:p>
          <a:p>
            <a:pPr lvl="1"/>
            <a:r>
              <a:rPr lang="en-US" altLang="ja-JP" smtClean="0"/>
              <a:t>Second level</a:t>
            </a:r>
          </a:p>
          <a:p>
            <a:pPr lvl="2"/>
            <a:r>
              <a:rPr lang="en-US" altLang="ja-JP" smtClean="0"/>
              <a:t>Third level</a:t>
            </a:r>
          </a:p>
          <a:p>
            <a:pPr lvl="3"/>
            <a:r>
              <a:rPr lang="en-US" altLang="ja-JP" smtClean="0"/>
              <a:t>Fourth level</a:t>
            </a:r>
          </a:p>
          <a:p>
            <a:pPr lvl="4"/>
            <a:r>
              <a:rPr lang="en-US" altLang="ja-JP" smtClean="0"/>
              <a:t>Fifth level</a:t>
            </a:r>
            <a:endParaRPr lang="ja-JP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2E73D-BA91-8A41-8477-B9E72FC9C493}" type="datetimeFigureOut">
              <a:rPr lang="ja-JP" altLang="en-US" smtClean="0"/>
              <a:pPr/>
              <a:t>4/29/14</a:t>
            </a:fld>
            <a:endParaRPr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02507-7F4B-164F-B59E-68C03F00B854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ja-JP" smtClean="0"/>
              <a:t>Click to edit Master title style</a:t>
            </a:r>
            <a:endParaRPr lang="ja-JP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ja-JP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2E73D-BA91-8A41-8477-B9E72FC9C493}" type="datetimeFigureOut">
              <a:rPr lang="ja-JP" altLang="en-US" smtClean="0"/>
              <a:pPr/>
              <a:t>4/29/14</a:t>
            </a:fld>
            <a:endParaRPr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02507-7F4B-164F-B59E-68C03F00B854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smtClean="0"/>
              <a:t>Click to edit Master title style</a:t>
            </a:r>
            <a:endParaRPr lang="ja-JP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ja-JP" smtClean="0"/>
              <a:t>Click to edit Master text styles</a:t>
            </a:r>
          </a:p>
          <a:p>
            <a:pPr lvl="1"/>
            <a:r>
              <a:rPr lang="en-US" altLang="ja-JP" smtClean="0"/>
              <a:t>Second level</a:t>
            </a:r>
          </a:p>
          <a:p>
            <a:pPr lvl="2"/>
            <a:r>
              <a:rPr lang="en-US" altLang="ja-JP" smtClean="0"/>
              <a:t>Third level</a:t>
            </a:r>
          </a:p>
          <a:p>
            <a:pPr lvl="3"/>
            <a:r>
              <a:rPr lang="en-US" altLang="ja-JP" smtClean="0"/>
              <a:t>Fourth level</a:t>
            </a:r>
          </a:p>
          <a:p>
            <a:pPr lvl="4"/>
            <a:r>
              <a:rPr lang="en-US" altLang="ja-JP" smtClean="0"/>
              <a:t>Fifth level</a:t>
            </a:r>
            <a:endParaRPr lang="ja-JP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ja-JP" smtClean="0"/>
              <a:t>Click to edit Master text styles</a:t>
            </a:r>
          </a:p>
          <a:p>
            <a:pPr lvl="1"/>
            <a:r>
              <a:rPr lang="en-US" altLang="ja-JP" smtClean="0"/>
              <a:t>Second level</a:t>
            </a:r>
          </a:p>
          <a:p>
            <a:pPr lvl="2"/>
            <a:r>
              <a:rPr lang="en-US" altLang="ja-JP" smtClean="0"/>
              <a:t>Third level</a:t>
            </a:r>
          </a:p>
          <a:p>
            <a:pPr lvl="3"/>
            <a:r>
              <a:rPr lang="en-US" altLang="ja-JP" smtClean="0"/>
              <a:t>Fourth level</a:t>
            </a:r>
          </a:p>
          <a:p>
            <a:pPr lvl="4"/>
            <a:r>
              <a:rPr lang="en-US" altLang="ja-JP" smtClean="0"/>
              <a:t>Fifth level</a:t>
            </a:r>
            <a:endParaRPr lang="ja-JP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2E73D-BA91-8A41-8477-B9E72FC9C493}" type="datetimeFigureOut">
              <a:rPr lang="ja-JP" altLang="en-US" smtClean="0"/>
              <a:pPr/>
              <a:t>4/29/14</a:t>
            </a:fld>
            <a:endParaRPr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02507-7F4B-164F-B59E-68C03F00B854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ja-JP" smtClean="0"/>
              <a:t>Click to edit Master title style</a:t>
            </a:r>
            <a:endParaRPr lang="ja-JP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ja-JP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ja-JP" smtClean="0"/>
              <a:t>Click to edit Master text styles</a:t>
            </a:r>
          </a:p>
          <a:p>
            <a:pPr lvl="1"/>
            <a:r>
              <a:rPr lang="en-US" altLang="ja-JP" smtClean="0"/>
              <a:t>Second level</a:t>
            </a:r>
          </a:p>
          <a:p>
            <a:pPr lvl="2"/>
            <a:r>
              <a:rPr lang="en-US" altLang="ja-JP" smtClean="0"/>
              <a:t>Third level</a:t>
            </a:r>
          </a:p>
          <a:p>
            <a:pPr lvl="3"/>
            <a:r>
              <a:rPr lang="en-US" altLang="ja-JP" smtClean="0"/>
              <a:t>Fourth level</a:t>
            </a:r>
          </a:p>
          <a:p>
            <a:pPr lvl="4"/>
            <a:r>
              <a:rPr lang="en-US" altLang="ja-JP" smtClean="0"/>
              <a:t>Fifth level</a:t>
            </a:r>
            <a:endParaRPr lang="ja-JP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ja-JP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ja-JP" smtClean="0"/>
              <a:t>Click to edit Master text styles</a:t>
            </a:r>
          </a:p>
          <a:p>
            <a:pPr lvl="1"/>
            <a:r>
              <a:rPr lang="en-US" altLang="ja-JP" smtClean="0"/>
              <a:t>Second level</a:t>
            </a:r>
          </a:p>
          <a:p>
            <a:pPr lvl="2"/>
            <a:r>
              <a:rPr lang="en-US" altLang="ja-JP" smtClean="0"/>
              <a:t>Third level</a:t>
            </a:r>
          </a:p>
          <a:p>
            <a:pPr lvl="3"/>
            <a:r>
              <a:rPr lang="en-US" altLang="ja-JP" smtClean="0"/>
              <a:t>Fourth level</a:t>
            </a:r>
          </a:p>
          <a:p>
            <a:pPr lvl="4"/>
            <a:r>
              <a:rPr lang="en-US" altLang="ja-JP" smtClean="0"/>
              <a:t>Fifth level</a:t>
            </a:r>
            <a:endParaRPr lang="ja-JP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2E73D-BA91-8A41-8477-B9E72FC9C493}" type="datetimeFigureOut">
              <a:rPr lang="ja-JP" altLang="en-US" smtClean="0"/>
              <a:pPr/>
              <a:t>4/29/14</a:t>
            </a:fld>
            <a:endParaRPr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02507-7F4B-164F-B59E-68C03F00B854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smtClean="0"/>
              <a:t>Click to edit Master title style</a:t>
            </a:r>
            <a:endParaRPr lang="ja-JP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2E73D-BA91-8A41-8477-B9E72FC9C493}" type="datetimeFigureOut">
              <a:rPr lang="ja-JP" altLang="en-US" smtClean="0"/>
              <a:pPr/>
              <a:t>4/29/14</a:t>
            </a:fld>
            <a:endParaRPr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02507-7F4B-164F-B59E-68C03F00B854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2E73D-BA91-8A41-8477-B9E72FC9C493}" type="datetimeFigureOut">
              <a:rPr lang="ja-JP" altLang="en-US" smtClean="0"/>
              <a:pPr/>
              <a:t>4/29/14</a:t>
            </a:fld>
            <a:endParaRPr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02507-7F4B-164F-B59E-68C03F00B854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ja-JP" smtClean="0"/>
              <a:t>Click to edit Master title style</a:t>
            </a:r>
            <a:endParaRPr lang="ja-JP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ja-JP" smtClean="0"/>
              <a:t>Click to edit Master text styles</a:t>
            </a:r>
          </a:p>
          <a:p>
            <a:pPr lvl="1"/>
            <a:r>
              <a:rPr lang="en-US" altLang="ja-JP" smtClean="0"/>
              <a:t>Second level</a:t>
            </a:r>
          </a:p>
          <a:p>
            <a:pPr lvl="2"/>
            <a:r>
              <a:rPr lang="en-US" altLang="ja-JP" smtClean="0"/>
              <a:t>Third level</a:t>
            </a:r>
          </a:p>
          <a:p>
            <a:pPr lvl="3"/>
            <a:r>
              <a:rPr lang="en-US" altLang="ja-JP" smtClean="0"/>
              <a:t>Fourth level</a:t>
            </a:r>
          </a:p>
          <a:p>
            <a:pPr lvl="4"/>
            <a:r>
              <a:rPr lang="en-US" altLang="ja-JP" smtClean="0"/>
              <a:t>Fifth level</a:t>
            </a:r>
            <a:endParaRPr lang="ja-JP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ja-JP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2E73D-BA91-8A41-8477-B9E72FC9C493}" type="datetimeFigureOut">
              <a:rPr lang="ja-JP" altLang="en-US" smtClean="0"/>
              <a:pPr/>
              <a:t>4/29/14</a:t>
            </a:fld>
            <a:endParaRPr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02507-7F4B-164F-B59E-68C03F00B854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ja-JP" smtClean="0"/>
              <a:t>Click to edit Master title style</a:t>
            </a:r>
            <a:endParaRPr lang="ja-JP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ja-JP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ja-JP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2E73D-BA91-8A41-8477-B9E72FC9C493}" type="datetimeFigureOut">
              <a:rPr lang="ja-JP" altLang="en-US" smtClean="0"/>
              <a:pPr/>
              <a:t>4/29/14</a:t>
            </a:fld>
            <a:endParaRPr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02507-7F4B-164F-B59E-68C03F00B854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ja-JP" smtClean="0"/>
              <a:t>Click to edit Master title style</a:t>
            </a:r>
            <a:endParaRPr lang="ja-JP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ja-JP" smtClean="0"/>
              <a:t>Click to edit Master text styles</a:t>
            </a:r>
          </a:p>
          <a:p>
            <a:pPr lvl="1"/>
            <a:r>
              <a:rPr lang="en-US" altLang="ja-JP" smtClean="0"/>
              <a:t>Second level</a:t>
            </a:r>
          </a:p>
          <a:p>
            <a:pPr lvl="2"/>
            <a:r>
              <a:rPr lang="en-US" altLang="ja-JP" smtClean="0"/>
              <a:t>Third level</a:t>
            </a:r>
          </a:p>
          <a:p>
            <a:pPr lvl="3"/>
            <a:r>
              <a:rPr lang="en-US" altLang="ja-JP" smtClean="0"/>
              <a:t>Fourth level</a:t>
            </a:r>
          </a:p>
          <a:p>
            <a:pPr lvl="4"/>
            <a:r>
              <a:rPr lang="en-US" altLang="ja-JP" smtClean="0"/>
              <a:t>Fifth level</a:t>
            </a:r>
            <a:endParaRPr lang="ja-JP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82E73D-BA91-8A41-8477-B9E72FC9C493}" type="datetimeFigureOut">
              <a:rPr lang="ja-JP" altLang="en-US" smtClean="0"/>
              <a:pPr/>
              <a:t>4/29/14</a:t>
            </a:fld>
            <a:endParaRPr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D02507-7F4B-164F-B59E-68C03F00B854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1.docx"/><Relationship Id="rId4" Type="http://schemas.openxmlformats.org/officeDocument/2006/relationships/image" Target="../media/image8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2.docx"/><Relationship Id="rId4" Type="http://schemas.openxmlformats.org/officeDocument/2006/relationships/image" Target="../media/image11.png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package" Target="../embeddings/Microsoft_Word_Document3.docx"/><Relationship Id="rId5" Type="http://schemas.openxmlformats.org/officeDocument/2006/relationships/image" Target="../media/image13.png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package" Target="../embeddings/Microsoft_Word_Document4.docx"/><Relationship Id="rId5" Type="http://schemas.openxmlformats.org/officeDocument/2006/relationships/image" Target="../media/image16.png"/><Relationship Id="rId1" Type="http://schemas.openxmlformats.org/officeDocument/2006/relationships/vmlDrawing" Target="../drawings/vmlDrawing4.vml"/><Relationship Id="rId2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png"/><Relationship Id="rId3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4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.png"/><Relationship Id="rId3" Type="http://schemas.openxmlformats.org/officeDocument/2006/relationships/image" Target="../media/image25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6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8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9.png"/><Relationship Id="rId3" Type="http://schemas.openxmlformats.org/officeDocument/2006/relationships/image" Target="../media/image30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4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2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5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4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6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jpe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7.png"/><Relationship Id="rId3" Type="http://schemas.openxmlformats.org/officeDocument/2006/relationships/image" Target="../media/image38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ja-JP" dirty="0" smtClean="0"/>
              <a:t>Gene 210</a:t>
            </a:r>
            <a:br>
              <a:rPr lang="en-US" altLang="ja-JP" dirty="0" smtClean="0"/>
            </a:br>
            <a:r>
              <a:rPr lang="en-US" altLang="ja-JP" dirty="0" smtClean="0"/>
              <a:t>Cancer Genomics</a:t>
            </a:r>
            <a:endParaRPr lang="ja-JP" alt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ja-JP" dirty="0" smtClean="0"/>
              <a:t>April 29, 2014</a:t>
            </a:r>
            <a:endParaRPr lang="ja-JP" alt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325440" y="174258"/>
            <a:ext cx="8493120" cy="4147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ctr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n-US" altLang="ja-JP" sz="3600" b="1" dirty="0" smtClean="0">
                <a:solidFill>
                  <a:srgbClr val="0000FF"/>
                </a:solidFill>
                <a:latin typeface="Arial"/>
                <a:cs typeface="Arial"/>
              </a:rPr>
              <a:t>14 common variants associated with increased risk of colorectal cancer</a:t>
            </a:r>
            <a:endParaRPr lang="en-GB" altLang="ja-JP" sz="3600" b="1" dirty="0">
              <a:solidFill>
                <a:srgbClr val="0000FF"/>
              </a:solidFill>
              <a:latin typeface="Arial"/>
              <a:ea typeface="msgothic" charset="0"/>
              <a:cs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27607" y="5600234"/>
            <a:ext cx="70979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err="1" smtClean="0"/>
              <a:t>Houlston</a:t>
            </a:r>
            <a:r>
              <a:rPr kumimoji="1" lang="en-US" altLang="ja-JP" dirty="0" smtClean="0"/>
              <a:t> et al., </a:t>
            </a:r>
            <a:r>
              <a:rPr kumimoji="1" lang="en-US" altLang="ja-JP" i="1" dirty="0" smtClean="0"/>
              <a:t>Nat Genet </a:t>
            </a:r>
            <a:r>
              <a:rPr kumimoji="1" lang="en-US" altLang="ja-JP" dirty="0" smtClean="0"/>
              <a:t> 2010</a:t>
            </a:r>
          </a:p>
          <a:p>
            <a:r>
              <a:rPr lang="en-US" altLang="ja-JP" dirty="0" err="1" smtClean="0"/>
              <a:t>Lubbe</a:t>
            </a:r>
            <a:r>
              <a:rPr lang="en-US" altLang="ja-JP" dirty="0" smtClean="0"/>
              <a:t> et al., </a:t>
            </a:r>
            <a:r>
              <a:rPr lang="en-US" altLang="ja-JP" i="1" dirty="0" smtClean="0"/>
              <a:t>Hum Mol Genet</a:t>
            </a:r>
            <a:r>
              <a:rPr lang="en-US" altLang="ja-JP" dirty="0" smtClean="0"/>
              <a:t> 2011</a:t>
            </a:r>
            <a:endParaRPr kumimoji="1" lang="ja-JP" altLang="en-US" dirty="0"/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8826328"/>
              </p:ext>
            </p:extLst>
          </p:nvPr>
        </p:nvGraphicFramePr>
        <p:xfrm>
          <a:off x="-526499" y="1873250"/>
          <a:ext cx="9219649" cy="3600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27" name="Document" r:id="rId3" imgW="5625893" imgH="2197019" progId="Word.Document.12">
                  <p:embed/>
                </p:oleObj>
              </mc:Choice>
              <mc:Fallback>
                <p:oleObj name="Document" r:id="rId3" imgW="5625893" imgH="2197019" progId="Word.Document.12">
                  <p:embed/>
                  <p:pic>
                    <p:nvPicPr>
                      <p:cNvPr id="0" name="Picture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526499" y="1873250"/>
                        <a:ext cx="9219649" cy="3600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325440" y="174258"/>
            <a:ext cx="8493120" cy="4147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ctr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n-GB" altLang="ja-JP" sz="4400" b="1" dirty="0" smtClean="0">
                <a:solidFill>
                  <a:srgbClr val="0000FF"/>
                </a:solidFill>
                <a:latin typeface="Arial" pitchFamily="-104" charset="0"/>
                <a:ea typeface="msgothic" charset="0"/>
                <a:cs typeface="msgothic" charset="0"/>
              </a:rPr>
              <a:t>Prostate Cancer</a:t>
            </a:r>
            <a:endParaRPr lang="en-GB" altLang="ja-JP" sz="4400" b="1" dirty="0">
              <a:solidFill>
                <a:srgbClr val="0000FF"/>
              </a:solidFill>
              <a:latin typeface="Arial" pitchFamily="-104" charset="0"/>
              <a:ea typeface="msgothic" charset="0"/>
              <a:cs typeface="msgothic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7810" y="5060983"/>
            <a:ext cx="8818560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/>
              <a:buChar char="•"/>
            </a:pPr>
            <a:r>
              <a:rPr kumimoji="1" lang="en-US" altLang="ja-JP" sz="1900" dirty="0" smtClean="0">
                <a:latin typeface="Helvetica"/>
                <a:cs typeface="Helvetica"/>
              </a:rPr>
              <a:t>Most common cancer in men</a:t>
            </a:r>
          </a:p>
          <a:p>
            <a:pPr>
              <a:buFont typeface="Arial"/>
              <a:buChar char="•"/>
            </a:pPr>
            <a:r>
              <a:rPr lang="en-US" altLang="ja-JP" sz="1900" dirty="0" smtClean="0">
                <a:latin typeface="Helvetica"/>
                <a:cs typeface="Helvetica"/>
              </a:rPr>
              <a:t>1 in 6 lifetime risk</a:t>
            </a:r>
          </a:p>
          <a:p>
            <a:pPr>
              <a:buFont typeface="Arial"/>
              <a:buChar char="•"/>
            </a:pPr>
            <a:r>
              <a:rPr lang="en-US" altLang="ja-JP" sz="1900" dirty="0" smtClean="0">
                <a:latin typeface="Helvetica"/>
                <a:cs typeface="Helvetica"/>
              </a:rPr>
              <a:t>Large genetic component (42%)</a:t>
            </a:r>
            <a:endParaRPr kumimoji="1" lang="ja-JP" altLang="en-US" sz="1900" dirty="0">
              <a:latin typeface="Helvetica"/>
              <a:cs typeface="Helvetica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3665" y="835890"/>
            <a:ext cx="3058969" cy="58427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325440" y="174258"/>
            <a:ext cx="8493120" cy="4147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ctr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n-GB" altLang="ja-JP" sz="4400" b="1" dirty="0" smtClean="0">
                <a:solidFill>
                  <a:srgbClr val="0000FF"/>
                </a:solidFill>
                <a:latin typeface="Arial" pitchFamily="-104" charset="0"/>
                <a:ea typeface="msgothic" charset="0"/>
                <a:cs typeface="msgothic" charset="0"/>
              </a:rPr>
              <a:t>Multiple prostate cancer risk variants on 8q24</a:t>
            </a:r>
            <a:endParaRPr lang="en-GB" altLang="ja-JP" sz="4400" b="1" dirty="0">
              <a:solidFill>
                <a:srgbClr val="0000FF"/>
              </a:solidFill>
              <a:latin typeface="Arial" pitchFamily="-104" charset="0"/>
              <a:ea typeface="msgothic" charset="0"/>
              <a:cs typeface="msgothic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6128" y="1669673"/>
            <a:ext cx="6199909" cy="475008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92849" y="6419757"/>
            <a:ext cx="3351151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900" dirty="0">
                <a:latin typeface="Helvetica"/>
                <a:cs typeface="Helvetica"/>
              </a:rPr>
              <a:t>W</a:t>
            </a:r>
            <a:r>
              <a:rPr kumimoji="1" lang="en-US" altLang="ja-JP" sz="1900" dirty="0" smtClean="0">
                <a:latin typeface="Helvetica"/>
                <a:cs typeface="Helvetica"/>
              </a:rPr>
              <a:t>itte </a:t>
            </a:r>
            <a:r>
              <a:rPr lang="en-US" altLang="ja-JP" sz="1900" i="1" dirty="0" smtClean="0">
                <a:latin typeface="Helvetica"/>
                <a:cs typeface="Helvetica"/>
              </a:rPr>
              <a:t>Nat Genet</a:t>
            </a:r>
            <a:r>
              <a:rPr lang="en-US" altLang="ja-JP" sz="1900" dirty="0" smtClean="0">
                <a:latin typeface="Helvetica"/>
                <a:cs typeface="Helvetica"/>
              </a:rPr>
              <a:t> 2007</a:t>
            </a:r>
            <a:endParaRPr kumimoji="1" lang="ja-JP" altLang="en-US" sz="1900" dirty="0">
              <a:latin typeface="Helvetica"/>
              <a:cs typeface="Helvetica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325440" y="174258"/>
            <a:ext cx="8493120" cy="4147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ctr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n-US" altLang="ja-JP" sz="3600" b="1" dirty="0" smtClean="0">
                <a:solidFill>
                  <a:srgbClr val="0000FF"/>
                </a:solidFill>
                <a:latin typeface="Arial"/>
                <a:cs typeface="Arial"/>
              </a:rPr>
              <a:t>12 common variants associated with increased risk of prostate cancer</a:t>
            </a:r>
            <a:endParaRPr lang="en-GB" altLang="ja-JP" sz="3600" b="1" dirty="0">
              <a:solidFill>
                <a:srgbClr val="0000FF"/>
              </a:solidFill>
              <a:latin typeface="Arial"/>
              <a:ea typeface="msgothic" charset="0"/>
              <a:cs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27607" y="5600233"/>
            <a:ext cx="70979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Estes et al., </a:t>
            </a:r>
            <a:r>
              <a:rPr kumimoji="1" lang="en-US" altLang="ja-JP" i="1" dirty="0" smtClean="0"/>
              <a:t>Nat Genet</a:t>
            </a:r>
            <a:r>
              <a:rPr kumimoji="1" lang="en-US" altLang="ja-JP" dirty="0" smtClean="0"/>
              <a:t> 2009</a:t>
            </a:r>
          </a:p>
          <a:p>
            <a:r>
              <a:rPr lang="en-US" altLang="ja-JP" dirty="0" err="1" smtClean="0"/>
              <a:t>Takata</a:t>
            </a:r>
            <a:r>
              <a:rPr lang="en-US" altLang="ja-JP" dirty="0" smtClean="0"/>
              <a:t> et al., </a:t>
            </a:r>
            <a:r>
              <a:rPr lang="en-US" altLang="ja-JP" i="1" dirty="0" smtClean="0"/>
              <a:t>Nat Genet </a:t>
            </a:r>
            <a:r>
              <a:rPr lang="en-US" altLang="ja-JP" dirty="0" smtClean="0"/>
              <a:t>2010</a:t>
            </a:r>
          </a:p>
          <a:p>
            <a:endParaRPr kumimoji="1" lang="ja-JP" altLang="en-US" dirty="0"/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87693877"/>
              </p:ext>
            </p:extLst>
          </p:nvPr>
        </p:nvGraphicFramePr>
        <p:xfrm>
          <a:off x="-666750" y="1778000"/>
          <a:ext cx="10010074" cy="347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00" name="Document" r:id="rId3" imgW="5625893" imgH="1955728" progId="Word.Document.12">
                  <p:embed/>
                </p:oleObj>
              </mc:Choice>
              <mc:Fallback>
                <p:oleObj name="Document" r:id="rId3" imgW="5625893" imgH="1955728" progId="Word.Document.12">
                  <p:embed/>
                  <p:pic>
                    <p:nvPicPr>
                      <p:cNvPr id="0" name="Picture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666750" y="1778000"/>
                        <a:ext cx="10010074" cy="3479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325440" y="174258"/>
            <a:ext cx="8493120" cy="4147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ctr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n-GB" altLang="ja-JP" sz="4400" b="1" dirty="0" smtClean="0">
                <a:solidFill>
                  <a:srgbClr val="0000FF"/>
                </a:solidFill>
                <a:latin typeface="Arial" pitchFamily="-104" charset="0"/>
                <a:ea typeface="msgothic" charset="0"/>
                <a:cs typeface="msgothic" charset="0"/>
              </a:rPr>
              <a:t>Lung Cancer</a:t>
            </a:r>
            <a:endParaRPr lang="en-GB" altLang="ja-JP" sz="4400" b="1" dirty="0">
              <a:solidFill>
                <a:srgbClr val="0000FF"/>
              </a:solidFill>
              <a:latin typeface="Arial" pitchFamily="-104" charset="0"/>
              <a:ea typeface="msgothic" charset="0"/>
              <a:cs typeface="msgothic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7810" y="5738091"/>
            <a:ext cx="8818560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/>
              <a:buChar char="•"/>
            </a:pPr>
            <a:r>
              <a:rPr kumimoji="1" lang="en-US" altLang="ja-JP" sz="1900" dirty="0" smtClean="0">
                <a:latin typeface="Helvetica"/>
                <a:cs typeface="Helvetica"/>
              </a:rPr>
              <a:t>#1 cause of cancer deaths </a:t>
            </a:r>
            <a:r>
              <a:rPr lang="en-US" altLang="ja-JP" sz="1900" dirty="0" smtClean="0">
                <a:latin typeface="Helvetica"/>
                <a:cs typeface="Helvetica"/>
              </a:rPr>
              <a:t>in United States</a:t>
            </a:r>
            <a:endParaRPr kumimoji="1" lang="en-US" altLang="ja-JP" sz="1900" dirty="0" smtClean="0">
              <a:latin typeface="Helvetica"/>
              <a:cs typeface="Helvetica"/>
            </a:endParaRPr>
          </a:p>
          <a:p>
            <a:pPr>
              <a:buFont typeface="Arial"/>
              <a:buChar char="•"/>
            </a:pPr>
            <a:r>
              <a:rPr lang="en-US" altLang="ja-JP" sz="1900" dirty="0" smtClean="0">
                <a:latin typeface="Helvetica"/>
                <a:cs typeface="Helvetica"/>
              </a:rPr>
              <a:t>~90% of lung cancer caused by smoking</a:t>
            </a:r>
          </a:p>
          <a:p>
            <a:pPr>
              <a:buFont typeface="Arial"/>
              <a:buChar char="•"/>
            </a:pPr>
            <a:r>
              <a:rPr kumimoji="1" lang="en-US" altLang="ja-JP" sz="1900" dirty="0" smtClean="0">
                <a:latin typeface="Helvetica"/>
                <a:cs typeface="Helvetica"/>
              </a:rPr>
              <a:t>Heritability of lung cancer 8-14%</a:t>
            </a:r>
            <a:endParaRPr kumimoji="1" lang="ja-JP" altLang="en-US" sz="1900" dirty="0">
              <a:latin typeface="Helvetica"/>
              <a:cs typeface="Helvetica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9627" y="1194953"/>
            <a:ext cx="4079010" cy="41512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440" y="1698893"/>
            <a:ext cx="8203910" cy="2684916"/>
          </a:xfrm>
          <a:prstGeom prst="rect">
            <a:avLst/>
          </a:prstGeom>
        </p:spPr>
      </p:pic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325440" y="174258"/>
            <a:ext cx="8493120" cy="4147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ctr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n-US" altLang="ja-JP" sz="3600" b="1" dirty="0">
                <a:solidFill>
                  <a:srgbClr val="0000FF"/>
                </a:solidFill>
              </a:rPr>
              <a:t>A susceptibility locus for lung cancer maps to </a:t>
            </a:r>
            <a:r>
              <a:rPr lang="en-US" altLang="ja-JP" sz="3600" b="1" dirty="0"/>
              <a:t>nicotinic acetylcholine receptor </a:t>
            </a:r>
            <a:r>
              <a:rPr lang="en-US" altLang="ja-JP" sz="3600" b="1" dirty="0">
                <a:solidFill>
                  <a:srgbClr val="0000FF"/>
                </a:solidFill>
              </a:rPr>
              <a:t>subunit genes on 15q25</a:t>
            </a:r>
            <a:endParaRPr lang="en-GB" altLang="ja-JP" sz="3600" b="1" dirty="0">
              <a:solidFill>
                <a:srgbClr val="0000FF"/>
              </a:solidFill>
              <a:latin typeface="Arial"/>
              <a:ea typeface="msgothic" charset="0"/>
              <a:cs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10390" y="5790898"/>
            <a:ext cx="70979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err="1" smtClean="0"/>
              <a:t>Thorgeirsson</a:t>
            </a:r>
            <a:r>
              <a:rPr lang="en-US" altLang="ja-JP" dirty="0" smtClean="0"/>
              <a:t> et al., Nature 2008</a:t>
            </a:r>
          </a:p>
          <a:p>
            <a:r>
              <a:rPr lang="en-US" altLang="ja-JP" dirty="0" smtClean="0"/>
              <a:t>Amos et al., Nat Genet 2008</a:t>
            </a:r>
          </a:p>
          <a:p>
            <a:r>
              <a:rPr kumimoji="1" lang="en-US" altLang="ja-JP" dirty="0" smtClean="0"/>
              <a:t>Hung et al., Nature 2008</a:t>
            </a:r>
            <a:endParaRPr kumimoji="1" lang="ja-JP" altLang="en-US" dirty="0"/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83868845"/>
              </p:ext>
            </p:extLst>
          </p:nvPr>
        </p:nvGraphicFramePr>
        <p:xfrm>
          <a:off x="-130513" y="4574309"/>
          <a:ext cx="8798263" cy="933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48" name="Document" r:id="rId4" imgW="5625893" imgH="596878" progId="Word.Document.12">
                  <p:embed/>
                </p:oleObj>
              </mc:Choice>
              <mc:Fallback>
                <p:oleObj name="Document" r:id="rId4" imgW="5625893" imgH="596878" progId="Word.Document.12">
                  <p:embed/>
                  <p:pic>
                    <p:nvPicPr>
                      <p:cNvPr id="0" name="Picture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30513" y="4574309"/>
                        <a:ext cx="8798263" cy="933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325440" y="174258"/>
            <a:ext cx="8493120" cy="4147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ctr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n-GB" altLang="ja-JP" sz="4400" b="1" dirty="0" smtClean="0">
                <a:solidFill>
                  <a:srgbClr val="0000FF"/>
                </a:solidFill>
                <a:latin typeface="Arial" pitchFamily="-104" charset="0"/>
                <a:ea typeface="msgothic" charset="0"/>
                <a:cs typeface="msgothic" charset="0"/>
              </a:rPr>
              <a:t>Melanoma (Skin Cancer)</a:t>
            </a:r>
            <a:endParaRPr lang="en-GB" altLang="ja-JP" sz="4400" b="1" dirty="0">
              <a:solidFill>
                <a:srgbClr val="0000FF"/>
              </a:solidFill>
              <a:latin typeface="Arial" pitchFamily="-104" charset="0"/>
              <a:ea typeface="msgothic" charset="0"/>
              <a:cs typeface="msgothic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7810" y="5738091"/>
            <a:ext cx="8818560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/>
              <a:buChar char="•"/>
            </a:pPr>
            <a:r>
              <a:rPr kumimoji="1" lang="en-US" altLang="ja-JP" sz="1900" dirty="0" smtClean="0">
                <a:latin typeface="Helvetica"/>
                <a:cs typeface="Helvetica"/>
              </a:rPr>
              <a:t>Only accounts for &lt;5% of skin cancers but responsible for most skin cancer deaths</a:t>
            </a:r>
          </a:p>
          <a:p>
            <a:pPr>
              <a:buFont typeface="Arial"/>
              <a:buChar char="•"/>
            </a:pPr>
            <a:r>
              <a:rPr kumimoji="1" lang="en-US" altLang="ja-JP" sz="1900" dirty="0" smtClean="0">
                <a:latin typeface="Helvetica"/>
                <a:cs typeface="Helvetica"/>
              </a:rPr>
              <a:t>Heritability of melanoma 18-21%</a:t>
            </a:r>
            <a:endParaRPr kumimoji="1" lang="ja-JP" altLang="en-US" sz="1900" dirty="0">
              <a:latin typeface="Helvetica"/>
              <a:cs typeface="Helvetica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0182" y="1214422"/>
            <a:ext cx="6026727" cy="419610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325440" y="174258"/>
            <a:ext cx="8493120" cy="4147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ctr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n-US" altLang="ja-JP" sz="3600" b="1" dirty="0" smtClean="0">
                <a:solidFill>
                  <a:srgbClr val="0000FF"/>
                </a:solidFill>
              </a:rPr>
              <a:t>Common variants that confer risk for melanoma</a:t>
            </a:r>
            <a:endParaRPr lang="en-GB" altLang="ja-JP" sz="3600" b="1" dirty="0">
              <a:solidFill>
                <a:srgbClr val="0000FF"/>
              </a:solidFill>
              <a:latin typeface="Arial"/>
              <a:ea typeface="msgothic" charset="0"/>
              <a:cs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10390" y="6011442"/>
            <a:ext cx="70979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/>
              <a:t>Hayward </a:t>
            </a:r>
            <a:r>
              <a:rPr lang="en-US" altLang="ja-JP" i="1" dirty="0" err="1" smtClean="0"/>
              <a:t>Oncogene</a:t>
            </a:r>
            <a:r>
              <a:rPr lang="en-US" altLang="ja-JP" dirty="0" smtClean="0"/>
              <a:t> 2003</a:t>
            </a:r>
            <a:endParaRPr kumimoji="1" lang="ja-JP" alt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10390" y="1851749"/>
            <a:ext cx="503084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b="1" dirty="0" smtClean="0"/>
              <a:t>Melanocortin-1 receptor: </a:t>
            </a:r>
            <a:r>
              <a:rPr kumimoji="1" lang="en-US" altLang="ja-JP" sz="2400" dirty="0" smtClean="0"/>
              <a:t>G-protein-coupled receptor expressed in </a:t>
            </a:r>
            <a:r>
              <a:rPr kumimoji="1" lang="en-US" altLang="ja-JP" sz="2400" dirty="0" err="1" smtClean="0"/>
              <a:t>melanocytes</a:t>
            </a:r>
            <a:r>
              <a:rPr kumimoji="1" lang="en-US" altLang="ja-JP" sz="2400" dirty="0" smtClean="0"/>
              <a:t>. Variants in MC1R associated with </a:t>
            </a:r>
            <a:r>
              <a:rPr kumimoji="1" lang="en-US" altLang="ja-JP" sz="2400" dirty="0" smtClean="0">
                <a:solidFill>
                  <a:srgbClr val="FF0000"/>
                </a:solidFill>
              </a:rPr>
              <a:t>red hair </a:t>
            </a:r>
            <a:r>
              <a:rPr kumimoji="1" lang="en-US" altLang="ja-JP" sz="2400" dirty="0" smtClean="0"/>
              <a:t>and fair skin</a:t>
            </a:r>
            <a:endParaRPr kumimoji="1" lang="ja-JP" altLang="en-US" sz="2400" b="1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4270" y="1166132"/>
            <a:ext cx="2313613" cy="2743200"/>
          </a:xfrm>
          <a:prstGeom prst="rect">
            <a:avLst/>
          </a:prstGeom>
        </p:spPr>
      </p:pic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95141104"/>
              </p:ext>
            </p:extLst>
          </p:nvPr>
        </p:nvGraphicFramePr>
        <p:xfrm>
          <a:off x="-611909" y="4292600"/>
          <a:ext cx="9717809" cy="144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97" name="Document" r:id="rId4" imgW="5625893" imgH="838169" progId="Word.Document.12">
                  <p:embed/>
                </p:oleObj>
              </mc:Choice>
              <mc:Fallback>
                <p:oleObj name="Document" r:id="rId4" imgW="5625893" imgH="838169" progId="Word.Document.12">
                  <p:embed/>
                  <p:pic>
                    <p:nvPicPr>
                      <p:cNvPr id="0" name="Picture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611909" y="4292600"/>
                        <a:ext cx="9717809" cy="1447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325440" y="174258"/>
            <a:ext cx="8493120" cy="4147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ctr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n-GB" altLang="ja-JP" sz="4400" b="1" dirty="0" smtClean="0">
                <a:solidFill>
                  <a:srgbClr val="0000FF"/>
                </a:solidFill>
                <a:latin typeface="Arial" pitchFamily="-104" charset="0"/>
                <a:ea typeface="msgothic" charset="0"/>
                <a:cs typeface="msgothic" charset="0"/>
              </a:rPr>
              <a:t>Breast Cancer</a:t>
            </a:r>
            <a:endParaRPr lang="en-GB" altLang="ja-JP" sz="4400" b="1" dirty="0">
              <a:solidFill>
                <a:srgbClr val="0000FF"/>
              </a:solidFill>
              <a:latin typeface="Arial" pitchFamily="-104" charset="0"/>
              <a:ea typeface="msgothic" charset="0"/>
              <a:cs typeface="msgothic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7810" y="5738091"/>
            <a:ext cx="8818560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/>
              <a:buChar char="•"/>
            </a:pPr>
            <a:r>
              <a:rPr kumimoji="1" lang="en-US" altLang="ja-JP" sz="1900" dirty="0" smtClean="0">
                <a:latin typeface="Helvetica"/>
                <a:cs typeface="Helvetica"/>
              </a:rPr>
              <a:t>2</a:t>
            </a:r>
            <a:r>
              <a:rPr kumimoji="1" lang="en-US" altLang="ja-JP" sz="1900" baseline="30000" dirty="0" smtClean="0">
                <a:latin typeface="Helvetica"/>
                <a:cs typeface="Helvetica"/>
              </a:rPr>
              <a:t>nd</a:t>
            </a:r>
            <a:r>
              <a:rPr kumimoji="1" lang="en-US" altLang="ja-JP" sz="1900" dirty="0" smtClean="0">
                <a:latin typeface="Helvetica"/>
                <a:cs typeface="Helvetica"/>
              </a:rPr>
              <a:t> most common cancer in women (next to skin cancer)</a:t>
            </a:r>
          </a:p>
          <a:p>
            <a:pPr>
              <a:buFont typeface="Arial"/>
              <a:buChar char="•"/>
            </a:pPr>
            <a:r>
              <a:rPr kumimoji="1" lang="en-US" altLang="ja-JP" sz="1900" dirty="0" smtClean="0">
                <a:latin typeface="Helvetica"/>
                <a:cs typeface="Helvetica"/>
              </a:rPr>
              <a:t>2</a:t>
            </a:r>
            <a:r>
              <a:rPr kumimoji="1" lang="en-US" altLang="ja-JP" sz="1900" baseline="30000" dirty="0" smtClean="0">
                <a:latin typeface="Helvetica"/>
                <a:cs typeface="Helvetica"/>
              </a:rPr>
              <a:t>nd</a:t>
            </a:r>
            <a:r>
              <a:rPr kumimoji="1" lang="en-US" altLang="ja-JP" sz="1900" dirty="0" smtClean="0">
                <a:latin typeface="Helvetica"/>
                <a:cs typeface="Helvetica"/>
              </a:rPr>
              <a:t> leading cause of cancer deaths in women</a:t>
            </a:r>
          </a:p>
          <a:p>
            <a:pPr>
              <a:buFont typeface="Arial"/>
              <a:buChar char="•"/>
            </a:pPr>
            <a:r>
              <a:rPr kumimoji="1" lang="en-US" altLang="ja-JP" sz="1900" dirty="0" smtClean="0">
                <a:latin typeface="Helvetica"/>
                <a:cs typeface="Helvetica"/>
              </a:rPr>
              <a:t>Heritability of lung cancer 27-40%</a:t>
            </a:r>
            <a:endParaRPr kumimoji="1" lang="ja-JP" altLang="en-US" sz="1900" dirty="0">
              <a:latin typeface="Helvetica"/>
              <a:cs typeface="Helvetica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500" y="1029819"/>
            <a:ext cx="7569200" cy="46320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" y="367232"/>
            <a:ext cx="8782050" cy="293441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53100" y="3301644"/>
            <a:ext cx="18953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dirty="0" smtClean="0"/>
              <a:t>Science, 1990</a:t>
            </a:r>
            <a:endParaRPr kumimoji="1" lang="ja-JP" alt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50" y="3946438"/>
            <a:ext cx="4959350" cy="270836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054600" y="5816600"/>
            <a:ext cx="18953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dirty="0" smtClean="0"/>
              <a:t>Science, 1994</a:t>
            </a:r>
            <a:endParaRPr kumimoji="1" lang="ja-JP" altLang="en-US" sz="24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Text Box 1"/>
          <p:cNvSpPr txBox="1">
            <a:spLocks noChangeArrowheads="1"/>
          </p:cNvSpPr>
          <p:nvPr/>
        </p:nvSpPr>
        <p:spPr bwMode="auto">
          <a:xfrm>
            <a:off x="325440" y="381640"/>
            <a:ext cx="8493120" cy="4147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ctr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n-GB" altLang="ja-JP" sz="2400" b="1" dirty="0" smtClean="0">
                <a:solidFill>
                  <a:srgbClr val="0000FF"/>
                </a:solidFill>
                <a:latin typeface="Arial" pitchFamily="-104" charset="0"/>
                <a:ea typeface="msgothic" charset="0"/>
                <a:cs typeface="msgothic" charset="0"/>
              </a:rPr>
              <a:t>Key events in investigating the cancer genome</a:t>
            </a:r>
            <a:endParaRPr lang="en-GB" altLang="ja-JP" sz="2400" b="1" dirty="0">
              <a:solidFill>
                <a:srgbClr val="0000FF"/>
              </a:solidFill>
              <a:latin typeface="Arial" pitchFamily="-104" charset="0"/>
              <a:ea typeface="msgothic" charset="0"/>
              <a:cs typeface="msgothic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3796" y="907424"/>
            <a:ext cx="8771604" cy="54901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671040" y="6473736"/>
            <a:ext cx="3918240" cy="2318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>
            <a:prstTxWarp prst="textNoShape">
              <a:avLst/>
            </a:prstTxWarp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</a:tabLst>
            </a:pPr>
            <a:r>
              <a:rPr lang="en-GB" altLang="ja-JP" sz="1400" b="1" dirty="0">
                <a:solidFill>
                  <a:srgbClr val="000000"/>
                </a:solidFill>
                <a:latin typeface="Arial" pitchFamily="-104" charset="0"/>
                <a:ea typeface="msgothic" charset="0"/>
                <a:cs typeface="msgothic" charset="0"/>
              </a:rPr>
              <a:t>M R Stratton Science 2011;331:1553-1558</a:t>
            </a: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325440" y="174258"/>
            <a:ext cx="8493120" cy="4147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ctr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n-GB" altLang="ja-JP" sz="4400" b="1" dirty="0" smtClean="0">
                <a:solidFill>
                  <a:srgbClr val="0000FF"/>
                </a:solidFill>
                <a:latin typeface="Arial" pitchFamily="-104" charset="0"/>
                <a:ea typeface="msgothic" charset="0"/>
                <a:cs typeface="msgothic" charset="0"/>
              </a:rPr>
              <a:t>BRCA1 and BRCA2</a:t>
            </a:r>
            <a:endParaRPr lang="en-GB" altLang="ja-JP" sz="4400" b="1" dirty="0">
              <a:solidFill>
                <a:srgbClr val="0000FF"/>
              </a:solidFill>
              <a:latin typeface="Arial" pitchFamily="-104" charset="0"/>
              <a:ea typeface="msgothic" charset="0"/>
              <a:cs typeface="msgothic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7810" y="1219200"/>
            <a:ext cx="881856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/>
              <a:buChar char="•"/>
            </a:pPr>
            <a:r>
              <a:rPr kumimoji="1" lang="en-US" altLang="ja-JP" sz="2000" dirty="0" smtClean="0">
                <a:latin typeface="Helvetica"/>
                <a:cs typeface="Helvetica"/>
              </a:rPr>
              <a:t>5-10% of breast cancer is inherited (</a:t>
            </a:r>
            <a:r>
              <a:rPr lang="en-US" altLang="ja-JP" sz="2000" dirty="0" smtClean="0">
                <a:latin typeface="Helvetica"/>
                <a:cs typeface="Helvetica"/>
              </a:rPr>
              <a:t>mostly due to BRCA1/2 mutations)</a:t>
            </a:r>
          </a:p>
          <a:p>
            <a:pPr>
              <a:buFont typeface="Arial"/>
              <a:buChar char="•"/>
            </a:pPr>
            <a:r>
              <a:rPr kumimoji="1" lang="en-US" altLang="ja-JP" sz="2000" dirty="0" smtClean="0">
                <a:latin typeface="Helvetica"/>
                <a:cs typeface="Helvetica"/>
              </a:rPr>
              <a:t>Also increases risk of ovarian cancer</a:t>
            </a:r>
          </a:p>
          <a:p>
            <a:endParaRPr kumimoji="1" lang="en-US" altLang="ja-JP" sz="2000" dirty="0" smtClean="0">
              <a:latin typeface="Helvetica"/>
              <a:cs typeface="Helvetica"/>
            </a:endParaRPr>
          </a:p>
          <a:p>
            <a:pPr algn="ctr"/>
            <a:r>
              <a:rPr lang="en-US" altLang="ja-JP" sz="2000" b="1" dirty="0" smtClean="0">
                <a:latin typeface="Helvetica"/>
                <a:cs typeface="Helvetica"/>
              </a:rPr>
              <a:t>23andMe reports 3 known BRCA mutations common in </a:t>
            </a:r>
            <a:r>
              <a:rPr lang="en-US" altLang="ja-JP" sz="2000" b="1" dirty="0" err="1" smtClean="0">
                <a:latin typeface="Helvetica"/>
                <a:cs typeface="Helvetica"/>
              </a:rPr>
              <a:t>Ashkenzai</a:t>
            </a:r>
            <a:r>
              <a:rPr lang="en-US" altLang="ja-JP" sz="2000" b="1" dirty="0" smtClean="0">
                <a:latin typeface="Helvetica"/>
                <a:cs typeface="Helvetica"/>
              </a:rPr>
              <a:t> Jewish population</a:t>
            </a:r>
          </a:p>
          <a:p>
            <a:r>
              <a:rPr kumimoji="1" lang="en-US" altLang="ja-JP" sz="2000" dirty="0" smtClean="0">
                <a:latin typeface="Helvetica"/>
                <a:cs typeface="Helvetica"/>
              </a:rPr>
              <a:t>185delAG (BRCA1) – increases lifetime risk of breast cancer from 12% to 60% and ovarian cancer from 2% to 40%</a:t>
            </a:r>
            <a:br>
              <a:rPr kumimoji="1" lang="en-US" altLang="ja-JP" sz="2000" dirty="0" smtClean="0">
                <a:latin typeface="Helvetica"/>
                <a:cs typeface="Helvetica"/>
              </a:rPr>
            </a:br>
            <a:endParaRPr kumimoji="1" lang="en-US" altLang="ja-JP" sz="2000" dirty="0" smtClean="0">
              <a:latin typeface="Helvetica"/>
              <a:cs typeface="Helvetica"/>
            </a:endParaRPr>
          </a:p>
          <a:p>
            <a:r>
              <a:rPr lang="en-US" altLang="ja-JP" sz="2000" dirty="0" smtClean="0">
                <a:latin typeface="Helvetica"/>
                <a:cs typeface="Helvetica"/>
              </a:rPr>
              <a:t>5382insC (BRCA1) – </a:t>
            </a:r>
            <a:r>
              <a:rPr lang="en-US" altLang="ja-JP" sz="2000" dirty="0">
                <a:latin typeface="Helvetica"/>
                <a:cs typeface="Helvetica"/>
              </a:rPr>
              <a:t>increases lifetime risk of breast cancer from 12% to 60% and ovarian cancer from 2% to 40</a:t>
            </a:r>
            <a:r>
              <a:rPr lang="en-US" altLang="ja-JP" sz="2000" dirty="0" smtClean="0">
                <a:latin typeface="Helvetica"/>
                <a:cs typeface="Helvetica"/>
              </a:rPr>
              <a:t>%</a:t>
            </a:r>
            <a:br>
              <a:rPr lang="en-US" altLang="ja-JP" sz="2000" dirty="0" smtClean="0">
                <a:latin typeface="Helvetica"/>
                <a:cs typeface="Helvetica"/>
              </a:rPr>
            </a:br>
            <a:endParaRPr lang="en-US" altLang="ja-JP" sz="2000" dirty="0" smtClean="0">
              <a:latin typeface="Helvetica"/>
              <a:cs typeface="Helvetica"/>
            </a:endParaRPr>
          </a:p>
          <a:p>
            <a:r>
              <a:rPr kumimoji="1" lang="en-US" altLang="ja-JP" sz="2000" dirty="0" smtClean="0">
                <a:latin typeface="Helvetica"/>
                <a:cs typeface="Helvetica"/>
              </a:rPr>
              <a:t>6174delT (BRCA2) – </a:t>
            </a:r>
            <a:r>
              <a:rPr lang="en-US" altLang="ja-JP" sz="2000" dirty="0" smtClean="0">
                <a:latin typeface="Helvetica"/>
                <a:cs typeface="Helvetica"/>
              </a:rPr>
              <a:t>increases lifetime risk of breast cancer from 12% to 50% and ovarian cancer from 2% to 20%</a:t>
            </a:r>
            <a:endParaRPr kumimoji="1" lang="en-US" altLang="ja-JP" sz="2000" dirty="0" smtClean="0">
              <a:latin typeface="Helvetica"/>
              <a:cs typeface="Helvetica"/>
            </a:endParaRPr>
          </a:p>
          <a:p>
            <a:pPr>
              <a:buFont typeface="Arial"/>
              <a:buChar char="•"/>
            </a:pPr>
            <a:endParaRPr kumimoji="1" lang="ja-JP" altLang="en-US" sz="2000" dirty="0">
              <a:latin typeface="Helvetica"/>
              <a:cs typeface="Helvetica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25440" y="5461000"/>
            <a:ext cx="84931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dirty="0" smtClean="0">
                <a:solidFill>
                  <a:srgbClr val="0000FF"/>
                </a:solidFill>
                <a:latin typeface="Helvetica"/>
                <a:cs typeface="Helvetica"/>
              </a:rPr>
              <a:t>By </a:t>
            </a:r>
            <a:r>
              <a:rPr lang="en-US" altLang="ja-JP" dirty="0">
                <a:solidFill>
                  <a:srgbClr val="0000FF"/>
                </a:solidFill>
                <a:latin typeface="Helvetica"/>
                <a:cs typeface="Helvetica"/>
              </a:rPr>
              <a:t>age </a:t>
            </a:r>
            <a:r>
              <a:rPr lang="en-US" altLang="ja-JP" dirty="0" smtClean="0">
                <a:solidFill>
                  <a:srgbClr val="0000FF"/>
                </a:solidFill>
                <a:latin typeface="Helvetica"/>
                <a:cs typeface="Helvetica"/>
              </a:rPr>
              <a:t>70, 50</a:t>
            </a:r>
            <a:r>
              <a:rPr lang="en-US" altLang="ja-JP" dirty="0">
                <a:solidFill>
                  <a:srgbClr val="0000FF"/>
                </a:solidFill>
                <a:latin typeface="Helvetica"/>
                <a:cs typeface="Helvetica"/>
              </a:rPr>
              <a:t>-60% of women who have</a:t>
            </a:r>
            <a:r>
              <a:rPr lang="en-US" altLang="ja-JP" dirty="0" smtClean="0">
                <a:solidFill>
                  <a:srgbClr val="0000FF"/>
                </a:solidFill>
                <a:latin typeface="Helvetica"/>
                <a:cs typeface="Helvetica"/>
              </a:rPr>
              <a:t> a BRCA mutation </a:t>
            </a:r>
            <a:r>
              <a:rPr lang="en-US" altLang="ja-JP" dirty="0">
                <a:solidFill>
                  <a:srgbClr val="0000FF"/>
                </a:solidFill>
                <a:latin typeface="Helvetica"/>
                <a:cs typeface="Helvetica"/>
              </a:rPr>
              <a:t>will develop breast </a:t>
            </a:r>
            <a:r>
              <a:rPr lang="en-US" altLang="ja-JP" dirty="0" smtClean="0">
                <a:solidFill>
                  <a:srgbClr val="0000FF"/>
                </a:solidFill>
                <a:latin typeface="Helvetica"/>
                <a:cs typeface="Helvetica"/>
              </a:rPr>
              <a:t>cancer and </a:t>
            </a:r>
            <a:r>
              <a:rPr lang="en-US" altLang="ja-JP" dirty="0">
                <a:solidFill>
                  <a:srgbClr val="0000FF"/>
                </a:solidFill>
                <a:latin typeface="Helvetica"/>
                <a:cs typeface="Helvetica"/>
              </a:rPr>
              <a:t>20-40% will develop ovarian </a:t>
            </a:r>
            <a:r>
              <a:rPr lang="en-US" altLang="ja-JP" dirty="0" smtClean="0">
                <a:solidFill>
                  <a:srgbClr val="0000FF"/>
                </a:solidFill>
                <a:latin typeface="Helvetica"/>
                <a:cs typeface="Helvetica"/>
              </a:rPr>
              <a:t>cancer</a:t>
            </a:r>
          </a:p>
          <a:p>
            <a:endParaRPr lang="en-US" altLang="ja-JP" dirty="0" smtClean="0">
              <a:solidFill>
                <a:srgbClr val="0000FF"/>
              </a:solidFill>
              <a:latin typeface="Helvetica"/>
              <a:cs typeface="Helvetica"/>
            </a:endParaRPr>
          </a:p>
          <a:p>
            <a:r>
              <a:rPr lang="en-US" altLang="ja-JP" dirty="0" smtClean="0">
                <a:latin typeface="Helvetica"/>
                <a:cs typeface="Helvetica"/>
              </a:rPr>
              <a:t>BRCA1 and BRCA2 encode proteins that repair DNA double-strand breaks</a:t>
            </a:r>
            <a:endParaRPr lang="ja-JP" altLang="en-US" dirty="0">
              <a:latin typeface="Helvetica"/>
              <a:cs typeface="Helvetica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900" y="935648"/>
            <a:ext cx="8280400" cy="166498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3800" y="3289300"/>
            <a:ext cx="7848600" cy="1295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900" y="4965700"/>
            <a:ext cx="7226300" cy="1257300"/>
          </a:xfrm>
          <a:prstGeom prst="rect">
            <a:avLst/>
          </a:prstGeom>
        </p:spPr>
      </p:pic>
      <p:sp>
        <p:nvSpPr>
          <p:cNvPr id="6" name="Text Box 1"/>
          <p:cNvSpPr txBox="1">
            <a:spLocks noChangeArrowheads="1"/>
          </p:cNvSpPr>
          <p:nvPr/>
        </p:nvSpPr>
        <p:spPr bwMode="auto">
          <a:xfrm>
            <a:off x="325440" y="174258"/>
            <a:ext cx="8493120" cy="4147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ctr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n-GB" altLang="ja-JP" sz="4400" b="1" dirty="0" smtClean="0">
                <a:solidFill>
                  <a:srgbClr val="0000FF"/>
                </a:solidFill>
                <a:latin typeface="Arial" pitchFamily="-104" charset="0"/>
                <a:ea typeface="msgothic" charset="0"/>
                <a:cs typeface="msgothic" charset="0"/>
              </a:rPr>
              <a:t>Patenting Genes?</a:t>
            </a:r>
            <a:endParaRPr lang="en-GB" altLang="ja-JP" sz="4400" b="1" dirty="0">
              <a:solidFill>
                <a:srgbClr val="0000FF"/>
              </a:solidFill>
              <a:latin typeface="Arial" pitchFamily="-104" charset="0"/>
              <a:ea typeface="msgothic" charset="0"/>
              <a:cs typeface="ms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84961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100" y="736600"/>
            <a:ext cx="5918200" cy="408384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0"/>
            <a:ext cx="2070100" cy="4572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311900" y="254000"/>
            <a:ext cx="22606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June, 2013</a:t>
            </a:r>
            <a:endParaRPr lang="en-US" sz="3200" dirty="0"/>
          </a:p>
        </p:txBody>
      </p:sp>
      <p:sp>
        <p:nvSpPr>
          <p:cNvPr id="5" name="Rectangle 4"/>
          <p:cNvSpPr/>
          <p:nvPr/>
        </p:nvSpPr>
        <p:spPr>
          <a:xfrm>
            <a:off x="393700" y="5003800"/>
            <a:ext cx="5918200" cy="120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2400" dirty="0" smtClean="0"/>
              <a:t>“</a:t>
            </a:r>
            <a:r>
              <a:rPr lang="en-US" altLang="ja-JP" sz="2400" dirty="0" smtClean="0"/>
              <a:t>A naturally occurring DNA segment is a product of nature and not patent eligible merely because it has been isolated.”</a:t>
            </a:r>
            <a:endParaRPr lang="ja-JP" altLang="en-US" sz="2400" dirty="0"/>
          </a:p>
        </p:txBody>
      </p:sp>
    </p:spTree>
    <p:extLst>
      <p:ext uri="{BB962C8B-B14F-4D97-AF65-F5344CB8AC3E}">
        <p14:creationId xmlns:p14="http://schemas.microsoft.com/office/powerpoint/2010/main" val="4227944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325440" y="3009900"/>
            <a:ext cx="8493120" cy="4147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ctr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n-GB" altLang="ja-JP" sz="4400" b="1" dirty="0" smtClean="0">
                <a:solidFill>
                  <a:srgbClr val="0000FF"/>
                </a:solidFill>
                <a:latin typeface="Arial" pitchFamily="-104" charset="0"/>
                <a:ea typeface="msgothic" charset="0"/>
                <a:cs typeface="msgothic" charset="0"/>
              </a:rPr>
              <a:t>Discussion with Robin Starr</a:t>
            </a:r>
            <a:endParaRPr lang="en-GB" altLang="ja-JP" sz="4400" b="1" dirty="0">
              <a:solidFill>
                <a:srgbClr val="0000FF"/>
              </a:solidFill>
              <a:latin typeface="Arial" pitchFamily="-104" charset="0"/>
              <a:ea typeface="msgothic" charset="0"/>
              <a:cs typeface="msgothic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325440" y="3009900"/>
            <a:ext cx="8493120" cy="4147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ctr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n-GB" altLang="ja-JP" sz="4400" b="1" dirty="0" smtClean="0">
                <a:solidFill>
                  <a:srgbClr val="0000FF"/>
                </a:solidFill>
                <a:latin typeface="Arial" pitchFamily="-104" charset="0"/>
                <a:ea typeface="msgothic" charset="0"/>
                <a:cs typeface="msgothic" charset="0"/>
              </a:rPr>
              <a:t>BREAK</a:t>
            </a:r>
            <a:endParaRPr lang="en-GB" altLang="ja-JP" sz="4400" b="1" dirty="0">
              <a:solidFill>
                <a:srgbClr val="0000FF"/>
              </a:solidFill>
              <a:latin typeface="Arial" pitchFamily="-104" charset="0"/>
              <a:ea typeface="msgothic" charset="0"/>
              <a:cs typeface="msgothic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325440" y="174258"/>
            <a:ext cx="8493120" cy="4147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ctr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n-GB" altLang="ja-JP" sz="4400" b="1" dirty="0" smtClean="0">
                <a:solidFill>
                  <a:srgbClr val="0000FF"/>
                </a:solidFill>
                <a:latin typeface="Arial" pitchFamily="-104" charset="0"/>
                <a:ea typeface="msgothic" charset="0"/>
                <a:cs typeface="msgothic" charset="0"/>
              </a:rPr>
              <a:t>Somatic mutations in cancer</a:t>
            </a:r>
            <a:endParaRPr lang="en-GB" altLang="ja-JP" sz="4400" b="1" dirty="0">
              <a:solidFill>
                <a:srgbClr val="0000FF"/>
              </a:solidFill>
              <a:latin typeface="Arial" pitchFamily="-104" charset="0"/>
              <a:ea typeface="msgothic" charset="0"/>
              <a:cs typeface="msgothic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235200" y="1803400"/>
            <a:ext cx="1219200" cy="8509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Rounded Rectangle 7"/>
          <p:cNvSpPr/>
          <p:nvPr/>
        </p:nvSpPr>
        <p:spPr>
          <a:xfrm>
            <a:off x="3454400" y="1803400"/>
            <a:ext cx="1219200" cy="8509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Rounded Rectangle 8"/>
          <p:cNvSpPr/>
          <p:nvPr/>
        </p:nvSpPr>
        <p:spPr>
          <a:xfrm>
            <a:off x="4673600" y="1803400"/>
            <a:ext cx="1219200" cy="8509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Rounded Rectangle 9"/>
          <p:cNvSpPr/>
          <p:nvPr/>
        </p:nvSpPr>
        <p:spPr>
          <a:xfrm>
            <a:off x="5892800" y="1803400"/>
            <a:ext cx="1219200" cy="8509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Rounded Rectangle 10"/>
          <p:cNvSpPr/>
          <p:nvPr/>
        </p:nvSpPr>
        <p:spPr>
          <a:xfrm>
            <a:off x="2235200" y="2654300"/>
            <a:ext cx="1219200" cy="8509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Rounded Rectangle 11"/>
          <p:cNvSpPr/>
          <p:nvPr/>
        </p:nvSpPr>
        <p:spPr>
          <a:xfrm>
            <a:off x="3454400" y="2654300"/>
            <a:ext cx="1219200" cy="8509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Rounded Rectangle 12"/>
          <p:cNvSpPr/>
          <p:nvPr/>
        </p:nvSpPr>
        <p:spPr>
          <a:xfrm>
            <a:off x="4686300" y="2654300"/>
            <a:ext cx="1219200" cy="8509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Rounded Rectangle 13"/>
          <p:cNvSpPr/>
          <p:nvPr/>
        </p:nvSpPr>
        <p:spPr>
          <a:xfrm>
            <a:off x="5905500" y="2654300"/>
            <a:ext cx="1219200" cy="8509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Rounded Rectangle 14"/>
          <p:cNvSpPr/>
          <p:nvPr/>
        </p:nvSpPr>
        <p:spPr>
          <a:xfrm>
            <a:off x="2222500" y="3505200"/>
            <a:ext cx="1219200" cy="8509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Rounded Rectangle 15"/>
          <p:cNvSpPr/>
          <p:nvPr/>
        </p:nvSpPr>
        <p:spPr>
          <a:xfrm>
            <a:off x="3441700" y="3505200"/>
            <a:ext cx="1219200" cy="8509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Rounded Rectangle 16"/>
          <p:cNvSpPr/>
          <p:nvPr/>
        </p:nvSpPr>
        <p:spPr>
          <a:xfrm>
            <a:off x="4660900" y="3505200"/>
            <a:ext cx="1219200" cy="8509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Rounded Rectangle 17"/>
          <p:cNvSpPr/>
          <p:nvPr/>
        </p:nvSpPr>
        <p:spPr>
          <a:xfrm>
            <a:off x="5880100" y="3505200"/>
            <a:ext cx="1219200" cy="8509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Rounded Rectangle 18"/>
          <p:cNvSpPr/>
          <p:nvPr/>
        </p:nvSpPr>
        <p:spPr>
          <a:xfrm>
            <a:off x="2222500" y="4356100"/>
            <a:ext cx="1219200" cy="8509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Rounded Rectangle 19"/>
          <p:cNvSpPr/>
          <p:nvPr/>
        </p:nvSpPr>
        <p:spPr>
          <a:xfrm>
            <a:off x="3441700" y="4356100"/>
            <a:ext cx="1219200" cy="8509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Rounded Rectangle 20"/>
          <p:cNvSpPr/>
          <p:nvPr/>
        </p:nvSpPr>
        <p:spPr>
          <a:xfrm>
            <a:off x="4673600" y="4356100"/>
            <a:ext cx="1219200" cy="8509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Rounded Rectangle 21"/>
          <p:cNvSpPr/>
          <p:nvPr/>
        </p:nvSpPr>
        <p:spPr>
          <a:xfrm>
            <a:off x="5892800" y="4356100"/>
            <a:ext cx="1219200" cy="8509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Rounded Rectangle 22"/>
          <p:cNvSpPr/>
          <p:nvPr/>
        </p:nvSpPr>
        <p:spPr>
          <a:xfrm>
            <a:off x="2209800" y="5207000"/>
            <a:ext cx="1219200" cy="8509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Rounded Rectangle 23"/>
          <p:cNvSpPr/>
          <p:nvPr/>
        </p:nvSpPr>
        <p:spPr>
          <a:xfrm>
            <a:off x="3429000" y="5207000"/>
            <a:ext cx="1219200" cy="8509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Rounded Rectangle 24"/>
          <p:cNvSpPr/>
          <p:nvPr/>
        </p:nvSpPr>
        <p:spPr>
          <a:xfrm>
            <a:off x="4660900" y="5207000"/>
            <a:ext cx="1219200" cy="8509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Rounded Rectangle 25"/>
          <p:cNvSpPr/>
          <p:nvPr/>
        </p:nvSpPr>
        <p:spPr>
          <a:xfrm>
            <a:off x="5880100" y="5207000"/>
            <a:ext cx="1219200" cy="8509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Rounded Rectangle 26"/>
          <p:cNvSpPr/>
          <p:nvPr/>
        </p:nvSpPr>
        <p:spPr>
          <a:xfrm>
            <a:off x="4673600" y="4356100"/>
            <a:ext cx="1219200" cy="850900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Rounded Rectangle 27"/>
          <p:cNvSpPr/>
          <p:nvPr/>
        </p:nvSpPr>
        <p:spPr>
          <a:xfrm>
            <a:off x="4076700" y="3778250"/>
            <a:ext cx="1219200" cy="850900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Rounded Rectangle 28"/>
          <p:cNvSpPr/>
          <p:nvPr/>
        </p:nvSpPr>
        <p:spPr>
          <a:xfrm>
            <a:off x="3619500" y="4629150"/>
            <a:ext cx="1219200" cy="850900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Rounded Rectangle 29"/>
          <p:cNvSpPr/>
          <p:nvPr/>
        </p:nvSpPr>
        <p:spPr>
          <a:xfrm>
            <a:off x="4381500" y="4203700"/>
            <a:ext cx="1219200" cy="850900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Rounded Rectangle 30"/>
          <p:cNvSpPr/>
          <p:nvPr/>
        </p:nvSpPr>
        <p:spPr>
          <a:xfrm>
            <a:off x="5041900" y="3079750"/>
            <a:ext cx="1219200" cy="850900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" name="Rounded Rectangle 31"/>
          <p:cNvSpPr/>
          <p:nvPr/>
        </p:nvSpPr>
        <p:spPr>
          <a:xfrm>
            <a:off x="5054600" y="3778250"/>
            <a:ext cx="1219200" cy="850900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3" name="Rounded Rectangle 32"/>
          <p:cNvSpPr/>
          <p:nvPr/>
        </p:nvSpPr>
        <p:spPr>
          <a:xfrm>
            <a:off x="4229100" y="5054600"/>
            <a:ext cx="1219200" cy="850900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Rounded Rectangle 33"/>
          <p:cNvSpPr/>
          <p:nvPr/>
        </p:nvSpPr>
        <p:spPr>
          <a:xfrm>
            <a:off x="5092700" y="4629150"/>
            <a:ext cx="1219200" cy="850900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Rounded Rectangle 34"/>
          <p:cNvSpPr/>
          <p:nvPr/>
        </p:nvSpPr>
        <p:spPr>
          <a:xfrm>
            <a:off x="5499100" y="3505200"/>
            <a:ext cx="1219200" cy="850900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6" name="Rounded Rectangle 35"/>
          <p:cNvSpPr/>
          <p:nvPr/>
        </p:nvSpPr>
        <p:spPr>
          <a:xfrm>
            <a:off x="5842000" y="4203700"/>
            <a:ext cx="1219200" cy="850900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Rounded Rectangle 36"/>
          <p:cNvSpPr/>
          <p:nvPr/>
        </p:nvSpPr>
        <p:spPr>
          <a:xfrm>
            <a:off x="6108700" y="5054600"/>
            <a:ext cx="1219200" cy="850900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Rounded Rectangle 37"/>
          <p:cNvSpPr/>
          <p:nvPr/>
        </p:nvSpPr>
        <p:spPr>
          <a:xfrm>
            <a:off x="4902200" y="5054600"/>
            <a:ext cx="1219200" cy="850900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6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9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2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2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8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1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Text Box 1"/>
          <p:cNvSpPr txBox="1">
            <a:spLocks noChangeArrowheads="1"/>
          </p:cNvSpPr>
          <p:nvPr/>
        </p:nvSpPr>
        <p:spPr bwMode="auto">
          <a:xfrm>
            <a:off x="325440" y="381640"/>
            <a:ext cx="8493120" cy="4147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ctr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n-GB" altLang="ja-JP" sz="2400" b="1" dirty="0" smtClean="0">
                <a:solidFill>
                  <a:srgbClr val="0000FF"/>
                </a:solidFill>
                <a:latin typeface="Arial" pitchFamily="-104" charset="0"/>
                <a:ea typeface="msgothic" charset="0"/>
                <a:cs typeface="msgothic" charset="0"/>
              </a:rPr>
              <a:t>Key events in investigating the cancer genome</a:t>
            </a:r>
            <a:endParaRPr lang="en-GB" altLang="ja-JP" sz="2400" b="1" dirty="0">
              <a:solidFill>
                <a:srgbClr val="0000FF"/>
              </a:solidFill>
              <a:latin typeface="Arial" pitchFamily="-104" charset="0"/>
              <a:ea typeface="msgothic" charset="0"/>
              <a:cs typeface="msgothic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3796" y="907424"/>
            <a:ext cx="8771604" cy="54901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671040" y="6473736"/>
            <a:ext cx="3918240" cy="2318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>
            <a:prstTxWarp prst="textNoShape">
              <a:avLst/>
            </a:prstTxWarp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</a:tabLst>
            </a:pPr>
            <a:r>
              <a:rPr lang="en-GB" altLang="ja-JP" sz="1400" b="1" dirty="0">
                <a:solidFill>
                  <a:srgbClr val="000000"/>
                </a:solidFill>
                <a:latin typeface="Arial" pitchFamily="-104" charset="0"/>
                <a:ea typeface="msgothic" charset="0"/>
                <a:cs typeface="msgothic" charset="0"/>
              </a:rPr>
              <a:t>M R Stratton Science 2011;331:1553-1558</a:t>
            </a: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2400" y="684262"/>
            <a:ext cx="3697180" cy="6084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6491180" y="6285907"/>
            <a:ext cx="2652820" cy="3776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  <a:cs typeface="msgothic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  <a:cs typeface="msgothic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  <a:cs typeface="msgothic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  <a:cs typeface="msgothic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  <a:cs typeface="msgothic" charset="0"/>
              </a:defRPr>
            </a:lvl5pPr>
            <a:lvl6pPr marL="1536700" indent="-2159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  <a:cs typeface="msgothic" charset="0"/>
              </a:defRPr>
            </a:lvl6pPr>
            <a:lvl7pPr marL="1993900" indent="-2159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  <a:cs typeface="msgothic" charset="0"/>
              </a:defRPr>
            </a:lvl7pPr>
            <a:lvl8pPr marL="2451100" indent="-2159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  <a:cs typeface="msgothic" charset="0"/>
              </a:defRPr>
            </a:lvl8pPr>
            <a:lvl9pPr marL="2908300" indent="-2159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  <a:cs typeface="msgothic" charset="0"/>
              </a:defRPr>
            </a:lvl9pPr>
          </a:lstStyle>
          <a:p>
            <a:r>
              <a:rPr lang="en-GB" sz="1400" b="1" dirty="0">
                <a:latin typeface="Arial" charset="0"/>
              </a:rPr>
              <a:t>B Vogelstein et al. Science 2013;339:1546-1558</a:t>
            </a:r>
          </a:p>
        </p:txBody>
      </p:sp>
      <p:sp>
        <p:nvSpPr>
          <p:cNvPr id="7" name="Text Box 1"/>
          <p:cNvSpPr txBox="1">
            <a:spLocks noChangeArrowheads="1"/>
          </p:cNvSpPr>
          <p:nvPr/>
        </p:nvSpPr>
        <p:spPr bwMode="auto">
          <a:xfrm>
            <a:off x="325440" y="174258"/>
            <a:ext cx="8493120" cy="4147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ctr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n-GB" altLang="ja-JP" sz="2800" b="1" dirty="0" smtClean="0">
                <a:solidFill>
                  <a:srgbClr val="0000FF"/>
                </a:solidFill>
                <a:latin typeface="Arial" pitchFamily="-104" charset="0"/>
                <a:ea typeface="msgothic" charset="0"/>
                <a:cs typeface="msgothic" charset="0"/>
              </a:rPr>
              <a:t>Number of somatic mutations in various cancers</a:t>
            </a:r>
            <a:endParaRPr lang="en-GB" altLang="ja-JP" sz="2800" b="1" dirty="0">
              <a:solidFill>
                <a:srgbClr val="0000FF"/>
              </a:solidFill>
              <a:latin typeface="Arial" pitchFamily="-104" charset="0"/>
              <a:ea typeface="msgothic" charset="0"/>
              <a:cs typeface="ms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4903459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Text Box 1"/>
          <p:cNvSpPr txBox="1">
            <a:spLocks noChangeArrowheads="1"/>
          </p:cNvSpPr>
          <p:nvPr/>
        </p:nvSpPr>
        <p:spPr bwMode="auto">
          <a:xfrm>
            <a:off x="325440" y="174258"/>
            <a:ext cx="8493120" cy="4147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ctr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n-GB" altLang="ja-JP" sz="2400" b="1" dirty="0" smtClean="0">
                <a:solidFill>
                  <a:srgbClr val="0000FF"/>
                </a:solidFill>
                <a:latin typeface="Arial" pitchFamily="-104" charset="0"/>
                <a:ea typeface="msgothic" charset="0"/>
                <a:cs typeface="msgothic" charset="0"/>
              </a:rPr>
              <a:t>Flow </a:t>
            </a:r>
            <a:r>
              <a:rPr lang="en-GB" altLang="ja-JP" sz="2400" b="1" dirty="0">
                <a:solidFill>
                  <a:srgbClr val="0000FF"/>
                </a:solidFill>
                <a:latin typeface="Arial" pitchFamily="-104" charset="0"/>
                <a:ea typeface="msgothic" charset="0"/>
                <a:cs typeface="msgothic" charset="0"/>
              </a:rPr>
              <a:t>chart of the genome analysis for a cancer </a:t>
            </a:r>
            <a:r>
              <a:rPr lang="en-GB" altLang="ja-JP" sz="2400" b="1" dirty="0" smtClean="0">
                <a:solidFill>
                  <a:srgbClr val="0000FF"/>
                </a:solidFill>
                <a:latin typeface="Arial" pitchFamily="-104" charset="0"/>
                <a:ea typeface="msgothic" charset="0"/>
                <a:cs typeface="msgothic" charset="0"/>
              </a:rPr>
              <a:t>patient </a:t>
            </a:r>
            <a:endParaRPr lang="en-GB" altLang="ja-JP" sz="2400" b="1" dirty="0">
              <a:solidFill>
                <a:srgbClr val="0000FF"/>
              </a:solidFill>
              <a:latin typeface="Arial" pitchFamily="-104" charset="0"/>
              <a:ea typeface="msgothic" charset="0"/>
              <a:cs typeface="msgothic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60085" y="796404"/>
            <a:ext cx="6069835" cy="550065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325440" y="6479961"/>
            <a:ext cx="5111559" cy="2318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>
            <a:prstTxWarp prst="textNoShape">
              <a:avLst/>
            </a:prstTxWarp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</a:tabLst>
            </a:pPr>
            <a:r>
              <a:rPr lang="en-GB" altLang="ja-JP" sz="1400" b="1" dirty="0">
                <a:solidFill>
                  <a:srgbClr val="000000"/>
                </a:solidFill>
                <a:latin typeface="Arial" pitchFamily="-104" charset="0"/>
                <a:ea typeface="msgothic" charset="0"/>
                <a:cs typeface="msgothic" charset="0"/>
              </a:rPr>
              <a:t>O </a:t>
            </a:r>
            <a:r>
              <a:rPr lang="en-GB" altLang="ja-JP" sz="1400" b="1" dirty="0" err="1">
                <a:solidFill>
                  <a:srgbClr val="000000"/>
                </a:solidFill>
                <a:latin typeface="Arial" pitchFamily="-104" charset="0"/>
                <a:ea typeface="msgothic" charset="0"/>
                <a:cs typeface="msgothic" charset="0"/>
              </a:rPr>
              <a:t>Kilpivaara</a:t>
            </a:r>
            <a:r>
              <a:rPr lang="en-GB" altLang="ja-JP" sz="1400" b="1" dirty="0">
                <a:solidFill>
                  <a:srgbClr val="000000"/>
                </a:solidFill>
                <a:latin typeface="Arial" pitchFamily="-104" charset="0"/>
                <a:ea typeface="msgothic" charset="0"/>
                <a:cs typeface="msgothic" charset="0"/>
              </a:rPr>
              <a:t>, and L A </a:t>
            </a:r>
            <a:r>
              <a:rPr lang="en-GB" altLang="ja-JP" sz="1400" b="1" dirty="0" err="1">
                <a:solidFill>
                  <a:srgbClr val="000000"/>
                </a:solidFill>
                <a:latin typeface="Arial" pitchFamily="-104" charset="0"/>
                <a:ea typeface="msgothic" charset="0"/>
                <a:cs typeface="msgothic" charset="0"/>
              </a:rPr>
              <a:t>Aaltonen</a:t>
            </a:r>
            <a:r>
              <a:rPr lang="en-GB" altLang="ja-JP" sz="1400" b="1" dirty="0">
                <a:solidFill>
                  <a:srgbClr val="000000"/>
                </a:solidFill>
                <a:latin typeface="Arial" pitchFamily="-104" charset="0"/>
                <a:ea typeface="msgothic" charset="0"/>
                <a:cs typeface="msgothic" charset="0"/>
              </a:rPr>
              <a:t> Science 2013;339:1559-1562</a:t>
            </a:r>
          </a:p>
        </p:txBody>
      </p:sp>
    </p:spTree>
    <p:extLst>
      <p:ext uri="{BB962C8B-B14F-4D97-AF65-F5344CB8AC3E}">
        <p14:creationId xmlns:p14="http://schemas.microsoft.com/office/powerpoint/2010/main" val="567805019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325440" y="174258"/>
            <a:ext cx="8493120" cy="4147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ctr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n-GB" altLang="ja-JP" sz="4400" b="1" dirty="0" smtClean="0">
                <a:solidFill>
                  <a:srgbClr val="0000FF"/>
                </a:solidFill>
                <a:latin typeface="Arial" pitchFamily="-104" charset="0"/>
                <a:ea typeface="msgothic" charset="0"/>
                <a:cs typeface="msgothic" charset="0"/>
              </a:rPr>
              <a:t>The Cancer Genome</a:t>
            </a:r>
            <a:endParaRPr lang="en-GB" altLang="ja-JP" sz="4400" b="1" dirty="0">
              <a:solidFill>
                <a:srgbClr val="0000FF"/>
              </a:solidFill>
              <a:latin typeface="Arial" pitchFamily="-104" charset="0"/>
              <a:ea typeface="msgothic" charset="0"/>
              <a:cs typeface="msgothic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25440" y="1066800"/>
            <a:ext cx="84931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dirty="0" smtClean="0"/>
              <a:t>Benefits and applications of cancer genome sequencing?</a:t>
            </a:r>
          </a:p>
          <a:p>
            <a:endParaRPr lang="en-US" altLang="ja-JP" sz="3600" dirty="0"/>
          </a:p>
          <a:p>
            <a:endParaRPr kumimoji="1" lang="en-US" altLang="ja-JP" sz="3600" dirty="0" smtClean="0"/>
          </a:p>
          <a:p>
            <a:endParaRPr lang="en-US" altLang="ja-JP" sz="3600" dirty="0" smtClean="0"/>
          </a:p>
          <a:p>
            <a:endParaRPr kumimoji="1" lang="en-US" altLang="ja-JP" sz="3600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325440" y="2603500"/>
            <a:ext cx="82089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kumimoji="1" lang="en-US" altLang="ja-JP" dirty="0" smtClean="0"/>
              <a:t>Tumor heterogeneity</a:t>
            </a:r>
          </a:p>
          <a:p>
            <a:pPr marL="342900" indent="-342900">
              <a:buAutoNum type="arabicPeriod"/>
            </a:pPr>
            <a:r>
              <a:rPr lang="en-US" altLang="ja-JP" dirty="0" smtClean="0"/>
              <a:t>Design treatments based on tumor sequence</a:t>
            </a:r>
          </a:p>
          <a:p>
            <a:pPr marL="342900" indent="-342900">
              <a:buAutoNum type="arabicPeriod"/>
            </a:pPr>
            <a:r>
              <a:rPr kumimoji="1" lang="en-US" altLang="ja-JP" dirty="0" smtClean="0"/>
              <a:t>Response to therapy </a:t>
            </a:r>
            <a:endParaRPr kumimoji="1" lang="ja-JP" alt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Text Box 1"/>
          <p:cNvSpPr txBox="1">
            <a:spLocks noChangeArrowheads="1"/>
          </p:cNvSpPr>
          <p:nvPr/>
        </p:nvSpPr>
        <p:spPr bwMode="auto">
          <a:xfrm>
            <a:off x="325440" y="174258"/>
            <a:ext cx="8493120" cy="4147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ctr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n-GB" altLang="ja-JP" sz="2400" b="1" dirty="0" smtClean="0">
                <a:solidFill>
                  <a:srgbClr val="0000FF"/>
                </a:solidFill>
                <a:latin typeface="Arial" pitchFamily="-104" charset="0"/>
                <a:ea typeface="msgothic" charset="0"/>
                <a:cs typeface="msgothic" charset="0"/>
              </a:rPr>
              <a:t>Flow </a:t>
            </a:r>
            <a:r>
              <a:rPr lang="en-GB" altLang="ja-JP" sz="2400" b="1" dirty="0">
                <a:solidFill>
                  <a:srgbClr val="0000FF"/>
                </a:solidFill>
                <a:latin typeface="Arial" pitchFamily="-104" charset="0"/>
                <a:ea typeface="msgothic" charset="0"/>
                <a:cs typeface="msgothic" charset="0"/>
              </a:rPr>
              <a:t>chart of the genome analysis for a cancer </a:t>
            </a:r>
            <a:r>
              <a:rPr lang="en-GB" altLang="ja-JP" sz="2400" b="1" dirty="0" smtClean="0">
                <a:solidFill>
                  <a:srgbClr val="0000FF"/>
                </a:solidFill>
                <a:latin typeface="Arial" pitchFamily="-104" charset="0"/>
                <a:ea typeface="msgothic" charset="0"/>
                <a:cs typeface="msgothic" charset="0"/>
              </a:rPr>
              <a:t>patient </a:t>
            </a:r>
            <a:endParaRPr lang="en-GB" altLang="ja-JP" sz="2400" b="1" dirty="0">
              <a:solidFill>
                <a:srgbClr val="0000FF"/>
              </a:solidFill>
              <a:latin typeface="Arial" pitchFamily="-104" charset="0"/>
              <a:ea typeface="msgothic" charset="0"/>
              <a:cs typeface="msgothic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60085" y="796404"/>
            <a:ext cx="6069835" cy="550065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325440" y="6479961"/>
            <a:ext cx="5111559" cy="2318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>
            <a:prstTxWarp prst="textNoShape">
              <a:avLst/>
            </a:prstTxWarp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</a:tabLst>
            </a:pPr>
            <a:r>
              <a:rPr lang="en-GB" altLang="ja-JP" sz="1400" b="1" dirty="0">
                <a:solidFill>
                  <a:srgbClr val="000000"/>
                </a:solidFill>
                <a:latin typeface="Arial" pitchFamily="-104" charset="0"/>
                <a:ea typeface="msgothic" charset="0"/>
                <a:cs typeface="msgothic" charset="0"/>
              </a:rPr>
              <a:t>O </a:t>
            </a:r>
            <a:r>
              <a:rPr lang="en-GB" altLang="ja-JP" sz="1400" b="1" dirty="0" err="1">
                <a:solidFill>
                  <a:srgbClr val="000000"/>
                </a:solidFill>
                <a:latin typeface="Arial" pitchFamily="-104" charset="0"/>
                <a:ea typeface="msgothic" charset="0"/>
                <a:cs typeface="msgothic" charset="0"/>
              </a:rPr>
              <a:t>Kilpivaara</a:t>
            </a:r>
            <a:r>
              <a:rPr lang="en-GB" altLang="ja-JP" sz="1400" b="1" dirty="0">
                <a:solidFill>
                  <a:srgbClr val="000000"/>
                </a:solidFill>
                <a:latin typeface="Arial" pitchFamily="-104" charset="0"/>
                <a:ea typeface="msgothic" charset="0"/>
                <a:cs typeface="msgothic" charset="0"/>
              </a:rPr>
              <a:t>, and L A </a:t>
            </a:r>
            <a:r>
              <a:rPr lang="en-GB" altLang="ja-JP" sz="1400" b="1" dirty="0" err="1">
                <a:solidFill>
                  <a:srgbClr val="000000"/>
                </a:solidFill>
                <a:latin typeface="Arial" pitchFamily="-104" charset="0"/>
                <a:ea typeface="msgothic" charset="0"/>
                <a:cs typeface="msgothic" charset="0"/>
              </a:rPr>
              <a:t>Aaltonen</a:t>
            </a:r>
            <a:r>
              <a:rPr lang="en-GB" altLang="ja-JP" sz="1400" b="1" dirty="0">
                <a:solidFill>
                  <a:srgbClr val="000000"/>
                </a:solidFill>
                <a:latin typeface="Arial" pitchFamily="-104" charset="0"/>
                <a:ea typeface="msgothic" charset="0"/>
                <a:cs typeface="msgothic" charset="0"/>
              </a:rPr>
              <a:t> Science 2013;339:1559-1562</a:t>
            </a: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325440" y="174258"/>
            <a:ext cx="8493120" cy="4147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ctr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n-GB" altLang="ja-JP" sz="4400" b="1" dirty="0" smtClean="0">
                <a:solidFill>
                  <a:srgbClr val="0000FF"/>
                </a:solidFill>
                <a:latin typeface="Arial" pitchFamily="-104" charset="0"/>
                <a:ea typeface="msgothic" charset="0"/>
                <a:cs typeface="msgothic" charset="0"/>
              </a:rPr>
              <a:t>Linking somatic genetic alterations in cancer to targeted therapeutics</a:t>
            </a:r>
            <a:endParaRPr lang="en-GB" altLang="ja-JP" sz="4400" b="1" dirty="0">
              <a:solidFill>
                <a:srgbClr val="0000FF"/>
              </a:solidFill>
              <a:latin typeface="Arial" pitchFamily="-104" charset="0"/>
              <a:ea typeface="msgothic" charset="0"/>
              <a:cs typeface="msgothic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8500" y="2513878"/>
            <a:ext cx="4508500" cy="38424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325440" y="174258"/>
            <a:ext cx="8493120" cy="4147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ctr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n-GB" altLang="ja-JP" sz="4400" b="1" dirty="0" smtClean="0">
                <a:solidFill>
                  <a:srgbClr val="0000FF"/>
                </a:solidFill>
                <a:latin typeface="Arial" pitchFamily="-104" charset="0"/>
                <a:ea typeface="msgothic" charset="0"/>
                <a:cs typeface="msgothic" charset="0"/>
              </a:rPr>
              <a:t>Chronic </a:t>
            </a:r>
            <a:r>
              <a:rPr lang="en-GB" altLang="ja-JP" sz="4400" b="1" dirty="0" err="1" smtClean="0">
                <a:solidFill>
                  <a:srgbClr val="0000FF"/>
                </a:solidFill>
                <a:latin typeface="Arial" pitchFamily="-104" charset="0"/>
                <a:ea typeface="msgothic" charset="0"/>
                <a:cs typeface="msgothic" charset="0"/>
              </a:rPr>
              <a:t>myelogenous</a:t>
            </a:r>
            <a:r>
              <a:rPr lang="en-GB" altLang="ja-JP" sz="4400" b="1" dirty="0" smtClean="0">
                <a:solidFill>
                  <a:srgbClr val="0000FF"/>
                </a:solidFill>
                <a:latin typeface="Arial" pitchFamily="-104" charset="0"/>
                <a:ea typeface="msgothic" charset="0"/>
                <a:cs typeface="msgothic" charset="0"/>
              </a:rPr>
              <a:t> </a:t>
            </a:r>
            <a:r>
              <a:rPr lang="en-GB" altLang="ja-JP" sz="4400" b="1" dirty="0" err="1" smtClean="0">
                <a:solidFill>
                  <a:srgbClr val="0000FF"/>
                </a:solidFill>
                <a:latin typeface="Arial" pitchFamily="-104" charset="0"/>
                <a:ea typeface="msgothic" charset="0"/>
                <a:cs typeface="msgothic" charset="0"/>
              </a:rPr>
              <a:t>leukemia</a:t>
            </a:r>
            <a:endParaRPr lang="en-GB" altLang="ja-JP" sz="4400" b="1" dirty="0">
              <a:solidFill>
                <a:srgbClr val="0000FF"/>
              </a:solidFill>
              <a:latin typeface="Arial" pitchFamily="-104" charset="0"/>
              <a:ea typeface="msgothic" charset="0"/>
              <a:cs typeface="msgothic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25440" y="1066800"/>
            <a:ext cx="849312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600" dirty="0" smtClean="0"/>
              <a:t>Philadelphia chromosome formed by a translocation t(9;22)</a:t>
            </a:r>
          </a:p>
          <a:p>
            <a:r>
              <a:rPr lang="en-US" altLang="ja-JP" sz="3600" dirty="0" smtClean="0"/>
              <a:t>Generates the </a:t>
            </a:r>
            <a:r>
              <a:rPr lang="en-US" altLang="ja-JP" sz="3600" i="1" dirty="0" smtClean="0"/>
              <a:t>BCR-ABL</a:t>
            </a:r>
            <a:r>
              <a:rPr lang="en-US" altLang="ja-JP" sz="3600" dirty="0" smtClean="0"/>
              <a:t> </a:t>
            </a:r>
            <a:r>
              <a:rPr lang="en-US" altLang="ja-JP" sz="3600" dirty="0" err="1" smtClean="0"/>
              <a:t>oncogene</a:t>
            </a:r>
            <a:endParaRPr lang="en-US" altLang="ja-JP" sz="3600" dirty="0" smtClean="0"/>
          </a:p>
          <a:p>
            <a:r>
              <a:rPr lang="en-US" altLang="ja-JP" sz="3600" dirty="0" smtClean="0"/>
              <a:t>Constitutively active </a:t>
            </a:r>
            <a:r>
              <a:rPr lang="en-US" altLang="ja-JP" sz="3600" dirty="0" err="1" smtClean="0"/>
              <a:t>c</a:t>
            </a:r>
            <a:r>
              <a:rPr lang="en-US" altLang="ja-JP" sz="3600" dirty="0" smtClean="0"/>
              <a:t>-ABL </a:t>
            </a:r>
            <a:r>
              <a:rPr lang="en-US" altLang="ja-JP" sz="3600" dirty="0" err="1" smtClean="0"/>
              <a:t>kinase</a:t>
            </a:r>
            <a:r>
              <a:rPr lang="en-US" altLang="ja-JP" sz="3600" dirty="0" smtClean="0"/>
              <a:t> activity</a:t>
            </a:r>
          </a:p>
          <a:p>
            <a:endParaRPr kumimoji="1" lang="en-US" altLang="ja-JP" sz="3600" dirty="0" smtClean="0"/>
          </a:p>
          <a:p>
            <a:endParaRPr lang="en-US" altLang="ja-JP" sz="3600" dirty="0" smtClean="0"/>
          </a:p>
          <a:p>
            <a:endParaRPr kumimoji="1" lang="en-US" altLang="ja-JP" sz="3600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35318"/>
            <a:ext cx="5486400" cy="3403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207000" y="5232400"/>
            <a:ext cx="377190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dirty="0" err="1" smtClean="0">
                <a:solidFill>
                  <a:srgbClr val="0000FF"/>
                </a:solidFill>
              </a:rPr>
              <a:t>Imatinib</a:t>
            </a:r>
            <a:r>
              <a:rPr kumimoji="1" lang="en-US" altLang="ja-JP" sz="2400" dirty="0" smtClean="0">
                <a:solidFill>
                  <a:srgbClr val="0000FF"/>
                </a:solidFill>
              </a:rPr>
              <a:t> (</a:t>
            </a:r>
            <a:r>
              <a:rPr kumimoji="1" lang="en-US" altLang="ja-JP" sz="2400" dirty="0" err="1" smtClean="0">
                <a:solidFill>
                  <a:srgbClr val="0000FF"/>
                </a:solidFill>
              </a:rPr>
              <a:t>Gleevec</a:t>
            </a:r>
            <a:r>
              <a:rPr kumimoji="1" lang="en-US" altLang="ja-JP" sz="2400" dirty="0" smtClean="0">
                <a:solidFill>
                  <a:srgbClr val="0000FF"/>
                </a:solidFill>
              </a:rPr>
              <a:t>)</a:t>
            </a:r>
          </a:p>
          <a:p>
            <a:r>
              <a:rPr lang="en-US" altLang="ja-JP" sz="2400" dirty="0" smtClean="0"/>
              <a:t>Dramatic therapeutic benefit</a:t>
            </a:r>
          </a:p>
          <a:p>
            <a:r>
              <a:rPr kumimoji="1" lang="en-US" altLang="ja-JP" sz="2400" dirty="0" smtClean="0"/>
              <a:t>6-year survival rates ~90%</a:t>
            </a:r>
            <a:endParaRPr kumimoji="1" lang="ja-JP" altLang="en-US" sz="24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325440" y="174258"/>
            <a:ext cx="8493120" cy="4147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ctr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n-GB" altLang="ja-JP" sz="4400" b="1" dirty="0" smtClean="0">
                <a:solidFill>
                  <a:srgbClr val="0000FF"/>
                </a:solidFill>
                <a:latin typeface="Arial" pitchFamily="-104" charset="0"/>
                <a:ea typeface="msgothic" charset="0"/>
                <a:cs typeface="msgothic" charset="0"/>
              </a:rPr>
              <a:t>BRAF mutations in melanoma</a:t>
            </a:r>
            <a:endParaRPr lang="en-GB" altLang="ja-JP" sz="4400" b="1" dirty="0">
              <a:solidFill>
                <a:srgbClr val="0000FF"/>
              </a:solidFill>
              <a:latin typeface="Arial" pitchFamily="-104" charset="0"/>
              <a:ea typeface="msgothic" charset="0"/>
              <a:cs typeface="msgothic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440" y="1295400"/>
            <a:ext cx="4927600" cy="3937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854200" y="5238234"/>
            <a:ext cx="2209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i="1" dirty="0" smtClean="0"/>
              <a:t>Nature</a:t>
            </a:r>
            <a:r>
              <a:rPr kumimoji="1" lang="en-US" altLang="ja-JP" dirty="0" smtClean="0"/>
              <a:t> 2002</a:t>
            </a:r>
            <a:endParaRPr kumimoji="1" lang="ja-JP" altLang="en-US" i="1" dirty="0"/>
          </a:p>
        </p:txBody>
      </p:sp>
      <p:sp>
        <p:nvSpPr>
          <p:cNvPr id="6" name="TextBox 5"/>
          <p:cNvSpPr txBox="1"/>
          <p:nvPr/>
        </p:nvSpPr>
        <p:spPr>
          <a:xfrm>
            <a:off x="3416300" y="5372100"/>
            <a:ext cx="32051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>
                <a:solidFill>
                  <a:srgbClr val="0000FF"/>
                </a:solidFill>
              </a:rPr>
              <a:t>66% of malignant melanomas</a:t>
            </a:r>
          </a:p>
          <a:p>
            <a:r>
              <a:rPr lang="en-US" altLang="ja-JP" dirty="0" smtClean="0">
                <a:solidFill>
                  <a:srgbClr val="0000FF"/>
                </a:solidFill>
              </a:rPr>
              <a:t>80% have same mutation (V600E), which increases </a:t>
            </a:r>
            <a:r>
              <a:rPr lang="en-US" altLang="ja-JP" dirty="0" err="1" smtClean="0">
                <a:solidFill>
                  <a:srgbClr val="0000FF"/>
                </a:solidFill>
              </a:rPr>
              <a:t>kinase</a:t>
            </a:r>
            <a:r>
              <a:rPr lang="en-US" altLang="ja-JP" dirty="0" smtClean="0">
                <a:solidFill>
                  <a:srgbClr val="0000FF"/>
                </a:solidFill>
              </a:rPr>
              <a:t> activity</a:t>
            </a:r>
            <a:endParaRPr kumimoji="1" lang="ja-JP" altLang="en-US" dirty="0">
              <a:solidFill>
                <a:srgbClr val="0000FF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0262" y="1092200"/>
            <a:ext cx="1793101" cy="56075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000" y="1538919"/>
            <a:ext cx="8140700" cy="3457154"/>
          </a:xfrm>
          <a:prstGeom prst="rect">
            <a:avLst/>
          </a:prstGeom>
        </p:spPr>
      </p:pic>
      <p:sp>
        <p:nvSpPr>
          <p:cNvPr id="3" name="Text Box 1"/>
          <p:cNvSpPr txBox="1">
            <a:spLocks noChangeArrowheads="1"/>
          </p:cNvSpPr>
          <p:nvPr/>
        </p:nvSpPr>
        <p:spPr bwMode="auto">
          <a:xfrm>
            <a:off x="325440" y="174258"/>
            <a:ext cx="8493120" cy="4147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ctr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n-GB" altLang="ja-JP" sz="4400" b="1" dirty="0" smtClean="0">
                <a:solidFill>
                  <a:srgbClr val="0000FF"/>
                </a:solidFill>
                <a:latin typeface="Arial" pitchFamily="-104" charset="0"/>
                <a:ea typeface="msgothic" charset="0"/>
                <a:cs typeface="msgothic" charset="0"/>
              </a:rPr>
              <a:t>BRAF inhibitors</a:t>
            </a:r>
            <a:endParaRPr lang="en-GB" altLang="ja-JP" sz="4400" b="1" dirty="0">
              <a:solidFill>
                <a:srgbClr val="0000FF"/>
              </a:solidFill>
              <a:latin typeface="Arial" pitchFamily="-104" charset="0"/>
              <a:ea typeface="msgothic" charset="0"/>
              <a:cs typeface="msgothic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850" y="5240272"/>
            <a:ext cx="8947150" cy="154423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9300" y="292100"/>
            <a:ext cx="5334000" cy="524027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2750" y="0"/>
            <a:ext cx="8172450" cy="56578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" y="190500"/>
            <a:ext cx="8747161" cy="646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045200" y="3530600"/>
            <a:ext cx="2679699" cy="2862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Relapse after 23 weeks of therapy because of therapeutic resistance to PLX4032</a:t>
            </a:r>
          </a:p>
          <a:p>
            <a:endParaRPr lang="en-US" dirty="0"/>
          </a:p>
          <a:p>
            <a:r>
              <a:rPr lang="en-US" dirty="0"/>
              <a:t>MEK1</a:t>
            </a:r>
            <a:r>
              <a:rPr lang="en-US" baseline="30000" dirty="0"/>
              <a:t>C121S</a:t>
            </a:r>
            <a:r>
              <a:rPr lang="en-US" dirty="0"/>
              <a:t> mutation </a:t>
            </a:r>
            <a:r>
              <a:rPr lang="en-US" dirty="0" smtClean="0"/>
              <a:t>to increases </a:t>
            </a:r>
            <a:r>
              <a:rPr lang="en-US" dirty="0"/>
              <a:t>kinase activity and confer robust resistance to both RAF and MEK inhibition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930900" y="317500"/>
            <a:ext cx="2793999" cy="6096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97163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3349"/>
            <a:ext cx="6840263" cy="211291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0262" y="133349"/>
            <a:ext cx="2099710" cy="656636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" y="2262380"/>
            <a:ext cx="5943599" cy="43924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064000" y="4522661"/>
            <a:ext cx="189229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u="sng" dirty="0" smtClean="0"/>
              <a:t>23 weeks of therapy</a:t>
            </a:r>
            <a:endParaRPr lang="en-US" sz="1600" b="1" u="sng" dirty="0"/>
          </a:p>
          <a:p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600" dirty="0" smtClean="0"/>
              <a:t>MEK1</a:t>
            </a:r>
            <a:r>
              <a:rPr lang="en-US" sz="1600" baseline="30000" dirty="0" smtClean="0"/>
              <a:t>C121S</a:t>
            </a:r>
            <a:r>
              <a:rPr lang="en-US" sz="1600" dirty="0" smtClean="0"/>
              <a:t> </a:t>
            </a:r>
            <a:r>
              <a:rPr lang="en-US" sz="1600" dirty="0"/>
              <a:t>mutation </a:t>
            </a:r>
            <a:r>
              <a:rPr lang="en-US" sz="1600" dirty="0" smtClean="0"/>
              <a:t>to increases </a:t>
            </a:r>
            <a:r>
              <a:rPr lang="en-US" sz="1600" dirty="0"/>
              <a:t>kinase activity and confer robust resistance to both RAF and MEK inhibition</a:t>
            </a:r>
            <a:endParaRPr lang="en-US" sz="1600" dirty="0"/>
          </a:p>
        </p:txBody>
      </p:sp>
      <p:sp>
        <p:nvSpPr>
          <p:cNvPr id="6" name="Rectangle 5"/>
          <p:cNvSpPr/>
          <p:nvPr/>
        </p:nvSpPr>
        <p:spPr>
          <a:xfrm>
            <a:off x="4051301" y="2363980"/>
            <a:ext cx="1943098" cy="41275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Text Box 1"/>
          <p:cNvSpPr txBox="1">
            <a:spLocks noChangeArrowheads="1"/>
          </p:cNvSpPr>
          <p:nvPr/>
        </p:nvSpPr>
        <p:spPr bwMode="auto">
          <a:xfrm>
            <a:off x="325440" y="381640"/>
            <a:ext cx="8493120" cy="4147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ctr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n-GB" altLang="ja-JP" sz="2400" b="1" dirty="0" smtClean="0">
                <a:solidFill>
                  <a:srgbClr val="0000FF"/>
                </a:solidFill>
                <a:latin typeface="Arial" pitchFamily="-104" charset="0"/>
                <a:ea typeface="msgothic" charset="0"/>
                <a:cs typeface="msgothic" charset="0"/>
              </a:rPr>
              <a:t>Key events in investigating the cancer genome</a:t>
            </a:r>
            <a:endParaRPr lang="en-GB" altLang="ja-JP" sz="2400" b="1" dirty="0">
              <a:solidFill>
                <a:srgbClr val="0000FF"/>
              </a:solidFill>
              <a:latin typeface="Arial" pitchFamily="-104" charset="0"/>
              <a:ea typeface="msgothic" charset="0"/>
              <a:cs typeface="msgothic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3796" y="907424"/>
            <a:ext cx="8771604" cy="54901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671040" y="6473736"/>
            <a:ext cx="3918240" cy="2318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>
            <a:prstTxWarp prst="textNoShape">
              <a:avLst/>
            </a:prstTxWarp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</a:tabLst>
            </a:pPr>
            <a:r>
              <a:rPr lang="en-GB" altLang="ja-JP" sz="1400" b="1" dirty="0">
                <a:solidFill>
                  <a:srgbClr val="000000"/>
                </a:solidFill>
                <a:latin typeface="Arial" pitchFamily="-104" charset="0"/>
                <a:ea typeface="msgothic" charset="0"/>
                <a:cs typeface="msgothic" charset="0"/>
              </a:rPr>
              <a:t>M R Stratton Science 2011;331:1553-1558</a:t>
            </a: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324104"/>
            <a:ext cx="7442200" cy="230479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4200" y="2628899"/>
            <a:ext cx="6908800" cy="209556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04800" y="4940300"/>
            <a:ext cx="8458200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DNA copy number arrays</a:t>
            </a:r>
          </a:p>
          <a:p>
            <a:r>
              <a:rPr lang="en-US" altLang="ja-JP" dirty="0" smtClean="0"/>
              <a:t>DNA </a:t>
            </a:r>
            <a:r>
              <a:rPr lang="en-US" altLang="ja-JP" dirty="0" err="1" smtClean="0"/>
              <a:t>methylation</a:t>
            </a:r>
            <a:endParaRPr lang="en-US" altLang="ja-JP" dirty="0" smtClean="0"/>
          </a:p>
          <a:p>
            <a:r>
              <a:rPr lang="en-US" altLang="ja-JP" dirty="0" err="1" smtClean="0"/>
              <a:t>Exome</a:t>
            </a:r>
            <a:r>
              <a:rPr lang="en-US" altLang="ja-JP" dirty="0" smtClean="0"/>
              <a:t> sequencing</a:t>
            </a:r>
          </a:p>
          <a:p>
            <a:r>
              <a:rPr lang="en-US" altLang="ja-JP" dirty="0" err="1" smtClean="0"/>
              <a:t>Transcriptome</a:t>
            </a:r>
            <a:endParaRPr lang="en-US" altLang="ja-JP" dirty="0" smtClean="0"/>
          </a:p>
          <a:p>
            <a:r>
              <a:rPr kumimoji="1" lang="en-US" altLang="ja-JP" dirty="0" err="1" smtClean="0"/>
              <a:t>microRNA</a:t>
            </a:r>
            <a:r>
              <a:rPr kumimoji="1" lang="en-US" altLang="ja-JP" dirty="0" smtClean="0"/>
              <a:t> profiling</a:t>
            </a:r>
          </a:p>
          <a:p>
            <a:r>
              <a:rPr lang="en-US" altLang="ja-JP" dirty="0" smtClean="0"/>
              <a:t>Proteomics</a:t>
            </a:r>
            <a:endParaRPr kumimoji="1" lang="en-US" altLang="ja-JP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325440" y="174258"/>
            <a:ext cx="8493120" cy="4147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ctr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n-GB" altLang="ja-JP" sz="4400" b="1" dirty="0" smtClean="0">
                <a:solidFill>
                  <a:srgbClr val="0000FF"/>
                </a:solidFill>
                <a:latin typeface="Arial" pitchFamily="-104" charset="0"/>
                <a:ea typeface="msgothic" charset="0"/>
                <a:cs typeface="msgothic" charset="0"/>
              </a:rPr>
              <a:t>Class Exercise</a:t>
            </a:r>
            <a:endParaRPr lang="en-GB" altLang="ja-JP" sz="4400" b="1" dirty="0">
              <a:solidFill>
                <a:srgbClr val="0000FF"/>
              </a:solidFill>
              <a:latin typeface="Arial" pitchFamily="-104" charset="0"/>
              <a:ea typeface="msgothic" charset="0"/>
              <a:cs typeface="msgothic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477840" y="927100"/>
            <a:ext cx="8493120" cy="72019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/>
              <a:buChar char="•"/>
            </a:pPr>
            <a:r>
              <a:rPr lang="en-US" altLang="ja-JP" sz="2200" dirty="0" smtClean="0"/>
              <a:t>You work for a new genome interpretation startup company</a:t>
            </a:r>
          </a:p>
          <a:p>
            <a:endParaRPr lang="en-US" altLang="ja-JP" sz="2200" dirty="0" smtClean="0"/>
          </a:p>
          <a:p>
            <a:pPr>
              <a:buFont typeface="Arial"/>
              <a:buChar char="•"/>
            </a:pPr>
            <a:r>
              <a:rPr lang="en-US" altLang="ja-JP" sz="2200" dirty="0" smtClean="0"/>
              <a:t>Your first customer sends you tumor biopsy DNA samples from 8 cancer patients </a:t>
            </a:r>
            <a:br>
              <a:rPr lang="en-US" altLang="ja-JP" sz="2200" dirty="0" smtClean="0"/>
            </a:br>
            <a:endParaRPr lang="en-US" altLang="ja-JP" sz="2200" dirty="0" smtClean="0"/>
          </a:p>
          <a:p>
            <a:pPr>
              <a:buFont typeface="Arial"/>
              <a:buChar char="•"/>
            </a:pPr>
            <a:r>
              <a:rPr kumimoji="1" lang="en-US" altLang="ja-JP" sz="2200" dirty="0" smtClean="0"/>
              <a:t>You perform genomic analyses on tumor biopsies and generate </a:t>
            </a:r>
            <a:r>
              <a:rPr kumimoji="1" lang="en-US" altLang="ja-JP" sz="2200" dirty="0" err="1" smtClean="0"/>
              <a:t>exome</a:t>
            </a:r>
            <a:r>
              <a:rPr kumimoji="1" lang="en-US" altLang="ja-JP" sz="2200" dirty="0" smtClean="0"/>
              <a:t> sequence and expression analyses for </a:t>
            </a:r>
            <a:r>
              <a:rPr lang="en-US" altLang="ja-JP" sz="2200" dirty="0" smtClean="0"/>
              <a:t>several major cancer susceptibility genes</a:t>
            </a:r>
            <a:r>
              <a:rPr kumimoji="1" lang="en-US" altLang="ja-JP" sz="2200" dirty="0" smtClean="0"/>
              <a:t> for each patient (</a:t>
            </a:r>
            <a:r>
              <a:rPr kumimoji="1" lang="en-US" altLang="ja-JP" sz="2200" dirty="0" smtClean="0">
                <a:solidFill>
                  <a:srgbClr val="0000FF"/>
                </a:solidFill>
              </a:rPr>
              <a:t>cytogenetic analysis; DNA sequence for BRCA1, BRCA2, EGFR, BRAF; expression analysis for estrogen receptor, HER2, MET</a:t>
            </a:r>
            <a:r>
              <a:rPr kumimoji="1" lang="en-US" altLang="ja-JP" sz="2200" dirty="0" smtClean="0"/>
              <a:t>)</a:t>
            </a:r>
            <a:br>
              <a:rPr kumimoji="1" lang="en-US" altLang="ja-JP" sz="2200" dirty="0" smtClean="0"/>
            </a:br>
            <a:endParaRPr kumimoji="1" lang="en-US" altLang="ja-JP" sz="2200" dirty="0" smtClean="0"/>
          </a:p>
          <a:p>
            <a:pPr>
              <a:buFont typeface="Arial"/>
              <a:buChar char="•"/>
            </a:pPr>
            <a:r>
              <a:rPr kumimoji="1" lang="en-US" altLang="ja-JP" sz="2200" dirty="0" smtClean="0"/>
              <a:t>Use personalized </a:t>
            </a:r>
            <a:r>
              <a:rPr lang="en-US" altLang="ja-JP" sz="2200" dirty="0" smtClean="0"/>
              <a:t>tumor genetic profile to suggest appropriate targeted therapy</a:t>
            </a:r>
            <a:br>
              <a:rPr lang="en-US" altLang="ja-JP" sz="2200" dirty="0" smtClean="0"/>
            </a:br>
            <a:endParaRPr lang="en-US" altLang="ja-JP" sz="2200" dirty="0" smtClean="0"/>
          </a:p>
          <a:p>
            <a:pPr>
              <a:buFont typeface="Arial"/>
              <a:buChar char="•"/>
            </a:pPr>
            <a:r>
              <a:rPr kumimoji="1" lang="en-US" altLang="ja-JP" sz="2200" dirty="0" smtClean="0"/>
              <a:t>Discuss rationale for each therapeutic choice (what is genetic lesion? What </a:t>
            </a:r>
            <a:r>
              <a:rPr lang="en-US" altLang="ja-JP" sz="2200" dirty="0" smtClean="0"/>
              <a:t>defect (e.g. signaling pathway) does this cause? What does the chosen therapy target?)</a:t>
            </a:r>
            <a:endParaRPr kumimoji="1" lang="en-US" altLang="ja-JP" sz="2200" dirty="0" smtClean="0"/>
          </a:p>
          <a:p>
            <a:endParaRPr lang="en-US" altLang="ja-JP" sz="2200" dirty="0"/>
          </a:p>
          <a:p>
            <a:endParaRPr kumimoji="1" lang="en-US" altLang="ja-JP" sz="2200" dirty="0" smtClean="0"/>
          </a:p>
          <a:p>
            <a:endParaRPr lang="en-US" altLang="ja-JP" sz="2200" dirty="0" smtClean="0"/>
          </a:p>
          <a:p>
            <a:endParaRPr kumimoji="1" lang="en-US" altLang="ja-JP" sz="2200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325440" y="174258"/>
            <a:ext cx="8493120" cy="4147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ctr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n-GB" altLang="ja-JP" sz="4400" b="1" dirty="0" smtClean="0">
                <a:solidFill>
                  <a:srgbClr val="0000FF"/>
                </a:solidFill>
                <a:latin typeface="Arial" pitchFamily="-104" charset="0"/>
                <a:ea typeface="msgothic" charset="0"/>
                <a:cs typeface="msgothic" charset="0"/>
              </a:rPr>
              <a:t>Today’s Plan</a:t>
            </a:r>
            <a:endParaRPr lang="en-GB" altLang="ja-JP" sz="4400" b="1" dirty="0">
              <a:solidFill>
                <a:srgbClr val="0000FF"/>
              </a:solidFill>
              <a:latin typeface="Arial" pitchFamily="-104" charset="0"/>
              <a:ea typeface="msgothic" charset="0"/>
              <a:cs typeface="msgothic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81182" y="1119909"/>
            <a:ext cx="7666182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/>
              <a:buChar char="•"/>
            </a:pPr>
            <a:r>
              <a:rPr lang="en-US" altLang="ja-JP" sz="2800" dirty="0" smtClean="0">
                <a:latin typeface="Helvetica"/>
                <a:cs typeface="Helvetica"/>
              </a:rPr>
              <a:t>Genetics of common cancers (rare variants and common variants)</a:t>
            </a:r>
          </a:p>
          <a:p>
            <a:pPr lvl="1">
              <a:buFont typeface="Arial"/>
              <a:buChar char="•"/>
            </a:pPr>
            <a:r>
              <a:rPr lang="en-US" altLang="ja-JP" sz="2800" dirty="0" smtClean="0">
                <a:latin typeface="Helvetica"/>
                <a:cs typeface="Helvetica"/>
              </a:rPr>
              <a:t>Colorectal cancer</a:t>
            </a:r>
          </a:p>
          <a:p>
            <a:pPr lvl="1">
              <a:buFont typeface="Arial"/>
              <a:buChar char="•"/>
            </a:pPr>
            <a:r>
              <a:rPr lang="en-US" altLang="ja-JP" sz="2800" dirty="0" smtClean="0">
                <a:latin typeface="Helvetica"/>
                <a:cs typeface="Helvetica"/>
              </a:rPr>
              <a:t>Prostate cancer</a:t>
            </a:r>
          </a:p>
          <a:p>
            <a:pPr lvl="1">
              <a:buFont typeface="Arial"/>
              <a:buChar char="•"/>
            </a:pPr>
            <a:r>
              <a:rPr lang="en-US" altLang="ja-JP" sz="2800" dirty="0" smtClean="0">
                <a:latin typeface="Helvetica"/>
                <a:cs typeface="Helvetica"/>
              </a:rPr>
              <a:t>Lung cancer</a:t>
            </a:r>
          </a:p>
          <a:p>
            <a:pPr lvl="1">
              <a:buFont typeface="Arial"/>
              <a:buChar char="•"/>
            </a:pPr>
            <a:r>
              <a:rPr lang="en-US" altLang="ja-JP" sz="2800" dirty="0" smtClean="0">
                <a:latin typeface="Helvetica"/>
                <a:cs typeface="Helvetica"/>
              </a:rPr>
              <a:t>Melanoma</a:t>
            </a:r>
          </a:p>
          <a:p>
            <a:pPr lvl="1">
              <a:buFont typeface="Arial"/>
              <a:buChar char="•"/>
            </a:pPr>
            <a:r>
              <a:rPr lang="en-US" altLang="ja-JP" sz="2800" dirty="0" smtClean="0">
                <a:latin typeface="Helvetica"/>
                <a:cs typeface="Helvetica"/>
              </a:rPr>
              <a:t>Breast cancer</a:t>
            </a:r>
          </a:p>
          <a:p>
            <a:pPr>
              <a:buFont typeface="Arial"/>
              <a:buChar char="•"/>
            </a:pPr>
            <a:r>
              <a:rPr lang="en-US" altLang="ja-JP" sz="2800" dirty="0" smtClean="0">
                <a:latin typeface="Helvetica"/>
                <a:cs typeface="Helvetica"/>
              </a:rPr>
              <a:t>BRCA1 and BRCA2 genes</a:t>
            </a:r>
          </a:p>
          <a:p>
            <a:pPr>
              <a:buFont typeface="Arial"/>
              <a:buChar char="•"/>
            </a:pPr>
            <a:r>
              <a:rPr lang="en-US" altLang="ja-JP" sz="2800" dirty="0" smtClean="0">
                <a:latin typeface="Helvetica"/>
                <a:cs typeface="Helvetica"/>
              </a:rPr>
              <a:t>Robin Starr</a:t>
            </a:r>
          </a:p>
          <a:p>
            <a:pPr>
              <a:buFont typeface="Arial"/>
              <a:buChar char="•"/>
            </a:pPr>
            <a:r>
              <a:rPr lang="en-US" altLang="ja-JP" sz="2800" dirty="0" smtClean="0">
                <a:latin typeface="Helvetica"/>
                <a:cs typeface="Helvetica"/>
              </a:rPr>
              <a:t>**Break**</a:t>
            </a:r>
          </a:p>
          <a:p>
            <a:pPr>
              <a:buFont typeface="Arial"/>
              <a:buChar char="•"/>
            </a:pPr>
            <a:r>
              <a:rPr lang="en-US" altLang="ja-JP" sz="2800" dirty="0" smtClean="0">
                <a:latin typeface="Helvetica"/>
                <a:cs typeface="Helvetica"/>
              </a:rPr>
              <a:t>Linking somatic genetic alterations in cancer to targeted therapeutics</a:t>
            </a:r>
          </a:p>
          <a:p>
            <a:pPr>
              <a:buFont typeface="Arial"/>
              <a:buChar char="•"/>
            </a:pPr>
            <a:r>
              <a:rPr lang="en-US" altLang="ja-JP" sz="2800" dirty="0" smtClean="0">
                <a:latin typeface="Helvetica"/>
                <a:cs typeface="Helvetica"/>
              </a:rPr>
              <a:t>Class exercise</a:t>
            </a:r>
          </a:p>
          <a:p>
            <a:pPr>
              <a:buFont typeface="Arial"/>
              <a:buChar char="•"/>
            </a:pPr>
            <a:endParaRPr lang="ja-JP" altLang="en-US" sz="2800" dirty="0">
              <a:latin typeface="Helvetica"/>
              <a:cs typeface="Helvetica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325440" y="174258"/>
            <a:ext cx="8493120" cy="4147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ctr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n-GB" altLang="ja-JP" sz="4400" b="1" dirty="0" smtClean="0">
                <a:solidFill>
                  <a:srgbClr val="0000FF"/>
                </a:solidFill>
                <a:latin typeface="Arial" pitchFamily="-104" charset="0"/>
                <a:ea typeface="msgothic" charset="0"/>
                <a:cs typeface="msgothic" charset="0"/>
              </a:rPr>
              <a:t>Colorectal Cancer</a:t>
            </a:r>
            <a:endParaRPr lang="en-GB" altLang="ja-JP" sz="4400" b="1" dirty="0">
              <a:solidFill>
                <a:srgbClr val="0000FF"/>
              </a:solidFill>
              <a:latin typeface="Arial" pitchFamily="-104" charset="0"/>
              <a:ea typeface="msgothic" charset="0"/>
              <a:cs typeface="msgothic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7810" y="5738091"/>
            <a:ext cx="881856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/>
              <a:buChar char="•"/>
            </a:pPr>
            <a:r>
              <a:rPr kumimoji="1" lang="en-US" altLang="ja-JP" sz="1900" dirty="0" smtClean="0">
                <a:latin typeface="Helvetica"/>
                <a:cs typeface="Helvetica"/>
              </a:rPr>
              <a:t>3</a:t>
            </a:r>
            <a:r>
              <a:rPr kumimoji="1" lang="en-US" altLang="ja-JP" sz="1900" baseline="30000" dirty="0" smtClean="0">
                <a:latin typeface="Helvetica"/>
                <a:cs typeface="Helvetica"/>
              </a:rPr>
              <a:t>rd</a:t>
            </a:r>
            <a:r>
              <a:rPr kumimoji="1" lang="en-US" altLang="ja-JP" sz="1900" dirty="0" smtClean="0">
                <a:latin typeface="Helvetica"/>
                <a:cs typeface="Helvetica"/>
              </a:rPr>
              <a:t> most common form of cancer in developed world (excluding skin cancers)</a:t>
            </a:r>
          </a:p>
          <a:p>
            <a:pPr>
              <a:buFont typeface="Arial"/>
              <a:buChar char="•"/>
            </a:pPr>
            <a:r>
              <a:rPr lang="en-US" altLang="ja-JP" sz="1900" dirty="0" smtClean="0">
                <a:latin typeface="Helvetica"/>
                <a:cs typeface="Helvetica"/>
              </a:rPr>
              <a:t>Life time risk of developing colorectal cancer is ~5%</a:t>
            </a:r>
            <a:endParaRPr kumimoji="1" lang="ja-JP" altLang="en-US" sz="1900" dirty="0">
              <a:latin typeface="Helvetica"/>
              <a:cs typeface="Helvetica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7909" y="1258455"/>
            <a:ext cx="5726545" cy="423525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325440" y="174258"/>
            <a:ext cx="8493120" cy="4147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ctr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n-GB" altLang="ja-JP" sz="4400" b="1" dirty="0" smtClean="0">
                <a:solidFill>
                  <a:srgbClr val="0000FF"/>
                </a:solidFill>
                <a:latin typeface="Arial" pitchFamily="-104" charset="0"/>
                <a:ea typeface="msgothic" charset="0"/>
                <a:cs typeface="msgothic" charset="0"/>
              </a:rPr>
              <a:t>Colorectal Cancer</a:t>
            </a:r>
            <a:endParaRPr lang="en-GB" altLang="ja-JP" sz="4400" b="1" dirty="0">
              <a:solidFill>
                <a:srgbClr val="0000FF"/>
              </a:solidFill>
              <a:latin typeface="Arial" pitchFamily="-104" charset="0"/>
              <a:ea typeface="msgothic" charset="0"/>
              <a:cs typeface="msgothic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5850" y="1069687"/>
            <a:ext cx="4432300" cy="37719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81182" y="4968721"/>
            <a:ext cx="766618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400" dirty="0"/>
              <a:t>Most colorectal cancers</a:t>
            </a:r>
            <a:r>
              <a:rPr lang="en-US" altLang="ja-JP" sz="2400" dirty="0" smtClean="0"/>
              <a:t> usually begin </a:t>
            </a:r>
            <a:r>
              <a:rPr lang="en-US" altLang="ja-JP" sz="2400" dirty="0"/>
              <a:t>as a non-cancerous polyp on the inner lining of the colon or </a:t>
            </a:r>
            <a:r>
              <a:rPr lang="en-US" altLang="ja-JP" sz="2400" dirty="0" smtClean="0"/>
              <a:t>rectum</a:t>
            </a:r>
          </a:p>
          <a:p>
            <a:endParaRPr lang="en-US" altLang="ja-JP" sz="2400" dirty="0" smtClean="0"/>
          </a:p>
          <a:p>
            <a:r>
              <a:rPr lang="en-US" altLang="ja-JP" sz="2400" dirty="0" smtClean="0"/>
              <a:t>~95% of colorectal cancers are </a:t>
            </a:r>
            <a:r>
              <a:rPr lang="en-US" altLang="ja-JP" sz="2400" b="1" dirty="0" err="1" smtClean="0"/>
              <a:t>adenocarcinomas</a:t>
            </a:r>
            <a:endParaRPr lang="ja-JP" altLang="en-US" sz="24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325440" y="174258"/>
            <a:ext cx="8493120" cy="4147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ctr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n-GB" altLang="ja-JP" sz="3600" b="1" dirty="0" smtClean="0">
                <a:solidFill>
                  <a:srgbClr val="0000FF"/>
                </a:solidFill>
                <a:latin typeface="Arial" pitchFamily="-104" charset="0"/>
                <a:ea typeface="msgothic" charset="0"/>
                <a:cs typeface="msgothic" charset="0"/>
              </a:rPr>
              <a:t>Inherited colorectal cancer syndromes</a:t>
            </a:r>
            <a:endParaRPr lang="en-GB" altLang="ja-JP" sz="3600" b="1" dirty="0">
              <a:solidFill>
                <a:srgbClr val="0000FF"/>
              </a:solidFill>
              <a:latin typeface="Arial" pitchFamily="-104" charset="0"/>
              <a:ea typeface="msgothic" charset="0"/>
              <a:cs typeface="msgothic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81182" y="1119909"/>
            <a:ext cx="766618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400" dirty="0" smtClean="0"/>
              <a:t>5-10% of colorectal cancers are caused by inherited gene mutations</a:t>
            </a:r>
          </a:p>
          <a:p>
            <a:endParaRPr lang="en-US" altLang="ja-JP" sz="2400" dirty="0" smtClean="0"/>
          </a:p>
          <a:p>
            <a:r>
              <a:rPr lang="en-US" altLang="ja-JP" sz="2400" b="1" dirty="0"/>
              <a:t>Familial </a:t>
            </a:r>
            <a:r>
              <a:rPr lang="en-US" altLang="ja-JP" sz="2400" b="1" dirty="0" err="1"/>
              <a:t>adenomatous</a:t>
            </a:r>
            <a:r>
              <a:rPr lang="en-US" altLang="ja-JP" sz="2400" b="1" dirty="0"/>
              <a:t> </a:t>
            </a:r>
            <a:r>
              <a:rPr lang="en-US" altLang="ja-JP" sz="2400" b="1" dirty="0" err="1"/>
              <a:t>polyposis</a:t>
            </a:r>
            <a:r>
              <a:rPr lang="en-US" altLang="ja-JP" sz="2400" b="1" dirty="0"/>
              <a:t> (FAP</a:t>
            </a:r>
            <a:r>
              <a:rPr lang="en-US" altLang="ja-JP" sz="2400" b="1" dirty="0" smtClean="0"/>
              <a:t>)</a:t>
            </a:r>
            <a:endParaRPr lang="en-US" altLang="ja-JP" sz="2400" dirty="0" smtClean="0"/>
          </a:p>
          <a:p>
            <a:r>
              <a:rPr lang="en-US" altLang="ja-JP" sz="2400" dirty="0" smtClean="0"/>
              <a:t>Caused by mutations in </a:t>
            </a:r>
            <a:r>
              <a:rPr lang="en-US" altLang="ja-JP" sz="2400" dirty="0"/>
              <a:t>the </a:t>
            </a:r>
            <a:r>
              <a:rPr lang="en-US" altLang="ja-JP" sz="2400" i="1" dirty="0"/>
              <a:t>APC</a:t>
            </a:r>
            <a:r>
              <a:rPr lang="en-US" altLang="ja-JP" sz="2400" dirty="0"/>
              <a:t> </a:t>
            </a:r>
            <a:r>
              <a:rPr lang="en-US" altLang="ja-JP" sz="2400" dirty="0" smtClean="0"/>
              <a:t>gene</a:t>
            </a:r>
          </a:p>
          <a:p>
            <a:r>
              <a:rPr lang="en-US" altLang="ja-JP" sz="2400" dirty="0" smtClean="0"/>
              <a:t>~1% of all colorectal cancer cases due to FAP</a:t>
            </a:r>
          </a:p>
          <a:p>
            <a:endParaRPr lang="en-US" altLang="ja-JP" sz="2400" dirty="0" smtClean="0"/>
          </a:p>
          <a:p>
            <a:r>
              <a:rPr lang="en-US" altLang="ja-JP" sz="2400" b="1" dirty="0" smtClean="0"/>
              <a:t>Hereditary non-</a:t>
            </a:r>
            <a:r>
              <a:rPr lang="en-US" altLang="ja-JP" sz="2400" b="1" dirty="0" err="1" smtClean="0"/>
              <a:t>polyposis</a:t>
            </a:r>
            <a:r>
              <a:rPr lang="en-US" altLang="ja-JP" sz="2400" b="1" dirty="0" smtClean="0"/>
              <a:t> colon cancer (HNPCC; Lynch syndrome)</a:t>
            </a:r>
          </a:p>
          <a:p>
            <a:r>
              <a:rPr lang="en-US" altLang="ja-JP" sz="2400" dirty="0" smtClean="0"/>
              <a:t>Caused by mutations in DNA damage repair genes</a:t>
            </a:r>
          </a:p>
          <a:p>
            <a:r>
              <a:rPr lang="en-US" altLang="ja-JP" sz="2400" dirty="0" smtClean="0"/>
              <a:t>HNPCC, also known as Lynch syndrome, accounts for about 3-5% of all colorectal cancers</a:t>
            </a:r>
          </a:p>
          <a:p>
            <a:endParaRPr lang="ja-JP" altLang="en-US" sz="24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440" y="3505399"/>
            <a:ext cx="3496105" cy="290521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25440" y="912091"/>
            <a:ext cx="849312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/>
              <a:buChar char="•"/>
            </a:pPr>
            <a:r>
              <a:rPr lang="en-US" altLang="ja-JP" sz="2400" dirty="0" smtClean="0"/>
              <a:t>Individuals with FAP usually </a:t>
            </a:r>
            <a:r>
              <a:rPr lang="en-US" altLang="ja-JP" sz="2400" dirty="0"/>
              <a:t>develop hundreds or thousands of polyps in their colon </a:t>
            </a:r>
            <a:r>
              <a:rPr lang="en-US" altLang="ja-JP" sz="2400" dirty="0" smtClean="0"/>
              <a:t>and rectum</a:t>
            </a:r>
          </a:p>
          <a:p>
            <a:pPr>
              <a:buFont typeface="Arial"/>
              <a:buChar char="•"/>
            </a:pPr>
            <a:r>
              <a:rPr lang="en-US" altLang="ja-JP" sz="2400" dirty="0" smtClean="0"/>
              <a:t>Cancer </a:t>
            </a:r>
            <a:r>
              <a:rPr lang="en-US" altLang="ja-JP" sz="2400" dirty="0"/>
              <a:t>usually develops in 1 or more</a:t>
            </a:r>
            <a:r>
              <a:rPr lang="en-US" altLang="ja-JP" sz="2400" dirty="0" smtClean="0"/>
              <a:t> polyps </a:t>
            </a:r>
            <a:r>
              <a:rPr lang="en-US" altLang="ja-JP" sz="2400" dirty="0"/>
              <a:t>as early as age </a:t>
            </a:r>
            <a:r>
              <a:rPr lang="en-US" altLang="ja-JP" sz="2400" dirty="0" smtClean="0"/>
              <a:t>20</a:t>
            </a:r>
            <a:endParaRPr lang="en-US" altLang="ja-JP" sz="2400" dirty="0"/>
          </a:p>
          <a:p>
            <a:pPr>
              <a:buFont typeface="Arial"/>
              <a:buChar char="•"/>
            </a:pPr>
            <a:r>
              <a:rPr lang="en-US" altLang="ja-JP" sz="2400" dirty="0" smtClean="0"/>
              <a:t>By </a:t>
            </a:r>
            <a:r>
              <a:rPr lang="en-US" altLang="ja-JP" sz="2400" dirty="0"/>
              <a:t>age 40,</a:t>
            </a:r>
            <a:r>
              <a:rPr lang="en-US" altLang="ja-JP" sz="2400" dirty="0" smtClean="0"/>
              <a:t> most people </a:t>
            </a:r>
            <a:r>
              <a:rPr lang="en-US" altLang="ja-JP" sz="2400" dirty="0"/>
              <a:t>with this disorder will</a:t>
            </a:r>
            <a:r>
              <a:rPr lang="en-US" altLang="ja-JP" sz="2400" dirty="0" smtClean="0"/>
              <a:t> develop cancer </a:t>
            </a:r>
          </a:p>
          <a:p>
            <a:pPr>
              <a:buFont typeface="Arial"/>
              <a:buChar char="•"/>
            </a:pPr>
            <a:r>
              <a:rPr lang="en-US" altLang="ja-JP" sz="2400" dirty="0" smtClean="0"/>
              <a:t>Surgery to remove colon is a preventive treatment for FAP individuals</a:t>
            </a:r>
            <a:endParaRPr lang="ja-JP" altLang="en-US" sz="2400" dirty="0"/>
          </a:p>
        </p:txBody>
      </p:sp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325440" y="174258"/>
            <a:ext cx="8493120" cy="4147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ctr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n-GB" altLang="ja-JP" sz="3600" b="1" dirty="0" smtClean="0">
                <a:solidFill>
                  <a:srgbClr val="0000FF"/>
                </a:solidFill>
                <a:latin typeface="Arial" pitchFamily="-104" charset="0"/>
                <a:ea typeface="msgothic" charset="0"/>
                <a:cs typeface="msgothic" charset="0"/>
              </a:rPr>
              <a:t>Familial </a:t>
            </a:r>
            <a:r>
              <a:rPr lang="en-GB" altLang="ja-JP" sz="3600" b="1" dirty="0" err="1" smtClean="0">
                <a:solidFill>
                  <a:srgbClr val="0000FF"/>
                </a:solidFill>
                <a:latin typeface="Arial" pitchFamily="-104" charset="0"/>
                <a:ea typeface="msgothic" charset="0"/>
                <a:cs typeface="msgothic" charset="0"/>
              </a:rPr>
              <a:t>adenomatous</a:t>
            </a:r>
            <a:r>
              <a:rPr lang="en-GB" altLang="ja-JP" sz="3600" b="1" dirty="0" smtClean="0">
                <a:solidFill>
                  <a:srgbClr val="0000FF"/>
                </a:solidFill>
                <a:latin typeface="Arial" pitchFamily="-104" charset="0"/>
                <a:ea typeface="msgothic" charset="0"/>
                <a:cs typeface="msgothic" charset="0"/>
              </a:rPr>
              <a:t> </a:t>
            </a:r>
            <a:r>
              <a:rPr lang="en-GB" altLang="ja-JP" sz="3600" b="1" dirty="0" err="1" smtClean="0">
                <a:solidFill>
                  <a:srgbClr val="0000FF"/>
                </a:solidFill>
                <a:latin typeface="Arial" pitchFamily="-104" charset="0"/>
                <a:ea typeface="msgothic" charset="0"/>
                <a:cs typeface="msgothic" charset="0"/>
              </a:rPr>
              <a:t>polyposis</a:t>
            </a:r>
            <a:r>
              <a:rPr lang="en-GB" altLang="ja-JP" sz="3600" b="1" dirty="0" smtClean="0">
                <a:solidFill>
                  <a:srgbClr val="0000FF"/>
                </a:solidFill>
                <a:latin typeface="Arial" pitchFamily="-104" charset="0"/>
                <a:ea typeface="msgothic" charset="0"/>
                <a:cs typeface="msgothic" charset="0"/>
              </a:rPr>
              <a:t> (FAP)</a:t>
            </a:r>
            <a:endParaRPr lang="en-GB" altLang="ja-JP" sz="3600" b="1" dirty="0">
              <a:solidFill>
                <a:srgbClr val="0000FF"/>
              </a:solidFill>
              <a:latin typeface="Arial" pitchFamily="-104" charset="0"/>
              <a:ea typeface="msgothic" charset="0"/>
              <a:cs typeface="msgothic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4090" y="3076309"/>
            <a:ext cx="4398818" cy="333430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5439" y="3505399"/>
            <a:ext cx="3581423" cy="30478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25440" y="912091"/>
            <a:ext cx="849312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/>
              <a:buChar char="•"/>
            </a:pPr>
            <a:r>
              <a:rPr lang="en-US" altLang="ja-JP" sz="2400" dirty="0" smtClean="0"/>
              <a:t>Not as many polyps as FAP individuals</a:t>
            </a:r>
          </a:p>
          <a:p>
            <a:pPr>
              <a:buFont typeface="Arial"/>
              <a:buChar char="•"/>
            </a:pPr>
            <a:r>
              <a:rPr lang="en-US" altLang="ja-JP" sz="2400" dirty="0" smtClean="0"/>
              <a:t>~80% lifetime risk of developing colorectal cancer</a:t>
            </a:r>
          </a:p>
          <a:p>
            <a:pPr>
              <a:buFont typeface="Arial"/>
              <a:buChar char="•"/>
            </a:pPr>
            <a:r>
              <a:rPr lang="en-US" altLang="ja-JP" sz="2400" dirty="0" smtClean="0"/>
              <a:t>Mutations in </a:t>
            </a:r>
            <a:r>
              <a:rPr lang="en-US" altLang="ja-JP" sz="2400" i="1" dirty="0"/>
              <a:t>MLH1, MSH2, MSH6, and </a:t>
            </a:r>
            <a:r>
              <a:rPr lang="en-US" altLang="ja-JP" sz="2400" i="1" dirty="0" smtClean="0"/>
              <a:t>PMS2</a:t>
            </a:r>
            <a:r>
              <a:rPr lang="en-US" altLang="ja-JP" sz="2400" dirty="0" smtClean="0"/>
              <a:t>, which encode proteins involved in DNA repair</a:t>
            </a:r>
            <a:endParaRPr lang="ja-JP" altLang="en-US" sz="2400" dirty="0"/>
          </a:p>
        </p:txBody>
      </p:sp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325440" y="174258"/>
            <a:ext cx="8493120" cy="4147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ctr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n-GB" altLang="ja-JP" sz="3600" b="1" dirty="0" smtClean="0">
                <a:solidFill>
                  <a:srgbClr val="0000FF"/>
                </a:solidFill>
                <a:latin typeface="Arial" pitchFamily="-104" charset="0"/>
                <a:ea typeface="msgothic" charset="0"/>
                <a:cs typeface="msgothic" charset="0"/>
              </a:rPr>
              <a:t>Hereditary non-</a:t>
            </a:r>
            <a:r>
              <a:rPr lang="en-GB" altLang="ja-JP" sz="3600" b="1" dirty="0" err="1" smtClean="0">
                <a:solidFill>
                  <a:srgbClr val="0000FF"/>
                </a:solidFill>
                <a:latin typeface="Arial" pitchFamily="-104" charset="0"/>
                <a:ea typeface="msgothic" charset="0"/>
                <a:cs typeface="msgothic" charset="0"/>
              </a:rPr>
              <a:t>polyposis</a:t>
            </a:r>
            <a:r>
              <a:rPr lang="en-GB" altLang="ja-JP" sz="3600" b="1" dirty="0" smtClean="0">
                <a:solidFill>
                  <a:srgbClr val="0000FF"/>
                </a:solidFill>
                <a:latin typeface="Arial" pitchFamily="-104" charset="0"/>
                <a:ea typeface="msgothic" charset="0"/>
                <a:cs typeface="msgothic" charset="0"/>
              </a:rPr>
              <a:t> colon cancer </a:t>
            </a:r>
            <a:endParaRPr lang="en-GB" altLang="ja-JP" sz="3600" b="1" dirty="0">
              <a:solidFill>
                <a:srgbClr val="0000FF"/>
              </a:solidFill>
              <a:latin typeface="Arial" pitchFamily="-104" charset="0"/>
              <a:ea typeface="msgothic" charset="0"/>
              <a:cs typeface="msgothic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440" y="2620569"/>
            <a:ext cx="4629727" cy="407580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47527" y="3301999"/>
            <a:ext cx="39369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/>
              <a:t>Expression of </a:t>
            </a:r>
            <a:r>
              <a:rPr lang="en-US" altLang="ja-JP" sz="2400" i="1" dirty="0" smtClean="0"/>
              <a:t>hMSH2</a:t>
            </a:r>
            <a:r>
              <a:rPr lang="en-US" altLang="ja-JP" sz="2400" dirty="0" smtClean="0"/>
              <a:t> causes a dominant </a:t>
            </a:r>
            <a:r>
              <a:rPr lang="en-US" altLang="ja-JP" sz="2400" dirty="0" err="1" smtClean="0"/>
              <a:t>mutator</a:t>
            </a:r>
            <a:r>
              <a:rPr lang="en-US" altLang="ja-JP" sz="2400" dirty="0" smtClean="0"/>
              <a:t> phenotype in </a:t>
            </a:r>
            <a:r>
              <a:rPr lang="en-US" altLang="ja-JP" sz="2400" i="1" dirty="0" smtClean="0"/>
              <a:t>E. coli</a:t>
            </a:r>
            <a:r>
              <a:rPr lang="en-US" altLang="ja-JP" sz="2400" dirty="0" smtClean="0"/>
              <a:t> </a:t>
            </a:r>
          </a:p>
          <a:p>
            <a:r>
              <a:rPr lang="en-US" altLang="ja-JP" sz="2400" dirty="0" smtClean="0"/>
              <a:t>(</a:t>
            </a:r>
            <a:r>
              <a:rPr lang="en-US" altLang="ja-JP" sz="2400" dirty="0" err="1" smtClean="0"/>
              <a:t>Fishel</a:t>
            </a:r>
            <a:r>
              <a:rPr lang="en-US" altLang="ja-JP" sz="2400" dirty="0" smtClean="0"/>
              <a:t> </a:t>
            </a:r>
            <a:r>
              <a:rPr lang="en-US" altLang="ja-JP" sz="2400" dirty="0" smtClean="0"/>
              <a:t>et al., </a:t>
            </a:r>
            <a:r>
              <a:rPr lang="en-US" altLang="ja-JP" sz="2400" i="1" dirty="0" smtClean="0"/>
              <a:t>Cell</a:t>
            </a:r>
            <a:r>
              <a:rPr lang="en-US" altLang="ja-JP" sz="2400" dirty="0" smtClean="0"/>
              <a:t> 1993)</a:t>
            </a:r>
            <a:endParaRPr kumimoji="1" lang="ja-JP" altLang="en-US" sz="24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4127</TotalTime>
  <Words>1244</Words>
  <Application>Microsoft Macintosh PowerPoint</Application>
  <PresentationFormat>On-screen Show (4:3)</PresentationFormat>
  <Paragraphs>150</Paragraphs>
  <Slides>39</Slides>
  <Notes>6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1" baseType="lpstr">
      <vt:lpstr>Office Theme</vt:lpstr>
      <vt:lpstr>Document</vt:lpstr>
      <vt:lpstr>Gene 210 Cancer Genomics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Pennsylvania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 210 Cancer Genomics</dc:title>
  <dc:creator>Aaron Gitler</dc:creator>
  <cp:lastModifiedBy>Aaron Gitler</cp:lastModifiedBy>
  <cp:revision>83</cp:revision>
  <cp:lastPrinted>2013-04-29T16:22:49Z</cp:lastPrinted>
  <dcterms:created xsi:type="dcterms:W3CDTF">2014-04-29T04:30:24Z</dcterms:created>
  <dcterms:modified xsi:type="dcterms:W3CDTF">2014-04-29T19:18:49Z</dcterms:modified>
</cp:coreProperties>
</file>