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4"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2" d="100"/>
          <a:sy n="92" d="100"/>
        </p:scale>
        <p:origin x="-152" y="-112"/>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printerSettings" Target="printerSettings/printerSettings1.bin"/><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1462315847"/>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3" name="Shape 10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3" name="Shape 13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9" name="Shape 13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 name="Shape 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7" name="Shape 1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3" name="Shape 16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9" name="Shape 16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6" name="Shape 1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4" name="Shape 1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0" name="Shape 1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6" name="Shape 1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2" name="Shape 20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8" name="Shape 20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4" name="Shape 21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Shape 48"/>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 name="Shape 4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0" name="Shape 22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7" name="Shape 22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3" name="Shape 23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Shape 239"/>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0" name="Shape 2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Shape 245"/>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6" name="Shape 2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buNone/>
            </a:pPr>
            <a:r>
              <a:rPr lang="en"/>
              <a:t>1.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Shape 251"/>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2" name="Shape 2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8" name="Shape 25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Shape 263"/>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4" name="Shape 26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Shape 269"/>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0" name="Shape 2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6" name="Shape 2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Shape 54"/>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 name="Shape 5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Shape 60"/>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1" name="Shape 6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Shape 7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 name="Shape 7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 name="Shape 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1" name="Shape 9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7"/>
        <p:cNvGrpSpPr/>
        <p:nvPr/>
      </p:nvGrpSpPr>
      <p:grpSpPr>
        <a:xfrm>
          <a:off x="0" y="0"/>
          <a:ext cx="0" cy="0"/>
          <a:chOff x="0" y="0"/>
          <a:chExt cx="0" cy="0"/>
        </a:xfrm>
      </p:grpSpPr>
      <p:sp>
        <p:nvSpPr>
          <p:cNvPr id="8" name="Shape 8"/>
          <p:cNvSpPr/>
          <p:nvPr/>
        </p:nvSpPr>
        <p:spPr>
          <a:xfrm>
            <a:off x="0" y="0"/>
            <a:ext cx="9144000" cy="3518399"/>
          </a:xfrm>
          <a:prstGeom prst="rect">
            <a:avLst/>
          </a:prstGeom>
          <a:solidFill>
            <a:schemeClr val="dk2"/>
          </a:solidFill>
          <a:ln>
            <a:noFill/>
          </a:ln>
        </p:spPr>
        <p:txBody>
          <a:bodyPr lIns="91425" tIns="45700" rIns="91425" bIns="45700" anchor="ctr" anchorCtr="0">
            <a:noAutofit/>
          </a:bodyPr>
          <a:lstStyle/>
          <a:p>
            <a:endParaRPr/>
          </a:p>
        </p:txBody>
      </p:sp>
      <p:cxnSp>
        <p:nvCxnSpPr>
          <p:cNvPr id="9" name="Shape 9"/>
          <p:cNvCxnSpPr/>
          <p:nvPr/>
        </p:nvCxnSpPr>
        <p:spPr>
          <a:xfrm>
            <a:off x="0" y="3496604"/>
            <a:ext cx="9144000" cy="0"/>
          </a:xfrm>
          <a:prstGeom prst="straightConnector1">
            <a:avLst/>
          </a:prstGeom>
          <a:noFill/>
          <a:ln w="57150" cap="flat">
            <a:solidFill>
              <a:srgbClr val="000000">
                <a:alpha val="14901"/>
              </a:srgbClr>
            </a:solidFill>
            <a:prstDash val="solid"/>
            <a:round/>
            <a:headEnd type="none" w="med" len="med"/>
            <a:tailEnd type="none" w="med" len="med"/>
          </a:ln>
        </p:spPr>
      </p:cxnSp>
      <p:sp>
        <p:nvSpPr>
          <p:cNvPr id="10" name="Shape 10"/>
          <p:cNvSpPr txBox="1">
            <a:spLocks noGrp="1"/>
          </p:cNvSpPr>
          <p:nvPr>
            <p:ph type="ctrTitle"/>
          </p:nvPr>
        </p:nvSpPr>
        <p:spPr>
          <a:xfrm>
            <a:off x="685800" y="1867781"/>
            <a:ext cx="7772400" cy="1648800"/>
          </a:xfrm>
          <a:prstGeom prst="rect">
            <a:avLst/>
          </a:prstGeom>
        </p:spPr>
        <p:txBody>
          <a:bodyPr lIns="91425" tIns="91425" rIns="91425" bIns="91425" anchor="b" anchorCtr="0"/>
          <a:lstStyle>
            <a:lvl1pPr indent="457200">
              <a:buSzPct val="100000"/>
              <a:defRPr sz="7200"/>
            </a:lvl1pPr>
            <a:lvl2pPr indent="457200">
              <a:buSzPct val="100000"/>
              <a:defRPr sz="7200"/>
            </a:lvl2pPr>
            <a:lvl3pPr indent="457200">
              <a:buSzPct val="100000"/>
              <a:defRPr sz="7200"/>
            </a:lvl3pPr>
            <a:lvl4pPr indent="457200">
              <a:buSzPct val="100000"/>
              <a:defRPr sz="7200"/>
            </a:lvl4pPr>
            <a:lvl5pPr indent="457200">
              <a:buSzPct val="100000"/>
              <a:defRPr sz="7200"/>
            </a:lvl5pPr>
            <a:lvl6pPr indent="457200">
              <a:buSzPct val="100000"/>
              <a:defRPr sz="7200"/>
            </a:lvl6pPr>
            <a:lvl7pPr indent="457200">
              <a:buSzPct val="100000"/>
              <a:defRPr sz="7200"/>
            </a:lvl7pPr>
            <a:lvl8pPr indent="457200">
              <a:buSzPct val="100000"/>
              <a:defRPr sz="7200"/>
            </a:lvl8pPr>
            <a:lvl9pPr indent="457200">
              <a:buSzPct val="100000"/>
              <a:defRPr sz="7200"/>
            </a:lvl9pPr>
          </a:lstStyle>
          <a:p>
            <a:endParaRPr/>
          </a:p>
        </p:txBody>
      </p:sp>
      <p:sp>
        <p:nvSpPr>
          <p:cNvPr id="11" name="Shape 11"/>
          <p:cNvSpPr txBox="1">
            <a:spLocks noGrp="1"/>
          </p:cNvSpPr>
          <p:nvPr>
            <p:ph type="subTitle" idx="1"/>
          </p:nvPr>
        </p:nvSpPr>
        <p:spPr>
          <a:xfrm>
            <a:off x="685800" y="3627026"/>
            <a:ext cx="7772400" cy="774300"/>
          </a:xfrm>
          <a:prstGeom prst="rect">
            <a:avLst/>
          </a:prstGeom>
        </p:spPr>
        <p:txBody>
          <a:bodyPr lIns="91425" tIns="91425" rIns="91425" bIns="91425" anchor="t" anchorCtr="0"/>
          <a:lstStyle>
            <a:lvl1pPr marL="0">
              <a:spcBef>
                <a:spcPts val="0"/>
              </a:spcBef>
              <a:buClr>
                <a:schemeClr val="dk2"/>
              </a:buClr>
              <a:buNone/>
              <a:defRPr>
                <a:solidFill>
                  <a:schemeClr val="dk2"/>
                </a:solidFill>
              </a:defRPr>
            </a:lvl1pPr>
            <a:lvl2pPr marL="0" indent="190500">
              <a:spcBef>
                <a:spcPts val="0"/>
              </a:spcBef>
              <a:buClr>
                <a:schemeClr val="dk2"/>
              </a:buClr>
              <a:buSzPct val="100000"/>
              <a:buNone/>
              <a:defRPr sz="3000">
                <a:solidFill>
                  <a:schemeClr val="dk2"/>
                </a:solidFill>
              </a:defRPr>
            </a:lvl2pPr>
            <a:lvl3pPr marL="0" indent="190500">
              <a:spcBef>
                <a:spcPts val="0"/>
              </a:spcBef>
              <a:buClr>
                <a:schemeClr val="dk2"/>
              </a:buClr>
              <a:buSzPct val="100000"/>
              <a:buNone/>
              <a:defRPr sz="3000">
                <a:solidFill>
                  <a:schemeClr val="dk2"/>
                </a:solidFill>
              </a:defRPr>
            </a:lvl3pPr>
            <a:lvl4pPr marL="0" indent="190500">
              <a:spcBef>
                <a:spcPts val="0"/>
              </a:spcBef>
              <a:buClr>
                <a:schemeClr val="dk2"/>
              </a:buClr>
              <a:buSzPct val="100000"/>
              <a:buNone/>
              <a:defRPr sz="3000">
                <a:solidFill>
                  <a:schemeClr val="dk2"/>
                </a:solidFill>
              </a:defRPr>
            </a:lvl4pPr>
            <a:lvl5pPr marL="0" indent="190500">
              <a:spcBef>
                <a:spcPts val="0"/>
              </a:spcBef>
              <a:buClr>
                <a:schemeClr val="dk2"/>
              </a:buClr>
              <a:buSzPct val="100000"/>
              <a:buNone/>
              <a:defRPr sz="3000">
                <a:solidFill>
                  <a:schemeClr val="dk2"/>
                </a:solidFill>
              </a:defRPr>
            </a:lvl5pPr>
            <a:lvl6pPr marL="0" indent="190500">
              <a:spcBef>
                <a:spcPts val="0"/>
              </a:spcBef>
              <a:buClr>
                <a:schemeClr val="dk2"/>
              </a:buClr>
              <a:buSzPct val="100000"/>
              <a:buNone/>
              <a:defRPr sz="3000">
                <a:solidFill>
                  <a:schemeClr val="dk2"/>
                </a:solidFill>
              </a:defRPr>
            </a:lvl6pPr>
            <a:lvl7pPr marL="0" indent="190500">
              <a:spcBef>
                <a:spcPts val="0"/>
              </a:spcBef>
              <a:buClr>
                <a:schemeClr val="dk2"/>
              </a:buClr>
              <a:buSzPct val="100000"/>
              <a:buNone/>
              <a:defRPr sz="3000">
                <a:solidFill>
                  <a:schemeClr val="dk2"/>
                </a:solidFill>
              </a:defRPr>
            </a:lvl7pPr>
            <a:lvl8pPr marL="0" indent="190500">
              <a:spcBef>
                <a:spcPts val="0"/>
              </a:spcBef>
              <a:buClr>
                <a:schemeClr val="dk2"/>
              </a:buClr>
              <a:buSzPct val="100000"/>
              <a:buNone/>
              <a:defRPr sz="3000">
                <a:solidFill>
                  <a:schemeClr val="dk2"/>
                </a:solidFill>
              </a:defRPr>
            </a:lvl8pPr>
            <a:lvl9pPr marL="0" indent="190500">
              <a:spcBef>
                <a:spcPts val="0"/>
              </a:spcBef>
              <a:buClr>
                <a:schemeClr val="dk2"/>
              </a:buClr>
              <a:buSzPct val="100000"/>
              <a:buNone/>
              <a:defRPr sz="3000">
                <a:solidFill>
                  <a:schemeClr val="dk2"/>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2"/>
        <p:cNvGrpSpPr/>
        <p:nvPr/>
      </p:nvGrpSpPr>
      <p:grpSpPr>
        <a:xfrm>
          <a:off x="0" y="0"/>
          <a:ext cx="0" cy="0"/>
          <a:chOff x="0" y="0"/>
          <a:chExt cx="0" cy="0"/>
        </a:xfrm>
      </p:grpSpPr>
      <p:sp>
        <p:nvSpPr>
          <p:cNvPr id="13" name="Shape 13"/>
          <p:cNvSpPr/>
          <p:nvPr/>
        </p:nvSpPr>
        <p:spPr>
          <a:xfrm>
            <a:off x="0" y="0"/>
            <a:ext cx="9144000" cy="1149900"/>
          </a:xfrm>
          <a:prstGeom prst="rect">
            <a:avLst/>
          </a:prstGeom>
          <a:solidFill>
            <a:srgbClr val="2388DB"/>
          </a:solidFill>
          <a:ln>
            <a:noFill/>
          </a:ln>
        </p:spPr>
        <p:txBody>
          <a:bodyPr lIns="91425" tIns="45700" rIns="91425" bIns="45700" anchor="ctr" anchorCtr="0">
            <a:noAutofit/>
          </a:bodyPr>
          <a:lstStyle/>
          <a:p>
            <a:endParaRPr/>
          </a:p>
        </p:txBody>
      </p:sp>
      <p:cxnSp>
        <p:nvCxnSpPr>
          <p:cNvPr id="14" name="Shape 14"/>
          <p:cNvCxnSpPr/>
          <p:nvPr/>
        </p:nvCxnSpPr>
        <p:spPr>
          <a:xfrm>
            <a:off x="0" y="1127875"/>
            <a:ext cx="9144000" cy="0"/>
          </a:xfrm>
          <a:prstGeom prst="straightConnector1">
            <a:avLst/>
          </a:prstGeom>
          <a:noFill/>
          <a:ln w="57150" cap="flat">
            <a:solidFill>
              <a:srgbClr val="000000">
                <a:alpha val="14901"/>
              </a:srgbClr>
            </a:solidFill>
            <a:prstDash val="solid"/>
            <a:round/>
            <a:headEnd type="none" w="med" len="med"/>
            <a:tailEnd type="none" w="med" len="med"/>
          </a:ln>
        </p:spPr>
      </p:cxnSp>
      <p:sp>
        <p:nvSpPr>
          <p:cNvPr id="15" name="Shape 15"/>
          <p:cNvSpPr txBox="1">
            <a:spLocks noGrp="1"/>
          </p:cNvSpPr>
          <p:nvPr>
            <p:ph type="title"/>
          </p:nvPr>
        </p:nvSpPr>
        <p:spPr>
          <a:xfrm>
            <a:off x="457200" y="205978"/>
            <a:ext cx="8229600" cy="857400"/>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6" name="Shape 16"/>
          <p:cNvSpPr txBox="1">
            <a:spLocks noGrp="1"/>
          </p:cNvSpPr>
          <p:nvPr>
            <p:ph type="body" idx="1"/>
          </p:nvPr>
        </p:nvSpPr>
        <p:spPr>
          <a:xfrm>
            <a:off x="457200" y="1200150"/>
            <a:ext cx="8229600" cy="3725699"/>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7"/>
        <p:cNvGrpSpPr/>
        <p:nvPr/>
      </p:nvGrpSpPr>
      <p:grpSpPr>
        <a:xfrm>
          <a:off x="0" y="0"/>
          <a:ext cx="0" cy="0"/>
          <a:chOff x="0" y="0"/>
          <a:chExt cx="0" cy="0"/>
        </a:xfrm>
      </p:grpSpPr>
      <p:sp>
        <p:nvSpPr>
          <p:cNvPr id="18" name="Shape 18"/>
          <p:cNvSpPr/>
          <p:nvPr/>
        </p:nvSpPr>
        <p:spPr>
          <a:xfrm>
            <a:off x="0" y="0"/>
            <a:ext cx="9144000" cy="1149900"/>
          </a:xfrm>
          <a:prstGeom prst="rect">
            <a:avLst/>
          </a:prstGeom>
          <a:solidFill>
            <a:schemeClr val="dk2"/>
          </a:solidFill>
          <a:ln>
            <a:noFill/>
          </a:ln>
        </p:spPr>
        <p:txBody>
          <a:bodyPr lIns="91425" tIns="45700" rIns="91425" bIns="45700" anchor="ctr" anchorCtr="0">
            <a:noAutofit/>
          </a:bodyPr>
          <a:lstStyle/>
          <a:p>
            <a:endParaRPr/>
          </a:p>
        </p:txBody>
      </p:sp>
      <p:cxnSp>
        <p:nvCxnSpPr>
          <p:cNvPr id="19" name="Shape 19"/>
          <p:cNvCxnSpPr/>
          <p:nvPr/>
        </p:nvCxnSpPr>
        <p:spPr>
          <a:xfrm>
            <a:off x="0" y="1127875"/>
            <a:ext cx="9144000" cy="0"/>
          </a:xfrm>
          <a:prstGeom prst="straightConnector1">
            <a:avLst/>
          </a:prstGeom>
          <a:noFill/>
          <a:ln w="57150" cap="flat">
            <a:solidFill>
              <a:srgbClr val="000000">
                <a:alpha val="14901"/>
              </a:srgbClr>
            </a:solidFill>
            <a:prstDash val="solid"/>
            <a:round/>
            <a:headEnd type="none" w="med" len="med"/>
            <a:tailEnd type="none" w="med" len="med"/>
          </a:ln>
        </p:spPr>
      </p:cxnSp>
      <p:sp>
        <p:nvSpPr>
          <p:cNvPr id="20" name="Shape 20"/>
          <p:cNvSpPr txBox="1">
            <a:spLocks noGrp="1"/>
          </p:cNvSpPr>
          <p:nvPr>
            <p:ph type="title"/>
          </p:nvPr>
        </p:nvSpPr>
        <p:spPr>
          <a:xfrm>
            <a:off x="457200" y="205978"/>
            <a:ext cx="8229600" cy="857400"/>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21" name="Shape 21"/>
          <p:cNvSpPr txBox="1">
            <a:spLocks noGrp="1"/>
          </p:cNvSpPr>
          <p:nvPr>
            <p:ph type="body" idx="1"/>
          </p:nvPr>
        </p:nvSpPr>
        <p:spPr>
          <a:xfrm>
            <a:off x="457200" y="1200150"/>
            <a:ext cx="3994500" cy="3725699"/>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22" name="Shape 22"/>
          <p:cNvSpPr txBox="1">
            <a:spLocks noGrp="1"/>
          </p:cNvSpPr>
          <p:nvPr>
            <p:ph type="body" idx="2"/>
          </p:nvPr>
        </p:nvSpPr>
        <p:spPr>
          <a:xfrm>
            <a:off x="4692273" y="1200150"/>
            <a:ext cx="3994500" cy="3725699"/>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3"/>
        <p:cNvGrpSpPr/>
        <p:nvPr/>
      </p:nvGrpSpPr>
      <p:grpSpPr>
        <a:xfrm>
          <a:off x="0" y="0"/>
          <a:ext cx="0" cy="0"/>
          <a:chOff x="0" y="0"/>
          <a:chExt cx="0" cy="0"/>
        </a:xfrm>
      </p:grpSpPr>
      <p:sp>
        <p:nvSpPr>
          <p:cNvPr id="24" name="Shape 24"/>
          <p:cNvSpPr/>
          <p:nvPr/>
        </p:nvSpPr>
        <p:spPr>
          <a:xfrm>
            <a:off x="0" y="0"/>
            <a:ext cx="9144000" cy="1149900"/>
          </a:xfrm>
          <a:prstGeom prst="rect">
            <a:avLst/>
          </a:prstGeom>
          <a:solidFill>
            <a:srgbClr val="2388DB"/>
          </a:solidFill>
          <a:ln>
            <a:noFill/>
          </a:ln>
        </p:spPr>
        <p:txBody>
          <a:bodyPr lIns="91425" tIns="45700" rIns="91425" bIns="45700" anchor="ctr" anchorCtr="0">
            <a:noAutofit/>
          </a:bodyPr>
          <a:lstStyle/>
          <a:p>
            <a:endParaRPr/>
          </a:p>
        </p:txBody>
      </p:sp>
      <p:cxnSp>
        <p:nvCxnSpPr>
          <p:cNvPr id="25" name="Shape 25"/>
          <p:cNvCxnSpPr/>
          <p:nvPr/>
        </p:nvCxnSpPr>
        <p:spPr>
          <a:xfrm>
            <a:off x="0" y="1127875"/>
            <a:ext cx="9144000" cy="0"/>
          </a:xfrm>
          <a:prstGeom prst="straightConnector1">
            <a:avLst/>
          </a:prstGeom>
          <a:noFill/>
          <a:ln w="57150" cap="flat">
            <a:solidFill>
              <a:srgbClr val="000000">
                <a:alpha val="14901"/>
              </a:srgbClr>
            </a:solidFill>
            <a:prstDash val="solid"/>
            <a:round/>
            <a:headEnd type="none" w="med" len="med"/>
            <a:tailEnd type="none" w="med" len="med"/>
          </a:ln>
        </p:spPr>
      </p:cxnSp>
      <p:sp>
        <p:nvSpPr>
          <p:cNvPr id="26" name="Shape 26"/>
          <p:cNvSpPr txBox="1">
            <a:spLocks noGrp="1"/>
          </p:cNvSpPr>
          <p:nvPr>
            <p:ph type="title"/>
          </p:nvPr>
        </p:nvSpPr>
        <p:spPr>
          <a:xfrm>
            <a:off x="457200" y="205978"/>
            <a:ext cx="8229600" cy="857400"/>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27"/>
        <p:cNvGrpSpPr/>
        <p:nvPr/>
      </p:nvGrpSpPr>
      <p:grpSpPr>
        <a:xfrm>
          <a:off x="0" y="0"/>
          <a:ext cx="0" cy="0"/>
          <a:chOff x="0" y="0"/>
          <a:chExt cx="0" cy="0"/>
        </a:xfrm>
      </p:grpSpPr>
      <p:sp>
        <p:nvSpPr>
          <p:cNvPr id="28" name="Shape 28"/>
          <p:cNvSpPr txBox="1">
            <a:spLocks noGrp="1"/>
          </p:cNvSpPr>
          <p:nvPr>
            <p:ph type="body" idx="1"/>
          </p:nvPr>
        </p:nvSpPr>
        <p:spPr>
          <a:xfrm>
            <a:off x="457200" y="4406309"/>
            <a:ext cx="8229600" cy="519599"/>
          </a:xfrm>
          <a:prstGeom prst="rect">
            <a:avLst/>
          </a:prstGeom>
        </p:spPr>
        <p:txBody>
          <a:bodyPr lIns="91425" tIns="91425" rIns="91425" bIns="91425" anchor="t" anchorCtr="0"/>
          <a:lstStyle>
            <a:lvl1pPr marL="285750" indent="-171450">
              <a:spcBef>
                <a:spcPts val="0"/>
              </a:spcBef>
              <a:buClr>
                <a:schemeClr val="dk2"/>
              </a:buClr>
              <a:buSzPct val="100000"/>
              <a:buNone/>
              <a:defRPr sz="1800">
                <a:solidFill>
                  <a:schemeClr val="dk2"/>
                </a:solidFill>
              </a:defRPr>
            </a:lvl1pPr>
          </a:lstStyle>
          <a:p>
            <a:endParaRPr/>
          </a:p>
        </p:txBody>
      </p:sp>
      <p:sp>
        <p:nvSpPr>
          <p:cNvPr id="29" name="Shape 29"/>
          <p:cNvSpPr/>
          <p:nvPr/>
        </p:nvSpPr>
        <p:spPr>
          <a:xfrm>
            <a:off x="4274" y="0"/>
            <a:ext cx="9144000" cy="4406399"/>
          </a:xfrm>
          <a:prstGeom prst="rect">
            <a:avLst/>
          </a:prstGeom>
          <a:solidFill>
            <a:srgbClr val="2388DB"/>
          </a:solidFill>
          <a:ln>
            <a:noFill/>
          </a:ln>
        </p:spPr>
        <p:txBody>
          <a:bodyPr lIns="91425" tIns="45700" rIns="91425" bIns="45700" anchor="ctr" anchorCtr="0">
            <a:noAutofit/>
          </a:bodyPr>
          <a:lstStyle/>
          <a:p>
            <a:endParaRPr/>
          </a:p>
        </p:txBody>
      </p:sp>
      <p:cxnSp>
        <p:nvCxnSpPr>
          <p:cNvPr id="30" name="Shape 30"/>
          <p:cNvCxnSpPr/>
          <p:nvPr/>
        </p:nvCxnSpPr>
        <p:spPr>
          <a:xfrm>
            <a:off x="0" y="4384371"/>
            <a:ext cx="9144000" cy="0"/>
          </a:xfrm>
          <a:prstGeom prst="straightConnector1">
            <a:avLst/>
          </a:prstGeom>
          <a:noFill/>
          <a:ln w="57150" cap="flat">
            <a:solidFill>
              <a:srgbClr val="000000">
                <a:alpha val="14901"/>
              </a:srgbClr>
            </a:solidFill>
            <a:prstDash val="solid"/>
            <a:round/>
            <a:headEnd type="none" w="med" len="med"/>
            <a:tailEnd type="none" w="med" len="med"/>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bg>
      <p:bgPr>
        <a:solidFill>
          <a:schemeClr val="dk2"/>
        </a:solidFill>
        <a:effectLst/>
      </p:bgPr>
    </p:bg>
    <p:spTree>
      <p:nvGrpSpPr>
        <p:cNvPr id="1" name="Shape 3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05978"/>
            <a:ext cx="8229600" cy="857400"/>
          </a:xfrm>
          <a:prstGeom prst="rect">
            <a:avLst/>
          </a:prstGeom>
        </p:spPr>
        <p:txBody>
          <a:bodyPr lIns="91425" tIns="91425" rIns="91425" bIns="91425" anchor="b" anchorCtr="0"/>
          <a:lstStyle>
            <a:lvl1pPr marL="0">
              <a:buClr>
                <a:schemeClr val="lt1"/>
              </a:buClr>
              <a:buSzPct val="100000"/>
              <a:buNone/>
              <a:defRPr sz="3600" b="1">
                <a:solidFill>
                  <a:schemeClr val="lt1"/>
                </a:solidFill>
              </a:defRPr>
            </a:lvl1pPr>
            <a:lvl2pPr marL="0" indent="228600">
              <a:buClr>
                <a:schemeClr val="lt1"/>
              </a:buClr>
              <a:buSzPct val="100000"/>
              <a:buNone/>
              <a:defRPr sz="3600" b="1">
                <a:solidFill>
                  <a:schemeClr val="lt1"/>
                </a:solidFill>
              </a:defRPr>
            </a:lvl2pPr>
            <a:lvl3pPr marL="0" indent="228600">
              <a:buClr>
                <a:schemeClr val="lt1"/>
              </a:buClr>
              <a:buSzPct val="100000"/>
              <a:buNone/>
              <a:defRPr sz="3600" b="1">
                <a:solidFill>
                  <a:schemeClr val="lt1"/>
                </a:solidFill>
              </a:defRPr>
            </a:lvl3pPr>
            <a:lvl4pPr marL="0" indent="228600">
              <a:buClr>
                <a:schemeClr val="lt1"/>
              </a:buClr>
              <a:buSzPct val="100000"/>
              <a:buNone/>
              <a:defRPr sz="3600" b="1">
                <a:solidFill>
                  <a:schemeClr val="lt1"/>
                </a:solidFill>
              </a:defRPr>
            </a:lvl4pPr>
            <a:lvl5pPr marL="0" indent="228600">
              <a:buClr>
                <a:schemeClr val="lt1"/>
              </a:buClr>
              <a:buSzPct val="100000"/>
              <a:buNone/>
              <a:defRPr sz="3600" b="1">
                <a:solidFill>
                  <a:schemeClr val="lt1"/>
                </a:solidFill>
              </a:defRPr>
            </a:lvl5pPr>
            <a:lvl6pPr marL="0" indent="228600">
              <a:buClr>
                <a:schemeClr val="lt1"/>
              </a:buClr>
              <a:buSzPct val="100000"/>
              <a:buNone/>
              <a:defRPr sz="3600" b="1">
                <a:solidFill>
                  <a:schemeClr val="lt1"/>
                </a:solidFill>
              </a:defRPr>
            </a:lvl6pPr>
            <a:lvl7pPr marL="0" indent="228600">
              <a:buClr>
                <a:schemeClr val="lt1"/>
              </a:buClr>
              <a:buSzPct val="100000"/>
              <a:buNone/>
              <a:defRPr sz="3600" b="1">
                <a:solidFill>
                  <a:schemeClr val="lt1"/>
                </a:solidFill>
              </a:defRPr>
            </a:lvl7pPr>
            <a:lvl8pPr marL="0" indent="228600">
              <a:buClr>
                <a:schemeClr val="lt1"/>
              </a:buClr>
              <a:buSzPct val="100000"/>
              <a:buNone/>
              <a:defRPr sz="3600" b="1">
                <a:solidFill>
                  <a:schemeClr val="lt1"/>
                </a:solidFill>
              </a:defRPr>
            </a:lvl8pPr>
            <a:lvl9pPr marL="0" indent="228600">
              <a:buClr>
                <a:schemeClr val="lt1"/>
              </a:buClr>
              <a:buSzPct val="100000"/>
              <a:buNone/>
              <a:defRPr sz="3600" b="1">
                <a:solidFill>
                  <a:schemeClr val="lt1"/>
                </a:solidFill>
              </a:defRPr>
            </a:lvl9pPr>
          </a:lstStyle>
          <a:p>
            <a:endParaRPr/>
          </a:p>
        </p:txBody>
      </p:sp>
      <p:sp>
        <p:nvSpPr>
          <p:cNvPr id="6" name="Shape 6"/>
          <p:cNvSpPr txBox="1">
            <a:spLocks noGrp="1"/>
          </p:cNvSpPr>
          <p:nvPr>
            <p:ph type="body" idx="1"/>
          </p:nvPr>
        </p:nvSpPr>
        <p:spPr>
          <a:xfrm>
            <a:off x="457200" y="1200150"/>
            <a:ext cx="8229600" cy="3725699"/>
          </a:xfrm>
          <a:prstGeom prst="rect">
            <a:avLst/>
          </a:prstGeom>
        </p:spPr>
        <p:txBody>
          <a:bodyPr lIns="91425" tIns="91425" rIns="91425" bIns="91425" anchor="t" anchorCtr="0"/>
          <a:lstStyle>
            <a:lvl1pPr marL="342900" indent="-152400">
              <a:spcBef>
                <a:spcPts val="600"/>
              </a:spcBef>
              <a:buClr>
                <a:schemeClr val="dk1"/>
              </a:buClr>
              <a:buSzPct val="100000"/>
              <a:defRPr sz="3000">
                <a:solidFill>
                  <a:schemeClr val="dk1"/>
                </a:solidFill>
              </a:defRPr>
            </a:lvl1pPr>
            <a:lvl2pPr marL="742950" indent="-133350">
              <a:spcBef>
                <a:spcPts val="480"/>
              </a:spcBef>
              <a:buClr>
                <a:schemeClr val="dk1"/>
              </a:buClr>
              <a:buSzPct val="100000"/>
              <a:defRPr sz="2400">
                <a:solidFill>
                  <a:schemeClr val="dk1"/>
                </a:solidFill>
              </a:defRPr>
            </a:lvl2pPr>
            <a:lvl3pPr marL="1143000" indent="-76200">
              <a:spcBef>
                <a:spcPts val="480"/>
              </a:spcBef>
              <a:buClr>
                <a:schemeClr val="dk1"/>
              </a:buClr>
              <a:buSzPct val="100000"/>
              <a:defRPr sz="2400">
                <a:solidFill>
                  <a:schemeClr val="dk1"/>
                </a:solidFill>
              </a:defRPr>
            </a:lvl3pPr>
            <a:lvl4pPr marL="1600200" indent="-114300">
              <a:spcBef>
                <a:spcPts val="360"/>
              </a:spcBef>
              <a:buClr>
                <a:schemeClr val="dk1"/>
              </a:buClr>
              <a:buSzPct val="100000"/>
              <a:defRPr sz="1800">
                <a:solidFill>
                  <a:schemeClr val="dk1"/>
                </a:solidFill>
              </a:defRPr>
            </a:lvl4pPr>
            <a:lvl5pPr marL="2057400" indent="-114300">
              <a:spcBef>
                <a:spcPts val="360"/>
              </a:spcBef>
              <a:buClr>
                <a:schemeClr val="dk1"/>
              </a:buClr>
              <a:buSzPct val="100000"/>
              <a:defRPr sz="1800">
                <a:solidFill>
                  <a:schemeClr val="dk1"/>
                </a:solidFill>
              </a:defRPr>
            </a:lvl5pPr>
            <a:lvl6pPr marL="2514600" indent="-114300">
              <a:spcBef>
                <a:spcPts val="360"/>
              </a:spcBef>
              <a:buClr>
                <a:schemeClr val="dk1"/>
              </a:buClr>
              <a:buSzPct val="100000"/>
              <a:defRPr sz="1800">
                <a:solidFill>
                  <a:schemeClr val="dk1"/>
                </a:solidFill>
              </a:defRPr>
            </a:lvl6pPr>
            <a:lvl7pPr marL="2971800" indent="-114300">
              <a:spcBef>
                <a:spcPts val="360"/>
              </a:spcBef>
              <a:buClr>
                <a:schemeClr val="dk1"/>
              </a:buClr>
              <a:buSzPct val="100000"/>
              <a:defRPr sz="1800">
                <a:solidFill>
                  <a:schemeClr val="dk1"/>
                </a:solidFill>
              </a:defRPr>
            </a:lvl7pPr>
            <a:lvl8pPr marL="3429000" indent="-114300">
              <a:spcBef>
                <a:spcPts val="360"/>
              </a:spcBef>
              <a:buClr>
                <a:schemeClr val="dk1"/>
              </a:buClr>
              <a:buSzPct val="100000"/>
              <a:defRPr sz="1800">
                <a:solidFill>
                  <a:schemeClr val="dk1"/>
                </a:solidFill>
              </a:defRPr>
            </a:lvl8pPr>
            <a:lvl9pPr marL="3886200" indent="-114300">
              <a:spcBef>
                <a:spcPts val="360"/>
              </a:spcBef>
              <a:buClr>
                <a:schemeClr val="dk1"/>
              </a:buClr>
              <a:buSzPct val="100000"/>
              <a:defRPr sz="1800">
                <a:solidFill>
                  <a:schemeClr val="dk1"/>
                </a:solidFil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8.jpg"/></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8.jp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jpg"/><Relationship Id="rId5" Type="http://schemas.openxmlformats.org/officeDocument/2006/relationships/image" Target="../media/image3.jp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6.jpg"/><Relationship Id="rId9"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Shape 33"/>
          <p:cNvSpPr txBox="1">
            <a:spLocks noGrp="1"/>
          </p:cNvSpPr>
          <p:nvPr>
            <p:ph type="ctrTitle"/>
          </p:nvPr>
        </p:nvSpPr>
        <p:spPr>
          <a:xfrm>
            <a:off x="685800" y="1867781"/>
            <a:ext cx="7772400" cy="1648800"/>
          </a:xfrm>
          <a:prstGeom prst="rect">
            <a:avLst/>
          </a:prstGeom>
        </p:spPr>
        <p:txBody>
          <a:bodyPr lIns="91425" tIns="91425" rIns="91425" bIns="91425" anchor="b" anchorCtr="0">
            <a:noAutofit/>
          </a:bodyPr>
          <a:lstStyle/>
          <a:p>
            <a:pPr>
              <a:buNone/>
            </a:pPr>
            <a:r>
              <a:rPr lang="en" sz="6800"/>
              <a:t>23andMe and FDA</a:t>
            </a:r>
          </a:p>
        </p:txBody>
      </p:sp>
      <p:sp>
        <p:nvSpPr>
          <p:cNvPr id="34" name="Shape 34"/>
          <p:cNvSpPr txBox="1">
            <a:spLocks noGrp="1"/>
          </p:cNvSpPr>
          <p:nvPr>
            <p:ph type="subTitle" idx="1"/>
          </p:nvPr>
        </p:nvSpPr>
        <p:spPr>
          <a:xfrm>
            <a:off x="685800" y="3627026"/>
            <a:ext cx="7772400" cy="774300"/>
          </a:xfrm>
          <a:prstGeom prst="rect">
            <a:avLst/>
          </a:prstGeom>
        </p:spPr>
        <p:txBody>
          <a:bodyPr lIns="91425" tIns="91425" rIns="91425" bIns="91425" anchor="t" anchorCtr="0">
            <a:noAutofit/>
          </a:bodyPr>
          <a:lstStyle/>
          <a:p>
            <a:pPr>
              <a:buNone/>
            </a:pPr>
            <a:r>
              <a:rPr lang="en"/>
              <a:t>A Legal Perspective</a:t>
            </a:r>
          </a:p>
        </p:txBody>
      </p:sp>
    </p:spTree>
  </p:cSld>
  <p:clrMapOvr>
    <a:masterClrMapping/>
  </p:clrMapOvr>
  <p:transition xmlns:p14="http://schemas.microsoft.com/office/powerpoint/2010/mai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sz="3000"/>
              <a:t>Challenging the FDA: Legal Standard </a:t>
            </a:r>
          </a:p>
        </p:txBody>
      </p:sp>
      <p:sp>
        <p:nvSpPr>
          <p:cNvPr id="94" name="Shape 94"/>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00000"/>
              <a:buFont typeface="Arial"/>
              <a:buChar char="●"/>
            </a:pPr>
            <a:r>
              <a:rPr lang="en"/>
              <a:t>Courts may not second-guess agencies when the agencies are exercising discretion that has been granted to them by statute.</a:t>
            </a:r>
          </a:p>
          <a:p>
            <a:pPr marL="457200" lvl="0" indent="-419100" rtl="0">
              <a:buClr>
                <a:schemeClr val="dk1"/>
              </a:buClr>
              <a:buSzPct val="100000"/>
              <a:buFont typeface="Arial"/>
              <a:buChar char="●"/>
            </a:pPr>
            <a:r>
              <a:rPr lang="en"/>
              <a:t>A court is generally limited to asking:</a:t>
            </a:r>
          </a:p>
          <a:p>
            <a:pPr marL="914400" lvl="1" indent="-342900" rtl="0">
              <a:buClr>
                <a:schemeClr val="dk1"/>
              </a:buClr>
              <a:buSzPct val="100000"/>
              <a:buFont typeface="Arial"/>
              <a:buChar char="○"/>
            </a:pPr>
            <a:r>
              <a:rPr lang="en" sz="1800"/>
              <a:t>Whether the agency went outside the authority granted to it;</a:t>
            </a:r>
          </a:p>
          <a:p>
            <a:pPr marL="914400" lvl="1" indent="-342900" rtl="0">
              <a:buClr>
                <a:schemeClr val="dk1"/>
              </a:buClr>
              <a:buSzPct val="100000"/>
              <a:buFont typeface="Arial"/>
              <a:buChar char="○"/>
            </a:pPr>
            <a:r>
              <a:rPr lang="en" sz="1800"/>
              <a:t>Whether it followed proper procedures in reaching its decision; and</a:t>
            </a:r>
          </a:p>
          <a:p>
            <a:pPr marL="914400" lvl="1" indent="-342900" rtl="0">
              <a:buClr>
                <a:schemeClr val="dk1"/>
              </a:buClr>
              <a:buSzPct val="100000"/>
              <a:buFont typeface="Arial"/>
              <a:buChar char="○"/>
            </a:pPr>
            <a:r>
              <a:rPr lang="en" sz="1800"/>
              <a:t>Whether the decision is so clearly wrong that it must be set aside</a:t>
            </a:r>
          </a:p>
          <a:p>
            <a:endParaRPr lang="en" sz="1800"/>
          </a:p>
          <a:p>
            <a:endParaRPr lang="en" sz="1800"/>
          </a:p>
          <a:p>
            <a:endParaRPr lang="en" sz="1800"/>
          </a:p>
        </p:txBody>
      </p:sp>
    </p:spTree>
  </p:cSld>
  <p:clrMapOvr>
    <a:masterClrMapping/>
  </p:clrMapOvr>
  <p:transition xmlns:p14="http://schemas.microsoft.com/office/powerpoint/2010/mai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ctrTitle"/>
          </p:nvPr>
        </p:nvSpPr>
        <p:spPr>
          <a:xfrm>
            <a:off x="685800" y="1867781"/>
            <a:ext cx="7772400" cy="1648800"/>
          </a:xfrm>
          <a:prstGeom prst="rect">
            <a:avLst/>
          </a:prstGeom>
        </p:spPr>
        <p:txBody>
          <a:bodyPr lIns="91425" tIns="91425" rIns="91425" bIns="91425" anchor="b" anchorCtr="0">
            <a:noAutofit/>
          </a:bodyPr>
          <a:lstStyle/>
          <a:p>
            <a:pPr>
              <a:buNone/>
            </a:pPr>
            <a:r>
              <a:rPr lang="en"/>
              <a:t>About 23andme</a:t>
            </a:r>
          </a:p>
        </p:txBody>
      </p:sp>
      <p:sp>
        <p:nvSpPr>
          <p:cNvPr id="100" name="Shape 100"/>
          <p:cNvSpPr txBox="1">
            <a:spLocks noGrp="1"/>
          </p:cNvSpPr>
          <p:nvPr>
            <p:ph type="subTitle" idx="1"/>
          </p:nvPr>
        </p:nvSpPr>
        <p:spPr>
          <a:xfrm>
            <a:off x="685800" y="3627026"/>
            <a:ext cx="7772400" cy="774300"/>
          </a:xfrm>
          <a:prstGeom prst="rect">
            <a:avLst/>
          </a:prstGeom>
        </p:spPr>
        <p:txBody>
          <a:bodyPr lIns="91425" tIns="91425" rIns="91425" bIns="91425" anchor="t" anchorCtr="0">
            <a:noAutofit/>
          </a:bodyPr>
          <a:lstStyle/>
          <a:p>
            <a:endParaRPr/>
          </a:p>
        </p:txBody>
      </p:sp>
    </p:spTree>
  </p:cSld>
  <p:clrMapOvr>
    <a:masterClrMapping/>
  </p:clrMapOvr>
  <p:transition xmlns:p14="http://schemas.microsoft.com/office/powerpoint/2010/mai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Timeline of 23andme</a:t>
            </a:r>
          </a:p>
        </p:txBody>
      </p:sp>
      <p:sp>
        <p:nvSpPr>
          <p:cNvPr id="106" name="Shape 106"/>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66666"/>
              <a:buFont typeface="Arial"/>
              <a:buChar char="•"/>
            </a:pPr>
            <a:r>
              <a:rPr lang="en"/>
              <a:t>founded in April 2006 </a:t>
            </a:r>
          </a:p>
          <a:p>
            <a:pPr marL="457200" lvl="0" indent="-419100" rtl="0">
              <a:buClr>
                <a:schemeClr val="dk1"/>
              </a:buClr>
              <a:buSzPct val="166666"/>
              <a:buFont typeface="Arial"/>
              <a:buChar char="•"/>
            </a:pPr>
            <a:r>
              <a:rPr lang="en"/>
              <a:t>began offering DNA test direct to consumers in November 2007</a:t>
            </a:r>
          </a:p>
          <a:p>
            <a:pPr marL="457200" lvl="0" indent="-419100" rtl="0">
              <a:buClr>
                <a:schemeClr val="dk1"/>
              </a:buClr>
              <a:buSzPct val="166666"/>
              <a:buFont typeface="Arial"/>
              <a:buChar char="•"/>
            </a:pPr>
            <a:r>
              <a:rPr lang="en"/>
              <a:t>started communication with FDA ~2009</a:t>
            </a:r>
          </a:p>
          <a:p>
            <a:pPr marL="457200" lvl="0" indent="-419100">
              <a:buClr>
                <a:schemeClr val="dk1"/>
              </a:buClr>
              <a:buSzPct val="166666"/>
              <a:buFont typeface="Arial"/>
              <a:buChar char="•"/>
            </a:pPr>
            <a:r>
              <a:rPr lang="en"/>
              <a:t>FDA letter issued in November 2013</a:t>
            </a:r>
          </a:p>
        </p:txBody>
      </p:sp>
    </p:spTree>
  </p:cSld>
  <p:clrMapOvr>
    <a:masterClrMapping/>
  </p:clrMapOvr>
  <p:transition xmlns:p14="http://schemas.microsoft.com/office/powerpoint/2010/mai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23andme: Before the FDA</a:t>
            </a:r>
          </a:p>
        </p:txBody>
      </p:sp>
      <p:sp>
        <p:nvSpPr>
          <p:cNvPr id="112" name="Shape 112"/>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00000"/>
              <a:buFont typeface="Arial"/>
              <a:buAutoNum type="arabicPeriod"/>
            </a:pPr>
            <a:r>
              <a:rPr lang="en"/>
              <a:t>spit-tube device traveling through interstate commerce</a:t>
            </a:r>
          </a:p>
          <a:p>
            <a:pPr marL="457200" lvl="0" indent="-419100" rtl="0">
              <a:buClr>
                <a:schemeClr val="dk1"/>
              </a:buClr>
              <a:buSzPct val="100000"/>
              <a:buFont typeface="Arial"/>
              <a:buAutoNum type="arabicPeriod"/>
            </a:pPr>
            <a:r>
              <a:rPr lang="en"/>
              <a:t>health results; marketed as “first step in disease mitigation”</a:t>
            </a:r>
          </a:p>
          <a:p>
            <a:pPr marL="914400" lvl="1" indent="-381000" rtl="0">
              <a:buClr>
                <a:schemeClr val="dk1"/>
              </a:buClr>
              <a:buSzPct val="80000"/>
              <a:buFont typeface="Courier New"/>
              <a:buChar char="o"/>
            </a:pPr>
            <a:r>
              <a:rPr lang="en"/>
              <a:t>but TOS? </a:t>
            </a:r>
          </a:p>
          <a:p>
            <a:pPr marL="457200" lvl="0" indent="-419100" rtl="0">
              <a:buClr>
                <a:schemeClr val="dk1"/>
              </a:buClr>
              <a:buSzPct val="100000"/>
              <a:buFont typeface="Arial"/>
              <a:buAutoNum type="arabicPeriod"/>
            </a:pPr>
            <a:r>
              <a:rPr lang="en"/>
              <a:t>direct-to-consumer marketing</a:t>
            </a:r>
          </a:p>
        </p:txBody>
      </p:sp>
    </p:spTree>
  </p:cSld>
  <p:clrMapOvr>
    <a:masterClrMapping/>
  </p:clrMapOvr>
  <p:transition xmlns:p14="http://schemas.microsoft.com/office/powerpoint/2010/mai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buNone/>
            </a:pPr>
            <a:r>
              <a:rPr lang="en"/>
              <a:t>Review of devices under FDCA</a:t>
            </a:r>
          </a:p>
        </p:txBody>
      </p:sp>
      <p:sp>
        <p:nvSpPr>
          <p:cNvPr id="118" name="Shape 118"/>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317500" rtl="0">
              <a:buClr>
                <a:schemeClr val="dk1"/>
              </a:buClr>
              <a:buSzPct val="100000"/>
              <a:buFont typeface="Arial"/>
              <a:buChar char="●"/>
            </a:pPr>
            <a:r>
              <a:rPr lang="en" sz="1400" dirty="0"/>
              <a:t>21 U.S.C. § 321(h): </a:t>
            </a:r>
            <a:r>
              <a:rPr lang="en" sz="1400" dirty="0">
                <a:solidFill>
                  <a:srgbClr val="FF0000"/>
                </a:solidFill>
              </a:rPr>
              <a:t>a device is an “instrument, apparatus, implement, machine, contrivance, implant</a:t>
            </a:r>
            <a:r>
              <a:rPr lang="en" sz="1400" dirty="0">
                <a:solidFill>
                  <a:srgbClr val="252525"/>
                </a:solidFill>
              </a:rPr>
              <a:t>, in vitro reagent, or other similar or related article, including any component, part, or accessory, which is--...”</a:t>
            </a:r>
          </a:p>
          <a:p>
            <a:pPr marL="914400" lvl="1" indent="-228600" rtl="0">
              <a:lnSpc>
                <a:spcPct val="143130"/>
              </a:lnSpc>
              <a:spcBef>
                <a:spcPts val="1100"/>
              </a:spcBef>
              <a:buClr>
                <a:srgbClr val="252525"/>
              </a:buClr>
              <a:buSzPct val="150000"/>
              <a:buFont typeface="Arial"/>
              <a:buNone/>
            </a:pPr>
            <a:r>
              <a:rPr lang="en" sz="1200" dirty="0">
                <a:solidFill>
                  <a:srgbClr val="252525"/>
                </a:solidFill>
              </a:rPr>
              <a:t>(1) recognized in the official National Formulary, or the United States Pharmacopeia, or any supplement to them,</a:t>
            </a:r>
          </a:p>
          <a:p>
            <a:pPr marL="914400" lvl="1" indent="-228600" rtl="0">
              <a:lnSpc>
                <a:spcPct val="143130"/>
              </a:lnSpc>
              <a:spcBef>
                <a:spcPts val="1100"/>
              </a:spcBef>
              <a:buClr>
                <a:srgbClr val="252525"/>
              </a:buClr>
              <a:buSzPct val="150000"/>
              <a:buFont typeface="Arial"/>
              <a:buNone/>
            </a:pPr>
            <a:r>
              <a:rPr lang="en" sz="1200" dirty="0">
                <a:solidFill>
                  <a:srgbClr val="252525"/>
                </a:solidFill>
              </a:rPr>
              <a:t>(2</a:t>
            </a:r>
            <a:r>
              <a:rPr lang="en" sz="1200" dirty="0">
                <a:solidFill>
                  <a:srgbClr val="FF0000"/>
                </a:solidFill>
              </a:rPr>
              <a:t>) intended for use in the diagnosis of disease or other conditions, or in the cure, mitigation, treatment, or prevention of disease, in man or other animals, or</a:t>
            </a:r>
          </a:p>
          <a:p>
            <a:pPr marL="914400" lvl="1" indent="-228600" rtl="0">
              <a:lnSpc>
                <a:spcPct val="143130"/>
              </a:lnSpc>
              <a:spcBef>
                <a:spcPts val="1100"/>
              </a:spcBef>
              <a:buClr>
                <a:srgbClr val="252525"/>
              </a:buClr>
              <a:buSzPct val="150000"/>
              <a:buFont typeface="Arial"/>
              <a:buNone/>
            </a:pPr>
            <a:r>
              <a:rPr lang="en" sz="1200" dirty="0">
                <a:solidFill>
                  <a:srgbClr val="252525"/>
                </a:solidFill>
              </a:rPr>
              <a:t>(3) intended to affect the structure or any function of the body of man or other animals, and</a:t>
            </a:r>
          </a:p>
          <a:p>
            <a:pPr marL="914400" lvl="1" indent="0" rtl="0">
              <a:lnSpc>
                <a:spcPct val="143130"/>
              </a:lnSpc>
              <a:spcBef>
                <a:spcPts val="0"/>
              </a:spcBef>
              <a:buClr>
                <a:srgbClr val="252525"/>
              </a:buClr>
              <a:buSzPct val="150000"/>
              <a:buFont typeface="Arial"/>
              <a:buNone/>
            </a:pPr>
            <a:r>
              <a:rPr lang="en" sz="1200" dirty="0">
                <a:solidFill>
                  <a:srgbClr val="252525"/>
                </a:solidFill>
              </a:rPr>
              <a:t>which does not achieve its primary intended purposes through chemical action within or on the body of man or other animals and which is not dependent upon being metabolized for the achievement of its primary intended purposes.</a:t>
            </a:r>
          </a:p>
          <a:p>
            <a:endParaRPr lang="en" sz="1200" dirty="0">
              <a:solidFill>
                <a:srgbClr val="252525"/>
              </a:solidFill>
            </a:endParaRPr>
          </a:p>
        </p:txBody>
      </p:sp>
    </p:spTree>
  </p:cSld>
  <p:clrMapOvr>
    <a:masterClrMapping/>
  </p:clrMapOvr>
  <p:transition xmlns:p14="http://schemas.microsoft.com/office/powerpoint/2010/mai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23andme Terms of Service</a:t>
            </a:r>
          </a:p>
        </p:txBody>
      </p:sp>
      <p:sp>
        <p:nvSpPr>
          <p:cNvPr id="124" name="Shape 124"/>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a:buNone/>
            </a:pPr>
            <a:r>
              <a:rPr lang="en" sz="2000" dirty="0"/>
              <a:t>“</a:t>
            </a:r>
            <a:r>
              <a:rPr lang="en" sz="2000" dirty="0">
                <a:solidFill>
                  <a:srgbClr val="FF0000"/>
                </a:solidFill>
              </a:rPr>
              <a:t>You understand that information you learn from 23andMe is not designed to independently diagnose, prevent, or treat any condition or disease or to ascertain the state of your health in the absence of medical and clinical information. </a:t>
            </a:r>
            <a:r>
              <a:rPr lang="en" sz="2000" dirty="0">
                <a:solidFill>
                  <a:srgbClr val="333333"/>
                </a:solidFill>
              </a:rPr>
              <a:t>You understand that the 23andMe services are intended for research, informational, and educational purposes only, and that while 23andMe information might point to a diagnosis or to a possible treatment, it should always be confirmed and supplemented by additional medical and clinical testing and information. You acknowledge that 23andMe urges you to seek the advice of your physician or other health care provider if you have questions or concerns arising from your Genetic Information.”</a:t>
            </a:r>
          </a:p>
        </p:txBody>
      </p:sp>
    </p:spTree>
  </p:cSld>
  <p:clrMapOvr>
    <a:masterClrMapping/>
  </p:clrMapOvr>
  <p:transition xmlns:p14="http://schemas.microsoft.com/office/powerpoint/2010/mai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Applying “Safe and Effective”</a:t>
            </a:r>
          </a:p>
        </p:txBody>
      </p:sp>
      <p:sp>
        <p:nvSpPr>
          <p:cNvPr id="130" name="Shape 130"/>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00000"/>
              <a:buFont typeface="Arial"/>
              <a:buChar char="●"/>
            </a:pPr>
            <a:r>
              <a:rPr lang="en"/>
              <a:t>FDA considers as relevant factors</a:t>
            </a:r>
          </a:p>
          <a:p>
            <a:pPr marL="914400" lvl="1" indent="-381000" rtl="0">
              <a:buClr>
                <a:schemeClr val="dk1"/>
              </a:buClr>
              <a:buSzPct val="80000"/>
              <a:buFont typeface="Arial"/>
              <a:buChar char="○"/>
            </a:pPr>
            <a:r>
              <a:rPr lang="en"/>
              <a:t>Persons using the device</a:t>
            </a:r>
          </a:p>
          <a:p>
            <a:pPr marL="914400" lvl="1" indent="-381000" rtl="0">
              <a:buClr>
                <a:schemeClr val="dk1"/>
              </a:buClr>
              <a:buSzPct val="80000"/>
              <a:buFont typeface="Arial"/>
              <a:buChar char="○"/>
            </a:pPr>
            <a:r>
              <a:rPr lang="en"/>
              <a:t>Conditions of use for the device</a:t>
            </a:r>
          </a:p>
          <a:p>
            <a:pPr marL="914400" lvl="1" indent="-381000" rtl="0">
              <a:buClr>
                <a:schemeClr val="dk1"/>
              </a:buClr>
              <a:buSzPct val="80000"/>
              <a:buFont typeface="Arial"/>
              <a:buChar char="○"/>
            </a:pPr>
            <a:r>
              <a:rPr lang="en"/>
              <a:t>Probable health benefit vs. injury</a:t>
            </a:r>
          </a:p>
          <a:p>
            <a:pPr marL="914400" lvl="1" indent="-381000">
              <a:buClr>
                <a:schemeClr val="dk1"/>
              </a:buClr>
              <a:buSzPct val="80000"/>
              <a:buFont typeface="Arial"/>
              <a:buChar char="○"/>
            </a:pPr>
            <a:r>
              <a:rPr lang="en"/>
              <a:t>Reliability of device</a:t>
            </a:r>
          </a:p>
        </p:txBody>
      </p:sp>
    </p:spTree>
  </p:cSld>
  <p:clrMapOvr>
    <a:masterClrMapping/>
  </p:clrMapOvr>
  <p:transition xmlns:p14="http://schemas.microsoft.com/office/powerpoint/2010/mai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Events leading up to FDA letter</a:t>
            </a:r>
          </a:p>
        </p:txBody>
      </p:sp>
      <p:sp>
        <p:nvSpPr>
          <p:cNvPr id="136" name="Shape 136"/>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00000"/>
              <a:buFont typeface="Arial"/>
              <a:buAutoNum type="arabicPeriod"/>
            </a:pPr>
            <a:r>
              <a:rPr lang="en"/>
              <a:t>general counsel left</a:t>
            </a:r>
          </a:p>
          <a:p>
            <a:pPr marL="457200" lvl="0" indent="-419100" rtl="0">
              <a:buClr>
                <a:schemeClr val="dk1"/>
              </a:buClr>
              <a:buSzPct val="100000"/>
              <a:buFont typeface="Arial"/>
              <a:buAutoNum type="arabicPeriod"/>
            </a:pPr>
            <a:r>
              <a:rPr lang="en"/>
              <a:t>aggressive, stepped-up marketing</a:t>
            </a:r>
          </a:p>
          <a:p>
            <a:pPr marL="914400" lvl="1" indent="-381000" rtl="0">
              <a:buClr>
                <a:schemeClr val="dk1"/>
              </a:buClr>
              <a:buSzPct val="80000"/>
              <a:buFont typeface="Arial"/>
              <a:buAutoNum type="alphaLcPeriod"/>
            </a:pPr>
            <a:r>
              <a:rPr lang="en"/>
              <a:t>facebook sharing?</a:t>
            </a:r>
          </a:p>
          <a:p>
            <a:pPr marL="914400" lvl="1" indent="-381000" rtl="0">
              <a:buClr>
                <a:schemeClr val="dk1"/>
              </a:buClr>
              <a:buSzPct val="80000"/>
              <a:buFont typeface="Arial"/>
              <a:buAutoNum type="alphaLcPeriod"/>
            </a:pPr>
            <a:r>
              <a:rPr lang="en"/>
              <a:t>TV commercials</a:t>
            </a:r>
          </a:p>
          <a:p>
            <a:pPr marL="457200" lvl="0" indent="-419100" rtl="0">
              <a:buClr>
                <a:schemeClr val="dk1"/>
              </a:buClr>
              <a:buSzPct val="100000"/>
              <a:buFont typeface="Arial"/>
              <a:buAutoNum type="arabicPeriod"/>
            </a:pPr>
            <a:r>
              <a:rPr lang="en"/>
              <a:t>stopped replying to FDA correspondence</a:t>
            </a:r>
          </a:p>
          <a:p>
            <a:endParaRPr lang="en"/>
          </a:p>
        </p:txBody>
      </p:sp>
    </p:spTree>
  </p:cSld>
  <p:clrMapOvr>
    <a:masterClrMapping/>
  </p:clrMapOvr>
  <p:transition xmlns:p14="http://schemas.microsoft.com/office/powerpoint/2010/mai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Shape 141"/>
          <p:cNvSpPr txBox="1">
            <a:spLocks noGrp="1"/>
          </p:cNvSpPr>
          <p:nvPr>
            <p:ph type="ctrTitle"/>
          </p:nvPr>
        </p:nvSpPr>
        <p:spPr>
          <a:xfrm>
            <a:off x="685800" y="1867781"/>
            <a:ext cx="7772400" cy="1648800"/>
          </a:xfrm>
          <a:prstGeom prst="rect">
            <a:avLst/>
          </a:prstGeom>
        </p:spPr>
        <p:txBody>
          <a:bodyPr lIns="91425" tIns="91425" rIns="91425" bIns="91425" anchor="b" anchorCtr="0">
            <a:noAutofit/>
          </a:bodyPr>
          <a:lstStyle/>
          <a:p>
            <a:pPr algn="ctr">
              <a:buNone/>
            </a:pPr>
            <a:r>
              <a:rPr lang="en"/>
              <a:t>FDA’s Argument</a:t>
            </a:r>
          </a:p>
        </p:txBody>
      </p:sp>
      <p:sp>
        <p:nvSpPr>
          <p:cNvPr id="142" name="Shape 142"/>
          <p:cNvSpPr txBox="1">
            <a:spLocks noGrp="1"/>
          </p:cNvSpPr>
          <p:nvPr>
            <p:ph type="subTitle" idx="1"/>
          </p:nvPr>
        </p:nvSpPr>
        <p:spPr>
          <a:xfrm>
            <a:off x="685800" y="3627026"/>
            <a:ext cx="7772400" cy="774300"/>
          </a:xfrm>
          <a:prstGeom prst="rect">
            <a:avLst/>
          </a:prstGeom>
        </p:spPr>
        <p:txBody>
          <a:bodyPr lIns="91425" tIns="91425" rIns="91425" bIns="91425" anchor="t" anchorCtr="0">
            <a:noAutofit/>
          </a:bodyPr>
          <a:lstStyle/>
          <a:p>
            <a:endParaRPr/>
          </a:p>
        </p:txBody>
      </p:sp>
    </p:spTree>
  </p:cSld>
  <p:clrMapOvr>
    <a:masterClrMapping/>
  </p:clrMapOvr>
  <p:transition xmlns:p14="http://schemas.microsoft.com/office/powerpoint/2010/mai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FDA warns 23andMe</a:t>
            </a:r>
          </a:p>
        </p:txBody>
      </p:sp>
      <p:sp>
        <p:nvSpPr>
          <p:cNvPr id="148" name="Shape 148"/>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00000"/>
              <a:buFont typeface="Arial"/>
              <a:buChar char="●"/>
            </a:pPr>
            <a:r>
              <a:rPr lang="en"/>
              <a:t>FDA claimed 23andMe has not provided information that its device is “substantially equivalent” to a legally marketed device</a:t>
            </a:r>
          </a:p>
          <a:p>
            <a:pPr marL="457200" lvl="0" indent="-419100" rtl="0">
              <a:buClr>
                <a:schemeClr val="dk1"/>
              </a:buClr>
              <a:buSzPct val="100000"/>
              <a:buFont typeface="Arial"/>
              <a:buChar char="●"/>
            </a:pPr>
            <a:r>
              <a:rPr lang="en"/>
              <a:t>Also claimed there was no approved application for premarket approval</a:t>
            </a:r>
          </a:p>
          <a:p>
            <a:pPr marL="457200" lvl="0" indent="-419100">
              <a:buClr>
                <a:schemeClr val="dk1"/>
              </a:buClr>
              <a:buSzPct val="100000"/>
              <a:buFont typeface="Arial"/>
              <a:buChar char="●"/>
            </a:pPr>
            <a:r>
              <a:rPr lang="en"/>
              <a:t>FDA ordered 23andMe to discontinue marketing its personal genome service</a:t>
            </a:r>
          </a:p>
        </p:txBody>
      </p:sp>
    </p:spTree>
  </p:cSld>
  <p:clrMapOvr>
    <a:masterClrMapping/>
  </p:clrMapOvr>
  <p:transition xmlns:p14="http://schemas.microsoft.com/office/powerpoint/2010/mai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Outline</a:t>
            </a:r>
          </a:p>
        </p:txBody>
      </p:sp>
      <p:sp>
        <p:nvSpPr>
          <p:cNvPr id="40" name="Shape 40"/>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00000"/>
              <a:buFont typeface="Arial"/>
              <a:buAutoNum type="arabicPeriod"/>
            </a:pPr>
            <a:r>
              <a:rPr lang="en"/>
              <a:t>FDA Background - Zach</a:t>
            </a:r>
          </a:p>
          <a:p>
            <a:pPr marL="457200" lvl="0" indent="-419100" rtl="0">
              <a:buClr>
                <a:schemeClr val="dk1"/>
              </a:buClr>
              <a:buSzPct val="100000"/>
              <a:buFont typeface="Arial"/>
              <a:buAutoNum type="arabicPeriod"/>
            </a:pPr>
            <a:r>
              <a:rPr lang="en"/>
              <a:t>About 23andme - Laura</a:t>
            </a:r>
          </a:p>
          <a:p>
            <a:pPr marL="457200" lvl="0" indent="-419100" rtl="0">
              <a:buClr>
                <a:schemeClr val="dk1"/>
              </a:buClr>
              <a:buSzPct val="100000"/>
              <a:buFont typeface="Arial"/>
              <a:buAutoNum type="arabicPeriod"/>
            </a:pPr>
            <a:r>
              <a:rPr lang="en"/>
              <a:t>FDA letter and arguments - Zach</a:t>
            </a:r>
          </a:p>
          <a:p>
            <a:pPr marL="457200" lvl="0" indent="-419100" rtl="0">
              <a:buClr>
                <a:schemeClr val="dk1"/>
              </a:buClr>
              <a:buSzPct val="100000"/>
              <a:buFont typeface="Arial"/>
              <a:buAutoNum type="arabicPeriod"/>
            </a:pPr>
            <a:r>
              <a:rPr lang="en"/>
              <a:t>23andme potential defenses - Laura </a:t>
            </a:r>
          </a:p>
          <a:p>
            <a:pPr marL="457200" lvl="0" indent="-419100">
              <a:buClr>
                <a:schemeClr val="dk1"/>
              </a:buClr>
              <a:buSzPct val="100000"/>
              <a:buFont typeface="Arial"/>
              <a:buAutoNum type="arabicPeriod"/>
            </a:pPr>
            <a:r>
              <a:rPr lang="en"/>
              <a:t>Questions, comments, poll </a:t>
            </a:r>
          </a:p>
        </p:txBody>
      </p:sp>
    </p:spTree>
  </p:cSld>
  <p:clrMapOvr>
    <a:masterClrMapping/>
  </p:clrMapOvr>
  <p:transition xmlns:p14="http://schemas.microsoft.com/office/powerpoint/2010/mai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Is it a device?  </a:t>
            </a:r>
          </a:p>
        </p:txBody>
      </p:sp>
      <p:sp>
        <p:nvSpPr>
          <p:cNvPr id="154" name="Shape 154"/>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381000" rtl="0">
              <a:buClr>
                <a:srgbClr val="000000"/>
              </a:buClr>
              <a:buSzPct val="100000"/>
              <a:buFont typeface="Arial"/>
              <a:buChar char="●"/>
            </a:pPr>
            <a:r>
              <a:rPr lang="en" sz="2400">
                <a:solidFill>
                  <a:srgbClr val="000000"/>
                </a:solidFill>
              </a:rPr>
              <a:t>“Intended f</a:t>
            </a:r>
            <a:r>
              <a:rPr lang="en" sz="2400"/>
              <a:t>or use in the diagnosis of disease or other conditions or in the cure, mitigation, treatment, or prevention of disease”</a:t>
            </a:r>
          </a:p>
          <a:p>
            <a:pPr marL="914400" lvl="1" indent="-342900" rtl="0">
              <a:buClr>
                <a:schemeClr val="dk1"/>
              </a:buClr>
              <a:buSzPct val="100000"/>
              <a:buFont typeface="Arial"/>
              <a:buChar char="○"/>
            </a:pPr>
            <a:r>
              <a:rPr lang="en" sz="1800"/>
              <a:t>“health reports on 254 diseases and conditions”</a:t>
            </a:r>
          </a:p>
          <a:p>
            <a:pPr marL="914400" lvl="1" indent="-342900" rtl="0">
              <a:buClr>
                <a:schemeClr val="dk1"/>
              </a:buClr>
              <a:buSzPct val="100000"/>
              <a:buFont typeface="Arial"/>
              <a:buChar char="○"/>
            </a:pPr>
            <a:r>
              <a:rPr lang="en" sz="1800"/>
              <a:t>a “first step in prevention”</a:t>
            </a:r>
          </a:p>
          <a:p>
            <a:pPr marL="914400" lvl="1" indent="-342900" rtl="0">
              <a:buClr>
                <a:schemeClr val="dk1"/>
              </a:buClr>
              <a:buSzPct val="100000"/>
              <a:buFont typeface="Arial"/>
              <a:buChar char="○"/>
            </a:pPr>
            <a:r>
              <a:rPr lang="en" sz="1800"/>
              <a:t>enables users to “take steps toward mitigating serious diseases” </a:t>
            </a:r>
          </a:p>
        </p:txBody>
      </p:sp>
    </p:spTree>
  </p:cSld>
  <p:clrMapOvr>
    <a:masterClrMapping/>
  </p:clrMapOvr>
  <p:transition xmlns:p14="http://schemas.microsoft.com/office/powerpoint/2010/mai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Shape 159"/>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FDA’s argument</a:t>
            </a:r>
          </a:p>
        </p:txBody>
      </p:sp>
      <p:sp>
        <p:nvSpPr>
          <p:cNvPr id="160" name="Shape 160"/>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00000"/>
              <a:buFont typeface="Arial"/>
              <a:buChar char="●"/>
            </a:pPr>
            <a:r>
              <a:rPr lang="en"/>
              <a:t>FDA primarily concerned with whether devices are “safe and effective” for intended use</a:t>
            </a:r>
          </a:p>
          <a:p>
            <a:pPr marL="457200" lvl="0" indent="-419100" rtl="0">
              <a:buClr>
                <a:schemeClr val="dk1"/>
              </a:buClr>
              <a:buSzPct val="100000"/>
              <a:buFont typeface="Arial"/>
              <a:buChar char="●"/>
            </a:pPr>
            <a:r>
              <a:rPr lang="en"/>
              <a:t>Effectiveness encompasses analytic validity and clinical validity</a:t>
            </a:r>
          </a:p>
          <a:p>
            <a:pPr marL="914400" lvl="1" indent="-381000" rtl="0">
              <a:buClr>
                <a:schemeClr val="dk1"/>
              </a:buClr>
              <a:buSzPct val="80000"/>
              <a:buFont typeface="Arial"/>
              <a:buChar char="○"/>
            </a:pPr>
            <a:r>
              <a:rPr lang="en"/>
              <a:t>Analytic validity: correctly identifying SNPs</a:t>
            </a:r>
          </a:p>
          <a:p>
            <a:pPr marL="914400" lvl="1" indent="-381000">
              <a:buClr>
                <a:schemeClr val="dk1"/>
              </a:buClr>
              <a:buSzPct val="80000"/>
              <a:buFont typeface="Arial"/>
              <a:buChar char="○"/>
            </a:pPr>
            <a:r>
              <a:rPr lang="en"/>
              <a:t>Clinical validity: accurately reporting health consequences</a:t>
            </a:r>
          </a:p>
        </p:txBody>
      </p:sp>
    </p:spTree>
  </p:cSld>
  <p:clrMapOvr>
    <a:masterClrMapping/>
  </p:clrMapOvr>
  <p:transition xmlns:p14="http://schemas.microsoft.com/office/powerpoint/2010/mai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FDA’s argument</a:t>
            </a:r>
          </a:p>
        </p:txBody>
      </p:sp>
      <p:sp>
        <p:nvSpPr>
          <p:cNvPr id="166" name="Shape 166"/>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00000"/>
              <a:buFont typeface="Arial"/>
              <a:buChar char="●"/>
            </a:pPr>
            <a:r>
              <a:rPr lang="en"/>
              <a:t>23andMe’s service generally thought to be analytically accurate</a:t>
            </a:r>
          </a:p>
          <a:p>
            <a:pPr marL="914400" lvl="1" indent="-381000" rtl="0">
              <a:buClr>
                <a:schemeClr val="dk1"/>
              </a:buClr>
              <a:buSzPct val="80000"/>
              <a:buFont typeface="Arial"/>
              <a:buChar char="○"/>
            </a:pPr>
            <a:r>
              <a:rPr lang="en"/>
              <a:t>Greater than 99% accuracy </a:t>
            </a:r>
          </a:p>
          <a:p>
            <a:pPr marL="914400" lvl="1" indent="-381000" rtl="0">
              <a:buClr>
                <a:schemeClr val="dk1"/>
              </a:buClr>
              <a:buSzPct val="80000"/>
              <a:buFont typeface="Arial"/>
              <a:buChar char="○"/>
            </a:pPr>
            <a:r>
              <a:rPr lang="en"/>
              <a:t>But, FDA concerned about worst case scenarios</a:t>
            </a:r>
          </a:p>
          <a:p>
            <a:pPr marL="457200" lvl="0" indent="-419100">
              <a:buClr>
                <a:schemeClr val="dk1"/>
              </a:buClr>
              <a:buSzPct val="100000"/>
              <a:buFont typeface="Arial"/>
              <a:buChar char="●"/>
            </a:pPr>
            <a:r>
              <a:rPr lang="en"/>
              <a:t>Clinical validity of the personal genome service is uncertain</a:t>
            </a:r>
          </a:p>
        </p:txBody>
      </p:sp>
    </p:spTree>
  </p:cSld>
  <p:clrMapOvr>
    <a:masterClrMapping/>
  </p:clrMapOvr>
  <p:transition xmlns:p14="http://schemas.microsoft.com/office/powerpoint/2010/mai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A range of clinical reporting</a:t>
            </a:r>
          </a:p>
        </p:txBody>
      </p:sp>
      <p:pic>
        <p:nvPicPr>
          <p:cNvPr id="172" name="Shape 172"/>
          <p:cNvPicPr preferRelativeResize="0"/>
          <p:nvPr/>
        </p:nvPicPr>
        <p:blipFill rotWithShape="1">
          <a:blip r:embed="rId3"/>
          <a:srcRect l="1250" t="1355" r="-1249" b="81248"/>
          <a:stretch/>
        </p:blipFill>
        <p:spPr>
          <a:xfrm>
            <a:off x="604175" y="1282225"/>
            <a:ext cx="7810199" cy="1758599"/>
          </a:xfrm>
          <a:prstGeom prst="rect">
            <a:avLst/>
          </a:prstGeom>
          <a:noFill/>
          <a:ln>
            <a:noFill/>
          </a:ln>
        </p:spPr>
      </p:pic>
      <p:pic>
        <p:nvPicPr>
          <p:cNvPr id="173" name="Shape 173"/>
          <p:cNvPicPr preferRelativeResize="0"/>
          <p:nvPr/>
        </p:nvPicPr>
        <p:blipFill rotWithShape="1">
          <a:blip r:embed="rId3"/>
          <a:srcRect l="35165" t="33759" b="55581"/>
          <a:stretch/>
        </p:blipFill>
        <p:spPr>
          <a:xfrm>
            <a:off x="998750" y="3259675"/>
            <a:ext cx="7415626" cy="1577800"/>
          </a:xfrm>
          <a:prstGeom prst="rect">
            <a:avLst/>
          </a:prstGeom>
          <a:noFill/>
          <a:ln>
            <a:noFill/>
          </a:ln>
        </p:spPr>
      </p:pic>
    </p:spTree>
  </p:cSld>
  <p:clrMapOvr>
    <a:masterClrMapping/>
  </p:clrMapOvr>
  <p:transition xmlns:p14="http://schemas.microsoft.com/office/powerpoint/2010/mai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How we use medical devices</a:t>
            </a:r>
          </a:p>
        </p:txBody>
      </p:sp>
      <p:sp>
        <p:nvSpPr>
          <p:cNvPr id="179" name="Shape 179"/>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381000">
              <a:buClr>
                <a:schemeClr val="dk1"/>
              </a:buClr>
              <a:buSzPct val="100000"/>
              <a:buFont typeface="Arial"/>
              <a:buChar char="●"/>
            </a:pPr>
            <a:r>
              <a:rPr lang="en" sz="2400"/>
              <a:t>What do we expect from over-the-counter devices? </a:t>
            </a:r>
          </a:p>
        </p:txBody>
      </p:sp>
      <p:pic>
        <p:nvPicPr>
          <p:cNvPr id="180" name="Shape 180"/>
          <p:cNvPicPr preferRelativeResize="0"/>
          <p:nvPr/>
        </p:nvPicPr>
        <p:blipFill>
          <a:blip r:embed="rId3"/>
          <a:stretch>
            <a:fillRect/>
          </a:stretch>
        </p:blipFill>
        <p:spPr>
          <a:xfrm>
            <a:off x="3064193" y="1759025"/>
            <a:ext cx="2787331" cy="1861937"/>
          </a:xfrm>
          <a:prstGeom prst="rect">
            <a:avLst/>
          </a:prstGeom>
          <a:noFill/>
          <a:ln>
            <a:noFill/>
          </a:ln>
        </p:spPr>
      </p:pic>
      <p:pic>
        <p:nvPicPr>
          <p:cNvPr id="181" name="Shape 181"/>
          <p:cNvPicPr preferRelativeResize="0"/>
          <p:nvPr/>
        </p:nvPicPr>
        <p:blipFill rotWithShape="1">
          <a:blip r:embed="rId4"/>
          <a:srcRect l="36330" t="33744" b="56896"/>
          <a:stretch/>
        </p:blipFill>
        <p:spPr>
          <a:xfrm>
            <a:off x="1143225" y="3673925"/>
            <a:ext cx="7313600" cy="1391275"/>
          </a:xfrm>
          <a:prstGeom prst="rect">
            <a:avLst/>
          </a:prstGeom>
          <a:noFill/>
          <a:ln>
            <a:noFill/>
          </a:ln>
        </p:spPr>
      </p:pic>
    </p:spTree>
  </p:cSld>
  <p:clrMapOvr>
    <a:masterClrMapping/>
  </p:clrMapOvr>
  <p:transition xmlns:p14="http://schemas.microsoft.com/office/powerpoint/2010/mai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Shape 186"/>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Worst case scenarios?</a:t>
            </a:r>
          </a:p>
        </p:txBody>
      </p:sp>
      <p:sp>
        <p:nvSpPr>
          <p:cNvPr id="187" name="Shape 187"/>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00000"/>
              <a:buFont typeface="Arial"/>
              <a:buChar char="●"/>
            </a:pPr>
            <a:r>
              <a:rPr lang="en"/>
              <a:t>FDA letter cites examples of false positives and false negatives</a:t>
            </a:r>
          </a:p>
          <a:p>
            <a:pPr marL="914400" lvl="1" indent="-342900" rtl="0">
              <a:buClr>
                <a:schemeClr val="dk1"/>
              </a:buClr>
              <a:buSzPct val="100000"/>
              <a:buFont typeface="Arial"/>
              <a:buChar char="○"/>
            </a:pPr>
            <a:r>
              <a:rPr lang="en" sz="1800"/>
              <a:t>BRCA-related false positive leading to prophylactic surgery, chemoprevention, intensive screening, or other morbidity-inducing actions</a:t>
            </a:r>
          </a:p>
          <a:p>
            <a:pPr marL="914400" lvl="1" indent="-342900">
              <a:buClr>
                <a:schemeClr val="dk1"/>
              </a:buClr>
              <a:buSzPct val="100000"/>
              <a:buFont typeface="Arial"/>
              <a:buChar char="○"/>
            </a:pPr>
            <a:r>
              <a:rPr lang="en" sz="1800"/>
              <a:t>Assessments for drug responses carry the risks that patients relying on such tests may begin to self-manage their treatments through dose changes or even abandon certain therapies depending on the outcome of the assessment.</a:t>
            </a:r>
          </a:p>
        </p:txBody>
      </p:sp>
    </p:spTree>
  </p:cSld>
  <p:clrMapOvr>
    <a:masterClrMapping/>
  </p:clrMapOvr>
  <p:transition xmlns:p14="http://schemas.microsoft.com/office/powerpoint/2010/mai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Shape 192"/>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The doctor/patient relationship</a:t>
            </a:r>
          </a:p>
        </p:txBody>
      </p:sp>
      <p:sp>
        <p:nvSpPr>
          <p:cNvPr id="193" name="Shape 193"/>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lvl="0" rtl="0">
              <a:buClr>
                <a:schemeClr val="dk1"/>
              </a:buClr>
              <a:buSzPct val="45833"/>
              <a:buFont typeface="Arial"/>
              <a:buNone/>
            </a:pPr>
            <a:r>
              <a:rPr lang="en" sz="2400"/>
              <a:t>Typical genetic testing timeline: </a:t>
            </a:r>
          </a:p>
          <a:p>
            <a:pPr lvl="0" rtl="0">
              <a:buClr>
                <a:schemeClr val="dk1"/>
              </a:buClr>
              <a:buSzPct val="68750"/>
              <a:buFont typeface="Arial"/>
              <a:buNone/>
            </a:pPr>
            <a:r>
              <a:rPr lang="en" sz="1600"/>
              <a:t>Tests ordered based on pre-test        →   Data   →   Filtering/Interpretation  →  Patient</a:t>
            </a:r>
          </a:p>
          <a:p>
            <a:pPr lvl="0" rtl="0">
              <a:buClr>
                <a:schemeClr val="dk1"/>
              </a:buClr>
              <a:buSzPct val="68750"/>
              <a:buFont typeface="Arial"/>
              <a:buNone/>
            </a:pPr>
            <a:r>
              <a:rPr lang="en" sz="1600"/>
              <a:t>probability assessed by health care</a:t>
            </a:r>
          </a:p>
          <a:p>
            <a:pPr lvl="0" rtl="0">
              <a:buClr>
                <a:schemeClr val="dk1"/>
              </a:buClr>
              <a:buSzPct val="68750"/>
              <a:buFont typeface="Arial"/>
              <a:buNone/>
            </a:pPr>
            <a:r>
              <a:rPr lang="en" sz="1600"/>
              <a:t>provider</a:t>
            </a:r>
          </a:p>
          <a:p>
            <a:endParaRPr lang="en" sz="1600"/>
          </a:p>
          <a:p>
            <a:pPr marL="0" lvl="0" indent="0" rtl="0">
              <a:buNone/>
            </a:pPr>
            <a:r>
              <a:rPr lang="en" sz="2400"/>
              <a:t>Personal genome service’s role in diagnostics	</a:t>
            </a:r>
          </a:p>
          <a:p>
            <a:pPr marL="0" lvl="0" indent="0" rtl="0">
              <a:buNone/>
            </a:pPr>
            <a:r>
              <a:rPr lang="en" sz="2400"/>
              <a:t>	</a:t>
            </a:r>
            <a:r>
              <a:rPr lang="en" sz="1600"/>
              <a:t>Data -----------------------------------------------------------------------------------------&gt;  Patient</a:t>
            </a:r>
          </a:p>
          <a:p>
            <a:endParaRPr lang="en" sz="1600"/>
          </a:p>
          <a:p>
            <a:pPr>
              <a:buNone/>
            </a:pPr>
            <a:r>
              <a:rPr lang="en" sz="2400"/>
              <a:t>Example: Healthy Joe at risk of coronary artery disease</a:t>
            </a:r>
          </a:p>
        </p:txBody>
      </p:sp>
    </p:spTree>
  </p:cSld>
  <p:clrMapOvr>
    <a:masterClrMapping/>
  </p:clrMapOvr>
  <p:transition xmlns:p14="http://schemas.microsoft.com/office/powerpoint/2010/main" spd="slow">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The Healthy Joe Problem</a:t>
            </a:r>
          </a:p>
        </p:txBody>
      </p:sp>
      <p:sp>
        <p:nvSpPr>
          <p:cNvPr id="199" name="Shape 199"/>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00000"/>
              <a:buFont typeface="Arial"/>
              <a:buChar char="●"/>
            </a:pPr>
            <a:r>
              <a:rPr lang="en"/>
              <a:t>Joe’s pretest probability for coronary disease is minimal</a:t>
            </a:r>
          </a:p>
          <a:p>
            <a:pPr marL="457200" lvl="0" indent="-419100" rtl="0">
              <a:buClr>
                <a:schemeClr val="dk1"/>
              </a:buClr>
              <a:buSzPct val="100000"/>
              <a:buFont typeface="Arial"/>
              <a:buChar char="●"/>
            </a:pPr>
            <a:r>
              <a:rPr lang="en"/>
              <a:t>Ethical to charge $ to take completely asymptomatic patient and perform tests, expose risks to invasive procedure? </a:t>
            </a:r>
          </a:p>
        </p:txBody>
      </p:sp>
    </p:spTree>
  </p:cSld>
  <p:clrMapOvr>
    <a:masterClrMapping/>
  </p:clrMapOvr>
  <p:transition xmlns:p14="http://schemas.microsoft.com/office/powerpoint/2010/main" spd="slow">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The General Problem</a:t>
            </a:r>
          </a:p>
        </p:txBody>
      </p:sp>
      <p:sp>
        <p:nvSpPr>
          <p:cNvPr id="205" name="Shape 205"/>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381000" rtl="0">
              <a:buClr>
                <a:schemeClr val="dk1"/>
              </a:buClr>
              <a:buSzPct val="100000"/>
              <a:buFont typeface="Arial"/>
              <a:buChar char="●"/>
            </a:pPr>
            <a:r>
              <a:rPr lang="en" sz="2400"/>
              <a:t>Without proper assessment before the test, and without proper filtering and interpretation after the test, we are left with…</a:t>
            </a:r>
          </a:p>
          <a:p>
            <a:pPr marL="457200" lvl="0" indent="-381000" rtl="0">
              <a:buClr>
                <a:schemeClr val="dk1"/>
              </a:buClr>
              <a:buSzPct val="100000"/>
              <a:buFont typeface="Arial"/>
              <a:buChar char="●"/>
            </a:pPr>
            <a:r>
              <a:rPr lang="en" sz="2400"/>
              <a:t>Layperson obtaining uncorrelated (maybe unnecessary) information, and then needing to draw their own conclusions without the requisite training </a:t>
            </a:r>
          </a:p>
          <a:p>
            <a:pPr marL="457200" lvl="0" indent="-381000" rtl="0">
              <a:buClr>
                <a:schemeClr val="dk1"/>
              </a:buClr>
              <a:buSzPct val="100000"/>
              <a:buFont typeface="Arial"/>
              <a:buChar char="●"/>
            </a:pPr>
            <a:r>
              <a:rPr lang="en" sz="2400"/>
              <a:t>Strong potential for inappropriate interpretation</a:t>
            </a:r>
          </a:p>
        </p:txBody>
      </p:sp>
    </p:spTree>
  </p:cSld>
  <p:clrMapOvr>
    <a:masterClrMapping/>
  </p:clrMapOvr>
  <p:transition xmlns:p14="http://schemas.microsoft.com/office/powerpoint/2010/mai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Shape 210"/>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sz="3000"/>
              <a:t>Inappropriate interpretation leads to...</a:t>
            </a:r>
          </a:p>
        </p:txBody>
      </p:sp>
      <p:sp>
        <p:nvSpPr>
          <p:cNvPr id="211" name="Shape 211"/>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00000"/>
              <a:buFont typeface="Arial"/>
              <a:buChar char="●"/>
            </a:pPr>
            <a:r>
              <a:rPr lang="en"/>
              <a:t>Fear, emotional harm</a:t>
            </a:r>
          </a:p>
          <a:p>
            <a:pPr marL="457200" lvl="0" indent="-419100" rtl="0">
              <a:buClr>
                <a:schemeClr val="dk1"/>
              </a:buClr>
              <a:buSzPct val="100000"/>
              <a:buFont typeface="Arial"/>
              <a:buChar char="●"/>
            </a:pPr>
            <a:r>
              <a:rPr lang="en"/>
              <a:t>Financial loss</a:t>
            </a:r>
          </a:p>
          <a:p>
            <a:pPr marL="914400" lvl="1" indent="-381000" rtl="0">
              <a:buClr>
                <a:schemeClr val="dk1"/>
              </a:buClr>
              <a:buSzPct val="80000"/>
              <a:buFont typeface="Arial"/>
              <a:buChar char="○"/>
            </a:pPr>
            <a:r>
              <a:rPr lang="en"/>
              <a:t>San Francisco-based neurologist: Some patients--all 23andMe customers--demanding unnecessary and expensive MRIs for Alzheimer’s disease.*</a:t>
            </a:r>
          </a:p>
          <a:p>
            <a:endParaRPr lang="en"/>
          </a:p>
          <a:p>
            <a:pPr marL="0" lvl="0" indent="0">
              <a:buNone/>
            </a:pPr>
            <a:r>
              <a:rPr lang="en" sz="1200"/>
              <a:t>* “Why the FDA is targeting Google-backed 23andMe: Unnecessary MRIs, Mastectomies.” VentureBeat.  Nov. 26, 2013.  </a:t>
            </a:r>
            <a:r>
              <a:rPr lang="en"/>
              <a:t>  </a:t>
            </a:r>
          </a:p>
        </p:txBody>
      </p:sp>
    </p:spTree>
  </p:cSld>
  <p:clrMapOvr>
    <a:masterClrMapping/>
  </p:clrMapOvr>
  <p:transition xmlns:p14="http://schemas.microsoft.com/office/powerpoint/2010/mai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Shape 45"/>
          <p:cNvSpPr txBox="1">
            <a:spLocks noGrp="1"/>
          </p:cNvSpPr>
          <p:nvPr>
            <p:ph type="ctrTitle"/>
          </p:nvPr>
        </p:nvSpPr>
        <p:spPr>
          <a:xfrm>
            <a:off x="685800" y="1867781"/>
            <a:ext cx="7772400" cy="1648800"/>
          </a:xfrm>
          <a:prstGeom prst="rect">
            <a:avLst/>
          </a:prstGeom>
        </p:spPr>
        <p:txBody>
          <a:bodyPr lIns="91425" tIns="91425" rIns="91425" bIns="91425" anchor="b" anchorCtr="0">
            <a:noAutofit/>
          </a:bodyPr>
          <a:lstStyle/>
          <a:p>
            <a:pPr>
              <a:buNone/>
            </a:pPr>
            <a:r>
              <a:rPr lang="en"/>
              <a:t>About the FDA	</a:t>
            </a:r>
          </a:p>
        </p:txBody>
      </p:sp>
      <p:sp>
        <p:nvSpPr>
          <p:cNvPr id="46" name="Shape 46"/>
          <p:cNvSpPr txBox="1">
            <a:spLocks noGrp="1"/>
          </p:cNvSpPr>
          <p:nvPr>
            <p:ph type="subTitle" idx="1"/>
          </p:nvPr>
        </p:nvSpPr>
        <p:spPr>
          <a:xfrm>
            <a:off x="685800" y="3627026"/>
            <a:ext cx="7772400" cy="774300"/>
          </a:xfrm>
          <a:prstGeom prst="rect">
            <a:avLst/>
          </a:prstGeom>
        </p:spPr>
        <p:txBody>
          <a:bodyPr lIns="91425" tIns="91425" rIns="91425" bIns="91425" anchor="t" anchorCtr="0">
            <a:noAutofit/>
          </a:bodyPr>
          <a:lstStyle/>
          <a:p>
            <a:endParaRPr/>
          </a:p>
        </p:txBody>
      </p:sp>
    </p:spTree>
  </p:cSld>
  <p:clrMapOvr>
    <a:masterClrMapping/>
  </p:clrMapOvr>
  <p:transition xmlns:p14="http://schemas.microsoft.com/office/powerpoint/2010/main" spd="slow">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ctrTitle"/>
          </p:nvPr>
        </p:nvSpPr>
        <p:spPr>
          <a:xfrm>
            <a:off x="685800" y="1867781"/>
            <a:ext cx="7772400" cy="1648800"/>
          </a:xfrm>
          <a:prstGeom prst="rect">
            <a:avLst/>
          </a:prstGeom>
        </p:spPr>
        <p:txBody>
          <a:bodyPr lIns="91425" tIns="91425" rIns="91425" bIns="91425" anchor="b" anchorCtr="0">
            <a:noAutofit/>
          </a:bodyPr>
          <a:lstStyle/>
          <a:p>
            <a:pPr lvl="0" algn="ctr" rtl="0">
              <a:buNone/>
            </a:pPr>
            <a:r>
              <a:rPr lang="en" sz="5400"/>
              <a:t>23andme’s Argument</a:t>
            </a:r>
          </a:p>
        </p:txBody>
      </p:sp>
      <p:sp>
        <p:nvSpPr>
          <p:cNvPr id="217" name="Shape 217"/>
          <p:cNvSpPr txBox="1">
            <a:spLocks noGrp="1"/>
          </p:cNvSpPr>
          <p:nvPr>
            <p:ph type="subTitle" idx="1"/>
          </p:nvPr>
        </p:nvSpPr>
        <p:spPr>
          <a:xfrm>
            <a:off x="685800" y="3627026"/>
            <a:ext cx="7772400" cy="774300"/>
          </a:xfrm>
          <a:prstGeom prst="rect">
            <a:avLst/>
          </a:prstGeom>
        </p:spPr>
        <p:txBody>
          <a:bodyPr lIns="91425" tIns="91425" rIns="91425" bIns="91425" anchor="t" anchorCtr="0">
            <a:noAutofit/>
          </a:bodyPr>
          <a:lstStyle/>
          <a:p>
            <a:endParaRPr/>
          </a:p>
        </p:txBody>
      </p:sp>
    </p:spTree>
  </p:cSld>
  <p:clrMapOvr>
    <a:masterClrMapping/>
  </p:clrMapOvr>
  <p:transition xmlns:p14="http://schemas.microsoft.com/office/powerpoint/2010/mai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Shape 222"/>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sz="2800"/>
              <a:t>1. The threat of inappropriate or harmful patient responses is overstated. </a:t>
            </a:r>
          </a:p>
        </p:txBody>
      </p:sp>
      <p:sp>
        <p:nvSpPr>
          <p:cNvPr id="223" name="Shape 223"/>
          <p:cNvSpPr txBox="1">
            <a:spLocks noGrp="1"/>
          </p:cNvSpPr>
          <p:nvPr>
            <p:ph type="body" idx="1"/>
          </p:nvPr>
        </p:nvSpPr>
        <p:spPr>
          <a:xfrm>
            <a:off x="4151100" y="1200150"/>
            <a:ext cx="4535699" cy="3725699"/>
          </a:xfrm>
          <a:prstGeom prst="rect">
            <a:avLst/>
          </a:prstGeom>
        </p:spPr>
        <p:txBody>
          <a:bodyPr lIns="91425" tIns="91425" rIns="91425" bIns="91425" anchor="t" anchorCtr="0">
            <a:noAutofit/>
          </a:bodyPr>
          <a:lstStyle/>
          <a:p>
            <a:pPr marL="457200" lvl="0" indent="-419100">
              <a:buClr>
                <a:schemeClr val="dk1"/>
              </a:buClr>
              <a:buSzPct val="166666"/>
              <a:buFont typeface="Arial"/>
              <a:buChar char="•"/>
            </a:pPr>
            <a:r>
              <a:rPr lang="en"/>
              <a:t>most patients who discovered high risk genes consult a physician </a:t>
            </a:r>
          </a:p>
        </p:txBody>
      </p:sp>
      <p:pic>
        <p:nvPicPr>
          <p:cNvPr id="224" name="Shape 224"/>
          <p:cNvPicPr preferRelativeResize="0"/>
          <p:nvPr/>
        </p:nvPicPr>
        <p:blipFill>
          <a:blip r:embed="rId3"/>
          <a:stretch>
            <a:fillRect/>
          </a:stretch>
        </p:blipFill>
        <p:spPr>
          <a:xfrm>
            <a:off x="214350" y="1259949"/>
            <a:ext cx="3494275" cy="3606099"/>
          </a:xfrm>
          <a:prstGeom prst="rect">
            <a:avLst/>
          </a:prstGeom>
        </p:spPr>
      </p:pic>
    </p:spTree>
  </p:cSld>
  <p:clrMapOvr>
    <a:masterClrMapping/>
  </p:clrMapOvr>
  <p:transition xmlns:p14="http://schemas.microsoft.com/office/powerpoint/2010/mai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sz="3200"/>
              <a:t>2. Patients have a right to weigh the risks and benefits. </a:t>
            </a:r>
          </a:p>
        </p:txBody>
      </p:sp>
      <p:sp>
        <p:nvSpPr>
          <p:cNvPr id="230" name="Shape 230"/>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06400" rtl="0">
              <a:buClr>
                <a:schemeClr val="dk1"/>
              </a:buClr>
              <a:buSzPct val="166666"/>
              <a:buFont typeface="Arial"/>
              <a:buChar char="•"/>
            </a:pPr>
            <a:r>
              <a:rPr lang="en" sz="2800"/>
              <a:t>as long as transparency and honesty about the accuracy is achieved, allow consumers to weigh the pros and cons</a:t>
            </a:r>
          </a:p>
          <a:p>
            <a:pPr marL="457200" lvl="0" indent="-406400">
              <a:buClr>
                <a:schemeClr val="dk1"/>
              </a:buClr>
              <a:buSzPct val="166666"/>
              <a:buFont typeface="Arial"/>
              <a:buChar char="•"/>
            </a:pPr>
            <a:r>
              <a:rPr lang="en" sz="2800"/>
              <a:t>libertarianism vs. paternalism </a:t>
            </a:r>
          </a:p>
        </p:txBody>
      </p:sp>
    </p:spTree>
  </p:cSld>
  <p:clrMapOvr>
    <a:masterClrMapping/>
  </p:clrMapOvr>
  <p:transition xmlns:p14="http://schemas.microsoft.com/office/powerpoint/2010/mai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Shape 235"/>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sz="3000"/>
              <a:t>3. FDA’s regulation is inconsistent and ineffective</a:t>
            </a:r>
          </a:p>
        </p:txBody>
      </p:sp>
      <p:sp>
        <p:nvSpPr>
          <p:cNvPr id="236" name="Shape 236"/>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66666"/>
              <a:buFont typeface="Arial"/>
              <a:buChar char="•"/>
            </a:pPr>
            <a:r>
              <a:rPr lang="en"/>
              <a:t>Promethease</a:t>
            </a:r>
          </a:p>
          <a:p>
            <a:pPr marL="457200" lvl="0" indent="-419100" rtl="0">
              <a:buClr>
                <a:schemeClr val="dk1"/>
              </a:buClr>
              <a:buSzPct val="166666"/>
              <a:buFont typeface="Arial"/>
              <a:buChar char="•"/>
            </a:pPr>
            <a:r>
              <a:rPr lang="en"/>
              <a:t>Fitbit and other “wearable medical devices”</a:t>
            </a:r>
          </a:p>
          <a:p>
            <a:endParaRPr lang="en"/>
          </a:p>
          <a:p>
            <a:endParaRPr lang="en"/>
          </a:p>
        </p:txBody>
      </p:sp>
      <p:pic>
        <p:nvPicPr>
          <p:cNvPr id="237" name="Shape 237"/>
          <p:cNvPicPr preferRelativeResize="0"/>
          <p:nvPr/>
        </p:nvPicPr>
        <p:blipFill>
          <a:blip r:embed="rId3"/>
          <a:stretch>
            <a:fillRect/>
          </a:stretch>
        </p:blipFill>
        <p:spPr>
          <a:xfrm>
            <a:off x="772925" y="2649350"/>
            <a:ext cx="3429000" cy="1905000"/>
          </a:xfrm>
          <a:prstGeom prst="rect">
            <a:avLst/>
          </a:prstGeom>
        </p:spPr>
      </p:pic>
    </p:spTree>
  </p:cSld>
  <p:clrMapOvr>
    <a:masterClrMapping/>
  </p:clrMapOvr>
  <p:transition xmlns:p14="http://schemas.microsoft.com/office/powerpoint/2010/mai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23andme arguments</a:t>
            </a:r>
          </a:p>
        </p:txBody>
      </p:sp>
      <p:sp>
        <p:nvSpPr>
          <p:cNvPr id="243" name="Shape 243"/>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lvl="0" rtl="0">
              <a:buClr>
                <a:schemeClr val="dk1"/>
              </a:buClr>
              <a:buSzPct val="39285"/>
              <a:buFont typeface="Arial"/>
              <a:buNone/>
            </a:pPr>
            <a:r>
              <a:rPr lang="en" sz="2800"/>
              <a:t>1. 1st Amendment—freedom of information</a:t>
            </a:r>
          </a:p>
          <a:p>
            <a:pPr lvl="0" rtl="0">
              <a:buNone/>
            </a:pPr>
            <a:r>
              <a:rPr lang="en" sz="2800"/>
              <a:t>2. patient empowerment </a:t>
            </a:r>
          </a:p>
          <a:p>
            <a:pPr lvl="0" rtl="0">
              <a:buNone/>
            </a:pPr>
            <a:r>
              <a:rPr lang="en" sz="2800"/>
              <a:t>3. public policy—too much regulation is bad for innovation</a:t>
            </a:r>
          </a:p>
        </p:txBody>
      </p:sp>
    </p:spTree>
  </p:cSld>
  <p:clrMapOvr>
    <a:masterClrMapping/>
  </p:clrMapOvr>
  <p:transition xmlns:p14="http://schemas.microsoft.com/office/powerpoint/2010/mai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Shape 248"/>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sz="3000"/>
              <a:t>4. Patient empowerment</a:t>
            </a:r>
          </a:p>
        </p:txBody>
      </p:sp>
      <p:sp>
        <p:nvSpPr>
          <p:cNvPr id="249" name="Shape 249"/>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66666"/>
              <a:buFont typeface="Arial"/>
              <a:buChar char="•"/>
            </a:pPr>
            <a:r>
              <a:rPr lang="en"/>
              <a:t>Allows consumers to gain awareness about their own health</a:t>
            </a:r>
          </a:p>
          <a:p>
            <a:pPr marL="457200" lvl="0" indent="-419100">
              <a:buClr>
                <a:schemeClr val="dk1"/>
              </a:buClr>
              <a:buSzPct val="166666"/>
              <a:buFont typeface="Arial"/>
              <a:buChar char="•"/>
            </a:pPr>
            <a:r>
              <a:rPr lang="en"/>
              <a:t>Increase demand for genetics-savvy physicians </a:t>
            </a:r>
          </a:p>
        </p:txBody>
      </p:sp>
    </p:spTree>
  </p:cSld>
  <p:clrMapOvr>
    <a:masterClrMapping/>
  </p:clrMapOvr>
  <p:transition xmlns:p14="http://schemas.microsoft.com/office/powerpoint/2010/mai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sz="3000"/>
              <a:t>5. 1st Amendment - freedom of information</a:t>
            </a:r>
          </a:p>
        </p:txBody>
      </p:sp>
      <p:sp>
        <p:nvSpPr>
          <p:cNvPr id="255" name="Shape 255"/>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66666"/>
              <a:buFont typeface="Arial"/>
              <a:buChar char="•"/>
            </a:pPr>
            <a:r>
              <a:rPr lang="en" i="1"/>
              <a:t>Sorell v. IMS</a:t>
            </a:r>
            <a:r>
              <a:rPr lang="en"/>
              <a:t> (U.S. 2011)</a:t>
            </a:r>
          </a:p>
          <a:p>
            <a:pPr marL="457200" lvl="0" indent="-419100">
              <a:buClr>
                <a:schemeClr val="dk1"/>
              </a:buClr>
              <a:buSzPct val="166666"/>
              <a:buFont typeface="Arial"/>
              <a:buChar char="•"/>
            </a:pPr>
            <a:r>
              <a:rPr lang="en" i="1"/>
              <a:t>United States v. Caronia</a:t>
            </a:r>
            <a:r>
              <a:rPr lang="en"/>
              <a:t> (2d Cir. 2012)</a:t>
            </a:r>
          </a:p>
        </p:txBody>
      </p:sp>
    </p:spTree>
  </p:cSld>
  <p:clrMapOvr>
    <a:masterClrMapping/>
  </p:clrMapOvr>
  <p:transition xmlns:p14="http://schemas.microsoft.com/office/powerpoint/2010/main" spd="slow">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Shape 260"/>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What’s next? Short term</a:t>
            </a:r>
          </a:p>
        </p:txBody>
      </p:sp>
      <p:sp>
        <p:nvSpPr>
          <p:cNvPr id="261" name="Shape 261"/>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00000"/>
              <a:buFont typeface="Arial"/>
              <a:buChar char="●"/>
            </a:pPr>
            <a:r>
              <a:rPr lang="en"/>
              <a:t>23andme’s next steps</a:t>
            </a:r>
          </a:p>
          <a:p>
            <a:pPr marL="457200" lvl="0" indent="-419100" rtl="0">
              <a:buClr>
                <a:schemeClr val="dk1"/>
              </a:buClr>
              <a:buSzPct val="100000"/>
              <a:buFont typeface="Arial"/>
              <a:buChar char="●"/>
            </a:pPr>
            <a:r>
              <a:rPr lang="en" i="1"/>
              <a:t>Chevron </a:t>
            </a:r>
            <a:r>
              <a:rPr lang="en"/>
              <a:t>deference to FDA</a:t>
            </a:r>
          </a:p>
          <a:p>
            <a:pPr marL="914400" lvl="2" indent="-228600" rtl="0">
              <a:spcBef>
                <a:spcPts val="600"/>
              </a:spcBef>
              <a:buNone/>
            </a:pPr>
            <a:r>
              <a:rPr lang="en" sz="2000"/>
              <a:t>1. if Congress’s intent is clear then go with that</a:t>
            </a:r>
          </a:p>
          <a:p>
            <a:pPr marL="914400" lvl="2" indent="-228600" rtl="0">
              <a:spcBef>
                <a:spcPts val="600"/>
              </a:spcBef>
              <a:buNone/>
            </a:pPr>
            <a:r>
              <a:rPr lang="en" sz="2000"/>
              <a:t>2. if not clear, goes to what agency says as long as that is a permissible construction </a:t>
            </a:r>
          </a:p>
        </p:txBody>
      </p:sp>
    </p:spTree>
  </p:cSld>
  <p:clrMapOvr>
    <a:masterClrMapping/>
  </p:clrMapOvr>
  <p:transition xmlns:p14="http://schemas.microsoft.com/office/powerpoint/2010/main" spd="slow">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Shape 266"/>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buNone/>
            </a:pPr>
            <a:r>
              <a:rPr lang="en"/>
              <a:t>What’s next? long term</a:t>
            </a:r>
          </a:p>
        </p:txBody>
      </p:sp>
      <p:sp>
        <p:nvSpPr>
          <p:cNvPr id="267" name="Shape 267"/>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66666"/>
              <a:buFont typeface="Arial"/>
              <a:buChar char="•"/>
            </a:pPr>
            <a:r>
              <a:rPr lang="en"/>
              <a:t>how to deal with genetic information</a:t>
            </a:r>
          </a:p>
          <a:p>
            <a:pPr marL="457200" lvl="0" indent="-419100" rtl="0">
              <a:buClr>
                <a:schemeClr val="dk1"/>
              </a:buClr>
              <a:buSzPct val="166666"/>
              <a:buFont typeface="Arial"/>
              <a:buChar char="•"/>
            </a:pPr>
            <a:r>
              <a:rPr lang="en"/>
              <a:t>“Next generation sequencing”--whole genome and exome sequencing</a:t>
            </a:r>
          </a:p>
          <a:p>
            <a:pPr marL="457200" lvl="0" indent="-419100" rtl="0">
              <a:buClr>
                <a:schemeClr val="dk1"/>
              </a:buClr>
              <a:buSzPct val="166666"/>
              <a:buFont typeface="Arial"/>
              <a:buChar char="•"/>
            </a:pPr>
            <a:r>
              <a:rPr lang="en"/>
              <a:t>Illumina sequencing platform that tests for cystic fibrosis and a “universal” kit for laboratories </a:t>
            </a:r>
          </a:p>
          <a:p>
            <a:endParaRPr lang="en"/>
          </a:p>
        </p:txBody>
      </p:sp>
    </p:spTree>
  </p:cSld>
  <p:clrMapOvr>
    <a:masterClrMapping/>
  </p:clrMapOvr>
  <p:transition xmlns:p14="http://schemas.microsoft.com/office/powerpoint/2010/main" spd="slow">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Shape 272"/>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Questions for discussion</a:t>
            </a:r>
          </a:p>
        </p:txBody>
      </p:sp>
      <p:sp>
        <p:nvSpPr>
          <p:cNvPr id="273" name="Shape 273"/>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66666"/>
              <a:buFont typeface="Arial"/>
              <a:buChar char="•"/>
            </a:pPr>
            <a:r>
              <a:rPr lang="en"/>
              <a:t>Is a libertarian or paternalistic approach more appropriate in the personalized genomics field?</a:t>
            </a:r>
          </a:p>
          <a:p>
            <a:pPr marL="457200" lvl="0" indent="-419100">
              <a:buClr>
                <a:schemeClr val="dk1"/>
              </a:buClr>
              <a:buSzPct val="166666"/>
              <a:buFont typeface="Arial"/>
              <a:buChar char="•"/>
            </a:pPr>
            <a:r>
              <a:rPr lang="en"/>
              <a:t>What do you think is the correct resolution to this issue? </a:t>
            </a:r>
          </a:p>
        </p:txBody>
      </p:sp>
    </p:spTree>
  </p:cSld>
  <p:clrMapOvr>
    <a:masterClrMapping/>
  </p:clrMapOvr>
  <p:transition xmlns:p14="http://schemas.microsoft.com/office/powerpoint/2010/mai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FDA: Background</a:t>
            </a:r>
          </a:p>
        </p:txBody>
      </p:sp>
      <p:sp>
        <p:nvSpPr>
          <p:cNvPr id="52" name="Shape 52"/>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342900" rtl="0">
              <a:buClr>
                <a:schemeClr val="dk1"/>
              </a:buClr>
              <a:buSzPct val="100000"/>
              <a:buFont typeface="Arial"/>
              <a:buChar char="●"/>
            </a:pPr>
            <a:r>
              <a:rPr lang="en" sz="1800"/>
              <a:t>Food and Drug Administration is agency of the Department of Health and Human Services</a:t>
            </a:r>
          </a:p>
          <a:p>
            <a:pPr marL="457200" lvl="0" indent="-342900" rtl="0">
              <a:buClr>
                <a:schemeClr val="dk1"/>
              </a:buClr>
              <a:buSzPct val="100000"/>
              <a:buFont typeface="Arial"/>
              <a:buChar char="●"/>
            </a:pPr>
            <a:r>
              <a:rPr lang="en" sz="1800"/>
              <a:t>Responsible for protecting public health through regulation and supervision of </a:t>
            </a:r>
            <a:r>
              <a:rPr lang="en" sz="1400"/>
              <a:t>food safety, tobacco products, dietary supplements, prescription and OTC pharmaceutical drugs, vaccinations, biopharmaceuticals, blood transfusions, </a:t>
            </a:r>
            <a:r>
              <a:rPr lang="en" sz="1800" b="1"/>
              <a:t>medical devices</a:t>
            </a:r>
            <a:r>
              <a:rPr lang="en" sz="1800"/>
              <a:t>, </a:t>
            </a:r>
            <a:r>
              <a:rPr lang="en" sz="1400"/>
              <a:t>electromagnetic radiation emitting devices, cosmetics, and veterinary products</a:t>
            </a:r>
          </a:p>
          <a:p>
            <a:pPr marL="457200" lvl="0" indent="-342900">
              <a:buClr>
                <a:schemeClr val="dk1"/>
              </a:buClr>
              <a:buSzPct val="100000"/>
              <a:buFont typeface="Arial"/>
              <a:buChar char="●"/>
            </a:pPr>
            <a:r>
              <a:rPr lang="en" sz="1800"/>
              <a:t>The Center for Devices and Radiological Health is the branch of the FDA responsible for the premarket approval of all medical devices, as well as overseeing the manufacturing, performance, and safety of these devices. </a:t>
            </a:r>
          </a:p>
        </p:txBody>
      </p:sp>
    </p:spTree>
  </p:cSld>
  <p:clrMapOvr>
    <a:masterClrMapping/>
  </p:clrMapOvr>
  <p:transition xmlns:p14="http://schemas.microsoft.com/office/powerpoint/2010/mai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What is a medical device?</a:t>
            </a:r>
          </a:p>
        </p:txBody>
      </p:sp>
      <p:sp>
        <p:nvSpPr>
          <p:cNvPr id="58" name="Shape 58"/>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317500" rtl="0">
              <a:buClr>
                <a:schemeClr val="dk1"/>
              </a:buClr>
              <a:buSzPct val="100000"/>
              <a:buFont typeface="Arial"/>
              <a:buChar char="●"/>
            </a:pPr>
            <a:r>
              <a:rPr lang="en" sz="1400"/>
              <a:t>21 U.S.C. § 321(h): a device is an “instrument, apparatus, </a:t>
            </a:r>
            <a:r>
              <a:rPr lang="en" sz="1400">
                <a:solidFill>
                  <a:srgbClr val="252525"/>
                </a:solidFill>
              </a:rPr>
              <a:t>implement, machine, contrivance, implant, in vitro reagent, or other similar or related article, including any component, part, or accessory, which is--...”</a:t>
            </a:r>
          </a:p>
          <a:p>
            <a:pPr marL="914400" lvl="1" indent="-228600" rtl="0">
              <a:lnSpc>
                <a:spcPct val="143130"/>
              </a:lnSpc>
              <a:spcBef>
                <a:spcPts val="1100"/>
              </a:spcBef>
              <a:buClr>
                <a:srgbClr val="252525"/>
              </a:buClr>
              <a:buSzPct val="150000"/>
              <a:buNone/>
            </a:pPr>
            <a:r>
              <a:rPr lang="en" sz="1200" b="1">
                <a:solidFill>
                  <a:srgbClr val="252525"/>
                </a:solidFill>
              </a:rPr>
              <a:t>(1)</a:t>
            </a:r>
            <a:r>
              <a:rPr lang="en" sz="1200">
                <a:solidFill>
                  <a:srgbClr val="252525"/>
                </a:solidFill>
              </a:rPr>
              <a:t> recognized in the official National Formulary, or the United States Pharmacopeia, or any supplement to them,</a:t>
            </a:r>
          </a:p>
          <a:p>
            <a:pPr marL="914400" lvl="1" indent="-228600" rtl="0">
              <a:lnSpc>
                <a:spcPct val="143130"/>
              </a:lnSpc>
              <a:spcBef>
                <a:spcPts val="1100"/>
              </a:spcBef>
              <a:buClr>
                <a:srgbClr val="252525"/>
              </a:buClr>
              <a:buSzPct val="150000"/>
              <a:buNone/>
            </a:pPr>
            <a:r>
              <a:rPr lang="en" sz="1200" b="1">
                <a:solidFill>
                  <a:srgbClr val="252525"/>
                </a:solidFill>
              </a:rPr>
              <a:t>(2)</a:t>
            </a:r>
            <a:r>
              <a:rPr lang="en" sz="1200">
                <a:solidFill>
                  <a:srgbClr val="252525"/>
                </a:solidFill>
              </a:rPr>
              <a:t> </a:t>
            </a:r>
            <a:r>
              <a:rPr lang="en" sz="1200" b="1">
                <a:solidFill>
                  <a:srgbClr val="252525"/>
                </a:solidFill>
              </a:rPr>
              <a:t>intended for use in the diagnosis of disease or other conditions, or in the cure, mitigation, treatment, or prevention of disease, in man </a:t>
            </a:r>
            <a:r>
              <a:rPr lang="en" sz="1200">
                <a:solidFill>
                  <a:srgbClr val="252525"/>
                </a:solidFill>
              </a:rPr>
              <a:t>or other animals, or</a:t>
            </a:r>
          </a:p>
          <a:p>
            <a:pPr marL="914400" lvl="1" indent="-228600" rtl="0">
              <a:lnSpc>
                <a:spcPct val="143130"/>
              </a:lnSpc>
              <a:spcBef>
                <a:spcPts val="1100"/>
              </a:spcBef>
              <a:buClr>
                <a:srgbClr val="252525"/>
              </a:buClr>
              <a:buSzPct val="150000"/>
              <a:buNone/>
            </a:pPr>
            <a:r>
              <a:rPr lang="en" sz="1200" b="1">
                <a:solidFill>
                  <a:srgbClr val="252525"/>
                </a:solidFill>
              </a:rPr>
              <a:t>(3)</a:t>
            </a:r>
            <a:r>
              <a:rPr lang="en" sz="1200">
                <a:solidFill>
                  <a:srgbClr val="252525"/>
                </a:solidFill>
              </a:rPr>
              <a:t> </a:t>
            </a:r>
            <a:r>
              <a:rPr lang="en" sz="1200" b="1">
                <a:solidFill>
                  <a:srgbClr val="252525"/>
                </a:solidFill>
              </a:rPr>
              <a:t>intended to affect the structure or any function of the body of man</a:t>
            </a:r>
            <a:r>
              <a:rPr lang="en" sz="1200">
                <a:solidFill>
                  <a:srgbClr val="252525"/>
                </a:solidFill>
              </a:rPr>
              <a:t> or other animals, and</a:t>
            </a:r>
          </a:p>
          <a:p>
            <a:pPr marL="914400" lvl="1" indent="0" rtl="0">
              <a:lnSpc>
                <a:spcPct val="143130"/>
              </a:lnSpc>
              <a:spcBef>
                <a:spcPts val="0"/>
              </a:spcBef>
              <a:buClr>
                <a:srgbClr val="252525"/>
              </a:buClr>
              <a:buSzPct val="150000"/>
              <a:buNone/>
            </a:pPr>
            <a:r>
              <a:rPr lang="en" sz="1200">
                <a:solidFill>
                  <a:srgbClr val="252525"/>
                </a:solidFill>
              </a:rPr>
              <a:t>which does not achieve its primary intended purposes through chemical action within or on the body of man or other animals and which is not dependent upon being metabolized for the achievement of its primary intended purposes.</a:t>
            </a:r>
          </a:p>
        </p:txBody>
      </p:sp>
    </p:spTree>
  </p:cSld>
  <p:clrMapOvr>
    <a:masterClrMapping/>
  </p:clrMapOvr>
  <p:transition xmlns:p14="http://schemas.microsoft.com/office/powerpoint/2010/mai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Examples of medical devices:</a:t>
            </a:r>
          </a:p>
        </p:txBody>
      </p:sp>
      <p:pic>
        <p:nvPicPr>
          <p:cNvPr id="64" name="Shape 64"/>
          <p:cNvPicPr preferRelativeResize="0"/>
          <p:nvPr/>
        </p:nvPicPr>
        <p:blipFill>
          <a:blip r:embed="rId3"/>
          <a:stretch>
            <a:fillRect/>
          </a:stretch>
        </p:blipFill>
        <p:spPr>
          <a:xfrm>
            <a:off x="402600" y="1226225"/>
            <a:ext cx="1868024" cy="1868024"/>
          </a:xfrm>
          <a:prstGeom prst="rect">
            <a:avLst/>
          </a:prstGeom>
          <a:noFill/>
          <a:ln>
            <a:noFill/>
          </a:ln>
        </p:spPr>
      </p:pic>
      <p:pic>
        <p:nvPicPr>
          <p:cNvPr id="65" name="Shape 65"/>
          <p:cNvPicPr preferRelativeResize="0"/>
          <p:nvPr/>
        </p:nvPicPr>
        <p:blipFill>
          <a:blip r:embed="rId4"/>
          <a:stretch>
            <a:fillRect/>
          </a:stretch>
        </p:blipFill>
        <p:spPr>
          <a:xfrm>
            <a:off x="402600" y="3257100"/>
            <a:ext cx="2168373" cy="1626274"/>
          </a:xfrm>
          <a:prstGeom prst="rect">
            <a:avLst/>
          </a:prstGeom>
          <a:noFill/>
          <a:ln>
            <a:noFill/>
          </a:ln>
        </p:spPr>
      </p:pic>
      <p:pic>
        <p:nvPicPr>
          <p:cNvPr id="66" name="Shape 66"/>
          <p:cNvPicPr preferRelativeResize="0"/>
          <p:nvPr/>
        </p:nvPicPr>
        <p:blipFill>
          <a:blip r:embed="rId5"/>
          <a:stretch>
            <a:fillRect/>
          </a:stretch>
        </p:blipFill>
        <p:spPr>
          <a:xfrm>
            <a:off x="2414748" y="1226223"/>
            <a:ext cx="1868024" cy="1868024"/>
          </a:xfrm>
          <a:prstGeom prst="rect">
            <a:avLst/>
          </a:prstGeom>
          <a:noFill/>
          <a:ln>
            <a:noFill/>
          </a:ln>
        </p:spPr>
      </p:pic>
      <p:pic>
        <p:nvPicPr>
          <p:cNvPr id="67" name="Shape 67"/>
          <p:cNvPicPr preferRelativeResize="0"/>
          <p:nvPr/>
        </p:nvPicPr>
        <p:blipFill>
          <a:blip r:embed="rId6"/>
          <a:stretch>
            <a:fillRect/>
          </a:stretch>
        </p:blipFill>
        <p:spPr>
          <a:xfrm>
            <a:off x="2440625" y="3257100"/>
            <a:ext cx="1816274" cy="1816274"/>
          </a:xfrm>
          <a:prstGeom prst="rect">
            <a:avLst/>
          </a:prstGeom>
          <a:noFill/>
          <a:ln>
            <a:noFill/>
          </a:ln>
        </p:spPr>
      </p:pic>
      <p:pic>
        <p:nvPicPr>
          <p:cNvPr id="68" name="Shape 68"/>
          <p:cNvPicPr preferRelativeResize="0"/>
          <p:nvPr/>
        </p:nvPicPr>
        <p:blipFill>
          <a:blip r:embed="rId7"/>
          <a:stretch>
            <a:fillRect/>
          </a:stretch>
        </p:blipFill>
        <p:spPr>
          <a:xfrm>
            <a:off x="4426901" y="1359025"/>
            <a:ext cx="2234799" cy="1492849"/>
          </a:xfrm>
          <a:prstGeom prst="rect">
            <a:avLst/>
          </a:prstGeom>
          <a:noFill/>
          <a:ln>
            <a:noFill/>
          </a:ln>
        </p:spPr>
      </p:pic>
      <p:pic>
        <p:nvPicPr>
          <p:cNvPr id="69" name="Shape 69"/>
          <p:cNvPicPr preferRelativeResize="0"/>
          <p:nvPr/>
        </p:nvPicPr>
        <p:blipFill>
          <a:blip r:embed="rId8"/>
          <a:stretch>
            <a:fillRect/>
          </a:stretch>
        </p:blipFill>
        <p:spPr>
          <a:xfrm>
            <a:off x="4426900" y="3147525"/>
            <a:ext cx="1992300" cy="1413875"/>
          </a:xfrm>
          <a:prstGeom prst="rect">
            <a:avLst/>
          </a:prstGeom>
          <a:noFill/>
          <a:ln>
            <a:noFill/>
          </a:ln>
        </p:spPr>
      </p:pic>
      <p:pic>
        <p:nvPicPr>
          <p:cNvPr id="70" name="Shape 70"/>
          <p:cNvPicPr preferRelativeResize="0"/>
          <p:nvPr/>
        </p:nvPicPr>
        <p:blipFill>
          <a:blip r:embed="rId9"/>
          <a:stretch>
            <a:fillRect/>
          </a:stretch>
        </p:blipFill>
        <p:spPr>
          <a:xfrm>
            <a:off x="6661687" y="1961250"/>
            <a:ext cx="2143125" cy="2143125"/>
          </a:xfrm>
          <a:prstGeom prst="rect">
            <a:avLst/>
          </a:prstGeom>
          <a:noFill/>
          <a:ln>
            <a:noFill/>
          </a:ln>
        </p:spPr>
      </p:pic>
    </p:spTree>
  </p:cSld>
  <p:clrMapOvr>
    <a:masterClrMapping/>
  </p:clrMapOvr>
  <p:transition xmlns:p14="http://schemas.microsoft.com/office/powerpoint/2010/mai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Once it is a medical device...</a:t>
            </a:r>
          </a:p>
        </p:txBody>
      </p:sp>
      <p:sp>
        <p:nvSpPr>
          <p:cNvPr id="76" name="Shape 76"/>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00000"/>
              <a:buFont typeface="Arial"/>
              <a:buChar char="●"/>
            </a:pPr>
            <a:r>
              <a:rPr lang="en"/>
              <a:t>Company must show that the device is “substantially equivalent” to one already cleared for marketing, or</a:t>
            </a:r>
          </a:p>
          <a:p>
            <a:pPr marL="457200" lvl="0" indent="-419100" rtl="0">
              <a:buClr>
                <a:schemeClr val="dk1"/>
              </a:buClr>
              <a:buSzPct val="100000"/>
              <a:buFont typeface="Arial"/>
              <a:buChar char="●"/>
            </a:pPr>
            <a:r>
              <a:rPr lang="en"/>
              <a:t>Company must submit an application for premarket approval</a:t>
            </a:r>
          </a:p>
          <a:p>
            <a:endParaRPr lang="en"/>
          </a:p>
        </p:txBody>
      </p:sp>
    </p:spTree>
  </p:cSld>
  <p:clrMapOvr>
    <a:masterClrMapping/>
  </p:clrMapOvr>
  <p:transition xmlns:p14="http://schemas.microsoft.com/office/powerpoint/2010/mai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Premarket Approval Process </a:t>
            </a:r>
          </a:p>
        </p:txBody>
      </p:sp>
      <p:sp>
        <p:nvSpPr>
          <p:cNvPr id="82" name="Shape 82"/>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381000" rtl="0">
              <a:buClr>
                <a:schemeClr val="dk1"/>
              </a:buClr>
              <a:buSzPct val="100000"/>
              <a:buFont typeface="Arial"/>
              <a:buChar char="●"/>
            </a:pPr>
            <a:r>
              <a:rPr lang="en" sz="2400"/>
              <a:t>Most stringent type of device marketing application required by FDA</a:t>
            </a:r>
          </a:p>
          <a:p>
            <a:pPr marL="457200" lvl="0" indent="-381000">
              <a:buClr>
                <a:schemeClr val="dk1"/>
              </a:buClr>
              <a:buSzPct val="100000"/>
              <a:buFont typeface="Arial"/>
              <a:buChar char="●"/>
            </a:pPr>
            <a:r>
              <a:rPr lang="en" sz="2400"/>
              <a:t>Based on determination by FDA that the premarket approval contains sufficient valid scientific evidence to assure that the device is </a:t>
            </a:r>
            <a:r>
              <a:rPr lang="en" sz="2400" b="1"/>
              <a:t>safe and effective</a:t>
            </a:r>
            <a:r>
              <a:rPr lang="en" sz="2400"/>
              <a:t> for its intended use</a:t>
            </a:r>
          </a:p>
        </p:txBody>
      </p:sp>
    </p:spTree>
  </p:cSld>
  <p:clrMapOvr>
    <a:masterClrMapping/>
  </p:clrMapOvr>
  <p:transition xmlns:p14="http://schemas.microsoft.com/office/powerpoint/2010/mai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buNone/>
            </a:pPr>
            <a:r>
              <a:rPr lang="en"/>
              <a:t>Safe and Effective</a:t>
            </a:r>
          </a:p>
        </p:txBody>
      </p:sp>
      <p:sp>
        <p:nvSpPr>
          <p:cNvPr id="88" name="Shape 88"/>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buClr>
                <a:schemeClr val="dk1"/>
              </a:buClr>
              <a:buSzPct val="100000"/>
              <a:buFont typeface="Arial"/>
              <a:buChar char="●"/>
            </a:pPr>
            <a:r>
              <a:rPr lang="en"/>
              <a:t>FDA considers as relevant factors</a:t>
            </a:r>
          </a:p>
          <a:p>
            <a:pPr marL="914400" lvl="1" indent="-381000" rtl="0">
              <a:buClr>
                <a:schemeClr val="dk1"/>
              </a:buClr>
              <a:buSzPct val="80000"/>
              <a:buFont typeface="Arial"/>
              <a:buChar char="○"/>
            </a:pPr>
            <a:r>
              <a:rPr lang="en"/>
              <a:t>Persons using the device</a:t>
            </a:r>
          </a:p>
          <a:p>
            <a:pPr marL="914400" lvl="1" indent="-381000" rtl="0">
              <a:buClr>
                <a:schemeClr val="dk1"/>
              </a:buClr>
              <a:buSzPct val="80000"/>
              <a:buFont typeface="Arial"/>
              <a:buChar char="○"/>
            </a:pPr>
            <a:r>
              <a:rPr lang="en"/>
              <a:t>Conditions of use for the device</a:t>
            </a:r>
          </a:p>
          <a:p>
            <a:pPr marL="914400" lvl="1" indent="-381000" rtl="0">
              <a:buClr>
                <a:schemeClr val="dk1"/>
              </a:buClr>
              <a:buSzPct val="80000"/>
              <a:buFont typeface="Arial"/>
              <a:buChar char="○"/>
            </a:pPr>
            <a:r>
              <a:rPr lang="en"/>
              <a:t>Probable health benefit vs. injury</a:t>
            </a:r>
          </a:p>
          <a:p>
            <a:pPr marL="914400" lvl="1" indent="-381000">
              <a:buClr>
                <a:schemeClr val="dk1"/>
              </a:buClr>
              <a:buSzPct val="80000"/>
              <a:buFont typeface="Arial"/>
              <a:buChar char="○"/>
            </a:pPr>
            <a:r>
              <a:rPr lang="en"/>
              <a:t>Reliability of device</a:t>
            </a:r>
          </a:p>
        </p:txBody>
      </p:sp>
    </p:spTree>
  </p:cSld>
  <p:clrMapOvr>
    <a:masterClrMapping/>
  </p:clrMapOvr>
  <p:transition xmlns:p14="http://schemas.microsoft.com/office/powerpoint/2010/main" spd="slow">
    <p:cut/>
  </p:transition>
</p:sld>
</file>

<file path=ppt/theme/theme1.xml><?xml version="1.0" encoding="utf-8"?>
<a:theme xmlns:a="http://schemas.openxmlformats.org/drawingml/2006/main" name="biz">
  <a:themeElements>
    <a:clrScheme name="Custom 233">
      <a:dk1>
        <a:srgbClr val="000000"/>
      </a:dk1>
      <a:lt1>
        <a:srgbClr val="FFFFFF"/>
      </a:lt1>
      <a:dk2>
        <a:srgbClr val="2388DB"/>
      </a:dk2>
      <a:lt2>
        <a:srgbClr val="BBD7F8"/>
      </a:lt2>
      <a:accent1>
        <a:srgbClr val="80B606"/>
      </a:accent1>
      <a:accent2>
        <a:srgbClr val="E29F1D"/>
      </a:accent2>
      <a:accent3>
        <a:srgbClr val="1D6FB2"/>
      </a:accent3>
      <a:accent4>
        <a:srgbClr val="3FAC98"/>
      </a:accent4>
      <a:accent5>
        <a:srgbClr val="5B57BB"/>
      </a:accent5>
      <a:accent6>
        <a:srgbClr val="D1505E"/>
      </a:accent6>
      <a:hlink>
        <a:srgbClr val="185DA2"/>
      </a:hlink>
      <a:folHlink>
        <a:srgbClr val="00487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1563</Words>
  <Application>Microsoft Macintosh PowerPoint</Application>
  <PresentationFormat>On-screen Show (16:9)</PresentationFormat>
  <Paragraphs>152</Paragraphs>
  <Slides>39</Slides>
  <Notes>39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biz</vt:lpstr>
      <vt:lpstr>23andMe and FDA</vt:lpstr>
      <vt:lpstr>Outline</vt:lpstr>
      <vt:lpstr>About the FDA </vt:lpstr>
      <vt:lpstr>FDA: Background</vt:lpstr>
      <vt:lpstr>What is a medical device?</vt:lpstr>
      <vt:lpstr>Examples of medical devices:</vt:lpstr>
      <vt:lpstr>Once it is a medical device...</vt:lpstr>
      <vt:lpstr>Premarket Approval Process </vt:lpstr>
      <vt:lpstr>Safe and Effective</vt:lpstr>
      <vt:lpstr>Challenging the FDA: Legal Standard </vt:lpstr>
      <vt:lpstr>About 23andme</vt:lpstr>
      <vt:lpstr>Timeline of 23andme</vt:lpstr>
      <vt:lpstr>23andme: Before the FDA</vt:lpstr>
      <vt:lpstr>Review of devices under FDCA</vt:lpstr>
      <vt:lpstr>23andme Terms of Service</vt:lpstr>
      <vt:lpstr>Applying “Safe and Effective”</vt:lpstr>
      <vt:lpstr>Events leading up to FDA letter</vt:lpstr>
      <vt:lpstr>FDA’s Argument</vt:lpstr>
      <vt:lpstr>FDA warns 23andMe</vt:lpstr>
      <vt:lpstr>Is it a device?  </vt:lpstr>
      <vt:lpstr>FDA’s argument</vt:lpstr>
      <vt:lpstr>FDA’s argument</vt:lpstr>
      <vt:lpstr>A range of clinical reporting</vt:lpstr>
      <vt:lpstr>How we use medical devices</vt:lpstr>
      <vt:lpstr>Worst case scenarios?</vt:lpstr>
      <vt:lpstr>The doctor/patient relationship</vt:lpstr>
      <vt:lpstr>The Healthy Joe Problem</vt:lpstr>
      <vt:lpstr>The General Problem</vt:lpstr>
      <vt:lpstr>Inappropriate interpretation leads to...</vt:lpstr>
      <vt:lpstr>23andme’s Argument</vt:lpstr>
      <vt:lpstr>1. The threat of inappropriate or harmful patient responses is overstated. </vt:lpstr>
      <vt:lpstr>2. Patients have a right to weigh the risks and benefits. </vt:lpstr>
      <vt:lpstr>3. FDA’s regulation is inconsistent and ineffective</vt:lpstr>
      <vt:lpstr>23andme arguments</vt:lpstr>
      <vt:lpstr>4. Patient empowerment</vt:lpstr>
      <vt:lpstr>5. 1st Amendment - freedom of information</vt:lpstr>
      <vt:lpstr>What’s next? Short term</vt:lpstr>
      <vt:lpstr>What’s next? long term</vt:lpstr>
      <vt:lpstr>Questions for discussion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23andMe and FDA</dc:title>
  <cp:lastModifiedBy>Zach Koslap</cp:lastModifiedBy>
  <cp:revision>1</cp:revision>
  <dcterms:modified xsi:type="dcterms:W3CDTF">2014-04-17T20:46:31Z</dcterms:modified>
</cp:coreProperties>
</file>