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6"/>
  </p:notesMasterIdLst>
  <p:sldIdLst>
    <p:sldId id="1119" r:id="rId2"/>
    <p:sldId id="1204" r:id="rId3"/>
    <p:sldId id="1205" r:id="rId4"/>
    <p:sldId id="1206" r:id="rId5"/>
    <p:sldId id="1207" r:id="rId6"/>
    <p:sldId id="1149" r:id="rId7"/>
    <p:sldId id="1089" r:id="rId8"/>
    <p:sldId id="1208" r:id="rId9"/>
    <p:sldId id="1209" r:id="rId10"/>
    <p:sldId id="1210" r:id="rId11"/>
    <p:sldId id="1141" r:id="rId12"/>
    <p:sldId id="1239" r:id="rId13"/>
    <p:sldId id="1142" r:id="rId14"/>
    <p:sldId id="1240" r:id="rId15"/>
    <p:sldId id="1039" r:id="rId16"/>
    <p:sldId id="985" r:id="rId17"/>
    <p:sldId id="1093" r:id="rId18"/>
    <p:sldId id="1211" r:id="rId19"/>
    <p:sldId id="1198" r:id="rId20"/>
    <p:sldId id="1138" r:id="rId21"/>
    <p:sldId id="1137" r:id="rId22"/>
    <p:sldId id="1178" r:id="rId23"/>
    <p:sldId id="1212" r:id="rId24"/>
    <p:sldId id="1213" r:id="rId25"/>
    <p:sldId id="1214" r:id="rId26"/>
    <p:sldId id="1215" r:id="rId27"/>
    <p:sldId id="1216" r:id="rId28"/>
    <p:sldId id="1217" r:id="rId29"/>
    <p:sldId id="1218" r:id="rId30"/>
    <p:sldId id="1219" r:id="rId31"/>
    <p:sldId id="1220" r:id="rId32"/>
    <p:sldId id="1221" r:id="rId33"/>
    <p:sldId id="1222" r:id="rId34"/>
    <p:sldId id="1223" r:id="rId35"/>
    <p:sldId id="1224" r:id="rId36"/>
    <p:sldId id="1225" r:id="rId37"/>
    <p:sldId id="1233" r:id="rId38"/>
    <p:sldId id="1226" r:id="rId39"/>
    <p:sldId id="1230" r:id="rId40"/>
    <p:sldId id="1231" r:id="rId41"/>
    <p:sldId id="1232" r:id="rId42"/>
    <p:sldId id="1235" r:id="rId43"/>
    <p:sldId id="1237" r:id="rId44"/>
    <p:sldId id="1227" r:id="rId45"/>
    <p:sldId id="1238" r:id="rId46"/>
    <p:sldId id="1234" r:id="rId47"/>
    <p:sldId id="1186" r:id="rId48"/>
    <p:sldId id="1106" r:id="rId49"/>
    <p:sldId id="1132" r:id="rId50"/>
    <p:sldId id="1134" r:id="rId51"/>
    <p:sldId id="1135" r:id="rId52"/>
    <p:sldId id="1169" r:id="rId53"/>
    <p:sldId id="1191" r:id="rId54"/>
    <p:sldId id="1236" r:id="rId55"/>
    <p:sldId id="1176" r:id="rId56"/>
    <p:sldId id="1091" r:id="rId57"/>
    <p:sldId id="1116" r:id="rId58"/>
    <p:sldId id="1152" r:id="rId59"/>
    <p:sldId id="1117" r:id="rId60"/>
    <p:sldId id="1118" r:id="rId61"/>
    <p:sldId id="1201" r:id="rId62"/>
    <p:sldId id="1087" r:id="rId63"/>
    <p:sldId id="1103" r:id="rId64"/>
    <p:sldId id="1181" r:id="rId65"/>
    <p:sldId id="1182" r:id="rId66"/>
    <p:sldId id="1183" r:id="rId67"/>
    <p:sldId id="1177" r:id="rId68"/>
    <p:sldId id="1105" r:id="rId69"/>
    <p:sldId id="1108" r:id="rId70"/>
    <p:sldId id="1109" r:id="rId71"/>
    <p:sldId id="1114" r:id="rId72"/>
    <p:sldId id="1199" r:id="rId73"/>
    <p:sldId id="1202" r:id="rId74"/>
    <p:sldId id="1200" r:id="rId7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B8F"/>
    <a:srgbClr val="2C2C85"/>
    <a:srgbClr val="1F1F5D"/>
    <a:srgbClr val="212164"/>
    <a:srgbClr val="08440F"/>
    <a:srgbClr val="234C08"/>
    <a:srgbClr val="DC22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8821" autoAdjust="0"/>
  </p:normalViewPr>
  <p:slideViewPr>
    <p:cSldViewPr>
      <p:cViewPr>
        <p:scale>
          <a:sx n="100" d="100"/>
          <a:sy n="100" d="100"/>
        </p:scale>
        <p:origin x="-1168" y="-72"/>
      </p:cViewPr>
      <p:guideLst>
        <p:guide orient="horz" pos="2160"/>
        <p:guide pos="2880"/>
      </p:guideLst>
    </p:cSldViewPr>
  </p:slideViewPr>
  <p:outlineViewPr>
    <p:cViewPr>
      <p:scale>
        <a:sx n="33" d="100"/>
        <a:sy n="33" d="100"/>
      </p:scale>
      <p:origin x="0" y="1328"/>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02DDDF95-1EDA-D748-B68A-576432B34D12}" type="slidenum">
              <a:rPr lang="en-US"/>
              <a:pPr>
                <a:defRPr/>
              </a:pPr>
              <a:t>‹#›</a:t>
            </a:fld>
            <a:endParaRPr lang="en-US"/>
          </a:p>
        </p:txBody>
      </p:sp>
    </p:spTree>
    <p:extLst>
      <p:ext uri="{BB962C8B-B14F-4D97-AF65-F5344CB8AC3E}">
        <p14:creationId xmlns:p14="http://schemas.microsoft.com/office/powerpoint/2010/main" val="13705017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_ENREF_19"/><Relationship Id="rId4" Type="http://schemas.openxmlformats.org/officeDocument/2006/relationships/hyperlink" Target="#_ENREF_20"/><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609360C-62E3-FA47-9545-917325550C41}" type="slidenum">
              <a:rPr lang="en-US"/>
              <a:pPr/>
              <a:t>1</a:t>
            </a:fld>
            <a:endParaRPr lang="en-US"/>
          </a:p>
        </p:txBody>
      </p:sp>
      <p:sp>
        <p:nvSpPr>
          <p:cNvPr id="15363" name="Rectangle 2"/>
          <p:cNvSpPr>
            <a:spLocks noGrp="1" noRot="1" noChangeAspect="1" noChangeArrowheads="1" noTextEdit="1"/>
          </p:cNvSpPr>
          <p:nvPr>
            <p:ph type="sldImg"/>
          </p:nvPr>
        </p:nvSpPr>
        <p:spPr>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 median</a:t>
            </a:r>
            <a:r>
              <a:rPr lang="en-US" baseline="0" dirty="0" smtClean="0"/>
              <a:t> percentage of genes covered to threshold for comp het variants</a:t>
            </a:r>
            <a:endParaRPr lang="en-US" dirty="0" smtClean="0"/>
          </a:p>
          <a:p>
            <a:r>
              <a:rPr lang="en-US" dirty="0" smtClean="0"/>
              <a:t>Bottom: percentage of genes always covered to threshold for comprehensive het variants</a:t>
            </a:r>
            <a:endParaRPr lang="en-US" dirty="0"/>
          </a:p>
        </p:txBody>
      </p:sp>
      <p:sp>
        <p:nvSpPr>
          <p:cNvPr id="4" name="Slide Number Placeholder 3"/>
          <p:cNvSpPr>
            <a:spLocks noGrp="1"/>
          </p:cNvSpPr>
          <p:nvPr>
            <p:ph type="sldNum" sz="quarter" idx="10"/>
          </p:nvPr>
        </p:nvSpPr>
        <p:spPr/>
        <p:txBody>
          <a:bodyPr/>
          <a:lstStyle/>
          <a:p>
            <a:fld id="{37BB79D0-0A72-495C-9198-ADBC93AD8E32}" type="slidenum">
              <a:rPr lang="en-US" smtClean="0"/>
              <a:pPr/>
              <a:t>29</a:t>
            </a:fld>
            <a:endParaRPr lang="en-US"/>
          </a:p>
        </p:txBody>
      </p:sp>
    </p:spTree>
    <p:extLst>
      <p:ext uri="{BB962C8B-B14F-4D97-AF65-F5344CB8AC3E}">
        <p14:creationId xmlns:p14="http://schemas.microsoft.com/office/powerpoint/2010/main" val="4124565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Pharm</a:t>
            </a:r>
            <a:r>
              <a:rPr lang="en-US" baseline="0" dirty="0" err="1" smtClean="0"/>
              <a:t>GKB</a:t>
            </a:r>
            <a:r>
              <a:rPr lang="en-US" baseline="0" dirty="0" smtClean="0"/>
              <a:t>: 1420 variants</a:t>
            </a:r>
          </a:p>
          <a:p>
            <a:r>
              <a:rPr lang="en-US" baseline="0" dirty="0" err="1" smtClean="0"/>
              <a:t>ClinVar</a:t>
            </a:r>
            <a:r>
              <a:rPr lang="en-US" baseline="0" dirty="0" smtClean="0"/>
              <a:t>/HGMD: 78827</a:t>
            </a:r>
          </a:p>
          <a:p>
            <a:r>
              <a:rPr lang="en-US" baseline="0" dirty="0" err="1" smtClean="0"/>
              <a:t>GWAScat</a:t>
            </a:r>
            <a:r>
              <a:rPr lang="en-US" baseline="0" dirty="0" smtClean="0"/>
              <a:t>: 6274 </a:t>
            </a:r>
            <a:endParaRPr lang="en-US" dirty="0"/>
          </a:p>
        </p:txBody>
      </p:sp>
      <p:sp>
        <p:nvSpPr>
          <p:cNvPr id="4" name="Slide Number Placeholder 3"/>
          <p:cNvSpPr>
            <a:spLocks noGrp="1"/>
          </p:cNvSpPr>
          <p:nvPr>
            <p:ph type="sldNum" sz="quarter" idx="10"/>
          </p:nvPr>
        </p:nvSpPr>
        <p:spPr/>
        <p:txBody>
          <a:bodyPr/>
          <a:lstStyle/>
          <a:p>
            <a:fld id="{37BB79D0-0A72-495C-9198-ADBC93AD8E32}" type="slidenum">
              <a:rPr lang="en-US" smtClean="0"/>
              <a:pPr/>
              <a:t>30</a:t>
            </a:fld>
            <a:endParaRPr lang="en-US"/>
          </a:p>
        </p:txBody>
      </p:sp>
    </p:spTree>
    <p:extLst>
      <p:ext uri="{BB962C8B-B14F-4D97-AF65-F5344CB8AC3E}">
        <p14:creationId xmlns:p14="http://schemas.microsoft.com/office/powerpoint/2010/main" val="4124565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ABA17AD-7C75-C642-AB6E-030653889319}" type="slidenum">
              <a:rPr lang="en-US"/>
              <a:pPr/>
              <a:t>31</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30x more “Damaging”</a:t>
            </a:r>
          </a:p>
          <a:p>
            <a:endParaRPr lang="en-US" dirty="0"/>
          </a:p>
        </p:txBody>
      </p:sp>
      <p:sp>
        <p:nvSpPr>
          <p:cNvPr id="4" name="Slide Number Placeholder 3"/>
          <p:cNvSpPr>
            <a:spLocks noGrp="1"/>
          </p:cNvSpPr>
          <p:nvPr>
            <p:ph type="sldNum" sz="quarter" idx="10"/>
          </p:nvPr>
        </p:nvSpPr>
        <p:spPr/>
        <p:txBody>
          <a:bodyPr/>
          <a:lstStyle/>
          <a:p>
            <a:fld id="{F497B047-018A-6843-9FAE-31240D95A80B}" type="slidenum">
              <a:rPr lang="en-US" smtClean="0"/>
              <a:pPr/>
              <a:t>33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667 </a:t>
            </a:r>
            <a:r>
              <a:rPr lang="en-US" dirty="0" err="1" smtClean="0"/>
              <a:t>Varaints</a:t>
            </a:r>
            <a:r>
              <a:rPr lang="en-US" baseline="0" dirty="0" smtClean="0"/>
              <a:t> </a:t>
            </a:r>
            <a:endParaRPr lang="en-US" baseline="0" dirty="0"/>
          </a:p>
          <a:p>
            <a:r>
              <a:rPr lang="en-US" baseline="0" dirty="0" smtClean="0"/>
              <a:t>Affecting 93 genes – half of these have </a:t>
            </a:r>
            <a:r>
              <a:rPr lang="en-US" baseline="0" dirty="0" err="1" smtClean="0"/>
              <a:t>heteroalelic</a:t>
            </a:r>
            <a:r>
              <a:rPr lang="en-US" baseline="0" dirty="0" smtClean="0"/>
              <a:t> expression</a:t>
            </a:r>
            <a:endParaRPr lang="en-US" dirty="0" smtClean="0"/>
          </a:p>
        </p:txBody>
      </p:sp>
      <p:sp>
        <p:nvSpPr>
          <p:cNvPr id="4" name="Slide Number Placeholder 3"/>
          <p:cNvSpPr>
            <a:spLocks noGrp="1"/>
          </p:cNvSpPr>
          <p:nvPr>
            <p:ph type="sldNum" sz="quarter" idx="10"/>
          </p:nvPr>
        </p:nvSpPr>
        <p:spPr/>
        <p:txBody>
          <a:bodyPr/>
          <a:lstStyle/>
          <a:p>
            <a:fld id="{F497B047-018A-6843-9FAE-31240D95A80B}" type="slidenum">
              <a:rPr lang="en-US" smtClean="0"/>
              <a:pPr/>
              <a:t>34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pathogen </a:t>
            </a:r>
            <a:r>
              <a:rPr lang="en-US" sz="1200" i="1" kern="1200" dirty="0" smtClean="0">
                <a:solidFill>
                  <a:schemeClr val="tx1"/>
                </a:solidFill>
                <a:effectLst/>
                <a:latin typeface="+mn-lt"/>
                <a:ea typeface="+mn-ea"/>
                <a:cs typeface="+mn-cs"/>
              </a:rPr>
              <a:t>Streptococcus </a:t>
            </a:r>
            <a:r>
              <a:rPr lang="en-US" sz="1200" i="1" kern="1200" dirty="0" err="1" smtClean="0">
                <a:solidFill>
                  <a:schemeClr val="tx1"/>
                </a:solidFill>
                <a:effectLst/>
                <a:latin typeface="+mn-lt"/>
                <a:ea typeface="+mn-ea"/>
                <a:cs typeface="+mn-cs"/>
              </a:rPr>
              <a:t>pneumoniae</a:t>
            </a:r>
            <a:r>
              <a:rPr lang="en-US" sz="1200" kern="1200" dirty="0" smtClean="0">
                <a:solidFill>
                  <a:schemeClr val="tx1"/>
                </a:solidFill>
                <a:effectLst/>
                <a:latin typeface="+mn-lt"/>
                <a:ea typeface="+mn-ea"/>
                <a:cs typeface="+mn-cs"/>
              </a:rPr>
              <a:t>, frequently associated with HRV infection</a:t>
            </a:r>
            <a:r>
              <a:rPr lang="en-US" sz="1200" u="none" strike="noStrike" kern="1200" baseline="30000" dirty="0" smtClean="0">
                <a:solidFill>
                  <a:schemeClr val="tx1"/>
                </a:solidFill>
                <a:effectLst/>
                <a:latin typeface="+mn-lt"/>
                <a:ea typeface="+mn-ea"/>
                <a:cs typeface="+mn-cs"/>
                <a:hlinkClick r:id="rId3" action="ppaction://hlinkfile" tooltip="Jennings, 2008 #59"/>
              </a:rPr>
              <a:t>19</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found abundant at either fever or recovery states while significantly repressed or absent at three independent healthy states in nares. On the other hand, </a:t>
            </a:r>
            <a:r>
              <a:rPr lang="en-US" sz="1200" i="1" kern="1200" dirty="0" err="1" smtClean="0">
                <a:solidFill>
                  <a:schemeClr val="tx1"/>
                </a:solidFill>
                <a:effectLst/>
                <a:latin typeface="+mn-lt"/>
                <a:ea typeface="+mn-ea"/>
                <a:cs typeface="+mn-cs"/>
              </a:rPr>
              <a:t>Propionibacterium</a:t>
            </a:r>
            <a:r>
              <a:rPr lang="en-US" sz="1200" i="1" kern="1200" dirty="0" smtClean="0">
                <a:solidFill>
                  <a:schemeClr val="tx1"/>
                </a:solidFill>
                <a:effectLst/>
                <a:latin typeface="+mn-lt"/>
                <a:ea typeface="+mn-ea"/>
                <a:cs typeface="+mn-cs"/>
              </a:rPr>
              <a:t> acnes</a:t>
            </a:r>
            <a:r>
              <a:rPr lang="en-US" sz="1200" kern="1200" dirty="0" smtClean="0">
                <a:solidFill>
                  <a:schemeClr val="tx1"/>
                </a:solidFill>
                <a:effectLst/>
                <a:latin typeface="+mn-lt"/>
                <a:ea typeface="+mn-ea"/>
                <a:cs typeface="+mn-cs"/>
              </a:rPr>
              <a:t>, a powerful nonspecific immune stimulant</a:t>
            </a:r>
            <a:r>
              <a:rPr lang="en-US" sz="1200" u="none" strike="noStrike" kern="1200" baseline="30000" dirty="0" smtClean="0">
                <a:solidFill>
                  <a:schemeClr val="tx1"/>
                </a:solidFill>
                <a:effectLst/>
                <a:latin typeface="+mn-lt"/>
                <a:ea typeface="+mn-ea"/>
                <a:cs typeface="+mn-cs"/>
                <a:hlinkClick r:id="rId4" action="ppaction://hlinkfile" tooltip="Bhatia A, 2004 #58"/>
              </a:rPr>
              <a:t>20</a:t>
            </a:r>
            <a:r>
              <a:rPr lang="en-US" sz="1200" kern="1200" dirty="0" smtClean="0">
                <a:solidFill>
                  <a:schemeClr val="tx1"/>
                </a:solidFill>
                <a:effectLst/>
                <a:latin typeface="+mn-lt"/>
                <a:ea typeface="+mn-ea"/>
                <a:cs typeface="+mn-cs"/>
              </a:rPr>
              <a:t>, is most abundant in healthy states. </a:t>
            </a:r>
            <a:endParaRPr lang="en-US" dirty="0"/>
          </a:p>
        </p:txBody>
      </p:sp>
      <p:sp>
        <p:nvSpPr>
          <p:cNvPr id="4" name="Slide Number Placeholder 3"/>
          <p:cNvSpPr>
            <a:spLocks noGrp="1"/>
          </p:cNvSpPr>
          <p:nvPr>
            <p:ph type="sldNum" sz="quarter" idx="10"/>
          </p:nvPr>
        </p:nvSpPr>
        <p:spPr/>
        <p:txBody>
          <a:bodyPr/>
          <a:lstStyle/>
          <a:p>
            <a:fld id="{552CF04D-8503-144E-B079-293647F39223}" type="slidenum">
              <a:rPr lang="en-US" smtClean="0"/>
              <a:t>40</a:t>
            </a:fld>
            <a:endParaRPr lang="en-US"/>
          </a:p>
        </p:txBody>
      </p:sp>
    </p:spTree>
    <p:extLst>
      <p:ext uri="{BB962C8B-B14F-4D97-AF65-F5344CB8AC3E}">
        <p14:creationId xmlns:p14="http://schemas.microsoft.com/office/powerpoint/2010/main" val="3159213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7CFBDD7-E3FB-9049-8498-631DF256617F}" type="slidenum">
              <a:rPr lang="en-US"/>
              <a:pPr/>
              <a:t>44</a:t>
            </a:fld>
            <a:endParaRPr lang="en-US"/>
          </a:p>
        </p:txBody>
      </p:sp>
      <p:sp>
        <p:nvSpPr>
          <p:cNvPr id="77827" name="Rectangle 2"/>
          <p:cNvSpPr>
            <a:spLocks noGrp="1" noRot="1" noChangeAspect="1" noChangeArrowheads="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45</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30x more “Damaging”</a:t>
            </a:r>
          </a:p>
          <a:p>
            <a:endParaRPr lang="en-US" dirty="0"/>
          </a:p>
        </p:txBody>
      </p:sp>
      <p:sp>
        <p:nvSpPr>
          <p:cNvPr id="4" name="Slide Number Placeholder 3"/>
          <p:cNvSpPr>
            <a:spLocks noGrp="1"/>
          </p:cNvSpPr>
          <p:nvPr>
            <p:ph type="sldNum" sz="quarter" idx="10"/>
          </p:nvPr>
        </p:nvSpPr>
        <p:spPr/>
        <p:txBody>
          <a:bodyPr/>
          <a:lstStyle/>
          <a:p>
            <a:fld id="{F497B047-018A-6843-9FAE-31240D95A80B}" type="slidenum">
              <a:rPr lang="en-US" smtClean="0"/>
              <a:pPr/>
              <a:t>49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667 </a:t>
            </a:r>
            <a:r>
              <a:rPr lang="en-US" dirty="0" err="1" smtClean="0"/>
              <a:t>Varaints</a:t>
            </a:r>
            <a:r>
              <a:rPr lang="en-US" baseline="0" dirty="0" smtClean="0"/>
              <a:t> </a:t>
            </a:r>
            <a:endParaRPr lang="en-US" baseline="0" dirty="0"/>
          </a:p>
          <a:p>
            <a:r>
              <a:rPr lang="en-US" baseline="0" dirty="0" smtClean="0"/>
              <a:t>Affecting 93 genes – half of these have </a:t>
            </a:r>
            <a:r>
              <a:rPr lang="en-US" baseline="0" dirty="0" err="1" smtClean="0"/>
              <a:t>heteroalelic</a:t>
            </a:r>
            <a:r>
              <a:rPr lang="en-US" baseline="0" dirty="0" smtClean="0"/>
              <a:t> expression</a:t>
            </a:r>
            <a:endParaRPr lang="en-US" dirty="0" smtClean="0"/>
          </a:p>
        </p:txBody>
      </p:sp>
      <p:sp>
        <p:nvSpPr>
          <p:cNvPr id="4" name="Slide Number Placeholder 3"/>
          <p:cNvSpPr>
            <a:spLocks noGrp="1"/>
          </p:cNvSpPr>
          <p:nvPr>
            <p:ph type="sldNum" sz="quarter" idx="10"/>
          </p:nvPr>
        </p:nvSpPr>
        <p:spPr/>
        <p:txBody>
          <a:bodyPr/>
          <a:lstStyle/>
          <a:p>
            <a:fld id="{F497B047-018A-6843-9FAE-31240D95A80B}" type="slidenum">
              <a:rPr lang="en-US" smtClean="0"/>
              <a:pPr/>
              <a:t>50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EB077D19-9F9E-0C49-9097-182FEA80ED71}" type="slidenum">
              <a:rPr lang="en-US"/>
              <a:pPr/>
              <a:t>4</a:t>
            </a:fld>
            <a:endParaRPr lang="en-US"/>
          </a:p>
        </p:txBody>
      </p:sp>
      <p:sp>
        <p:nvSpPr>
          <p:cNvPr id="17411" name="Rectangle 2"/>
          <p:cNvSpPr>
            <a:spLocks noGrp="1" noRot="1" noChangeAspect="1" noChangeArrowheads="1"/>
          </p:cNvSpPr>
          <p:nvPr>
            <p:ph type="sldImg"/>
          </p:nvPr>
        </p:nvSpPr>
        <p:spPr>
          <a:solidFill>
            <a:srgbClr val="FFFFFF"/>
          </a:solidFill>
          <a:ln/>
        </p:spPr>
      </p:sp>
      <p:sp>
        <p:nvSpPr>
          <p:cNvPr id="174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7CFBDD7-E3FB-9049-8498-631DF256617F}" type="slidenum">
              <a:rPr lang="en-US"/>
              <a:pPr/>
              <a:t>56</a:t>
            </a:fld>
            <a:endParaRPr lang="en-US"/>
          </a:p>
        </p:txBody>
      </p:sp>
      <p:sp>
        <p:nvSpPr>
          <p:cNvPr id="77827" name="Rectangle 2"/>
          <p:cNvSpPr>
            <a:spLocks noGrp="1" noRot="1" noChangeAspect="1" noChangeArrowheads="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57</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58</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06E95D5-4F19-9D45-8CB3-2634BD7F193F}" type="slidenum">
              <a:rPr lang="en-US"/>
              <a:pPr/>
              <a:t>60</a:t>
            </a:fld>
            <a:endParaRPr lang="en-US"/>
          </a:p>
        </p:txBody>
      </p:sp>
      <p:sp>
        <p:nvSpPr>
          <p:cNvPr id="70659" name="Rectangle 2"/>
          <p:cNvSpPr>
            <a:spLocks noGrp="1" noRot="1" noChangeAspect="1" noChangeArrowheads="1"/>
          </p:cNvSpPr>
          <p:nvPr>
            <p:ph type="sldImg"/>
          </p:nvPr>
        </p:nvSpPr>
        <p:spPr>
          <a:solidFill>
            <a:srgbClr val="FFFFFF"/>
          </a:solidFill>
          <a:ln/>
        </p:spPr>
      </p:sp>
      <p:sp>
        <p:nvSpPr>
          <p:cNvPr id="7066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587(missense)+11(stop)=598 </a:t>
            </a:r>
            <a:r>
              <a:rPr lang="en-CA" dirty="0" err="1" smtClean="0"/>
              <a:t>aa</a:t>
            </a:r>
            <a:r>
              <a:rPr lang="en-CA" smtClean="0"/>
              <a:t> changes</a:t>
            </a:r>
            <a:endParaRPr lang="en-CA"/>
          </a:p>
        </p:txBody>
      </p:sp>
      <p:sp>
        <p:nvSpPr>
          <p:cNvPr id="4" name="Slide Number Placeholder 3"/>
          <p:cNvSpPr>
            <a:spLocks noGrp="1"/>
          </p:cNvSpPr>
          <p:nvPr>
            <p:ph type="sldNum" sz="quarter" idx="10"/>
          </p:nvPr>
        </p:nvSpPr>
        <p:spPr/>
        <p:txBody>
          <a:bodyPr/>
          <a:lstStyle/>
          <a:p>
            <a:fld id="{38F53D1F-7EB9-4E9D-A676-9A3FEA32F8F4}" type="slidenum">
              <a:rPr lang="en-CA" smtClean="0"/>
              <a:pPr/>
              <a:t>62</a:t>
            </a:fld>
            <a:endParaRPr lang="en-CA"/>
          </a:p>
        </p:txBody>
      </p:sp>
    </p:spTree>
    <p:extLst>
      <p:ext uri="{BB962C8B-B14F-4D97-AF65-F5344CB8AC3E}">
        <p14:creationId xmlns:p14="http://schemas.microsoft.com/office/powerpoint/2010/main" val="3478227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671516CC-F68E-4885-A084-1F8DC35BE268}" type="slidenum">
              <a:rPr lang="en-US" sz="1200" b="0">
                <a:latin typeface="+mn-lt"/>
                <a:cs typeface="+mn-cs"/>
              </a:rPr>
              <a:pPr algn="r" fontAlgn="auto">
                <a:spcBef>
                  <a:spcPts val="0"/>
                </a:spcBef>
                <a:spcAft>
                  <a:spcPts val="0"/>
                </a:spcAft>
                <a:defRPr/>
              </a:pPr>
              <a:t>64</a:t>
            </a:fld>
            <a:endParaRPr lang="en-US" sz="1200" b="0">
              <a:latin typeface="+mn-lt"/>
              <a:cs typeface="+mn-cs"/>
            </a:endParaRPr>
          </a:p>
        </p:txBody>
      </p:sp>
      <p:sp>
        <p:nvSpPr>
          <p:cNvPr id="13414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3414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lIns="90571" tIns="45286" rIns="90571" bIns="45286"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67</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ABA17AD-7C75-C642-AB6E-030653889319}" type="slidenum">
              <a:rPr lang="en-US"/>
              <a:pPr/>
              <a:t>68</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500A6C3-7132-DE4C-A0CB-0946902ACBE8}" type="slidenum">
              <a:rPr lang="en-US"/>
              <a:pPr/>
              <a:t>69</a:t>
            </a:fld>
            <a:endParaRPr lang="en-US"/>
          </a:p>
        </p:txBody>
      </p:sp>
      <p:sp>
        <p:nvSpPr>
          <p:cNvPr id="56323" name="Rectangle 2"/>
          <p:cNvSpPr>
            <a:spLocks noGrp="1" noRot="1" noChangeAspect="1" noChangeArrowheads="1"/>
          </p:cNvSpPr>
          <p:nvPr>
            <p:ph type="sldImg"/>
          </p:nvPr>
        </p:nvSpPr>
        <p:spPr>
          <a:solidFill>
            <a:srgbClr val="FFFFFF"/>
          </a:solidFill>
          <a:ln/>
        </p:spPr>
      </p:sp>
      <p:sp>
        <p:nvSpPr>
          <p:cNvPr id="56324"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727A391C-7C64-1146-A34E-238AA436AB22}" type="slidenum">
              <a:rPr lang="en-US"/>
              <a:pPr/>
              <a:t>70</a:t>
            </a:fld>
            <a:endParaRPr lang="en-US"/>
          </a:p>
        </p:txBody>
      </p:sp>
      <p:sp>
        <p:nvSpPr>
          <p:cNvPr id="60419" name="Rectangle 2"/>
          <p:cNvSpPr>
            <a:spLocks noGrp="1" noRot="1" noChangeAspect="1"/>
          </p:cNvSpPr>
          <p:nvPr>
            <p:ph type="sldImg"/>
          </p:nvPr>
        </p:nvSpPr>
        <p:spPr>
          <a:ln/>
        </p:spPr>
      </p:sp>
      <p:sp>
        <p:nvSpPr>
          <p:cNvPr id="60420" name="Rectangle 3"/>
          <p:cNvSpPr>
            <a:spLocks noGrp="1"/>
          </p:cNvSpPr>
          <p:nvPr>
            <p:ph type="body" idx="1"/>
          </p:nvPr>
        </p:nvSpPr>
        <p:spPr>
          <a:xfrm>
            <a:off x="685800" y="4343400"/>
            <a:ext cx="5486400" cy="4114800"/>
          </a:xfrm>
          <a:noFill/>
          <a:ln>
            <a:solidFill>
              <a:srgbClr val="000000"/>
            </a:solidFill>
          </a:ln>
        </p:spPr>
        <p:txBody>
          <a:bodyPr/>
          <a:lstStyle/>
          <a:p>
            <a:pPr defTabSz="457200"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4610D8F8-5768-D74D-8D4A-2FFE69336BE0}" type="slidenum">
              <a:rPr lang="en-US"/>
              <a:pPr/>
              <a:t>5</a:t>
            </a:fld>
            <a:endParaRPr lang="en-US"/>
          </a:p>
        </p:txBody>
      </p:sp>
      <p:sp>
        <p:nvSpPr>
          <p:cNvPr id="49155" name="Slide Image Placeholder 1"/>
          <p:cNvSpPr>
            <a:spLocks noGrp="1" noRot="1" noChangeAspect="1" noTextEdit="1"/>
          </p:cNvSpPr>
          <p:nvPr>
            <p:ph type="sldImg"/>
          </p:nvPr>
        </p:nvSpPr>
        <p:spPr>
          <a:ln/>
        </p:spPr>
      </p:sp>
      <p:sp>
        <p:nvSpPr>
          <p:cNvPr id="49156" name="Notes Placeholder 2"/>
          <p:cNvSpPr>
            <a:spLocks noGrp="1"/>
          </p:cNvSpPr>
          <p:nvPr>
            <p:ph type="body" idx="1"/>
          </p:nvPr>
        </p:nvSpPr>
        <p:spPr>
          <a:xfrm>
            <a:off x="685800" y="4343400"/>
            <a:ext cx="5486400" cy="4114800"/>
          </a:xfrm>
          <a:noFill/>
          <a:ln>
            <a:solidFill>
              <a:srgbClr val="000000"/>
            </a:solidFill>
          </a:ln>
        </p:spPr>
        <p:txBody>
          <a:bodyPr/>
          <a:lstStyle/>
          <a:p>
            <a:pPr eaLnBrk="1" hangingPunct="1">
              <a:spcBef>
                <a:spcPct val="0"/>
              </a:spcBef>
              <a:buFontTx/>
              <a:buChar char="•"/>
            </a:pPr>
            <a:r>
              <a:rPr lang="en-US"/>
              <a:t>BRCA1/BRCA2: Women with significant amily history are screened to determine their risk. Mutations in BRCA1 or BRCA2 in women with breast cancer increases the probability that they will develop secondary cancer of the ovaries. BRCA1 and BRCA2 testing is done to identify those women who need extra surveillance for possible ovarian cancer or prophylactic oophorectomy</a:t>
            </a:r>
          </a:p>
          <a:p>
            <a:pPr eaLnBrk="1" hangingPunct="1">
              <a:spcBef>
                <a:spcPct val="0"/>
              </a:spcBef>
              <a:buFontTx/>
              <a:buChar char="•"/>
            </a:pPr>
            <a:r>
              <a:rPr lang="en-US"/>
              <a:t>LQTS – there are a number of genetic mutations identified that affect cardiac ion channel conductance and cause long QT interval and associated increased risk of fatal arrhythmia. Patients with long QT syndrome are tested for which mutation is present. Some mutations increase the risk of arrhythmia associated with auditory stimulation during sleep, others increase the risk associated with exercise; knowing which mutation is present, the individual can be counseled to avoid the relevant trigger. Furthermore, certain drugs work better for some mutations than others, so genetic testing allows </a:t>
            </a:r>
            <a:r>
              <a:rPr lang="en-US" sz="1100"/>
              <a:t>tailoring </a:t>
            </a:r>
            <a:r>
              <a:rPr lang="en-US"/>
              <a:t>of drug therapy</a:t>
            </a:r>
          </a:p>
          <a:p>
            <a:pPr eaLnBrk="1" hangingPunct="1">
              <a:spcBef>
                <a:spcPct val="0"/>
              </a:spcBef>
              <a:buFontTx/>
              <a:buChar char="•"/>
            </a:pPr>
            <a:r>
              <a:rPr lang="en-US"/>
              <a:t>In May 2004, PGx Health Pharmaceuticals, based in New Haven, CT, introduced the </a:t>
            </a:r>
            <a:r>
              <a:rPr lang="en-US" i="1"/>
              <a:t>FAMILION</a:t>
            </a:r>
            <a:r>
              <a:rPr lang="en-US"/>
              <a:t>™</a:t>
            </a:r>
          </a:p>
          <a:p>
            <a:pPr eaLnBrk="1" hangingPunct="1">
              <a:spcBef>
                <a:spcPct val="0"/>
              </a:spcBef>
              <a:buFontTx/>
              <a:buChar char="•"/>
            </a:pPr>
            <a:endParaRPr lang="en-US"/>
          </a:p>
          <a:p>
            <a:pPr eaLnBrk="1" hangingPunct="1">
              <a:spcBef>
                <a:spcPct val="0"/>
              </a:spcBef>
              <a:buFontTx/>
              <a:buChar char="•"/>
            </a:pPr>
            <a:r>
              <a:rPr lang="en-US"/>
              <a:t>TCF7L2 testing in patients with impaired glucose tolerance is important for identifying those individuals who need aggressive lifestyle modification and drug treatmetn to prevent progression to diabetes</a:t>
            </a:r>
          </a:p>
        </p:txBody>
      </p:sp>
      <p:sp>
        <p:nvSpPr>
          <p:cNvPr id="4915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eaLnBrk="1" hangingPunct="1"/>
            <a:fld id="{631BCEAB-F256-AD41-B517-090E09364316}" type="slidenum">
              <a:rPr lang="en-US" sz="1200">
                <a:latin typeface="Calibri" charset="0"/>
              </a:rPr>
              <a:pPr algn="r" eaLnBrk="1" hangingPunct="1"/>
              <a:t>5</a:t>
            </a:fld>
            <a:endParaRPr lang="en-US" sz="1200">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4610D8F8-5768-D74D-8D4A-2FFE69336BE0}" type="slidenum">
              <a:rPr lang="en-US"/>
              <a:pPr/>
              <a:t>72</a:t>
            </a:fld>
            <a:endParaRPr lang="en-US"/>
          </a:p>
        </p:txBody>
      </p:sp>
      <p:sp>
        <p:nvSpPr>
          <p:cNvPr id="49155" name="Slide Image Placeholder 1"/>
          <p:cNvSpPr>
            <a:spLocks noGrp="1" noRot="1" noChangeAspect="1" noTextEdit="1"/>
          </p:cNvSpPr>
          <p:nvPr>
            <p:ph type="sldImg"/>
          </p:nvPr>
        </p:nvSpPr>
        <p:spPr>
          <a:ln/>
        </p:spPr>
      </p:sp>
      <p:sp>
        <p:nvSpPr>
          <p:cNvPr id="49156" name="Notes Placeholder 2"/>
          <p:cNvSpPr>
            <a:spLocks noGrp="1"/>
          </p:cNvSpPr>
          <p:nvPr>
            <p:ph type="body" idx="1"/>
          </p:nvPr>
        </p:nvSpPr>
        <p:spPr>
          <a:xfrm>
            <a:off x="685800" y="4343400"/>
            <a:ext cx="5486400" cy="4114800"/>
          </a:xfrm>
          <a:noFill/>
          <a:ln>
            <a:solidFill>
              <a:srgbClr val="000000"/>
            </a:solidFill>
          </a:ln>
        </p:spPr>
        <p:txBody>
          <a:bodyPr/>
          <a:lstStyle/>
          <a:p>
            <a:pPr eaLnBrk="1" hangingPunct="1">
              <a:spcBef>
                <a:spcPct val="0"/>
              </a:spcBef>
              <a:buFontTx/>
              <a:buChar char="•"/>
            </a:pPr>
            <a:r>
              <a:rPr lang="en-US"/>
              <a:t>BRCA1/BRCA2: Women with significant amily history are screened to determine their risk. Mutations in BRCA1 or BRCA2 in women with breast cancer increases the probability that they will develop secondary cancer of the ovaries. BRCA1 and BRCA2 testing is done to identify those women who need extra surveillance for possible ovarian cancer or prophylactic oophorectomy</a:t>
            </a:r>
          </a:p>
          <a:p>
            <a:pPr eaLnBrk="1" hangingPunct="1">
              <a:spcBef>
                <a:spcPct val="0"/>
              </a:spcBef>
              <a:buFontTx/>
              <a:buChar char="•"/>
            </a:pPr>
            <a:r>
              <a:rPr lang="en-US"/>
              <a:t>LQTS – there are a number of genetic mutations identified that affect cardiac ion channel conductance and cause long QT interval and associated increased risk of fatal arrhythmia. Patients with long QT syndrome are tested for which mutation is present. Some mutations increase the risk of arrhythmia associated with auditory stimulation during sleep, others increase the risk associated with exercise; knowing which mutation is present, the individual can be counseled to avoid the relevant trigger. Furthermore, certain drugs work better for some mutations than others, so genetic testing allows </a:t>
            </a:r>
            <a:r>
              <a:rPr lang="en-US" sz="1100"/>
              <a:t>tailoring </a:t>
            </a:r>
            <a:r>
              <a:rPr lang="en-US"/>
              <a:t>of drug therapy</a:t>
            </a:r>
          </a:p>
          <a:p>
            <a:pPr eaLnBrk="1" hangingPunct="1">
              <a:spcBef>
                <a:spcPct val="0"/>
              </a:spcBef>
              <a:buFontTx/>
              <a:buChar char="•"/>
            </a:pPr>
            <a:r>
              <a:rPr lang="en-US"/>
              <a:t>In May 2004, PGx Health Pharmaceuticals, based in New Haven, CT, introduced the </a:t>
            </a:r>
            <a:r>
              <a:rPr lang="en-US" i="1"/>
              <a:t>FAMILION</a:t>
            </a:r>
            <a:r>
              <a:rPr lang="en-US"/>
              <a:t>™</a:t>
            </a:r>
          </a:p>
          <a:p>
            <a:pPr eaLnBrk="1" hangingPunct="1">
              <a:spcBef>
                <a:spcPct val="0"/>
              </a:spcBef>
              <a:buFontTx/>
              <a:buChar char="•"/>
            </a:pPr>
            <a:endParaRPr lang="en-US"/>
          </a:p>
          <a:p>
            <a:pPr eaLnBrk="1" hangingPunct="1">
              <a:spcBef>
                <a:spcPct val="0"/>
              </a:spcBef>
              <a:buFontTx/>
              <a:buChar char="•"/>
            </a:pPr>
            <a:r>
              <a:rPr lang="en-US"/>
              <a:t>TCF7L2 testing in patients with impaired glucose tolerance is important for identifying those individuals who need aggressive lifestyle modification and drug treatmetn to prevent progression to diabetes</a:t>
            </a:r>
          </a:p>
        </p:txBody>
      </p:sp>
      <p:sp>
        <p:nvSpPr>
          <p:cNvPr id="4915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eaLnBrk="1" hangingPunct="1"/>
            <a:fld id="{631BCEAB-F256-AD41-B517-090E09364316}" type="slidenum">
              <a:rPr lang="en-US" sz="1200">
                <a:latin typeface="Calibri" charset="0"/>
              </a:rPr>
              <a:pPr algn="r" eaLnBrk="1" hangingPunct="1"/>
              <a:t>72</a:t>
            </a:fld>
            <a:endParaRPr lang="en-US" sz="1200">
              <a:latin typeface="Calibri"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146" name="Rectangle 2"/>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marL="39688"/>
            <a:r>
              <a:rPr lang="en-US">
                <a:solidFill>
                  <a:srgbClr val="292934"/>
                </a:solidFill>
                <a:latin typeface="Arial" charset="0"/>
                <a:cs typeface="Arial" charset="0"/>
                <a:sym typeface="Arial" charset="0"/>
              </a:rPr>
              <a:t>Figure 1b: Algorithm (maybe supp?)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213ACA78-0F65-BD48-AB73-F1D40EAC5186}" type="slidenum">
              <a:rPr lang="en-US"/>
              <a:pPr/>
              <a:t>6</a:t>
            </a:fld>
            <a:endParaRPr lang="en-US"/>
          </a:p>
        </p:txBody>
      </p:sp>
      <p:sp>
        <p:nvSpPr>
          <p:cNvPr id="29699" name="Rectangle 2"/>
          <p:cNvSpPr>
            <a:spLocks noGrp="1" noRot="1" noChangeAspect="1" noChangeArrowheads="1"/>
          </p:cNvSpPr>
          <p:nvPr>
            <p:ph type="sldImg"/>
          </p:nvPr>
        </p:nvSpPr>
        <p:spPr>
          <a:solidFill>
            <a:srgbClr val="FFFFFF"/>
          </a:solidFill>
          <a:ln/>
        </p:spPr>
      </p:sp>
      <p:sp>
        <p:nvSpPr>
          <p:cNvPr id="29700"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F7E7B97-4B7C-2F4C-9CA1-53077587972B}" type="slidenum">
              <a:rPr lang="en-US"/>
              <a:pPr/>
              <a:t>7</a:t>
            </a:fld>
            <a:endParaRPr lang="en-US"/>
          </a:p>
        </p:txBody>
      </p:sp>
      <p:sp>
        <p:nvSpPr>
          <p:cNvPr id="31747" name="Rectangle 2"/>
          <p:cNvSpPr>
            <a:spLocks noGrp="1" noRot="1" noChangeAspect="1" noChangeArrowheads="1"/>
          </p:cNvSpPr>
          <p:nvPr>
            <p:ph type="sldImg"/>
          </p:nvPr>
        </p:nvSpPr>
        <p:spPr>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146" name="Rectangle 2"/>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marL="39688"/>
            <a:r>
              <a:rPr lang="en-US">
                <a:solidFill>
                  <a:srgbClr val="292934"/>
                </a:solidFill>
                <a:latin typeface="Arial" charset="0"/>
                <a:cs typeface="Arial" charset="0"/>
                <a:sym typeface="Arial" charset="0"/>
              </a:rPr>
              <a:t>Figure 1b: Algorithm (maybe supp?)</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23</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25</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27</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8E52FC-F7B4-4045-B8D0-87A2EBA7B70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DF7C94-58BA-D04D-B0B4-3417DC8A779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F0DF5C-42FB-5A40-8F10-5D832467A70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942019-B1E0-274F-9F5F-55E8E2485F5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F34CE8-490E-C345-BFB5-5B33DD80267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1BD557-8743-7048-94AF-37088610201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EA70BFA-E877-CF4E-96EE-85FA465B2CF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1109D5-B569-5547-8811-B36573AE2C2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D1A808C-E799-FE4E-B8F8-14EBB7AD90A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1A93E5-DC44-1540-8071-60CA57C0B23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EC8AC4-D4BA-DD48-A4C9-242F934FD5E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AB829ACC-9FF5-9A45-83CE-3E6C818BCFE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g"/><Relationship Id="rId5" Type="http://schemas.openxmlformats.org/officeDocument/2006/relationships/image" Target="../media/image5.jpeg"/><Relationship Id="rId6"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2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emf"/><Relationship Id="rId4" Type="http://schemas.openxmlformats.org/officeDocument/2006/relationships/image" Target="../media/image26.em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g"/><Relationship Id="rId5" Type="http://schemas.openxmlformats.org/officeDocument/2006/relationships/image" Target="../media/image5.jpeg"/><Relationship Id="rId6" Type="http://schemas.openxmlformats.org/officeDocument/2006/relationships/image" Target="../media/image6.jpg"/><Relationship Id="rId7"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7.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emf"/></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5.emf"/><Relationship Id="rId5" Type="http://schemas.openxmlformats.org/officeDocument/2006/relationships/image" Target="../media/image36.emf"/><Relationship Id="rId6" Type="http://schemas.openxmlformats.org/officeDocument/2006/relationships/image" Target="../media/image37.emf"/><Relationship Id="rId7" Type="http://schemas.openxmlformats.org/officeDocument/2006/relationships/image" Target="../media/image38.emf"/><Relationship Id="rId8" Type="http://schemas.openxmlformats.org/officeDocument/2006/relationships/image" Target="../media/image39.emf"/><Relationship Id="rId1" Type="http://schemas.openxmlformats.org/officeDocument/2006/relationships/slideLayout" Target="../slideLayouts/slideLayout7.xml"/><Relationship Id="rId2" Type="http://schemas.openxmlformats.org/officeDocument/2006/relationships/image" Target="../media/image33.emf"/></Relationships>
</file>

<file path=ppt/slides/_rels/slide42.xml.rels><?xml version="1.0" encoding="UTF-8" standalone="yes"?>
<Relationships xmlns="http://schemas.openxmlformats.org/package/2006/relationships"><Relationship Id="rId3" Type="http://schemas.openxmlformats.org/officeDocument/2006/relationships/image" Target="../media/image41.emf"/><Relationship Id="rId4" Type="http://schemas.openxmlformats.org/officeDocument/2006/relationships/image" Target="../media/image42.jpeg"/><Relationship Id="rId1" Type="http://schemas.openxmlformats.org/officeDocument/2006/relationships/slideLayout" Target="../slideLayouts/slideLayout2.xml"/><Relationship Id="rId2" Type="http://schemas.openxmlformats.org/officeDocument/2006/relationships/image" Target="../media/image4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21.png"/><Relationship Id="rId5" Type="http://schemas.openxmlformats.org/officeDocument/2006/relationships/image" Target="../media/image9.jpeg"/><Relationship Id="rId6" Type="http://schemas.openxmlformats.org/officeDocument/2006/relationships/image" Target="../media/image43.jp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9.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emf"/></Relationships>
</file>

<file path=ppt/slides/_rels/slide56.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46.gif"/><Relationship Id="rId5" Type="http://schemas.openxmlformats.org/officeDocument/2006/relationships/image" Target="../media/image21.png"/><Relationship Id="rId6" Type="http://schemas.openxmlformats.org/officeDocument/2006/relationships/image" Target="../media/image9.jpeg"/><Relationship Id="rId7"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7.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0.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49.gi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png"/><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0.jpe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60.png"/><Relationship Id="rId9" Type="http://schemas.openxmlformats.org/officeDocument/2006/relationships/image" Target="../media/image61.png"/><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2.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9.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381000" y="1524000"/>
            <a:ext cx="8458200" cy="1143000"/>
          </a:xfrm>
        </p:spPr>
        <p:txBody>
          <a:bodyPr/>
          <a:lstStyle/>
          <a:p>
            <a:pPr eaLnBrk="1" hangingPunct="1"/>
            <a:r>
              <a:rPr lang="en-US" sz="3200" b="1" dirty="0" smtClean="0">
                <a:latin typeface="Helvetica" charset="0"/>
              </a:rPr>
              <a:t>Personalized Medicine: </a:t>
            </a:r>
            <a:r>
              <a:rPr lang="en-US" sz="3200" b="1" dirty="0" err="1" smtClean="0">
                <a:latin typeface="Helvetica" charset="0"/>
              </a:rPr>
              <a:t>Omics</a:t>
            </a:r>
            <a:r>
              <a:rPr lang="en-US" sz="3200" b="1" dirty="0" smtClean="0">
                <a:latin typeface="Helvetica" charset="0"/>
              </a:rPr>
              <a:t> Profiling for Assessing Healthy and Disease States</a:t>
            </a:r>
            <a:endParaRPr lang="en-US" sz="3200" b="1" dirty="0" smtClean="0"/>
          </a:p>
        </p:txBody>
      </p:sp>
      <p:pic>
        <p:nvPicPr>
          <p:cNvPr id="14339" name="Picture 4" descr="people_from_all_races"/>
          <p:cNvPicPr>
            <a:picLocks noChangeAspect="1" noChangeArrowheads="1"/>
          </p:cNvPicPr>
          <p:nvPr/>
        </p:nvPicPr>
        <p:blipFill>
          <a:blip r:embed="rId3"/>
          <a:srcRect/>
          <a:stretch>
            <a:fillRect/>
          </a:stretch>
        </p:blipFill>
        <p:spPr bwMode="auto">
          <a:xfrm>
            <a:off x="5715000" y="3048000"/>
            <a:ext cx="2828925" cy="2819400"/>
          </a:xfrm>
          <a:prstGeom prst="rect">
            <a:avLst/>
          </a:prstGeom>
          <a:noFill/>
          <a:ln w="9525">
            <a:noFill/>
            <a:miter lim="800000"/>
            <a:headEnd/>
            <a:tailEnd/>
          </a:ln>
        </p:spPr>
      </p:pic>
      <p:sp>
        <p:nvSpPr>
          <p:cNvPr id="14340" name="Rectangle 4"/>
          <p:cNvSpPr>
            <a:spLocks noChangeArrowheads="1"/>
          </p:cNvSpPr>
          <p:nvPr/>
        </p:nvSpPr>
        <p:spPr bwMode="auto">
          <a:xfrm>
            <a:off x="1295400" y="3581400"/>
            <a:ext cx="4572000" cy="1570038"/>
          </a:xfrm>
          <a:prstGeom prst="rect">
            <a:avLst/>
          </a:prstGeom>
          <a:noFill/>
          <a:ln w="9525">
            <a:noFill/>
            <a:miter lim="800000"/>
            <a:headEnd/>
            <a:tailEnd/>
          </a:ln>
        </p:spPr>
        <p:txBody>
          <a:bodyPr>
            <a:prstTxWarp prst="textNoShape">
              <a:avLst/>
            </a:prstTxWarp>
            <a:spAutoFit/>
          </a:bodyPr>
          <a:lstStyle/>
          <a:p>
            <a:r>
              <a:rPr lang="en-US" sz="3200" dirty="0">
                <a:latin typeface="Helvetica" charset="0"/>
              </a:rPr>
              <a:t>Michael Snyder</a:t>
            </a:r>
          </a:p>
          <a:p>
            <a:r>
              <a:rPr lang="en-US" sz="3200" dirty="0" smtClean="0">
                <a:latin typeface="Helvetica" charset="0"/>
              </a:rPr>
              <a:t/>
            </a:r>
            <a:br>
              <a:rPr lang="en-US" sz="3200" dirty="0" smtClean="0">
                <a:latin typeface="Helvetica" charset="0"/>
              </a:rPr>
            </a:br>
            <a:r>
              <a:rPr lang="en-US" sz="3200" dirty="0" smtClean="0">
                <a:latin typeface="Helvetica" charset="0"/>
              </a:rPr>
              <a:t>May </a:t>
            </a:r>
            <a:r>
              <a:rPr lang="en-US" sz="3200" dirty="0" smtClean="0">
                <a:latin typeface="Helvetica" charset="0"/>
              </a:rPr>
              <a:t>22, </a:t>
            </a:r>
            <a:r>
              <a:rPr lang="en-US" sz="3200" dirty="0" smtClean="0">
                <a:latin typeface="Helvetica" charset="0"/>
              </a:rPr>
              <a:t>2013</a:t>
            </a:r>
            <a:endParaRPr lang="en-US" sz="3200" dirty="0"/>
          </a:p>
        </p:txBody>
      </p:sp>
      <p:sp>
        <p:nvSpPr>
          <p:cNvPr id="5" name="Rectangle 4"/>
          <p:cNvSpPr/>
          <p:nvPr/>
        </p:nvSpPr>
        <p:spPr>
          <a:xfrm>
            <a:off x="685800" y="6096000"/>
            <a:ext cx="5932333" cy="461665"/>
          </a:xfrm>
          <a:prstGeom prst="rect">
            <a:avLst/>
          </a:prstGeom>
        </p:spPr>
        <p:txBody>
          <a:bodyPr wrap="none">
            <a:spAutoFit/>
          </a:bodyPr>
          <a:lstStyle/>
          <a:p>
            <a:r>
              <a:rPr lang="en-US" dirty="0" smtClean="0">
                <a:latin typeface="Helvetica" charset="0"/>
              </a:rPr>
              <a:t>Conflicts: </a:t>
            </a:r>
            <a:r>
              <a:rPr lang="en-US" dirty="0" err="1" smtClean="0">
                <a:latin typeface="Helvetica" charset="0"/>
              </a:rPr>
              <a:t>Personalis</a:t>
            </a:r>
            <a:r>
              <a:rPr lang="en-US" dirty="0" smtClean="0">
                <a:latin typeface="Helvetica" charset="0"/>
              </a:rPr>
              <a:t>, </a:t>
            </a:r>
            <a:r>
              <a:rPr lang="en-US" dirty="0" err="1" smtClean="0">
                <a:latin typeface="Helvetica" charset="0"/>
              </a:rPr>
              <a:t>Genapsys</a:t>
            </a:r>
            <a:r>
              <a:rPr lang="en-US" dirty="0" smtClean="0">
                <a:latin typeface="Helvetica" charset="0"/>
              </a:rPr>
              <a:t>, </a:t>
            </a:r>
            <a:r>
              <a:rPr lang="en-US" dirty="0" err="1" smtClean="0">
                <a:latin typeface="Helvetica" charset="0"/>
              </a:rPr>
              <a:t>Illumina</a:t>
            </a:r>
            <a:endParaRPr lang="en-US" dirty="0"/>
          </a:p>
        </p:txBody>
      </p:sp>
    </p:spTree>
    <p:extLst>
      <p:ext uri="{BB962C8B-B14F-4D97-AF65-F5344CB8AC3E}">
        <p14:creationId xmlns:p14="http://schemas.microsoft.com/office/powerpoint/2010/main" val="14751326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descr="Image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985" y="1046799"/>
            <a:ext cx="8154522" cy="2991801"/>
          </a:xfrm>
          <a:prstGeom prst="rect">
            <a:avLst/>
          </a:prstGeom>
        </p:spPr>
      </p:pic>
      <p:pic>
        <p:nvPicPr>
          <p:cNvPr id="6" name="Picture 5" descr="Imag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3733800"/>
            <a:ext cx="8137128" cy="2973680"/>
          </a:xfrm>
          <a:prstGeom prst="snip2DiagRect">
            <a:avLst/>
          </a:prstGeom>
        </p:spPr>
      </p:pic>
      <p:sp>
        <p:nvSpPr>
          <p:cNvPr id="9" name="Rectangle 8"/>
          <p:cNvSpPr/>
          <p:nvPr/>
        </p:nvSpPr>
        <p:spPr>
          <a:xfrm>
            <a:off x="7772400" y="2895600"/>
            <a:ext cx="1050528" cy="838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001000" y="2665482"/>
            <a:ext cx="580407" cy="30631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arallelogram 12"/>
          <p:cNvSpPr/>
          <p:nvPr/>
        </p:nvSpPr>
        <p:spPr>
          <a:xfrm>
            <a:off x="8154524" y="2130425"/>
            <a:ext cx="496528" cy="495332"/>
          </a:xfrm>
          <a:prstGeom prst="parallelogram">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iagonal Stripe 13"/>
          <p:cNvSpPr/>
          <p:nvPr/>
        </p:nvSpPr>
        <p:spPr>
          <a:xfrm>
            <a:off x="685800" y="4630881"/>
            <a:ext cx="832431" cy="1007919"/>
          </a:xfrm>
          <a:prstGeom prst="diagStrip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Rectangle 15"/>
          <p:cNvSpPr/>
          <p:nvPr/>
        </p:nvSpPr>
        <p:spPr>
          <a:xfrm>
            <a:off x="685800" y="3886200"/>
            <a:ext cx="756042" cy="101203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27"/>
          <p:cNvSpPr txBox="1">
            <a:spLocks noChangeArrowheads="1"/>
          </p:cNvSpPr>
          <p:nvPr/>
        </p:nvSpPr>
        <p:spPr bwMode="auto">
          <a:xfrm>
            <a:off x="228600" y="0"/>
            <a:ext cx="8763000" cy="1077218"/>
          </a:xfrm>
          <a:prstGeom prst="rect">
            <a:avLst/>
          </a:prstGeom>
          <a:noFill/>
          <a:ln w="9525">
            <a:noFill/>
            <a:miter lim="800000"/>
            <a:headEnd/>
            <a:tailEnd/>
          </a:ln>
        </p:spPr>
        <p:txBody>
          <a:bodyPr wrap="square" anchor="ctr">
            <a:prstTxWarp prst="textNoShape">
              <a:avLst/>
            </a:prstTxWarp>
            <a:spAutoFit/>
          </a:bodyPr>
          <a:lstStyle/>
          <a:p>
            <a:pPr algn="ctr"/>
            <a:r>
              <a:rPr lang="en-US" sz="3200" b="1" dirty="0" smtClean="0"/>
              <a:t>Personal </a:t>
            </a:r>
            <a:r>
              <a:rPr lang="en-US" sz="3200" b="1" dirty="0" err="1" smtClean="0"/>
              <a:t>Omics</a:t>
            </a:r>
            <a:r>
              <a:rPr lang="en-US" sz="3200" b="1" dirty="0" smtClean="0"/>
              <a:t> Profile</a:t>
            </a:r>
          </a:p>
          <a:p>
            <a:pPr algn="ctr"/>
            <a:r>
              <a:rPr lang="en-US" sz="3200" b="1" dirty="0" smtClean="0"/>
              <a:t>50 months; 75 </a:t>
            </a:r>
            <a:r>
              <a:rPr lang="en-US" sz="3200" b="1" dirty="0" err="1" smtClean="0"/>
              <a:t>Timepoints</a:t>
            </a:r>
            <a:r>
              <a:rPr lang="en-US" sz="3200" b="1" dirty="0" smtClean="0"/>
              <a:t>; 6 Viral Infections</a:t>
            </a:r>
            <a:endParaRPr lang="en-US" sz="3200" b="1" dirty="0"/>
          </a:p>
        </p:txBody>
      </p:sp>
      <p:sp>
        <p:nvSpPr>
          <p:cNvPr id="4" name="Rectangle 3"/>
          <p:cNvSpPr/>
          <p:nvPr/>
        </p:nvSpPr>
        <p:spPr>
          <a:xfrm>
            <a:off x="7620000" y="3119735"/>
            <a:ext cx="274434" cy="461665"/>
          </a:xfrm>
          <a:prstGeom prst="rect">
            <a:avLst/>
          </a:prstGeom>
        </p:spPr>
        <p:txBody>
          <a:bodyPr wrap="none">
            <a:spAutoFit/>
          </a:bodyPr>
          <a:lstStyle/>
          <a:p>
            <a:r>
              <a:rPr lang="en-US" b="1" dirty="0"/>
              <a:t>/</a:t>
            </a:r>
            <a:endParaRPr lang="en-US" dirty="0"/>
          </a:p>
        </p:txBody>
      </p:sp>
      <p:sp>
        <p:nvSpPr>
          <p:cNvPr id="15" name="Rectangle 14"/>
          <p:cNvSpPr/>
          <p:nvPr/>
        </p:nvSpPr>
        <p:spPr>
          <a:xfrm flipH="1">
            <a:off x="533400" y="5715000"/>
            <a:ext cx="381000" cy="461665"/>
          </a:xfrm>
          <a:prstGeom prst="rect">
            <a:avLst/>
          </a:prstGeom>
        </p:spPr>
        <p:txBody>
          <a:bodyPr wrap="square">
            <a:spAutoFit/>
          </a:bodyPr>
          <a:lstStyle/>
          <a:p>
            <a:r>
              <a:rPr lang="en-US" b="1" dirty="0"/>
              <a:t>/</a:t>
            </a:r>
            <a:endParaRPr lang="en-US" dirty="0"/>
          </a:p>
        </p:txBody>
      </p:sp>
      <p:sp>
        <p:nvSpPr>
          <p:cNvPr id="7" name="Rectangle 6"/>
          <p:cNvSpPr/>
          <p:nvPr/>
        </p:nvSpPr>
        <p:spPr>
          <a:xfrm>
            <a:off x="6324600" y="6457890"/>
            <a:ext cx="2736321" cy="400110"/>
          </a:xfrm>
          <a:prstGeom prst="rect">
            <a:avLst/>
          </a:prstGeom>
        </p:spPr>
        <p:txBody>
          <a:bodyPr wrap="none">
            <a:spAutoFit/>
          </a:bodyPr>
          <a:lstStyle/>
          <a:p>
            <a:r>
              <a:rPr lang="en-US" sz="2000" dirty="0" smtClean="0"/>
              <a:t>Chen et al., Cell 2012</a:t>
            </a:r>
            <a:endParaRPr lang="en-US" sz="2000" dirty="0"/>
          </a:p>
        </p:txBody>
      </p:sp>
      <p:pic>
        <p:nvPicPr>
          <p:cNvPr id="17" name="Picture 6" descr="snyder_02"/>
          <p:cNvPicPr>
            <a:picLocks noChangeAspect="1" noChangeArrowheads="1"/>
          </p:cNvPicPr>
          <p:nvPr/>
        </p:nvPicPr>
        <p:blipFill>
          <a:blip r:embed="rId4"/>
          <a:srcRect b="12195"/>
          <a:stretch>
            <a:fillRect/>
          </a:stretch>
        </p:blipFill>
        <p:spPr bwMode="auto">
          <a:xfrm>
            <a:off x="7620000" y="5029200"/>
            <a:ext cx="1066800" cy="1357504"/>
          </a:xfrm>
          <a:prstGeom prst="rect">
            <a:avLst/>
          </a:prstGeom>
          <a:noFill/>
          <a:ln w="9525">
            <a:noFill/>
            <a:miter lim="800000"/>
            <a:headEnd/>
            <a:tailEnd/>
          </a:ln>
        </p:spPr>
      </p:pic>
    </p:spTree>
    <p:extLst>
      <p:ext uri="{BB962C8B-B14F-4D97-AF65-F5344CB8AC3E}">
        <p14:creationId xmlns:p14="http://schemas.microsoft.com/office/powerpoint/2010/main" val="202299964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1143000"/>
          </a:xfrm>
        </p:spPr>
        <p:txBody>
          <a:bodyPr>
            <a:normAutofit fontScale="90000"/>
          </a:bodyPr>
          <a:lstStyle/>
          <a:p>
            <a:r>
              <a:rPr lang="en-US" b="1" dirty="0" smtClean="0"/>
              <a:t>Accurate Genome Sequencing</a:t>
            </a:r>
            <a:endParaRPr lang="en-US" b="1" dirty="0"/>
          </a:p>
        </p:txBody>
      </p:sp>
      <p:sp>
        <p:nvSpPr>
          <p:cNvPr id="4" name="Rectangle 3"/>
          <p:cNvSpPr/>
          <p:nvPr/>
        </p:nvSpPr>
        <p:spPr>
          <a:xfrm>
            <a:off x="762000" y="5105400"/>
            <a:ext cx="7772400" cy="1384995"/>
          </a:xfrm>
          <a:prstGeom prst="rect">
            <a:avLst/>
          </a:prstGeom>
        </p:spPr>
        <p:txBody>
          <a:bodyPr wrap="square">
            <a:spAutoFit/>
          </a:bodyPr>
          <a:lstStyle/>
          <a:p>
            <a:pPr algn="ctr"/>
            <a:r>
              <a:rPr lang="en-US" sz="2800" b="1" dirty="0" smtClean="0"/>
              <a:t>3.3 M Hi conf. </a:t>
            </a:r>
            <a:r>
              <a:rPr lang="en-US" sz="2800" b="1" dirty="0" err="1" smtClean="0"/>
              <a:t>SNVs</a:t>
            </a:r>
            <a:r>
              <a:rPr lang="en-US" sz="2800" b="1" dirty="0" smtClean="0"/>
              <a:t>, 217K </a:t>
            </a:r>
            <a:r>
              <a:rPr lang="en-US" sz="2800" b="1" dirty="0" err="1" smtClean="0"/>
              <a:t>Indels</a:t>
            </a:r>
            <a:r>
              <a:rPr lang="en-US" sz="2800" b="1" dirty="0" smtClean="0"/>
              <a:t> and 3K </a:t>
            </a:r>
            <a:r>
              <a:rPr lang="en-US" sz="2800" b="1" dirty="0" err="1" smtClean="0"/>
              <a:t>SVs</a:t>
            </a:r>
            <a:endParaRPr lang="en-US" sz="2800" b="1" dirty="0" smtClean="0"/>
          </a:p>
          <a:p>
            <a:pPr algn="ctr"/>
            <a:r>
              <a:rPr lang="en-US" sz="2800" b="1" dirty="0" smtClean="0"/>
              <a:t>2 or more Platforms</a:t>
            </a:r>
          </a:p>
          <a:p>
            <a:pPr algn="ctr"/>
            <a:r>
              <a:rPr lang="en-US" sz="2800" b="1" dirty="0" smtClean="0"/>
              <a:t>(Plus low confidence)</a:t>
            </a:r>
            <a:endParaRPr lang="en-US" sz="2800" dirty="0"/>
          </a:p>
        </p:txBody>
      </p:sp>
      <p:sp>
        <p:nvSpPr>
          <p:cNvPr id="5" name="Rectangle 2"/>
          <p:cNvSpPr txBox="1">
            <a:spLocks noChangeArrowheads="1"/>
          </p:cNvSpPr>
          <p:nvPr/>
        </p:nvSpPr>
        <p:spPr bwMode="auto">
          <a:xfrm>
            <a:off x="609600" y="1295400"/>
            <a:ext cx="73152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623888" lvl="0" indent="-342900">
              <a:spcBef>
                <a:spcPct val="20000"/>
              </a:spcBef>
            </a:pPr>
            <a:r>
              <a:rPr lang="en-US" b="1" dirty="0" smtClean="0"/>
              <a:t>Whole Genome Sequencing</a:t>
            </a:r>
          </a:p>
          <a:p>
            <a:pPr marL="623888" lvl="0" indent="-342900">
              <a:spcBef>
                <a:spcPct val="20000"/>
              </a:spcBef>
              <a:buFontTx/>
              <a:buChar char="•"/>
            </a:pPr>
            <a:r>
              <a:rPr kumimoji="0" lang="en-US" sz="2400" b="0" i="0" u="none" strike="noStrike" kern="0" cap="none" spc="0" normalizeH="0" baseline="0" noProof="0" dirty="0" smtClean="0">
                <a:ln>
                  <a:noFill/>
                </a:ln>
                <a:solidFill>
                  <a:schemeClr val="tx1"/>
                </a:solidFill>
                <a:effectLst/>
                <a:uLnTx/>
                <a:uFillTx/>
                <a:latin typeface="+mn-lt"/>
                <a:ea typeface="+mn-ea"/>
                <a:cs typeface="+mn-cs"/>
              </a:rPr>
              <a:t>Complete Genomics: 35 </a:t>
            </a:r>
            <a:r>
              <a:rPr kumimoji="0" lang="en-US" sz="2400" b="0" i="0" u="none" strike="noStrike" kern="0" cap="none" spc="0" normalizeH="0" baseline="0" noProof="0" dirty="0" err="1" smtClean="0">
                <a:ln>
                  <a:noFill/>
                </a:ln>
                <a:solidFill>
                  <a:schemeClr val="tx1"/>
                </a:solidFill>
                <a:effectLst/>
                <a:uLnTx/>
                <a:uFillTx/>
                <a:latin typeface="+mn-lt"/>
                <a:ea typeface="+mn-ea"/>
                <a:cs typeface="+mn-cs"/>
              </a:rPr>
              <a:t>b</a:t>
            </a:r>
            <a:r>
              <a:rPr kumimoji="0" lang="en-US" sz="2400" b="0" i="0" u="none" strike="noStrike" kern="0" cap="none" spc="0" normalizeH="0" baseline="0" noProof="0" dirty="0" smtClean="0">
                <a:ln>
                  <a:noFill/>
                </a:ln>
                <a:solidFill>
                  <a:schemeClr val="tx1"/>
                </a:solidFill>
                <a:effectLst/>
                <a:uLnTx/>
                <a:uFillTx/>
                <a:latin typeface="+mn-lt"/>
                <a:ea typeface="+mn-ea"/>
                <a:cs typeface="+mn-cs"/>
              </a:rPr>
              <a:t> paired ends (150X)</a:t>
            </a:r>
          </a:p>
          <a:p>
            <a:pPr marL="623888"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err="1" smtClean="0">
                <a:ln>
                  <a:noFill/>
                </a:ln>
                <a:solidFill>
                  <a:schemeClr val="tx1"/>
                </a:solidFill>
                <a:effectLst/>
                <a:uLnTx/>
                <a:uFillTx/>
                <a:latin typeface="+mn-lt"/>
                <a:ea typeface="+mn-ea"/>
                <a:cs typeface="+mn-cs"/>
              </a:rPr>
              <a:t>Illumina</a:t>
            </a:r>
            <a:r>
              <a:rPr kumimoji="0" lang="en-US" sz="2400" b="0" i="0" u="none" strike="noStrike" kern="0" cap="none" spc="0" normalizeH="0" baseline="0" noProof="0" dirty="0" smtClean="0">
                <a:ln>
                  <a:noFill/>
                </a:ln>
                <a:solidFill>
                  <a:schemeClr val="tx1"/>
                </a:solidFill>
                <a:effectLst/>
                <a:uLnTx/>
                <a:uFillTx/>
                <a:latin typeface="+mn-lt"/>
                <a:ea typeface="+mn-ea"/>
                <a:cs typeface="+mn-cs"/>
              </a:rPr>
              <a:t>: 100 </a:t>
            </a:r>
            <a:r>
              <a:rPr kumimoji="0" lang="en-US" sz="2400" b="0" i="0" u="none" strike="noStrike" kern="0" cap="none" spc="0" normalizeH="0" baseline="0" noProof="0" dirty="0" err="1" smtClean="0">
                <a:ln>
                  <a:noFill/>
                </a:ln>
                <a:solidFill>
                  <a:schemeClr val="tx1"/>
                </a:solidFill>
                <a:effectLst/>
                <a:uLnTx/>
                <a:uFillTx/>
                <a:latin typeface="+mn-lt"/>
                <a:ea typeface="+mn-ea"/>
                <a:cs typeface="+mn-cs"/>
              </a:rPr>
              <a:t>b</a:t>
            </a:r>
            <a:r>
              <a:rPr kumimoji="0" lang="en-US" sz="2400" b="0" i="0" u="none" strike="noStrike" kern="0" cap="none" spc="0" normalizeH="0" baseline="0" noProof="0" dirty="0" smtClean="0">
                <a:ln>
                  <a:noFill/>
                </a:ln>
                <a:solidFill>
                  <a:schemeClr val="tx1"/>
                </a:solidFill>
                <a:effectLst/>
                <a:uLnTx/>
                <a:uFillTx/>
                <a:latin typeface="+mn-lt"/>
                <a:ea typeface="+mn-ea"/>
                <a:cs typeface="+mn-cs"/>
              </a:rPr>
              <a:t> paired ends (120X) </a:t>
            </a:r>
          </a:p>
          <a:p>
            <a:pPr marL="623888" marR="0" lvl="0" indent="-342900" algn="l" defTabSz="914400" rtl="0" eaLnBrk="0" fontAlgn="base" latinLnBrk="0" hangingPunct="0">
              <a:lnSpc>
                <a:spcPct val="100000"/>
              </a:lnSpc>
              <a:spcBef>
                <a:spcPct val="20000"/>
              </a:spcBef>
              <a:spcAft>
                <a:spcPct val="0"/>
              </a:spcAft>
              <a:buClrTx/>
              <a:buSzTx/>
              <a:buFontTx/>
              <a:buChar char="•"/>
              <a:tabLst/>
              <a:defRPr/>
            </a:pPr>
            <a:endParaRPr lang="en-US" kern="0" dirty="0" smtClean="0">
              <a:latin typeface="+mn-lt"/>
              <a:ea typeface="+mn-ea"/>
              <a:cs typeface="+mn-cs"/>
            </a:endParaRPr>
          </a:p>
          <a:p>
            <a:pPr marL="623888" lvl="0" indent="-342900">
              <a:spcBef>
                <a:spcPct val="20000"/>
              </a:spcBef>
            </a:pPr>
            <a:r>
              <a:rPr lang="en-US" b="1" dirty="0" err="1" smtClean="0"/>
              <a:t>Exome</a:t>
            </a:r>
            <a:r>
              <a:rPr lang="en-US" b="1" dirty="0" smtClean="0"/>
              <a:t> Sequencing</a:t>
            </a:r>
          </a:p>
          <a:p>
            <a:pPr marL="623888" lvl="0" indent="-342900">
              <a:spcBef>
                <a:spcPct val="20000"/>
              </a:spcBef>
              <a:buFontTx/>
              <a:buChar char="•"/>
            </a:pPr>
            <a:r>
              <a:rPr lang="en-US" kern="0" dirty="0" err="1" smtClean="0"/>
              <a:t>Nimblegen</a:t>
            </a:r>
            <a:endParaRPr lang="en-US" kern="0" dirty="0" smtClean="0"/>
          </a:p>
          <a:p>
            <a:pPr marL="623888" lvl="0" indent="-342900">
              <a:spcBef>
                <a:spcPct val="20000"/>
              </a:spcBef>
              <a:buFontTx/>
              <a:buChar char="•"/>
            </a:pPr>
            <a:r>
              <a:rPr lang="en-US" kern="0" dirty="0" err="1" smtClean="0"/>
              <a:t>Illumina</a:t>
            </a:r>
            <a:endParaRPr lang="en-US" kern="0" dirty="0" smtClean="0"/>
          </a:p>
          <a:p>
            <a:pPr marL="623888" lvl="0" indent="-342900">
              <a:spcBef>
                <a:spcPct val="20000"/>
              </a:spcBef>
              <a:buFontTx/>
              <a:buChar char="•"/>
            </a:pPr>
            <a:r>
              <a:rPr lang="en-US" kern="0" dirty="0" err="1" smtClean="0"/>
              <a:t>Aglilent</a:t>
            </a:r>
            <a:endParaRPr lang="en-US" kern="0" dirty="0" smtClean="0"/>
          </a:p>
          <a:p>
            <a:pPr marL="623888"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13" name="Oval 12"/>
          <p:cNvSpPr>
            <a:spLocks noChangeAspect="1"/>
          </p:cNvSpPr>
          <p:nvPr/>
        </p:nvSpPr>
        <p:spPr>
          <a:xfrm>
            <a:off x="6396038" y="2814638"/>
            <a:ext cx="2214562" cy="2215958"/>
          </a:xfrm>
          <a:prstGeom prst="ellipse">
            <a:avLst/>
          </a:prstGeom>
          <a:solidFill>
            <a:srgbClr val="CCFFCC"/>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000" dirty="0">
              <a:solidFill>
                <a:schemeClr val="accent4"/>
              </a:solidFill>
            </a:endParaRPr>
          </a:p>
        </p:txBody>
      </p:sp>
      <p:sp>
        <p:nvSpPr>
          <p:cNvPr id="14" name="Oval 13"/>
          <p:cNvSpPr>
            <a:spLocks noChangeAspect="1"/>
          </p:cNvSpPr>
          <p:nvPr/>
        </p:nvSpPr>
        <p:spPr>
          <a:xfrm>
            <a:off x="5564276" y="2743200"/>
            <a:ext cx="2365287" cy="2339562"/>
          </a:xfrm>
          <a:prstGeom prst="ellipse">
            <a:avLst/>
          </a:prstGeom>
          <a:solidFill>
            <a:srgbClr val="FFFB8F">
              <a:alpha val="50000"/>
            </a:srgbClr>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000" dirty="0">
              <a:solidFill>
                <a:srgbClr val="E2E2E2"/>
              </a:solidFill>
            </a:endParaRPr>
          </a:p>
        </p:txBody>
      </p:sp>
      <p:sp>
        <p:nvSpPr>
          <p:cNvPr id="15" name="TextBox 12"/>
          <p:cNvSpPr txBox="1">
            <a:spLocks noChangeArrowheads="1"/>
          </p:cNvSpPr>
          <p:nvPr/>
        </p:nvSpPr>
        <p:spPr bwMode="auto">
          <a:xfrm>
            <a:off x="6594475" y="3581400"/>
            <a:ext cx="896938" cy="708025"/>
          </a:xfrm>
          <a:prstGeom prst="rect">
            <a:avLst/>
          </a:prstGeom>
          <a:noFill/>
          <a:ln w="9525">
            <a:noFill/>
            <a:miter lim="800000"/>
            <a:headEnd/>
            <a:tailEnd/>
          </a:ln>
        </p:spPr>
        <p:txBody>
          <a:bodyPr wrap="none">
            <a:prstTxWarp prst="textNoShape">
              <a:avLst/>
            </a:prstTxWarp>
            <a:spAutoFit/>
          </a:bodyPr>
          <a:lstStyle/>
          <a:p>
            <a:pPr algn="ctr"/>
            <a:r>
              <a:rPr lang="en-US" sz="2000" b="1"/>
              <a:t>3.30M</a:t>
            </a:r>
          </a:p>
          <a:p>
            <a:pPr algn="ctr"/>
            <a:r>
              <a:rPr lang="en-US" sz="2000" b="1"/>
              <a:t>89%</a:t>
            </a:r>
          </a:p>
        </p:txBody>
      </p:sp>
      <p:sp>
        <p:nvSpPr>
          <p:cNvPr id="16" name="TextBox 13"/>
          <p:cNvSpPr txBox="1">
            <a:spLocks noChangeArrowheads="1"/>
          </p:cNvSpPr>
          <p:nvPr/>
        </p:nvSpPr>
        <p:spPr bwMode="auto">
          <a:xfrm>
            <a:off x="7902575" y="3581400"/>
            <a:ext cx="784225" cy="708025"/>
          </a:xfrm>
          <a:prstGeom prst="rect">
            <a:avLst/>
          </a:prstGeom>
          <a:noFill/>
          <a:ln w="9525">
            <a:noFill/>
            <a:miter lim="800000"/>
            <a:headEnd/>
            <a:tailEnd/>
          </a:ln>
        </p:spPr>
        <p:txBody>
          <a:bodyPr wrap="none">
            <a:prstTxWarp prst="textNoShape">
              <a:avLst/>
            </a:prstTxWarp>
            <a:spAutoFit/>
          </a:bodyPr>
          <a:lstStyle/>
          <a:p>
            <a:pPr algn="ctr"/>
            <a:r>
              <a:rPr lang="en-US" sz="2000"/>
              <a:t>100K</a:t>
            </a:r>
          </a:p>
          <a:p>
            <a:pPr algn="ctr"/>
            <a:r>
              <a:rPr lang="en-US" sz="2000"/>
              <a:t>2%</a:t>
            </a:r>
          </a:p>
        </p:txBody>
      </p:sp>
      <p:sp>
        <p:nvSpPr>
          <p:cNvPr id="17" name="TextBox 14"/>
          <p:cNvSpPr txBox="1">
            <a:spLocks noChangeArrowheads="1"/>
          </p:cNvSpPr>
          <p:nvPr/>
        </p:nvSpPr>
        <p:spPr bwMode="auto">
          <a:xfrm>
            <a:off x="5638800" y="3581400"/>
            <a:ext cx="784225" cy="708025"/>
          </a:xfrm>
          <a:prstGeom prst="rect">
            <a:avLst/>
          </a:prstGeom>
          <a:noFill/>
          <a:ln w="9525">
            <a:noFill/>
            <a:miter lim="800000"/>
            <a:headEnd/>
            <a:tailEnd/>
          </a:ln>
        </p:spPr>
        <p:txBody>
          <a:bodyPr wrap="none">
            <a:prstTxWarp prst="textNoShape">
              <a:avLst/>
            </a:prstTxWarp>
            <a:spAutoFit/>
          </a:bodyPr>
          <a:lstStyle/>
          <a:p>
            <a:pPr algn="ctr"/>
            <a:r>
              <a:rPr lang="en-US" sz="2000" dirty="0"/>
              <a:t>345K</a:t>
            </a:r>
          </a:p>
          <a:p>
            <a:pPr algn="ctr"/>
            <a:r>
              <a:rPr lang="en-US" sz="2000" dirty="0"/>
              <a:t>9%</a:t>
            </a:r>
          </a:p>
        </p:txBody>
      </p:sp>
      <p:sp>
        <p:nvSpPr>
          <p:cNvPr id="18" name="Rectangle 6"/>
          <p:cNvSpPr>
            <a:spLocks/>
          </p:cNvSpPr>
          <p:nvPr/>
        </p:nvSpPr>
        <p:spPr bwMode="auto">
          <a:xfrm>
            <a:off x="8382001" y="2754868"/>
            <a:ext cx="1219200" cy="369332"/>
          </a:xfrm>
          <a:prstGeom prst="rect">
            <a:avLst/>
          </a:prstGeom>
          <a:noFill/>
          <a:ln w="12700">
            <a:noFill/>
            <a:miter lim="800000"/>
            <a:headEnd/>
            <a:tailEnd/>
          </a:ln>
        </p:spPr>
        <p:txBody>
          <a:bodyPr wrap="square" lIns="0" tIns="0" rIns="0" bIns="0" anchor="ctr">
            <a:prstTxWarp prst="textNoShape">
              <a:avLst/>
            </a:prstTxWarp>
            <a:spAutoFit/>
          </a:bodyPr>
          <a:lstStyle/>
          <a:p>
            <a:r>
              <a:rPr lang="en-US" b="1" dirty="0" smtClean="0">
                <a:ea typeface="Palatino" charset="0"/>
                <a:cs typeface="Palatino" charset="0"/>
              </a:rPr>
              <a:t>CG</a:t>
            </a:r>
            <a:endParaRPr lang="en-US" b="1" dirty="0">
              <a:ea typeface="Palatino" charset="0"/>
              <a:cs typeface="Palatino" charset="0"/>
            </a:endParaRPr>
          </a:p>
        </p:txBody>
      </p:sp>
      <p:sp>
        <p:nvSpPr>
          <p:cNvPr id="19" name="Rectangle 7"/>
          <p:cNvSpPr>
            <a:spLocks/>
          </p:cNvSpPr>
          <p:nvPr/>
        </p:nvSpPr>
        <p:spPr bwMode="auto">
          <a:xfrm>
            <a:off x="4703763" y="2754312"/>
            <a:ext cx="1163637" cy="369888"/>
          </a:xfrm>
          <a:prstGeom prst="rect">
            <a:avLst/>
          </a:prstGeom>
          <a:noFill/>
          <a:ln w="12700">
            <a:noFill/>
            <a:miter lim="800000"/>
            <a:headEnd/>
            <a:tailEnd/>
          </a:ln>
        </p:spPr>
        <p:txBody>
          <a:bodyPr wrap="none" lIns="0" tIns="0" rIns="0" bIns="0" anchor="ctr">
            <a:prstTxWarp prst="textNoShape">
              <a:avLst/>
            </a:prstTxWarp>
            <a:spAutoFit/>
          </a:bodyPr>
          <a:lstStyle/>
          <a:p>
            <a:r>
              <a:rPr lang="en-US" b="1" dirty="0" err="1">
                <a:ea typeface="Palatino" charset="0"/>
                <a:cs typeface="Palatino" charset="0"/>
              </a:rPr>
              <a:t>Illumina</a:t>
            </a:r>
            <a:endParaRPr lang="en-US" b="1" dirty="0">
              <a:ea typeface="Palatino" charset="0"/>
              <a:cs typeface="Palatino" charset="0"/>
            </a:endParaRPr>
          </a:p>
        </p:txBody>
      </p:sp>
    </p:spTree>
    <p:extLst>
      <p:ext uri="{BB962C8B-B14F-4D97-AF65-F5344CB8AC3E}">
        <p14:creationId xmlns:p14="http://schemas.microsoft.com/office/powerpoint/2010/main" val="225904621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o-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431" y="0"/>
            <a:ext cx="4910569" cy="6858000"/>
          </a:xfrm>
          <a:prstGeom prst="rect">
            <a:avLst/>
          </a:prstGeom>
        </p:spPr>
      </p:pic>
      <p:sp>
        <p:nvSpPr>
          <p:cNvPr id="5" name="TextBox 4"/>
          <p:cNvSpPr txBox="1"/>
          <p:nvPr/>
        </p:nvSpPr>
        <p:spPr>
          <a:xfrm>
            <a:off x="5943600" y="291405"/>
            <a:ext cx="2522524" cy="1815882"/>
          </a:xfrm>
          <a:prstGeom prst="rect">
            <a:avLst/>
          </a:prstGeom>
          <a:noFill/>
        </p:spPr>
        <p:txBody>
          <a:bodyPr wrap="square" rtlCol="0">
            <a:spAutoFit/>
          </a:bodyPr>
          <a:lstStyle/>
          <a:p>
            <a:r>
              <a:rPr lang="en-US" sz="2800" b="1" dirty="0" err="1" smtClean="0"/>
              <a:t>Moleculo</a:t>
            </a:r>
            <a:r>
              <a:rPr lang="en-US" sz="2800" b="1" dirty="0" smtClean="0"/>
              <a:t>: </a:t>
            </a:r>
          </a:p>
          <a:p>
            <a:r>
              <a:rPr lang="en-US" sz="2800" b="1" dirty="0"/>
              <a:t>Long </a:t>
            </a:r>
            <a:r>
              <a:rPr lang="en-US" sz="2800" b="1" dirty="0" smtClean="0"/>
              <a:t>8-10Kb </a:t>
            </a:r>
            <a:r>
              <a:rPr lang="en-US" sz="2800" b="1" dirty="0" smtClean="0"/>
              <a:t>“Synthetic Reads”</a:t>
            </a:r>
            <a:endParaRPr lang="en-US" sz="2800" b="1" dirty="0"/>
          </a:p>
        </p:txBody>
      </p:sp>
      <p:sp>
        <p:nvSpPr>
          <p:cNvPr id="2" name="Rectangle 1"/>
          <p:cNvSpPr/>
          <p:nvPr/>
        </p:nvSpPr>
        <p:spPr>
          <a:xfrm>
            <a:off x="3963664" y="1824335"/>
            <a:ext cx="1903736" cy="461665"/>
          </a:xfrm>
          <a:prstGeom prst="rect">
            <a:avLst/>
          </a:prstGeom>
        </p:spPr>
        <p:txBody>
          <a:bodyPr wrap="none">
            <a:spAutoFit/>
          </a:bodyPr>
          <a:lstStyle/>
          <a:p>
            <a:r>
              <a:rPr lang="en-US" b="1" dirty="0" smtClean="0"/>
              <a:t>~10 kb DNA</a:t>
            </a:r>
            <a:endParaRPr lang="en-US" dirty="0"/>
          </a:p>
        </p:txBody>
      </p:sp>
      <p:sp>
        <p:nvSpPr>
          <p:cNvPr id="6" name="Rectangle 5"/>
          <p:cNvSpPr/>
          <p:nvPr/>
        </p:nvSpPr>
        <p:spPr>
          <a:xfrm>
            <a:off x="5562600" y="2895600"/>
            <a:ext cx="2886577" cy="461665"/>
          </a:xfrm>
          <a:prstGeom prst="rect">
            <a:avLst/>
          </a:prstGeom>
        </p:spPr>
        <p:txBody>
          <a:bodyPr wrap="none">
            <a:spAutoFit/>
          </a:bodyPr>
          <a:lstStyle/>
          <a:p>
            <a:r>
              <a:rPr lang="en-US" b="1" dirty="0" smtClean="0"/>
              <a:t>3K fragments/pool</a:t>
            </a:r>
            <a:endParaRPr lang="en-US" dirty="0"/>
          </a:p>
        </p:txBody>
      </p:sp>
      <p:sp>
        <p:nvSpPr>
          <p:cNvPr id="7" name="Rectangle 6"/>
          <p:cNvSpPr/>
          <p:nvPr/>
        </p:nvSpPr>
        <p:spPr>
          <a:xfrm>
            <a:off x="5562600" y="4114800"/>
            <a:ext cx="2887329" cy="461665"/>
          </a:xfrm>
          <a:prstGeom prst="rect">
            <a:avLst/>
          </a:prstGeom>
        </p:spPr>
        <p:txBody>
          <a:bodyPr wrap="none">
            <a:spAutoFit/>
          </a:bodyPr>
          <a:lstStyle/>
          <a:p>
            <a:r>
              <a:rPr lang="en-US" b="1" dirty="0" smtClean="0"/>
              <a:t>Barcoded libraries</a:t>
            </a:r>
            <a:endParaRPr lang="en-US" dirty="0"/>
          </a:p>
        </p:txBody>
      </p:sp>
    </p:spTree>
    <p:extLst>
      <p:ext uri="{BB962C8B-B14F-4D97-AF65-F5344CB8AC3E}">
        <p14:creationId xmlns:p14="http://schemas.microsoft.com/office/powerpoint/2010/main" val="205422017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9" name="Rectangle 19"/>
          <p:cNvSpPr>
            <a:spLocks/>
          </p:cNvSpPr>
          <p:nvPr/>
        </p:nvSpPr>
        <p:spPr bwMode="auto">
          <a:xfrm>
            <a:off x="1981200" y="3276600"/>
            <a:ext cx="5685225"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wrap="none" lIns="38100" tIns="38100" rIns="38100" bIns="38100">
            <a:spAutoFit/>
          </a:bodyPr>
          <a:lstStyle/>
          <a:p>
            <a:pPr algn="l"/>
            <a:r>
              <a:rPr lang="en-US" sz="1800" dirty="0" smtClean="0">
                <a:solidFill>
                  <a:srgbClr val="292934"/>
                </a:solidFill>
                <a:ea typeface="ＭＳ Ｐゴシック" charset="0"/>
                <a:cs typeface="Arial" charset="0"/>
                <a:sym typeface="Arial" charset="0"/>
              </a:rPr>
              <a:t>Local phasing + population data= highly phased </a:t>
            </a:r>
            <a:r>
              <a:rPr lang="en-US" sz="1800" dirty="0" smtClean="0">
                <a:solidFill>
                  <a:srgbClr val="292934"/>
                </a:solidFill>
                <a:latin typeface="Arial" charset="0"/>
                <a:ea typeface="ＭＳ Ｐゴシック" charset="0"/>
                <a:cs typeface="Arial" charset="0"/>
                <a:sym typeface="Arial" charset="0"/>
              </a:rPr>
              <a:t>blocks</a:t>
            </a:r>
            <a:endParaRPr lang="en-US" sz="1800" dirty="0">
              <a:solidFill>
                <a:srgbClr val="292934"/>
              </a:solidFill>
              <a:latin typeface="Arial" charset="0"/>
              <a:ea typeface="ＭＳ Ｐゴシック" charset="0"/>
              <a:cs typeface="Arial" charset="0"/>
              <a:sym typeface="Arial" charset="0"/>
            </a:endParaRPr>
          </a:p>
        </p:txBody>
      </p:sp>
      <p:grpSp>
        <p:nvGrpSpPr>
          <p:cNvPr id="4" name="Group 3"/>
          <p:cNvGrpSpPr/>
          <p:nvPr/>
        </p:nvGrpSpPr>
        <p:grpSpPr>
          <a:xfrm>
            <a:off x="381000" y="3810000"/>
            <a:ext cx="8496300" cy="685800"/>
            <a:chOff x="339725" y="4343400"/>
            <a:chExt cx="8496300" cy="838200"/>
          </a:xfrm>
        </p:grpSpPr>
        <p:sp>
          <p:nvSpPr>
            <p:cNvPr id="5124" name="Rectangle 4"/>
            <p:cNvSpPr>
              <a:spLocks/>
            </p:cNvSpPr>
            <p:nvPr/>
          </p:nvSpPr>
          <p:spPr bwMode="auto">
            <a:xfrm>
              <a:off x="339725" y="4343400"/>
              <a:ext cx="8496300" cy="366713"/>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5" name="Rectangle 5"/>
            <p:cNvSpPr>
              <a:spLocks/>
            </p:cNvSpPr>
            <p:nvPr/>
          </p:nvSpPr>
          <p:spPr bwMode="auto">
            <a:xfrm>
              <a:off x="339725" y="4814888"/>
              <a:ext cx="8496300" cy="36671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6" name="Rectangle 6"/>
            <p:cNvSpPr>
              <a:spLocks/>
            </p:cNvSpPr>
            <p:nvPr/>
          </p:nvSpPr>
          <p:spPr bwMode="auto">
            <a:xfrm>
              <a:off x="2554288"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7" name="Rectangle 7"/>
            <p:cNvSpPr>
              <a:spLocks/>
            </p:cNvSpPr>
            <p:nvPr/>
          </p:nvSpPr>
          <p:spPr bwMode="auto">
            <a:xfrm>
              <a:off x="1755775"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8" name="Rectangle 8"/>
            <p:cNvSpPr>
              <a:spLocks/>
            </p:cNvSpPr>
            <p:nvPr/>
          </p:nvSpPr>
          <p:spPr bwMode="auto">
            <a:xfrm>
              <a:off x="825500"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9" name="Rectangle 9"/>
            <p:cNvSpPr>
              <a:spLocks/>
            </p:cNvSpPr>
            <p:nvPr/>
          </p:nvSpPr>
          <p:spPr bwMode="auto">
            <a:xfrm>
              <a:off x="1755775"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0" name="Rectangle 10"/>
            <p:cNvSpPr>
              <a:spLocks/>
            </p:cNvSpPr>
            <p:nvPr/>
          </p:nvSpPr>
          <p:spPr bwMode="auto">
            <a:xfrm>
              <a:off x="825500"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1" name="Rectangle 11"/>
            <p:cNvSpPr>
              <a:spLocks/>
            </p:cNvSpPr>
            <p:nvPr/>
          </p:nvSpPr>
          <p:spPr bwMode="auto">
            <a:xfrm>
              <a:off x="2554288"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2" name="Rectangle 12"/>
            <p:cNvSpPr>
              <a:spLocks/>
            </p:cNvSpPr>
            <p:nvPr/>
          </p:nvSpPr>
          <p:spPr bwMode="auto">
            <a:xfrm>
              <a:off x="7489825"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3" name="Rectangle 13"/>
            <p:cNvSpPr>
              <a:spLocks/>
            </p:cNvSpPr>
            <p:nvPr/>
          </p:nvSpPr>
          <p:spPr bwMode="auto">
            <a:xfrm>
              <a:off x="8289925"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4" name="Rectangle 14"/>
            <p:cNvSpPr>
              <a:spLocks/>
            </p:cNvSpPr>
            <p:nvPr/>
          </p:nvSpPr>
          <p:spPr bwMode="auto">
            <a:xfrm>
              <a:off x="6561138"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5" name="Rectangle 15"/>
            <p:cNvSpPr>
              <a:spLocks/>
            </p:cNvSpPr>
            <p:nvPr/>
          </p:nvSpPr>
          <p:spPr bwMode="auto">
            <a:xfrm>
              <a:off x="8310563"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6" name="Rectangle 16"/>
            <p:cNvSpPr>
              <a:spLocks/>
            </p:cNvSpPr>
            <p:nvPr/>
          </p:nvSpPr>
          <p:spPr bwMode="auto">
            <a:xfrm>
              <a:off x="7489825"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7" name="Rectangle 17"/>
            <p:cNvSpPr>
              <a:spLocks/>
            </p:cNvSpPr>
            <p:nvPr/>
          </p:nvSpPr>
          <p:spPr bwMode="auto">
            <a:xfrm>
              <a:off x="6561138"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8" name="Line 18"/>
            <p:cNvSpPr>
              <a:spLocks noChangeShapeType="1"/>
            </p:cNvSpPr>
            <p:nvPr/>
          </p:nvSpPr>
          <p:spPr bwMode="auto">
            <a:xfrm>
              <a:off x="4826000" y="4343400"/>
              <a:ext cx="1588" cy="838200"/>
            </a:xfrm>
            <a:prstGeom prst="line">
              <a:avLst/>
            </a:prstGeom>
            <a:noFill/>
            <a:ln w="63500" cap="flat">
              <a:solidFill>
                <a:schemeClr val="tx1"/>
              </a:solidFill>
              <a:prstDash val="solid"/>
              <a:round/>
              <a:headEnd type="none" w="med" len="med"/>
              <a:tailEnd type="none" w="med" len="med"/>
            </a:ln>
            <a:effectLst>
              <a:outerShdw blurRad="38100" dist="25399" dir="5400000" algn="ctr" rotWithShape="0">
                <a:schemeClr val="bg2">
                  <a:alpha val="37997"/>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62" name="Rectangle 42"/>
            <p:cNvSpPr>
              <a:spLocks/>
            </p:cNvSpPr>
            <p:nvPr/>
          </p:nvSpPr>
          <p:spPr bwMode="auto">
            <a:xfrm>
              <a:off x="3403600" y="4346575"/>
              <a:ext cx="263525" cy="365125"/>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3" name="Rectangle 43"/>
            <p:cNvSpPr>
              <a:spLocks/>
            </p:cNvSpPr>
            <p:nvPr/>
          </p:nvSpPr>
          <p:spPr bwMode="auto">
            <a:xfrm>
              <a:off x="3403600" y="4816475"/>
              <a:ext cx="263525" cy="365125"/>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4" name="Rectangle 44"/>
            <p:cNvSpPr>
              <a:spLocks/>
            </p:cNvSpPr>
            <p:nvPr/>
          </p:nvSpPr>
          <p:spPr bwMode="auto">
            <a:xfrm>
              <a:off x="5829300" y="4816475"/>
              <a:ext cx="263525" cy="365125"/>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5" name="Rectangle 45"/>
            <p:cNvSpPr>
              <a:spLocks/>
            </p:cNvSpPr>
            <p:nvPr/>
          </p:nvSpPr>
          <p:spPr bwMode="auto">
            <a:xfrm>
              <a:off x="5829300" y="4346575"/>
              <a:ext cx="263525" cy="365125"/>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grpSp>
        <p:nvGrpSpPr>
          <p:cNvPr id="5169" name="Group 49"/>
          <p:cNvGrpSpPr>
            <a:grpSpLocks/>
          </p:cNvGrpSpPr>
          <p:nvPr/>
        </p:nvGrpSpPr>
        <p:grpSpPr bwMode="auto">
          <a:xfrm>
            <a:off x="381000" y="1975344"/>
            <a:ext cx="1844675" cy="302877"/>
            <a:chOff x="0" y="0"/>
            <a:chExt cx="1162" cy="231"/>
          </a:xfrm>
        </p:grpSpPr>
        <p:sp>
          <p:nvSpPr>
            <p:cNvPr id="5166" name="Rectangle 46"/>
            <p:cNvSpPr>
              <a:spLocks/>
            </p:cNvSpPr>
            <p:nvPr/>
          </p:nvSpPr>
          <p:spPr bwMode="auto">
            <a:xfrm>
              <a:off x="0" y="0"/>
              <a:ext cx="1162"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7" name="Rectangle 47"/>
            <p:cNvSpPr>
              <a:spLocks/>
            </p:cNvSpPr>
            <p:nvPr/>
          </p:nvSpPr>
          <p:spPr bwMode="auto">
            <a:xfrm>
              <a:off x="892"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8" name="Rectangle 48"/>
            <p:cNvSpPr>
              <a:spLocks/>
            </p:cNvSpPr>
            <p:nvPr/>
          </p:nvSpPr>
          <p:spPr bwMode="auto">
            <a:xfrm>
              <a:off x="306"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70" name="Rectangle 50"/>
          <p:cNvSpPr>
            <a:spLocks/>
          </p:cNvSpPr>
          <p:nvPr/>
        </p:nvSpPr>
        <p:spPr bwMode="auto">
          <a:xfrm flipH="1">
            <a:off x="1500188" y="2385736"/>
            <a:ext cx="1765300" cy="304189"/>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1" name="Rectangle 51"/>
          <p:cNvSpPr>
            <a:spLocks/>
          </p:cNvSpPr>
          <p:nvPr/>
        </p:nvSpPr>
        <p:spPr bwMode="auto">
          <a:xfrm flipH="1">
            <a:off x="2582863" y="2385736"/>
            <a:ext cx="263525" cy="302877"/>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2" name="Rectangle 52"/>
          <p:cNvSpPr>
            <a:spLocks/>
          </p:cNvSpPr>
          <p:nvPr/>
        </p:nvSpPr>
        <p:spPr bwMode="auto">
          <a:xfrm flipH="1">
            <a:off x="1784350" y="2385736"/>
            <a:ext cx="263525" cy="302877"/>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nvGrpSpPr>
          <p:cNvPr id="5176" name="Group 56"/>
          <p:cNvGrpSpPr>
            <a:grpSpLocks/>
          </p:cNvGrpSpPr>
          <p:nvPr/>
        </p:nvGrpSpPr>
        <p:grpSpPr bwMode="auto">
          <a:xfrm>
            <a:off x="2343150" y="1977966"/>
            <a:ext cx="1846263" cy="302877"/>
            <a:chOff x="0" y="0"/>
            <a:chExt cx="1163" cy="231"/>
          </a:xfrm>
        </p:grpSpPr>
        <p:sp>
          <p:nvSpPr>
            <p:cNvPr id="5173" name="Rectangle 53"/>
            <p:cNvSpPr>
              <a:spLocks/>
            </p:cNvSpPr>
            <p:nvPr/>
          </p:nvSpPr>
          <p:spPr bwMode="auto">
            <a:xfrm flipH="1">
              <a:off x="0" y="0"/>
              <a:ext cx="1163"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4" name="Rectangle 54"/>
            <p:cNvSpPr>
              <a:spLocks/>
            </p:cNvSpPr>
            <p:nvPr/>
          </p:nvSpPr>
          <p:spPr bwMode="auto">
            <a:xfrm flipH="1">
              <a:off x="696"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5" name="Rectangle 55"/>
            <p:cNvSpPr>
              <a:spLocks/>
            </p:cNvSpPr>
            <p:nvPr/>
          </p:nvSpPr>
          <p:spPr bwMode="auto">
            <a:xfrm flipH="1">
              <a:off x="154"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77" name="Rectangle 57"/>
          <p:cNvSpPr>
            <a:spLocks/>
          </p:cNvSpPr>
          <p:nvPr/>
        </p:nvSpPr>
        <p:spPr bwMode="auto">
          <a:xfrm>
            <a:off x="7315200" y="2385736"/>
            <a:ext cx="1562100" cy="304189"/>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8" name="Rectangle 58"/>
          <p:cNvSpPr>
            <a:spLocks/>
          </p:cNvSpPr>
          <p:nvPr/>
        </p:nvSpPr>
        <p:spPr bwMode="auto">
          <a:xfrm>
            <a:off x="7537450" y="2385736"/>
            <a:ext cx="263525" cy="302877"/>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9" name="Rectangle 59"/>
          <p:cNvSpPr>
            <a:spLocks/>
          </p:cNvSpPr>
          <p:nvPr/>
        </p:nvSpPr>
        <p:spPr bwMode="auto">
          <a:xfrm>
            <a:off x="8178800" y="2385736"/>
            <a:ext cx="263525" cy="302877"/>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0" name="Rectangle 60"/>
          <p:cNvSpPr>
            <a:spLocks/>
          </p:cNvSpPr>
          <p:nvPr/>
        </p:nvSpPr>
        <p:spPr bwMode="auto">
          <a:xfrm>
            <a:off x="5303838" y="2377869"/>
            <a:ext cx="1803400" cy="304189"/>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1" name="Rectangle 61"/>
          <p:cNvSpPr>
            <a:spLocks/>
          </p:cNvSpPr>
          <p:nvPr/>
        </p:nvSpPr>
        <p:spPr bwMode="auto">
          <a:xfrm>
            <a:off x="5880100" y="2377869"/>
            <a:ext cx="263525" cy="302877"/>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2" name="Rectangle 62"/>
          <p:cNvSpPr>
            <a:spLocks/>
          </p:cNvSpPr>
          <p:nvPr/>
        </p:nvSpPr>
        <p:spPr bwMode="auto">
          <a:xfrm>
            <a:off x="6602413" y="2377869"/>
            <a:ext cx="263525" cy="302877"/>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nvGrpSpPr>
          <p:cNvPr id="5186" name="Group 66"/>
          <p:cNvGrpSpPr>
            <a:grpSpLocks/>
          </p:cNvGrpSpPr>
          <p:nvPr/>
        </p:nvGrpSpPr>
        <p:grpSpPr bwMode="auto">
          <a:xfrm>
            <a:off x="6297613" y="1974033"/>
            <a:ext cx="1663700" cy="304189"/>
            <a:chOff x="0" y="0"/>
            <a:chExt cx="1048" cy="232"/>
          </a:xfrm>
        </p:grpSpPr>
        <p:sp>
          <p:nvSpPr>
            <p:cNvPr id="5183" name="Rectangle 63"/>
            <p:cNvSpPr>
              <a:spLocks/>
            </p:cNvSpPr>
            <p:nvPr/>
          </p:nvSpPr>
          <p:spPr bwMode="auto">
            <a:xfrm>
              <a:off x="0" y="0"/>
              <a:ext cx="1048" cy="23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4" name="Rectangle 64"/>
            <p:cNvSpPr>
              <a:spLocks/>
            </p:cNvSpPr>
            <p:nvPr/>
          </p:nvSpPr>
          <p:spPr bwMode="auto">
            <a:xfrm>
              <a:off x="191"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5" name="Rectangle 65"/>
            <p:cNvSpPr>
              <a:spLocks/>
            </p:cNvSpPr>
            <p:nvPr/>
          </p:nvSpPr>
          <p:spPr bwMode="auto">
            <a:xfrm>
              <a:off x="777"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grpSp>
        <p:nvGrpSpPr>
          <p:cNvPr id="5191" name="Group 71"/>
          <p:cNvGrpSpPr>
            <a:grpSpLocks/>
          </p:cNvGrpSpPr>
          <p:nvPr/>
        </p:nvGrpSpPr>
        <p:grpSpPr bwMode="auto">
          <a:xfrm>
            <a:off x="687388" y="2776461"/>
            <a:ext cx="1846263" cy="302877"/>
            <a:chOff x="0" y="0"/>
            <a:chExt cx="1163" cy="231"/>
          </a:xfrm>
        </p:grpSpPr>
        <p:sp>
          <p:nvSpPr>
            <p:cNvPr id="5188" name="Rectangle 68"/>
            <p:cNvSpPr>
              <a:spLocks/>
            </p:cNvSpPr>
            <p:nvPr/>
          </p:nvSpPr>
          <p:spPr bwMode="auto">
            <a:xfrm flipH="1">
              <a:off x="0" y="0"/>
              <a:ext cx="1163"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9" name="Rectangle 69"/>
            <p:cNvSpPr>
              <a:spLocks/>
            </p:cNvSpPr>
            <p:nvPr/>
          </p:nvSpPr>
          <p:spPr bwMode="auto">
            <a:xfrm flipH="1">
              <a:off x="696"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90" name="Rectangle 70"/>
            <p:cNvSpPr>
              <a:spLocks/>
            </p:cNvSpPr>
            <p:nvPr/>
          </p:nvSpPr>
          <p:spPr bwMode="auto">
            <a:xfrm flipH="1">
              <a:off x="154"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92" name="Line 72"/>
          <p:cNvSpPr>
            <a:spLocks noChangeShapeType="1"/>
          </p:cNvSpPr>
          <p:nvPr/>
        </p:nvSpPr>
        <p:spPr bwMode="auto">
          <a:xfrm>
            <a:off x="1919288" y="2137927"/>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5196" name="Group 76"/>
          <p:cNvGrpSpPr>
            <a:grpSpLocks/>
          </p:cNvGrpSpPr>
          <p:nvPr/>
        </p:nvGrpSpPr>
        <p:grpSpPr bwMode="auto">
          <a:xfrm>
            <a:off x="6300788" y="2788261"/>
            <a:ext cx="1663700" cy="304189"/>
            <a:chOff x="0" y="0"/>
            <a:chExt cx="1048" cy="232"/>
          </a:xfrm>
        </p:grpSpPr>
        <p:sp>
          <p:nvSpPr>
            <p:cNvPr id="5193" name="Rectangle 73"/>
            <p:cNvSpPr>
              <a:spLocks/>
            </p:cNvSpPr>
            <p:nvPr/>
          </p:nvSpPr>
          <p:spPr bwMode="auto">
            <a:xfrm>
              <a:off x="0" y="0"/>
              <a:ext cx="1048" cy="23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94" name="Rectangle 74"/>
            <p:cNvSpPr>
              <a:spLocks/>
            </p:cNvSpPr>
            <p:nvPr/>
          </p:nvSpPr>
          <p:spPr bwMode="auto">
            <a:xfrm>
              <a:off x="191"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95" name="Rectangle 75"/>
            <p:cNvSpPr>
              <a:spLocks/>
            </p:cNvSpPr>
            <p:nvPr/>
          </p:nvSpPr>
          <p:spPr bwMode="auto">
            <a:xfrm>
              <a:off x="777"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97" name="Line 77"/>
          <p:cNvSpPr>
            <a:spLocks noChangeShapeType="1"/>
          </p:cNvSpPr>
          <p:nvPr/>
        </p:nvSpPr>
        <p:spPr bwMode="auto">
          <a:xfrm>
            <a:off x="1919288" y="2588966"/>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98" name="Line 78"/>
          <p:cNvSpPr>
            <a:spLocks noChangeShapeType="1"/>
          </p:cNvSpPr>
          <p:nvPr/>
        </p:nvSpPr>
        <p:spPr bwMode="auto">
          <a:xfrm>
            <a:off x="6732588" y="2588966"/>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99" name="Line 79"/>
          <p:cNvSpPr>
            <a:spLocks noChangeShapeType="1"/>
          </p:cNvSpPr>
          <p:nvPr/>
        </p:nvSpPr>
        <p:spPr bwMode="auto">
          <a:xfrm>
            <a:off x="6732588" y="2127438"/>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0" name="Line 80"/>
          <p:cNvSpPr>
            <a:spLocks noChangeShapeType="1"/>
          </p:cNvSpPr>
          <p:nvPr/>
        </p:nvSpPr>
        <p:spPr bwMode="auto">
          <a:xfrm>
            <a:off x="7659688" y="2106460"/>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1" name="Line 81"/>
          <p:cNvSpPr>
            <a:spLocks noChangeShapeType="1"/>
          </p:cNvSpPr>
          <p:nvPr/>
        </p:nvSpPr>
        <p:spPr bwMode="auto">
          <a:xfrm>
            <a:off x="7672388" y="2536519"/>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2" name="Line 82"/>
          <p:cNvSpPr>
            <a:spLocks noChangeShapeType="1"/>
          </p:cNvSpPr>
          <p:nvPr/>
        </p:nvSpPr>
        <p:spPr bwMode="auto">
          <a:xfrm>
            <a:off x="2719388" y="2127438"/>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4" name="Rectangle 84"/>
          <p:cNvSpPr>
            <a:spLocks noGrp="1" noChangeArrowheads="1"/>
          </p:cNvSpPr>
          <p:nvPr>
            <p:ph type="title"/>
          </p:nvPr>
        </p:nvSpPr>
        <p:spPr>
          <a:xfrm>
            <a:off x="152400" y="228600"/>
            <a:ext cx="8610600" cy="1425575"/>
          </a:xfrm>
          <a:ln/>
        </p:spPr>
        <p:txBody>
          <a:bodyPr>
            <a:normAutofit fontScale="90000"/>
          </a:bodyPr>
          <a:lstStyle/>
          <a:p>
            <a:pPr algn="ctr"/>
            <a:r>
              <a:rPr lang="en-US" sz="3200" dirty="0" smtClean="0">
                <a:ln>
                  <a:solidFill>
                    <a:schemeClr val="tx1"/>
                  </a:solidFill>
                </a:ln>
                <a:solidFill>
                  <a:srgbClr val="3078BA"/>
                </a:solidFill>
                <a:latin typeface="Arial Bold" charset="0"/>
                <a:cs typeface="Arial Bold" charset="0"/>
                <a:sym typeface="Arial Bold" charset="0"/>
              </a:rPr>
              <a:t>Genome Phasing: Assign Variants to Parental Chromosomes</a:t>
            </a:r>
            <a:br>
              <a:rPr lang="en-US" sz="3200" dirty="0" smtClean="0">
                <a:ln>
                  <a:solidFill>
                    <a:schemeClr val="tx1"/>
                  </a:solidFill>
                </a:ln>
                <a:solidFill>
                  <a:srgbClr val="3078BA"/>
                </a:solidFill>
                <a:latin typeface="Arial Bold" charset="0"/>
                <a:cs typeface="Arial Bold" charset="0"/>
                <a:sym typeface="Arial Bold" charset="0"/>
              </a:rPr>
            </a:br>
            <a:r>
              <a:rPr lang="en-US" sz="3200" dirty="0" err="1" smtClean="0">
                <a:ln>
                  <a:solidFill>
                    <a:schemeClr val="tx1"/>
                  </a:solidFill>
                </a:ln>
                <a:solidFill>
                  <a:srgbClr val="3078BA"/>
                </a:solidFill>
                <a:latin typeface="Arial Bold" charset="0"/>
                <a:cs typeface="Arial Bold" charset="0"/>
                <a:sym typeface="Arial Bold" charset="0"/>
              </a:rPr>
              <a:t>Moleculo</a:t>
            </a:r>
            <a:r>
              <a:rPr lang="en-US" sz="3200" dirty="0" smtClean="0">
                <a:ln>
                  <a:solidFill>
                    <a:schemeClr val="tx1"/>
                  </a:solidFill>
                </a:ln>
                <a:solidFill>
                  <a:srgbClr val="3078BA"/>
                </a:solidFill>
                <a:latin typeface="Arial Bold" charset="0"/>
                <a:cs typeface="Arial Bold" charset="0"/>
                <a:sym typeface="Arial Bold" charset="0"/>
              </a:rPr>
              <a:t> Technology: </a:t>
            </a:r>
            <a:r>
              <a:rPr lang="en-US" sz="2700" dirty="0" smtClean="0">
                <a:ln>
                  <a:solidFill>
                    <a:schemeClr val="tx1"/>
                  </a:solidFill>
                </a:ln>
                <a:solidFill>
                  <a:srgbClr val="3078BA"/>
                </a:solidFill>
                <a:latin typeface="Arial Bold" charset="0"/>
                <a:cs typeface="Arial Bold" charset="0"/>
                <a:sym typeface="Arial Bold" charset="0"/>
              </a:rPr>
              <a:t>~6-10 kb Sequences, 6X coverage</a:t>
            </a:r>
            <a:endParaRPr lang="en-US" sz="2700" dirty="0">
              <a:ln>
                <a:solidFill>
                  <a:schemeClr val="tx1"/>
                </a:solidFill>
              </a:ln>
              <a:solidFill>
                <a:srgbClr val="3078BA"/>
              </a:solidFill>
              <a:latin typeface="Arial Bold" charset="0"/>
              <a:ea typeface="ヒラギノ角ゴ ProN W6" charset="0"/>
              <a:cs typeface="ヒラギノ角ゴ ProN W6" charset="0"/>
              <a:sym typeface="Arial Bold" charset="0"/>
            </a:endParaRPr>
          </a:p>
        </p:txBody>
      </p:sp>
      <p:sp>
        <p:nvSpPr>
          <p:cNvPr id="3" name="Rectangle 2"/>
          <p:cNvSpPr/>
          <p:nvPr/>
        </p:nvSpPr>
        <p:spPr>
          <a:xfrm>
            <a:off x="2362200" y="6457890"/>
            <a:ext cx="7543800" cy="400110"/>
          </a:xfrm>
          <a:prstGeom prst="rect">
            <a:avLst/>
          </a:prstGeom>
        </p:spPr>
        <p:txBody>
          <a:bodyPr wrap="square">
            <a:spAutoFit/>
          </a:bodyPr>
          <a:lstStyle/>
          <a:p>
            <a:pPr algn="ctr">
              <a:buFontTx/>
              <a:buNone/>
            </a:pPr>
            <a:r>
              <a:rPr lang="en-US" sz="2000" b="1" dirty="0" err="1"/>
              <a:t>Moleculo</a:t>
            </a:r>
            <a:r>
              <a:rPr lang="en-US" sz="2000" b="1" dirty="0"/>
              <a:t>: </a:t>
            </a:r>
            <a:r>
              <a:rPr lang="en-US" sz="2000" dirty="0" err="1"/>
              <a:t>Volodymyr</a:t>
            </a:r>
            <a:r>
              <a:rPr lang="en-US" sz="2000" dirty="0"/>
              <a:t> </a:t>
            </a:r>
            <a:r>
              <a:rPr lang="en-US" sz="2000" dirty="0" err="1"/>
              <a:t>Kuleshov</a:t>
            </a:r>
            <a:r>
              <a:rPr lang="en-US" sz="2000" dirty="0"/>
              <a:t>, Michael </a:t>
            </a:r>
            <a:r>
              <a:rPr lang="en-US" sz="2000" dirty="0" err="1"/>
              <a:t>Kertesz</a:t>
            </a:r>
            <a:endParaRPr lang="en-US" sz="2000" dirty="0"/>
          </a:p>
        </p:txBody>
      </p:sp>
      <p:graphicFrame>
        <p:nvGraphicFramePr>
          <p:cNvPr id="64" name="Table 63"/>
          <p:cNvGraphicFramePr>
            <a:graphicFrameLocks noGrp="1"/>
          </p:cNvGraphicFramePr>
          <p:nvPr>
            <p:extLst>
              <p:ext uri="{D42A27DB-BD31-4B8C-83A1-F6EECF244321}">
                <p14:modId xmlns:p14="http://schemas.microsoft.com/office/powerpoint/2010/main" val="137565461"/>
              </p:ext>
            </p:extLst>
          </p:nvPr>
        </p:nvGraphicFramePr>
        <p:xfrm>
          <a:off x="1295400" y="4893734"/>
          <a:ext cx="6781800" cy="1036319"/>
        </p:xfrm>
        <a:graphic>
          <a:graphicData uri="http://schemas.openxmlformats.org/drawingml/2006/table">
            <a:tbl>
              <a:tblPr bandRow="1">
                <a:tableStyleId>{5C22544A-7EE6-4342-B048-85BDC9FD1C3A}</a:tableStyleId>
              </a:tblPr>
              <a:tblGrid>
                <a:gridCol w="3938887"/>
                <a:gridCol w="2842913"/>
              </a:tblGrid>
              <a:tr h="370840">
                <a:tc>
                  <a:txBody>
                    <a:bodyPr/>
                    <a:lstStyle/>
                    <a:p>
                      <a:r>
                        <a:rPr lang="en-US" sz="2800" dirty="0" smtClean="0"/>
                        <a:t>Percent SNPs phased</a:t>
                      </a:r>
                      <a:endParaRPr lang="en-US" sz="2800" dirty="0"/>
                    </a:p>
                  </a:txBody>
                  <a:tcPr/>
                </a:tc>
                <a:tc>
                  <a:txBody>
                    <a:bodyPr/>
                    <a:lstStyle/>
                    <a:p>
                      <a:r>
                        <a:rPr lang="en-US" sz="2800" dirty="0" smtClean="0"/>
                        <a:t>98.2%</a:t>
                      </a:r>
                      <a:endParaRPr lang="en-US" sz="2800" dirty="0"/>
                    </a:p>
                  </a:txBody>
                  <a:tcPr/>
                </a:tc>
              </a:tr>
              <a:tr h="370840">
                <a:tc>
                  <a:txBody>
                    <a:bodyPr/>
                    <a:lstStyle/>
                    <a:p>
                      <a:r>
                        <a:rPr lang="en-US" sz="2800" dirty="0" smtClean="0"/>
                        <a:t>Switch accuracy</a:t>
                      </a:r>
                      <a:endParaRPr lang="en-US" sz="2800" dirty="0"/>
                    </a:p>
                  </a:txBody>
                  <a:tcPr/>
                </a:tc>
                <a:tc>
                  <a:txBody>
                    <a:bodyPr/>
                    <a:lstStyle/>
                    <a:p>
                      <a:r>
                        <a:rPr lang="en-US" sz="2800" dirty="0" smtClean="0"/>
                        <a:t>99.9%+</a:t>
                      </a:r>
                      <a:endParaRPr lang="en-US" sz="2800" dirty="0"/>
                    </a:p>
                  </a:txBody>
                  <a:tcPr/>
                </a:tc>
              </a:tr>
            </a:tbl>
          </a:graphicData>
        </a:graphic>
      </p:graphicFrame>
    </p:spTree>
    <p:extLst>
      <p:ext uri="{BB962C8B-B14F-4D97-AF65-F5344CB8AC3E}">
        <p14:creationId xmlns:p14="http://schemas.microsoft.com/office/powerpoint/2010/main" val="1468674080"/>
      </p:ext>
    </p:extLst>
  </p:cSld>
  <p:clrMapOvr>
    <a:masterClrMapping/>
  </p:clrMapOvr>
  <p:transition xmlns:p14="http://schemas.microsoft.com/office/powerpoint/2010/main" spd="med">
    <p:fade thruBlk="1"/>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76400" y="228600"/>
            <a:ext cx="6400800" cy="1752600"/>
          </a:xfrm>
        </p:spPr>
        <p:txBody>
          <a:bodyPr>
            <a:normAutofit/>
          </a:bodyPr>
          <a:lstStyle/>
          <a:p>
            <a:r>
              <a:rPr lang="en-US" b="1" dirty="0" smtClean="0">
                <a:solidFill>
                  <a:schemeClr val="tx1"/>
                </a:solidFill>
              </a:rPr>
              <a:t>Genome Interpretation Pipeline</a:t>
            </a:r>
            <a:endParaRPr lang="en-US" b="1" dirty="0">
              <a:solidFill>
                <a:schemeClr val="tx1"/>
              </a:solidFill>
            </a:endParaRPr>
          </a:p>
        </p:txBody>
      </p:sp>
      <p:grpSp>
        <p:nvGrpSpPr>
          <p:cNvPr id="10" name="Group 9"/>
          <p:cNvGrpSpPr/>
          <p:nvPr/>
        </p:nvGrpSpPr>
        <p:grpSpPr>
          <a:xfrm>
            <a:off x="1905000" y="990600"/>
            <a:ext cx="5791200" cy="1828800"/>
            <a:chOff x="1524000" y="990600"/>
            <a:chExt cx="6400800" cy="1828800"/>
          </a:xfrm>
        </p:grpSpPr>
        <p:sp>
          <p:nvSpPr>
            <p:cNvPr id="4" name="Rectangle 3"/>
            <p:cNvSpPr/>
            <p:nvPr/>
          </p:nvSpPr>
          <p:spPr>
            <a:xfrm>
              <a:off x="2286000" y="990600"/>
              <a:ext cx="4876800" cy="10695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btitle 2"/>
            <p:cNvSpPr txBox="1">
              <a:spLocks/>
            </p:cNvSpPr>
            <p:nvPr/>
          </p:nvSpPr>
          <p:spPr>
            <a:xfrm>
              <a:off x="1524000" y="1066800"/>
              <a:ext cx="6400800" cy="1752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dirty="0" smtClean="0">
                  <a:solidFill>
                    <a:schemeClr val="tx1"/>
                  </a:solidFill>
                </a:rPr>
                <a:t>Sequence Genome </a:t>
              </a:r>
            </a:p>
            <a:p>
              <a:r>
                <a:rPr lang="en-US" sz="2400" dirty="0" smtClean="0">
                  <a:solidFill>
                    <a:schemeClr val="tx1"/>
                  </a:solidFill>
                </a:rPr>
                <a:t>(</a:t>
              </a:r>
              <a:r>
                <a:rPr lang="en-US" sz="2400" dirty="0" err="1" smtClean="0">
                  <a:solidFill>
                    <a:schemeClr val="tx1"/>
                  </a:solidFill>
                </a:rPr>
                <a:t>Illumina</a:t>
              </a:r>
              <a:r>
                <a:rPr lang="en-US" sz="2400" dirty="0" smtClean="0">
                  <a:solidFill>
                    <a:schemeClr val="tx1"/>
                  </a:solidFill>
                </a:rPr>
                <a:t>, Complete Genomics)</a:t>
              </a:r>
              <a:endParaRPr lang="en-US" sz="2400" dirty="0">
                <a:solidFill>
                  <a:schemeClr val="tx1"/>
                </a:solidFill>
              </a:endParaRPr>
            </a:p>
          </p:txBody>
        </p:sp>
      </p:grpSp>
      <p:cxnSp>
        <p:nvCxnSpPr>
          <p:cNvPr id="14" name="Straight Arrow Connector 13"/>
          <p:cNvCxnSpPr/>
          <p:nvPr/>
        </p:nvCxnSpPr>
        <p:spPr>
          <a:xfrm>
            <a:off x="4800600" y="2133600"/>
            <a:ext cx="0" cy="696525"/>
          </a:xfrm>
          <a:prstGeom prst="straightConnector1">
            <a:avLst/>
          </a:prstGeom>
          <a:ln w="76200" cmpd="sng">
            <a:tailEnd type="arrow"/>
          </a:ln>
        </p:spPr>
        <p:style>
          <a:lnRef idx="3">
            <a:schemeClr val="dk1"/>
          </a:lnRef>
          <a:fillRef idx="0">
            <a:schemeClr val="dk1"/>
          </a:fillRef>
          <a:effectRef idx="2">
            <a:schemeClr val="dk1"/>
          </a:effectRef>
          <a:fontRef idx="minor">
            <a:schemeClr val="tx1"/>
          </a:fontRef>
        </p:style>
      </p:cxnSp>
      <p:grpSp>
        <p:nvGrpSpPr>
          <p:cNvPr id="20" name="Group 19"/>
          <p:cNvGrpSpPr/>
          <p:nvPr/>
        </p:nvGrpSpPr>
        <p:grpSpPr>
          <a:xfrm>
            <a:off x="1600200" y="2895600"/>
            <a:ext cx="6400800" cy="1752600"/>
            <a:chOff x="1524000" y="914400"/>
            <a:chExt cx="6400800" cy="1752600"/>
          </a:xfrm>
        </p:grpSpPr>
        <p:sp>
          <p:nvSpPr>
            <p:cNvPr id="21" name="Rectangle 20"/>
            <p:cNvSpPr/>
            <p:nvPr/>
          </p:nvSpPr>
          <p:spPr>
            <a:xfrm>
              <a:off x="3048000" y="914400"/>
              <a:ext cx="33528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ubtitle 2"/>
            <p:cNvSpPr txBox="1">
              <a:spLocks/>
            </p:cNvSpPr>
            <p:nvPr/>
          </p:nvSpPr>
          <p:spPr>
            <a:xfrm>
              <a:off x="1524000" y="914400"/>
              <a:ext cx="6400800" cy="1752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dirty="0" smtClean="0">
                  <a:solidFill>
                    <a:schemeClr val="tx1"/>
                  </a:solidFill>
                </a:rPr>
                <a:t>Call SNVs, </a:t>
              </a:r>
              <a:r>
                <a:rPr lang="en-US" sz="2400" b="1" dirty="0" err="1" smtClean="0">
                  <a:solidFill>
                    <a:schemeClr val="tx1"/>
                  </a:solidFill>
                </a:rPr>
                <a:t>Indels</a:t>
              </a:r>
              <a:r>
                <a:rPr lang="en-US" sz="2400" b="1" dirty="0" smtClean="0">
                  <a:solidFill>
                    <a:schemeClr val="tx1"/>
                  </a:solidFill>
                </a:rPr>
                <a:t>, SVs</a:t>
              </a:r>
            </a:p>
            <a:p>
              <a:r>
                <a:rPr lang="en-US" sz="2400" b="1" dirty="0" smtClean="0">
                  <a:solidFill>
                    <a:schemeClr val="tx1"/>
                  </a:solidFill>
                </a:rPr>
                <a:t>Phase Variants</a:t>
              </a:r>
            </a:p>
          </p:txBody>
        </p:sp>
      </p:grpSp>
      <p:cxnSp>
        <p:nvCxnSpPr>
          <p:cNvPr id="23" name="Straight Arrow Connector 22"/>
          <p:cNvCxnSpPr/>
          <p:nvPr/>
        </p:nvCxnSpPr>
        <p:spPr>
          <a:xfrm>
            <a:off x="4800600" y="3875475"/>
            <a:ext cx="0" cy="696525"/>
          </a:xfrm>
          <a:prstGeom prst="straightConnector1">
            <a:avLst/>
          </a:prstGeom>
          <a:ln w="76200" cmpd="sng">
            <a:headEnd type="none"/>
            <a:tailEnd type="none"/>
          </a:ln>
        </p:spPr>
        <p:style>
          <a:lnRef idx="3">
            <a:schemeClr val="dk1"/>
          </a:lnRef>
          <a:fillRef idx="0">
            <a:schemeClr val="dk1"/>
          </a:fillRef>
          <a:effectRef idx="2">
            <a:schemeClr val="dk1"/>
          </a:effectRef>
          <a:fontRef idx="minor">
            <a:schemeClr val="tx1"/>
          </a:fontRef>
        </p:style>
      </p:cxnSp>
      <p:grpSp>
        <p:nvGrpSpPr>
          <p:cNvPr id="29" name="Group 28"/>
          <p:cNvGrpSpPr/>
          <p:nvPr/>
        </p:nvGrpSpPr>
        <p:grpSpPr>
          <a:xfrm>
            <a:off x="-228600" y="5181600"/>
            <a:ext cx="2743200" cy="1752600"/>
            <a:chOff x="1524000" y="1066800"/>
            <a:chExt cx="3276600" cy="1752600"/>
          </a:xfrm>
        </p:grpSpPr>
        <p:sp>
          <p:nvSpPr>
            <p:cNvPr id="30" name="Rectangle 29"/>
            <p:cNvSpPr/>
            <p:nvPr/>
          </p:nvSpPr>
          <p:spPr>
            <a:xfrm>
              <a:off x="1905000" y="1143000"/>
              <a:ext cx="2531533" cy="1295400"/>
            </a:xfrm>
            <a:prstGeom prst="rect">
              <a:avLst/>
            </a:prstGeom>
            <a:solidFill>
              <a:srgbClr val="FFEC7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Subtitle 2"/>
            <p:cNvSpPr txBox="1">
              <a:spLocks/>
            </p:cNvSpPr>
            <p:nvPr/>
          </p:nvSpPr>
          <p:spPr>
            <a:xfrm>
              <a:off x="1524000" y="1066800"/>
              <a:ext cx="3276600" cy="1752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dirty="0" smtClean="0">
                  <a:solidFill>
                    <a:schemeClr val="tx1"/>
                  </a:solidFill>
                </a:rPr>
                <a:t>Disease Gene</a:t>
              </a:r>
            </a:p>
            <a:p>
              <a:r>
                <a:rPr lang="en-US" sz="2400" b="1" dirty="0" smtClean="0">
                  <a:solidFill>
                    <a:schemeClr val="tx1"/>
                  </a:solidFill>
                </a:rPr>
                <a:t>(HGMD)</a:t>
              </a:r>
            </a:p>
            <a:p>
              <a:r>
                <a:rPr lang="en-US" sz="2400" b="1" dirty="0" smtClean="0">
                  <a:solidFill>
                    <a:schemeClr val="tx1"/>
                  </a:solidFill>
                </a:rPr>
                <a:t>Risk Variants</a:t>
              </a:r>
            </a:p>
          </p:txBody>
        </p:sp>
      </p:grpSp>
      <p:cxnSp>
        <p:nvCxnSpPr>
          <p:cNvPr id="32" name="Straight Arrow Connector 31"/>
          <p:cNvCxnSpPr/>
          <p:nvPr/>
        </p:nvCxnSpPr>
        <p:spPr>
          <a:xfrm>
            <a:off x="1295400" y="4572000"/>
            <a:ext cx="0" cy="696525"/>
          </a:xfrm>
          <a:prstGeom prst="straightConnector1">
            <a:avLst/>
          </a:prstGeom>
          <a:ln w="76200" cmpd="sng">
            <a:tailEnd type="arrow"/>
          </a:ln>
        </p:spPr>
        <p:style>
          <a:lnRef idx="3">
            <a:schemeClr val="dk1"/>
          </a:lnRef>
          <a:fillRef idx="0">
            <a:schemeClr val="dk1"/>
          </a:fillRef>
          <a:effectRef idx="2">
            <a:schemeClr val="dk1"/>
          </a:effectRef>
          <a:fontRef idx="minor">
            <a:schemeClr val="tx1"/>
          </a:fontRef>
        </p:style>
      </p:cxnSp>
      <p:grpSp>
        <p:nvGrpSpPr>
          <p:cNvPr id="33" name="Group 32"/>
          <p:cNvGrpSpPr/>
          <p:nvPr/>
        </p:nvGrpSpPr>
        <p:grpSpPr>
          <a:xfrm>
            <a:off x="2057400" y="5181600"/>
            <a:ext cx="2743200" cy="1752600"/>
            <a:chOff x="1524000" y="1066800"/>
            <a:chExt cx="3276600" cy="1752600"/>
          </a:xfrm>
        </p:grpSpPr>
        <p:sp>
          <p:nvSpPr>
            <p:cNvPr id="34" name="Rectangle 33"/>
            <p:cNvSpPr/>
            <p:nvPr/>
          </p:nvSpPr>
          <p:spPr>
            <a:xfrm>
              <a:off x="1905000" y="1143000"/>
              <a:ext cx="2531533" cy="1295400"/>
            </a:xfrm>
            <a:prstGeom prst="rect">
              <a:avLst/>
            </a:prstGeom>
            <a:solidFill>
              <a:srgbClr val="FFA1E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Subtitle 2"/>
            <p:cNvSpPr txBox="1">
              <a:spLocks/>
            </p:cNvSpPr>
            <p:nvPr/>
          </p:nvSpPr>
          <p:spPr>
            <a:xfrm>
              <a:off x="1524000" y="1066800"/>
              <a:ext cx="3276600" cy="1752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80000"/>
                </a:lnSpc>
              </a:pPr>
              <a:r>
                <a:rPr lang="en-US" sz="2400" b="1" dirty="0" smtClean="0">
                  <a:solidFill>
                    <a:schemeClr val="tx1"/>
                  </a:solidFill>
                </a:rPr>
                <a:t>Complex/Common</a:t>
              </a:r>
            </a:p>
            <a:p>
              <a:pPr>
                <a:lnSpc>
                  <a:spcPct val="80000"/>
                </a:lnSpc>
              </a:pPr>
              <a:r>
                <a:rPr lang="en-US" sz="2400" b="1" dirty="0" smtClean="0">
                  <a:solidFill>
                    <a:schemeClr val="tx1"/>
                  </a:solidFill>
                </a:rPr>
                <a:t>Disease Risk </a:t>
              </a:r>
            </a:p>
            <a:p>
              <a:pPr>
                <a:lnSpc>
                  <a:spcPct val="80000"/>
                </a:lnSpc>
              </a:pPr>
              <a:r>
                <a:rPr lang="en-US" sz="2400" b="1" dirty="0" smtClean="0">
                  <a:solidFill>
                    <a:schemeClr val="tx1"/>
                  </a:solidFill>
                </a:rPr>
                <a:t>Genotypes</a:t>
              </a:r>
            </a:p>
          </p:txBody>
        </p:sp>
      </p:grpSp>
      <p:grpSp>
        <p:nvGrpSpPr>
          <p:cNvPr id="36" name="Group 35"/>
          <p:cNvGrpSpPr/>
          <p:nvPr/>
        </p:nvGrpSpPr>
        <p:grpSpPr>
          <a:xfrm>
            <a:off x="6705600" y="5257800"/>
            <a:ext cx="2667000" cy="1752600"/>
            <a:chOff x="3890440" y="1143000"/>
            <a:chExt cx="3276600" cy="1752600"/>
          </a:xfrm>
        </p:grpSpPr>
        <p:sp>
          <p:nvSpPr>
            <p:cNvPr id="37" name="Rectangle 36"/>
            <p:cNvSpPr/>
            <p:nvPr/>
          </p:nvSpPr>
          <p:spPr>
            <a:xfrm>
              <a:off x="4180421" y="1143000"/>
              <a:ext cx="2531534" cy="1295400"/>
            </a:xfrm>
            <a:prstGeom prst="rect">
              <a:avLst/>
            </a:prstGeom>
            <a:solidFill>
              <a:srgbClr val="96E99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Subtitle 2"/>
            <p:cNvSpPr txBox="1">
              <a:spLocks/>
            </p:cNvSpPr>
            <p:nvPr/>
          </p:nvSpPr>
          <p:spPr>
            <a:xfrm>
              <a:off x="3890440" y="1143000"/>
              <a:ext cx="3276600" cy="1752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dirty="0" smtClean="0">
                  <a:solidFill>
                    <a:schemeClr val="tx1"/>
                  </a:solidFill>
                </a:rPr>
                <a:t>Specific</a:t>
              </a:r>
            </a:p>
            <a:p>
              <a:r>
                <a:rPr lang="en-US" sz="2400" b="1" dirty="0" smtClean="0">
                  <a:solidFill>
                    <a:schemeClr val="tx1"/>
                  </a:solidFill>
                </a:rPr>
                <a:t>Disease </a:t>
              </a:r>
            </a:p>
            <a:p>
              <a:r>
                <a:rPr lang="en-US" sz="2400" b="1" dirty="0" smtClean="0">
                  <a:solidFill>
                    <a:schemeClr val="tx1"/>
                  </a:solidFill>
                </a:rPr>
                <a:t>Variants</a:t>
              </a:r>
            </a:p>
          </p:txBody>
        </p:sp>
      </p:grpSp>
      <p:grpSp>
        <p:nvGrpSpPr>
          <p:cNvPr id="39" name="Group 38"/>
          <p:cNvGrpSpPr/>
          <p:nvPr/>
        </p:nvGrpSpPr>
        <p:grpSpPr>
          <a:xfrm>
            <a:off x="4343400" y="5257800"/>
            <a:ext cx="2743200" cy="1981200"/>
            <a:chOff x="1524000" y="1143000"/>
            <a:chExt cx="3276600" cy="1981200"/>
          </a:xfrm>
        </p:grpSpPr>
        <p:sp>
          <p:nvSpPr>
            <p:cNvPr id="40" name="Rectangle 39"/>
            <p:cNvSpPr/>
            <p:nvPr/>
          </p:nvSpPr>
          <p:spPr>
            <a:xfrm>
              <a:off x="1905000" y="1143000"/>
              <a:ext cx="2531533" cy="1295400"/>
            </a:xfrm>
            <a:prstGeom prst="rect">
              <a:avLst/>
            </a:prstGeom>
            <a:solidFill>
              <a:srgbClr val="A785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A785FF"/>
                </a:solidFill>
              </a:endParaRPr>
            </a:p>
          </p:txBody>
        </p:sp>
        <p:sp>
          <p:nvSpPr>
            <p:cNvPr id="41" name="Subtitle 2"/>
            <p:cNvSpPr txBox="1">
              <a:spLocks/>
            </p:cNvSpPr>
            <p:nvPr/>
          </p:nvSpPr>
          <p:spPr>
            <a:xfrm>
              <a:off x="1524000" y="1371600"/>
              <a:ext cx="3276600" cy="1752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dirty="0" err="1" smtClean="0">
                  <a:solidFill>
                    <a:schemeClr val="tx1"/>
                  </a:solidFill>
                </a:rPr>
                <a:t>Pharmaco</a:t>
              </a:r>
              <a:r>
                <a:rPr lang="en-US" sz="2400" b="1" dirty="0" smtClean="0">
                  <a:solidFill>
                    <a:schemeClr val="tx1"/>
                  </a:solidFill>
                </a:rPr>
                <a:t>-genomics</a:t>
              </a:r>
            </a:p>
          </p:txBody>
        </p:sp>
      </p:grpSp>
      <p:cxnSp>
        <p:nvCxnSpPr>
          <p:cNvPr id="42" name="Straight Arrow Connector 41"/>
          <p:cNvCxnSpPr/>
          <p:nvPr/>
        </p:nvCxnSpPr>
        <p:spPr>
          <a:xfrm>
            <a:off x="3581400" y="4572000"/>
            <a:ext cx="0" cy="696525"/>
          </a:xfrm>
          <a:prstGeom prst="straightConnector1">
            <a:avLst/>
          </a:prstGeom>
          <a:ln w="76200" cmpd="sng">
            <a:tailEnd type="arrow"/>
          </a:ln>
        </p:spPr>
        <p:style>
          <a:lnRef idx="3">
            <a:schemeClr val="dk1"/>
          </a:lnRef>
          <a:fillRef idx="0">
            <a:schemeClr val="dk1"/>
          </a:fillRef>
          <a:effectRef idx="2">
            <a:schemeClr val="dk1"/>
          </a:effectRef>
          <a:fontRef idx="minor">
            <a:schemeClr val="tx1"/>
          </a:fontRef>
        </p:style>
      </p:cxnSp>
      <p:cxnSp>
        <p:nvCxnSpPr>
          <p:cNvPr id="43" name="Straight Arrow Connector 42"/>
          <p:cNvCxnSpPr/>
          <p:nvPr/>
        </p:nvCxnSpPr>
        <p:spPr>
          <a:xfrm>
            <a:off x="5791200" y="4572000"/>
            <a:ext cx="0" cy="696525"/>
          </a:xfrm>
          <a:prstGeom prst="straightConnector1">
            <a:avLst/>
          </a:prstGeom>
          <a:ln w="76200" cmpd="sng">
            <a:tailEnd type="arrow"/>
          </a:ln>
        </p:spPr>
        <p:style>
          <a:lnRef idx="3">
            <a:schemeClr val="dk1"/>
          </a:lnRef>
          <a:fillRef idx="0">
            <a:schemeClr val="dk1"/>
          </a:fillRef>
          <a:effectRef idx="2">
            <a:schemeClr val="dk1"/>
          </a:effectRef>
          <a:fontRef idx="minor">
            <a:schemeClr val="tx1"/>
          </a:fontRef>
        </p:style>
      </p:cxnSp>
      <p:cxnSp>
        <p:nvCxnSpPr>
          <p:cNvPr id="44" name="Straight Arrow Connector 43"/>
          <p:cNvCxnSpPr/>
          <p:nvPr/>
        </p:nvCxnSpPr>
        <p:spPr>
          <a:xfrm>
            <a:off x="7924800" y="4572000"/>
            <a:ext cx="0" cy="696525"/>
          </a:xfrm>
          <a:prstGeom prst="straightConnector1">
            <a:avLst/>
          </a:prstGeom>
          <a:ln w="76200" cmpd="sng">
            <a:tailEnd type="arrow"/>
          </a:ln>
        </p:spPr>
        <p:style>
          <a:lnRef idx="3">
            <a:schemeClr val="dk1"/>
          </a:lnRef>
          <a:fillRef idx="0">
            <a:schemeClr val="dk1"/>
          </a:fillRef>
          <a:effectRef idx="2">
            <a:schemeClr val="dk1"/>
          </a:effectRef>
          <a:fontRef idx="minor">
            <a:schemeClr val="tx1"/>
          </a:fontRef>
        </p:style>
      </p:cxnSp>
      <p:cxnSp>
        <p:nvCxnSpPr>
          <p:cNvPr id="45" name="Straight Arrow Connector 44"/>
          <p:cNvCxnSpPr/>
          <p:nvPr/>
        </p:nvCxnSpPr>
        <p:spPr>
          <a:xfrm flipH="1">
            <a:off x="1295400" y="4572000"/>
            <a:ext cx="6629400" cy="23327"/>
          </a:xfrm>
          <a:prstGeom prst="straightConnector1">
            <a:avLst/>
          </a:prstGeom>
          <a:ln w="76200" cmpd="sng">
            <a:headEnd type="none"/>
            <a:tailEnd type="non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2762973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4043362" y="1944688"/>
            <a:ext cx="62071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2886075" y="2255838"/>
            <a:ext cx="2774950" cy="1587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2670969" y="2477294"/>
            <a:ext cx="428625" cy="1587"/>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594225" y="2478088"/>
            <a:ext cx="2111375" cy="3698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Coding</a:t>
            </a:r>
          </a:p>
        </p:txBody>
      </p:sp>
      <p:cxnSp>
        <p:nvCxnSpPr>
          <p:cNvPr id="9" name="Straight Connector 8"/>
          <p:cNvCxnSpPr>
            <a:endCxn id="8" idx="0"/>
          </p:cNvCxnSpPr>
          <p:nvPr/>
        </p:nvCxnSpPr>
        <p:spPr>
          <a:xfrm rot="16200000" flipH="1">
            <a:off x="5541962" y="2370138"/>
            <a:ext cx="214313"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830388" y="2486025"/>
            <a:ext cx="2111375" cy="369888"/>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Non-Coding</a:t>
            </a:r>
          </a:p>
        </p:txBody>
      </p:sp>
      <p:cxnSp>
        <p:nvCxnSpPr>
          <p:cNvPr id="11" name="Straight Connector 10"/>
          <p:cNvCxnSpPr>
            <a:stCxn id="10" idx="2"/>
          </p:cNvCxnSpPr>
          <p:nvPr/>
        </p:nvCxnSpPr>
        <p:spPr>
          <a:xfrm rot="5400000">
            <a:off x="2636838" y="3103563"/>
            <a:ext cx="496887" cy="1587"/>
          </a:xfrm>
          <a:prstGeom prst="line">
            <a:avLst/>
          </a:prstGeom>
        </p:spPr>
        <p:style>
          <a:lnRef idx="2">
            <a:schemeClr val="accent1"/>
          </a:lnRef>
          <a:fillRef idx="0">
            <a:schemeClr val="accent1"/>
          </a:fillRef>
          <a:effectRef idx="1">
            <a:schemeClr val="accent1"/>
          </a:effectRef>
          <a:fontRef idx="minor">
            <a:schemeClr val="tx1"/>
          </a:fontRef>
        </p:style>
      </p:cxnSp>
      <p:grpSp>
        <p:nvGrpSpPr>
          <p:cNvPr id="2" name="Group 121"/>
          <p:cNvGrpSpPr>
            <a:grpSpLocks/>
          </p:cNvGrpSpPr>
          <p:nvPr/>
        </p:nvGrpSpPr>
        <p:grpSpPr bwMode="auto">
          <a:xfrm>
            <a:off x="57150" y="3352800"/>
            <a:ext cx="4067175" cy="1658938"/>
            <a:chOff x="57732" y="3414051"/>
            <a:chExt cx="4065831" cy="1659829"/>
          </a:xfrm>
        </p:grpSpPr>
        <p:sp>
          <p:nvSpPr>
            <p:cNvPr id="13" name="TextBox 12"/>
            <p:cNvSpPr txBox="1"/>
            <p:nvPr/>
          </p:nvSpPr>
          <p:spPr>
            <a:xfrm>
              <a:off x="189451" y="3677718"/>
              <a:ext cx="1055338" cy="3700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a:latin typeface="+mn-lt"/>
                  <a:ea typeface="+mn-ea"/>
                  <a:cs typeface="+mn-cs"/>
                </a:rPr>
                <a:t>miRNA</a:t>
              </a:r>
              <a:endParaRPr lang="en-US" sz="1800" dirty="0">
                <a:latin typeface="+mn-lt"/>
                <a:ea typeface="+mn-ea"/>
                <a:cs typeface="+mn-cs"/>
              </a:endParaRPr>
            </a:p>
          </p:txBody>
        </p:sp>
        <p:sp>
          <p:nvSpPr>
            <p:cNvPr id="14" name="TextBox 13"/>
            <p:cNvSpPr txBox="1"/>
            <p:nvPr/>
          </p:nvSpPr>
          <p:spPr>
            <a:xfrm>
              <a:off x="1593924" y="3677718"/>
              <a:ext cx="1117231" cy="3700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Splice</a:t>
              </a:r>
            </a:p>
          </p:txBody>
        </p:sp>
        <p:sp>
          <p:nvSpPr>
            <p:cNvPr id="15" name="TextBox 14"/>
            <p:cNvSpPr txBox="1"/>
            <p:nvPr/>
          </p:nvSpPr>
          <p:spPr>
            <a:xfrm>
              <a:off x="3153922" y="3677718"/>
              <a:ext cx="969641" cy="3700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UTR</a:t>
              </a:r>
            </a:p>
          </p:txBody>
        </p:sp>
        <p:sp>
          <p:nvSpPr>
            <p:cNvPr id="16" name="TextBox 15"/>
            <p:cNvSpPr txBox="1"/>
            <p:nvPr/>
          </p:nvSpPr>
          <p:spPr>
            <a:xfrm>
              <a:off x="3153922" y="4427420"/>
              <a:ext cx="969641" cy="646460"/>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a:latin typeface="+mn-lt"/>
                  <a:ea typeface="+mn-ea"/>
                  <a:cs typeface="+mn-cs"/>
                </a:rPr>
                <a:t>miRNA</a:t>
              </a:r>
              <a:r>
                <a:rPr lang="en-US" sz="1800" dirty="0">
                  <a:latin typeface="+mn-lt"/>
                  <a:ea typeface="+mn-ea"/>
                  <a:cs typeface="+mn-cs"/>
                </a:rPr>
                <a:t> targets</a:t>
              </a:r>
            </a:p>
          </p:txBody>
        </p:sp>
        <p:sp>
          <p:nvSpPr>
            <p:cNvPr id="17" name="TextBox 16"/>
            <p:cNvSpPr txBox="1"/>
            <p:nvPr/>
          </p:nvSpPr>
          <p:spPr>
            <a:xfrm>
              <a:off x="57732" y="4427420"/>
              <a:ext cx="1187058" cy="646460"/>
            </a:xfrm>
            <a:prstGeom prst="rect">
              <a:avLst/>
            </a:prstGeom>
            <a:solidFill>
              <a:schemeClr val="tx2">
                <a:lumMod val="20000"/>
                <a:lumOff val="80000"/>
              </a:schemeClr>
            </a:solidFill>
          </p:spPr>
          <p:txBody>
            <a:bodyPr>
              <a:prstTxWarp prst="textNoShape">
                <a:avLst/>
              </a:prstTxWarp>
              <a:spAutoFit/>
            </a:bodyPr>
            <a:lstStyle/>
            <a:p>
              <a:pPr algn="ctr">
                <a:defRPr/>
              </a:pPr>
              <a:r>
                <a:rPr lang="en-US" sz="1800"/>
                <a:t>Seed</a:t>
              </a:r>
            </a:p>
            <a:p>
              <a:pPr algn="ctr">
                <a:defRPr/>
              </a:pPr>
              <a:r>
                <a:rPr lang="en-US" sz="1800"/>
                <a:t>sequence</a:t>
              </a:r>
            </a:p>
          </p:txBody>
        </p:sp>
        <p:cxnSp>
          <p:nvCxnSpPr>
            <p:cNvPr id="18" name="Straight Connector 17"/>
            <p:cNvCxnSpPr/>
            <p:nvPr/>
          </p:nvCxnSpPr>
          <p:spPr>
            <a:xfrm>
              <a:off x="594130" y="3414051"/>
              <a:ext cx="3042232" cy="158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462298" y="3545885"/>
              <a:ext cx="262078" cy="1586"/>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a:endCxn id="14" idx="0"/>
            </p:cNvCxnSpPr>
            <p:nvPr/>
          </p:nvCxnSpPr>
          <p:spPr>
            <a:xfrm rot="5400000">
              <a:off x="2022295" y="3547473"/>
              <a:ext cx="26049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a:endCxn id="15" idx="0"/>
            </p:cNvCxnSpPr>
            <p:nvPr/>
          </p:nvCxnSpPr>
          <p:spPr>
            <a:xfrm rot="16200000" flipH="1">
              <a:off x="3505322" y="3545091"/>
              <a:ext cx="263667" cy="1586"/>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a:off x="403529" y="4236818"/>
              <a:ext cx="379616" cy="158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15" idx="2"/>
              <a:endCxn id="16" idx="0"/>
            </p:cNvCxnSpPr>
            <p:nvPr/>
          </p:nvCxnSpPr>
          <p:spPr>
            <a:xfrm rot="5400000">
              <a:off x="3448934" y="4236818"/>
              <a:ext cx="379616" cy="1587"/>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4" name="Straight Connector 23"/>
          <p:cNvCxnSpPr>
            <a:stCxn id="8" idx="2"/>
            <a:endCxn id="37" idx="0"/>
          </p:cNvCxnSpPr>
          <p:nvPr/>
        </p:nvCxnSpPr>
        <p:spPr>
          <a:xfrm rot="16200000" flipH="1">
            <a:off x="5276057" y="3221830"/>
            <a:ext cx="758825" cy="11113"/>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bwMode="auto">
          <a:xfrm>
            <a:off x="4645025" y="4538663"/>
            <a:ext cx="841375" cy="3698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SIFT</a:t>
            </a:r>
          </a:p>
        </p:txBody>
      </p:sp>
      <p:sp>
        <p:nvSpPr>
          <p:cNvPr id="27" name="TextBox 26"/>
          <p:cNvSpPr txBox="1"/>
          <p:nvPr/>
        </p:nvSpPr>
        <p:spPr bwMode="auto">
          <a:xfrm>
            <a:off x="5988050" y="4538663"/>
            <a:ext cx="663575" cy="3698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PP2</a:t>
            </a:r>
          </a:p>
        </p:txBody>
      </p:sp>
      <p:sp>
        <p:nvSpPr>
          <p:cNvPr id="28" name="TextBox 27"/>
          <p:cNvSpPr txBox="1"/>
          <p:nvPr/>
        </p:nvSpPr>
        <p:spPr bwMode="auto">
          <a:xfrm>
            <a:off x="4572000" y="5410200"/>
            <a:ext cx="2238375" cy="923330"/>
          </a:xfrm>
          <a:prstGeom prst="rect">
            <a:avLst/>
          </a:prstGeom>
          <a:solidFill>
            <a:schemeClr val="tx2">
              <a:lumMod val="20000"/>
              <a:lumOff val="80000"/>
            </a:schemeClr>
          </a:solidFill>
        </p:spPr>
        <p:txBody>
          <a:bodyPr>
            <a:prstTxWarp prst="textNoShape">
              <a:avLst/>
            </a:prstTxWarp>
            <a:spAutoFit/>
          </a:bodyPr>
          <a:lstStyle/>
          <a:p>
            <a:pPr algn="ctr">
              <a:defRPr/>
            </a:pPr>
            <a:r>
              <a:rPr lang="en-US" sz="1800" dirty="0" smtClean="0"/>
              <a:t>OMIM/</a:t>
            </a:r>
            <a:r>
              <a:rPr lang="en-US" sz="1800" dirty="0" err="1"/>
              <a:t>Curated</a:t>
            </a:r>
            <a:r>
              <a:rPr lang="en-US" sz="1800" dirty="0"/>
              <a:t> </a:t>
            </a:r>
            <a:r>
              <a:rPr lang="en-US" sz="1800" dirty="0" err="1"/>
              <a:t>Mendelian</a:t>
            </a:r>
            <a:r>
              <a:rPr lang="en-US" sz="1800" dirty="0"/>
              <a:t> </a:t>
            </a:r>
            <a:r>
              <a:rPr lang="en-US" sz="1800" dirty="0" smtClean="0"/>
              <a:t>disease</a:t>
            </a:r>
          </a:p>
          <a:p>
            <a:pPr algn="ctr">
              <a:defRPr/>
            </a:pPr>
            <a:r>
              <a:rPr lang="en-US" sz="1800" dirty="0" smtClean="0"/>
              <a:t>(51)</a:t>
            </a:r>
            <a:endParaRPr lang="en-US" sz="1800" dirty="0"/>
          </a:p>
        </p:txBody>
      </p:sp>
      <p:cxnSp>
        <p:nvCxnSpPr>
          <p:cNvPr id="30" name="Straight Connector 29"/>
          <p:cNvCxnSpPr/>
          <p:nvPr/>
        </p:nvCxnSpPr>
        <p:spPr bwMode="auto">
          <a:xfrm flipV="1">
            <a:off x="5032375" y="4275138"/>
            <a:ext cx="1289050" cy="4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bwMode="auto">
          <a:xfrm rot="16200000" flipH="1">
            <a:off x="4908550" y="4406901"/>
            <a:ext cx="2635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7" idx="0"/>
          </p:cNvCxnSpPr>
          <p:nvPr/>
        </p:nvCxnSpPr>
        <p:spPr bwMode="auto">
          <a:xfrm rot="5400000">
            <a:off x="6189663" y="4406900"/>
            <a:ext cx="261938" cy="1587"/>
          </a:xfrm>
          <a:prstGeom prst="line">
            <a:avLst/>
          </a:prstGeom>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4605338" y="3606800"/>
            <a:ext cx="2111375" cy="646331"/>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smtClean="0">
                <a:latin typeface="+mn-lt"/>
                <a:ea typeface="+mn-ea"/>
                <a:cs typeface="+mn-cs"/>
              </a:rPr>
              <a:t>Nonsynonymous</a:t>
            </a:r>
            <a:endParaRPr lang="en-US" sz="1800" dirty="0" smtClean="0">
              <a:latin typeface="+mn-lt"/>
              <a:ea typeface="+mn-ea"/>
              <a:cs typeface="+mn-cs"/>
            </a:endParaRPr>
          </a:p>
          <a:p>
            <a:pPr algn="ctr" fontAlgn="auto">
              <a:spcBef>
                <a:spcPts val="0"/>
              </a:spcBef>
              <a:spcAft>
                <a:spcPts val="0"/>
              </a:spcAft>
              <a:defRPr/>
            </a:pPr>
            <a:r>
              <a:rPr lang="en-US" sz="1800" dirty="0" smtClean="0">
                <a:latin typeface="+mn-lt"/>
                <a:ea typeface="+mn-ea"/>
                <a:cs typeface="+mn-cs"/>
              </a:rPr>
              <a:t>(1320)</a:t>
            </a:r>
            <a:endParaRPr lang="en-US" sz="1800" dirty="0">
              <a:latin typeface="+mn-lt"/>
              <a:ea typeface="+mn-ea"/>
              <a:cs typeface="+mn-cs"/>
            </a:endParaRPr>
          </a:p>
        </p:txBody>
      </p:sp>
      <p:cxnSp>
        <p:nvCxnSpPr>
          <p:cNvPr id="38" name="Straight Connector 37"/>
          <p:cNvCxnSpPr>
            <a:stCxn id="37" idx="2"/>
          </p:cNvCxnSpPr>
          <p:nvPr/>
        </p:nvCxnSpPr>
        <p:spPr>
          <a:xfrm rot="5400000">
            <a:off x="5646848" y="4267309"/>
            <a:ext cx="28357"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648325" y="3022600"/>
            <a:ext cx="1287463" cy="3175"/>
          </a:xfrm>
          <a:prstGeom prst="line">
            <a:avLst/>
          </a:prstGeom>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6935788" y="2841625"/>
            <a:ext cx="2111375" cy="369888"/>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Synonymous</a:t>
            </a:r>
          </a:p>
        </p:txBody>
      </p:sp>
      <p:sp>
        <p:nvSpPr>
          <p:cNvPr id="41" name="TextBox 40"/>
          <p:cNvSpPr txBox="1"/>
          <p:nvPr/>
        </p:nvSpPr>
        <p:spPr>
          <a:xfrm>
            <a:off x="6819900" y="3335338"/>
            <a:ext cx="1228725" cy="646112"/>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mRNA stability</a:t>
            </a:r>
          </a:p>
        </p:txBody>
      </p:sp>
      <p:sp>
        <p:nvSpPr>
          <p:cNvPr id="42" name="TextBox 41"/>
          <p:cNvSpPr txBox="1"/>
          <p:nvPr/>
        </p:nvSpPr>
        <p:spPr>
          <a:xfrm>
            <a:off x="8108950" y="3335338"/>
            <a:ext cx="1008063" cy="646112"/>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a:latin typeface="+mn-lt"/>
                <a:ea typeface="+mn-ea"/>
                <a:cs typeface="+mn-cs"/>
              </a:rPr>
              <a:t>tRNA</a:t>
            </a:r>
            <a:r>
              <a:rPr lang="en-US" sz="1800" dirty="0">
                <a:latin typeface="+mn-lt"/>
                <a:ea typeface="+mn-ea"/>
                <a:cs typeface="+mn-cs"/>
              </a:rPr>
              <a:t> </a:t>
            </a:r>
          </a:p>
          <a:p>
            <a:pPr algn="ctr" fontAlgn="auto">
              <a:spcBef>
                <a:spcPts val="0"/>
              </a:spcBef>
              <a:spcAft>
                <a:spcPts val="0"/>
              </a:spcAft>
              <a:defRPr/>
            </a:pPr>
            <a:r>
              <a:rPr lang="en-US" sz="1800" dirty="0">
                <a:latin typeface="+mn-lt"/>
                <a:ea typeface="+mn-ea"/>
                <a:cs typeface="+mn-cs"/>
              </a:rPr>
              <a:t>rate</a:t>
            </a:r>
          </a:p>
        </p:txBody>
      </p:sp>
      <p:cxnSp>
        <p:nvCxnSpPr>
          <p:cNvPr id="43" name="Straight Connector 42"/>
          <p:cNvCxnSpPr/>
          <p:nvPr/>
        </p:nvCxnSpPr>
        <p:spPr>
          <a:xfrm>
            <a:off x="7097713" y="3265488"/>
            <a:ext cx="158908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7058819" y="3298032"/>
            <a:ext cx="73025"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8652670" y="3301206"/>
            <a:ext cx="68262" cy="3175"/>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a:off x="4090987" y="1020763"/>
            <a:ext cx="48736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rot="5400000">
            <a:off x="4953000" y="5181600"/>
            <a:ext cx="3063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5400000">
            <a:off x="6172200" y="5105400"/>
            <a:ext cx="306388" cy="1588"/>
          </a:xfrm>
          <a:prstGeom prst="line">
            <a:avLst/>
          </a:prstGeom>
        </p:spPr>
        <p:style>
          <a:lnRef idx="2">
            <a:schemeClr val="accent1"/>
          </a:lnRef>
          <a:fillRef idx="0">
            <a:schemeClr val="accent1"/>
          </a:fillRef>
          <a:effectRef idx="1">
            <a:schemeClr val="accent1"/>
          </a:effectRef>
          <a:fontRef idx="minor">
            <a:schemeClr val="tx1"/>
          </a:fontRef>
        </p:style>
      </p:cxnSp>
      <p:sp>
        <p:nvSpPr>
          <p:cNvPr id="37919" name="Rectangle 45"/>
          <p:cNvSpPr>
            <a:spLocks noChangeArrowheads="1"/>
          </p:cNvSpPr>
          <p:nvPr/>
        </p:nvSpPr>
        <p:spPr bwMode="auto">
          <a:xfrm>
            <a:off x="381000" y="381000"/>
            <a:ext cx="2743200" cy="1815882"/>
          </a:xfrm>
          <a:prstGeom prst="rect">
            <a:avLst/>
          </a:prstGeom>
          <a:noFill/>
          <a:ln w="9525">
            <a:noFill/>
            <a:miter lim="800000"/>
            <a:headEnd/>
            <a:tailEnd/>
          </a:ln>
        </p:spPr>
        <p:txBody>
          <a:bodyPr>
            <a:prstTxWarp prst="textNoShape">
              <a:avLst/>
            </a:prstTxWarp>
            <a:spAutoFit/>
          </a:bodyPr>
          <a:lstStyle/>
          <a:p>
            <a:r>
              <a:rPr lang="en-US" sz="2800" b="1" smtClean="0"/>
              <a:t>Approach I:</a:t>
            </a:r>
          </a:p>
          <a:p>
            <a:r>
              <a:rPr lang="en-US" sz="2800" b="1" dirty="0" err="1" smtClean="0"/>
              <a:t>Mendelian</a:t>
            </a:r>
            <a:r>
              <a:rPr lang="en-US" sz="2800" b="1" dirty="0" smtClean="0"/>
              <a:t> </a:t>
            </a:r>
            <a:r>
              <a:rPr lang="en-US" sz="2800" b="1" dirty="0" smtClean="0"/>
              <a:t>Disease Risk Pipeline</a:t>
            </a:r>
            <a:endParaRPr lang="en-US" sz="2800" dirty="0"/>
          </a:p>
        </p:txBody>
      </p:sp>
      <p:sp>
        <p:nvSpPr>
          <p:cNvPr id="37920" name="TextBox 3"/>
          <p:cNvSpPr txBox="1">
            <a:spLocks noChangeArrowheads="1"/>
          </p:cNvSpPr>
          <p:nvPr/>
        </p:nvSpPr>
        <p:spPr bwMode="auto">
          <a:xfrm>
            <a:off x="6096000" y="6411913"/>
            <a:ext cx="3200400" cy="369887"/>
          </a:xfrm>
          <a:prstGeom prst="rect">
            <a:avLst/>
          </a:prstGeom>
          <a:noFill/>
          <a:ln w="9525">
            <a:noFill/>
            <a:miter lim="800000"/>
            <a:headEnd/>
            <a:tailEnd/>
          </a:ln>
        </p:spPr>
        <p:txBody>
          <a:bodyPr>
            <a:prstTxWarp prst="textNoShape">
              <a:avLst/>
            </a:prstTxWarp>
            <a:spAutoFit/>
          </a:bodyPr>
          <a:lstStyle/>
          <a:p>
            <a:r>
              <a:rPr lang="en-US" sz="1800" dirty="0"/>
              <a:t>Rick Dewey &amp; </a:t>
            </a:r>
            <a:r>
              <a:rPr lang="en-US" sz="1800" dirty="0" err="1"/>
              <a:t>Euan</a:t>
            </a:r>
            <a:r>
              <a:rPr lang="en-US" sz="1800" dirty="0"/>
              <a:t> Ashley</a:t>
            </a:r>
          </a:p>
        </p:txBody>
      </p:sp>
      <p:sp>
        <p:nvSpPr>
          <p:cNvPr id="37921" name="Rectangle 47"/>
          <p:cNvSpPr>
            <a:spLocks noChangeArrowheads="1"/>
          </p:cNvSpPr>
          <p:nvPr/>
        </p:nvSpPr>
        <p:spPr bwMode="auto">
          <a:xfrm>
            <a:off x="6858000" y="4491038"/>
            <a:ext cx="1587544" cy="1200328"/>
          </a:xfrm>
          <a:prstGeom prst="rect">
            <a:avLst/>
          </a:prstGeom>
          <a:noFill/>
          <a:ln w="9525">
            <a:noFill/>
            <a:miter lim="800000"/>
            <a:headEnd/>
            <a:tailEnd/>
          </a:ln>
        </p:spPr>
        <p:txBody>
          <a:bodyPr wrap="none">
            <a:prstTxWarp prst="textNoShape">
              <a:avLst/>
            </a:prstTxWarp>
            <a:spAutoFit/>
          </a:bodyPr>
          <a:lstStyle/>
          <a:p>
            <a:pPr algn="ctr"/>
            <a:r>
              <a:rPr lang="en-US" dirty="0" smtClean="0"/>
              <a:t>Damaging</a:t>
            </a:r>
          </a:p>
          <a:p>
            <a:pPr algn="ctr"/>
            <a:r>
              <a:rPr lang="en-US" dirty="0" smtClean="0"/>
              <a:t>(234)</a:t>
            </a:r>
          </a:p>
          <a:p>
            <a:endParaRPr lang="en-US" dirty="0"/>
          </a:p>
        </p:txBody>
      </p:sp>
      <p:sp>
        <p:nvSpPr>
          <p:cNvPr id="51" name="TextBox 50"/>
          <p:cNvSpPr txBox="1"/>
          <p:nvPr/>
        </p:nvSpPr>
        <p:spPr>
          <a:xfrm>
            <a:off x="3324225" y="407988"/>
            <a:ext cx="2111375" cy="646331"/>
          </a:xfrm>
          <a:prstGeom prst="rect">
            <a:avLst/>
          </a:prstGeom>
          <a:solidFill>
            <a:schemeClr val="tx2">
              <a:lumMod val="20000"/>
              <a:lumOff val="80000"/>
            </a:schemeClr>
          </a:solidFill>
        </p:spPr>
        <p:txBody>
          <a:bodyPr>
            <a:prstTxWarp prst="textNoShape">
              <a:avLst/>
            </a:prstTxWarp>
            <a:spAutoFit/>
          </a:bodyPr>
          <a:lstStyle/>
          <a:p>
            <a:pPr algn="ctr">
              <a:defRPr/>
            </a:pPr>
            <a:r>
              <a:rPr lang="en-US" sz="1800" dirty="0"/>
              <a:t>All </a:t>
            </a:r>
            <a:r>
              <a:rPr lang="en-US" sz="1800" dirty="0" smtClean="0"/>
              <a:t>variants</a:t>
            </a:r>
          </a:p>
          <a:p>
            <a:pPr algn="ctr">
              <a:defRPr/>
            </a:pPr>
            <a:r>
              <a:rPr lang="en-US" sz="1800" dirty="0" smtClean="0"/>
              <a:t>~3.5M</a:t>
            </a:r>
            <a:endParaRPr lang="en-US" sz="1800" dirty="0"/>
          </a:p>
        </p:txBody>
      </p:sp>
      <p:sp>
        <p:nvSpPr>
          <p:cNvPr id="4" name="TextBox 3"/>
          <p:cNvSpPr txBox="1"/>
          <p:nvPr/>
        </p:nvSpPr>
        <p:spPr>
          <a:xfrm>
            <a:off x="3324225" y="1265238"/>
            <a:ext cx="2111375" cy="646112"/>
          </a:xfrm>
          <a:prstGeom prst="rect">
            <a:avLst/>
          </a:prstGeom>
          <a:solidFill>
            <a:schemeClr val="tx2">
              <a:lumMod val="20000"/>
              <a:lumOff val="80000"/>
            </a:schemeClr>
          </a:solidFill>
        </p:spPr>
        <p:txBody>
          <a:bodyPr>
            <a:prstTxWarp prst="textNoShape">
              <a:avLst/>
            </a:prstTxWarp>
            <a:spAutoFit/>
          </a:bodyPr>
          <a:lstStyle/>
          <a:p>
            <a:pPr algn="ctr">
              <a:defRPr/>
            </a:pPr>
            <a:r>
              <a:rPr lang="en-US" sz="1800"/>
              <a:t>Rare/novel variants (&lt;5%)</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Grp="1" noChangeArrowheads="1"/>
          </p:cNvSpPr>
          <p:nvPr>
            <p:ph type="title"/>
          </p:nvPr>
        </p:nvSpPr>
        <p:spPr>
          <a:xfrm>
            <a:off x="685800" y="304800"/>
            <a:ext cx="7772400" cy="1143000"/>
          </a:xfrm>
        </p:spPr>
        <p:txBody>
          <a:bodyPr/>
          <a:lstStyle/>
          <a:p>
            <a:pPr eaLnBrk="1" hangingPunct="1"/>
            <a:r>
              <a:rPr lang="en-US" sz="3200" b="1" dirty="0" err="1">
                <a:solidFill>
                  <a:srgbClr val="222268"/>
                </a:solidFill>
              </a:rPr>
              <a:t>Curated</a:t>
            </a:r>
            <a:r>
              <a:rPr lang="en-US" sz="3200" b="1" dirty="0">
                <a:solidFill>
                  <a:srgbClr val="222268"/>
                </a:solidFill>
              </a:rPr>
              <a:t> List of Rare Variants</a:t>
            </a:r>
            <a:br>
              <a:rPr lang="en-US" sz="3200" b="1" dirty="0">
                <a:solidFill>
                  <a:srgbClr val="222268"/>
                </a:solidFill>
              </a:rPr>
            </a:br>
            <a:r>
              <a:rPr lang="en-US" sz="3200" b="1" dirty="0" smtClean="0">
                <a:solidFill>
                  <a:srgbClr val="222268"/>
                </a:solidFill>
              </a:rPr>
              <a:t>(</a:t>
            </a:r>
            <a:r>
              <a:rPr lang="en-US" sz="3200" b="1" dirty="0" err="1" smtClean="0">
                <a:solidFill>
                  <a:srgbClr val="222268"/>
                </a:solidFill>
              </a:rPr>
              <a:t>SNVs</a:t>
            </a:r>
            <a:r>
              <a:rPr lang="en-US" sz="3200" b="1" dirty="0" smtClean="0">
                <a:solidFill>
                  <a:srgbClr val="222268"/>
                </a:solidFill>
              </a:rPr>
              <a:t>, All </a:t>
            </a:r>
            <a:r>
              <a:rPr lang="en-US" sz="3200" b="1" dirty="0">
                <a:solidFill>
                  <a:srgbClr val="222268"/>
                </a:solidFill>
              </a:rPr>
              <a:t>heterozygous)</a:t>
            </a:r>
            <a:endParaRPr lang="en-US" sz="3600" b="1" dirty="0">
              <a:solidFill>
                <a:srgbClr val="222268"/>
              </a:solidFill>
            </a:endParaRPr>
          </a:p>
        </p:txBody>
      </p:sp>
      <p:sp>
        <p:nvSpPr>
          <p:cNvPr id="39939" name="Rectangle 2"/>
          <p:cNvSpPr>
            <a:spLocks noGrp="1" noChangeArrowheads="1"/>
          </p:cNvSpPr>
          <p:nvPr>
            <p:ph type="body" idx="1"/>
          </p:nvPr>
        </p:nvSpPr>
        <p:spPr>
          <a:xfrm>
            <a:off x="304800" y="1447800"/>
            <a:ext cx="8696325" cy="3608388"/>
          </a:xfrm>
        </p:spPr>
        <p:txBody>
          <a:bodyPr/>
          <a:lstStyle/>
          <a:p>
            <a:pPr marL="623888" eaLnBrk="1" hangingPunct="1">
              <a:buFontTx/>
              <a:buNone/>
            </a:pPr>
            <a:r>
              <a:rPr lang="en-US" sz="2000" b="1" smtClean="0">
                <a:latin typeface="Verdana Bold" charset="0"/>
                <a:ea typeface="Verdana Bold" charset="0"/>
                <a:cs typeface="Verdana Bold" charset="0"/>
                <a:sym typeface="Verdana Bold" charset="0"/>
              </a:rPr>
              <a:t>Missense</a:t>
            </a:r>
          </a:p>
          <a:p>
            <a:pPr marL="623888" eaLnBrk="1" hangingPunct="1">
              <a:buFont typeface="Verdana" charset="0"/>
              <a:buChar char="•"/>
            </a:pPr>
            <a:r>
              <a:rPr lang="en-US" sz="2000" b="1" smtClean="0">
                <a:latin typeface="Verdana Bold" charset="0"/>
                <a:ea typeface="Verdana Bold" charset="0"/>
                <a:cs typeface="Verdana Bold" charset="0"/>
                <a:sym typeface="Verdana Bold" charset="0"/>
              </a:rPr>
              <a:t>ALAD</a:t>
            </a:r>
            <a:r>
              <a:rPr lang="en-US" sz="2000" b="1">
                <a:latin typeface="Verdana Bold" charset="0"/>
                <a:ea typeface="Verdana Bold" charset="0"/>
                <a:cs typeface="Verdana Bold" charset="0"/>
                <a:sym typeface="Verdana Bold" charset="0"/>
              </a:rPr>
              <a:t>, ABCC2, ACADVL, ADAMTS13,</a:t>
            </a:r>
            <a:r>
              <a:rPr lang="en-US" sz="2000" b="1">
                <a:latin typeface="Verdana" charset="0"/>
                <a:ea typeface="Verdana" charset="0"/>
                <a:cs typeface="Verdana" charset="0"/>
                <a:sym typeface="Verdana" charset="0"/>
              </a:rPr>
              <a:t> </a:t>
            </a:r>
            <a:r>
              <a:rPr lang="en-US" sz="2000">
                <a:latin typeface="Verdana" charset="0"/>
                <a:ea typeface="Verdana" charset="0"/>
                <a:cs typeface="Verdana" charset="0"/>
                <a:sym typeface="Verdana" charset="0"/>
              </a:rPr>
              <a:t>AGRN, BAAT, CDS1, </a:t>
            </a:r>
            <a:r>
              <a:rPr lang="en-US" sz="2000" b="1">
                <a:latin typeface="Verdana Bold" charset="0"/>
                <a:ea typeface="Verdana Bold" charset="0"/>
                <a:cs typeface="Verdana Bold" charset="0"/>
                <a:sym typeface="Verdana Bold" charset="0"/>
              </a:rPr>
              <a:t>CHD7</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COL4A3, CTSD, </a:t>
            </a:r>
            <a:r>
              <a:rPr lang="en-US" sz="2000" b="1">
                <a:latin typeface="Verdana Bold" charset="0"/>
                <a:ea typeface="Verdana Bold" charset="0"/>
                <a:cs typeface="Verdana Bold" charset="0"/>
                <a:sym typeface="Verdana Bold" charset="0"/>
              </a:rPr>
              <a:t>DGCR2</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a:t>
            </a:r>
            <a:r>
              <a:rPr lang="en-US" sz="2000" b="1">
                <a:latin typeface="Verdana Bold" charset="0"/>
                <a:ea typeface="Verdana Bold" charset="0"/>
                <a:cs typeface="Verdana Bold" charset="0"/>
                <a:sym typeface="Verdana Bold" charset="0"/>
              </a:rPr>
              <a:t>DLD</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DYSF, EPCAM, </a:t>
            </a:r>
            <a:r>
              <a:rPr lang="en-US" sz="2000" b="1">
                <a:latin typeface="Verdana Bold" charset="0"/>
                <a:ea typeface="Verdana Bold" charset="0"/>
                <a:cs typeface="Verdana Bold" charset="0"/>
                <a:sym typeface="Verdana Bold" charset="0"/>
              </a:rPr>
              <a:t>FGFR1OP</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FKRP, </a:t>
            </a:r>
            <a:r>
              <a:rPr lang="en-US" sz="2000" b="1">
                <a:latin typeface="Verdana Bold" charset="0"/>
                <a:ea typeface="Verdana Bold" charset="0"/>
                <a:cs typeface="Verdana Bold" charset="0"/>
                <a:sym typeface="Verdana Bold" charset="0"/>
              </a:rPr>
              <a:t>GAA</a:t>
            </a:r>
            <a:r>
              <a:rPr lang="en-US" sz="2000">
                <a:latin typeface="Verdana Bold" charset="0"/>
                <a:ea typeface="Verdana Bold" charset="0"/>
                <a:cs typeface="Verdana Bold" charset="0"/>
                <a:sym typeface="Verdana Bold" charset="0"/>
              </a:rPr>
              <a:t>, </a:t>
            </a:r>
            <a:r>
              <a:rPr lang="en-US" sz="2000" b="1">
                <a:latin typeface="Verdana Bold" charset="0"/>
                <a:ea typeface="Verdana Bold" charset="0"/>
                <a:cs typeface="Verdana Bold" charset="0"/>
                <a:sym typeface="Verdana Bold" charset="0"/>
              </a:rPr>
              <a:t>GNAI2</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HSPB1, IGKC, </a:t>
            </a:r>
            <a:r>
              <a:rPr lang="en-US" sz="2000" b="1">
                <a:latin typeface="Verdana Bold" charset="0"/>
                <a:ea typeface="Verdana Bold" charset="0"/>
                <a:cs typeface="Verdana Bold" charset="0"/>
                <a:sym typeface="Verdana Bold" charset="0"/>
              </a:rPr>
              <a:t>ITPR1</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MED12, </a:t>
            </a:r>
            <a:r>
              <a:rPr lang="en-US" sz="2000" b="1">
                <a:latin typeface="Verdana Bold" charset="0"/>
                <a:ea typeface="Verdana Bold" charset="0"/>
                <a:cs typeface="Verdana Bold" charset="0"/>
                <a:sym typeface="Verdana Bold" charset="0"/>
              </a:rPr>
              <a:t>MKS1,</a:t>
            </a:r>
            <a:r>
              <a:rPr lang="en-US" sz="2000" b="1">
                <a:latin typeface="Verdana" charset="0"/>
                <a:ea typeface="Verdana" charset="0"/>
                <a:cs typeface="Verdana" charset="0"/>
                <a:sym typeface="Verdana" charset="0"/>
              </a:rPr>
              <a:t> </a:t>
            </a:r>
            <a:r>
              <a:rPr lang="en-US" sz="2000" b="1">
                <a:latin typeface="Verdana Bold" charset="0"/>
                <a:ea typeface="Verdana Bold" charset="0"/>
                <a:cs typeface="Verdana Bold" charset="0"/>
                <a:sym typeface="Verdana Bold" charset="0"/>
              </a:rPr>
              <a:t>NTRK1, PCM1, PKD1, PLEKHG5, PMS2, PRSS1, PTCH2, SERPINA1, SETX, SYNE1,</a:t>
            </a:r>
            <a:r>
              <a:rPr lang="en-US" sz="2000" b="1">
                <a:latin typeface="Verdana" charset="0"/>
                <a:ea typeface="Verdana" charset="0"/>
                <a:cs typeface="Verdana" charset="0"/>
                <a:sym typeface="Verdana" charset="0"/>
              </a:rPr>
              <a:t> </a:t>
            </a:r>
            <a:r>
              <a:rPr lang="en-US" sz="2000">
                <a:latin typeface="Verdana" charset="0"/>
                <a:ea typeface="Verdana" charset="0"/>
                <a:cs typeface="Verdana" charset="0"/>
                <a:sym typeface="Verdana" charset="0"/>
              </a:rPr>
              <a:t>TERT, TTN, </a:t>
            </a:r>
            <a:r>
              <a:rPr lang="en-US" sz="2000" b="1">
                <a:latin typeface="Verdana Bold" charset="0"/>
                <a:ea typeface="Verdana Bold" charset="0"/>
                <a:cs typeface="Verdana Bold" charset="0"/>
                <a:sym typeface="Verdana Bold" charset="0"/>
              </a:rPr>
              <a:t>VWF,</a:t>
            </a:r>
            <a:r>
              <a:rPr lang="en-US" sz="2000">
                <a:latin typeface="Verdana" charset="0"/>
                <a:ea typeface="Verdana" charset="0"/>
                <a:cs typeface="Verdana" charset="0"/>
                <a:sym typeface="Verdana" charset="0"/>
              </a:rPr>
              <a:t> ZFPM2, </a:t>
            </a:r>
            <a:r>
              <a:rPr lang="en-US" sz="2000" smtClean="0">
                <a:latin typeface="Verdana" charset="0"/>
                <a:ea typeface="Verdana" charset="0"/>
                <a:cs typeface="Verdana" charset="0"/>
                <a:sym typeface="Verdana" charset="0"/>
              </a:rPr>
              <a:t>PNPLA2.</a:t>
            </a:r>
          </a:p>
          <a:p>
            <a:pPr marL="623888" eaLnBrk="1" hangingPunct="1">
              <a:buFont typeface="Verdana" charset="0"/>
              <a:buChar char="•"/>
            </a:pPr>
            <a:endParaRPr lang="en-US" sz="2000" smtClean="0">
              <a:latin typeface="Verdana" charset="0"/>
              <a:ea typeface="Verdana" charset="0"/>
              <a:cs typeface="Verdana" charset="0"/>
              <a:sym typeface="Verdana" charset="0"/>
            </a:endParaRPr>
          </a:p>
          <a:p>
            <a:pPr marL="623888" eaLnBrk="1" hangingPunct="1">
              <a:buFont typeface="Verdana" charset="0"/>
              <a:buChar char="•"/>
            </a:pPr>
            <a:endParaRPr lang="en-US" sz="2000" smtClean="0">
              <a:latin typeface="Verdana" charset="0"/>
              <a:ea typeface="Verdana" charset="0"/>
              <a:cs typeface="Verdana" charset="0"/>
              <a:sym typeface="Verdana" charset="0"/>
            </a:endParaRPr>
          </a:p>
          <a:p>
            <a:pPr marL="623888" eaLnBrk="1" hangingPunct="1">
              <a:buFont typeface="Verdana" charset="0"/>
              <a:buChar char="•"/>
            </a:pPr>
            <a:endParaRPr lang="en-US" sz="2000">
              <a:latin typeface="Verdana" charset="0"/>
              <a:sym typeface="Verdana" charset="0"/>
            </a:endParaRPr>
          </a:p>
        </p:txBody>
      </p:sp>
      <p:sp>
        <p:nvSpPr>
          <p:cNvPr id="39940" name="Rectangle 3"/>
          <p:cNvSpPr>
            <a:spLocks/>
          </p:cNvSpPr>
          <p:nvPr/>
        </p:nvSpPr>
        <p:spPr bwMode="auto">
          <a:xfrm>
            <a:off x="3124200" y="6273800"/>
            <a:ext cx="7188200" cy="508000"/>
          </a:xfrm>
          <a:prstGeom prst="rect">
            <a:avLst/>
          </a:prstGeom>
          <a:noFill/>
          <a:ln w="12700">
            <a:noFill/>
            <a:miter lim="800000"/>
            <a:headEnd/>
            <a:tailEnd/>
          </a:ln>
        </p:spPr>
        <p:txBody>
          <a:bodyPr lIns="0" tIns="0" rIns="0" bIns="0" anchor="ctr">
            <a:prstTxWarp prst="textNoShape">
              <a:avLst/>
            </a:prstTxWarp>
          </a:bodyPr>
          <a:lstStyle/>
          <a:p>
            <a:r>
              <a:rPr lang="en-US"/>
              <a:t>Bolded Genes expressed in PBMC (RNA).</a:t>
            </a:r>
          </a:p>
        </p:txBody>
      </p:sp>
      <p:sp>
        <p:nvSpPr>
          <p:cNvPr id="39941" name="Rectangle 2"/>
          <p:cNvSpPr txBox="1">
            <a:spLocks noChangeArrowheads="1"/>
          </p:cNvSpPr>
          <p:nvPr/>
        </p:nvSpPr>
        <p:spPr bwMode="auto">
          <a:xfrm>
            <a:off x="261938" y="3810000"/>
            <a:ext cx="7358062" cy="2125663"/>
          </a:xfrm>
          <a:prstGeom prst="rect">
            <a:avLst/>
          </a:prstGeom>
          <a:noFill/>
          <a:ln w="9525">
            <a:noFill/>
            <a:miter lim="800000"/>
            <a:headEnd/>
            <a:tailEnd/>
          </a:ln>
        </p:spPr>
        <p:txBody>
          <a:bodyPr>
            <a:prstTxWarp prst="textNoShape">
              <a:avLst/>
            </a:prstTxWarp>
          </a:bodyPr>
          <a:lstStyle/>
          <a:p>
            <a:pPr marL="623888" indent="-342900" eaLnBrk="1" hangingPunct="1">
              <a:spcBef>
                <a:spcPct val="20000"/>
              </a:spcBef>
            </a:pPr>
            <a:r>
              <a:rPr lang="en-US" sz="2000" b="1" dirty="0">
                <a:latin typeface="Verdana" charset="0"/>
                <a:ea typeface="Verdana" charset="0"/>
                <a:cs typeface="Verdana" charset="0"/>
                <a:sym typeface="Verdana" charset="0"/>
              </a:rPr>
              <a:t>Nonsense</a:t>
            </a:r>
          </a:p>
          <a:p>
            <a:pPr marL="623888" indent="-342900" eaLnBrk="1" hangingPunct="1">
              <a:spcBef>
                <a:spcPct val="20000"/>
              </a:spcBef>
              <a:buFontTx/>
              <a:buChar char="•"/>
            </a:pPr>
            <a:r>
              <a:rPr lang="en-US" sz="2000" dirty="0">
                <a:latin typeface="Verdana" charset="0"/>
                <a:ea typeface="Verdana" charset="0"/>
                <a:cs typeface="Verdana" charset="0"/>
                <a:sym typeface="Verdana" charset="0"/>
              </a:rPr>
              <a:t>PRAMEF2, </a:t>
            </a:r>
            <a:r>
              <a:rPr lang="en-US" sz="2000" b="1" dirty="0">
                <a:latin typeface="Verdana Bold" charset="0"/>
                <a:ea typeface="Verdana Bold" charset="0"/>
                <a:cs typeface="Verdana Bold" charset="0"/>
                <a:sym typeface="Verdana Bold" charset="0"/>
              </a:rPr>
              <a:t>PLCXD2, NUP54</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RP1L1, PIK3C2G</a:t>
            </a:r>
            <a:r>
              <a:rPr lang="en-US" sz="2000" dirty="0">
                <a:latin typeface="Verdana Bold" charset="0"/>
                <a:ea typeface="Verdana Bold" charset="0"/>
                <a:cs typeface="Verdana Bold" charset="0"/>
                <a:sym typeface="Verdana Bold" charset="0"/>
              </a:rPr>
              <a:t>, </a:t>
            </a:r>
            <a:r>
              <a:rPr lang="en-US" sz="2000" b="1" dirty="0">
                <a:latin typeface="Verdana Bold" charset="0"/>
                <a:ea typeface="Verdana Bold" charset="0"/>
                <a:cs typeface="Verdana Bold" charset="0"/>
                <a:sym typeface="Verdana Bold" charset="0"/>
              </a:rPr>
              <a:t>NDE1, </a:t>
            </a:r>
            <a:r>
              <a:rPr lang="en-US" sz="2000" dirty="0">
                <a:latin typeface="Verdana Bold" charset="0"/>
                <a:ea typeface="Verdana Bold" charset="0"/>
                <a:cs typeface="Verdana Bold" charset="0"/>
                <a:sym typeface="Verdana Bold" charset="0"/>
              </a:rPr>
              <a:t>GGN,</a:t>
            </a:r>
            <a:r>
              <a:rPr lang="en-US" sz="2000" b="1"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CYP2A7,</a:t>
            </a:r>
            <a:r>
              <a:rPr lang="en-US" sz="2000"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IGKC</a:t>
            </a: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buFontTx/>
              <a:buChar char="•"/>
            </a:pP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pPr>
            <a:r>
              <a:rPr lang="en-US" b="1" dirty="0">
                <a:latin typeface="Verdana Bold" charset="0"/>
                <a:ea typeface="Verdana Bold" charset="0"/>
                <a:cs typeface="Verdana Bold" charset="0"/>
                <a:sym typeface="Verdana Bold" charset="0"/>
              </a:rPr>
              <a:t>Not Rare But Important</a:t>
            </a:r>
          </a:p>
          <a:p>
            <a:pPr marL="623888" indent="-342900" eaLnBrk="1" hangingPunct="1">
              <a:spcBef>
                <a:spcPct val="20000"/>
              </a:spcBef>
              <a:buFontTx/>
              <a:buChar char="•"/>
            </a:pPr>
            <a:r>
              <a:rPr lang="en-US" sz="2000" dirty="0"/>
              <a:t>KCNJ11 , KLF14, </a:t>
            </a:r>
            <a:r>
              <a:rPr lang="en-US" sz="2000" dirty="0" smtClean="0"/>
              <a:t>GCKR … </a:t>
            </a:r>
            <a:endParaRPr lang="en-US" sz="2000" dirty="0">
              <a:latin typeface="Verdana Bold" charset="0"/>
              <a:ea typeface="Heiti SC Medium" charset="-122"/>
              <a:cs typeface="Heiti SC Medium" charset="-122"/>
              <a:sym typeface="Verdana Bold"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p:cNvSpPr>
            <a:spLocks noGrp="1" noChangeArrowheads="1"/>
          </p:cNvSpPr>
          <p:nvPr>
            <p:ph type="body" idx="1"/>
          </p:nvPr>
        </p:nvSpPr>
        <p:spPr>
          <a:xfrm>
            <a:off x="304800" y="1371600"/>
            <a:ext cx="8696325" cy="3608388"/>
          </a:xfrm>
        </p:spPr>
        <p:txBody>
          <a:bodyPr/>
          <a:lstStyle/>
          <a:p>
            <a:pPr marL="623888" eaLnBrk="1" hangingPunct="1">
              <a:buFontTx/>
              <a:buNone/>
            </a:pPr>
            <a:r>
              <a:rPr lang="en-US" sz="2000" b="1" dirty="0" err="1" smtClean="0">
                <a:latin typeface="Verdana Bold" charset="0"/>
                <a:ea typeface="Verdana Bold" charset="0"/>
                <a:cs typeface="Verdana Bold" charset="0"/>
                <a:sym typeface="Verdana Bold" charset="0"/>
              </a:rPr>
              <a:t>Missense</a:t>
            </a:r>
            <a:endParaRPr lang="en-US" sz="2000" b="1" dirty="0" smtClean="0">
              <a:latin typeface="Verdana Bold" charset="0"/>
              <a:ea typeface="Verdana Bold" charset="0"/>
              <a:cs typeface="Verdana Bold" charset="0"/>
              <a:sym typeface="Verdana Bold" charset="0"/>
            </a:endParaRPr>
          </a:p>
          <a:p>
            <a:pPr marL="623888" eaLnBrk="1" hangingPunct="1">
              <a:buFont typeface="Verdana" charset="0"/>
              <a:buChar char="•"/>
            </a:pPr>
            <a:r>
              <a:rPr lang="en-US" sz="2000" b="1" dirty="0" smtClean="0">
                <a:latin typeface="Verdana Bold" charset="0"/>
                <a:ea typeface="Verdana Bold" charset="0"/>
                <a:cs typeface="Verdana Bold" charset="0"/>
                <a:sym typeface="Verdana Bold" charset="0"/>
              </a:rPr>
              <a:t>ALAD</a:t>
            </a:r>
            <a:r>
              <a:rPr lang="en-US" sz="2000" b="1" dirty="0">
                <a:latin typeface="Verdana Bold" charset="0"/>
                <a:ea typeface="Verdana Bold" charset="0"/>
                <a:cs typeface="Verdana Bold" charset="0"/>
                <a:sym typeface="Verdana Bold" charset="0"/>
              </a:rPr>
              <a:t>, ABCC2, ACADVL, ADAMTS13,</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AGRN, BAAT, CDS1, </a:t>
            </a:r>
            <a:r>
              <a:rPr lang="en-US" sz="2000" b="1" dirty="0">
                <a:latin typeface="Verdana Bold" charset="0"/>
                <a:ea typeface="Verdana Bold" charset="0"/>
                <a:cs typeface="Verdana Bold" charset="0"/>
                <a:sym typeface="Verdana Bold" charset="0"/>
              </a:rPr>
              <a:t>CHD7</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COL4A3, CTSD, </a:t>
            </a:r>
            <a:r>
              <a:rPr lang="en-US" sz="2000" b="1" dirty="0">
                <a:latin typeface="Verdana Bold" charset="0"/>
                <a:ea typeface="Verdana Bold" charset="0"/>
                <a:cs typeface="Verdana Bold" charset="0"/>
                <a:sym typeface="Verdana Bold" charset="0"/>
              </a:rPr>
              <a:t>DGCR2</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a:t>
            </a:r>
            <a:r>
              <a:rPr lang="en-US" sz="2000" b="1" dirty="0">
                <a:latin typeface="Verdana Bold" charset="0"/>
                <a:ea typeface="Verdana Bold" charset="0"/>
                <a:cs typeface="Verdana Bold" charset="0"/>
                <a:sym typeface="Verdana Bold" charset="0"/>
              </a:rPr>
              <a:t>DLD</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DYSF, EPCAM, </a:t>
            </a:r>
            <a:r>
              <a:rPr lang="en-US" sz="2000" b="1" dirty="0">
                <a:latin typeface="Verdana Bold" charset="0"/>
                <a:ea typeface="Verdana Bold" charset="0"/>
                <a:cs typeface="Verdana Bold" charset="0"/>
                <a:sym typeface="Verdana Bold" charset="0"/>
              </a:rPr>
              <a:t>FGFR1OP</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FKRP, </a:t>
            </a:r>
            <a:r>
              <a:rPr lang="en-US" sz="2000" b="1" dirty="0">
                <a:latin typeface="Verdana Bold" charset="0"/>
                <a:ea typeface="Verdana Bold" charset="0"/>
                <a:cs typeface="Verdana Bold" charset="0"/>
                <a:sym typeface="Verdana Bold" charset="0"/>
              </a:rPr>
              <a:t>GAA</a:t>
            </a:r>
            <a:r>
              <a:rPr lang="en-US" sz="2000" dirty="0">
                <a:latin typeface="Verdana Bold" charset="0"/>
                <a:ea typeface="Verdana Bold" charset="0"/>
                <a:cs typeface="Verdana Bold" charset="0"/>
                <a:sym typeface="Verdana Bold" charset="0"/>
              </a:rPr>
              <a:t>, </a:t>
            </a:r>
            <a:r>
              <a:rPr lang="en-US" sz="2000" b="1" dirty="0">
                <a:latin typeface="Verdana Bold" charset="0"/>
                <a:ea typeface="Verdana Bold" charset="0"/>
                <a:cs typeface="Verdana Bold" charset="0"/>
                <a:sym typeface="Verdana Bold" charset="0"/>
              </a:rPr>
              <a:t>GNAI2</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HSPB1, IGKC, </a:t>
            </a:r>
            <a:r>
              <a:rPr lang="en-US" sz="2000" b="1" dirty="0">
                <a:latin typeface="Verdana Bold" charset="0"/>
                <a:ea typeface="Verdana Bold" charset="0"/>
                <a:cs typeface="Verdana Bold" charset="0"/>
                <a:sym typeface="Verdana Bold" charset="0"/>
              </a:rPr>
              <a:t>ITPR1</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MED12, </a:t>
            </a:r>
            <a:r>
              <a:rPr lang="en-US" sz="2000" b="1" dirty="0">
                <a:latin typeface="Verdana Bold" charset="0"/>
                <a:ea typeface="Verdana Bold" charset="0"/>
                <a:cs typeface="Verdana Bold" charset="0"/>
                <a:sym typeface="Verdana Bold" charset="0"/>
              </a:rPr>
              <a:t>MKS1,</a:t>
            </a:r>
            <a:r>
              <a:rPr lang="en-US" sz="2000" b="1" dirty="0">
                <a:latin typeface="Verdana" charset="0"/>
                <a:ea typeface="Verdana" charset="0"/>
                <a:cs typeface="Verdana" charset="0"/>
                <a:sym typeface="Verdana" charset="0"/>
              </a:rPr>
              <a:t> </a:t>
            </a:r>
            <a:r>
              <a:rPr lang="en-US" sz="2000" b="1" dirty="0">
                <a:latin typeface="Verdana Bold" charset="0"/>
                <a:ea typeface="Verdana Bold" charset="0"/>
                <a:cs typeface="Verdana Bold" charset="0"/>
                <a:sym typeface="Verdana Bold" charset="0"/>
              </a:rPr>
              <a:t>NTRK1, PCM1, PKD1, PLEKHG5, PMS2, PRSS1, PTCH2, SERPINA1, SETX, SYNE1,</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TERT, TTN, </a:t>
            </a:r>
            <a:r>
              <a:rPr lang="en-US" sz="2000" b="1" dirty="0">
                <a:latin typeface="Verdana Bold" charset="0"/>
                <a:ea typeface="Verdana Bold" charset="0"/>
                <a:cs typeface="Verdana Bold" charset="0"/>
                <a:sym typeface="Verdana Bold" charset="0"/>
              </a:rPr>
              <a:t>VWF,</a:t>
            </a:r>
            <a:r>
              <a:rPr lang="en-US" sz="2000" dirty="0">
                <a:latin typeface="Verdana" charset="0"/>
                <a:ea typeface="Verdana" charset="0"/>
                <a:cs typeface="Verdana" charset="0"/>
                <a:sym typeface="Verdana" charset="0"/>
              </a:rPr>
              <a:t> ZFPM2, </a:t>
            </a:r>
            <a:r>
              <a:rPr lang="en-US" sz="2000" dirty="0" smtClean="0">
                <a:latin typeface="Verdana" charset="0"/>
                <a:ea typeface="Verdana" charset="0"/>
                <a:cs typeface="Verdana" charset="0"/>
                <a:sym typeface="Verdana" charset="0"/>
              </a:rPr>
              <a:t>PNPLA2.</a:t>
            </a:r>
          </a:p>
          <a:p>
            <a:pPr marL="623888" eaLnBrk="1" hangingPunct="1">
              <a:buFont typeface="Verdana" charset="0"/>
              <a:buChar char="•"/>
            </a:pPr>
            <a:endParaRPr lang="en-US" sz="2000" dirty="0" smtClean="0">
              <a:latin typeface="Verdana" charset="0"/>
              <a:ea typeface="Verdana" charset="0"/>
              <a:cs typeface="Verdana" charset="0"/>
              <a:sym typeface="Verdana" charset="0"/>
            </a:endParaRPr>
          </a:p>
          <a:p>
            <a:pPr marL="623888" eaLnBrk="1" hangingPunct="1">
              <a:buFont typeface="Verdana" charset="0"/>
              <a:buChar char="•"/>
            </a:pPr>
            <a:endParaRPr lang="en-US" sz="2000" dirty="0" smtClean="0">
              <a:latin typeface="Verdana" charset="0"/>
              <a:ea typeface="Verdana" charset="0"/>
              <a:cs typeface="Verdana" charset="0"/>
              <a:sym typeface="Verdana" charset="0"/>
            </a:endParaRPr>
          </a:p>
          <a:p>
            <a:pPr marL="623888" eaLnBrk="1" hangingPunct="1">
              <a:buFont typeface="Verdana" charset="0"/>
              <a:buChar char="•"/>
            </a:pPr>
            <a:endParaRPr lang="en-US" sz="2000" dirty="0">
              <a:latin typeface="Verdana" charset="0"/>
              <a:sym typeface="Verdana" charset="0"/>
            </a:endParaRPr>
          </a:p>
        </p:txBody>
      </p:sp>
      <p:sp>
        <p:nvSpPr>
          <p:cNvPr id="82949" name="Rectangle 2"/>
          <p:cNvSpPr txBox="1">
            <a:spLocks noChangeArrowheads="1"/>
          </p:cNvSpPr>
          <p:nvPr/>
        </p:nvSpPr>
        <p:spPr bwMode="auto">
          <a:xfrm>
            <a:off x="261938" y="3733800"/>
            <a:ext cx="6977062" cy="2125663"/>
          </a:xfrm>
          <a:prstGeom prst="rect">
            <a:avLst/>
          </a:prstGeom>
          <a:noFill/>
          <a:ln w="9525">
            <a:noFill/>
            <a:miter lim="800000"/>
            <a:headEnd/>
            <a:tailEnd/>
          </a:ln>
        </p:spPr>
        <p:txBody>
          <a:bodyPr>
            <a:prstTxWarp prst="textNoShape">
              <a:avLst/>
            </a:prstTxWarp>
          </a:bodyPr>
          <a:lstStyle/>
          <a:p>
            <a:pPr marL="623888" indent="-342900" eaLnBrk="1" hangingPunct="1">
              <a:spcBef>
                <a:spcPct val="20000"/>
              </a:spcBef>
            </a:pPr>
            <a:r>
              <a:rPr lang="en-US" sz="2000" b="1" dirty="0">
                <a:latin typeface="Verdana" charset="0"/>
                <a:ea typeface="Verdana" charset="0"/>
                <a:cs typeface="Verdana" charset="0"/>
                <a:sym typeface="Verdana" charset="0"/>
              </a:rPr>
              <a:t>Nonsense</a:t>
            </a:r>
          </a:p>
          <a:p>
            <a:pPr marL="623888" indent="-342900" eaLnBrk="1" hangingPunct="1">
              <a:spcBef>
                <a:spcPct val="20000"/>
              </a:spcBef>
              <a:buFontTx/>
              <a:buChar char="•"/>
            </a:pPr>
            <a:r>
              <a:rPr lang="en-US" sz="2000" dirty="0">
                <a:latin typeface="Verdana" charset="0"/>
                <a:ea typeface="Verdana" charset="0"/>
                <a:cs typeface="Verdana" charset="0"/>
                <a:sym typeface="Verdana" charset="0"/>
              </a:rPr>
              <a:t>PRAMEF2, </a:t>
            </a:r>
            <a:r>
              <a:rPr lang="en-US" sz="2000" b="1" dirty="0">
                <a:latin typeface="Verdana Bold" charset="0"/>
                <a:ea typeface="Verdana Bold" charset="0"/>
                <a:cs typeface="Verdana Bold" charset="0"/>
                <a:sym typeface="Verdana Bold" charset="0"/>
              </a:rPr>
              <a:t>PLCXD2, NUP54</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RP1L1, PIK3C2G</a:t>
            </a:r>
            <a:r>
              <a:rPr lang="en-US" sz="2000" dirty="0">
                <a:latin typeface="Verdana Bold" charset="0"/>
                <a:ea typeface="Verdana Bold" charset="0"/>
                <a:cs typeface="Verdana Bold" charset="0"/>
                <a:sym typeface="Verdana Bold" charset="0"/>
              </a:rPr>
              <a:t>, </a:t>
            </a:r>
            <a:r>
              <a:rPr lang="en-US" sz="2000" b="1" dirty="0">
                <a:latin typeface="Verdana Bold" charset="0"/>
                <a:ea typeface="Verdana Bold" charset="0"/>
                <a:cs typeface="Verdana Bold" charset="0"/>
                <a:sym typeface="Verdana Bold" charset="0"/>
              </a:rPr>
              <a:t>NDE1, </a:t>
            </a:r>
            <a:r>
              <a:rPr lang="en-US" sz="2000" dirty="0">
                <a:latin typeface="Verdana Bold" charset="0"/>
                <a:ea typeface="Verdana Bold" charset="0"/>
                <a:cs typeface="Verdana Bold" charset="0"/>
                <a:sym typeface="Verdana Bold" charset="0"/>
              </a:rPr>
              <a:t>GGN,</a:t>
            </a:r>
            <a:r>
              <a:rPr lang="en-US" sz="2000" b="1"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CYP2A7,</a:t>
            </a:r>
            <a:r>
              <a:rPr lang="en-US" sz="2000"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IGKC</a:t>
            </a: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buFontTx/>
              <a:buChar char="•"/>
            </a:pP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pPr>
            <a:r>
              <a:rPr lang="en-US" sz="2000" b="1" dirty="0">
                <a:latin typeface="Verdana Bold" charset="0"/>
                <a:ea typeface="Verdana Bold" charset="0"/>
                <a:cs typeface="Verdana Bold" charset="0"/>
                <a:sym typeface="Verdana Bold" charset="0"/>
              </a:rPr>
              <a:t>Not Rare But Important</a:t>
            </a:r>
          </a:p>
          <a:p>
            <a:pPr marL="623888" indent="-342900" eaLnBrk="1" hangingPunct="1">
              <a:spcBef>
                <a:spcPct val="20000"/>
              </a:spcBef>
              <a:buFontTx/>
              <a:buChar char="•"/>
            </a:pPr>
            <a:r>
              <a:rPr lang="en-US" sz="2400" dirty="0"/>
              <a:t>KCNJ11 , </a:t>
            </a:r>
            <a:r>
              <a:rPr lang="en-US" sz="2400" dirty="0" smtClean="0"/>
              <a:t>KLF4</a:t>
            </a:r>
            <a:r>
              <a:rPr lang="en-US" sz="2400" dirty="0"/>
              <a:t>, GCKR …</a:t>
            </a:r>
            <a:r>
              <a:rPr lang="en-US" sz="2400" dirty="0" smtClean="0"/>
              <a:t> </a:t>
            </a:r>
            <a:endParaRPr lang="en-US" sz="2400" dirty="0">
              <a:latin typeface="Verdana Bold" charset="0"/>
              <a:ea typeface="Heiti SC Medium" charset="-122"/>
              <a:cs typeface="Heiti SC Medium" charset="-122"/>
              <a:sym typeface="Verdana Bold" charset="0"/>
            </a:endParaRPr>
          </a:p>
        </p:txBody>
      </p:sp>
      <p:grpSp>
        <p:nvGrpSpPr>
          <p:cNvPr id="2" name="Group 9"/>
          <p:cNvGrpSpPr/>
          <p:nvPr/>
        </p:nvGrpSpPr>
        <p:grpSpPr>
          <a:xfrm>
            <a:off x="914400" y="5522894"/>
            <a:ext cx="4495800" cy="1106506"/>
            <a:chOff x="6858000" y="3048000"/>
            <a:chExt cx="4495800" cy="1106506"/>
          </a:xfrm>
        </p:grpSpPr>
        <p:sp>
          <p:nvSpPr>
            <p:cNvPr id="6" name="Rectangle 5"/>
            <p:cNvSpPr/>
            <p:nvPr/>
          </p:nvSpPr>
          <p:spPr>
            <a:xfrm>
              <a:off x="6858000" y="3048000"/>
              <a:ext cx="2286000" cy="457200"/>
            </a:xfrm>
            <a:prstGeom prst="rect">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p:cNvCxnSpPr>
              <a:stCxn id="6" idx="2"/>
            </p:cNvCxnSpPr>
            <p:nvPr/>
          </p:nvCxnSpPr>
          <p:spPr>
            <a:xfrm rot="16200000" flipH="1">
              <a:off x="7924800" y="3581400"/>
              <a:ext cx="304802" cy="152402"/>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8153401" y="3631286"/>
              <a:ext cx="3200399" cy="523220"/>
            </a:xfrm>
            <a:prstGeom prst="rect">
              <a:avLst/>
            </a:prstGeom>
          </p:spPr>
          <p:txBody>
            <a:bodyPr wrap="square">
              <a:spAutoFit/>
            </a:bodyPr>
            <a:lstStyle/>
            <a:p>
              <a:r>
                <a:rPr lang="en-US" sz="2800" b="1" dirty="0" smtClean="0">
                  <a:solidFill>
                    <a:srgbClr val="FF0000"/>
                  </a:solidFill>
                </a:rPr>
                <a:t>Diabetes</a:t>
              </a:r>
              <a:endParaRPr lang="en-US" sz="2800" b="1" dirty="0">
                <a:solidFill>
                  <a:srgbClr val="FF0000"/>
                </a:solidFill>
              </a:endParaRPr>
            </a:p>
          </p:txBody>
        </p:sp>
      </p:grpSp>
      <p:grpSp>
        <p:nvGrpSpPr>
          <p:cNvPr id="3" name="Group 31"/>
          <p:cNvGrpSpPr/>
          <p:nvPr/>
        </p:nvGrpSpPr>
        <p:grpSpPr>
          <a:xfrm>
            <a:off x="3200400" y="5141893"/>
            <a:ext cx="4235450" cy="954107"/>
            <a:chOff x="2971802" y="5218093"/>
            <a:chExt cx="4235450" cy="954107"/>
          </a:xfrm>
        </p:grpSpPr>
        <p:grpSp>
          <p:nvGrpSpPr>
            <p:cNvPr id="4" name="Group 10"/>
            <p:cNvGrpSpPr/>
            <p:nvPr/>
          </p:nvGrpSpPr>
          <p:grpSpPr>
            <a:xfrm>
              <a:off x="2971802" y="5218093"/>
              <a:ext cx="4235450" cy="954107"/>
              <a:chOff x="6858000" y="2667000"/>
              <a:chExt cx="3332812" cy="954107"/>
            </a:xfrm>
          </p:grpSpPr>
          <p:sp>
            <p:nvSpPr>
              <p:cNvPr id="12" name="Rectangle 11"/>
              <p:cNvSpPr/>
              <p:nvPr/>
            </p:nvSpPr>
            <p:spPr>
              <a:xfrm>
                <a:off x="6858000" y="3048000"/>
                <a:ext cx="762000" cy="457200"/>
              </a:xfrm>
              <a:prstGeom prst="rect">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8057212" y="2667000"/>
                <a:ext cx="2133600" cy="954107"/>
              </a:xfrm>
              <a:prstGeom prst="rect">
                <a:avLst/>
              </a:prstGeom>
            </p:spPr>
            <p:txBody>
              <a:bodyPr wrap="square">
                <a:spAutoFit/>
              </a:bodyPr>
              <a:lstStyle/>
              <a:p>
                <a:r>
                  <a:rPr lang="en-US" sz="2800" b="1" dirty="0" smtClean="0">
                    <a:solidFill>
                      <a:srgbClr val="FF0000"/>
                    </a:solidFill>
                  </a:rPr>
                  <a:t>High Cholesterol</a:t>
                </a:r>
                <a:endParaRPr lang="en-US" sz="2800" b="1" dirty="0">
                  <a:solidFill>
                    <a:srgbClr val="FF0000"/>
                  </a:solidFill>
                </a:endParaRPr>
              </a:p>
            </p:txBody>
          </p:sp>
        </p:grpSp>
        <p:cxnSp>
          <p:nvCxnSpPr>
            <p:cNvPr id="17" name="Straight Arrow Connector 16"/>
            <p:cNvCxnSpPr>
              <a:stCxn id="12" idx="3"/>
            </p:cNvCxnSpPr>
            <p:nvPr/>
          </p:nvCxnSpPr>
          <p:spPr>
            <a:xfrm flipV="1">
              <a:off x="3940175" y="5599094"/>
              <a:ext cx="555625" cy="228599"/>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20" name="Rectangle 19"/>
          <p:cNvSpPr/>
          <p:nvPr/>
        </p:nvSpPr>
        <p:spPr>
          <a:xfrm>
            <a:off x="7772400" y="3581400"/>
            <a:ext cx="2133600" cy="523220"/>
          </a:xfrm>
          <a:prstGeom prst="rect">
            <a:avLst/>
          </a:prstGeom>
        </p:spPr>
        <p:txBody>
          <a:bodyPr wrap="square">
            <a:spAutoFit/>
          </a:bodyPr>
          <a:lstStyle/>
          <a:p>
            <a:endParaRPr lang="en-US" sz="2800" b="1" dirty="0">
              <a:solidFill>
                <a:srgbClr val="FF0000"/>
              </a:solidFill>
            </a:endParaRPr>
          </a:p>
        </p:txBody>
      </p:sp>
      <p:grpSp>
        <p:nvGrpSpPr>
          <p:cNvPr id="5" name="Group 22"/>
          <p:cNvGrpSpPr/>
          <p:nvPr/>
        </p:nvGrpSpPr>
        <p:grpSpPr>
          <a:xfrm>
            <a:off x="6781800" y="2971800"/>
            <a:ext cx="2362199" cy="1905000"/>
            <a:chOff x="7162800" y="2991653"/>
            <a:chExt cx="2362199" cy="1905000"/>
          </a:xfrm>
        </p:grpSpPr>
        <p:sp>
          <p:nvSpPr>
            <p:cNvPr id="24" name="Rectangle 23"/>
            <p:cNvSpPr/>
            <p:nvPr/>
          </p:nvSpPr>
          <p:spPr>
            <a:xfrm>
              <a:off x="7162800" y="2991653"/>
              <a:ext cx="990600" cy="457200"/>
            </a:xfrm>
            <a:prstGeom prst="rect">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a:stCxn id="24" idx="2"/>
            </p:cNvCxnSpPr>
            <p:nvPr/>
          </p:nvCxnSpPr>
          <p:spPr>
            <a:xfrm>
              <a:off x="7658100" y="3448853"/>
              <a:ext cx="342900" cy="304800"/>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7924800" y="3511658"/>
              <a:ext cx="1600199" cy="1384995"/>
            </a:xfrm>
            <a:prstGeom prst="rect">
              <a:avLst/>
            </a:prstGeom>
          </p:spPr>
          <p:txBody>
            <a:bodyPr wrap="square">
              <a:spAutoFit/>
            </a:bodyPr>
            <a:lstStyle/>
            <a:p>
              <a:r>
                <a:rPr lang="en-US" sz="2800" b="1" dirty="0" err="1" smtClean="0">
                  <a:solidFill>
                    <a:srgbClr val="FF0000"/>
                  </a:solidFill>
                </a:rPr>
                <a:t>Aplastic</a:t>
              </a:r>
              <a:r>
                <a:rPr lang="en-US" sz="2800" b="1" dirty="0" smtClean="0">
                  <a:solidFill>
                    <a:srgbClr val="FF0000"/>
                  </a:solidFill>
                </a:rPr>
                <a:t> Anemia</a:t>
              </a:r>
            </a:p>
            <a:p>
              <a:endParaRPr lang="en-US" sz="2800" b="1" dirty="0">
                <a:solidFill>
                  <a:srgbClr val="FF0000"/>
                </a:solidFill>
              </a:endParaRPr>
            </a:p>
          </p:txBody>
        </p:sp>
      </p:grpSp>
      <p:sp>
        <p:nvSpPr>
          <p:cNvPr id="21" name="Rectangle 1"/>
          <p:cNvSpPr txBox="1">
            <a:spLocks noChangeArrowheads="1"/>
          </p:cNvSpPr>
          <p:nvPr/>
        </p:nvSpPr>
        <p:spPr>
          <a:xfrm>
            <a:off x="0" y="228600"/>
            <a:ext cx="91440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222268"/>
                </a:solidFill>
                <a:effectLst/>
                <a:uLnTx/>
                <a:uFillTx/>
                <a:latin typeface="+mj-lt"/>
                <a:ea typeface="+mj-ea"/>
                <a:cs typeface="+mj-cs"/>
              </a:rPr>
              <a:t>Rare Variants in Disease Genes (51 Total)</a:t>
            </a:r>
            <a:endParaRPr kumimoji="0" lang="en-US" sz="3600" b="1" i="0" u="none" strike="noStrike" kern="1200" cap="none" spc="0" normalizeH="0" baseline="0" noProof="0" dirty="0">
              <a:ln>
                <a:noFill/>
              </a:ln>
              <a:solidFill>
                <a:srgbClr val="222268"/>
              </a:solidFill>
              <a:effectLst/>
              <a:uLnTx/>
              <a:uFillTx/>
              <a:latin typeface="+mj-lt"/>
              <a:ea typeface="+mj-ea"/>
              <a:cs typeface="+mj-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a:srcRect l="-4199" t="-1543" r="4199" b="30424"/>
          <a:stretch/>
        </p:blipFill>
        <p:spPr>
          <a:xfrm>
            <a:off x="3276600" y="1219200"/>
            <a:ext cx="5867400" cy="5092700"/>
          </a:xfrm>
          <a:prstGeom prst="rect">
            <a:avLst/>
          </a:prstGeom>
        </p:spPr>
      </p:pic>
      <p:sp>
        <p:nvSpPr>
          <p:cNvPr id="5" name="Rectangle 5"/>
          <p:cNvSpPr>
            <a:spLocks noChangeArrowheads="1"/>
          </p:cNvSpPr>
          <p:nvPr/>
        </p:nvSpPr>
        <p:spPr bwMode="auto">
          <a:xfrm>
            <a:off x="152400" y="6367046"/>
            <a:ext cx="3124200" cy="338554"/>
          </a:xfrm>
          <a:prstGeom prst="rect">
            <a:avLst/>
          </a:prstGeom>
          <a:noFill/>
          <a:ln w="9525">
            <a:noFill/>
            <a:miter lim="800000"/>
            <a:headEnd/>
            <a:tailEnd/>
          </a:ln>
        </p:spPr>
        <p:txBody>
          <a:bodyPr wrap="square">
            <a:prstTxWarp prst="textNoShape">
              <a:avLst/>
            </a:prstTxWarp>
            <a:spAutoFit/>
          </a:bodyPr>
          <a:lstStyle/>
          <a:p>
            <a:r>
              <a:rPr lang="en-US" sz="1600" dirty="0" err="1"/>
              <a:t>Rong</a:t>
            </a:r>
            <a:r>
              <a:rPr lang="en-US" sz="1600" dirty="0"/>
              <a:t> Chen and </a:t>
            </a:r>
            <a:r>
              <a:rPr lang="en-US" sz="1600" dirty="0" err="1"/>
              <a:t>Atul</a:t>
            </a:r>
            <a:r>
              <a:rPr lang="en-US" sz="1600" dirty="0"/>
              <a:t> Butte</a:t>
            </a:r>
          </a:p>
        </p:txBody>
      </p:sp>
      <p:sp>
        <p:nvSpPr>
          <p:cNvPr id="12" name="Rectangle 11"/>
          <p:cNvSpPr/>
          <p:nvPr/>
        </p:nvSpPr>
        <p:spPr>
          <a:xfrm>
            <a:off x="3657600" y="6172200"/>
            <a:ext cx="641240" cy="369332"/>
          </a:xfrm>
          <a:prstGeom prst="rect">
            <a:avLst/>
          </a:prstGeom>
        </p:spPr>
        <p:txBody>
          <a:bodyPr wrap="square">
            <a:spAutoFit/>
          </a:bodyPr>
          <a:lstStyle/>
          <a:p>
            <a:r>
              <a:rPr lang="en-US" sz="1800" dirty="0"/>
              <a:t>0%</a:t>
            </a:r>
          </a:p>
        </p:txBody>
      </p:sp>
      <p:sp>
        <p:nvSpPr>
          <p:cNvPr id="13" name="Rectangle 12"/>
          <p:cNvSpPr/>
          <p:nvPr/>
        </p:nvSpPr>
        <p:spPr>
          <a:xfrm>
            <a:off x="6432440" y="6260068"/>
            <a:ext cx="970642" cy="369332"/>
          </a:xfrm>
          <a:prstGeom prst="rect">
            <a:avLst/>
          </a:prstGeom>
        </p:spPr>
        <p:txBody>
          <a:bodyPr wrap="square">
            <a:spAutoFit/>
          </a:bodyPr>
          <a:lstStyle/>
          <a:p>
            <a:r>
              <a:rPr lang="en-US" sz="1800" dirty="0" smtClean="0"/>
              <a:t>100</a:t>
            </a:r>
            <a:r>
              <a:rPr lang="en-US" sz="1800" dirty="0"/>
              <a:t>%</a:t>
            </a:r>
          </a:p>
        </p:txBody>
      </p:sp>
      <p:sp>
        <p:nvSpPr>
          <p:cNvPr id="20" name="Rectangle 19"/>
          <p:cNvSpPr/>
          <p:nvPr/>
        </p:nvSpPr>
        <p:spPr>
          <a:xfrm>
            <a:off x="7543800" y="1600200"/>
            <a:ext cx="324403" cy="523220"/>
          </a:xfrm>
          <a:prstGeom prst="rect">
            <a:avLst/>
          </a:prstGeom>
        </p:spPr>
        <p:txBody>
          <a:bodyPr wrap="none">
            <a:spAutoFit/>
          </a:bodyPr>
          <a:lstStyle/>
          <a:p>
            <a:r>
              <a:rPr lang="en-US" sz="2800" b="1" dirty="0" smtClean="0">
                <a:solidFill>
                  <a:srgbClr val="008000"/>
                </a:solidFill>
              </a:rPr>
              <a:t>*</a:t>
            </a:r>
            <a:endParaRPr lang="en-US" sz="2800" dirty="0">
              <a:solidFill>
                <a:srgbClr val="008000"/>
              </a:solidFill>
            </a:endParaRPr>
          </a:p>
        </p:txBody>
      </p:sp>
      <p:sp>
        <p:nvSpPr>
          <p:cNvPr id="21" name="Rectangle 20"/>
          <p:cNvSpPr/>
          <p:nvPr/>
        </p:nvSpPr>
        <p:spPr>
          <a:xfrm>
            <a:off x="8286197" y="1915180"/>
            <a:ext cx="324403" cy="523220"/>
          </a:xfrm>
          <a:prstGeom prst="rect">
            <a:avLst/>
          </a:prstGeom>
        </p:spPr>
        <p:txBody>
          <a:bodyPr wrap="none">
            <a:spAutoFit/>
          </a:bodyPr>
          <a:lstStyle/>
          <a:p>
            <a:r>
              <a:rPr lang="en-US" sz="2800" b="1" dirty="0" smtClean="0">
                <a:solidFill>
                  <a:srgbClr val="008000"/>
                </a:solidFill>
              </a:rPr>
              <a:t>*</a:t>
            </a:r>
            <a:endParaRPr lang="en-US" sz="2800" dirty="0">
              <a:solidFill>
                <a:srgbClr val="008000"/>
              </a:solidFill>
            </a:endParaRPr>
          </a:p>
        </p:txBody>
      </p:sp>
      <p:sp>
        <p:nvSpPr>
          <p:cNvPr id="22" name="Rectangle 21"/>
          <p:cNvSpPr/>
          <p:nvPr/>
        </p:nvSpPr>
        <p:spPr>
          <a:xfrm>
            <a:off x="8057597" y="2905780"/>
            <a:ext cx="324403" cy="523220"/>
          </a:xfrm>
          <a:prstGeom prst="rect">
            <a:avLst/>
          </a:prstGeom>
        </p:spPr>
        <p:txBody>
          <a:bodyPr wrap="none">
            <a:spAutoFit/>
          </a:bodyPr>
          <a:lstStyle/>
          <a:p>
            <a:r>
              <a:rPr lang="en-US" sz="2800" b="1" dirty="0" smtClean="0">
                <a:solidFill>
                  <a:srgbClr val="008000"/>
                </a:solidFill>
              </a:rPr>
              <a:t>*</a:t>
            </a:r>
            <a:endParaRPr lang="en-US" sz="2800" dirty="0">
              <a:solidFill>
                <a:srgbClr val="008000"/>
              </a:solidFill>
            </a:endParaRPr>
          </a:p>
        </p:txBody>
      </p:sp>
      <p:sp>
        <p:nvSpPr>
          <p:cNvPr id="23" name="Rectangle 22"/>
          <p:cNvSpPr/>
          <p:nvPr/>
        </p:nvSpPr>
        <p:spPr>
          <a:xfrm>
            <a:off x="7162800" y="4201180"/>
            <a:ext cx="324403" cy="523220"/>
          </a:xfrm>
          <a:prstGeom prst="rect">
            <a:avLst/>
          </a:prstGeom>
        </p:spPr>
        <p:txBody>
          <a:bodyPr wrap="none">
            <a:spAutoFit/>
          </a:bodyPr>
          <a:lstStyle/>
          <a:p>
            <a:r>
              <a:rPr lang="en-US" sz="2800" b="1" dirty="0" smtClean="0">
                <a:solidFill>
                  <a:srgbClr val="008000"/>
                </a:solidFill>
              </a:rPr>
              <a:t>*</a:t>
            </a:r>
            <a:endParaRPr lang="en-US" sz="2800" dirty="0">
              <a:solidFill>
                <a:srgbClr val="008000"/>
              </a:solidFill>
            </a:endParaRPr>
          </a:p>
        </p:txBody>
      </p:sp>
      <p:sp>
        <p:nvSpPr>
          <p:cNvPr id="24" name="Rectangle 23"/>
          <p:cNvSpPr/>
          <p:nvPr/>
        </p:nvSpPr>
        <p:spPr>
          <a:xfrm>
            <a:off x="7870315" y="4876800"/>
            <a:ext cx="968885" cy="400110"/>
          </a:xfrm>
          <a:prstGeom prst="rect">
            <a:avLst/>
          </a:prstGeom>
        </p:spPr>
        <p:txBody>
          <a:bodyPr wrap="none">
            <a:spAutoFit/>
          </a:bodyPr>
          <a:lstStyle/>
          <a:p>
            <a:r>
              <a:rPr lang="en-US" sz="2000" dirty="0" smtClean="0">
                <a:solidFill>
                  <a:srgbClr val="008000"/>
                </a:solidFill>
              </a:rPr>
              <a:t>Known</a:t>
            </a:r>
            <a:endParaRPr lang="en-US" sz="2000" dirty="0">
              <a:solidFill>
                <a:srgbClr val="008000"/>
              </a:solidFill>
            </a:endParaRPr>
          </a:p>
        </p:txBody>
      </p:sp>
      <p:cxnSp>
        <p:nvCxnSpPr>
          <p:cNvPr id="25" name="Straight Arrow Connector 24"/>
          <p:cNvCxnSpPr/>
          <p:nvPr/>
        </p:nvCxnSpPr>
        <p:spPr bwMode="auto">
          <a:xfrm flipH="1">
            <a:off x="8229600" y="2438400"/>
            <a:ext cx="609600" cy="0"/>
          </a:xfrm>
          <a:prstGeom prst="straightConnector1">
            <a:avLst/>
          </a:prstGeom>
          <a:solidFill>
            <a:schemeClr val="accent1"/>
          </a:solidFill>
          <a:ln w="57150" cap="flat" cmpd="sng" algn="ctr">
            <a:solidFill>
              <a:srgbClr val="FF0000"/>
            </a:solidFill>
            <a:prstDash val="solid"/>
            <a:round/>
            <a:headEnd type="none" w="med" len="med"/>
            <a:tailEnd type="arrow"/>
          </a:ln>
          <a:effectLst/>
        </p:spPr>
      </p:cxnSp>
      <p:sp>
        <p:nvSpPr>
          <p:cNvPr id="26" name="Rectangle 25"/>
          <p:cNvSpPr/>
          <p:nvPr/>
        </p:nvSpPr>
        <p:spPr>
          <a:xfrm>
            <a:off x="7698312" y="4810780"/>
            <a:ext cx="324403" cy="523220"/>
          </a:xfrm>
          <a:prstGeom prst="rect">
            <a:avLst/>
          </a:prstGeom>
        </p:spPr>
        <p:txBody>
          <a:bodyPr wrap="none">
            <a:spAutoFit/>
          </a:bodyPr>
          <a:lstStyle/>
          <a:p>
            <a:r>
              <a:rPr lang="en-US" sz="2800" b="1" dirty="0" smtClean="0">
                <a:solidFill>
                  <a:srgbClr val="008000"/>
                </a:solidFill>
              </a:rPr>
              <a:t>*</a:t>
            </a:r>
            <a:endParaRPr lang="en-US" sz="2800" dirty="0">
              <a:solidFill>
                <a:srgbClr val="008000"/>
              </a:solidFill>
            </a:endParaRPr>
          </a:p>
        </p:txBody>
      </p:sp>
      <p:sp>
        <p:nvSpPr>
          <p:cNvPr id="18" name="Title 1"/>
          <p:cNvSpPr>
            <a:spLocks noGrp="1"/>
          </p:cNvSpPr>
          <p:nvPr>
            <p:ph type="title"/>
          </p:nvPr>
        </p:nvSpPr>
        <p:spPr>
          <a:xfrm>
            <a:off x="533400" y="228600"/>
            <a:ext cx="8229600" cy="1066800"/>
          </a:xfrm>
        </p:spPr>
        <p:txBody>
          <a:bodyPr>
            <a:normAutofit fontScale="90000"/>
          </a:bodyPr>
          <a:lstStyle/>
          <a:p>
            <a:r>
              <a:rPr lang="en-US" sz="3200" dirty="0" smtClean="0"/>
              <a:t>Approach II: Complex Disease </a:t>
            </a:r>
            <a:r>
              <a:rPr lang="en-US" sz="3200" dirty="0"/>
              <a:t>R</a:t>
            </a:r>
            <a:r>
              <a:rPr lang="en-US" sz="3200" dirty="0" smtClean="0"/>
              <a:t>isk </a:t>
            </a:r>
            <a:r>
              <a:rPr lang="en-US" sz="3200" dirty="0"/>
              <a:t>P</a:t>
            </a:r>
            <a:r>
              <a:rPr lang="en-US" sz="3200" dirty="0" smtClean="0"/>
              <a:t>rofile </a:t>
            </a:r>
            <a:br>
              <a:rPr lang="en-US" sz="3200" dirty="0" smtClean="0"/>
            </a:br>
            <a:r>
              <a:rPr lang="en-US" sz="3200" dirty="0" smtClean="0"/>
              <a:t>Using </a:t>
            </a:r>
            <a:r>
              <a:rPr lang="en-US" sz="3200" dirty="0" err="1" smtClean="0"/>
              <a:t>VariMed</a:t>
            </a:r>
            <a:endParaRPr lang="en-US" sz="3200" dirty="0" smtClean="0"/>
          </a:p>
        </p:txBody>
      </p:sp>
      <p:sp>
        <p:nvSpPr>
          <p:cNvPr id="16" name="Content Placeholder 2"/>
          <p:cNvSpPr>
            <a:spLocks noGrp="1"/>
          </p:cNvSpPr>
          <p:nvPr>
            <p:ph sz="quarter" idx="10"/>
          </p:nvPr>
        </p:nvSpPr>
        <p:spPr>
          <a:xfrm>
            <a:off x="304800" y="1524000"/>
            <a:ext cx="3124200" cy="4677568"/>
          </a:xfrm>
        </p:spPr>
        <p:txBody>
          <a:bodyPr>
            <a:normAutofit/>
          </a:bodyPr>
          <a:lstStyle/>
          <a:p>
            <a:r>
              <a:rPr lang="en-US" sz="2000" dirty="0" err="1" smtClean="0"/>
              <a:t>VariMed</a:t>
            </a:r>
            <a:r>
              <a:rPr lang="en-US" sz="2000" dirty="0"/>
              <a:t>: Highly curated Database of genetic associations with complex disease</a:t>
            </a:r>
          </a:p>
          <a:p>
            <a:pPr marL="285750" indent="-285750">
              <a:buFontTx/>
              <a:buChar char="-"/>
            </a:pPr>
            <a:endParaRPr lang="en-US" sz="2000" dirty="0"/>
          </a:p>
          <a:p>
            <a:r>
              <a:rPr lang="en-US" sz="2000" dirty="0"/>
              <a:t>Sum over </a:t>
            </a:r>
            <a:r>
              <a:rPr lang="en-US" sz="2000" dirty="0" smtClean="0"/>
              <a:t>likelihood </a:t>
            </a:r>
            <a:r>
              <a:rPr lang="en-US" sz="2000" dirty="0"/>
              <a:t>ratios for disease </a:t>
            </a:r>
            <a:r>
              <a:rPr lang="en-US" sz="2000" dirty="0" smtClean="0"/>
              <a:t>risk</a:t>
            </a:r>
            <a:endParaRPr lang="en-US" sz="2000" dirty="0"/>
          </a:p>
          <a:p>
            <a:pPr marL="285750" indent="-285750">
              <a:buFontTx/>
              <a:buChar char="-"/>
            </a:pPr>
            <a:endParaRPr lang="en-US" sz="2000" dirty="0"/>
          </a:p>
          <a:p>
            <a:endParaRPr lang="en-US" sz="2000" dirty="0"/>
          </a:p>
        </p:txBody>
      </p:sp>
      <p:cxnSp>
        <p:nvCxnSpPr>
          <p:cNvPr id="27" name="Straight Arrow Connector 26"/>
          <p:cNvCxnSpPr/>
          <p:nvPr/>
        </p:nvCxnSpPr>
        <p:spPr bwMode="auto">
          <a:xfrm flipH="1">
            <a:off x="8229600" y="2743200"/>
            <a:ext cx="609600" cy="0"/>
          </a:xfrm>
          <a:prstGeom prst="straightConnector1">
            <a:avLst/>
          </a:prstGeom>
          <a:solidFill>
            <a:schemeClr val="accent1"/>
          </a:solidFill>
          <a:ln w="5715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176384663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609600" y="-76200"/>
            <a:ext cx="8229600" cy="1066800"/>
          </a:xfrm>
        </p:spPr>
        <p:txBody>
          <a:bodyPr/>
          <a:lstStyle/>
          <a:p>
            <a:r>
              <a:rPr lang="en-US" sz="3600" dirty="0" smtClean="0"/>
              <a:t>Disease risk profile T2D</a:t>
            </a:r>
          </a:p>
        </p:txBody>
      </p:sp>
      <p:sp>
        <p:nvSpPr>
          <p:cNvPr id="40963" name="Rectangle 5"/>
          <p:cNvSpPr>
            <a:spLocks noChangeArrowheads="1"/>
          </p:cNvSpPr>
          <p:nvPr/>
        </p:nvSpPr>
        <p:spPr bwMode="auto">
          <a:xfrm>
            <a:off x="4870450" y="6319838"/>
            <a:ext cx="4730750" cy="461962"/>
          </a:xfrm>
          <a:prstGeom prst="rect">
            <a:avLst/>
          </a:prstGeom>
          <a:noFill/>
          <a:ln w="9525">
            <a:noFill/>
            <a:miter lim="800000"/>
            <a:headEnd/>
            <a:tailEnd/>
          </a:ln>
        </p:spPr>
        <p:txBody>
          <a:bodyPr>
            <a:prstTxWarp prst="textNoShape">
              <a:avLst/>
            </a:prstTxWarp>
            <a:spAutoFit/>
          </a:bodyPr>
          <a:lstStyle/>
          <a:p>
            <a:r>
              <a:rPr lang="en-US"/>
              <a:t>Rong Chen and Atul Butte</a:t>
            </a:r>
          </a:p>
        </p:txBody>
      </p:sp>
      <p:pic>
        <p:nvPicPr>
          <p:cNvPr id="6" name="Content Placeholder 5" descr="FigRC-2B.pdf"/>
          <p:cNvPicPr>
            <a:picLocks noGrp="1" noChangeAspect="1"/>
          </p:cNvPicPr>
          <p:nvPr>
            <p:ph idx="1"/>
          </p:nvPr>
        </p:nvPicPr>
        <p:blipFill>
          <a:blip r:embed="rId2"/>
          <a:srcRect l="-28704" r="-28704"/>
          <a:stretch>
            <a:fillRect/>
          </a:stretch>
        </p:blipFill>
        <p:spPr>
          <a:xfrm>
            <a:off x="-872067" y="685800"/>
            <a:ext cx="11082867" cy="5867400"/>
          </a:xfrm>
        </p:spPr>
      </p:pic>
    </p:spTree>
    <p:extLst>
      <p:ext uri="{BB962C8B-B14F-4D97-AF65-F5344CB8AC3E}">
        <p14:creationId xmlns:p14="http://schemas.microsoft.com/office/powerpoint/2010/main" val="476519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altLang="zh-CN" sz="3200" dirty="0" smtClean="0"/>
              <a:t>Health Is a Product of Genome + Environment</a:t>
            </a:r>
            <a:endParaRPr lang="en-US" altLang="zh-CN" sz="3200" dirty="0"/>
          </a:p>
        </p:txBody>
      </p:sp>
      <p:cxnSp>
        <p:nvCxnSpPr>
          <p:cNvPr id="5" name="Straight Arrow Connector 4"/>
          <p:cNvCxnSpPr/>
          <p:nvPr/>
        </p:nvCxnSpPr>
        <p:spPr bwMode="auto">
          <a:xfrm>
            <a:off x="4015132" y="3657600"/>
            <a:ext cx="12192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8" name="Rectangle 7"/>
          <p:cNvSpPr/>
          <p:nvPr/>
        </p:nvSpPr>
        <p:spPr>
          <a:xfrm>
            <a:off x="2743200" y="5867400"/>
            <a:ext cx="1638790" cy="461665"/>
          </a:xfrm>
          <a:prstGeom prst="rect">
            <a:avLst/>
          </a:prstGeom>
        </p:spPr>
        <p:txBody>
          <a:bodyPr wrap="none">
            <a:spAutoFit/>
          </a:bodyPr>
          <a:lstStyle/>
          <a:p>
            <a:r>
              <a:rPr lang="en-US" altLang="zh-CN" dirty="0" err="1" smtClean="0"/>
              <a:t>Exposome</a:t>
            </a:r>
            <a:endParaRPr lang="en-US" dirty="0"/>
          </a:p>
        </p:txBody>
      </p:sp>
      <p:pic>
        <p:nvPicPr>
          <p:cNvPr id="10" name="Picture 9" descr="dna_500II.jpg"/>
          <p:cNvPicPr>
            <a:picLocks noChangeAspect="1"/>
          </p:cNvPicPr>
          <p:nvPr/>
        </p:nvPicPr>
        <p:blipFill>
          <a:blip r:embed="rId2"/>
          <a:stretch>
            <a:fillRect/>
          </a:stretch>
        </p:blipFill>
        <p:spPr>
          <a:xfrm>
            <a:off x="814732" y="1822450"/>
            <a:ext cx="3526692" cy="2292350"/>
          </a:xfrm>
          <a:prstGeom prst="rect">
            <a:avLst/>
          </a:prstGeom>
        </p:spPr>
      </p:pic>
      <p:sp>
        <p:nvSpPr>
          <p:cNvPr id="7" name="Rectangle 6"/>
          <p:cNvSpPr/>
          <p:nvPr/>
        </p:nvSpPr>
        <p:spPr>
          <a:xfrm>
            <a:off x="2292473" y="3124200"/>
            <a:ext cx="1365127" cy="461665"/>
          </a:xfrm>
          <a:prstGeom prst="rect">
            <a:avLst/>
          </a:prstGeom>
        </p:spPr>
        <p:txBody>
          <a:bodyPr wrap="none">
            <a:spAutoFit/>
          </a:bodyPr>
          <a:lstStyle/>
          <a:p>
            <a:r>
              <a:rPr lang="en-US" altLang="zh-CN" dirty="0" smtClean="0"/>
              <a:t>Genome</a:t>
            </a:r>
            <a:endParaRPr lang="en-US" dirty="0"/>
          </a:p>
        </p:txBody>
      </p:sp>
      <p:pic>
        <p:nvPicPr>
          <p:cNvPr id="11" name="Picture 10" descr="light-virus-1.jpg"/>
          <p:cNvPicPr>
            <a:picLocks noChangeAspect="1"/>
          </p:cNvPicPr>
          <p:nvPr/>
        </p:nvPicPr>
        <p:blipFill>
          <a:blip r:embed="rId3"/>
          <a:srcRect l="3600" r="3600"/>
          <a:stretch>
            <a:fillRect/>
          </a:stretch>
        </p:blipFill>
        <p:spPr>
          <a:xfrm>
            <a:off x="838200" y="5105400"/>
            <a:ext cx="1626414" cy="1314450"/>
          </a:xfrm>
          <a:prstGeom prst="rect">
            <a:avLst/>
          </a:prstGeom>
        </p:spPr>
      </p:pic>
      <p:pic>
        <p:nvPicPr>
          <p:cNvPr id="13" name="Picture 12" descr="staying-healthy-on-cruise-ship-300x300.jpg"/>
          <p:cNvPicPr>
            <a:picLocks noChangeAspect="1"/>
          </p:cNvPicPr>
          <p:nvPr/>
        </p:nvPicPr>
        <p:blipFill rotWithShape="1">
          <a:blip r:embed="rId4">
            <a:extLst>
              <a:ext uri="{28A0092B-C50C-407E-A947-70E740481C1C}">
                <a14:useLocalDpi xmlns:a14="http://schemas.microsoft.com/office/drawing/2010/main" val="0"/>
              </a:ext>
            </a:extLst>
          </a:blip>
          <a:srcRect t="-3598" b="10932"/>
          <a:stretch/>
        </p:blipFill>
        <p:spPr>
          <a:xfrm>
            <a:off x="5638800" y="4038600"/>
            <a:ext cx="2374314" cy="2006600"/>
          </a:xfrm>
          <a:prstGeom prst="rect">
            <a:avLst/>
          </a:prstGeom>
        </p:spPr>
      </p:pic>
      <p:pic>
        <p:nvPicPr>
          <p:cNvPr id="14" name="Picture 13" descr="hea;thy person.jpg"/>
          <p:cNvPicPr>
            <a:picLocks noChangeAspect="1"/>
          </p:cNvPicPr>
          <p:nvPr/>
        </p:nvPicPr>
        <p:blipFill rotWithShape="1">
          <a:blip r:embed="rId5" cstate="print">
            <a:extLst>
              <a:ext uri="{28A0092B-C50C-407E-A947-70E740481C1C}">
                <a14:useLocalDpi xmlns:a14="http://schemas.microsoft.com/office/drawing/2010/main" val="0"/>
              </a:ext>
            </a:extLst>
          </a:blip>
          <a:srcRect l="10354" r="7595" b="8463"/>
          <a:stretch/>
        </p:blipFill>
        <p:spPr>
          <a:xfrm>
            <a:off x="5562600" y="1584842"/>
            <a:ext cx="2606476" cy="1767958"/>
          </a:xfrm>
          <a:prstGeom prst="rect">
            <a:avLst/>
          </a:prstGeom>
        </p:spPr>
      </p:pic>
      <p:sp>
        <p:nvSpPr>
          <p:cNvPr id="9" name="Rectangle 8"/>
          <p:cNvSpPr/>
          <p:nvPr/>
        </p:nvSpPr>
        <p:spPr>
          <a:xfrm>
            <a:off x="7772400" y="2281535"/>
            <a:ext cx="1074333" cy="461665"/>
          </a:xfrm>
          <a:prstGeom prst="rect">
            <a:avLst/>
          </a:prstGeom>
        </p:spPr>
        <p:txBody>
          <a:bodyPr wrap="none">
            <a:spAutoFit/>
          </a:bodyPr>
          <a:lstStyle/>
          <a:p>
            <a:r>
              <a:rPr lang="en-US" altLang="zh-CN" dirty="0" smtClean="0"/>
              <a:t>Health</a:t>
            </a:r>
            <a:endParaRPr lang="en-US" dirty="0"/>
          </a:p>
        </p:txBody>
      </p:sp>
      <p:sp>
        <p:nvSpPr>
          <p:cNvPr id="15" name="Rectangle 14"/>
          <p:cNvSpPr/>
          <p:nvPr/>
        </p:nvSpPr>
        <p:spPr>
          <a:xfrm>
            <a:off x="7772400" y="5481935"/>
            <a:ext cx="1296599" cy="461665"/>
          </a:xfrm>
          <a:prstGeom prst="rect">
            <a:avLst/>
          </a:prstGeom>
        </p:spPr>
        <p:txBody>
          <a:bodyPr wrap="none">
            <a:spAutoFit/>
          </a:bodyPr>
          <a:lstStyle/>
          <a:p>
            <a:r>
              <a:rPr lang="en-US" altLang="zh-CN" dirty="0" smtClean="0"/>
              <a:t>Disease</a:t>
            </a:r>
            <a:endParaRPr lang="en-US" dirty="0"/>
          </a:p>
        </p:txBody>
      </p:sp>
      <p:grpSp>
        <p:nvGrpSpPr>
          <p:cNvPr id="3" name="Group 2"/>
          <p:cNvGrpSpPr/>
          <p:nvPr/>
        </p:nvGrpSpPr>
        <p:grpSpPr>
          <a:xfrm rot="5400000">
            <a:off x="6564598" y="3722402"/>
            <a:ext cx="781050" cy="41846"/>
            <a:chOff x="5553075" y="3657600"/>
            <a:chExt cx="781050" cy="41846"/>
          </a:xfrm>
        </p:grpSpPr>
        <p:sp>
          <p:nvSpPr>
            <p:cNvPr id="16" name="Line 9"/>
            <p:cNvSpPr>
              <a:spLocks noChangeShapeType="1"/>
            </p:cNvSpPr>
            <p:nvPr/>
          </p:nvSpPr>
          <p:spPr bwMode="auto">
            <a:xfrm flipH="1">
              <a:off x="5553075" y="3680624"/>
              <a:ext cx="619125" cy="18822"/>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7" name="Line 9"/>
            <p:cNvSpPr>
              <a:spLocks noChangeShapeType="1"/>
            </p:cNvSpPr>
            <p:nvPr/>
          </p:nvSpPr>
          <p:spPr bwMode="auto">
            <a:xfrm>
              <a:off x="5715000" y="3657600"/>
              <a:ext cx="619125" cy="18822"/>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pic>
        <p:nvPicPr>
          <p:cNvPr id="4" name="Picture 3" descr="ARS_copper_rich_food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1200" y="4267200"/>
            <a:ext cx="2191933" cy="1441196"/>
          </a:xfrm>
          <a:prstGeom prst="rect">
            <a:avLst/>
          </a:prstGeom>
        </p:spPr>
      </p:pic>
    </p:spTree>
    <p:extLst>
      <p:ext uri="{BB962C8B-B14F-4D97-AF65-F5344CB8AC3E}">
        <p14:creationId xmlns:p14="http://schemas.microsoft.com/office/powerpoint/2010/main" val="122542785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22859" b="22760"/>
          <a:stretch/>
        </p:blipFill>
        <p:spPr>
          <a:xfrm>
            <a:off x="-304800" y="1905000"/>
            <a:ext cx="9573065" cy="3081867"/>
          </a:xfrm>
          <a:prstGeom prst="rect">
            <a:avLst/>
          </a:prstGeom>
        </p:spPr>
      </p:pic>
      <p:sp>
        <p:nvSpPr>
          <p:cNvPr id="5" name="TextBox 23"/>
          <p:cNvSpPr txBox="1">
            <a:spLocks noChangeArrowheads="1"/>
          </p:cNvSpPr>
          <p:nvPr/>
        </p:nvSpPr>
        <p:spPr bwMode="auto">
          <a:xfrm>
            <a:off x="2133600" y="457200"/>
            <a:ext cx="5176838" cy="647700"/>
          </a:xfrm>
          <a:prstGeom prst="rect">
            <a:avLst/>
          </a:prstGeom>
          <a:noFill/>
          <a:ln w="9525">
            <a:noFill/>
            <a:miter lim="800000"/>
            <a:headEnd/>
            <a:tailEnd/>
          </a:ln>
        </p:spPr>
        <p:txBody>
          <a:bodyPr>
            <a:prstTxWarp prst="textNoShape">
              <a:avLst/>
            </a:prstTxWarp>
            <a:spAutoFit/>
          </a:bodyPr>
          <a:lstStyle/>
          <a:p>
            <a:pPr algn="ctr"/>
            <a:r>
              <a:rPr lang="en-US" sz="3600" dirty="0"/>
              <a:t>GLUCOSE LEVELS</a:t>
            </a:r>
          </a:p>
        </p:txBody>
      </p:sp>
      <p:grpSp>
        <p:nvGrpSpPr>
          <p:cNvPr id="7" name="Group 26"/>
          <p:cNvGrpSpPr>
            <a:grpSpLocks/>
          </p:cNvGrpSpPr>
          <p:nvPr/>
        </p:nvGrpSpPr>
        <p:grpSpPr bwMode="auto">
          <a:xfrm>
            <a:off x="914400" y="5176841"/>
            <a:ext cx="2003425" cy="980928"/>
            <a:chOff x="2573423" y="6283454"/>
            <a:chExt cx="2002693" cy="981281"/>
          </a:xfrm>
        </p:grpSpPr>
        <p:cxnSp>
          <p:nvCxnSpPr>
            <p:cNvPr id="9" name="Straight Arrow Connector 8"/>
            <p:cNvCxnSpPr/>
            <p:nvPr/>
          </p:nvCxnSpPr>
          <p:spPr>
            <a:xfrm flipV="1">
              <a:off x="3560487" y="6283454"/>
              <a:ext cx="0" cy="341435"/>
            </a:xfrm>
            <a:prstGeom prst="straightConnector1">
              <a:avLst/>
            </a:prstGeom>
            <a:ln w="57150" cmpd="sng">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0" name="TextBox 29"/>
            <p:cNvSpPr txBox="1">
              <a:spLocks noChangeArrowheads="1"/>
            </p:cNvSpPr>
            <p:nvPr/>
          </p:nvSpPr>
          <p:spPr bwMode="auto">
            <a:xfrm>
              <a:off x="2573423" y="6618171"/>
              <a:ext cx="2002693" cy="646564"/>
            </a:xfrm>
            <a:prstGeom prst="rect">
              <a:avLst/>
            </a:prstGeom>
            <a:noFill/>
            <a:ln w="9525">
              <a:noFill/>
              <a:miter lim="800000"/>
              <a:headEnd/>
              <a:tailEnd/>
            </a:ln>
          </p:spPr>
          <p:txBody>
            <a:bodyPr>
              <a:prstTxWarp prst="textNoShape">
                <a:avLst/>
              </a:prstTxWarp>
              <a:spAutoFit/>
            </a:bodyPr>
            <a:lstStyle/>
            <a:p>
              <a:pPr algn="ctr"/>
              <a:r>
                <a:rPr lang="en-US" sz="1800" b="1" dirty="0"/>
                <a:t>HRV INFECTION</a:t>
              </a:r>
            </a:p>
            <a:p>
              <a:pPr algn="ctr"/>
              <a:r>
                <a:rPr lang="en-US" sz="1800" b="1" dirty="0"/>
                <a:t>(DAY 0-21)</a:t>
              </a:r>
            </a:p>
          </p:txBody>
        </p:sp>
      </p:grpSp>
      <p:grpSp>
        <p:nvGrpSpPr>
          <p:cNvPr id="12" name="Group 31"/>
          <p:cNvGrpSpPr>
            <a:grpSpLocks/>
          </p:cNvGrpSpPr>
          <p:nvPr/>
        </p:nvGrpSpPr>
        <p:grpSpPr bwMode="auto">
          <a:xfrm>
            <a:off x="3200400" y="5181600"/>
            <a:ext cx="2003425" cy="980928"/>
            <a:chOff x="2556489" y="6283454"/>
            <a:chExt cx="2002693" cy="981281"/>
          </a:xfrm>
        </p:grpSpPr>
        <p:cxnSp>
          <p:nvCxnSpPr>
            <p:cNvPr id="14" name="Straight Arrow Connector 13"/>
            <p:cNvCxnSpPr/>
            <p:nvPr/>
          </p:nvCxnSpPr>
          <p:spPr>
            <a:xfrm flipV="1">
              <a:off x="3543553" y="6283454"/>
              <a:ext cx="0" cy="341435"/>
            </a:xfrm>
            <a:prstGeom prst="straightConnector1">
              <a:avLst/>
            </a:prstGeom>
            <a:ln w="57150" cmpd="sng">
              <a:solidFill>
                <a:srgbClr val="008000"/>
              </a:solidFill>
              <a:tailEnd type="arrow"/>
            </a:ln>
          </p:spPr>
          <p:style>
            <a:lnRef idx="2">
              <a:schemeClr val="accent2"/>
            </a:lnRef>
            <a:fillRef idx="0">
              <a:schemeClr val="accent2"/>
            </a:fillRef>
            <a:effectRef idx="1">
              <a:schemeClr val="accent2"/>
            </a:effectRef>
            <a:fontRef idx="minor">
              <a:schemeClr val="tx1"/>
            </a:fontRef>
          </p:style>
        </p:cxnSp>
        <p:sp>
          <p:nvSpPr>
            <p:cNvPr id="15" name="TextBox 34"/>
            <p:cNvSpPr txBox="1">
              <a:spLocks noChangeArrowheads="1"/>
            </p:cNvSpPr>
            <p:nvPr/>
          </p:nvSpPr>
          <p:spPr bwMode="auto">
            <a:xfrm>
              <a:off x="2556489" y="6618171"/>
              <a:ext cx="2002693" cy="646564"/>
            </a:xfrm>
            <a:prstGeom prst="rect">
              <a:avLst/>
            </a:prstGeom>
            <a:noFill/>
            <a:ln w="9525">
              <a:noFill/>
              <a:miter lim="800000"/>
              <a:headEnd/>
              <a:tailEnd/>
            </a:ln>
          </p:spPr>
          <p:txBody>
            <a:bodyPr>
              <a:prstTxWarp prst="textNoShape">
                <a:avLst/>
              </a:prstTxWarp>
              <a:spAutoFit/>
            </a:bodyPr>
            <a:lstStyle/>
            <a:p>
              <a:pPr algn="ctr"/>
              <a:r>
                <a:rPr lang="en-US" sz="1800" b="1"/>
                <a:t>RSV INFECTION</a:t>
              </a:r>
            </a:p>
            <a:p>
              <a:pPr algn="ctr"/>
              <a:r>
                <a:rPr lang="en-US" sz="1800" b="1"/>
                <a:t>(DAY 289-311)</a:t>
              </a:r>
            </a:p>
          </p:txBody>
        </p:sp>
      </p:grpSp>
      <p:sp>
        <p:nvSpPr>
          <p:cNvPr id="13" name="Rectangle 12"/>
          <p:cNvSpPr/>
          <p:nvPr/>
        </p:nvSpPr>
        <p:spPr bwMode="auto">
          <a:xfrm flipV="1">
            <a:off x="3967162" y="4078606"/>
            <a:ext cx="376238" cy="45719"/>
          </a:xfrm>
          <a:prstGeom prst="rect">
            <a:avLst/>
          </a:prstGeom>
          <a:solidFill>
            <a:srgbClr val="407320"/>
          </a:solidFill>
          <a:ln>
            <a:solidFill>
              <a:srgbClr val="008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b="1"/>
          </a:p>
        </p:txBody>
      </p:sp>
      <p:grpSp>
        <p:nvGrpSpPr>
          <p:cNvPr id="17" name="Group 52"/>
          <p:cNvGrpSpPr>
            <a:grpSpLocks/>
          </p:cNvGrpSpPr>
          <p:nvPr/>
        </p:nvGrpSpPr>
        <p:grpSpPr bwMode="auto">
          <a:xfrm>
            <a:off x="5638800" y="5218115"/>
            <a:ext cx="2173288" cy="1468616"/>
            <a:chOff x="2852834" y="6283515"/>
            <a:chExt cx="2174191" cy="1469226"/>
          </a:xfrm>
        </p:grpSpPr>
        <p:cxnSp>
          <p:nvCxnSpPr>
            <p:cNvPr id="19" name="Straight Arrow Connector 18"/>
            <p:cNvCxnSpPr/>
            <p:nvPr/>
          </p:nvCxnSpPr>
          <p:spPr>
            <a:xfrm flipV="1">
              <a:off x="3924842" y="6283515"/>
              <a:ext cx="0" cy="341454"/>
            </a:xfrm>
            <a:prstGeom prst="straightConnector1">
              <a:avLst/>
            </a:prstGeom>
            <a:ln w="57150" cmpd="sng">
              <a:solidFill>
                <a:schemeClr val="tx1"/>
              </a:solidFill>
              <a:tailEnd type="arrow"/>
            </a:ln>
          </p:spPr>
          <p:style>
            <a:lnRef idx="2">
              <a:schemeClr val="accent2"/>
            </a:lnRef>
            <a:fillRef idx="0">
              <a:schemeClr val="accent2"/>
            </a:fillRef>
            <a:effectRef idx="1">
              <a:schemeClr val="accent2"/>
            </a:effectRef>
            <a:fontRef idx="minor">
              <a:schemeClr val="tx1"/>
            </a:fontRef>
          </p:style>
        </p:cxnSp>
        <p:sp>
          <p:nvSpPr>
            <p:cNvPr id="20" name="TextBox 55"/>
            <p:cNvSpPr txBox="1">
              <a:spLocks noChangeArrowheads="1"/>
            </p:cNvSpPr>
            <p:nvPr/>
          </p:nvSpPr>
          <p:spPr bwMode="auto">
            <a:xfrm>
              <a:off x="2852834" y="6551913"/>
              <a:ext cx="2174191" cy="1200828"/>
            </a:xfrm>
            <a:prstGeom prst="rect">
              <a:avLst/>
            </a:prstGeom>
            <a:noFill/>
            <a:ln w="9525">
              <a:noFill/>
              <a:miter lim="800000"/>
              <a:headEnd/>
              <a:tailEnd/>
            </a:ln>
          </p:spPr>
          <p:txBody>
            <a:bodyPr>
              <a:prstTxWarp prst="textNoShape">
                <a:avLst/>
              </a:prstTxWarp>
              <a:spAutoFit/>
            </a:bodyPr>
            <a:lstStyle/>
            <a:p>
              <a:pPr algn="ctr"/>
              <a:r>
                <a:rPr lang="en-US" sz="1800" b="1" dirty="0"/>
                <a:t>LIFESTYLE CHANGE</a:t>
              </a:r>
            </a:p>
            <a:p>
              <a:pPr algn="ctr"/>
              <a:r>
                <a:rPr lang="en-US" sz="1800" b="1" dirty="0"/>
                <a:t>(DAY 380-CURRENT)</a:t>
              </a:r>
            </a:p>
          </p:txBody>
        </p:sp>
      </p:grpSp>
      <p:sp>
        <p:nvSpPr>
          <p:cNvPr id="18" name="Rectangle 17"/>
          <p:cNvSpPr/>
          <p:nvPr/>
        </p:nvSpPr>
        <p:spPr bwMode="auto">
          <a:xfrm>
            <a:off x="5257800" y="4124326"/>
            <a:ext cx="3581400" cy="66674"/>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b="1"/>
          </a:p>
        </p:txBody>
      </p:sp>
      <p:sp>
        <p:nvSpPr>
          <p:cNvPr id="21" name="Slide Number Placeholder 51"/>
          <p:cNvSpPr>
            <a:spLocks noGrp="1"/>
          </p:cNvSpPr>
          <p:nvPr>
            <p:ph type="sldNum" sz="quarter" idx="12"/>
          </p:nvPr>
        </p:nvSpPr>
        <p:spPr>
          <a:xfrm>
            <a:off x="6553200" y="6096000"/>
            <a:ext cx="1905000" cy="457200"/>
          </a:xfrm>
          <a:noFill/>
        </p:spPr>
        <p:txBody>
          <a:bodyPr/>
          <a:lstStyle/>
          <a:p>
            <a:fld id="{701BF210-9064-A041-9CBE-9A7854EDF520}" type="slidenum">
              <a:rPr lang="en-US" sz="1200" smtClean="0"/>
              <a:pPr/>
              <a:t>20</a:t>
            </a:fld>
            <a:endParaRPr lang="en-US" sz="1200" smtClean="0"/>
          </a:p>
        </p:txBody>
      </p:sp>
      <p:sp>
        <p:nvSpPr>
          <p:cNvPr id="23" name="TextBox 19"/>
          <p:cNvSpPr txBox="1">
            <a:spLocks noChangeArrowheads="1"/>
          </p:cNvSpPr>
          <p:nvPr/>
        </p:nvSpPr>
        <p:spPr bwMode="auto">
          <a:xfrm>
            <a:off x="1981200" y="1411287"/>
            <a:ext cx="6705600" cy="646331"/>
          </a:xfrm>
          <a:prstGeom prst="rect">
            <a:avLst/>
          </a:prstGeom>
          <a:noFill/>
          <a:ln w="9525">
            <a:noFill/>
            <a:miter lim="800000"/>
            <a:headEnd/>
            <a:tailEnd/>
          </a:ln>
        </p:spPr>
        <p:txBody>
          <a:bodyPr>
            <a:prstTxWarp prst="textNoShape">
              <a:avLst/>
            </a:prstTxWarp>
            <a:spAutoFit/>
          </a:bodyPr>
          <a:lstStyle/>
          <a:p>
            <a:r>
              <a:rPr lang="en-US" sz="1800" b="1" dirty="0">
                <a:solidFill>
                  <a:srgbClr val="FF0000"/>
                </a:solidFill>
              </a:rPr>
              <a:t>    HbA1c (%):	  </a:t>
            </a:r>
            <a:r>
              <a:rPr lang="en-US" sz="1800" b="1" dirty="0" smtClean="0">
                <a:solidFill>
                  <a:srgbClr val="FF0000"/>
                </a:solidFill>
              </a:rPr>
              <a:t>   </a:t>
            </a:r>
            <a:r>
              <a:rPr lang="en-US" sz="1800" b="1" dirty="0">
                <a:solidFill>
                  <a:srgbClr val="FF0000"/>
                </a:solidFill>
              </a:rPr>
              <a:t>6.4 </a:t>
            </a:r>
            <a:r>
              <a:rPr lang="en-US" sz="1800" b="1" dirty="0" smtClean="0">
                <a:solidFill>
                  <a:srgbClr val="FF0000"/>
                </a:solidFill>
              </a:rPr>
              <a:t>      6.7 </a:t>
            </a:r>
            <a:r>
              <a:rPr lang="en-US" sz="1800" b="1" dirty="0">
                <a:solidFill>
                  <a:srgbClr val="FF0000"/>
                </a:solidFill>
              </a:rPr>
              <a:t>	     </a:t>
            </a:r>
            <a:r>
              <a:rPr lang="en-US" sz="1800" b="1" dirty="0" smtClean="0">
                <a:solidFill>
                  <a:srgbClr val="FF0000"/>
                </a:solidFill>
              </a:rPr>
              <a:t>   4.9    5.4     5.3     4.7    </a:t>
            </a:r>
          </a:p>
          <a:p>
            <a:r>
              <a:rPr lang="en-US" sz="1800" b="1" dirty="0" smtClean="0">
                <a:solidFill>
                  <a:srgbClr val="FF0000"/>
                </a:solidFill>
              </a:rPr>
              <a:t>(</a:t>
            </a:r>
            <a:r>
              <a:rPr lang="en-US" sz="1800" b="1" dirty="0">
                <a:solidFill>
                  <a:srgbClr val="FF0000"/>
                </a:solidFill>
              </a:rPr>
              <a:t>Day Number)	</a:t>
            </a:r>
            <a:r>
              <a:rPr lang="en-US" sz="1800" b="1" dirty="0" smtClean="0">
                <a:solidFill>
                  <a:srgbClr val="FF0000"/>
                </a:solidFill>
              </a:rPr>
              <a:t>   </a:t>
            </a:r>
            <a:r>
              <a:rPr lang="en-US" sz="1800" b="1" dirty="0">
                <a:solidFill>
                  <a:srgbClr val="FF0000"/>
                </a:solidFill>
              </a:rPr>
              <a:t>(329)  </a:t>
            </a:r>
            <a:r>
              <a:rPr lang="en-US" sz="1800" b="1" dirty="0" smtClean="0">
                <a:solidFill>
                  <a:srgbClr val="FF0000"/>
                </a:solidFill>
              </a:rPr>
              <a:t>  </a:t>
            </a:r>
            <a:r>
              <a:rPr lang="en-US" sz="1800" b="1" dirty="0">
                <a:solidFill>
                  <a:srgbClr val="FF0000"/>
                </a:solidFill>
              </a:rPr>
              <a:t>(369)  	    </a:t>
            </a:r>
            <a:r>
              <a:rPr lang="en-US" sz="1800" b="1" dirty="0" smtClean="0">
                <a:solidFill>
                  <a:srgbClr val="FF0000"/>
                </a:solidFill>
              </a:rPr>
              <a:t>  </a:t>
            </a:r>
            <a:r>
              <a:rPr lang="en-US" sz="1800" b="1" dirty="0">
                <a:solidFill>
                  <a:srgbClr val="FF0000"/>
                </a:solidFill>
              </a:rPr>
              <a:t>(476) (532</a:t>
            </a:r>
            <a:r>
              <a:rPr lang="en-US" sz="1800" b="1" dirty="0" smtClean="0">
                <a:solidFill>
                  <a:srgbClr val="FF0000"/>
                </a:solidFill>
              </a:rPr>
              <a:t>)  (546) (602)</a:t>
            </a:r>
            <a:endParaRPr lang="en-US" sz="1800" b="1" dirty="0">
              <a:solidFill>
                <a:srgbClr val="FF0000"/>
              </a:solidFill>
            </a:endParaRPr>
          </a:p>
        </p:txBody>
      </p:sp>
    </p:spTree>
    <p:extLst>
      <p:ext uri="{BB962C8B-B14F-4D97-AF65-F5344CB8AC3E}">
        <p14:creationId xmlns:p14="http://schemas.microsoft.com/office/powerpoint/2010/main" val="164360489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p:nvPr>
        </p:nvSpPr>
        <p:spPr>
          <a:xfrm>
            <a:off x="419100" y="196850"/>
            <a:ext cx="8493125" cy="1169988"/>
          </a:xfrm>
        </p:spPr>
        <p:txBody>
          <a:bodyPr/>
          <a:lstStyle/>
          <a:p>
            <a:pPr algn="l"/>
            <a:r>
              <a:rPr lang="en-US" sz="2700" u="sng" dirty="0" smtClean="0">
                <a:latin typeface="Helvetica" charset="0"/>
                <a:ea typeface="Helvetica" charset="0"/>
                <a:cs typeface="Helvetica" charset="0"/>
                <a:sym typeface="Helvetica" charset="0"/>
              </a:rPr>
              <a:t>Integrated Analysis of Proteome, </a:t>
            </a:r>
            <a:r>
              <a:rPr lang="en-US" sz="2700" u="sng" dirty="0" err="1" smtClean="0">
                <a:latin typeface="Helvetica" charset="0"/>
                <a:ea typeface="Helvetica" charset="0"/>
                <a:cs typeface="Helvetica" charset="0"/>
                <a:sym typeface="Helvetica" charset="0"/>
              </a:rPr>
              <a:t>Transcriptome</a:t>
            </a:r>
            <a:r>
              <a:rPr lang="en-US" sz="2700" u="sng" dirty="0" smtClean="0">
                <a:latin typeface="Helvetica" charset="0"/>
                <a:ea typeface="Helvetica" charset="0"/>
                <a:cs typeface="Helvetica" charset="0"/>
                <a:sym typeface="Helvetica" charset="0"/>
              </a:rPr>
              <a:t>, </a:t>
            </a:r>
            <a:r>
              <a:rPr lang="en-US" sz="2700" u="sng" dirty="0" err="1" smtClean="0">
                <a:latin typeface="Helvetica" charset="0"/>
                <a:ea typeface="Helvetica" charset="0"/>
                <a:cs typeface="Helvetica" charset="0"/>
                <a:sym typeface="Helvetica" charset="0"/>
              </a:rPr>
              <a:t>Metabolome</a:t>
            </a:r>
            <a:r>
              <a:rPr lang="en-US" sz="2700" u="sng" dirty="0" smtClean="0">
                <a:latin typeface="Helvetica" charset="0"/>
                <a:ea typeface="Helvetica" charset="0"/>
                <a:cs typeface="Helvetica" charset="0"/>
                <a:sym typeface="Helvetica" charset="0"/>
              </a:rPr>
              <a:t> Dynamics: Overall trend</a:t>
            </a:r>
            <a:endParaRPr lang="en-US" sz="2700" dirty="0" smtClean="0">
              <a:latin typeface="Helvetica" charset="0"/>
              <a:sym typeface="Helvetica" charset="0"/>
            </a:endParaRPr>
          </a:p>
        </p:txBody>
      </p:sp>
      <p:pic>
        <p:nvPicPr>
          <p:cNvPr id="45059" name="Picture 2"/>
          <p:cNvPicPr>
            <a:picLocks noChangeAspect="1"/>
          </p:cNvPicPr>
          <p:nvPr/>
        </p:nvPicPr>
        <p:blipFill>
          <a:blip r:embed="rId2"/>
          <a:srcRect/>
          <a:stretch>
            <a:fillRect/>
          </a:stretch>
        </p:blipFill>
        <p:spPr bwMode="auto">
          <a:xfrm>
            <a:off x="179388" y="1554163"/>
            <a:ext cx="8791575" cy="4286250"/>
          </a:xfrm>
          <a:prstGeom prst="rect">
            <a:avLst/>
          </a:prstGeom>
          <a:noFill/>
          <a:ln w="9525">
            <a:noFill/>
            <a:miter lim="800000"/>
            <a:headEnd/>
            <a:tailEnd/>
          </a:ln>
        </p:spPr>
      </p:pic>
      <p:sp>
        <p:nvSpPr>
          <p:cNvPr id="45060" name="Rectangle 2"/>
          <p:cNvSpPr>
            <a:spLocks/>
          </p:cNvSpPr>
          <p:nvPr/>
        </p:nvSpPr>
        <p:spPr bwMode="auto">
          <a:xfrm>
            <a:off x="6946900" y="6107113"/>
            <a:ext cx="2071688" cy="590550"/>
          </a:xfrm>
          <a:prstGeom prst="rect">
            <a:avLst/>
          </a:prstGeom>
          <a:noFill/>
          <a:ln w="9525">
            <a:noFill/>
            <a:miter lim="800000"/>
            <a:headEnd/>
            <a:tailEnd/>
          </a:ln>
        </p:spPr>
        <p:txBody>
          <a:bodyPr lIns="0" tIns="0" rIns="0" bIns="0" anchor="ctr">
            <a:prstTxWarp prst="textNoShape">
              <a:avLst/>
            </a:prstTxWarp>
          </a:bodyPr>
          <a:lstStyle/>
          <a:p>
            <a:pPr>
              <a:spcBef>
                <a:spcPts val="138"/>
              </a:spcBef>
              <a:tabLst>
                <a:tab pos="855663" algn="l"/>
              </a:tabLst>
            </a:pPr>
            <a:r>
              <a:rPr lang="en-US" sz="2500">
                <a:solidFill>
                  <a:srgbClr val="395E89"/>
                </a:solidFill>
                <a:latin typeface="Helvetica" charset="0"/>
                <a:ea typeface="Helvetica" charset="0"/>
                <a:cs typeface="Helvetica" charset="0"/>
                <a:sym typeface="Chalkboard" charset="0"/>
              </a:rPr>
              <a:t>george mias</a:t>
            </a:r>
          </a:p>
        </p:txBody>
      </p:sp>
      <p:sp>
        <p:nvSpPr>
          <p:cNvPr id="5" name="Rectangle 2"/>
          <p:cNvSpPr>
            <a:spLocks noChangeArrowheads="1"/>
          </p:cNvSpPr>
          <p:nvPr/>
        </p:nvSpPr>
        <p:spPr bwMode="auto">
          <a:xfrm>
            <a:off x="533400" y="5892800"/>
            <a:ext cx="783287" cy="400110"/>
          </a:xfrm>
          <a:prstGeom prst="rect">
            <a:avLst/>
          </a:prstGeom>
          <a:noFill/>
          <a:ln w="9525">
            <a:noFill/>
            <a:miter lim="800000"/>
            <a:headEnd/>
            <a:tailEnd/>
          </a:ln>
        </p:spPr>
        <p:txBody>
          <a:bodyPr wrap="none">
            <a:prstTxWarp prst="textNoShape">
              <a:avLst/>
            </a:prstTxWarp>
            <a:spAutoFit/>
          </a:bodyPr>
          <a:lstStyle/>
          <a:p>
            <a:r>
              <a:rPr lang="en-US" sz="2000" b="1" dirty="0" smtClean="0">
                <a:solidFill>
                  <a:srgbClr val="000000"/>
                </a:solidFill>
              </a:rPr>
              <a:t> RSV</a:t>
            </a:r>
            <a:endParaRPr lang="en-US" sz="2000" dirty="0"/>
          </a:p>
        </p:txBody>
      </p:sp>
      <p:cxnSp>
        <p:nvCxnSpPr>
          <p:cNvPr id="6" name="Straight Arrow Connector 5"/>
          <p:cNvCxnSpPr/>
          <p:nvPr/>
        </p:nvCxnSpPr>
        <p:spPr bwMode="auto">
          <a:xfrm rot="16200000" flipV="1">
            <a:off x="756444" y="5796757"/>
            <a:ext cx="322263"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27393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p:nvPr>
        </p:nvSpPr>
        <p:spPr>
          <a:xfrm>
            <a:off x="419100" y="-103188"/>
            <a:ext cx="8493125" cy="1169988"/>
          </a:xfrm>
        </p:spPr>
        <p:txBody>
          <a:bodyPr/>
          <a:lstStyle/>
          <a:p>
            <a:pPr algn="l"/>
            <a:r>
              <a:rPr lang="en-US" sz="2700" u="sng" dirty="0" smtClean="0">
                <a:latin typeface="Helvetica" charset="0"/>
                <a:ea typeface="Helvetica" charset="0"/>
                <a:cs typeface="Helvetica" charset="0"/>
                <a:sym typeface="Helvetica" charset="0"/>
              </a:rPr>
              <a:t>Dynamical Outcomes for Integrated Analysis of Proteome, </a:t>
            </a:r>
            <a:r>
              <a:rPr lang="en-US" sz="2700" u="sng" dirty="0" err="1" smtClean="0">
                <a:latin typeface="Helvetica" charset="0"/>
                <a:ea typeface="Helvetica" charset="0"/>
                <a:cs typeface="Helvetica" charset="0"/>
                <a:sym typeface="Helvetica" charset="0"/>
              </a:rPr>
              <a:t>Transcriptome</a:t>
            </a:r>
            <a:r>
              <a:rPr lang="en-US" sz="2700" u="sng" dirty="0" smtClean="0">
                <a:latin typeface="Helvetica" charset="0"/>
                <a:ea typeface="Helvetica" charset="0"/>
                <a:cs typeface="Helvetica" charset="0"/>
                <a:sym typeface="Helvetica" charset="0"/>
              </a:rPr>
              <a:t>, </a:t>
            </a:r>
            <a:r>
              <a:rPr lang="en-US" sz="2700" u="sng" dirty="0" err="1" smtClean="0">
                <a:latin typeface="Helvetica" charset="0"/>
                <a:ea typeface="Helvetica" charset="0"/>
                <a:cs typeface="Helvetica" charset="0"/>
                <a:sym typeface="Helvetica" charset="0"/>
              </a:rPr>
              <a:t>Metabolome</a:t>
            </a:r>
            <a:endParaRPr lang="en-US" sz="2700" dirty="0" smtClean="0">
              <a:latin typeface="Helvetica" charset="0"/>
              <a:sym typeface="Helvetica" charset="0"/>
            </a:endParaRPr>
          </a:p>
        </p:txBody>
      </p:sp>
      <p:pic>
        <p:nvPicPr>
          <p:cNvPr id="46083" name="Picture 4"/>
          <p:cNvPicPr>
            <a:picLocks noChangeAspect="1"/>
          </p:cNvPicPr>
          <p:nvPr/>
        </p:nvPicPr>
        <p:blipFill>
          <a:blip r:embed="rId2"/>
          <a:srcRect/>
          <a:stretch>
            <a:fillRect/>
          </a:stretch>
        </p:blipFill>
        <p:spPr bwMode="auto">
          <a:xfrm>
            <a:off x="0" y="1066801"/>
            <a:ext cx="9163051" cy="2743200"/>
          </a:xfrm>
          <a:prstGeom prst="rect">
            <a:avLst/>
          </a:prstGeom>
          <a:noFill/>
          <a:ln w="9525">
            <a:noFill/>
            <a:miter lim="800000"/>
            <a:headEnd/>
            <a:tailEnd/>
          </a:ln>
        </p:spPr>
      </p:pic>
      <p:sp>
        <p:nvSpPr>
          <p:cNvPr id="46084" name="Rectangle 2"/>
          <p:cNvSpPr>
            <a:spLocks/>
          </p:cNvSpPr>
          <p:nvPr/>
        </p:nvSpPr>
        <p:spPr bwMode="auto">
          <a:xfrm>
            <a:off x="6946900" y="6107113"/>
            <a:ext cx="2071688" cy="590550"/>
          </a:xfrm>
          <a:prstGeom prst="rect">
            <a:avLst/>
          </a:prstGeom>
          <a:noFill/>
          <a:ln w="9525">
            <a:noFill/>
            <a:miter lim="800000"/>
            <a:headEnd/>
            <a:tailEnd/>
          </a:ln>
        </p:spPr>
        <p:txBody>
          <a:bodyPr lIns="0" tIns="0" rIns="0" bIns="0" anchor="ctr">
            <a:prstTxWarp prst="textNoShape">
              <a:avLst/>
            </a:prstTxWarp>
          </a:bodyPr>
          <a:lstStyle/>
          <a:p>
            <a:pPr>
              <a:spcBef>
                <a:spcPts val="138"/>
              </a:spcBef>
              <a:tabLst>
                <a:tab pos="855663" algn="l"/>
              </a:tabLst>
            </a:pPr>
            <a:r>
              <a:rPr lang="en-US" sz="2500" dirty="0" err="1">
                <a:solidFill>
                  <a:srgbClr val="395E89"/>
                </a:solidFill>
                <a:latin typeface="Helvetica" charset="0"/>
                <a:ea typeface="Helvetica" charset="0"/>
                <a:cs typeface="Helvetica" charset="0"/>
                <a:sym typeface="Chalkboard" charset="0"/>
              </a:rPr>
              <a:t>george</a:t>
            </a:r>
            <a:r>
              <a:rPr lang="en-US" sz="2500" dirty="0">
                <a:solidFill>
                  <a:srgbClr val="395E89"/>
                </a:solidFill>
                <a:latin typeface="Helvetica" charset="0"/>
                <a:ea typeface="Helvetica" charset="0"/>
                <a:cs typeface="Helvetica" charset="0"/>
                <a:sym typeface="Chalkboard" charset="0"/>
              </a:rPr>
              <a:t> </a:t>
            </a:r>
            <a:r>
              <a:rPr lang="en-US" sz="2500" dirty="0" err="1">
                <a:solidFill>
                  <a:srgbClr val="395E89"/>
                </a:solidFill>
                <a:latin typeface="Helvetica" charset="0"/>
                <a:ea typeface="Helvetica" charset="0"/>
                <a:cs typeface="Helvetica" charset="0"/>
                <a:sym typeface="Chalkboard" charset="0"/>
              </a:rPr>
              <a:t>mias</a:t>
            </a:r>
            <a:endParaRPr lang="en-US" sz="2500" dirty="0">
              <a:solidFill>
                <a:srgbClr val="395E89"/>
              </a:solidFill>
              <a:latin typeface="Helvetica" charset="0"/>
              <a:ea typeface="Helvetica" charset="0"/>
              <a:cs typeface="Helvetica" charset="0"/>
              <a:sym typeface="Chalkboard" charset="0"/>
            </a:endParaRPr>
          </a:p>
        </p:txBody>
      </p:sp>
      <p:sp>
        <p:nvSpPr>
          <p:cNvPr id="5" name="Rectangle 2"/>
          <p:cNvSpPr>
            <a:spLocks noChangeArrowheads="1"/>
          </p:cNvSpPr>
          <p:nvPr/>
        </p:nvSpPr>
        <p:spPr bwMode="auto">
          <a:xfrm>
            <a:off x="267083" y="6426200"/>
            <a:ext cx="783287" cy="400110"/>
          </a:xfrm>
          <a:prstGeom prst="rect">
            <a:avLst/>
          </a:prstGeom>
          <a:noFill/>
          <a:ln w="9525">
            <a:noFill/>
            <a:miter lim="800000"/>
            <a:headEnd/>
            <a:tailEnd/>
          </a:ln>
        </p:spPr>
        <p:txBody>
          <a:bodyPr wrap="none">
            <a:prstTxWarp prst="textNoShape">
              <a:avLst/>
            </a:prstTxWarp>
            <a:spAutoFit/>
          </a:bodyPr>
          <a:lstStyle/>
          <a:p>
            <a:r>
              <a:rPr lang="en-US" sz="2000" b="1" dirty="0" smtClean="0">
                <a:solidFill>
                  <a:srgbClr val="000000"/>
                </a:solidFill>
              </a:rPr>
              <a:t> RSV</a:t>
            </a:r>
            <a:endParaRPr lang="en-US" sz="2000" dirty="0"/>
          </a:p>
        </p:txBody>
      </p:sp>
      <p:cxnSp>
        <p:nvCxnSpPr>
          <p:cNvPr id="6" name="Straight Arrow Connector 5"/>
          <p:cNvCxnSpPr/>
          <p:nvPr/>
        </p:nvCxnSpPr>
        <p:spPr bwMode="auto">
          <a:xfrm rot="16200000" flipV="1">
            <a:off x="559976" y="6330157"/>
            <a:ext cx="322263"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 name="Rectangle 2"/>
          <p:cNvSpPr>
            <a:spLocks noChangeArrowheads="1"/>
          </p:cNvSpPr>
          <p:nvPr/>
        </p:nvSpPr>
        <p:spPr bwMode="auto">
          <a:xfrm>
            <a:off x="1464996" y="6426200"/>
            <a:ext cx="1125804" cy="400110"/>
          </a:xfrm>
          <a:prstGeom prst="rect">
            <a:avLst/>
          </a:prstGeom>
          <a:noFill/>
          <a:ln w="9525">
            <a:noFill/>
            <a:miter lim="800000"/>
            <a:headEnd/>
            <a:tailEnd/>
          </a:ln>
        </p:spPr>
        <p:txBody>
          <a:bodyPr wrap="none">
            <a:prstTxWarp prst="textNoShape">
              <a:avLst/>
            </a:prstTxWarp>
            <a:spAutoFit/>
          </a:bodyPr>
          <a:lstStyle/>
          <a:p>
            <a:r>
              <a:rPr lang="en-US" sz="2000" b="1" dirty="0" smtClean="0"/>
              <a:t>18 days</a:t>
            </a:r>
            <a:endParaRPr lang="en-US" sz="2000" b="1" dirty="0"/>
          </a:p>
        </p:txBody>
      </p:sp>
      <p:cxnSp>
        <p:nvCxnSpPr>
          <p:cNvPr id="8" name="Straight Arrow Connector 7"/>
          <p:cNvCxnSpPr/>
          <p:nvPr/>
        </p:nvCxnSpPr>
        <p:spPr bwMode="auto">
          <a:xfrm rot="16200000" flipV="1">
            <a:off x="1688040" y="6330157"/>
            <a:ext cx="322263"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9" name="Picture 1"/>
          <p:cNvPicPr>
            <a:picLocks noChangeAspect="1"/>
          </p:cNvPicPr>
          <p:nvPr/>
        </p:nvPicPr>
        <p:blipFill>
          <a:blip r:embed="rId3"/>
          <a:srcRect/>
          <a:stretch>
            <a:fillRect/>
          </a:stretch>
        </p:blipFill>
        <p:spPr bwMode="auto">
          <a:xfrm>
            <a:off x="0" y="3717925"/>
            <a:ext cx="9202737" cy="2530475"/>
          </a:xfrm>
          <a:prstGeom prst="rect">
            <a:avLst/>
          </a:prstGeom>
          <a:noFill/>
          <a:ln w="9525">
            <a:noFill/>
            <a:miter lim="800000"/>
            <a:headEnd/>
            <a:tailEnd/>
          </a:ln>
        </p:spPr>
      </p:pic>
      <p:sp>
        <p:nvSpPr>
          <p:cNvPr id="10" name="Rectangle 2"/>
          <p:cNvSpPr>
            <a:spLocks noChangeArrowheads="1"/>
          </p:cNvSpPr>
          <p:nvPr/>
        </p:nvSpPr>
        <p:spPr bwMode="auto">
          <a:xfrm>
            <a:off x="3352800" y="4857690"/>
            <a:ext cx="3049032" cy="400110"/>
          </a:xfrm>
          <a:prstGeom prst="rect">
            <a:avLst/>
          </a:prstGeom>
          <a:solidFill>
            <a:schemeClr val="bg1"/>
          </a:solidFill>
          <a:ln w="9525">
            <a:noFill/>
            <a:miter lim="800000"/>
            <a:headEnd/>
            <a:tailEnd/>
          </a:ln>
        </p:spPr>
        <p:txBody>
          <a:bodyPr wrap="none">
            <a:prstTxWarp prst="textNoShape">
              <a:avLst/>
            </a:prstTxWarp>
            <a:spAutoFit/>
          </a:bodyPr>
          <a:lstStyle/>
          <a:p>
            <a:r>
              <a:rPr lang="en-US" sz="2000" b="1" dirty="0" smtClean="0"/>
              <a:t>Platelet Plug Formation</a:t>
            </a:r>
            <a:endParaRPr lang="en-US" sz="2000" b="1" dirty="0"/>
          </a:p>
        </p:txBody>
      </p:sp>
      <p:sp>
        <p:nvSpPr>
          <p:cNvPr id="11" name="Rectangle 2"/>
          <p:cNvSpPr>
            <a:spLocks noChangeArrowheads="1"/>
          </p:cNvSpPr>
          <p:nvPr/>
        </p:nvSpPr>
        <p:spPr bwMode="auto">
          <a:xfrm>
            <a:off x="6085211" y="2057400"/>
            <a:ext cx="3058789" cy="707886"/>
          </a:xfrm>
          <a:prstGeom prst="rect">
            <a:avLst/>
          </a:prstGeom>
          <a:solidFill>
            <a:schemeClr val="bg1"/>
          </a:solidFill>
          <a:ln w="9525">
            <a:noFill/>
            <a:miter lim="800000"/>
            <a:headEnd/>
            <a:tailEnd/>
          </a:ln>
        </p:spPr>
        <p:txBody>
          <a:bodyPr wrap="square">
            <a:prstTxWarp prst="textNoShape">
              <a:avLst/>
            </a:prstTxWarp>
            <a:spAutoFit/>
          </a:bodyPr>
          <a:lstStyle/>
          <a:p>
            <a:r>
              <a:rPr lang="en-US" sz="2000" b="1" dirty="0" smtClean="0"/>
              <a:t>Glucose Regulation of Insulin Secretion</a:t>
            </a:r>
            <a:endParaRPr lang="en-US" sz="2000" b="1" dirty="0"/>
          </a:p>
        </p:txBody>
      </p:sp>
    </p:spTree>
    <p:extLst>
      <p:ext uri="{BB962C8B-B14F-4D97-AF65-F5344CB8AC3E}">
        <p14:creationId xmlns:p14="http://schemas.microsoft.com/office/powerpoint/2010/main" val="222402238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381000"/>
            <a:ext cx="7772400" cy="1470025"/>
          </a:xfrm>
        </p:spPr>
        <p:txBody>
          <a:bodyPr/>
          <a:lstStyle/>
          <a:p>
            <a:pPr eaLnBrk="1" hangingPunct="1"/>
            <a:r>
              <a:rPr lang="en-US" sz="3200" b="1" dirty="0" smtClean="0">
                <a:latin typeface="Helvetica" charset="0"/>
              </a:rPr>
              <a:t>Genome Analysis of 12 Healthy People</a:t>
            </a:r>
            <a:br>
              <a:rPr lang="en-US" sz="3200" b="1" dirty="0" smtClean="0">
                <a:latin typeface="Helvetica" charset="0"/>
              </a:rPr>
            </a:br>
            <a:r>
              <a:rPr lang="en-US" sz="2000" dirty="0" smtClean="0">
                <a:latin typeface="Helvetica" charset="0"/>
              </a:rPr>
              <a:t>Dewey, Grove, Pan, Ashley, </a:t>
            </a:r>
            <a:r>
              <a:rPr lang="en-US" sz="2000" dirty="0" err="1" smtClean="0">
                <a:latin typeface="Helvetica" charset="0"/>
              </a:rPr>
              <a:t>Quertermous</a:t>
            </a:r>
            <a:r>
              <a:rPr lang="en-US" sz="2000" dirty="0" smtClean="0">
                <a:latin typeface="Helvetica" charset="0"/>
              </a:rPr>
              <a:t> et al JAMA 2012</a:t>
            </a:r>
            <a:endParaRPr lang="en-US" sz="3200" dirty="0" smtClean="0">
              <a:latin typeface="Helvetica" charset="0"/>
            </a:endParaRPr>
          </a:p>
        </p:txBody>
      </p:sp>
      <p:sp>
        <p:nvSpPr>
          <p:cNvPr id="61443" name="Subtitle 2"/>
          <p:cNvSpPr>
            <a:spLocks noGrp="1"/>
          </p:cNvSpPr>
          <p:nvPr>
            <p:ph type="subTitle" idx="4294967295"/>
          </p:nvPr>
        </p:nvSpPr>
        <p:spPr>
          <a:xfrm>
            <a:off x="914400" y="2057400"/>
            <a:ext cx="7924800" cy="5105400"/>
          </a:xfrm>
        </p:spPr>
        <p:txBody>
          <a:bodyPr>
            <a:noAutofit/>
          </a:bodyPr>
          <a:lstStyle/>
          <a:p>
            <a:pPr marL="0" indent="0" defTabSz="457200" eaLnBrk="1" hangingPunct="1">
              <a:lnSpc>
                <a:spcPct val="80000"/>
              </a:lnSpc>
              <a:buNone/>
              <a:defRPr/>
            </a:pPr>
            <a:r>
              <a:rPr lang="en-US" sz="2800" b="1" dirty="0" smtClean="0">
                <a:solidFill>
                  <a:srgbClr val="000090"/>
                </a:solidFill>
                <a:latin typeface="Helvetica" charset="0"/>
              </a:rPr>
              <a:t>Ethnicity:</a:t>
            </a:r>
          </a:p>
          <a:p>
            <a:pPr marL="0" indent="0" defTabSz="457200" eaLnBrk="1" hangingPunct="1">
              <a:lnSpc>
                <a:spcPct val="80000"/>
              </a:lnSpc>
              <a:buNone/>
              <a:defRPr/>
            </a:pPr>
            <a:r>
              <a:rPr lang="en-US" sz="2800" dirty="0" smtClean="0">
                <a:solidFill>
                  <a:srgbClr val="000090"/>
                </a:solidFill>
                <a:latin typeface="Helvetica" charset="0"/>
              </a:rPr>
              <a:t>7 Asians</a:t>
            </a:r>
          </a:p>
          <a:p>
            <a:pPr marL="0" indent="0" defTabSz="457200" eaLnBrk="1" hangingPunct="1">
              <a:lnSpc>
                <a:spcPct val="80000"/>
              </a:lnSpc>
              <a:buNone/>
              <a:defRPr/>
            </a:pPr>
            <a:r>
              <a:rPr lang="en-US" sz="2800" dirty="0" smtClean="0">
                <a:solidFill>
                  <a:srgbClr val="000090"/>
                </a:solidFill>
                <a:latin typeface="Helvetica" charset="0"/>
              </a:rPr>
              <a:t>5 Europeans</a:t>
            </a:r>
          </a:p>
          <a:p>
            <a:pPr defTabSz="457200" eaLnBrk="1" hangingPunct="1">
              <a:lnSpc>
                <a:spcPct val="80000"/>
              </a:lnSpc>
              <a:buFontTx/>
              <a:buChar char="-"/>
              <a:defRPr/>
            </a:pPr>
            <a:endParaRPr lang="en-US" sz="2800" dirty="0" smtClean="0">
              <a:solidFill>
                <a:srgbClr val="000090"/>
              </a:solidFill>
              <a:latin typeface="Helvetica" charset="0"/>
            </a:endParaRPr>
          </a:p>
          <a:p>
            <a:pPr marL="0" indent="0" defTabSz="457200" eaLnBrk="1" hangingPunct="1">
              <a:lnSpc>
                <a:spcPct val="80000"/>
              </a:lnSpc>
              <a:buNone/>
              <a:defRPr/>
            </a:pPr>
            <a:r>
              <a:rPr lang="en-US" sz="2800" b="1" dirty="0" smtClean="0">
                <a:solidFill>
                  <a:srgbClr val="000090"/>
                </a:solidFill>
                <a:latin typeface="Helvetica" charset="0"/>
              </a:rPr>
              <a:t>Sequence genomes with </a:t>
            </a:r>
            <a:r>
              <a:rPr lang="en-US" sz="2800" b="1" dirty="0" err="1" smtClean="0">
                <a:solidFill>
                  <a:srgbClr val="000090"/>
                </a:solidFill>
                <a:latin typeface="Helvetica" charset="0"/>
              </a:rPr>
              <a:t>Illumina</a:t>
            </a:r>
            <a:r>
              <a:rPr lang="en-US" sz="2800" b="1" dirty="0" smtClean="0">
                <a:solidFill>
                  <a:srgbClr val="000090"/>
                </a:solidFill>
                <a:latin typeface="Helvetica" charset="0"/>
              </a:rPr>
              <a:t> (all 12; </a:t>
            </a:r>
          </a:p>
          <a:p>
            <a:pPr marL="0" indent="0" defTabSz="457200" eaLnBrk="1" hangingPunct="1">
              <a:lnSpc>
                <a:spcPct val="80000"/>
              </a:lnSpc>
              <a:buNone/>
              <a:defRPr/>
            </a:pPr>
            <a:r>
              <a:rPr lang="en-US" sz="2800" b="1" dirty="0">
                <a:solidFill>
                  <a:srgbClr val="000090"/>
                </a:solidFill>
                <a:latin typeface="Helvetica" charset="0"/>
              </a:rPr>
              <a:t> </a:t>
            </a:r>
            <a:r>
              <a:rPr lang="en-US" sz="2800" b="1" dirty="0" smtClean="0">
                <a:solidFill>
                  <a:srgbClr val="000090"/>
                </a:solidFill>
                <a:latin typeface="Helvetica" charset="0"/>
              </a:rPr>
              <a:t>  Mean depth: 50X (38-62)</a:t>
            </a:r>
          </a:p>
          <a:p>
            <a:pPr marL="0" indent="0" defTabSz="457200" eaLnBrk="1" hangingPunct="1">
              <a:lnSpc>
                <a:spcPct val="80000"/>
              </a:lnSpc>
              <a:buNone/>
              <a:defRPr/>
            </a:pPr>
            <a:endParaRPr lang="en-US" sz="2800" b="1" dirty="0" smtClean="0">
              <a:solidFill>
                <a:srgbClr val="000090"/>
              </a:solidFill>
              <a:latin typeface="Helvetica" charset="0"/>
            </a:endParaRPr>
          </a:p>
          <a:p>
            <a:pPr marL="0" indent="0" defTabSz="457200" eaLnBrk="1" hangingPunct="1">
              <a:lnSpc>
                <a:spcPct val="80000"/>
              </a:lnSpc>
              <a:buNone/>
              <a:defRPr/>
            </a:pPr>
            <a:r>
              <a:rPr lang="en-US" sz="2800" b="1" dirty="0" smtClean="0">
                <a:solidFill>
                  <a:srgbClr val="000090"/>
                </a:solidFill>
                <a:latin typeface="Helvetica" charset="0"/>
              </a:rPr>
              <a:t>9 also sequenced with Complete Genomics</a:t>
            </a:r>
          </a:p>
          <a:p>
            <a:pPr marL="0" indent="0" defTabSz="457200" eaLnBrk="1" hangingPunct="1">
              <a:lnSpc>
                <a:spcPct val="80000"/>
              </a:lnSpc>
              <a:buNone/>
              <a:defRPr/>
            </a:pPr>
            <a:endParaRPr lang="en-US" sz="2800" dirty="0" smtClean="0">
              <a:solidFill>
                <a:srgbClr val="000090"/>
              </a:solidFill>
              <a:latin typeface="Helvetica" charset="0"/>
            </a:endParaRPr>
          </a:p>
          <a:p>
            <a:pPr defTabSz="457200" eaLnBrk="1" hangingPunct="1">
              <a:lnSpc>
                <a:spcPct val="80000"/>
              </a:lnSpc>
              <a:buFontTx/>
              <a:buChar char="-"/>
              <a:defRPr/>
            </a:pPr>
            <a:endParaRPr lang="en-US" sz="2800" dirty="0">
              <a:solidFill>
                <a:srgbClr val="000090"/>
              </a:solidFill>
              <a:latin typeface="Helvetica" charset="0"/>
            </a:endParaRPr>
          </a:p>
          <a:p>
            <a:pPr marL="0" indent="0" defTabSz="457200" eaLnBrk="1" hangingPunct="1">
              <a:lnSpc>
                <a:spcPct val="80000"/>
              </a:lnSpc>
              <a:buNone/>
              <a:defRPr/>
            </a:pPr>
            <a:endParaRPr lang="en-US" sz="3600" dirty="0">
              <a:solidFill>
                <a:srgbClr val="000090"/>
              </a:solidFill>
              <a:latin typeface="Helvetica" charset="0"/>
            </a:endParaRPr>
          </a:p>
          <a:p>
            <a:pPr marL="0" indent="0" defTabSz="457200" eaLnBrk="1" hangingPunct="1">
              <a:lnSpc>
                <a:spcPct val="80000"/>
              </a:lnSpc>
              <a:buNone/>
              <a:defRPr/>
            </a:pPr>
            <a:endParaRPr lang="en-US" sz="3600" dirty="0" smtClean="0">
              <a:solidFill>
                <a:srgbClr val="000090"/>
              </a:solidFill>
              <a:latin typeface="Helvetica" charset="0"/>
            </a:endParaRPr>
          </a:p>
          <a:p>
            <a:pPr marL="514350" indent="-514350" defTabSz="457200" eaLnBrk="1" hangingPunct="1">
              <a:lnSpc>
                <a:spcPct val="80000"/>
              </a:lnSpc>
              <a:buAutoNum type="arabicParenR"/>
              <a:defRPr/>
            </a:pPr>
            <a:endParaRPr lang="en-US" sz="3600" dirty="0">
              <a:solidFill>
                <a:srgbClr val="000090"/>
              </a:solidFill>
              <a:latin typeface="Helvetica" charset="0"/>
            </a:endParaRPr>
          </a:p>
          <a:p>
            <a:pPr marL="514350" indent="-514350" defTabSz="457200" eaLnBrk="1" hangingPunct="1">
              <a:lnSpc>
                <a:spcPct val="80000"/>
              </a:lnSpc>
              <a:buAutoNum type="arabicParenR"/>
              <a:defRPr/>
            </a:pPr>
            <a:endParaRPr lang="en-US" sz="3600" dirty="0" smtClean="0">
              <a:solidFill>
                <a:srgbClr val="000090"/>
              </a:solidFill>
              <a:latin typeface="Helvetica" charset="0"/>
            </a:endParaRPr>
          </a:p>
          <a:p>
            <a:pPr marL="0" indent="0" defTabSz="457200" eaLnBrk="1" hangingPunct="1">
              <a:lnSpc>
                <a:spcPct val="80000"/>
              </a:lnSpc>
              <a:buNone/>
              <a:defRPr/>
            </a:pPr>
            <a:endParaRPr lang="en-US" sz="3600" dirty="0" smtClean="0">
              <a:solidFill>
                <a:srgbClr val="000090"/>
              </a:solidFill>
              <a:latin typeface="Helvetica" charset="0"/>
            </a:endParaRPr>
          </a:p>
        </p:txBody>
      </p:sp>
    </p:spTree>
    <p:extLst>
      <p:ext uri="{BB962C8B-B14F-4D97-AF65-F5344CB8AC3E}">
        <p14:creationId xmlns:p14="http://schemas.microsoft.com/office/powerpoint/2010/main" val="149224787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568501"/>
            <a:ext cx="7469637" cy="650699"/>
          </a:xfrm>
        </p:spPr>
        <p:txBody>
          <a:bodyPr>
            <a:noAutofit/>
          </a:bodyPr>
          <a:lstStyle/>
          <a:p>
            <a:r>
              <a:rPr lang="en-US" sz="2800" b="1" dirty="0" smtClean="0">
                <a:solidFill>
                  <a:srgbClr val="000090"/>
                </a:solidFill>
                <a:cs typeface="Arial"/>
              </a:rPr>
              <a:t>Inherited Disease Risk and Carrier Status</a:t>
            </a:r>
            <a:br>
              <a:rPr lang="en-US" sz="2800" b="1" dirty="0" smtClean="0">
                <a:solidFill>
                  <a:srgbClr val="000090"/>
                </a:solidFill>
                <a:cs typeface="Arial"/>
              </a:rPr>
            </a:br>
            <a:endParaRPr lang="en-US" sz="2800" b="1" dirty="0">
              <a:solidFill>
                <a:srgbClr val="00009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911409734"/>
              </p:ext>
            </p:extLst>
          </p:nvPr>
        </p:nvGraphicFramePr>
        <p:xfrm>
          <a:off x="914400" y="1280161"/>
          <a:ext cx="7543800" cy="4297679"/>
        </p:xfrm>
        <a:graphic>
          <a:graphicData uri="http://schemas.openxmlformats.org/drawingml/2006/table">
            <a:tbl>
              <a:tblPr firstRow="1" bandRow="1">
                <a:tableStyleId>{10A1B5D5-9B99-4C35-A422-299274C87663}</a:tableStyleId>
              </a:tblPr>
              <a:tblGrid>
                <a:gridCol w="4572000"/>
                <a:gridCol w="2971800"/>
              </a:tblGrid>
              <a:tr h="370840">
                <a:tc>
                  <a:txBody>
                    <a:bodyPr/>
                    <a:lstStyle/>
                    <a:p>
                      <a:endParaRPr lang="en-US" dirty="0"/>
                    </a:p>
                  </a:txBody>
                  <a:tcPr/>
                </a:tc>
                <a:tc>
                  <a:txBody>
                    <a:bodyPr/>
                    <a:lstStyle/>
                    <a:p>
                      <a:pPr algn="ctr"/>
                      <a:r>
                        <a:rPr lang="en-US" dirty="0" smtClean="0"/>
                        <a:t>#</a:t>
                      </a:r>
                      <a:r>
                        <a:rPr lang="en-US" baseline="0" dirty="0" smtClean="0"/>
                        <a:t> Variants Per Subject</a:t>
                      </a:r>
                    </a:p>
                    <a:p>
                      <a:pPr algn="ctr"/>
                      <a:r>
                        <a:rPr lang="en-US" baseline="0" dirty="0" smtClean="0"/>
                        <a:t>Median (Range)</a:t>
                      </a:r>
                      <a:endParaRPr lang="en-US" dirty="0"/>
                    </a:p>
                  </a:txBody>
                  <a:tcPr/>
                </a:tc>
              </a:tr>
              <a:tr h="370840">
                <a:tc>
                  <a:txBody>
                    <a:bodyPr/>
                    <a:lstStyle/>
                    <a:p>
                      <a:r>
                        <a:rPr lang="en-US" dirty="0" smtClean="0"/>
                        <a:t>Candidate</a:t>
                      </a:r>
                      <a:r>
                        <a:rPr lang="en-US" baseline="0" dirty="0" smtClean="0"/>
                        <a:t> Variants Manually Curated</a:t>
                      </a:r>
                    </a:p>
                    <a:p>
                      <a:r>
                        <a:rPr lang="en-US" baseline="0" dirty="0" smtClean="0"/>
                        <a:t>   </a:t>
                      </a:r>
                      <a:r>
                        <a:rPr lang="en-US" sz="1600" baseline="0" dirty="0" smtClean="0"/>
                        <a:t>- Previously reported or potential pathogenic    </a:t>
                      </a:r>
                    </a:p>
                    <a:p>
                      <a:r>
                        <a:rPr lang="en-US" sz="1600" baseline="0" dirty="0" smtClean="0"/>
                        <a:t>     variants in ACMG genes</a:t>
                      </a:r>
                    </a:p>
                  </a:txBody>
                  <a:tcPr/>
                </a:tc>
                <a:tc>
                  <a:txBody>
                    <a:bodyPr/>
                    <a:lstStyle/>
                    <a:p>
                      <a:pPr algn="ctr"/>
                      <a:r>
                        <a:rPr lang="en-US" dirty="0" smtClean="0"/>
                        <a:t>108 (90-127)</a:t>
                      </a:r>
                    </a:p>
                    <a:p>
                      <a:pPr algn="ctr"/>
                      <a:r>
                        <a:rPr lang="en-US" sz="1600" dirty="0" smtClean="0"/>
                        <a:t>3 (1-7)</a:t>
                      </a:r>
                      <a:endParaRPr lang="en-US" sz="16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Reportable</a:t>
                      </a:r>
                      <a:r>
                        <a:rPr lang="en-US" baseline="0" dirty="0" smtClean="0"/>
                        <a:t> variants associated with disease risk (HGMD)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a:t>
                      </a:r>
                      <a:r>
                        <a:rPr lang="en-US" sz="1600" baseline="0" dirty="0" smtClean="0"/>
                        <a:t>  - </a:t>
                      </a:r>
                      <a:r>
                        <a:rPr lang="en-US" sz="1600" dirty="0" smtClean="0"/>
                        <a:t>Reported</a:t>
                      </a:r>
                      <a:r>
                        <a:rPr lang="en-US" sz="1600" baseline="0" dirty="0" smtClean="0"/>
                        <a:t> disease-associated variants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   - Rare expected pathogenic</a:t>
                      </a:r>
                      <a:r>
                        <a:rPr lang="en-US" sz="1600" baseline="0" dirty="0" smtClean="0"/>
                        <a:t> variants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   - Genetic variants of unknown significance</a:t>
                      </a:r>
                      <a:endParaRPr lang="en-US" sz="1600" dirty="0" smtClean="0"/>
                    </a:p>
                  </a:txBody>
                  <a:tcPr/>
                </a:tc>
                <a:tc>
                  <a:txBody>
                    <a:bodyPr/>
                    <a:lstStyle/>
                    <a:p>
                      <a:pPr algn="ctr"/>
                      <a:r>
                        <a:rPr lang="en-US" dirty="0" smtClean="0"/>
                        <a:t>5 (2-6)</a:t>
                      </a:r>
                    </a:p>
                    <a:p>
                      <a:pPr algn="ctr"/>
                      <a:endParaRPr lang="en-US"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0 (0-2)</a:t>
                      </a:r>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0 (0-1)</a:t>
                      </a:r>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3 (1-6)</a:t>
                      </a:r>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Reportable</a:t>
                      </a:r>
                      <a:r>
                        <a:rPr lang="en-US" baseline="0" dirty="0" smtClean="0"/>
                        <a:t> variants associated with carrier status</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aseline="0" dirty="0" smtClean="0"/>
                        <a:t> </a:t>
                      </a:r>
                      <a:r>
                        <a:rPr lang="en-US" sz="1600" baseline="0" dirty="0" smtClean="0"/>
                        <a:t>  - </a:t>
                      </a:r>
                      <a:r>
                        <a:rPr lang="en-US" sz="1600" dirty="0" smtClean="0"/>
                        <a:t>Reported</a:t>
                      </a:r>
                      <a:r>
                        <a:rPr lang="en-US" sz="1600" baseline="0" dirty="0" smtClean="0"/>
                        <a:t> disease-associated variants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   - Rare expected pathogenic</a:t>
                      </a:r>
                      <a:r>
                        <a:rPr lang="en-US" sz="1600" baseline="0" dirty="0" smtClean="0"/>
                        <a:t> variants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   - Genetic variants of unknown significance</a:t>
                      </a:r>
                      <a:endParaRPr lang="en-US" sz="16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smtClean="0"/>
                        <a:t>13</a:t>
                      </a:r>
                      <a:r>
                        <a:rPr lang="en-US" sz="1800" baseline="0" dirty="0" smtClean="0"/>
                        <a:t> (8-18)</a:t>
                      </a:r>
                      <a:endParaRPr lang="en-US" sz="1800" dirty="0" smtClean="0"/>
                    </a:p>
                    <a:p>
                      <a:pPr marL="0" marR="0" indent="0" algn="ctr" defTabSz="457200" rtl="0" eaLnBrk="1" fontAlgn="auto" latinLnBrk="0" hangingPunct="1">
                        <a:lnSpc>
                          <a:spcPct val="100000"/>
                        </a:lnSpc>
                        <a:spcBef>
                          <a:spcPts val="0"/>
                        </a:spcBef>
                        <a:spcAft>
                          <a:spcPts val="0"/>
                        </a:spcAft>
                        <a:buClrTx/>
                        <a:buSzTx/>
                        <a:buFontTx/>
                        <a:buNone/>
                        <a:tabLst/>
                        <a:defRPr/>
                      </a:pPr>
                      <a:endParaRPr lang="en-US" sz="18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2 (0-4)</a:t>
                      </a:r>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2 (1-4)</a:t>
                      </a:r>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9 (4-12)</a:t>
                      </a:r>
                    </a:p>
                  </a:txBody>
                  <a:tcPr/>
                </a:tc>
              </a:tr>
            </a:tbl>
          </a:graphicData>
        </a:graphic>
      </p:graphicFrame>
    </p:spTree>
    <p:extLst>
      <p:ext uri="{BB962C8B-B14F-4D97-AF65-F5344CB8AC3E}">
        <p14:creationId xmlns:p14="http://schemas.microsoft.com/office/powerpoint/2010/main" val="10217507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358775"/>
            <a:ext cx="7772400" cy="1470025"/>
          </a:xfrm>
        </p:spPr>
        <p:txBody>
          <a:bodyPr/>
          <a:lstStyle/>
          <a:p>
            <a:pPr eaLnBrk="1" hangingPunct="1"/>
            <a:r>
              <a:rPr lang="en-US" sz="4000" dirty="0" smtClean="0">
                <a:latin typeface="Helvetica" charset="0"/>
              </a:rPr>
              <a:t>Study of 12 Healthy People</a:t>
            </a:r>
            <a:br>
              <a:rPr lang="en-US" sz="4000" dirty="0" smtClean="0">
                <a:latin typeface="Helvetica" charset="0"/>
              </a:rPr>
            </a:br>
            <a:r>
              <a:rPr lang="en-US" sz="2400" dirty="0" smtClean="0">
                <a:latin typeface="Helvetica" charset="0"/>
              </a:rPr>
              <a:t>Dewey, Grove, Pan, Ashley, </a:t>
            </a:r>
            <a:r>
              <a:rPr lang="en-US" sz="2400" dirty="0" err="1" smtClean="0">
                <a:latin typeface="Helvetica" charset="0"/>
              </a:rPr>
              <a:t>Quertermous</a:t>
            </a:r>
            <a:r>
              <a:rPr lang="en-US" sz="2400" dirty="0" smtClean="0">
                <a:latin typeface="Helvetica" charset="0"/>
              </a:rPr>
              <a:t> et al</a:t>
            </a:r>
            <a:endParaRPr lang="en-US" sz="3600" dirty="0" smtClean="0">
              <a:latin typeface="Helvetica" charset="0"/>
            </a:endParaRPr>
          </a:p>
        </p:txBody>
      </p:sp>
      <p:sp>
        <p:nvSpPr>
          <p:cNvPr id="61443" name="Subtitle 2"/>
          <p:cNvSpPr>
            <a:spLocks noGrp="1"/>
          </p:cNvSpPr>
          <p:nvPr>
            <p:ph type="subTitle" idx="4294967295"/>
          </p:nvPr>
        </p:nvSpPr>
        <p:spPr>
          <a:xfrm>
            <a:off x="1219200" y="1981200"/>
            <a:ext cx="7467600" cy="5105400"/>
          </a:xfrm>
        </p:spPr>
        <p:txBody>
          <a:bodyPr>
            <a:noAutofit/>
          </a:bodyPr>
          <a:lstStyle/>
          <a:p>
            <a:pPr marL="0" indent="0" defTabSz="457200" eaLnBrk="1" hangingPunct="1">
              <a:lnSpc>
                <a:spcPct val="80000"/>
              </a:lnSpc>
              <a:buNone/>
              <a:defRPr/>
            </a:pPr>
            <a:endParaRPr lang="en-US" sz="2000" dirty="0">
              <a:solidFill>
                <a:srgbClr val="000090"/>
              </a:solidFill>
              <a:latin typeface="Helvetica" charset="0"/>
            </a:endParaRPr>
          </a:p>
          <a:p>
            <a:pPr defTabSz="457200" eaLnBrk="1" hangingPunct="1">
              <a:lnSpc>
                <a:spcPct val="80000"/>
              </a:lnSpc>
              <a:buFontTx/>
              <a:buChar char="-"/>
              <a:defRPr/>
            </a:pPr>
            <a:r>
              <a:rPr lang="en-US" sz="2800" dirty="0" smtClean="0">
                <a:solidFill>
                  <a:srgbClr val="000090"/>
                </a:solidFill>
                <a:latin typeface="Helvetica" charset="0"/>
              </a:rPr>
              <a:t>3 </a:t>
            </a:r>
            <a:r>
              <a:rPr lang="en-US" sz="2800" dirty="0" err="1" smtClean="0">
                <a:solidFill>
                  <a:srgbClr val="000090"/>
                </a:solidFill>
                <a:latin typeface="Helvetica" charset="0"/>
              </a:rPr>
              <a:t>followup</a:t>
            </a:r>
            <a:r>
              <a:rPr lang="en-US" sz="2800" dirty="0" smtClean="0">
                <a:solidFill>
                  <a:srgbClr val="000090"/>
                </a:solidFill>
                <a:latin typeface="Helvetica" charset="0"/>
              </a:rPr>
              <a:t> diagnostic tests (range 0-10)</a:t>
            </a:r>
          </a:p>
          <a:p>
            <a:pPr lvl="1" defTabSz="457200" eaLnBrk="1" hangingPunct="1">
              <a:lnSpc>
                <a:spcPct val="80000"/>
              </a:lnSpc>
              <a:buFontTx/>
              <a:buChar char="-"/>
              <a:defRPr/>
            </a:pPr>
            <a:r>
              <a:rPr lang="en-US" sz="2400" dirty="0">
                <a:solidFill>
                  <a:srgbClr val="000090"/>
                </a:solidFill>
                <a:latin typeface="Helvetica" charset="0"/>
              </a:rPr>
              <a:t>C</a:t>
            </a:r>
            <a:r>
              <a:rPr lang="en-US" sz="2400" dirty="0" smtClean="0">
                <a:solidFill>
                  <a:srgbClr val="000090"/>
                </a:solidFill>
                <a:latin typeface="Helvetica" charset="0"/>
              </a:rPr>
              <a:t>ost ~$400-$1400 per individual (median $663-$773</a:t>
            </a:r>
          </a:p>
          <a:p>
            <a:pPr marL="0" indent="0" defTabSz="457200" eaLnBrk="1" hangingPunct="1">
              <a:lnSpc>
                <a:spcPct val="80000"/>
              </a:lnSpc>
              <a:buNone/>
              <a:defRPr/>
            </a:pPr>
            <a:endParaRPr lang="en-US" sz="2000" dirty="0">
              <a:solidFill>
                <a:srgbClr val="000090"/>
              </a:solidFill>
              <a:latin typeface="Helvetica" charset="0"/>
            </a:endParaRPr>
          </a:p>
          <a:p>
            <a:pPr defTabSz="457200" eaLnBrk="1" hangingPunct="1">
              <a:lnSpc>
                <a:spcPct val="80000"/>
              </a:lnSpc>
              <a:buFontTx/>
              <a:buChar char="-"/>
              <a:defRPr/>
            </a:pPr>
            <a:r>
              <a:rPr lang="en-US" sz="2800" dirty="0" smtClean="0">
                <a:solidFill>
                  <a:srgbClr val="000090"/>
                </a:solidFill>
                <a:latin typeface="Helvetica" charset="0"/>
              </a:rPr>
              <a:t>54 </a:t>
            </a:r>
            <a:r>
              <a:rPr lang="en-US" sz="2800" dirty="0">
                <a:solidFill>
                  <a:srgbClr val="000090"/>
                </a:solidFill>
                <a:latin typeface="Helvetica" charset="0"/>
              </a:rPr>
              <a:t>minutes per </a:t>
            </a:r>
            <a:r>
              <a:rPr lang="en-US" sz="2800" dirty="0" smtClean="0">
                <a:solidFill>
                  <a:srgbClr val="000090"/>
                </a:solidFill>
                <a:latin typeface="Helvetica" charset="0"/>
              </a:rPr>
              <a:t>variants</a:t>
            </a:r>
          </a:p>
          <a:p>
            <a:pPr defTabSz="457200" eaLnBrk="1" hangingPunct="1">
              <a:lnSpc>
                <a:spcPct val="80000"/>
              </a:lnSpc>
              <a:buFontTx/>
              <a:buChar char="-"/>
              <a:defRPr/>
            </a:pPr>
            <a:endParaRPr lang="en-US" sz="2800" dirty="0">
              <a:solidFill>
                <a:srgbClr val="000090"/>
              </a:solidFill>
              <a:latin typeface="Helvetica" charset="0"/>
            </a:endParaRPr>
          </a:p>
          <a:p>
            <a:pPr defTabSz="457200" eaLnBrk="1" hangingPunct="1">
              <a:lnSpc>
                <a:spcPct val="80000"/>
              </a:lnSpc>
              <a:buFontTx/>
              <a:buChar char="-"/>
              <a:defRPr/>
            </a:pPr>
            <a:r>
              <a:rPr lang="en-US" sz="2800" dirty="0">
                <a:solidFill>
                  <a:srgbClr val="FF0000"/>
                </a:solidFill>
                <a:latin typeface="Helvetica" charset="0"/>
              </a:rPr>
              <a:t>One individual had a BRCA1 </a:t>
            </a:r>
            <a:r>
              <a:rPr lang="en-US" sz="2800" dirty="0" smtClean="0">
                <a:solidFill>
                  <a:srgbClr val="FF0000"/>
                </a:solidFill>
                <a:latin typeface="Helvetica" charset="0"/>
              </a:rPr>
              <a:t>deletion/</a:t>
            </a:r>
            <a:r>
              <a:rPr lang="en-US" sz="2800" dirty="0" err="1" smtClean="0">
                <a:solidFill>
                  <a:srgbClr val="FF0000"/>
                </a:solidFill>
                <a:latin typeface="Helvetica" charset="0"/>
              </a:rPr>
              <a:t>frameshift</a:t>
            </a:r>
            <a:r>
              <a:rPr lang="en-US" sz="2800" dirty="0" smtClean="0">
                <a:solidFill>
                  <a:srgbClr val="FF0000"/>
                </a:solidFill>
                <a:latin typeface="Helvetica" charset="0"/>
              </a:rPr>
              <a:t> mutation</a:t>
            </a:r>
            <a:r>
              <a:rPr lang="en-US" sz="2800" dirty="0" smtClean="0">
                <a:solidFill>
                  <a:srgbClr val="FF0000"/>
                </a:solidFill>
                <a:latin typeface="Helvetica" charset="0"/>
              </a:rPr>
              <a:t>—no known family history</a:t>
            </a:r>
            <a:endParaRPr lang="en-US" sz="2800" dirty="0">
              <a:solidFill>
                <a:srgbClr val="FF0000"/>
              </a:solidFill>
              <a:latin typeface="Helvetica" charset="0"/>
            </a:endParaRPr>
          </a:p>
          <a:p>
            <a:pPr defTabSz="457200" eaLnBrk="1" hangingPunct="1">
              <a:lnSpc>
                <a:spcPct val="80000"/>
              </a:lnSpc>
              <a:buFontTx/>
              <a:buChar char="-"/>
              <a:defRPr/>
            </a:pPr>
            <a:endParaRPr lang="en-US" sz="2800" dirty="0" smtClean="0">
              <a:solidFill>
                <a:srgbClr val="000090"/>
              </a:solidFill>
              <a:latin typeface="Helvetica" charset="0"/>
            </a:endParaRPr>
          </a:p>
          <a:p>
            <a:pPr defTabSz="457200" eaLnBrk="1" hangingPunct="1">
              <a:lnSpc>
                <a:spcPct val="80000"/>
              </a:lnSpc>
              <a:buFontTx/>
              <a:buChar char="-"/>
              <a:defRPr/>
            </a:pPr>
            <a:endParaRPr lang="en-US" sz="2000" dirty="0">
              <a:solidFill>
                <a:srgbClr val="000090"/>
              </a:solidFill>
              <a:latin typeface="Helvetica" charset="0"/>
            </a:endParaRPr>
          </a:p>
          <a:p>
            <a:pPr marL="0" indent="0" defTabSz="457200" eaLnBrk="1" hangingPunct="1">
              <a:lnSpc>
                <a:spcPct val="80000"/>
              </a:lnSpc>
              <a:buNone/>
              <a:defRPr/>
            </a:pPr>
            <a:endParaRPr lang="en-US" sz="2800" dirty="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spTree>
    <p:extLst>
      <p:ext uri="{BB962C8B-B14F-4D97-AF65-F5344CB8AC3E}">
        <p14:creationId xmlns:p14="http://schemas.microsoft.com/office/powerpoint/2010/main" val="402450360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272084498"/>
              </p:ext>
            </p:extLst>
          </p:nvPr>
        </p:nvGraphicFramePr>
        <p:xfrm>
          <a:off x="990600" y="1905000"/>
          <a:ext cx="7307484" cy="3702731"/>
        </p:xfrm>
        <a:graphic>
          <a:graphicData uri="http://schemas.openxmlformats.org/drawingml/2006/table">
            <a:tbl>
              <a:tblPr firstRow="1" bandRow="1">
                <a:tableStyleId>{2D5ABB26-0587-4C30-8999-92F81FD0307C}</a:tableStyleId>
              </a:tblPr>
              <a:tblGrid>
                <a:gridCol w="1308578"/>
                <a:gridCol w="1457482"/>
                <a:gridCol w="1150104"/>
                <a:gridCol w="3391320"/>
              </a:tblGrid>
              <a:tr h="741680">
                <a:tc>
                  <a:txBody>
                    <a:bodyPr/>
                    <a:lstStyle/>
                    <a:p>
                      <a:pPr algn="ctr"/>
                      <a:r>
                        <a:rPr lang="en-US" sz="1800" b="1" dirty="0" smtClean="0">
                          <a:latin typeface="+mj-lt"/>
                          <a:cs typeface="Arial"/>
                        </a:rPr>
                        <a:t>Gene</a:t>
                      </a:r>
                      <a:endParaRPr lang="en-US" sz="1800" b="1" dirty="0">
                        <a:latin typeface="+mj-lt"/>
                        <a:cs typeface="Arial"/>
                      </a:endParaRPr>
                    </a:p>
                  </a:txBody>
                  <a:tcPr anchor="ctr" anchorCtr="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800" b="1" dirty="0" smtClean="0">
                          <a:latin typeface="+mj-lt"/>
                          <a:cs typeface="Arial"/>
                        </a:rPr>
                        <a:t>SNP</a:t>
                      </a:r>
                      <a:endParaRPr lang="en-US" sz="1800" b="1" dirty="0">
                        <a:latin typeface="+mj-lt"/>
                        <a:cs typeface="Arial"/>
                      </a:endParaRPr>
                    </a:p>
                  </a:txBody>
                  <a:tcPr anchor="ctr" anchorCtr="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b="1" dirty="0" smtClean="0">
                          <a:latin typeface="+mj-lt"/>
                          <a:cs typeface="Arial"/>
                        </a:rPr>
                        <a:t>Patient genotype</a:t>
                      </a:r>
                      <a:endParaRPr lang="en-US" sz="1600" b="1" dirty="0">
                        <a:latin typeface="+mj-lt"/>
                        <a:cs typeface="Arial"/>
                      </a:endParaRPr>
                    </a:p>
                  </a:txBody>
                  <a:tcPr anchor="ctr" anchorCtr="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800" b="1" dirty="0" smtClean="0">
                          <a:latin typeface="+mj-lt"/>
                          <a:cs typeface="Arial"/>
                        </a:rPr>
                        <a:t>Drug(s)</a:t>
                      </a:r>
                      <a:r>
                        <a:rPr lang="en-US" sz="1800" b="1" baseline="0" dirty="0" smtClean="0">
                          <a:latin typeface="+mj-lt"/>
                          <a:cs typeface="Arial"/>
                        </a:rPr>
                        <a:t> affected</a:t>
                      </a:r>
                      <a:endParaRPr lang="en-US" sz="1800" b="1" dirty="0">
                        <a:latin typeface="+mj-lt"/>
                        <a:cs typeface="Arial"/>
                      </a:endParaRPr>
                    </a:p>
                  </a:txBody>
                  <a:tcPr anchor="ctr" anchorCtr="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560297">
                <a:tc>
                  <a:txBody>
                    <a:bodyPr/>
                    <a:lstStyle/>
                    <a:p>
                      <a:pPr algn="ctr"/>
                      <a:r>
                        <a:rPr lang="en-US" sz="1800" b="0" dirty="0" smtClean="0">
                          <a:latin typeface="+mn-lt"/>
                          <a:cs typeface="Arial"/>
                        </a:rPr>
                        <a:t>CDKN2A/2B</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rs10811661</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C/T</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err="1" smtClean="0">
                          <a:solidFill>
                            <a:schemeClr val="tx1"/>
                          </a:solidFill>
                          <a:latin typeface="+mn-lt"/>
                          <a:ea typeface="+mn-ea"/>
                          <a:cs typeface="Arial"/>
                        </a:rPr>
                        <a:t>Troglitazone</a:t>
                      </a:r>
                      <a:r>
                        <a:rPr lang="en-US" sz="1800" b="0" i="0" u="none" strike="noStrike" kern="1200" baseline="0" dirty="0" smtClean="0">
                          <a:solidFill>
                            <a:schemeClr val="tx1"/>
                          </a:solidFill>
                          <a:latin typeface="+mn-lt"/>
                          <a:ea typeface="+mn-ea"/>
                          <a:cs typeface="Arial"/>
                        </a:rPr>
                        <a:t> (increased beta-cell function)</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0297">
                <a:tc>
                  <a:txBody>
                    <a:bodyPr/>
                    <a:lstStyle/>
                    <a:p>
                      <a:pPr algn="ctr"/>
                      <a:r>
                        <a:rPr lang="en-US" sz="1800" b="0" i="0" u="none" strike="noStrike" kern="1200" baseline="0" dirty="0" smtClean="0">
                          <a:solidFill>
                            <a:schemeClr val="tx1"/>
                          </a:solidFill>
                          <a:latin typeface="+mn-lt"/>
                          <a:ea typeface="+mn-ea"/>
                          <a:cs typeface="Arial"/>
                        </a:rPr>
                        <a:t>CYP2C19</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rs12248560</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C/T</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err="1" smtClean="0">
                          <a:solidFill>
                            <a:schemeClr val="tx1"/>
                          </a:solidFill>
                          <a:latin typeface="+mn-lt"/>
                          <a:ea typeface="+mn-ea"/>
                          <a:cs typeface="Arial"/>
                        </a:rPr>
                        <a:t>Clopidogrel</a:t>
                      </a:r>
                      <a:r>
                        <a:rPr lang="en-US" sz="1800" b="0" i="0" u="none" strike="noStrike" kern="1200" baseline="0" dirty="0" smtClean="0">
                          <a:solidFill>
                            <a:schemeClr val="tx1"/>
                          </a:solidFill>
                          <a:latin typeface="+mn-lt"/>
                          <a:ea typeface="+mn-ea"/>
                          <a:cs typeface="Arial"/>
                        </a:rPr>
                        <a:t> (increased activation)</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0297">
                <a:tc>
                  <a:txBody>
                    <a:bodyPr/>
                    <a:lstStyle/>
                    <a:p>
                      <a:pPr algn="ctr"/>
                      <a:r>
                        <a:rPr lang="en-US" sz="1800" b="0" i="0" u="none" strike="noStrike" kern="1200" baseline="0" dirty="0" smtClean="0">
                          <a:solidFill>
                            <a:schemeClr val="tx1"/>
                          </a:solidFill>
                          <a:latin typeface="+mn-lt"/>
                          <a:ea typeface="+mn-ea"/>
                          <a:cs typeface="Arial"/>
                        </a:rPr>
                        <a:t>LPIN1</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rs10192566</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G/G</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Rosiglitazone (increased effect)</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0297">
                <a:tc>
                  <a:txBody>
                    <a:bodyPr/>
                    <a:lstStyle/>
                    <a:p>
                      <a:pPr algn="ctr"/>
                      <a:r>
                        <a:rPr lang="en-US" sz="1800" b="0" i="0" u="none" strike="noStrike" kern="1200" baseline="0" dirty="0" smtClean="0">
                          <a:solidFill>
                            <a:schemeClr val="tx1"/>
                          </a:solidFill>
                          <a:latin typeface="+mn-lt"/>
                          <a:ea typeface="+mn-ea"/>
                          <a:cs typeface="Arial"/>
                        </a:rPr>
                        <a:t>SLC22A1</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rs622342</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A/A</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Metformin (increased effect)</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0297">
                <a:tc>
                  <a:txBody>
                    <a:bodyPr/>
                    <a:lstStyle/>
                    <a:p>
                      <a:pPr algn="ctr"/>
                      <a:r>
                        <a:rPr lang="en-US" sz="1800" b="0" i="0" u="none" strike="noStrike" kern="1200" baseline="0" dirty="0" smtClean="0">
                          <a:solidFill>
                            <a:schemeClr val="tx1"/>
                          </a:solidFill>
                          <a:latin typeface="+mn-lt"/>
                          <a:ea typeface="+mn-ea"/>
                          <a:cs typeface="Arial"/>
                        </a:rPr>
                        <a:t>VKORC </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rs9923231</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C/T</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b="0" i="0" u="none" strike="noStrike" kern="1200" baseline="0" dirty="0" smtClean="0">
                          <a:solidFill>
                            <a:schemeClr val="tx1"/>
                          </a:solidFill>
                          <a:latin typeface="+mn-lt"/>
                          <a:ea typeface="+mn-ea"/>
                          <a:cs typeface="Arial"/>
                        </a:rPr>
                        <a:t>Warfarin (lower dose required)</a:t>
                      </a:r>
                      <a:endParaRPr lang="en-US" sz="1800" b="0" dirty="0">
                        <a:latin typeface="+mn-lt"/>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 name="Title 2"/>
          <p:cNvSpPr>
            <a:spLocks noGrp="1"/>
          </p:cNvSpPr>
          <p:nvPr>
            <p:ph type="title"/>
          </p:nvPr>
        </p:nvSpPr>
        <p:spPr>
          <a:xfrm>
            <a:off x="750338" y="722037"/>
            <a:ext cx="7469637" cy="650699"/>
          </a:xfrm>
        </p:spPr>
        <p:txBody>
          <a:bodyPr>
            <a:noAutofit/>
          </a:bodyPr>
          <a:lstStyle/>
          <a:p>
            <a:r>
              <a:rPr lang="en-US" sz="3200" b="1" dirty="0" smtClean="0">
                <a:solidFill>
                  <a:srgbClr val="000090"/>
                </a:solidFill>
                <a:cs typeface="Arial"/>
              </a:rPr>
              <a:t>High interest drug response–related variants: </a:t>
            </a:r>
            <a:r>
              <a:rPr lang="en-US" sz="3200" b="1" dirty="0" err="1" smtClean="0">
                <a:solidFill>
                  <a:srgbClr val="000090"/>
                </a:solidFill>
                <a:cs typeface="Arial"/>
              </a:rPr>
              <a:t>PharmaGKB</a:t>
            </a:r>
            <a:endParaRPr lang="en-US" sz="3200" b="1" dirty="0">
              <a:solidFill>
                <a:srgbClr val="000090"/>
              </a:solidFill>
            </a:endParaRPr>
          </a:p>
        </p:txBody>
      </p:sp>
    </p:spTree>
    <p:extLst>
      <p:ext uri="{BB962C8B-B14F-4D97-AF65-F5344CB8AC3E}">
        <p14:creationId xmlns:p14="http://schemas.microsoft.com/office/powerpoint/2010/main" val="247542351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dirty="0" smtClean="0">
                <a:latin typeface="Helvetica" charset="0"/>
              </a:rPr>
              <a:t>Many Unaddressed Challenges</a:t>
            </a:r>
            <a:endParaRPr lang="en-US" sz="3600" dirty="0" smtClean="0">
              <a:latin typeface="Helvetica" charset="0"/>
            </a:endParaRPr>
          </a:p>
        </p:txBody>
      </p:sp>
      <p:sp>
        <p:nvSpPr>
          <p:cNvPr id="61443" name="Subtitle 2"/>
          <p:cNvSpPr>
            <a:spLocks noGrp="1"/>
          </p:cNvSpPr>
          <p:nvPr>
            <p:ph type="subTitle" idx="4294967295"/>
          </p:nvPr>
        </p:nvSpPr>
        <p:spPr>
          <a:xfrm>
            <a:off x="304800" y="1586136"/>
            <a:ext cx="7467600" cy="5805264"/>
          </a:xfrm>
        </p:spPr>
        <p:txBody>
          <a:bodyPr>
            <a:noAutofit/>
          </a:bodyPr>
          <a:lstStyle/>
          <a:p>
            <a:pPr marL="514350" indent="-514350" defTabSz="457200" eaLnBrk="1" hangingPunct="1">
              <a:lnSpc>
                <a:spcPct val="80000"/>
              </a:lnSpc>
              <a:buFontTx/>
              <a:buAutoNum type="arabicParenR"/>
              <a:defRPr/>
            </a:pPr>
            <a:r>
              <a:rPr lang="en-US" sz="2800" dirty="0" smtClean="0">
                <a:solidFill>
                  <a:srgbClr val="000090"/>
                </a:solidFill>
                <a:latin typeface="Helvetica" charset="0"/>
              </a:rPr>
              <a:t>Accuracy and coverage</a:t>
            </a:r>
          </a:p>
          <a:p>
            <a:pPr marL="514350" indent="-514350" defTabSz="457200" eaLnBrk="1" hangingPunct="1">
              <a:lnSpc>
                <a:spcPct val="80000"/>
              </a:lnSpc>
              <a:buFontTx/>
              <a:buAutoNum type="arabicParenR"/>
              <a:defRPr/>
            </a:pPr>
            <a:endParaRPr lang="en-US" sz="2800" dirty="0">
              <a:solidFill>
                <a:srgbClr val="000090"/>
              </a:solidFill>
              <a:latin typeface="Helvetica" charset="0"/>
            </a:endParaRPr>
          </a:p>
          <a:p>
            <a:pPr marL="514350" indent="-514350" defTabSz="457200" eaLnBrk="1" hangingPunct="1">
              <a:lnSpc>
                <a:spcPct val="80000"/>
              </a:lnSpc>
              <a:buFontTx/>
              <a:buAutoNum type="arabicParenR"/>
              <a:defRPr/>
            </a:pPr>
            <a:r>
              <a:rPr lang="en-US" sz="2800" dirty="0" smtClean="0">
                <a:solidFill>
                  <a:srgbClr val="000090"/>
                </a:solidFill>
                <a:latin typeface="Helvetica" charset="0"/>
              </a:rPr>
              <a:t>Interpreting non protein </a:t>
            </a:r>
          </a:p>
          <a:p>
            <a:pPr marL="0" indent="0" defTabSz="457200" eaLnBrk="1" hangingPunct="1">
              <a:lnSpc>
                <a:spcPct val="80000"/>
              </a:lnSpc>
              <a:buNone/>
              <a:defRPr/>
            </a:pPr>
            <a:r>
              <a:rPr lang="en-US" sz="2800" dirty="0">
                <a:solidFill>
                  <a:srgbClr val="000090"/>
                </a:solidFill>
                <a:latin typeface="Helvetica" charset="0"/>
              </a:rPr>
              <a:t>	</a:t>
            </a:r>
            <a:r>
              <a:rPr lang="en-US" sz="2800" dirty="0" smtClean="0">
                <a:solidFill>
                  <a:srgbClr val="000090"/>
                </a:solidFill>
                <a:latin typeface="Helvetica" charset="0"/>
              </a:rPr>
              <a:t>coding regions</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3) DNA Methylation</a:t>
            </a:r>
          </a:p>
          <a:p>
            <a:pPr marL="0" indent="0" defTabSz="457200" eaLnBrk="1" hangingPunct="1">
              <a:lnSpc>
                <a:spcPct val="80000"/>
              </a:lnSpc>
              <a:buNone/>
              <a:defRPr/>
            </a:pPr>
            <a:endParaRPr lang="en-US" sz="2800" dirty="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4) </a:t>
            </a:r>
            <a:r>
              <a:rPr lang="en-US" sz="2800" dirty="0" err="1" smtClean="0">
                <a:solidFill>
                  <a:srgbClr val="000090"/>
                </a:solidFill>
                <a:latin typeface="Helvetica" charset="0"/>
              </a:rPr>
              <a:t>Microbiome</a:t>
            </a: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5) Other information</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pic>
        <p:nvPicPr>
          <p:cNvPr id="4" name="Picture 3" descr="david-and-goliath-sumos2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2099733"/>
            <a:ext cx="3962400" cy="4529667"/>
          </a:xfrm>
          <a:prstGeom prst="rect">
            <a:avLst/>
          </a:prstGeom>
        </p:spPr>
      </p:pic>
    </p:spTree>
    <p:extLst>
      <p:ext uri="{BB962C8B-B14F-4D97-AF65-F5344CB8AC3E}">
        <p14:creationId xmlns:p14="http://schemas.microsoft.com/office/powerpoint/2010/main" val="354868520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dirty="0">
                <a:latin typeface="Arial"/>
                <a:ea typeface="ＭＳ Ｐゴシック" charset="0"/>
                <a:cs typeface="Arial"/>
              </a:rPr>
              <a:t>Sequencing Accuracy</a:t>
            </a:r>
            <a:br>
              <a:rPr lang="en-US" dirty="0">
                <a:latin typeface="Arial"/>
                <a:ea typeface="ＭＳ Ｐゴシック" charset="0"/>
                <a:cs typeface="Arial"/>
              </a:rPr>
            </a:br>
            <a:r>
              <a:rPr lang="en-US" sz="1800" i="1" dirty="0">
                <a:latin typeface="Arial"/>
                <a:ea typeface="ＭＳ Ｐゴシック" charset="0"/>
                <a:cs typeface="Arial"/>
              </a:rPr>
              <a:t>Sequencing the Same Genome Twice</a:t>
            </a:r>
          </a:p>
        </p:txBody>
      </p:sp>
      <p:pic>
        <p:nvPicPr>
          <p:cNvPr id="40964" name="Picture 1" descr="Screen Shot 2013-02-18 at 10.08.52 AM.pn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457200" y="1770374"/>
            <a:ext cx="8498628" cy="4217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76200" y="2438400"/>
            <a:ext cx="990600" cy="838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153400" y="3352800"/>
            <a:ext cx="990600" cy="838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753078" y="6012962"/>
            <a:ext cx="2214937" cy="461665"/>
          </a:xfrm>
          <a:prstGeom prst="rect">
            <a:avLst/>
          </a:prstGeom>
        </p:spPr>
        <p:txBody>
          <a:bodyPr wrap="square">
            <a:spAutoFit/>
          </a:bodyPr>
          <a:lstStyle/>
          <a:p>
            <a:r>
              <a:rPr lang="en-US" sz="2400" b="1" dirty="0" err="1" smtClean="0">
                <a:latin typeface="Arial"/>
                <a:ea typeface="ＭＳ Ｐゴシック" charset="0"/>
                <a:cs typeface="Arial"/>
              </a:rPr>
              <a:t>Personalis</a:t>
            </a:r>
            <a:endParaRPr lang="en-US" sz="2400" b="1" dirty="0"/>
          </a:p>
        </p:txBody>
      </p:sp>
      <p:sp>
        <p:nvSpPr>
          <p:cNvPr id="11" name="Rectangle 10"/>
          <p:cNvSpPr/>
          <p:nvPr/>
        </p:nvSpPr>
        <p:spPr>
          <a:xfrm>
            <a:off x="604863" y="2864206"/>
            <a:ext cx="2214937" cy="338554"/>
          </a:xfrm>
          <a:prstGeom prst="rect">
            <a:avLst/>
          </a:prstGeom>
          <a:solidFill>
            <a:schemeClr val="bg1"/>
          </a:solidFill>
        </p:spPr>
        <p:txBody>
          <a:bodyPr wrap="square">
            <a:spAutoFit/>
          </a:bodyPr>
          <a:lstStyle/>
          <a:p>
            <a:r>
              <a:rPr lang="en-US" sz="1600" dirty="0" smtClean="0">
                <a:latin typeface="Arial"/>
                <a:ea typeface="ＭＳ Ｐゴシック" charset="0"/>
                <a:cs typeface="Arial"/>
              </a:rPr>
              <a:t>146,100 SNPs (3.7%)</a:t>
            </a:r>
            <a:endParaRPr lang="en-US" sz="1600" dirty="0"/>
          </a:p>
        </p:txBody>
      </p:sp>
    </p:spTree>
    <p:extLst>
      <p:ext uri="{BB962C8B-B14F-4D97-AF65-F5344CB8AC3E}">
        <p14:creationId xmlns:p14="http://schemas.microsoft.com/office/powerpoint/2010/main" val="77842606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gS4.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7" y="1291449"/>
            <a:ext cx="4736592" cy="4736592"/>
          </a:xfrm>
          <a:prstGeom prst="rect">
            <a:avLst/>
          </a:prstGeom>
        </p:spPr>
      </p:pic>
      <p:sp>
        <p:nvSpPr>
          <p:cNvPr id="8" name="Title 1"/>
          <p:cNvSpPr txBox="1">
            <a:spLocks/>
          </p:cNvSpPr>
          <p:nvPr/>
        </p:nvSpPr>
        <p:spPr>
          <a:xfrm>
            <a:off x="764477" y="102947"/>
            <a:ext cx="7543800" cy="94456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t>Coverage of </a:t>
            </a:r>
            <a:r>
              <a:rPr lang="en-US" sz="3200" dirty="0" err="1" smtClean="0"/>
              <a:t>Mendelian</a:t>
            </a:r>
            <a:r>
              <a:rPr lang="en-US" sz="3200" dirty="0" smtClean="0"/>
              <a:t> disease genes is high but incomplete</a:t>
            </a:r>
            <a:endParaRPr lang="en-US" sz="3200" dirty="0"/>
          </a:p>
        </p:txBody>
      </p:sp>
      <p:pic>
        <p:nvPicPr>
          <p:cNvPr id="9" name="Picture 8" descr="FigS5.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7741" y="1291449"/>
            <a:ext cx="4736592" cy="4736592"/>
          </a:xfrm>
          <a:prstGeom prst="rect">
            <a:avLst/>
          </a:prstGeom>
        </p:spPr>
      </p:pic>
      <p:sp>
        <p:nvSpPr>
          <p:cNvPr id="2" name="TextBox 1"/>
          <p:cNvSpPr txBox="1"/>
          <p:nvPr/>
        </p:nvSpPr>
        <p:spPr>
          <a:xfrm>
            <a:off x="1400664" y="1216740"/>
            <a:ext cx="1942254" cy="338554"/>
          </a:xfrm>
          <a:prstGeom prst="rect">
            <a:avLst/>
          </a:prstGeom>
          <a:noFill/>
        </p:spPr>
        <p:txBody>
          <a:bodyPr wrap="square" rtlCol="0">
            <a:spAutoFit/>
          </a:bodyPr>
          <a:lstStyle/>
          <a:p>
            <a:pPr algn="ctr"/>
            <a:r>
              <a:rPr lang="en-US" sz="1600" dirty="0" err="1" smtClean="0"/>
              <a:t>Illumina</a:t>
            </a:r>
            <a:endParaRPr lang="en-US" sz="1600" dirty="0"/>
          </a:p>
        </p:txBody>
      </p:sp>
      <p:sp>
        <p:nvSpPr>
          <p:cNvPr id="10" name="TextBox 9"/>
          <p:cNvSpPr txBox="1"/>
          <p:nvPr/>
        </p:nvSpPr>
        <p:spPr>
          <a:xfrm>
            <a:off x="5829757" y="1291449"/>
            <a:ext cx="1942254" cy="338554"/>
          </a:xfrm>
          <a:prstGeom prst="rect">
            <a:avLst/>
          </a:prstGeom>
          <a:noFill/>
        </p:spPr>
        <p:txBody>
          <a:bodyPr wrap="square" rtlCol="0">
            <a:spAutoFit/>
          </a:bodyPr>
          <a:lstStyle/>
          <a:p>
            <a:pPr algn="ctr"/>
            <a:r>
              <a:rPr lang="en-US" sz="1600" dirty="0" smtClean="0"/>
              <a:t>Complete Genomics</a:t>
            </a:r>
            <a:endParaRPr lang="en-US" sz="1600" dirty="0"/>
          </a:p>
        </p:txBody>
      </p:sp>
    </p:spTree>
    <p:extLst>
      <p:ext uri="{BB962C8B-B14F-4D97-AF65-F5344CB8AC3E}">
        <p14:creationId xmlns:p14="http://schemas.microsoft.com/office/powerpoint/2010/main" val="60574108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altLang="zh-CN" sz="3200" dirty="0" smtClean="0"/>
              <a:t>Health Is a Product of Genome + Environment</a:t>
            </a:r>
            <a:endParaRPr lang="en-US" altLang="zh-CN" sz="3200" dirty="0"/>
          </a:p>
        </p:txBody>
      </p:sp>
      <p:cxnSp>
        <p:nvCxnSpPr>
          <p:cNvPr id="5" name="Straight Arrow Connector 4"/>
          <p:cNvCxnSpPr/>
          <p:nvPr/>
        </p:nvCxnSpPr>
        <p:spPr bwMode="auto">
          <a:xfrm>
            <a:off x="4015132" y="3657600"/>
            <a:ext cx="12192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8" name="Rectangle 7"/>
          <p:cNvSpPr/>
          <p:nvPr/>
        </p:nvSpPr>
        <p:spPr>
          <a:xfrm>
            <a:off x="2743200" y="5867400"/>
            <a:ext cx="1638790" cy="461665"/>
          </a:xfrm>
          <a:prstGeom prst="rect">
            <a:avLst/>
          </a:prstGeom>
        </p:spPr>
        <p:txBody>
          <a:bodyPr wrap="none">
            <a:spAutoFit/>
          </a:bodyPr>
          <a:lstStyle/>
          <a:p>
            <a:r>
              <a:rPr lang="en-US" altLang="zh-CN" dirty="0" err="1" smtClean="0"/>
              <a:t>Exposome</a:t>
            </a:r>
            <a:endParaRPr lang="en-US" dirty="0"/>
          </a:p>
        </p:txBody>
      </p:sp>
      <p:pic>
        <p:nvPicPr>
          <p:cNvPr id="10" name="Picture 9" descr="dna_500II.jpg"/>
          <p:cNvPicPr>
            <a:picLocks noChangeAspect="1"/>
          </p:cNvPicPr>
          <p:nvPr/>
        </p:nvPicPr>
        <p:blipFill>
          <a:blip r:embed="rId2"/>
          <a:stretch>
            <a:fillRect/>
          </a:stretch>
        </p:blipFill>
        <p:spPr>
          <a:xfrm>
            <a:off x="814732" y="1822450"/>
            <a:ext cx="3526692" cy="2292350"/>
          </a:xfrm>
          <a:prstGeom prst="rect">
            <a:avLst/>
          </a:prstGeom>
        </p:spPr>
      </p:pic>
      <p:sp>
        <p:nvSpPr>
          <p:cNvPr id="7" name="Rectangle 6"/>
          <p:cNvSpPr/>
          <p:nvPr/>
        </p:nvSpPr>
        <p:spPr>
          <a:xfrm>
            <a:off x="2292473" y="3124200"/>
            <a:ext cx="1365127" cy="461665"/>
          </a:xfrm>
          <a:prstGeom prst="rect">
            <a:avLst/>
          </a:prstGeom>
        </p:spPr>
        <p:txBody>
          <a:bodyPr wrap="none">
            <a:spAutoFit/>
          </a:bodyPr>
          <a:lstStyle/>
          <a:p>
            <a:r>
              <a:rPr lang="en-US" altLang="zh-CN" dirty="0" smtClean="0"/>
              <a:t>Genome</a:t>
            </a:r>
            <a:endParaRPr lang="en-US" dirty="0"/>
          </a:p>
        </p:txBody>
      </p:sp>
      <p:pic>
        <p:nvPicPr>
          <p:cNvPr id="11" name="Picture 10" descr="light-virus-1.jpg"/>
          <p:cNvPicPr>
            <a:picLocks noChangeAspect="1"/>
          </p:cNvPicPr>
          <p:nvPr/>
        </p:nvPicPr>
        <p:blipFill>
          <a:blip r:embed="rId3"/>
          <a:srcRect l="3600" r="3600"/>
          <a:stretch>
            <a:fillRect/>
          </a:stretch>
        </p:blipFill>
        <p:spPr>
          <a:xfrm>
            <a:off x="838200" y="5105400"/>
            <a:ext cx="1626414" cy="1314450"/>
          </a:xfrm>
          <a:prstGeom prst="rect">
            <a:avLst/>
          </a:prstGeom>
        </p:spPr>
      </p:pic>
      <p:pic>
        <p:nvPicPr>
          <p:cNvPr id="13" name="Picture 12" descr="staying-healthy-on-cruise-ship-300x300.jpg"/>
          <p:cNvPicPr>
            <a:picLocks noChangeAspect="1"/>
          </p:cNvPicPr>
          <p:nvPr/>
        </p:nvPicPr>
        <p:blipFill rotWithShape="1">
          <a:blip r:embed="rId4">
            <a:extLst>
              <a:ext uri="{28A0092B-C50C-407E-A947-70E740481C1C}">
                <a14:useLocalDpi xmlns:a14="http://schemas.microsoft.com/office/drawing/2010/main" val="0"/>
              </a:ext>
            </a:extLst>
          </a:blip>
          <a:srcRect t="-3598" b="10932"/>
          <a:stretch/>
        </p:blipFill>
        <p:spPr>
          <a:xfrm>
            <a:off x="5638800" y="4089400"/>
            <a:ext cx="2374314" cy="2006600"/>
          </a:xfrm>
          <a:prstGeom prst="rect">
            <a:avLst/>
          </a:prstGeom>
        </p:spPr>
      </p:pic>
      <p:pic>
        <p:nvPicPr>
          <p:cNvPr id="14" name="Picture 13" descr="hea;thy person.jpg"/>
          <p:cNvPicPr>
            <a:picLocks noChangeAspect="1"/>
          </p:cNvPicPr>
          <p:nvPr/>
        </p:nvPicPr>
        <p:blipFill rotWithShape="1">
          <a:blip r:embed="rId5" cstate="print">
            <a:extLst>
              <a:ext uri="{28A0092B-C50C-407E-A947-70E740481C1C}">
                <a14:useLocalDpi xmlns:a14="http://schemas.microsoft.com/office/drawing/2010/main" val="0"/>
              </a:ext>
            </a:extLst>
          </a:blip>
          <a:srcRect l="10354" r="7595" b="8463"/>
          <a:stretch/>
        </p:blipFill>
        <p:spPr>
          <a:xfrm>
            <a:off x="5562600" y="1524000"/>
            <a:ext cx="2606476" cy="1767958"/>
          </a:xfrm>
          <a:prstGeom prst="rect">
            <a:avLst/>
          </a:prstGeom>
        </p:spPr>
      </p:pic>
      <p:sp>
        <p:nvSpPr>
          <p:cNvPr id="9" name="Rectangle 8"/>
          <p:cNvSpPr/>
          <p:nvPr/>
        </p:nvSpPr>
        <p:spPr>
          <a:xfrm>
            <a:off x="7772400" y="2281535"/>
            <a:ext cx="1074333" cy="461665"/>
          </a:xfrm>
          <a:prstGeom prst="rect">
            <a:avLst/>
          </a:prstGeom>
        </p:spPr>
        <p:txBody>
          <a:bodyPr wrap="none">
            <a:spAutoFit/>
          </a:bodyPr>
          <a:lstStyle/>
          <a:p>
            <a:r>
              <a:rPr lang="en-US" altLang="zh-CN" dirty="0" smtClean="0"/>
              <a:t>Health</a:t>
            </a:r>
            <a:endParaRPr lang="en-US" dirty="0"/>
          </a:p>
        </p:txBody>
      </p:sp>
      <p:grpSp>
        <p:nvGrpSpPr>
          <p:cNvPr id="3" name="Group 2"/>
          <p:cNvGrpSpPr/>
          <p:nvPr/>
        </p:nvGrpSpPr>
        <p:grpSpPr>
          <a:xfrm rot="5400000">
            <a:off x="6564598" y="3798602"/>
            <a:ext cx="781050" cy="41846"/>
            <a:chOff x="5553075" y="3657600"/>
            <a:chExt cx="781050" cy="41846"/>
          </a:xfrm>
        </p:grpSpPr>
        <p:sp>
          <p:nvSpPr>
            <p:cNvPr id="16" name="Line 9"/>
            <p:cNvSpPr>
              <a:spLocks noChangeShapeType="1"/>
            </p:cNvSpPr>
            <p:nvPr/>
          </p:nvSpPr>
          <p:spPr bwMode="auto">
            <a:xfrm flipH="1">
              <a:off x="5553075" y="3680624"/>
              <a:ext cx="619125" cy="18822"/>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7" name="Line 9"/>
            <p:cNvSpPr>
              <a:spLocks noChangeShapeType="1"/>
            </p:cNvSpPr>
            <p:nvPr/>
          </p:nvSpPr>
          <p:spPr bwMode="auto">
            <a:xfrm>
              <a:off x="5715000" y="3657600"/>
              <a:ext cx="619125" cy="18822"/>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pic>
        <p:nvPicPr>
          <p:cNvPr id="4" name="Picture 3" descr="ARS_copper_rich_food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1200" y="4267200"/>
            <a:ext cx="2191933" cy="1441196"/>
          </a:xfrm>
          <a:prstGeom prst="rect">
            <a:avLst/>
          </a:prstGeom>
        </p:spPr>
      </p:pic>
      <p:pic>
        <p:nvPicPr>
          <p:cNvPr id="18" name="Picture 17" descr="Gataca_Movie_Poster_B.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0200" y="1598799"/>
            <a:ext cx="3352800" cy="4844303"/>
          </a:xfrm>
          <a:prstGeom prst="rect">
            <a:avLst/>
          </a:prstGeom>
        </p:spPr>
      </p:pic>
    </p:spTree>
    <p:extLst>
      <p:ext uri="{BB962C8B-B14F-4D97-AF65-F5344CB8AC3E}">
        <p14:creationId xmlns:p14="http://schemas.microsoft.com/office/powerpoint/2010/main" val="280659201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477" y="102947"/>
            <a:ext cx="7543800" cy="944562"/>
          </a:xfrm>
        </p:spPr>
        <p:txBody>
          <a:bodyPr>
            <a:noAutofit/>
          </a:bodyPr>
          <a:lstStyle/>
          <a:p>
            <a:r>
              <a:rPr lang="en-US" sz="3200" dirty="0" smtClean="0"/>
              <a:t>Coverage of ACMG reportable genes is high but incomplete</a:t>
            </a:r>
            <a:endParaRPr lang="en-US" sz="3200" dirty="0"/>
          </a:p>
        </p:txBody>
      </p:sp>
      <p:pic>
        <p:nvPicPr>
          <p:cNvPr id="4" name="Picture 3" descr="ACMG_gene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5746"/>
            <a:ext cx="9144000" cy="4388614"/>
          </a:xfrm>
          <a:prstGeom prst="rect">
            <a:avLst/>
          </a:prstGeom>
        </p:spPr>
      </p:pic>
    </p:spTree>
    <p:extLst>
      <p:ext uri="{BB962C8B-B14F-4D97-AF65-F5344CB8AC3E}">
        <p14:creationId xmlns:p14="http://schemas.microsoft.com/office/powerpoint/2010/main" val="168296729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609600" y="152400"/>
            <a:ext cx="7772400" cy="1470025"/>
          </a:xfrm>
        </p:spPr>
        <p:txBody>
          <a:bodyPr/>
          <a:lstStyle/>
          <a:p>
            <a:pPr eaLnBrk="1" hangingPunct="1"/>
            <a:r>
              <a:rPr lang="en-US" sz="4000" smtClean="0">
                <a:latin typeface="Helvetica" charset="0"/>
              </a:rPr>
              <a:t>Mapping Regulatory Variation to Personal Genomes</a:t>
            </a:r>
            <a:endParaRPr lang="en-US" sz="3600" smtClean="0">
              <a:latin typeface="Helvetica" charset="0"/>
            </a:endParaRPr>
          </a:p>
        </p:txBody>
      </p:sp>
      <p:sp>
        <p:nvSpPr>
          <p:cNvPr id="61443" name="Subtitle 2"/>
          <p:cNvSpPr>
            <a:spLocks noGrp="1"/>
          </p:cNvSpPr>
          <p:nvPr>
            <p:ph type="subTitle" idx="4294967295"/>
          </p:nvPr>
        </p:nvSpPr>
        <p:spPr>
          <a:xfrm>
            <a:off x="1143000" y="2133600"/>
            <a:ext cx="7315200" cy="838200"/>
          </a:xfrm>
        </p:spPr>
        <p:txBody>
          <a:bodyPr/>
          <a:lstStyle/>
          <a:p>
            <a:pPr marL="0" indent="0" defTabSz="457200" eaLnBrk="1" hangingPunct="1">
              <a:lnSpc>
                <a:spcPct val="80000"/>
              </a:lnSpc>
              <a:buFontTx/>
              <a:buNone/>
              <a:defRPr/>
            </a:pPr>
            <a:endParaRPr lang="en-US" sz="2800" dirty="0" smtClean="0">
              <a:solidFill>
                <a:srgbClr val="000090"/>
              </a:solidFill>
              <a:latin typeface="Helvetica" charset="0"/>
            </a:endParaRPr>
          </a:p>
          <a:p>
            <a:pPr marL="0" indent="0" defTabSz="457200" eaLnBrk="1" hangingPunct="1">
              <a:lnSpc>
                <a:spcPct val="80000"/>
              </a:lnSpc>
              <a:buFontTx/>
              <a:buNone/>
              <a:defRPr/>
            </a:pPr>
            <a:endParaRPr lang="en-US" sz="2400" dirty="0" smtClean="0">
              <a:solidFill>
                <a:srgbClr val="000090"/>
              </a:solidFill>
              <a:latin typeface="Helvetica" charset="0"/>
            </a:endParaRPr>
          </a:p>
          <a:p>
            <a:pPr marL="0" indent="0" defTabSz="457200" eaLnBrk="1" hangingPunct="1">
              <a:lnSpc>
                <a:spcPct val="80000"/>
              </a:lnSpc>
              <a:buFontTx/>
              <a:buNone/>
              <a:defRPr/>
            </a:pPr>
            <a:endParaRPr lang="en-US" sz="2400" dirty="0" smtClean="0">
              <a:solidFill>
                <a:srgbClr val="000090"/>
              </a:solidFill>
              <a:latin typeface="Helvetica" charset="0"/>
            </a:endParaRPr>
          </a:p>
          <a:p>
            <a:pPr marL="0" indent="0" defTabSz="457200" eaLnBrk="1" hangingPunct="1">
              <a:lnSpc>
                <a:spcPct val="80000"/>
              </a:lnSpc>
              <a:buFontTx/>
              <a:buNone/>
              <a:defRPr/>
            </a:pPr>
            <a:r>
              <a:rPr lang="en-US" sz="2400" b="1" dirty="0" smtClean="0">
                <a:solidFill>
                  <a:srgbClr val="000090"/>
                </a:solidFill>
                <a:latin typeface="Helvetica" charset="0"/>
              </a:rPr>
              <a:t>Two approaches:</a:t>
            </a:r>
          </a:p>
          <a:p>
            <a:pPr marL="0" indent="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Mapping transcription factor binding in different people.</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r>
              <a:rPr lang="en-US" sz="2400" dirty="0" err="1">
                <a:solidFill>
                  <a:srgbClr val="000090"/>
                </a:solidFill>
                <a:latin typeface="Helvetica" charset="0"/>
              </a:rPr>
              <a:t>RegulomeDB</a:t>
            </a:r>
            <a:r>
              <a:rPr lang="en-US" sz="2400" dirty="0">
                <a:solidFill>
                  <a:srgbClr val="000090"/>
                </a:solidFill>
                <a:latin typeface="Helvetica" charset="0"/>
              </a:rPr>
              <a:t>: Assembling regulatory information from the ENCODE Project and other sources.</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p:txBody>
      </p:sp>
      <p:sp>
        <p:nvSpPr>
          <p:cNvPr id="51204" name="Slide Number Placeholder 3"/>
          <p:cNvSpPr txBox="1">
            <a:spLocks noGrp="1"/>
          </p:cNvSpPr>
          <p:nvPr/>
        </p:nvSpPr>
        <p:spPr bwMode="auto">
          <a:xfrm>
            <a:off x="6553200" y="6492875"/>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F29BF4C2-14DB-4040-A0DB-6C30EAE8A256}" type="slidenum">
              <a:rPr lang="en-US" sz="1200">
                <a:solidFill>
                  <a:srgbClr val="898989"/>
                </a:solidFill>
                <a:latin typeface="Helvetica" charset="0"/>
              </a:rPr>
              <a:pPr algn="r" defTabSz="457200" eaLnBrk="1" hangingPunct="1"/>
              <a:t>31</a:t>
            </a:fld>
            <a:endParaRPr lang="en-US" sz="1200">
              <a:solidFill>
                <a:srgbClr val="898989"/>
              </a:solidFill>
              <a:latin typeface="Helvetica" charset="0"/>
            </a:endParaRPr>
          </a:p>
        </p:txBody>
      </p:sp>
      <p:sp>
        <p:nvSpPr>
          <p:cNvPr id="51205" name="Rectangle 11"/>
          <p:cNvSpPr>
            <a:spLocks noChangeArrowheads="1"/>
          </p:cNvSpPr>
          <p:nvPr/>
        </p:nvSpPr>
        <p:spPr bwMode="auto">
          <a:xfrm>
            <a:off x="1295400" y="2387600"/>
            <a:ext cx="6629400" cy="46038"/>
          </a:xfrm>
          <a:prstGeom prst="rect">
            <a:avLst/>
          </a:prstGeom>
          <a:solidFill>
            <a:schemeClr val="tx1"/>
          </a:solidFill>
          <a:ln w="9525">
            <a:solidFill>
              <a:schemeClr val="tx1"/>
            </a:solidFill>
            <a:round/>
            <a:headEnd/>
            <a:tailEnd/>
          </a:ln>
        </p:spPr>
        <p:txBody>
          <a:bodyPr>
            <a:prstTxWarp prst="textNoShape">
              <a:avLst/>
            </a:prstTxWarp>
          </a:bodyPr>
          <a:lstStyle/>
          <a:p>
            <a:endParaRPr lang="en-US"/>
          </a:p>
        </p:txBody>
      </p:sp>
      <p:sp>
        <p:nvSpPr>
          <p:cNvPr id="51206" name="Rectangle 12"/>
          <p:cNvSpPr>
            <a:spLocks noChangeArrowheads="1"/>
          </p:cNvSpPr>
          <p:nvPr/>
        </p:nvSpPr>
        <p:spPr bwMode="auto">
          <a:xfrm>
            <a:off x="2057400" y="2235200"/>
            <a:ext cx="304800" cy="304800"/>
          </a:xfrm>
          <a:prstGeom prst="rect">
            <a:avLst/>
          </a:prstGeom>
          <a:solidFill>
            <a:srgbClr val="008000"/>
          </a:solidFill>
          <a:ln w="9525">
            <a:solidFill>
              <a:srgbClr val="008000"/>
            </a:solidFill>
            <a:round/>
            <a:headEnd/>
            <a:tailEnd/>
          </a:ln>
        </p:spPr>
        <p:txBody>
          <a:bodyPr>
            <a:prstTxWarp prst="textNoShape">
              <a:avLst/>
            </a:prstTxWarp>
          </a:bodyPr>
          <a:lstStyle/>
          <a:p>
            <a:endParaRPr lang="en-US"/>
          </a:p>
        </p:txBody>
      </p:sp>
      <p:sp>
        <p:nvSpPr>
          <p:cNvPr id="51207" name="Rectangle 13"/>
          <p:cNvSpPr>
            <a:spLocks noChangeArrowheads="1"/>
          </p:cNvSpPr>
          <p:nvPr/>
        </p:nvSpPr>
        <p:spPr bwMode="auto">
          <a:xfrm flipV="1">
            <a:off x="3429000" y="1778000"/>
            <a:ext cx="46038" cy="609600"/>
          </a:xfrm>
          <a:prstGeom prst="rect">
            <a:avLst/>
          </a:prstGeom>
          <a:solidFill>
            <a:schemeClr val="tx1"/>
          </a:solidFill>
          <a:ln w="9525">
            <a:solidFill>
              <a:schemeClr val="tx1"/>
            </a:solidFill>
            <a:round/>
            <a:headEnd/>
            <a:tailEnd/>
          </a:ln>
        </p:spPr>
        <p:txBody>
          <a:bodyPr>
            <a:prstTxWarp prst="textNoShape">
              <a:avLst/>
            </a:prstTxWarp>
          </a:bodyPr>
          <a:lstStyle/>
          <a:p>
            <a:endParaRPr lang="en-US"/>
          </a:p>
        </p:txBody>
      </p:sp>
      <p:sp>
        <p:nvSpPr>
          <p:cNvPr id="51208" name="Rectangle 9"/>
          <p:cNvSpPr>
            <a:spLocks noChangeArrowheads="1"/>
          </p:cNvSpPr>
          <p:nvPr/>
        </p:nvSpPr>
        <p:spPr bwMode="auto">
          <a:xfrm>
            <a:off x="3429000" y="2235200"/>
            <a:ext cx="4191000" cy="304800"/>
          </a:xfrm>
          <a:prstGeom prst="rect">
            <a:avLst/>
          </a:prstGeom>
          <a:solidFill>
            <a:srgbClr val="FF0000"/>
          </a:solidFill>
          <a:ln w="15875">
            <a:solidFill>
              <a:srgbClr val="FF0000"/>
            </a:solidFill>
            <a:miter lim="800000"/>
            <a:headEnd/>
            <a:tailEnd/>
          </a:ln>
        </p:spPr>
        <p:txBody>
          <a:bodyPr wrap="none" anchor="ctr">
            <a:prstTxWarp prst="textNoShape">
              <a:avLst/>
            </a:prstTxWarp>
          </a:bodyPr>
          <a:lstStyle/>
          <a:p>
            <a:pPr algn="ctr"/>
            <a:endParaRPr lang="en-US"/>
          </a:p>
        </p:txBody>
      </p:sp>
      <p:sp>
        <p:nvSpPr>
          <p:cNvPr id="51209" name="Line 9"/>
          <p:cNvSpPr>
            <a:spLocks noChangeShapeType="1"/>
          </p:cNvSpPr>
          <p:nvPr/>
        </p:nvSpPr>
        <p:spPr bwMode="auto">
          <a:xfrm>
            <a:off x="3429000" y="1731963"/>
            <a:ext cx="4267200" cy="46037"/>
          </a:xfrm>
          <a:prstGeom prst="line">
            <a:avLst/>
          </a:prstGeom>
          <a:noFill/>
          <a:ln w="63500">
            <a:solidFill>
              <a:schemeClr val="tx1"/>
            </a:solidFill>
            <a:round/>
            <a:headEnd/>
            <a:tailEnd type="stealth" w="lg" len="lg"/>
          </a:ln>
        </p:spPr>
        <p:txBody>
          <a:bodyPr wrap="none" anchor="ctr">
            <a:prstTxWarp prst="textNoShape">
              <a:avLst/>
            </a:prstTxWarp>
          </a:bodyPr>
          <a:lstStyle/>
          <a:p>
            <a:endParaRPr lang="en-US"/>
          </a:p>
        </p:txBody>
      </p:sp>
      <p:sp>
        <p:nvSpPr>
          <p:cNvPr id="51210" name="Rectangle 18"/>
          <p:cNvSpPr>
            <a:spLocks noChangeArrowheads="1"/>
          </p:cNvSpPr>
          <p:nvPr/>
        </p:nvSpPr>
        <p:spPr bwMode="auto">
          <a:xfrm>
            <a:off x="1981200" y="2154238"/>
            <a:ext cx="403225" cy="461962"/>
          </a:xfrm>
          <a:prstGeom prst="rect">
            <a:avLst/>
          </a:prstGeom>
          <a:noFill/>
          <a:ln w="9525">
            <a:noFill/>
            <a:miter lim="800000"/>
            <a:headEnd/>
            <a:tailEnd/>
          </a:ln>
        </p:spPr>
        <p:txBody>
          <a:bodyPr wrap="none">
            <a:prstTxWarp prst="textNoShape">
              <a:avLst/>
            </a:prstTxWarp>
            <a:spAutoFit/>
          </a:bodyPr>
          <a:lstStyle/>
          <a:p>
            <a:r>
              <a:rPr lang="en-US" b="1">
                <a:latin typeface="Helvetica" charset="0"/>
              </a:rPr>
              <a:t>X</a:t>
            </a:r>
            <a:endParaRPr lang="en-US"/>
          </a:p>
        </p:txBody>
      </p:sp>
    </p:spTree>
    <p:extLst>
      <p:ext uri="{BB962C8B-B14F-4D97-AF65-F5344CB8AC3E}">
        <p14:creationId xmlns:p14="http://schemas.microsoft.com/office/powerpoint/2010/main" val="120264336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228600"/>
            <a:ext cx="7772400" cy="1143000"/>
          </a:xfrm>
        </p:spPr>
        <p:txBody>
          <a:bodyPr>
            <a:normAutofit/>
          </a:bodyPr>
          <a:lstStyle/>
          <a:p>
            <a:r>
              <a:rPr lang="en-US" sz="3600" dirty="0" err="1" smtClean="0"/>
              <a:t>RegulomeDB</a:t>
            </a:r>
            <a:endParaRPr lang="en-US" sz="3600" dirty="0"/>
          </a:p>
        </p:txBody>
      </p:sp>
      <p:sp>
        <p:nvSpPr>
          <p:cNvPr id="6" name="Rectangle 5"/>
          <p:cNvSpPr/>
          <p:nvPr/>
        </p:nvSpPr>
        <p:spPr>
          <a:xfrm>
            <a:off x="6941704" y="6396335"/>
            <a:ext cx="1668896" cy="461665"/>
          </a:xfrm>
          <a:prstGeom prst="rect">
            <a:avLst/>
          </a:prstGeom>
        </p:spPr>
        <p:txBody>
          <a:bodyPr wrap="none">
            <a:spAutoFit/>
          </a:bodyPr>
          <a:lstStyle/>
          <a:p>
            <a:r>
              <a:rPr lang="en-US" dirty="0" smtClean="0"/>
              <a:t>Alan Boyle</a:t>
            </a:r>
            <a:endParaRPr lang="en-US" dirty="0"/>
          </a:p>
        </p:txBody>
      </p:sp>
      <p:graphicFrame>
        <p:nvGraphicFramePr>
          <p:cNvPr id="7" name="Content Placeholder 5"/>
          <p:cNvGraphicFramePr>
            <a:graphicFrameLocks/>
          </p:cNvGraphicFramePr>
          <p:nvPr>
            <p:extLst>
              <p:ext uri="{D42A27DB-BD31-4B8C-83A1-F6EECF244321}">
                <p14:modId xmlns:p14="http://schemas.microsoft.com/office/powerpoint/2010/main" val="1669933267"/>
              </p:ext>
            </p:extLst>
          </p:nvPr>
        </p:nvGraphicFramePr>
        <p:xfrm>
          <a:off x="182016" y="762000"/>
          <a:ext cx="8804168" cy="5612861"/>
        </p:xfrm>
        <a:graphic>
          <a:graphicData uri="http://schemas.openxmlformats.org/drawingml/2006/table">
            <a:tbl>
              <a:tblPr firstRow="1" bandRow="1">
                <a:tableStyleId>{2D5ABB26-0587-4C30-8999-92F81FD0307C}</a:tableStyleId>
              </a:tblPr>
              <a:tblGrid>
                <a:gridCol w="2662371"/>
                <a:gridCol w="2666149"/>
                <a:gridCol w="1433334"/>
                <a:gridCol w="2042314"/>
              </a:tblGrid>
              <a:tr h="322699">
                <a:tc>
                  <a:txBody>
                    <a:bodyPr/>
                    <a:lstStyle/>
                    <a:p>
                      <a:pPr algn="ctr" fontAlgn="t"/>
                      <a:r>
                        <a:rPr lang="en-US" sz="1600" u="none" strike="noStrike" dirty="0">
                          <a:effectLst/>
                        </a:rPr>
                        <a:t>Data Type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Types</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Features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Genomic Coverage (</a:t>
                      </a:r>
                      <a:r>
                        <a:rPr lang="en-US" sz="1600" u="none" strike="noStrike" dirty="0" err="1">
                          <a:effectLst/>
                        </a:rPr>
                        <a:t>bp</a:t>
                      </a:r>
                      <a:r>
                        <a:rPr lang="en-US" sz="1600" u="none" strike="noStrike" dirty="0">
                          <a:effectLst/>
                        </a:rPr>
                        <a:t>)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r>
              <a:tr h="408490">
                <a:tc>
                  <a:txBody>
                    <a:bodyPr/>
                    <a:lstStyle/>
                    <a:p>
                      <a:pPr algn="l" fontAlgn="t"/>
                      <a:r>
                        <a:rPr lang="en-US" sz="1400" u="none" strike="noStrike" dirty="0">
                          <a:effectLst/>
                        </a:rPr>
                        <a:t>Transcription Factor ChIP-Seq </a:t>
                      </a:r>
                      <a:endParaRPr lang="en-US" sz="1400" u="none" strike="noStrike" dirty="0" smtClean="0">
                        <a:effectLst/>
                      </a:endParaRPr>
                    </a:p>
                    <a:p>
                      <a:pPr algn="l" fontAlgn="t"/>
                      <a:r>
                        <a:rPr lang="en-US" sz="1400" u="none" strike="noStrike" dirty="0" smtClean="0">
                          <a:effectLst/>
                        </a:rPr>
                        <a:t>(</a:t>
                      </a:r>
                      <a:r>
                        <a:rPr lang="en-US" sz="1400" u="none" strike="noStrike" dirty="0">
                          <a:effectLst/>
                        </a:rPr>
                        <a:t>ENCODE) </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495 conditions / cell lines </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7,721,822</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230,795,743</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r>
              <a:tr h="423345">
                <a:tc>
                  <a:txBody>
                    <a:bodyPr/>
                    <a:lstStyle/>
                    <a:p>
                      <a:pPr algn="l" fontAlgn="t"/>
                      <a:r>
                        <a:rPr lang="en-US" sz="1400" u="none" strike="noStrike" dirty="0">
                          <a:effectLst/>
                        </a:rPr>
                        <a:t>Transcription Factor ChIP-Seq </a:t>
                      </a:r>
                      <a:endParaRPr lang="en-US" sz="1400" u="none" strike="noStrike" dirty="0" smtClean="0">
                        <a:effectLst/>
                      </a:endParaRPr>
                    </a:p>
                    <a:p>
                      <a:pPr algn="l" fontAlgn="t"/>
                      <a:r>
                        <a:rPr lang="en-US" sz="1400" u="none" strike="noStrike" dirty="0" smtClean="0">
                          <a:effectLst/>
                        </a:rPr>
                        <a:t>(</a:t>
                      </a:r>
                      <a:r>
                        <a:rPr lang="en-US" sz="1400" u="none" strike="noStrike" dirty="0">
                          <a:effectLst/>
                        </a:rPr>
                        <a:t>non-ENCODE)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32 conditions / cell lines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397,534</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140,534,725</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a:effectLst/>
                        </a:rPr>
                        <a:t>Transcription Factor </a:t>
                      </a:r>
                      <a:r>
                        <a:rPr lang="en-US" sz="1400" u="none" strike="noStrike" dirty="0" smtClean="0">
                          <a:effectLst/>
                        </a:rPr>
                        <a:t>ChIP</a:t>
                      </a:r>
                      <a:r>
                        <a:rPr lang="en-US" sz="1400" u="none" strike="noStrike" dirty="0">
                          <a:effectLst/>
                        </a:rPr>
                        <a:t>-</a:t>
                      </a:r>
                      <a:r>
                        <a:rPr lang="en-US" sz="1400" u="none" strike="noStrike" dirty="0" err="1">
                          <a:effectLst/>
                        </a:rPr>
                        <a:t>exo</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1 condition</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35,161</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2,604,066</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a:effectLst/>
                        </a:rPr>
                        <a:t>Histone Modifications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284 conditions / cell lines/ marks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23,055,241</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2,805,205,184</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err="1">
                          <a:effectLst/>
                        </a:rPr>
                        <a:t>DNase</a:t>
                      </a:r>
                      <a:r>
                        <a:rPr lang="en-US" sz="1400" u="none" strike="noStrike" dirty="0">
                          <a:effectLst/>
                        </a:rPr>
                        <a:t> I Hypersensitive Sites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114 conditions / cell lines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20,710,098</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614,973,579</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FAIRE Sites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25 conditions / cell lines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4,816,196</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476,386,909</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DNase I Footprints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50 cell lines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128,266,803</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178,722,370</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Predicted Binding (PWMs)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fr-FR" sz="1400" u="none" strike="noStrike" dirty="0">
                          <a:effectLst/>
                        </a:rPr>
                        <a:t>1,158 motifs</a:t>
                      </a:r>
                      <a:endParaRPr lang="fr-FR"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239,713,973</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1,151,732,122</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eQTLs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142,945 SNPs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142,945</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142,945</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dsQTLs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6,069 SNPs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6,069</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6,069</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Manual Annotations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6 Genomic Regions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282</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11,607</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VISTA Enhancers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1,448 Enhancers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1,325</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1,658,146</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a:effectLst/>
                        </a:rPr>
                        <a:t>Validated SNPs affecting binding </a:t>
                      </a:r>
                      <a:endParaRPr lang="en-US" sz="1400" b="0" i="0" u="none" strike="noStrike">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400" u="none" strike="noStrike" dirty="0">
                          <a:effectLst/>
                        </a:rPr>
                        <a:t>855 SNPs </a:t>
                      </a:r>
                      <a:endParaRPr lang="en-US" sz="1400" b="0" i="0" u="none" strike="noStrike" dirty="0">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US" sz="1400" u="none" strike="noStrike">
                          <a:effectLst/>
                        </a:rPr>
                        <a:t>855</a:t>
                      </a:r>
                      <a:endParaRPr lang="en-US" sz="1400" b="0" i="0" u="none" strike="noStrike">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US" sz="1400" u="none" strike="noStrike" dirty="0">
                          <a:effectLst/>
                        </a:rPr>
                        <a:t>855</a:t>
                      </a:r>
                      <a:endParaRPr lang="en-US" sz="1400" b="0" i="0" u="none" strike="noStrike" dirty="0">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81618929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Alan P Boyle</a:t>
            </a:r>
            <a:endParaRPr lang="en-US"/>
          </a:p>
        </p:txBody>
      </p:sp>
      <p:sp>
        <p:nvSpPr>
          <p:cNvPr id="5" name="Footer Placeholder 4"/>
          <p:cNvSpPr>
            <a:spLocks noGrp="1"/>
          </p:cNvSpPr>
          <p:nvPr>
            <p:ph type="ftr" sz="quarter" idx="11"/>
          </p:nvPr>
        </p:nvSpPr>
        <p:spPr/>
        <p:txBody>
          <a:bodyPr/>
          <a:lstStyle/>
          <a:p>
            <a:r>
              <a:rPr lang="en-US" smtClean="0"/>
              <a:t>RegulomeDB</a:t>
            </a:r>
            <a:endParaRPr lang="en-US"/>
          </a:p>
        </p:txBody>
      </p:sp>
      <p:pic>
        <p:nvPicPr>
          <p:cNvPr id="8" name="Content Placeholder 7" descr="Fig3.png"/>
          <p:cNvPicPr>
            <a:picLocks noGrp="1" noChangeAspect="1"/>
          </p:cNvPicPr>
          <p:nvPr>
            <p:ph idx="1"/>
          </p:nvPr>
        </p:nvPicPr>
        <p:blipFill>
          <a:blip r:embed="rId3">
            <a:extLst>
              <a:ext uri="{28A0092B-C50C-407E-A947-70E740481C1C}">
                <a14:useLocalDpi xmlns:a14="http://schemas.microsoft.com/office/drawing/2010/main" val="0"/>
              </a:ext>
            </a:extLst>
          </a:blip>
          <a:srcRect t="-22277" b="-22277"/>
          <a:stretch>
            <a:fillRect/>
          </a:stretch>
        </p:blipFill>
        <p:spPr>
          <a:xfrm>
            <a:off x="592667" y="457200"/>
            <a:ext cx="10075333" cy="5334000"/>
          </a:xfrm>
        </p:spPr>
      </p:pic>
      <p:sp useBgFill="1">
        <p:nvSpPr>
          <p:cNvPr id="3" name="Rectangle 2"/>
          <p:cNvSpPr/>
          <p:nvPr/>
        </p:nvSpPr>
        <p:spPr>
          <a:xfrm>
            <a:off x="6383868" y="1062600"/>
            <a:ext cx="3678763" cy="4576200"/>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Damaging Variation in an Individual</a:t>
            </a:r>
            <a:endParaRPr lang="en-US" dirty="0"/>
          </a:p>
        </p:txBody>
      </p:sp>
      <p:sp>
        <p:nvSpPr>
          <p:cNvPr id="16" name="Line 460"/>
          <p:cNvSpPr>
            <a:spLocks noChangeShapeType="1"/>
          </p:cNvSpPr>
          <p:nvPr/>
        </p:nvSpPr>
        <p:spPr bwMode="auto">
          <a:xfrm>
            <a:off x="685800" y="4611346"/>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7" name="Rectangle 462"/>
          <p:cNvSpPr>
            <a:spLocks/>
          </p:cNvSpPr>
          <p:nvPr/>
        </p:nvSpPr>
        <p:spPr bwMode="auto">
          <a:xfrm>
            <a:off x="1957587" y="4530979"/>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8" name="Oval 470"/>
          <p:cNvSpPr>
            <a:spLocks/>
          </p:cNvSpPr>
          <p:nvPr/>
        </p:nvSpPr>
        <p:spPr bwMode="auto">
          <a:xfrm>
            <a:off x="5920284" y="4462681"/>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20" name="TextBox 19"/>
          <p:cNvSpPr txBox="1"/>
          <p:nvPr/>
        </p:nvSpPr>
        <p:spPr>
          <a:xfrm>
            <a:off x="2053250" y="5345668"/>
            <a:ext cx="1815258" cy="369332"/>
          </a:xfrm>
          <a:prstGeom prst="rect">
            <a:avLst/>
          </a:prstGeom>
          <a:noFill/>
        </p:spPr>
        <p:txBody>
          <a:bodyPr wrap="none" rtlCol="0">
            <a:spAutoFit/>
          </a:bodyPr>
          <a:lstStyle/>
          <a:p>
            <a:r>
              <a:rPr lang="en-US" dirty="0" smtClean="0"/>
              <a:t>Protein Coding</a:t>
            </a:r>
            <a:endParaRPr lang="en-US" dirty="0"/>
          </a:p>
        </p:txBody>
      </p:sp>
      <p:sp>
        <p:nvSpPr>
          <p:cNvPr id="21" name="TextBox 20"/>
          <p:cNvSpPr txBox="1"/>
          <p:nvPr/>
        </p:nvSpPr>
        <p:spPr>
          <a:xfrm>
            <a:off x="5480045" y="5345668"/>
            <a:ext cx="1432942" cy="369332"/>
          </a:xfrm>
          <a:prstGeom prst="rect">
            <a:avLst/>
          </a:prstGeom>
          <a:noFill/>
        </p:spPr>
        <p:txBody>
          <a:bodyPr wrap="none" rtlCol="0">
            <a:spAutoFit/>
          </a:bodyPr>
          <a:lstStyle/>
          <a:p>
            <a:r>
              <a:rPr lang="en-US" dirty="0" smtClean="0"/>
              <a:t>Non-coding</a:t>
            </a:r>
            <a:endParaRPr lang="en-US" dirty="0"/>
          </a:p>
        </p:txBody>
      </p:sp>
      <p:cxnSp>
        <p:nvCxnSpPr>
          <p:cNvPr id="22" name="Straight Arrow Connector 21"/>
          <p:cNvCxnSpPr>
            <a:stCxn id="20" idx="0"/>
          </p:cNvCxnSpPr>
          <p:nvPr/>
        </p:nvCxnSpPr>
        <p:spPr>
          <a:xfrm flipV="1">
            <a:off x="2960879" y="4871920"/>
            <a:ext cx="9543" cy="47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21" idx="0"/>
          </p:cNvCxnSpPr>
          <p:nvPr/>
        </p:nvCxnSpPr>
        <p:spPr>
          <a:xfrm flipV="1">
            <a:off x="6196516" y="4871920"/>
            <a:ext cx="9203" cy="47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Multiply 23"/>
          <p:cNvSpPr/>
          <p:nvPr/>
        </p:nvSpPr>
        <p:spPr>
          <a:xfrm>
            <a:off x="2503679" y="4154146"/>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5" name="Multiply 24"/>
          <p:cNvSpPr/>
          <p:nvPr/>
        </p:nvSpPr>
        <p:spPr>
          <a:xfrm>
            <a:off x="5739316" y="4149313"/>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56156373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normAutofit fontScale="90000"/>
          </a:bodyPr>
          <a:lstStyle/>
          <a:p>
            <a:r>
              <a:rPr lang="en-US" dirty="0" smtClean="0"/>
              <a:t>Damaging Variation in an Individual</a:t>
            </a:r>
            <a:endParaRPr lang="en-US" dirty="0"/>
          </a:p>
        </p:txBody>
      </p:sp>
      <p:pic>
        <p:nvPicPr>
          <p:cNvPr id="8" name="Content Placeholder 7" descr="Fig3.png"/>
          <p:cNvPicPr>
            <a:picLocks noGrp="1" noChangeAspect="1"/>
          </p:cNvPicPr>
          <p:nvPr>
            <p:ph idx="1"/>
          </p:nvPr>
        </p:nvPicPr>
        <p:blipFill>
          <a:blip r:embed="rId3">
            <a:extLst>
              <a:ext uri="{28A0092B-C50C-407E-A947-70E740481C1C}">
                <a14:useLocalDpi xmlns:a14="http://schemas.microsoft.com/office/drawing/2010/main" val="0"/>
              </a:ext>
            </a:extLst>
          </a:blip>
          <a:srcRect t="-22277" b="-22277"/>
          <a:stretch>
            <a:fillRect/>
          </a:stretch>
        </p:blipFill>
        <p:spPr>
          <a:xfrm>
            <a:off x="330200" y="762000"/>
            <a:ext cx="8509000" cy="4504765"/>
          </a:xfrm>
        </p:spPr>
      </p:pic>
      <p:sp>
        <p:nvSpPr>
          <p:cNvPr id="6" name="Line 460"/>
          <p:cNvSpPr>
            <a:spLocks noChangeShapeType="1"/>
          </p:cNvSpPr>
          <p:nvPr/>
        </p:nvSpPr>
        <p:spPr bwMode="auto">
          <a:xfrm>
            <a:off x="946913" y="5109772"/>
            <a:ext cx="6749287"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7" name="Rectangle 462"/>
          <p:cNvSpPr>
            <a:spLocks/>
          </p:cNvSpPr>
          <p:nvPr/>
        </p:nvSpPr>
        <p:spPr bwMode="auto">
          <a:xfrm>
            <a:off x="2191374" y="5058956"/>
            <a:ext cx="1730088" cy="101630"/>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9" name="Rectangle 465"/>
          <p:cNvSpPr>
            <a:spLocks/>
          </p:cNvSpPr>
          <p:nvPr/>
        </p:nvSpPr>
        <p:spPr bwMode="auto">
          <a:xfrm>
            <a:off x="2810668" y="4729437"/>
            <a:ext cx="545984" cy="165413"/>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Gene</a:t>
            </a:r>
          </a:p>
        </p:txBody>
      </p:sp>
      <p:sp>
        <p:nvSpPr>
          <p:cNvPr id="10" name="Oval 470"/>
          <p:cNvSpPr>
            <a:spLocks/>
          </p:cNvSpPr>
          <p:nvPr/>
        </p:nvSpPr>
        <p:spPr bwMode="auto">
          <a:xfrm>
            <a:off x="6068927" y="5015772"/>
            <a:ext cx="471842" cy="19196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1" name="Rectangle 471"/>
          <p:cNvSpPr>
            <a:spLocks/>
          </p:cNvSpPr>
          <p:nvPr/>
        </p:nvSpPr>
        <p:spPr bwMode="auto">
          <a:xfrm>
            <a:off x="5425470" y="4724400"/>
            <a:ext cx="1734892" cy="165413"/>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Regulatory region</a:t>
            </a:r>
          </a:p>
        </p:txBody>
      </p:sp>
      <p:sp>
        <p:nvSpPr>
          <p:cNvPr id="13" name="Line 460"/>
          <p:cNvSpPr>
            <a:spLocks noChangeShapeType="1"/>
          </p:cNvSpPr>
          <p:nvPr/>
        </p:nvSpPr>
        <p:spPr bwMode="auto">
          <a:xfrm>
            <a:off x="946913" y="5626771"/>
            <a:ext cx="6749287"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4" name="Rectangle 462"/>
          <p:cNvSpPr>
            <a:spLocks/>
          </p:cNvSpPr>
          <p:nvPr/>
        </p:nvSpPr>
        <p:spPr bwMode="auto">
          <a:xfrm>
            <a:off x="2191374" y="5575956"/>
            <a:ext cx="1730088" cy="101630"/>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5" name="Oval 470"/>
          <p:cNvSpPr>
            <a:spLocks/>
          </p:cNvSpPr>
          <p:nvPr/>
        </p:nvSpPr>
        <p:spPr bwMode="auto">
          <a:xfrm>
            <a:off x="6068927" y="5532772"/>
            <a:ext cx="471842" cy="19196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7" name="TextBox 16"/>
          <p:cNvSpPr txBox="1"/>
          <p:nvPr/>
        </p:nvSpPr>
        <p:spPr>
          <a:xfrm>
            <a:off x="2284982" y="6091075"/>
            <a:ext cx="1776255" cy="233525"/>
          </a:xfrm>
          <a:prstGeom prst="rect">
            <a:avLst/>
          </a:prstGeom>
          <a:noFill/>
        </p:spPr>
        <p:txBody>
          <a:bodyPr wrap="none" rtlCol="0">
            <a:spAutoFit/>
          </a:bodyPr>
          <a:lstStyle/>
          <a:p>
            <a:r>
              <a:rPr lang="en-US" dirty="0" smtClean="0"/>
              <a:t>Protein Coding</a:t>
            </a:r>
            <a:endParaRPr lang="en-US" dirty="0"/>
          </a:p>
        </p:txBody>
      </p:sp>
      <p:sp>
        <p:nvSpPr>
          <p:cNvPr id="18" name="TextBox 17"/>
          <p:cNvSpPr txBox="1"/>
          <p:nvPr/>
        </p:nvSpPr>
        <p:spPr>
          <a:xfrm>
            <a:off x="5638147" y="6091075"/>
            <a:ext cx="1402153" cy="233525"/>
          </a:xfrm>
          <a:prstGeom prst="rect">
            <a:avLst/>
          </a:prstGeom>
          <a:noFill/>
        </p:spPr>
        <p:txBody>
          <a:bodyPr wrap="none" rtlCol="0">
            <a:spAutoFit/>
          </a:bodyPr>
          <a:lstStyle/>
          <a:p>
            <a:r>
              <a:rPr lang="en-US" dirty="0" smtClean="0"/>
              <a:t>Non-coding</a:t>
            </a:r>
            <a:endParaRPr lang="en-US" dirty="0"/>
          </a:p>
        </p:txBody>
      </p:sp>
      <p:cxnSp>
        <p:nvCxnSpPr>
          <p:cNvPr id="19" name="Straight Arrow Connector 18"/>
          <p:cNvCxnSpPr>
            <a:stCxn id="17" idx="0"/>
          </p:cNvCxnSpPr>
          <p:nvPr/>
        </p:nvCxnSpPr>
        <p:spPr>
          <a:xfrm flipV="1">
            <a:off x="3173109" y="5791529"/>
            <a:ext cx="9338" cy="29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8" idx="0"/>
          </p:cNvCxnSpPr>
          <p:nvPr/>
        </p:nvCxnSpPr>
        <p:spPr>
          <a:xfrm flipV="1">
            <a:off x="6339224" y="5791529"/>
            <a:ext cx="9005" cy="29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Multiply 20"/>
          <p:cNvSpPr/>
          <p:nvPr/>
        </p:nvSpPr>
        <p:spPr>
          <a:xfrm>
            <a:off x="5891847" y="5334633"/>
            <a:ext cx="894753" cy="578165"/>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2" name="Multiply 21"/>
          <p:cNvSpPr/>
          <p:nvPr/>
        </p:nvSpPr>
        <p:spPr>
          <a:xfrm>
            <a:off x="2725732" y="4820689"/>
            <a:ext cx="894753" cy="578165"/>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4495800" y="4953000"/>
            <a:ext cx="1070366" cy="447589"/>
          </a:xfrm>
          <a:prstGeom prst="rect">
            <a:avLst/>
          </a:prstGeom>
          <a:noFill/>
        </p:spPr>
        <p:txBody>
          <a:bodyPr wrap="none" rtlCol="0">
            <a:spAutoFit/>
          </a:bodyPr>
          <a:lstStyle/>
          <a:p>
            <a:r>
              <a:rPr lang="en-US" sz="4000" dirty="0" smtClean="0"/>
              <a:t>and</a:t>
            </a:r>
            <a:endParaRPr lang="en-US" sz="4000" dirty="0"/>
          </a:p>
        </p:txBody>
      </p:sp>
    </p:spTree>
    <p:extLst>
      <p:ext uri="{BB962C8B-B14F-4D97-AF65-F5344CB8AC3E}">
        <p14:creationId xmlns:p14="http://schemas.microsoft.com/office/powerpoint/2010/main" val="119725429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Alan P Boyle</a:t>
            </a:r>
            <a:endParaRPr lang="en-US"/>
          </a:p>
        </p:txBody>
      </p:sp>
      <p:sp>
        <p:nvSpPr>
          <p:cNvPr id="3" name="Footer Placeholder 2"/>
          <p:cNvSpPr>
            <a:spLocks noGrp="1"/>
          </p:cNvSpPr>
          <p:nvPr>
            <p:ph type="ftr" sz="quarter" idx="11"/>
          </p:nvPr>
        </p:nvSpPr>
        <p:spPr/>
        <p:txBody>
          <a:bodyPr/>
          <a:lstStyle/>
          <a:p>
            <a:r>
              <a:rPr lang="en-US" smtClean="0"/>
              <a:t>RegulomeDB</a:t>
            </a:r>
            <a:endParaRPr lang="en-US"/>
          </a:p>
        </p:txBody>
      </p:sp>
      <p:sp>
        <p:nvSpPr>
          <p:cNvPr id="5" name="Title 1"/>
          <p:cNvSpPr txBox="1">
            <a:spLocks/>
          </p:cNvSpPr>
          <p:nvPr/>
        </p:nvSpPr>
        <p:spPr>
          <a:xfrm>
            <a:off x="2057400" y="762000"/>
            <a:ext cx="8229600" cy="713140"/>
          </a:xfrm>
          <a:prstGeom prst="rect">
            <a:avLst/>
          </a:prstGeom>
        </p:spPr>
        <p:txBody>
          <a:bodyPr/>
          <a:lstStyle>
            <a:lvl1pPr algn="l" defTabSz="457200" rtl="0" eaLnBrk="1" latinLnBrk="0" hangingPunct="1">
              <a:spcBef>
                <a:spcPct val="0"/>
              </a:spcBef>
              <a:buNone/>
              <a:defRPr sz="2800" kern="1200">
                <a:solidFill>
                  <a:schemeClr val="tx1"/>
                </a:solidFill>
                <a:latin typeface="+mj-lt"/>
                <a:ea typeface="+mj-ea"/>
                <a:cs typeface="+mj-cs"/>
              </a:defRPr>
            </a:lvl1pPr>
          </a:lstStyle>
          <a:p>
            <a:r>
              <a:rPr lang="en-US" i="1" dirty="0" smtClean="0"/>
              <a:t>CAPN1</a:t>
            </a:r>
            <a:r>
              <a:rPr lang="en-US" dirty="0" smtClean="0"/>
              <a:t> Compound Heterozygote</a:t>
            </a:r>
            <a:endParaRPr lang="en-US" dirty="0"/>
          </a:p>
        </p:txBody>
      </p:sp>
      <p:sp>
        <p:nvSpPr>
          <p:cNvPr id="7" name="Line 460"/>
          <p:cNvSpPr>
            <a:spLocks noChangeShapeType="1"/>
          </p:cNvSpPr>
          <p:nvPr/>
        </p:nvSpPr>
        <p:spPr bwMode="auto">
          <a:xfrm>
            <a:off x="2291158" y="2752062"/>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8" name="Rectangle 462"/>
          <p:cNvSpPr>
            <a:spLocks/>
          </p:cNvSpPr>
          <p:nvPr/>
        </p:nvSpPr>
        <p:spPr bwMode="auto">
          <a:xfrm>
            <a:off x="3562945" y="2671695"/>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9" name="Rectangle 465"/>
          <p:cNvSpPr>
            <a:spLocks/>
          </p:cNvSpPr>
          <p:nvPr/>
        </p:nvSpPr>
        <p:spPr bwMode="auto">
          <a:xfrm>
            <a:off x="4195838" y="2150543"/>
            <a:ext cx="785030" cy="261610"/>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smtClean="0">
                <a:ea typeface="Gill Sans" charset="0"/>
                <a:cs typeface="Gill Sans" charset="0"/>
              </a:rPr>
              <a:t>CAPN1</a:t>
            </a:r>
            <a:endParaRPr lang="en-US" sz="1700" i="1" dirty="0">
              <a:ea typeface="Gill Sans" charset="0"/>
              <a:cs typeface="Gill Sans" charset="0"/>
            </a:endParaRPr>
          </a:p>
        </p:txBody>
      </p:sp>
      <p:sp>
        <p:nvSpPr>
          <p:cNvPr id="10" name="Oval 470"/>
          <p:cNvSpPr>
            <a:spLocks/>
          </p:cNvSpPr>
          <p:nvPr/>
        </p:nvSpPr>
        <p:spPr bwMode="auto">
          <a:xfrm>
            <a:off x="7525642" y="2603397"/>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1" name="Rectangle 471"/>
          <p:cNvSpPr>
            <a:spLocks/>
          </p:cNvSpPr>
          <p:nvPr/>
        </p:nvSpPr>
        <p:spPr bwMode="auto">
          <a:xfrm>
            <a:off x="6868056" y="2142576"/>
            <a:ext cx="1772987" cy="261610"/>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Regulatory region</a:t>
            </a:r>
          </a:p>
        </p:txBody>
      </p:sp>
      <p:sp>
        <p:nvSpPr>
          <p:cNvPr id="12" name="Rectangle 476"/>
          <p:cNvSpPr>
            <a:spLocks/>
          </p:cNvSpPr>
          <p:nvPr/>
        </p:nvSpPr>
        <p:spPr bwMode="auto">
          <a:xfrm>
            <a:off x="17860" y="2603397"/>
            <a:ext cx="2273299" cy="261610"/>
          </a:xfrm>
          <a:prstGeom prst="rect">
            <a:avLst/>
          </a:prstGeom>
          <a:noFill/>
          <a:ln w="12700" cap="flat">
            <a:noFill/>
            <a:miter lim="800000"/>
            <a:headEnd type="none" w="med" len="med"/>
            <a:tailEnd type="none" w="med" len="med"/>
          </a:ln>
        </p:spPr>
        <p:txBody>
          <a:bodyPr wrap="none" lIns="0" tIns="0" rIns="0" bIns="0" anchor="ctr">
            <a:spAutoFit/>
          </a:bodyPr>
          <a:lstStyle/>
          <a:p>
            <a:pPr algn="l"/>
            <a:r>
              <a:rPr lang="en-US" sz="1700" i="1" dirty="0" smtClean="0">
                <a:solidFill>
                  <a:srgbClr val="376092"/>
                </a:solidFill>
                <a:ea typeface="Gill Sans" charset="0"/>
                <a:cs typeface="Gill Sans" charset="0"/>
              </a:rPr>
              <a:t>Maternal Chromosome</a:t>
            </a:r>
            <a:endParaRPr lang="en-US" sz="1700" i="1" dirty="0">
              <a:solidFill>
                <a:srgbClr val="376092"/>
              </a:solidFill>
              <a:ea typeface="Gill Sans" charset="0"/>
              <a:cs typeface="Gill Sans" charset="0"/>
            </a:endParaRPr>
          </a:p>
        </p:txBody>
      </p:sp>
      <p:sp>
        <p:nvSpPr>
          <p:cNvPr id="13" name="Line 460"/>
          <p:cNvSpPr>
            <a:spLocks noChangeShapeType="1"/>
          </p:cNvSpPr>
          <p:nvPr/>
        </p:nvSpPr>
        <p:spPr bwMode="auto">
          <a:xfrm>
            <a:off x="2291158" y="3569725"/>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4" name="Rectangle 462"/>
          <p:cNvSpPr>
            <a:spLocks/>
          </p:cNvSpPr>
          <p:nvPr/>
        </p:nvSpPr>
        <p:spPr bwMode="auto">
          <a:xfrm>
            <a:off x="3562945" y="3489358"/>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5" name="Oval 470"/>
          <p:cNvSpPr>
            <a:spLocks/>
          </p:cNvSpPr>
          <p:nvPr/>
        </p:nvSpPr>
        <p:spPr bwMode="auto">
          <a:xfrm>
            <a:off x="7525642" y="3421060"/>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6" name="Rectangle 476"/>
          <p:cNvSpPr>
            <a:spLocks/>
          </p:cNvSpPr>
          <p:nvPr/>
        </p:nvSpPr>
        <p:spPr bwMode="auto">
          <a:xfrm>
            <a:off x="17860" y="3421060"/>
            <a:ext cx="2230080" cy="261610"/>
          </a:xfrm>
          <a:prstGeom prst="rect">
            <a:avLst/>
          </a:prstGeom>
          <a:noFill/>
          <a:ln w="12700" cap="flat">
            <a:noFill/>
            <a:miter lim="800000"/>
            <a:headEnd type="none" w="med" len="med"/>
            <a:tailEnd type="none" w="med" len="med"/>
          </a:ln>
        </p:spPr>
        <p:txBody>
          <a:bodyPr wrap="none" lIns="0" tIns="0" rIns="0" bIns="0" anchor="ctr">
            <a:spAutoFit/>
          </a:bodyPr>
          <a:lstStyle/>
          <a:p>
            <a:pPr algn="l"/>
            <a:r>
              <a:rPr lang="en-US" sz="1700" i="1" dirty="0">
                <a:solidFill>
                  <a:srgbClr val="376092"/>
                </a:solidFill>
                <a:ea typeface="Gill Sans" charset="0"/>
                <a:cs typeface="Gill Sans" charset="0"/>
              </a:rPr>
              <a:t>P</a:t>
            </a:r>
            <a:r>
              <a:rPr lang="en-US" sz="1700" i="1" dirty="0" smtClean="0">
                <a:solidFill>
                  <a:srgbClr val="376092"/>
                </a:solidFill>
                <a:ea typeface="Gill Sans" charset="0"/>
                <a:cs typeface="Gill Sans" charset="0"/>
              </a:rPr>
              <a:t>aternal Chromosome</a:t>
            </a:r>
            <a:endParaRPr lang="en-US" sz="1700" i="1" dirty="0">
              <a:solidFill>
                <a:srgbClr val="376092"/>
              </a:solidFill>
              <a:ea typeface="Gill Sans" charset="0"/>
              <a:cs typeface="Gill Sans" charset="0"/>
            </a:endParaRPr>
          </a:p>
        </p:txBody>
      </p:sp>
      <p:sp>
        <p:nvSpPr>
          <p:cNvPr id="21" name="Multiply 20"/>
          <p:cNvSpPr/>
          <p:nvPr/>
        </p:nvSpPr>
        <p:spPr>
          <a:xfrm>
            <a:off x="7344674" y="3107692"/>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2" name="Multiply 21"/>
          <p:cNvSpPr/>
          <p:nvPr/>
        </p:nvSpPr>
        <p:spPr>
          <a:xfrm>
            <a:off x="4109037" y="2294862"/>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5991534" y="2845263"/>
            <a:ext cx="1093869" cy="707886"/>
          </a:xfrm>
          <a:prstGeom prst="rect">
            <a:avLst/>
          </a:prstGeom>
          <a:noFill/>
        </p:spPr>
        <p:txBody>
          <a:bodyPr wrap="none" rtlCol="0">
            <a:spAutoFit/>
          </a:bodyPr>
          <a:lstStyle/>
          <a:p>
            <a:r>
              <a:rPr lang="en-US" sz="4000" dirty="0" smtClean="0"/>
              <a:t>and</a:t>
            </a:r>
            <a:endParaRPr lang="en-US" sz="4000" dirty="0"/>
          </a:p>
        </p:txBody>
      </p:sp>
      <p:sp>
        <p:nvSpPr>
          <p:cNvPr id="24" name="TextBox 23"/>
          <p:cNvSpPr txBox="1"/>
          <p:nvPr/>
        </p:nvSpPr>
        <p:spPr>
          <a:xfrm>
            <a:off x="423439" y="4572000"/>
            <a:ext cx="6967961" cy="923330"/>
          </a:xfrm>
          <a:prstGeom prst="rect">
            <a:avLst/>
          </a:prstGeom>
          <a:noFill/>
        </p:spPr>
        <p:txBody>
          <a:bodyPr wrap="none" rtlCol="0">
            <a:spAutoFit/>
          </a:bodyPr>
          <a:lstStyle/>
          <a:p>
            <a:r>
              <a:rPr lang="en-US" dirty="0" smtClean="0"/>
              <a:t>Calcium-sensitive cysteine protease in brain synapses</a:t>
            </a:r>
          </a:p>
          <a:p>
            <a:endParaRPr lang="en-US" dirty="0" smtClean="0"/>
          </a:p>
          <a:p>
            <a:r>
              <a:rPr lang="en-US" dirty="0" smtClean="0"/>
              <a:t>Protective against Alzheimer’s Disease (</a:t>
            </a:r>
            <a:r>
              <a:rPr lang="en-US" dirty="0" err="1" smtClean="0"/>
              <a:t>Trinchese</a:t>
            </a:r>
            <a:r>
              <a:rPr lang="en-US" dirty="0" smtClean="0"/>
              <a:t> et al. 2008)</a:t>
            </a:r>
            <a:endParaRPr lang="en-US" dirty="0"/>
          </a:p>
        </p:txBody>
      </p:sp>
    </p:spTree>
    <p:extLst>
      <p:ext uri="{BB962C8B-B14F-4D97-AF65-F5344CB8AC3E}">
        <p14:creationId xmlns:p14="http://schemas.microsoft.com/office/powerpoint/2010/main" val="230367472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250" y="1341437"/>
            <a:ext cx="8229600" cy="4525963"/>
          </a:xfrm>
        </p:spPr>
        <p:txBody>
          <a:bodyPr>
            <a:normAutofit fontScale="55000" lnSpcReduction="20000"/>
          </a:bodyPr>
          <a:lstStyle/>
          <a:p>
            <a:r>
              <a:rPr lang="en-US" dirty="0" smtClean="0"/>
              <a:t>Associated with gene silencing</a:t>
            </a:r>
          </a:p>
          <a:p>
            <a:endParaRPr lang="en-US" dirty="0"/>
          </a:p>
          <a:p>
            <a:r>
              <a:rPr lang="en-US" dirty="0" smtClean="0"/>
              <a:t>Affected by nutrition, aging etc.</a:t>
            </a:r>
          </a:p>
          <a:p>
            <a:endParaRPr lang="en-US" dirty="0" smtClean="0"/>
          </a:p>
          <a:p>
            <a:pPr marL="0" indent="0">
              <a:buNone/>
            </a:pPr>
            <a:endParaRPr lang="en-US" dirty="0"/>
          </a:p>
          <a:p>
            <a:pPr marL="0" indent="0">
              <a:buNone/>
            </a:pPr>
            <a:r>
              <a:rPr lang="en-US" b="1" dirty="0" smtClean="0"/>
              <a:t>Deep Sequencing: two time points analyzed</a:t>
            </a:r>
          </a:p>
          <a:p>
            <a:pPr marL="457200" lvl="1" indent="0">
              <a:buNone/>
            </a:pPr>
            <a:r>
              <a:rPr lang="en-US" dirty="0" smtClean="0"/>
              <a:t>a) 1.5 B Uniquely mapped reads (50X)</a:t>
            </a:r>
          </a:p>
          <a:p>
            <a:pPr marL="457200" lvl="1" indent="0">
              <a:buNone/>
            </a:pPr>
            <a:r>
              <a:rPr lang="en-US" dirty="0" smtClean="0"/>
              <a:t>b) 2.69 B </a:t>
            </a:r>
            <a:r>
              <a:rPr lang="en-US" dirty="0"/>
              <a:t>Uniquely mapped reads </a:t>
            </a:r>
            <a:r>
              <a:rPr lang="en-US" dirty="0" smtClean="0"/>
              <a:t>(89.6X</a:t>
            </a:r>
            <a:r>
              <a:rPr lang="en-US" dirty="0"/>
              <a:t>)</a:t>
            </a:r>
          </a:p>
          <a:p>
            <a:pPr marL="457200" lvl="1" indent="0">
              <a:buNone/>
            </a:pPr>
            <a:endParaRPr lang="en-US" dirty="0" smtClean="0"/>
          </a:p>
          <a:p>
            <a:r>
              <a:rPr lang="en-US" dirty="0" smtClean="0"/>
              <a:t>~19,000 non CG disruption allele differential methylated CGs</a:t>
            </a:r>
          </a:p>
          <a:p>
            <a:pPr marL="0" indent="0">
              <a:buNone/>
            </a:pPr>
            <a:endParaRPr lang="en-US" dirty="0" smtClean="0"/>
          </a:p>
          <a:p>
            <a:r>
              <a:rPr lang="en-US" dirty="0" smtClean="0"/>
              <a:t>539 allele differential methylated regions (DMRs)</a:t>
            </a:r>
            <a:endParaRPr lang="en-US" dirty="0"/>
          </a:p>
          <a:p>
            <a:endParaRPr lang="en-US" dirty="0"/>
          </a:p>
          <a:p>
            <a:r>
              <a:rPr lang="en-US" dirty="0" smtClean="0"/>
              <a:t>Identified well known regions: H19, GNAS</a:t>
            </a:r>
          </a:p>
          <a:p>
            <a:endParaRPr lang="en-US" dirty="0"/>
          </a:p>
          <a:p>
            <a:r>
              <a:rPr lang="en-US" dirty="0" smtClean="0"/>
              <a:t>Identified many novel regions</a:t>
            </a:r>
          </a:p>
        </p:txBody>
      </p:sp>
      <p:sp>
        <p:nvSpPr>
          <p:cNvPr id="2" name="Rectangle 1"/>
          <p:cNvSpPr/>
          <p:nvPr/>
        </p:nvSpPr>
        <p:spPr>
          <a:xfrm>
            <a:off x="2692348" y="457200"/>
            <a:ext cx="3860852" cy="646331"/>
          </a:xfrm>
          <a:prstGeom prst="rect">
            <a:avLst/>
          </a:prstGeom>
        </p:spPr>
        <p:txBody>
          <a:bodyPr wrap="none">
            <a:spAutoFit/>
          </a:bodyPr>
          <a:lstStyle/>
          <a:p>
            <a:r>
              <a:rPr lang="en-US" sz="3600" b="1" dirty="0" smtClean="0"/>
              <a:t>DNA Methylation</a:t>
            </a:r>
            <a:endParaRPr lang="en-US" sz="3600" b="1" dirty="0"/>
          </a:p>
        </p:txBody>
      </p:sp>
      <p:pic>
        <p:nvPicPr>
          <p:cNvPr id="4" name="Picture 3" descr="5-Methylcytosine.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400" y="1219200"/>
            <a:ext cx="1356568" cy="1188091"/>
          </a:xfrm>
          <a:prstGeom prst="rect">
            <a:avLst/>
          </a:prstGeom>
        </p:spPr>
      </p:pic>
      <p:sp>
        <p:nvSpPr>
          <p:cNvPr id="5" name="Rectangle 4"/>
          <p:cNvSpPr/>
          <p:nvPr/>
        </p:nvSpPr>
        <p:spPr>
          <a:xfrm>
            <a:off x="7158250" y="2357735"/>
            <a:ext cx="1223750" cy="369332"/>
          </a:xfrm>
          <a:prstGeom prst="rect">
            <a:avLst/>
          </a:prstGeom>
        </p:spPr>
        <p:txBody>
          <a:bodyPr wrap="none">
            <a:spAutoFit/>
          </a:bodyPr>
          <a:lstStyle/>
          <a:p>
            <a:r>
              <a:rPr lang="en-US" sz="1800" dirty="0"/>
              <a:t>5 </a:t>
            </a:r>
            <a:r>
              <a:rPr lang="en-US" sz="1800" dirty="0" err="1"/>
              <a:t>methylC</a:t>
            </a:r>
            <a:endParaRPr lang="en-US" sz="1800" dirty="0"/>
          </a:p>
        </p:txBody>
      </p:sp>
    </p:spTree>
    <p:extLst>
      <p:ext uri="{BB962C8B-B14F-4D97-AF65-F5344CB8AC3E}">
        <p14:creationId xmlns:p14="http://schemas.microsoft.com/office/powerpoint/2010/main" val="231662624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3087"/>
            <a:ext cx="9144000" cy="5165313"/>
          </a:xfrm>
          <a:prstGeom prst="rect">
            <a:avLst/>
          </a:prstGeom>
        </p:spPr>
      </p:pic>
      <p:sp>
        <p:nvSpPr>
          <p:cNvPr id="4" name="Rectangle 3"/>
          <p:cNvSpPr/>
          <p:nvPr/>
        </p:nvSpPr>
        <p:spPr>
          <a:xfrm>
            <a:off x="1600540" y="268069"/>
            <a:ext cx="6400460" cy="646331"/>
          </a:xfrm>
          <a:prstGeom prst="rect">
            <a:avLst/>
          </a:prstGeom>
        </p:spPr>
        <p:txBody>
          <a:bodyPr wrap="none">
            <a:spAutoFit/>
          </a:bodyPr>
          <a:lstStyle/>
          <a:p>
            <a:r>
              <a:rPr lang="en-US" sz="3600" b="1" dirty="0" smtClean="0"/>
              <a:t>Differential DNA Methylation</a:t>
            </a:r>
            <a:endParaRPr lang="en-US" sz="3600" b="1" dirty="0"/>
          </a:p>
        </p:txBody>
      </p:sp>
    </p:spTree>
    <p:extLst>
      <p:ext uri="{BB962C8B-B14F-4D97-AF65-F5344CB8AC3E}">
        <p14:creationId xmlns:p14="http://schemas.microsoft.com/office/powerpoint/2010/main" val="42674851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6.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5100"/>
            <a:ext cx="9144000" cy="3970421"/>
          </a:xfrm>
          <a:prstGeom prst="rect">
            <a:avLst/>
          </a:prstGeom>
        </p:spPr>
      </p:pic>
      <p:sp>
        <p:nvSpPr>
          <p:cNvPr id="3" name="Rectangle 2"/>
          <p:cNvSpPr/>
          <p:nvPr/>
        </p:nvSpPr>
        <p:spPr>
          <a:xfrm>
            <a:off x="1371600" y="457200"/>
            <a:ext cx="6553200" cy="1077218"/>
          </a:xfrm>
          <a:prstGeom prst="rect">
            <a:avLst/>
          </a:prstGeom>
        </p:spPr>
        <p:txBody>
          <a:bodyPr wrap="square">
            <a:spAutoFit/>
          </a:bodyPr>
          <a:lstStyle/>
          <a:p>
            <a:pPr algn="ctr"/>
            <a:r>
              <a:rPr lang="en-US" sz="3200" b="1" dirty="0" smtClean="0"/>
              <a:t>Possible Phenotypic Consequences of DMRs?</a:t>
            </a:r>
            <a:endParaRPr lang="en-US" sz="3200" b="1" dirty="0"/>
          </a:p>
        </p:txBody>
      </p:sp>
    </p:spTree>
    <p:extLst>
      <p:ext uri="{BB962C8B-B14F-4D97-AF65-F5344CB8AC3E}">
        <p14:creationId xmlns:p14="http://schemas.microsoft.com/office/powerpoint/2010/main" val="144715720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descr="Image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985" y="1046799"/>
            <a:ext cx="8154522" cy="2991801"/>
          </a:xfrm>
          <a:prstGeom prst="rect">
            <a:avLst/>
          </a:prstGeom>
        </p:spPr>
      </p:pic>
      <p:pic>
        <p:nvPicPr>
          <p:cNvPr id="6" name="Picture 5" descr="Imag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3733800"/>
            <a:ext cx="8137128" cy="2973680"/>
          </a:xfrm>
          <a:prstGeom prst="snip2DiagRect">
            <a:avLst/>
          </a:prstGeom>
        </p:spPr>
      </p:pic>
      <p:sp>
        <p:nvSpPr>
          <p:cNvPr id="9" name="Rectangle 8"/>
          <p:cNvSpPr/>
          <p:nvPr/>
        </p:nvSpPr>
        <p:spPr>
          <a:xfrm>
            <a:off x="7772400" y="2895600"/>
            <a:ext cx="1050528" cy="838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001000" y="2665482"/>
            <a:ext cx="580407" cy="30631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arallelogram 12"/>
          <p:cNvSpPr/>
          <p:nvPr/>
        </p:nvSpPr>
        <p:spPr>
          <a:xfrm>
            <a:off x="8154524" y="2130425"/>
            <a:ext cx="496528" cy="495332"/>
          </a:xfrm>
          <a:prstGeom prst="parallelogram">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iagonal Stripe 13"/>
          <p:cNvSpPr/>
          <p:nvPr/>
        </p:nvSpPr>
        <p:spPr>
          <a:xfrm>
            <a:off x="685800" y="4630881"/>
            <a:ext cx="832431" cy="1007919"/>
          </a:xfrm>
          <a:prstGeom prst="diagStrip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Rectangle 15"/>
          <p:cNvSpPr/>
          <p:nvPr/>
        </p:nvSpPr>
        <p:spPr>
          <a:xfrm>
            <a:off x="685800" y="3886200"/>
            <a:ext cx="756042" cy="101203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27"/>
          <p:cNvSpPr txBox="1">
            <a:spLocks noChangeArrowheads="1"/>
          </p:cNvSpPr>
          <p:nvPr/>
        </p:nvSpPr>
        <p:spPr bwMode="auto">
          <a:xfrm>
            <a:off x="304800" y="112693"/>
            <a:ext cx="8763000" cy="954107"/>
          </a:xfrm>
          <a:prstGeom prst="rect">
            <a:avLst/>
          </a:prstGeom>
          <a:noFill/>
          <a:ln w="9525">
            <a:noFill/>
            <a:miter lim="800000"/>
            <a:headEnd/>
            <a:tailEnd/>
          </a:ln>
        </p:spPr>
        <p:txBody>
          <a:bodyPr wrap="square" anchor="ctr">
            <a:prstTxWarp prst="textNoShape">
              <a:avLst/>
            </a:prstTxWarp>
            <a:spAutoFit/>
          </a:bodyPr>
          <a:lstStyle/>
          <a:p>
            <a:pPr algn="ctr"/>
            <a:r>
              <a:rPr lang="en-US" sz="2800" b="1" dirty="0" smtClean="0"/>
              <a:t>Personal </a:t>
            </a:r>
            <a:r>
              <a:rPr lang="en-US" sz="2800" b="1" dirty="0" err="1" smtClean="0"/>
              <a:t>Omics</a:t>
            </a:r>
            <a:r>
              <a:rPr lang="en-US" sz="2800" b="1" dirty="0" smtClean="0"/>
              <a:t> </a:t>
            </a:r>
            <a:r>
              <a:rPr lang="en-US" sz="2800" b="1" dirty="0"/>
              <a:t>Profile</a:t>
            </a:r>
            <a:endParaRPr lang="en-US" sz="2800" b="1" dirty="0" smtClean="0"/>
          </a:p>
          <a:p>
            <a:pPr algn="ctr"/>
            <a:r>
              <a:rPr lang="en-US" sz="2800" b="1" dirty="0" smtClean="0"/>
              <a:t>50 months; 75 </a:t>
            </a:r>
            <a:r>
              <a:rPr lang="en-US" sz="2800" b="1" dirty="0" err="1" smtClean="0"/>
              <a:t>Timepoints</a:t>
            </a:r>
            <a:r>
              <a:rPr lang="en-US" sz="2800" b="1" dirty="0" smtClean="0"/>
              <a:t>; 6 Viral Infections</a:t>
            </a:r>
            <a:endParaRPr lang="en-US" sz="2800" b="1" dirty="0"/>
          </a:p>
        </p:txBody>
      </p:sp>
      <p:sp>
        <p:nvSpPr>
          <p:cNvPr id="4" name="Rectangle 3"/>
          <p:cNvSpPr/>
          <p:nvPr/>
        </p:nvSpPr>
        <p:spPr>
          <a:xfrm>
            <a:off x="7620000" y="3119735"/>
            <a:ext cx="274434" cy="461665"/>
          </a:xfrm>
          <a:prstGeom prst="rect">
            <a:avLst/>
          </a:prstGeom>
        </p:spPr>
        <p:txBody>
          <a:bodyPr wrap="none">
            <a:spAutoFit/>
          </a:bodyPr>
          <a:lstStyle/>
          <a:p>
            <a:r>
              <a:rPr lang="en-US" b="1" dirty="0"/>
              <a:t>/</a:t>
            </a:r>
            <a:endParaRPr lang="en-US" dirty="0"/>
          </a:p>
        </p:txBody>
      </p:sp>
      <p:sp>
        <p:nvSpPr>
          <p:cNvPr id="15" name="Rectangle 14"/>
          <p:cNvSpPr/>
          <p:nvPr/>
        </p:nvSpPr>
        <p:spPr>
          <a:xfrm flipH="1">
            <a:off x="533400" y="5715000"/>
            <a:ext cx="381000" cy="461665"/>
          </a:xfrm>
          <a:prstGeom prst="rect">
            <a:avLst/>
          </a:prstGeom>
        </p:spPr>
        <p:txBody>
          <a:bodyPr wrap="square">
            <a:spAutoFit/>
          </a:bodyPr>
          <a:lstStyle/>
          <a:p>
            <a:r>
              <a:rPr lang="en-US" b="1" dirty="0"/>
              <a:t>/</a:t>
            </a:r>
            <a:endParaRPr lang="en-US" dirty="0"/>
          </a:p>
        </p:txBody>
      </p:sp>
      <p:sp>
        <p:nvSpPr>
          <p:cNvPr id="7" name="Rectangle 6"/>
          <p:cNvSpPr/>
          <p:nvPr/>
        </p:nvSpPr>
        <p:spPr>
          <a:xfrm>
            <a:off x="6324600" y="6457890"/>
            <a:ext cx="2736321" cy="400110"/>
          </a:xfrm>
          <a:prstGeom prst="rect">
            <a:avLst/>
          </a:prstGeom>
        </p:spPr>
        <p:txBody>
          <a:bodyPr wrap="none">
            <a:spAutoFit/>
          </a:bodyPr>
          <a:lstStyle/>
          <a:p>
            <a:r>
              <a:rPr lang="en-US" sz="2000" dirty="0" smtClean="0"/>
              <a:t>Chen et al., Cell 2012</a:t>
            </a:r>
            <a:endParaRPr lang="en-US" sz="2000" dirty="0"/>
          </a:p>
        </p:txBody>
      </p:sp>
      <p:pic>
        <p:nvPicPr>
          <p:cNvPr id="17" name="Picture 6" descr="snyder_02"/>
          <p:cNvPicPr>
            <a:picLocks noChangeAspect="1" noChangeArrowheads="1"/>
          </p:cNvPicPr>
          <p:nvPr/>
        </p:nvPicPr>
        <p:blipFill>
          <a:blip r:embed="rId4"/>
          <a:srcRect b="12195"/>
          <a:stretch>
            <a:fillRect/>
          </a:stretch>
        </p:blipFill>
        <p:spPr bwMode="auto">
          <a:xfrm>
            <a:off x="7620000" y="5029200"/>
            <a:ext cx="1066800" cy="1357504"/>
          </a:xfrm>
          <a:prstGeom prst="rect">
            <a:avLst/>
          </a:prstGeom>
          <a:noFill/>
          <a:ln w="9525">
            <a:noFill/>
            <a:miter lim="800000"/>
            <a:headEnd/>
            <a:tailEnd/>
          </a:ln>
        </p:spPr>
      </p:pic>
      <p:sp>
        <p:nvSpPr>
          <p:cNvPr id="8" name="Rectangle 7"/>
          <p:cNvSpPr/>
          <p:nvPr/>
        </p:nvSpPr>
        <p:spPr>
          <a:xfrm>
            <a:off x="8153400" y="3881735"/>
            <a:ext cx="304440" cy="461665"/>
          </a:xfrm>
          <a:prstGeom prst="rect">
            <a:avLst/>
          </a:prstGeom>
        </p:spPr>
        <p:txBody>
          <a:bodyPr wrap="none">
            <a:spAutoFit/>
          </a:bodyPr>
          <a:lstStyle/>
          <a:p>
            <a:r>
              <a:rPr lang="en-US" b="1" dirty="0" smtClean="0"/>
              <a:t>*</a:t>
            </a:r>
            <a:endParaRPr lang="en-US" dirty="0"/>
          </a:p>
        </p:txBody>
      </p:sp>
    </p:spTree>
    <p:extLst>
      <p:ext uri="{BB962C8B-B14F-4D97-AF65-F5344CB8AC3E}">
        <p14:creationId xmlns:p14="http://schemas.microsoft.com/office/powerpoint/2010/main" val="100042219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762000" y="-76200"/>
            <a:ext cx="7772400" cy="1143000"/>
          </a:xfrm>
          <a:prstGeom prst="rect">
            <a:avLst/>
          </a:prstGeom>
          <a:noFill/>
          <a:ln w="9525">
            <a:noFill/>
            <a:miter lim="800000"/>
            <a:headEnd/>
            <a:tailEnd/>
          </a:ln>
        </p:spPr>
        <p:txBody>
          <a:bodyPr anchor="ctr">
            <a:prstTxWarp prst="textNoShape">
              <a:avLst/>
            </a:prstTxWarp>
          </a:bodyPr>
          <a:lstStyle/>
          <a:p>
            <a:pPr algn="ctr" eaLnBrk="1" hangingPunct="1"/>
            <a:r>
              <a:rPr lang="en-US" sz="2800" dirty="0">
                <a:solidFill>
                  <a:srgbClr val="1D077F"/>
                </a:solidFill>
                <a:latin typeface="Helvetica" charset="0"/>
              </a:rPr>
              <a:t>The Cost of DNA Sequencing is</a:t>
            </a:r>
            <a:r>
              <a:rPr lang="en-US" sz="2800" dirty="0" smtClean="0">
                <a:solidFill>
                  <a:srgbClr val="1D077F"/>
                </a:solidFill>
                <a:latin typeface="Helvetica" charset="0"/>
              </a:rPr>
              <a:t> Dropping</a:t>
            </a:r>
            <a:endParaRPr lang="en-US" sz="2800" dirty="0">
              <a:solidFill>
                <a:schemeClr val="tx2"/>
              </a:solidFill>
              <a:latin typeface="Helvetica" charset="0"/>
            </a:endParaRPr>
          </a:p>
        </p:txBody>
      </p:sp>
      <p:sp>
        <p:nvSpPr>
          <p:cNvPr id="16387" name="Rectangle 3"/>
          <p:cNvSpPr>
            <a:spLocks noChangeArrowheads="1"/>
          </p:cNvSpPr>
          <p:nvPr/>
        </p:nvSpPr>
        <p:spPr bwMode="auto">
          <a:xfrm>
            <a:off x="2667000" y="6091535"/>
            <a:ext cx="4800600" cy="461665"/>
          </a:xfrm>
          <a:prstGeom prst="rect">
            <a:avLst/>
          </a:prstGeom>
          <a:noFill/>
          <a:ln w="9525">
            <a:noFill/>
            <a:miter lim="800000"/>
            <a:headEnd/>
            <a:tailEnd/>
          </a:ln>
        </p:spPr>
        <p:txBody>
          <a:bodyPr wrap="square">
            <a:prstTxWarp prst="textNoShape">
              <a:avLst/>
            </a:prstTxWarp>
            <a:spAutoFit/>
          </a:bodyPr>
          <a:lstStyle/>
          <a:p>
            <a:r>
              <a:rPr lang="en-US" b="1" dirty="0">
                <a:solidFill>
                  <a:schemeClr val="accent2"/>
                </a:solidFill>
                <a:latin typeface="Helvetica" charset="0"/>
              </a:rPr>
              <a:t>Human </a:t>
            </a:r>
            <a:r>
              <a:rPr lang="en-US" b="1" dirty="0" smtClean="0">
                <a:solidFill>
                  <a:schemeClr val="accent2"/>
                </a:solidFill>
                <a:latin typeface="Helvetica" charset="0"/>
              </a:rPr>
              <a:t>Genome Cost </a:t>
            </a:r>
            <a:r>
              <a:rPr lang="en-US" b="1" dirty="0">
                <a:solidFill>
                  <a:schemeClr val="accent2"/>
                </a:solidFill>
                <a:latin typeface="Helvetica" charset="0"/>
              </a:rPr>
              <a:t>&lt;</a:t>
            </a:r>
            <a:r>
              <a:rPr lang="en-US" b="1" dirty="0" smtClean="0">
                <a:solidFill>
                  <a:schemeClr val="accent2"/>
                </a:solidFill>
                <a:latin typeface="Helvetica" charset="0"/>
              </a:rPr>
              <a:t>$2K</a:t>
            </a:r>
            <a:endParaRPr lang="en-US" b="1" dirty="0">
              <a:solidFill>
                <a:schemeClr val="accent2"/>
              </a:solidFill>
              <a:latin typeface="Helvetica" charset="0"/>
            </a:endParaRPr>
          </a:p>
        </p:txBody>
      </p:sp>
      <p:pic>
        <p:nvPicPr>
          <p:cNvPr id="4" name="Picture 3" descr="cost_per_genom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914400"/>
            <a:ext cx="6858000" cy="5143500"/>
          </a:xfrm>
          <a:prstGeom prst="rect">
            <a:avLst/>
          </a:prstGeom>
        </p:spPr>
      </p:pic>
      <p:sp>
        <p:nvSpPr>
          <p:cNvPr id="6" name="Rectangle 5"/>
          <p:cNvSpPr/>
          <p:nvPr/>
        </p:nvSpPr>
        <p:spPr>
          <a:xfrm>
            <a:off x="228600" y="6396335"/>
            <a:ext cx="4572000" cy="338554"/>
          </a:xfrm>
          <a:prstGeom prst="rect">
            <a:avLst/>
          </a:prstGeom>
        </p:spPr>
        <p:txBody>
          <a:bodyPr>
            <a:spAutoFit/>
          </a:bodyPr>
          <a:lstStyle/>
          <a:p>
            <a:r>
              <a:rPr lang="en-US" sz="1600" dirty="0"/>
              <a:t>http://</a:t>
            </a:r>
            <a:r>
              <a:rPr lang="en-US" sz="1600" dirty="0" err="1"/>
              <a:t>www.genome.gov</a:t>
            </a:r>
            <a:r>
              <a:rPr lang="en-US" sz="1600" dirty="0" smtClean="0"/>
              <a:t>/</a:t>
            </a:r>
            <a:endParaRPr lang="en-US" sz="1600" dirty="0"/>
          </a:p>
        </p:txBody>
      </p:sp>
    </p:spTree>
    <p:extLst>
      <p:ext uri="{BB962C8B-B14F-4D97-AF65-F5344CB8AC3E}">
        <p14:creationId xmlns:p14="http://schemas.microsoft.com/office/powerpoint/2010/main" val="322279320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ASheatmap_top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817" y="492320"/>
            <a:ext cx="6954534" cy="5715296"/>
          </a:xfrm>
          <a:prstGeom prst="rect">
            <a:avLst/>
          </a:prstGeom>
        </p:spPr>
      </p:pic>
      <p:sp>
        <p:nvSpPr>
          <p:cNvPr id="3" name="TextBox 2"/>
          <p:cNvSpPr txBox="1"/>
          <p:nvPr/>
        </p:nvSpPr>
        <p:spPr>
          <a:xfrm>
            <a:off x="4682652" y="954217"/>
            <a:ext cx="4589641" cy="461665"/>
          </a:xfrm>
          <a:prstGeom prst="rect">
            <a:avLst/>
          </a:prstGeom>
          <a:noFill/>
        </p:spPr>
        <p:txBody>
          <a:bodyPr wrap="square" rtlCol="0">
            <a:spAutoFit/>
          </a:bodyPr>
          <a:lstStyle/>
          <a:p>
            <a:r>
              <a:rPr lang="en-US" sz="2400" b="1" dirty="0" smtClean="0"/>
              <a:t>Nasal  microbes analyzed by RTG</a:t>
            </a:r>
            <a:endParaRPr lang="en-US" sz="2400" b="1" dirty="0"/>
          </a:p>
        </p:txBody>
      </p:sp>
      <p:sp>
        <p:nvSpPr>
          <p:cNvPr id="4" name="TextBox 3"/>
          <p:cNvSpPr txBox="1"/>
          <p:nvPr/>
        </p:nvSpPr>
        <p:spPr>
          <a:xfrm>
            <a:off x="5259965" y="1415882"/>
            <a:ext cx="3720463" cy="338554"/>
          </a:xfrm>
          <a:prstGeom prst="rect">
            <a:avLst/>
          </a:prstGeom>
          <a:noFill/>
        </p:spPr>
        <p:txBody>
          <a:bodyPr wrap="square" rtlCol="0">
            <a:spAutoFit/>
          </a:bodyPr>
          <a:lstStyle/>
          <a:p>
            <a:r>
              <a:rPr lang="en-US" sz="1600" dirty="0" smtClean="0"/>
              <a:t>--Top 25 most abundant microbial species</a:t>
            </a:r>
            <a:endParaRPr lang="en-US" sz="1600" dirty="0"/>
          </a:p>
        </p:txBody>
      </p:sp>
      <p:grpSp>
        <p:nvGrpSpPr>
          <p:cNvPr id="5" name="Group 4"/>
          <p:cNvGrpSpPr/>
          <p:nvPr/>
        </p:nvGrpSpPr>
        <p:grpSpPr>
          <a:xfrm>
            <a:off x="3515196" y="6016756"/>
            <a:ext cx="2168133" cy="369332"/>
            <a:chOff x="1706281" y="6403171"/>
            <a:chExt cx="2168133" cy="369332"/>
          </a:xfrm>
        </p:grpSpPr>
        <p:sp>
          <p:nvSpPr>
            <p:cNvPr id="6" name="Rectangle 5"/>
            <p:cNvSpPr/>
            <p:nvPr/>
          </p:nvSpPr>
          <p:spPr>
            <a:xfrm>
              <a:off x="1706281" y="6413841"/>
              <a:ext cx="1051993" cy="45719"/>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052670" y="6403171"/>
              <a:ext cx="1821744" cy="369332"/>
            </a:xfrm>
            <a:prstGeom prst="rect">
              <a:avLst/>
            </a:prstGeom>
            <a:noFill/>
          </p:spPr>
          <p:txBody>
            <a:bodyPr wrap="square" rtlCol="0">
              <a:spAutoFit/>
            </a:bodyPr>
            <a:lstStyle/>
            <a:p>
              <a:r>
                <a:rPr lang="en-US" b="1" dirty="0" smtClean="0">
                  <a:solidFill>
                    <a:schemeClr val="accent3"/>
                  </a:solidFill>
                </a:rPr>
                <a:t>Healthy</a:t>
              </a:r>
              <a:endParaRPr lang="en-US" b="1" dirty="0">
                <a:solidFill>
                  <a:schemeClr val="accent3"/>
                </a:solidFill>
              </a:endParaRPr>
            </a:p>
          </p:txBody>
        </p:sp>
      </p:grpSp>
      <p:sp>
        <p:nvSpPr>
          <p:cNvPr id="9" name="Rectangle 8"/>
          <p:cNvSpPr/>
          <p:nvPr/>
        </p:nvSpPr>
        <p:spPr>
          <a:xfrm>
            <a:off x="2397508" y="6016453"/>
            <a:ext cx="360768" cy="45719"/>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extBox 9"/>
          <p:cNvSpPr txBox="1"/>
          <p:nvPr/>
        </p:nvSpPr>
        <p:spPr>
          <a:xfrm>
            <a:off x="2133600" y="6015935"/>
            <a:ext cx="768202" cy="369332"/>
          </a:xfrm>
          <a:prstGeom prst="rect">
            <a:avLst/>
          </a:prstGeom>
          <a:noFill/>
        </p:spPr>
        <p:txBody>
          <a:bodyPr wrap="square" rtlCol="0">
            <a:spAutoFit/>
          </a:bodyPr>
          <a:lstStyle/>
          <a:p>
            <a:r>
              <a:rPr lang="en-US" sz="1800" dirty="0" smtClean="0">
                <a:solidFill>
                  <a:srgbClr val="FF0000"/>
                </a:solidFill>
              </a:rPr>
              <a:t>Fever</a:t>
            </a:r>
            <a:endParaRPr lang="en-US" sz="1800" dirty="0">
              <a:solidFill>
                <a:srgbClr val="FF0000"/>
              </a:solidFill>
            </a:endParaRPr>
          </a:p>
        </p:txBody>
      </p:sp>
      <p:grpSp>
        <p:nvGrpSpPr>
          <p:cNvPr id="11" name="Group 10"/>
          <p:cNvGrpSpPr/>
          <p:nvPr/>
        </p:nvGrpSpPr>
        <p:grpSpPr>
          <a:xfrm>
            <a:off x="2796762" y="6020191"/>
            <a:ext cx="1271636" cy="370975"/>
            <a:chOff x="4195145" y="6413841"/>
            <a:chExt cx="1271636" cy="370975"/>
          </a:xfrm>
        </p:grpSpPr>
        <p:sp>
          <p:nvSpPr>
            <p:cNvPr id="12" name="Rectangle 11"/>
            <p:cNvSpPr/>
            <p:nvPr/>
          </p:nvSpPr>
          <p:spPr>
            <a:xfrm>
              <a:off x="4334715" y="6413841"/>
              <a:ext cx="360768" cy="45719"/>
            </a:xfrm>
            <a:prstGeom prst="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Box 12"/>
            <p:cNvSpPr txBox="1"/>
            <p:nvPr/>
          </p:nvSpPr>
          <p:spPr>
            <a:xfrm>
              <a:off x="4195145" y="6415484"/>
              <a:ext cx="1271636" cy="369332"/>
            </a:xfrm>
            <a:prstGeom prst="rect">
              <a:avLst/>
            </a:prstGeom>
            <a:noFill/>
          </p:spPr>
          <p:txBody>
            <a:bodyPr wrap="square" rtlCol="0">
              <a:spAutoFit/>
            </a:bodyPr>
            <a:lstStyle/>
            <a:p>
              <a:r>
                <a:rPr lang="en-US" sz="1800" dirty="0" smtClean="0">
                  <a:solidFill>
                    <a:schemeClr val="accent6"/>
                  </a:solidFill>
                </a:rPr>
                <a:t>Recovery</a:t>
              </a:r>
              <a:endParaRPr lang="en-US" sz="1800" dirty="0">
                <a:solidFill>
                  <a:schemeClr val="accent6"/>
                </a:solidFill>
              </a:endParaRPr>
            </a:p>
          </p:txBody>
        </p:sp>
      </p:grpSp>
      <p:sp>
        <p:nvSpPr>
          <p:cNvPr id="15" name="Oval 14"/>
          <p:cNvSpPr/>
          <p:nvPr/>
        </p:nvSpPr>
        <p:spPr>
          <a:xfrm>
            <a:off x="4567189" y="2629646"/>
            <a:ext cx="2325355" cy="239059"/>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361000" y="5576046"/>
            <a:ext cx="2325355" cy="239059"/>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6324600" y="6457890"/>
            <a:ext cx="1448909" cy="400110"/>
          </a:xfrm>
          <a:prstGeom prst="rect">
            <a:avLst/>
          </a:prstGeom>
        </p:spPr>
        <p:txBody>
          <a:bodyPr wrap="none">
            <a:spAutoFit/>
          </a:bodyPr>
          <a:lstStyle/>
          <a:p>
            <a:r>
              <a:rPr lang="en-US" sz="2000" dirty="0" smtClean="0"/>
              <a:t>Confidential</a:t>
            </a:r>
            <a:endParaRPr lang="en-US" sz="2000" dirty="0"/>
          </a:p>
        </p:txBody>
      </p:sp>
    </p:spTree>
    <p:extLst>
      <p:ext uri="{BB962C8B-B14F-4D97-AF65-F5344CB8AC3E}">
        <p14:creationId xmlns:p14="http://schemas.microsoft.com/office/powerpoint/2010/main" val="358052771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938914" y="1539200"/>
            <a:ext cx="1883740" cy="1618191"/>
          </a:xfrm>
          <a:prstGeom prst="rect">
            <a:avLst/>
          </a:prstGeom>
        </p:spPr>
      </p:pic>
      <p:pic>
        <p:nvPicPr>
          <p:cNvPr id="12" name="Picture 11"/>
          <p:cNvPicPr>
            <a:picLocks noChangeAspect="1"/>
          </p:cNvPicPr>
          <p:nvPr/>
        </p:nvPicPr>
        <p:blipFill>
          <a:blip r:embed="rId3"/>
          <a:stretch>
            <a:fillRect/>
          </a:stretch>
        </p:blipFill>
        <p:spPr>
          <a:xfrm>
            <a:off x="3881553" y="1604546"/>
            <a:ext cx="1693530" cy="1623497"/>
          </a:xfrm>
          <a:prstGeom prst="rect">
            <a:avLst/>
          </a:prstGeom>
        </p:spPr>
      </p:pic>
      <p:pic>
        <p:nvPicPr>
          <p:cNvPr id="13" name="Picture 12"/>
          <p:cNvPicPr>
            <a:picLocks noChangeAspect="1"/>
          </p:cNvPicPr>
          <p:nvPr/>
        </p:nvPicPr>
        <p:blipFill>
          <a:blip r:embed="rId4"/>
          <a:stretch>
            <a:fillRect/>
          </a:stretch>
        </p:blipFill>
        <p:spPr>
          <a:xfrm>
            <a:off x="5575083" y="1648084"/>
            <a:ext cx="1728049" cy="1631331"/>
          </a:xfrm>
          <a:prstGeom prst="rect">
            <a:avLst/>
          </a:prstGeom>
        </p:spPr>
      </p:pic>
      <p:pic>
        <p:nvPicPr>
          <p:cNvPr id="15" name="Picture 14"/>
          <p:cNvPicPr>
            <a:picLocks noChangeAspect="1"/>
          </p:cNvPicPr>
          <p:nvPr/>
        </p:nvPicPr>
        <p:blipFill>
          <a:blip r:embed="rId5"/>
          <a:stretch>
            <a:fillRect/>
          </a:stretch>
        </p:blipFill>
        <p:spPr>
          <a:xfrm>
            <a:off x="7329967" y="1632163"/>
            <a:ext cx="1718033" cy="1647252"/>
          </a:xfrm>
          <a:prstGeom prst="rect">
            <a:avLst/>
          </a:prstGeom>
        </p:spPr>
      </p:pic>
      <p:pic>
        <p:nvPicPr>
          <p:cNvPr id="16" name="Picture 15"/>
          <p:cNvPicPr>
            <a:picLocks noChangeAspect="1"/>
          </p:cNvPicPr>
          <p:nvPr/>
        </p:nvPicPr>
        <p:blipFill>
          <a:blip r:embed="rId6"/>
          <a:stretch>
            <a:fillRect/>
          </a:stretch>
        </p:blipFill>
        <p:spPr>
          <a:xfrm>
            <a:off x="233040" y="1579623"/>
            <a:ext cx="1795478" cy="1727723"/>
          </a:xfrm>
          <a:prstGeom prst="rect">
            <a:avLst/>
          </a:prstGeom>
        </p:spPr>
      </p:pic>
      <p:pic>
        <p:nvPicPr>
          <p:cNvPr id="17" name="Picture 16"/>
          <p:cNvPicPr>
            <a:picLocks noChangeAspect="1"/>
          </p:cNvPicPr>
          <p:nvPr/>
        </p:nvPicPr>
        <p:blipFill>
          <a:blip r:embed="rId7"/>
          <a:stretch>
            <a:fillRect/>
          </a:stretch>
        </p:blipFill>
        <p:spPr>
          <a:xfrm>
            <a:off x="265841" y="4021157"/>
            <a:ext cx="1762677" cy="1664386"/>
          </a:xfrm>
          <a:prstGeom prst="rect">
            <a:avLst/>
          </a:prstGeom>
        </p:spPr>
      </p:pic>
      <p:sp>
        <p:nvSpPr>
          <p:cNvPr id="21" name="TextBox 20"/>
          <p:cNvSpPr txBox="1"/>
          <p:nvPr/>
        </p:nvSpPr>
        <p:spPr>
          <a:xfrm>
            <a:off x="2724019" y="3279415"/>
            <a:ext cx="1306946" cy="400110"/>
          </a:xfrm>
          <a:prstGeom prst="rect">
            <a:avLst/>
          </a:prstGeom>
          <a:noFill/>
        </p:spPr>
        <p:txBody>
          <a:bodyPr wrap="square" rtlCol="0">
            <a:spAutoFit/>
          </a:bodyPr>
          <a:lstStyle/>
          <a:p>
            <a:r>
              <a:rPr lang="en-US" sz="2000" b="1" dirty="0" smtClean="0">
                <a:solidFill>
                  <a:srgbClr val="FF0000"/>
                </a:solidFill>
              </a:rPr>
              <a:t>57</a:t>
            </a:r>
            <a:endParaRPr lang="en-US" sz="2000" b="1" dirty="0">
              <a:solidFill>
                <a:srgbClr val="FF0000"/>
              </a:solidFill>
            </a:endParaRPr>
          </a:p>
        </p:txBody>
      </p:sp>
      <p:sp>
        <p:nvSpPr>
          <p:cNvPr id="22" name="TextBox 21"/>
          <p:cNvSpPr txBox="1"/>
          <p:nvPr/>
        </p:nvSpPr>
        <p:spPr>
          <a:xfrm>
            <a:off x="4268137" y="3307346"/>
            <a:ext cx="1306946" cy="369332"/>
          </a:xfrm>
          <a:prstGeom prst="rect">
            <a:avLst/>
          </a:prstGeom>
          <a:noFill/>
        </p:spPr>
        <p:txBody>
          <a:bodyPr wrap="square" rtlCol="0">
            <a:spAutoFit/>
          </a:bodyPr>
          <a:lstStyle/>
          <a:p>
            <a:r>
              <a:rPr lang="en-US" sz="1800" b="1" dirty="0" smtClean="0">
                <a:solidFill>
                  <a:schemeClr val="accent6"/>
                </a:solidFill>
              </a:rPr>
              <a:t>58</a:t>
            </a:r>
            <a:endParaRPr lang="en-US" sz="1800" b="1" dirty="0">
              <a:solidFill>
                <a:schemeClr val="accent6"/>
              </a:solidFill>
            </a:endParaRPr>
          </a:p>
        </p:txBody>
      </p:sp>
      <p:sp>
        <p:nvSpPr>
          <p:cNvPr id="23" name="TextBox 22"/>
          <p:cNvSpPr txBox="1"/>
          <p:nvPr/>
        </p:nvSpPr>
        <p:spPr>
          <a:xfrm>
            <a:off x="6317609" y="3328529"/>
            <a:ext cx="1306946" cy="369332"/>
          </a:xfrm>
          <a:prstGeom prst="rect">
            <a:avLst/>
          </a:prstGeom>
          <a:noFill/>
        </p:spPr>
        <p:txBody>
          <a:bodyPr wrap="square" rtlCol="0">
            <a:spAutoFit/>
          </a:bodyPr>
          <a:lstStyle/>
          <a:p>
            <a:r>
              <a:rPr lang="en-US" sz="1800" b="1" dirty="0" smtClean="0">
                <a:solidFill>
                  <a:srgbClr val="08440F"/>
                </a:solidFill>
              </a:rPr>
              <a:t>58b</a:t>
            </a:r>
            <a:endParaRPr lang="en-US" sz="1800" b="1" dirty="0">
              <a:solidFill>
                <a:srgbClr val="08440F"/>
              </a:solidFill>
            </a:endParaRPr>
          </a:p>
        </p:txBody>
      </p:sp>
      <p:sp>
        <p:nvSpPr>
          <p:cNvPr id="24" name="TextBox 23"/>
          <p:cNvSpPr txBox="1"/>
          <p:nvPr/>
        </p:nvSpPr>
        <p:spPr>
          <a:xfrm>
            <a:off x="8182184" y="3321232"/>
            <a:ext cx="1306946" cy="369332"/>
          </a:xfrm>
          <a:prstGeom prst="rect">
            <a:avLst/>
          </a:prstGeom>
          <a:noFill/>
        </p:spPr>
        <p:txBody>
          <a:bodyPr wrap="square" rtlCol="0">
            <a:spAutoFit/>
          </a:bodyPr>
          <a:lstStyle/>
          <a:p>
            <a:r>
              <a:rPr lang="en-US" sz="1800" b="1" dirty="0" smtClean="0">
                <a:solidFill>
                  <a:srgbClr val="08440F"/>
                </a:solidFill>
              </a:rPr>
              <a:t>59</a:t>
            </a:r>
            <a:endParaRPr lang="en-US" sz="1800" b="1" dirty="0">
              <a:solidFill>
                <a:srgbClr val="08440F"/>
              </a:solidFill>
            </a:endParaRPr>
          </a:p>
        </p:txBody>
      </p:sp>
      <p:sp>
        <p:nvSpPr>
          <p:cNvPr id="25" name="TextBox 24"/>
          <p:cNvSpPr txBox="1"/>
          <p:nvPr/>
        </p:nvSpPr>
        <p:spPr>
          <a:xfrm>
            <a:off x="910391" y="3286752"/>
            <a:ext cx="1306946" cy="400110"/>
          </a:xfrm>
          <a:prstGeom prst="rect">
            <a:avLst/>
          </a:prstGeom>
          <a:noFill/>
        </p:spPr>
        <p:txBody>
          <a:bodyPr wrap="square" rtlCol="0">
            <a:spAutoFit/>
          </a:bodyPr>
          <a:lstStyle/>
          <a:p>
            <a:r>
              <a:rPr lang="en-US" sz="2000" b="1" dirty="0" smtClean="0">
                <a:solidFill>
                  <a:srgbClr val="234C08"/>
                </a:solidFill>
              </a:rPr>
              <a:t>43</a:t>
            </a:r>
            <a:endParaRPr lang="en-US" sz="2000" b="1" dirty="0">
              <a:solidFill>
                <a:srgbClr val="234C08"/>
              </a:solidFill>
            </a:endParaRPr>
          </a:p>
        </p:txBody>
      </p:sp>
      <p:sp>
        <p:nvSpPr>
          <p:cNvPr id="26" name="TextBox 25"/>
          <p:cNvSpPr txBox="1"/>
          <p:nvPr/>
        </p:nvSpPr>
        <p:spPr>
          <a:xfrm>
            <a:off x="762000" y="5766944"/>
            <a:ext cx="1306946" cy="369332"/>
          </a:xfrm>
          <a:prstGeom prst="rect">
            <a:avLst/>
          </a:prstGeom>
          <a:noFill/>
        </p:spPr>
        <p:txBody>
          <a:bodyPr wrap="square" rtlCol="0">
            <a:spAutoFit/>
          </a:bodyPr>
          <a:lstStyle/>
          <a:p>
            <a:r>
              <a:rPr lang="en-US" sz="1800" b="1" dirty="0" smtClean="0">
                <a:solidFill>
                  <a:srgbClr val="234C08"/>
                </a:solidFill>
              </a:rPr>
              <a:t>43_2</a:t>
            </a:r>
            <a:endParaRPr lang="en-US" sz="1800" b="1" dirty="0">
              <a:solidFill>
                <a:srgbClr val="234C08"/>
              </a:solidFill>
            </a:endParaRPr>
          </a:p>
        </p:txBody>
      </p:sp>
      <p:grpSp>
        <p:nvGrpSpPr>
          <p:cNvPr id="27" name="Group 26"/>
          <p:cNvGrpSpPr/>
          <p:nvPr/>
        </p:nvGrpSpPr>
        <p:grpSpPr>
          <a:xfrm>
            <a:off x="6321800" y="3634848"/>
            <a:ext cx="2357944" cy="369332"/>
            <a:chOff x="3202609" y="6385344"/>
            <a:chExt cx="2357944" cy="369332"/>
          </a:xfrm>
        </p:grpSpPr>
        <p:sp>
          <p:nvSpPr>
            <p:cNvPr id="28" name="Rectangle 27"/>
            <p:cNvSpPr/>
            <p:nvPr/>
          </p:nvSpPr>
          <p:spPr>
            <a:xfrm>
              <a:off x="3202609" y="6413841"/>
              <a:ext cx="2226495" cy="45719"/>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8440F"/>
                </a:solidFill>
              </a:endParaRPr>
            </a:p>
          </p:txBody>
        </p:sp>
        <p:sp>
          <p:nvSpPr>
            <p:cNvPr id="29" name="TextBox 28"/>
            <p:cNvSpPr txBox="1"/>
            <p:nvPr/>
          </p:nvSpPr>
          <p:spPr>
            <a:xfrm>
              <a:off x="3738809" y="6385344"/>
              <a:ext cx="1821744" cy="369332"/>
            </a:xfrm>
            <a:prstGeom prst="rect">
              <a:avLst/>
            </a:prstGeom>
            <a:noFill/>
          </p:spPr>
          <p:txBody>
            <a:bodyPr wrap="square" rtlCol="0">
              <a:spAutoFit/>
            </a:bodyPr>
            <a:lstStyle/>
            <a:p>
              <a:r>
                <a:rPr lang="en-US" sz="1800" b="1" dirty="0" smtClean="0">
                  <a:solidFill>
                    <a:srgbClr val="08440F"/>
                  </a:solidFill>
                </a:rPr>
                <a:t>Healthy</a:t>
              </a:r>
              <a:endParaRPr lang="en-US" sz="1800" b="1" dirty="0">
                <a:solidFill>
                  <a:srgbClr val="08440F"/>
                </a:solidFill>
              </a:endParaRPr>
            </a:p>
          </p:txBody>
        </p:sp>
      </p:grpSp>
      <p:grpSp>
        <p:nvGrpSpPr>
          <p:cNvPr id="30" name="Group 29"/>
          <p:cNvGrpSpPr/>
          <p:nvPr/>
        </p:nvGrpSpPr>
        <p:grpSpPr>
          <a:xfrm>
            <a:off x="2594758" y="3648747"/>
            <a:ext cx="1139042" cy="369332"/>
            <a:chOff x="3691049" y="6413841"/>
            <a:chExt cx="768202" cy="369332"/>
          </a:xfrm>
        </p:grpSpPr>
        <p:sp>
          <p:nvSpPr>
            <p:cNvPr id="31" name="Rectangle 30"/>
            <p:cNvSpPr/>
            <p:nvPr/>
          </p:nvSpPr>
          <p:spPr>
            <a:xfrm>
              <a:off x="3821547" y="6413841"/>
              <a:ext cx="360768" cy="45719"/>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0000"/>
                </a:solidFill>
              </a:endParaRPr>
            </a:p>
          </p:txBody>
        </p:sp>
        <p:sp>
          <p:nvSpPr>
            <p:cNvPr id="32" name="TextBox 31"/>
            <p:cNvSpPr txBox="1"/>
            <p:nvPr/>
          </p:nvSpPr>
          <p:spPr>
            <a:xfrm>
              <a:off x="3691049" y="6413841"/>
              <a:ext cx="768202" cy="369332"/>
            </a:xfrm>
            <a:prstGeom prst="rect">
              <a:avLst/>
            </a:prstGeom>
            <a:noFill/>
          </p:spPr>
          <p:txBody>
            <a:bodyPr wrap="square" rtlCol="0">
              <a:spAutoFit/>
            </a:bodyPr>
            <a:lstStyle/>
            <a:p>
              <a:r>
                <a:rPr lang="en-US" sz="1800" b="1" dirty="0" smtClean="0">
                  <a:solidFill>
                    <a:srgbClr val="FF0000"/>
                  </a:solidFill>
                </a:rPr>
                <a:t>Fever</a:t>
              </a:r>
              <a:endParaRPr lang="en-US" sz="1800" b="1" dirty="0">
                <a:solidFill>
                  <a:srgbClr val="FF0000"/>
                </a:solidFill>
              </a:endParaRPr>
            </a:p>
          </p:txBody>
        </p:sp>
      </p:grpSp>
      <p:grpSp>
        <p:nvGrpSpPr>
          <p:cNvPr id="33" name="Group 32"/>
          <p:cNvGrpSpPr/>
          <p:nvPr/>
        </p:nvGrpSpPr>
        <p:grpSpPr>
          <a:xfrm>
            <a:off x="4150764" y="3645900"/>
            <a:ext cx="1271636" cy="370975"/>
            <a:chOff x="4195145" y="6413841"/>
            <a:chExt cx="1271636" cy="370975"/>
          </a:xfrm>
        </p:grpSpPr>
        <p:sp>
          <p:nvSpPr>
            <p:cNvPr id="34" name="Rectangle 33"/>
            <p:cNvSpPr/>
            <p:nvPr/>
          </p:nvSpPr>
          <p:spPr>
            <a:xfrm>
              <a:off x="4334715" y="6413841"/>
              <a:ext cx="360768" cy="45719"/>
            </a:xfrm>
            <a:prstGeom prst="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5" name="TextBox 34"/>
            <p:cNvSpPr txBox="1"/>
            <p:nvPr/>
          </p:nvSpPr>
          <p:spPr>
            <a:xfrm>
              <a:off x="4195145" y="6415484"/>
              <a:ext cx="1271636" cy="369332"/>
            </a:xfrm>
            <a:prstGeom prst="rect">
              <a:avLst/>
            </a:prstGeom>
            <a:noFill/>
          </p:spPr>
          <p:txBody>
            <a:bodyPr wrap="square" rtlCol="0">
              <a:spAutoFit/>
            </a:bodyPr>
            <a:lstStyle/>
            <a:p>
              <a:r>
                <a:rPr lang="en-US" sz="1800" b="1" dirty="0" smtClean="0">
                  <a:solidFill>
                    <a:schemeClr val="accent6"/>
                  </a:solidFill>
                </a:rPr>
                <a:t>Recovery</a:t>
              </a:r>
              <a:endParaRPr lang="en-US" sz="1800" b="1" dirty="0">
                <a:solidFill>
                  <a:schemeClr val="accent6"/>
                </a:solidFill>
              </a:endParaRPr>
            </a:p>
          </p:txBody>
        </p:sp>
      </p:grpSp>
      <p:sp>
        <p:nvSpPr>
          <p:cNvPr id="36" name="TextBox 35"/>
          <p:cNvSpPr txBox="1"/>
          <p:nvPr/>
        </p:nvSpPr>
        <p:spPr>
          <a:xfrm>
            <a:off x="1498635" y="302851"/>
            <a:ext cx="6768996" cy="523220"/>
          </a:xfrm>
          <a:prstGeom prst="rect">
            <a:avLst/>
          </a:prstGeom>
          <a:noFill/>
        </p:spPr>
        <p:txBody>
          <a:bodyPr wrap="square" rtlCol="0">
            <a:spAutoFit/>
          </a:bodyPr>
          <a:lstStyle/>
          <a:p>
            <a:r>
              <a:rPr lang="en-US" sz="2800" b="1" dirty="0" smtClean="0"/>
              <a:t>Gut </a:t>
            </a:r>
            <a:r>
              <a:rPr lang="en-US" sz="2800" b="1" dirty="0" err="1" smtClean="0"/>
              <a:t>microbiome</a:t>
            </a:r>
            <a:r>
              <a:rPr lang="en-US" sz="2800" b="1" dirty="0" smtClean="0"/>
              <a:t> temporal profiles</a:t>
            </a:r>
            <a:endParaRPr lang="en-US" sz="2800" b="1" dirty="0"/>
          </a:p>
        </p:txBody>
      </p:sp>
      <p:sp>
        <p:nvSpPr>
          <p:cNvPr id="37" name="TextBox 36"/>
          <p:cNvSpPr txBox="1"/>
          <p:nvPr/>
        </p:nvSpPr>
        <p:spPr>
          <a:xfrm>
            <a:off x="4572000" y="926068"/>
            <a:ext cx="4572000" cy="369332"/>
          </a:xfrm>
          <a:prstGeom prst="rect">
            <a:avLst/>
          </a:prstGeom>
          <a:noFill/>
        </p:spPr>
        <p:txBody>
          <a:bodyPr wrap="square" rtlCol="0">
            <a:spAutoFit/>
          </a:bodyPr>
          <a:lstStyle/>
          <a:p>
            <a:r>
              <a:rPr lang="en-US" sz="1800" dirty="0" smtClean="0"/>
              <a:t>-- At the family level analyzed by RTG</a:t>
            </a:r>
            <a:endParaRPr lang="en-US" sz="1800" dirty="0"/>
          </a:p>
        </p:txBody>
      </p:sp>
      <p:grpSp>
        <p:nvGrpSpPr>
          <p:cNvPr id="38" name="Group 37"/>
          <p:cNvGrpSpPr/>
          <p:nvPr/>
        </p:nvGrpSpPr>
        <p:grpSpPr>
          <a:xfrm>
            <a:off x="5032886" y="4057249"/>
            <a:ext cx="4145359" cy="2433432"/>
            <a:chOff x="6584050" y="3193208"/>
            <a:chExt cx="3064156" cy="1766774"/>
          </a:xfrm>
        </p:grpSpPr>
        <p:pic>
          <p:nvPicPr>
            <p:cNvPr id="39" name="Picture 38"/>
            <p:cNvPicPr>
              <a:picLocks noChangeAspect="1"/>
            </p:cNvPicPr>
            <p:nvPr/>
          </p:nvPicPr>
          <p:blipFill rotWithShape="1">
            <a:blip r:embed="rId8"/>
            <a:srcRect t="47038"/>
            <a:stretch/>
          </p:blipFill>
          <p:spPr>
            <a:xfrm>
              <a:off x="6584050" y="3528082"/>
              <a:ext cx="3064156" cy="1431900"/>
            </a:xfrm>
            <a:prstGeom prst="rect">
              <a:avLst/>
            </a:prstGeom>
          </p:spPr>
        </p:pic>
        <p:sp>
          <p:nvSpPr>
            <p:cNvPr id="40" name="Rectangle 39"/>
            <p:cNvSpPr/>
            <p:nvPr/>
          </p:nvSpPr>
          <p:spPr>
            <a:xfrm>
              <a:off x="6584050" y="3193208"/>
              <a:ext cx="719082" cy="549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2" name="Rectangle 41"/>
          <p:cNvSpPr/>
          <p:nvPr/>
        </p:nvSpPr>
        <p:spPr>
          <a:xfrm>
            <a:off x="825802" y="3636558"/>
            <a:ext cx="477577" cy="45719"/>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grpSp>
        <p:nvGrpSpPr>
          <p:cNvPr id="20" name="Group 19"/>
          <p:cNvGrpSpPr/>
          <p:nvPr/>
        </p:nvGrpSpPr>
        <p:grpSpPr>
          <a:xfrm>
            <a:off x="2047905" y="4401610"/>
            <a:ext cx="3966119" cy="2134270"/>
            <a:chOff x="6584050" y="2256316"/>
            <a:chExt cx="3064156" cy="1486715"/>
          </a:xfrm>
        </p:grpSpPr>
        <p:pic>
          <p:nvPicPr>
            <p:cNvPr id="18" name="Picture 17"/>
            <p:cNvPicPr>
              <a:picLocks noChangeAspect="1"/>
            </p:cNvPicPr>
            <p:nvPr/>
          </p:nvPicPr>
          <p:blipFill rotWithShape="1">
            <a:blip r:embed="rId8"/>
            <a:srcRect b="52962"/>
            <a:stretch/>
          </p:blipFill>
          <p:spPr>
            <a:xfrm>
              <a:off x="6584050" y="2256316"/>
              <a:ext cx="3064156" cy="1271767"/>
            </a:xfrm>
            <a:prstGeom prst="rect">
              <a:avLst/>
            </a:prstGeom>
          </p:spPr>
        </p:pic>
        <p:sp>
          <p:nvSpPr>
            <p:cNvPr id="19" name="Rectangle 18"/>
            <p:cNvSpPr/>
            <p:nvPr/>
          </p:nvSpPr>
          <p:spPr>
            <a:xfrm>
              <a:off x="6584050" y="3193208"/>
              <a:ext cx="719082" cy="549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1" name="TextBox 40"/>
          <p:cNvSpPr txBox="1"/>
          <p:nvPr/>
        </p:nvSpPr>
        <p:spPr>
          <a:xfrm>
            <a:off x="769056" y="3593068"/>
            <a:ext cx="1821744" cy="369332"/>
          </a:xfrm>
          <a:prstGeom prst="rect">
            <a:avLst/>
          </a:prstGeom>
          <a:noFill/>
        </p:spPr>
        <p:txBody>
          <a:bodyPr wrap="square" rtlCol="0">
            <a:spAutoFit/>
          </a:bodyPr>
          <a:lstStyle/>
          <a:p>
            <a:r>
              <a:rPr lang="en-US" sz="1800" b="1" dirty="0" smtClean="0">
                <a:solidFill>
                  <a:srgbClr val="08440F"/>
                </a:solidFill>
              </a:rPr>
              <a:t>Healthy</a:t>
            </a:r>
            <a:endParaRPr lang="en-US" sz="1800" b="1" dirty="0">
              <a:solidFill>
                <a:srgbClr val="08440F"/>
              </a:solidFill>
            </a:endParaRPr>
          </a:p>
        </p:txBody>
      </p:sp>
      <p:sp>
        <p:nvSpPr>
          <p:cNvPr id="43" name="TextBox 42"/>
          <p:cNvSpPr txBox="1"/>
          <p:nvPr/>
        </p:nvSpPr>
        <p:spPr>
          <a:xfrm>
            <a:off x="5334000" y="6400800"/>
            <a:ext cx="4114800" cy="338554"/>
          </a:xfrm>
          <a:prstGeom prst="rect">
            <a:avLst/>
          </a:prstGeom>
          <a:noFill/>
        </p:spPr>
        <p:txBody>
          <a:bodyPr wrap="square" rtlCol="0">
            <a:spAutoFit/>
          </a:bodyPr>
          <a:lstStyle/>
          <a:p>
            <a:r>
              <a:rPr lang="en-US" sz="1600" b="1" dirty="0" err="1" smtClean="0">
                <a:solidFill>
                  <a:srgbClr val="08440F"/>
                </a:solidFill>
              </a:rPr>
              <a:t>Wenyu</a:t>
            </a:r>
            <a:r>
              <a:rPr lang="en-US" sz="1600" b="1" dirty="0" smtClean="0">
                <a:solidFill>
                  <a:srgbClr val="08440F"/>
                </a:solidFill>
              </a:rPr>
              <a:t> Zhao, George Weinstock</a:t>
            </a:r>
            <a:endParaRPr lang="en-US" sz="1600" b="1" dirty="0">
              <a:solidFill>
                <a:srgbClr val="08440F"/>
              </a:solidFill>
            </a:endParaRPr>
          </a:p>
        </p:txBody>
      </p:sp>
    </p:spTree>
    <p:extLst>
      <p:ext uri="{BB962C8B-B14F-4D97-AF65-F5344CB8AC3E}">
        <p14:creationId xmlns:p14="http://schemas.microsoft.com/office/powerpoint/2010/main" val="403982769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liveCor-Heart-Monitor.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2106" cy="2286000"/>
          </a:xfrm>
          <a:prstGeom prst="rect">
            <a:avLst/>
          </a:prstGeom>
        </p:spPr>
      </p:pic>
      <p:sp>
        <p:nvSpPr>
          <p:cNvPr id="4" name="Rectangle 1"/>
          <p:cNvSpPr txBox="1">
            <a:spLocks noChangeArrowheads="1"/>
          </p:cNvSpPr>
          <p:nvPr/>
        </p:nvSpPr>
        <p:spPr bwMode="auto">
          <a:xfrm>
            <a:off x="152400" y="4953000"/>
            <a:ext cx="5562600" cy="1447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a:lstStyle>
          <a:p>
            <a:r>
              <a:rPr lang="en-US" sz="2800" dirty="0" err="1" smtClean="0"/>
              <a:t>AliveCor</a:t>
            </a:r>
            <a:r>
              <a:rPr lang="en-US" sz="2800" dirty="0" smtClean="0"/>
              <a:t> Measures ECG</a:t>
            </a:r>
          </a:p>
        </p:txBody>
      </p:sp>
      <p:sp>
        <p:nvSpPr>
          <p:cNvPr id="68610" name="Rectangle 1"/>
          <p:cNvSpPr>
            <a:spLocks noGrp="1" noChangeArrowheads="1"/>
          </p:cNvSpPr>
          <p:nvPr>
            <p:ph type="title"/>
          </p:nvPr>
        </p:nvSpPr>
        <p:spPr>
          <a:xfrm>
            <a:off x="317500" y="12700"/>
            <a:ext cx="8839200" cy="1447800"/>
          </a:xfrm>
        </p:spPr>
        <p:txBody>
          <a:bodyPr/>
          <a:lstStyle/>
          <a:p>
            <a:r>
              <a:rPr lang="en-US" sz="3200" b="1" dirty="0" smtClean="0"/>
              <a:t>Other Data Types: Sensors</a:t>
            </a:r>
          </a:p>
        </p:txBody>
      </p:sp>
      <p:pic>
        <p:nvPicPr>
          <p:cNvPr id="5" name="Picture 4" descr="ECG-20130415104503.pdf"/>
          <p:cNvPicPr>
            <a:picLocks noChangeAspect="1"/>
          </p:cNvPicPr>
          <p:nvPr/>
        </p:nvPicPr>
        <p:blipFill rotWithShape="1">
          <a:blip r:embed="rId3">
            <a:extLst>
              <a:ext uri="{28A0092B-C50C-407E-A947-70E740481C1C}">
                <a14:useLocalDpi xmlns:a14="http://schemas.microsoft.com/office/drawing/2010/main" val="0"/>
              </a:ext>
            </a:extLst>
          </a:blip>
          <a:srcRect t="37037" r="38170" b="53519"/>
          <a:stretch/>
        </p:blipFill>
        <p:spPr>
          <a:xfrm>
            <a:off x="76200" y="3657600"/>
            <a:ext cx="5257800" cy="1587500"/>
          </a:xfrm>
          <a:prstGeom prst="rect">
            <a:avLst/>
          </a:prstGeom>
        </p:spPr>
      </p:pic>
      <p:sp>
        <p:nvSpPr>
          <p:cNvPr id="6" name="Rectangle 5"/>
          <p:cNvSpPr/>
          <p:nvPr/>
        </p:nvSpPr>
        <p:spPr>
          <a:xfrm>
            <a:off x="5791200" y="3729335"/>
            <a:ext cx="641121" cy="584776"/>
          </a:xfrm>
          <a:prstGeom prst="rect">
            <a:avLst/>
          </a:prstGeom>
        </p:spPr>
        <p:txBody>
          <a:bodyPr wrap="none">
            <a:spAutoFit/>
          </a:bodyPr>
          <a:lstStyle/>
          <a:p>
            <a:r>
              <a:rPr lang="en-US" sz="3200" b="1" dirty="0" smtClean="0"/>
              <a:t>71</a:t>
            </a:r>
            <a:endParaRPr lang="en-US" sz="3200" dirty="0"/>
          </a:p>
        </p:txBody>
      </p:sp>
      <p:pic>
        <p:nvPicPr>
          <p:cNvPr id="7" name="Picture 6"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1748135"/>
            <a:ext cx="3098800" cy="2616200"/>
          </a:xfrm>
          <a:prstGeom prst="rect">
            <a:avLst/>
          </a:prstGeom>
        </p:spPr>
      </p:pic>
      <p:sp>
        <p:nvSpPr>
          <p:cNvPr id="9" name="Rectangle 8"/>
          <p:cNvSpPr/>
          <p:nvPr/>
        </p:nvSpPr>
        <p:spPr>
          <a:xfrm>
            <a:off x="6324600" y="4567535"/>
            <a:ext cx="1814920" cy="461665"/>
          </a:xfrm>
          <a:prstGeom prst="rect">
            <a:avLst/>
          </a:prstGeom>
        </p:spPr>
        <p:txBody>
          <a:bodyPr wrap="none">
            <a:spAutoFit/>
          </a:bodyPr>
          <a:lstStyle/>
          <a:p>
            <a:r>
              <a:rPr lang="en-US" b="1" dirty="0" smtClean="0"/>
              <a:t>Moves App</a:t>
            </a:r>
            <a:endParaRPr lang="en-US" dirty="0"/>
          </a:p>
        </p:txBody>
      </p:sp>
      <p:sp>
        <p:nvSpPr>
          <p:cNvPr id="3" name="Rectangle 2"/>
          <p:cNvSpPr/>
          <p:nvPr/>
        </p:nvSpPr>
        <p:spPr>
          <a:xfrm>
            <a:off x="4654593" y="3653135"/>
            <a:ext cx="527007" cy="461665"/>
          </a:xfrm>
          <a:prstGeom prst="rect">
            <a:avLst/>
          </a:prstGeom>
        </p:spPr>
        <p:txBody>
          <a:bodyPr wrap="none">
            <a:spAutoFit/>
          </a:bodyPr>
          <a:lstStyle/>
          <a:p>
            <a:r>
              <a:rPr lang="en-US" dirty="0" smtClean="0"/>
              <a:t>71</a:t>
            </a:r>
            <a:endParaRPr lang="en-US" dirty="0"/>
          </a:p>
        </p:txBody>
      </p:sp>
    </p:spTree>
    <p:extLst>
      <p:ext uri="{BB962C8B-B14F-4D97-AF65-F5344CB8AC3E}">
        <p14:creationId xmlns:p14="http://schemas.microsoft.com/office/powerpoint/2010/main" val="183977861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p:nvPr/>
        </p:nvCxnSpPr>
        <p:spPr>
          <a:xfrm flipV="1">
            <a:off x="2197100" y="1300163"/>
            <a:ext cx="774700" cy="68103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2" name="TextBox 13"/>
          <p:cNvSpPr txBox="1">
            <a:spLocks noChangeArrowheads="1"/>
          </p:cNvSpPr>
          <p:nvPr/>
        </p:nvSpPr>
        <p:spPr bwMode="auto">
          <a:xfrm>
            <a:off x="2994025" y="1097577"/>
            <a:ext cx="3440113" cy="400110"/>
          </a:xfrm>
          <a:prstGeom prst="rect">
            <a:avLst/>
          </a:prstGeom>
          <a:noFill/>
          <a:ln w="9525">
            <a:noFill/>
            <a:miter lim="800000"/>
            <a:headEnd/>
            <a:tailEnd/>
          </a:ln>
        </p:spPr>
        <p:txBody>
          <a:bodyPr anchor="ctr">
            <a:prstTxWarp prst="textNoShape">
              <a:avLst/>
            </a:prstTxWarp>
            <a:spAutoFit/>
          </a:bodyPr>
          <a:lstStyle/>
          <a:p>
            <a:pPr algn="ctr"/>
            <a:r>
              <a:rPr lang="en-US" sz="2000" dirty="0"/>
              <a:t>Genome </a:t>
            </a:r>
            <a:endParaRPr lang="en-US" sz="2000" dirty="0" smtClean="0"/>
          </a:p>
        </p:txBody>
      </p:sp>
      <p:cxnSp>
        <p:nvCxnSpPr>
          <p:cNvPr id="15" name="Straight Arrow Connector 14"/>
          <p:cNvCxnSpPr/>
          <p:nvPr/>
        </p:nvCxnSpPr>
        <p:spPr>
          <a:xfrm flipV="1">
            <a:off x="2197100" y="1981200"/>
            <a:ext cx="750887" cy="4476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2197100" y="3351213"/>
            <a:ext cx="715962" cy="158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5" name="TextBox 22"/>
          <p:cNvSpPr txBox="1">
            <a:spLocks noChangeArrowheads="1"/>
          </p:cNvSpPr>
          <p:nvPr/>
        </p:nvSpPr>
        <p:spPr bwMode="auto">
          <a:xfrm>
            <a:off x="2571750" y="2278926"/>
            <a:ext cx="4572000" cy="707886"/>
          </a:xfrm>
          <a:prstGeom prst="rect">
            <a:avLst/>
          </a:prstGeom>
          <a:noFill/>
          <a:ln w="9525">
            <a:noFill/>
            <a:miter lim="800000"/>
            <a:headEnd/>
            <a:tailEnd/>
          </a:ln>
        </p:spPr>
        <p:txBody>
          <a:bodyPr anchor="ctr">
            <a:prstTxWarp prst="textNoShape">
              <a:avLst/>
            </a:prstTxWarp>
            <a:spAutoFit/>
          </a:bodyPr>
          <a:lstStyle/>
          <a:p>
            <a:pPr algn="ctr"/>
            <a:r>
              <a:rPr lang="en-US" sz="2000" dirty="0" err="1"/>
              <a:t>Transcriptome</a:t>
            </a:r>
            <a:endParaRPr lang="en-US" sz="2000" dirty="0"/>
          </a:p>
          <a:p>
            <a:pPr algn="ctr"/>
            <a:r>
              <a:rPr lang="en-US" sz="2000" dirty="0"/>
              <a:t>(mRNA, </a:t>
            </a:r>
            <a:r>
              <a:rPr lang="en-US" sz="2000" dirty="0" err="1"/>
              <a:t>miRNA</a:t>
            </a:r>
            <a:r>
              <a:rPr lang="en-US" sz="2000" dirty="0"/>
              <a:t>, isoforms, edits)</a:t>
            </a:r>
          </a:p>
        </p:txBody>
      </p:sp>
      <p:sp>
        <p:nvSpPr>
          <p:cNvPr id="32776" name="TextBox 23"/>
          <p:cNvSpPr txBox="1">
            <a:spLocks noChangeArrowheads="1"/>
          </p:cNvSpPr>
          <p:nvPr/>
        </p:nvSpPr>
        <p:spPr bwMode="auto">
          <a:xfrm>
            <a:off x="2994025" y="3196402"/>
            <a:ext cx="3440113" cy="400110"/>
          </a:xfrm>
          <a:prstGeom prst="rect">
            <a:avLst/>
          </a:prstGeom>
          <a:noFill/>
          <a:ln w="9525">
            <a:noFill/>
            <a:miter lim="800000"/>
            <a:headEnd/>
            <a:tailEnd/>
          </a:ln>
        </p:spPr>
        <p:txBody>
          <a:bodyPr anchor="ctr">
            <a:prstTxWarp prst="textNoShape">
              <a:avLst/>
            </a:prstTxWarp>
            <a:spAutoFit/>
          </a:bodyPr>
          <a:lstStyle/>
          <a:p>
            <a:pPr algn="ctr"/>
            <a:r>
              <a:rPr lang="en-US" sz="2000" dirty="0"/>
              <a:t>Proteome</a:t>
            </a:r>
          </a:p>
        </p:txBody>
      </p:sp>
      <p:cxnSp>
        <p:nvCxnSpPr>
          <p:cNvPr id="25" name="Straight Arrow Connector 24"/>
          <p:cNvCxnSpPr/>
          <p:nvPr/>
        </p:nvCxnSpPr>
        <p:spPr>
          <a:xfrm>
            <a:off x="2197100" y="4397375"/>
            <a:ext cx="827087"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8" name="TextBox 28"/>
          <p:cNvSpPr txBox="1">
            <a:spLocks noChangeArrowheads="1"/>
          </p:cNvSpPr>
          <p:nvPr/>
        </p:nvSpPr>
        <p:spPr bwMode="auto">
          <a:xfrm>
            <a:off x="2994025" y="4521964"/>
            <a:ext cx="3440113" cy="400110"/>
          </a:xfrm>
          <a:prstGeom prst="rect">
            <a:avLst/>
          </a:prstGeom>
          <a:noFill/>
          <a:ln w="9525">
            <a:noFill/>
            <a:miter lim="800000"/>
            <a:headEnd/>
            <a:tailEnd/>
          </a:ln>
        </p:spPr>
        <p:txBody>
          <a:bodyPr anchor="ctr">
            <a:prstTxWarp prst="textNoShape">
              <a:avLst/>
            </a:prstTxWarp>
            <a:spAutoFit/>
          </a:bodyPr>
          <a:lstStyle/>
          <a:p>
            <a:pPr algn="ctr"/>
            <a:r>
              <a:rPr lang="en-US" sz="2000"/>
              <a:t>Metabolome</a:t>
            </a:r>
          </a:p>
        </p:txBody>
      </p:sp>
      <p:sp>
        <p:nvSpPr>
          <p:cNvPr id="32779" name="TextBox 49"/>
          <p:cNvSpPr txBox="1">
            <a:spLocks noChangeArrowheads="1"/>
          </p:cNvSpPr>
          <p:nvPr/>
        </p:nvSpPr>
        <p:spPr bwMode="auto">
          <a:xfrm>
            <a:off x="7386637" y="3216532"/>
            <a:ext cx="1757363" cy="1015663"/>
          </a:xfrm>
          <a:prstGeom prst="rect">
            <a:avLst/>
          </a:prstGeom>
          <a:noFill/>
          <a:ln w="9525">
            <a:noFill/>
            <a:miter lim="800000"/>
            <a:headEnd/>
            <a:tailEnd/>
          </a:ln>
        </p:spPr>
        <p:txBody>
          <a:bodyPr anchor="ctr">
            <a:prstTxWarp prst="textNoShape">
              <a:avLst/>
            </a:prstTxWarp>
            <a:spAutoFit/>
          </a:bodyPr>
          <a:lstStyle/>
          <a:p>
            <a:pPr algn="ctr"/>
            <a:r>
              <a:rPr lang="en-US" sz="2000" dirty="0"/>
              <a:t>Personal</a:t>
            </a:r>
          </a:p>
          <a:p>
            <a:pPr algn="ctr"/>
            <a:r>
              <a:rPr lang="en-US" sz="2000" dirty="0" err="1" smtClean="0"/>
              <a:t>Omics</a:t>
            </a:r>
            <a:endParaRPr lang="en-US" sz="2000" dirty="0" smtClean="0"/>
          </a:p>
          <a:p>
            <a:pPr algn="ctr"/>
            <a:r>
              <a:rPr lang="en-US" sz="2000" dirty="0" smtClean="0"/>
              <a:t>Profile</a:t>
            </a:r>
            <a:endParaRPr lang="en-US" sz="2000" dirty="0"/>
          </a:p>
        </p:txBody>
      </p:sp>
      <p:cxnSp>
        <p:nvCxnSpPr>
          <p:cNvPr id="53" name="Straight Arrow Connector 52"/>
          <p:cNvCxnSpPr/>
          <p:nvPr/>
        </p:nvCxnSpPr>
        <p:spPr>
          <a:xfrm>
            <a:off x="2197100" y="4948238"/>
            <a:ext cx="827087" cy="51752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1" name="TextBox 53"/>
          <p:cNvSpPr txBox="1">
            <a:spLocks noChangeArrowheads="1"/>
          </p:cNvSpPr>
          <p:nvPr/>
        </p:nvSpPr>
        <p:spPr bwMode="auto">
          <a:xfrm>
            <a:off x="2994025" y="5207764"/>
            <a:ext cx="3440113" cy="400110"/>
          </a:xfrm>
          <a:prstGeom prst="rect">
            <a:avLst/>
          </a:prstGeom>
          <a:noFill/>
          <a:ln w="9525">
            <a:noFill/>
            <a:miter lim="800000"/>
            <a:headEnd/>
            <a:tailEnd/>
          </a:ln>
        </p:spPr>
        <p:txBody>
          <a:bodyPr anchor="ctr">
            <a:prstTxWarp prst="textNoShape">
              <a:avLst/>
            </a:prstTxWarp>
            <a:spAutoFit/>
          </a:bodyPr>
          <a:lstStyle/>
          <a:p>
            <a:pPr algn="ctr"/>
            <a:r>
              <a:rPr lang="en-US" sz="2000"/>
              <a:t>Autoantibody-ome</a:t>
            </a:r>
          </a:p>
        </p:txBody>
      </p:sp>
      <p:cxnSp>
        <p:nvCxnSpPr>
          <p:cNvPr id="66" name="Straight Arrow Connector 65"/>
          <p:cNvCxnSpPr/>
          <p:nvPr/>
        </p:nvCxnSpPr>
        <p:spPr>
          <a:xfrm>
            <a:off x="6581775" y="1297633"/>
            <a:ext cx="785812" cy="66913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a:off x="7234237" y="2711450"/>
            <a:ext cx="152400" cy="1079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a:off x="6613525" y="3352800"/>
            <a:ext cx="715962" cy="158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flipV="1">
            <a:off x="6581775" y="4327525"/>
            <a:ext cx="785812" cy="393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flipV="1">
            <a:off x="6600825" y="4795838"/>
            <a:ext cx="728662" cy="6032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7" name="TextBox 18"/>
          <p:cNvSpPr txBox="1">
            <a:spLocks noChangeArrowheads="1"/>
          </p:cNvSpPr>
          <p:nvPr/>
        </p:nvSpPr>
        <p:spPr bwMode="auto">
          <a:xfrm>
            <a:off x="3113087" y="5896838"/>
            <a:ext cx="3440113" cy="707886"/>
          </a:xfrm>
          <a:prstGeom prst="rect">
            <a:avLst/>
          </a:prstGeom>
          <a:noFill/>
          <a:ln w="9525">
            <a:noFill/>
            <a:miter lim="800000"/>
            <a:headEnd/>
            <a:tailEnd/>
          </a:ln>
        </p:spPr>
        <p:txBody>
          <a:bodyPr anchor="ctr">
            <a:prstTxWarp prst="textNoShape">
              <a:avLst/>
            </a:prstTxWarp>
            <a:spAutoFit/>
          </a:bodyPr>
          <a:lstStyle/>
          <a:p>
            <a:pPr algn="ctr"/>
            <a:r>
              <a:rPr lang="en-US" sz="2000" dirty="0" err="1" smtClean="0"/>
              <a:t>Microbiome</a:t>
            </a:r>
            <a:r>
              <a:rPr lang="en-US" sz="2000" dirty="0" smtClean="0"/>
              <a:t> (Gut, Urine, Nasal, Tongue, Skin)</a:t>
            </a:r>
            <a:endParaRPr lang="en-US" sz="2000" dirty="0"/>
          </a:p>
        </p:txBody>
      </p:sp>
      <p:cxnSp>
        <p:nvCxnSpPr>
          <p:cNvPr id="20" name="Straight Arrow Connector 19"/>
          <p:cNvCxnSpPr/>
          <p:nvPr/>
        </p:nvCxnSpPr>
        <p:spPr>
          <a:xfrm>
            <a:off x="2251075" y="5600700"/>
            <a:ext cx="773112"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6629400" y="5562600"/>
            <a:ext cx="685800" cy="5334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90" name="TextBox 27"/>
          <p:cNvSpPr txBox="1">
            <a:spLocks noChangeArrowheads="1"/>
          </p:cNvSpPr>
          <p:nvPr/>
        </p:nvSpPr>
        <p:spPr bwMode="auto">
          <a:xfrm>
            <a:off x="1143000" y="53817"/>
            <a:ext cx="7239000" cy="1077218"/>
          </a:xfrm>
          <a:prstGeom prst="rect">
            <a:avLst/>
          </a:prstGeom>
          <a:noFill/>
          <a:ln w="9525">
            <a:noFill/>
            <a:miter lim="800000"/>
            <a:headEnd/>
            <a:tailEnd/>
          </a:ln>
        </p:spPr>
        <p:txBody>
          <a:bodyPr wrap="square" anchor="ctr">
            <a:prstTxWarp prst="textNoShape">
              <a:avLst/>
            </a:prstTxWarp>
            <a:spAutoFit/>
          </a:bodyPr>
          <a:lstStyle/>
          <a:p>
            <a:pPr algn="ctr"/>
            <a:r>
              <a:rPr lang="en-US" sz="3200" b="1" dirty="0" smtClean="0"/>
              <a:t>Personal “</a:t>
            </a:r>
            <a:r>
              <a:rPr lang="en-US" sz="3200" b="1" dirty="0" err="1"/>
              <a:t>Omics</a:t>
            </a:r>
            <a:r>
              <a:rPr lang="en-US" sz="3200" b="1" dirty="0"/>
              <a:t>” Profiling </a:t>
            </a:r>
            <a:r>
              <a:rPr lang="en-US" sz="3200" b="1" dirty="0" smtClean="0"/>
              <a:t>(POP)</a:t>
            </a:r>
          </a:p>
          <a:p>
            <a:pPr algn="ctr"/>
            <a:r>
              <a:rPr lang="en-US" sz="3200" b="1" dirty="0" smtClean="0"/>
              <a:t>~</a:t>
            </a:r>
            <a:r>
              <a:rPr lang="en-US" sz="3200" b="1" dirty="0"/>
              <a:t>6</a:t>
            </a:r>
            <a:r>
              <a:rPr lang="en-US" sz="3200" b="1" dirty="0" smtClean="0"/>
              <a:t>0 </a:t>
            </a:r>
            <a:r>
              <a:rPr lang="en-US" sz="3200" b="1" dirty="0" err="1" smtClean="0"/>
              <a:t>Prediabetics</a:t>
            </a:r>
            <a:endParaRPr lang="en-US" sz="3200" b="1" dirty="0"/>
          </a:p>
        </p:txBody>
      </p:sp>
      <p:sp>
        <p:nvSpPr>
          <p:cNvPr id="32791" name="TextBox 23"/>
          <p:cNvSpPr txBox="1">
            <a:spLocks noChangeArrowheads="1"/>
          </p:cNvSpPr>
          <p:nvPr/>
        </p:nvSpPr>
        <p:spPr bwMode="auto">
          <a:xfrm>
            <a:off x="3028950" y="3882202"/>
            <a:ext cx="3440112" cy="400110"/>
          </a:xfrm>
          <a:prstGeom prst="rect">
            <a:avLst/>
          </a:prstGeom>
          <a:noFill/>
          <a:ln w="9525">
            <a:noFill/>
            <a:miter lim="800000"/>
            <a:headEnd/>
            <a:tailEnd/>
          </a:ln>
        </p:spPr>
        <p:txBody>
          <a:bodyPr anchor="ctr">
            <a:prstTxWarp prst="textNoShape">
              <a:avLst/>
            </a:prstTxWarp>
            <a:spAutoFit/>
          </a:bodyPr>
          <a:lstStyle/>
          <a:p>
            <a:pPr algn="ctr"/>
            <a:r>
              <a:rPr lang="en-US" sz="2000" dirty="0"/>
              <a:t>Cytokines</a:t>
            </a:r>
          </a:p>
        </p:txBody>
      </p:sp>
      <p:cxnSp>
        <p:nvCxnSpPr>
          <p:cNvPr id="27" name="Straight Arrow Connector 26"/>
          <p:cNvCxnSpPr/>
          <p:nvPr/>
        </p:nvCxnSpPr>
        <p:spPr>
          <a:xfrm flipV="1">
            <a:off x="6602412" y="3822700"/>
            <a:ext cx="727075" cy="2159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2185987" y="3867150"/>
            <a:ext cx="827088"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4137038" y="1600200"/>
            <a:ext cx="1354357" cy="400110"/>
          </a:xfrm>
          <a:prstGeom prst="rect">
            <a:avLst/>
          </a:prstGeom>
        </p:spPr>
        <p:txBody>
          <a:bodyPr wrap="none">
            <a:spAutoFit/>
          </a:bodyPr>
          <a:lstStyle/>
          <a:p>
            <a:pPr algn="ctr"/>
            <a:r>
              <a:rPr lang="en-US" sz="2000" dirty="0" err="1"/>
              <a:t>Epigenome</a:t>
            </a:r>
            <a:endParaRPr lang="en-US" sz="2000" dirty="0"/>
          </a:p>
        </p:txBody>
      </p:sp>
      <p:cxnSp>
        <p:nvCxnSpPr>
          <p:cNvPr id="28" name="Straight Arrow Connector 27"/>
          <p:cNvCxnSpPr/>
          <p:nvPr/>
        </p:nvCxnSpPr>
        <p:spPr>
          <a:xfrm>
            <a:off x="6781800" y="1981200"/>
            <a:ext cx="609600" cy="3365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V="1">
            <a:off x="2262187" y="2752725"/>
            <a:ext cx="293687" cy="6667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4" name="Group 3"/>
          <p:cNvGrpSpPr/>
          <p:nvPr/>
        </p:nvGrpSpPr>
        <p:grpSpPr>
          <a:xfrm>
            <a:off x="228600" y="1219199"/>
            <a:ext cx="1905000" cy="609601"/>
            <a:chOff x="228600" y="838200"/>
            <a:chExt cx="1905000" cy="609601"/>
          </a:xfrm>
        </p:grpSpPr>
        <p:pic>
          <p:nvPicPr>
            <p:cNvPr id="32770"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29"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32"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33"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35"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55"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56"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57" name="Group 56"/>
          <p:cNvGrpSpPr/>
          <p:nvPr/>
        </p:nvGrpSpPr>
        <p:grpSpPr>
          <a:xfrm>
            <a:off x="228600" y="1828799"/>
            <a:ext cx="1905000" cy="609601"/>
            <a:chOff x="228600" y="838200"/>
            <a:chExt cx="1905000" cy="609601"/>
          </a:xfrm>
        </p:grpSpPr>
        <p:pic>
          <p:nvPicPr>
            <p:cNvPr id="58"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59"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60"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61"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62"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63"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64"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65" name="Group 64"/>
          <p:cNvGrpSpPr/>
          <p:nvPr/>
        </p:nvGrpSpPr>
        <p:grpSpPr>
          <a:xfrm>
            <a:off x="228600" y="2438399"/>
            <a:ext cx="1905000" cy="609601"/>
            <a:chOff x="228600" y="838200"/>
            <a:chExt cx="1905000" cy="609601"/>
          </a:xfrm>
        </p:grpSpPr>
        <p:pic>
          <p:nvPicPr>
            <p:cNvPr id="71"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72"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73"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74"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75"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76"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77"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78" name="Group 77"/>
          <p:cNvGrpSpPr/>
          <p:nvPr/>
        </p:nvGrpSpPr>
        <p:grpSpPr>
          <a:xfrm>
            <a:off x="228600" y="3047999"/>
            <a:ext cx="1905000" cy="609601"/>
            <a:chOff x="228600" y="838200"/>
            <a:chExt cx="1905000" cy="609601"/>
          </a:xfrm>
        </p:grpSpPr>
        <p:pic>
          <p:nvPicPr>
            <p:cNvPr id="79"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80"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81"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82"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83"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84"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85"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86" name="Group 85"/>
          <p:cNvGrpSpPr/>
          <p:nvPr/>
        </p:nvGrpSpPr>
        <p:grpSpPr>
          <a:xfrm>
            <a:off x="228600" y="3657599"/>
            <a:ext cx="1905000" cy="609601"/>
            <a:chOff x="228600" y="838200"/>
            <a:chExt cx="1905000" cy="609601"/>
          </a:xfrm>
        </p:grpSpPr>
        <p:pic>
          <p:nvPicPr>
            <p:cNvPr id="87"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88"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89"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90"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91"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92"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93"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94" name="Group 93"/>
          <p:cNvGrpSpPr/>
          <p:nvPr/>
        </p:nvGrpSpPr>
        <p:grpSpPr>
          <a:xfrm>
            <a:off x="228600" y="4267199"/>
            <a:ext cx="1905000" cy="609601"/>
            <a:chOff x="228600" y="838200"/>
            <a:chExt cx="1905000" cy="609601"/>
          </a:xfrm>
        </p:grpSpPr>
        <p:pic>
          <p:nvPicPr>
            <p:cNvPr id="95"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96"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97"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98"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99"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100"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101"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102" name="Group 101"/>
          <p:cNvGrpSpPr/>
          <p:nvPr/>
        </p:nvGrpSpPr>
        <p:grpSpPr>
          <a:xfrm>
            <a:off x="228600" y="4876799"/>
            <a:ext cx="1905000" cy="609601"/>
            <a:chOff x="228600" y="838200"/>
            <a:chExt cx="1905000" cy="609601"/>
          </a:xfrm>
        </p:grpSpPr>
        <p:pic>
          <p:nvPicPr>
            <p:cNvPr id="103"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104"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105"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106"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107"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108"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109"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grpSp>
        <p:nvGrpSpPr>
          <p:cNvPr id="110" name="Group 109"/>
          <p:cNvGrpSpPr/>
          <p:nvPr/>
        </p:nvGrpSpPr>
        <p:grpSpPr>
          <a:xfrm>
            <a:off x="228600" y="5486399"/>
            <a:ext cx="1905000" cy="609601"/>
            <a:chOff x="228600" y="838200"/>
            <a:chExt cx="1905000" cy="609601"/>
          </a:xfrm>
        </p:grpSpPr>
        <p:pic>
          <p:nvPicPr>
            <p:cNvPr id="111" name="Picture 8"/>
            <p:cNvPicPr>
              <a:picLocks noChangeAspect="1"/>
            </p:cNvPicPr>
            <p:nvPr/>
          </p:nvPicPr>
          <p:blipFill>
            <a:blip r:embed="rId2"/>
            <a:srcRect/>
            <a:stretch>
              <a:fillRect/>
            </a:stretch>
          </p:blipFill>
          <p:spPr bwMode="auto">
            <a:xfrm>
              <a:off x="495556" y="838200"/>
              <a:ext cx="276161" cy="609601"/>
            </a:xfrm>
            <a:prstGeom prst="rect">
              <a:avLst/>
            </a:prstGeom>
            <a:solidFill>
              <a:srgbClr val="FFFFFF"/>
            </a:solidFill>
            <a:ln w="9525">
              <a:noFill/>
              <a:miter lim="800000"/>
              <a:headEnd/>
              <a:tailEnd/>
            </a:ln>
          </p:spPr>
        </p:pic>
        <p:pic>
          <p:nvPicPr>
            <p:cNvPr id="112" name="Picture 8"/>
            <p:cNvPicPr>
              <a:picLocks noChangeAspect="1"/>
            </p:cNvPicPr>
            <p:nvPr/>
          </p:nvPicPr>
          <p:blipFill>
            <a:blip r:embed="rId2"/>
            <a:srcRect/>
            <a:stretch>
              <a:fillRect/>
            </a:stretch>
          </p:blipFill>
          <p:spPr bwMode="auto">
            <a:xfrm>
              <a:off x="771717" y="838200"/>
              <a:ext cx="276161" cy="609601"/>
            </a:xfrm>
            <a:prstGeom prst="rect">
              <a:avLst/>
            </a:prstGeom>
            <a:solidFill>
              <a:srgbClr val="FFFFFF"/>
            </a:solidFill>
            <a:ln w="9525">
              <a:noFill/>
              <a:miter lim="800000"/>
              <a:headEnd/>
              <a:tailEnd/>
            </a:ln>
          </p:spPr>
        </p:pic>
        <p:pic>
          <p:nvPicPr>
            <p:cNvPr id="113" name="Picture 8"/>
            <p:cNvPicPr>
              <a:picLocks noChangeAspect="1"/>
            </p:cNvPicPr>
            <p:nvPr/>
          </p:nvPicPr>
          <p:blipFill>
            <a:blip r:embed="rId2"/>
            <a:srcRect/>
            <a:stretch>
              <a:fillRect/>
            </a:stretch>
          </p:blipFill>
          <p:spPr bwMode="auto">
            <a:xfrm>
              <a:off x="1047878" y="838200"/>
              <a:ext cx="276161" cy="609601"/>
            </a:xfrm>
            <a:prstGeom prst="rect">
              <a:avLst/>
            </a:prstGeom>
            <a:solidFill>
              <a:srgbClr val="FFFFFF"/>
            </a:solidFill>
            <a:ln w="9525">
              <a:noFill/>
              <a:miter lim="800000"/>
              <a:headEnd/>
              <a:tailEnd/>
            </a:ln>
          </p:spPr>
        </p:pic>
        <p:pic>
          <p:nvPicPr>
            <p:cNvPr id="114" name="Picture 8"/>
            <p:cNvPicPr>
              <a:picLocks noChangeAspect="1"/>
            </p:cNvPicPr>
            <p:nvPr/>
          </p:nvPicPr>
          <p:blipFill>
            <a:blip r:embed="rId2"/>
            <a:srcRect/>
            <a:stretch>
              <a:fillRect/>
            </a:stretch>
          </p:blipFill>
          <p:spPr bwMode="auto">
            <a:xfrm>
              <a:off x="228600" y="838200"/>
              <a:ext cx="276161" cy="609601"/>
            </a:xfrm>
            <a:prstGeom prst="rect">
              <a:avLst/>
            </a:prstGeom>
            <a:solidFill>
              <a:srgbClr val="FFFFFF"/>
            </a:solidFill>
            <a:ln w="9525">
              <a:noFill/>
              <a:miter lim="800000"/>
              <a:headEnd/>
              <a:tailEnd/>
            </a:ln>
          </p:spPr>
        </p:pic>
        <p:pic>
          <p:nvPicPr>
            <p:cNvPr id="115" name="Picture 8"/>
            <p:cNvPicPr>
              <a:picLocks noChangeAspect="1"/>
            </p:cNvPicPr>
            <p:nvPr/>
          </p:nvPicPr>
          <p:blipFill>
            <a:blip r:embed="rId2"/>
            <a:srcRect/>
            <a:stretch>
              <a:fillRect/>
            </a:stretch>
          </p:blipFill>
          <p:spPr bwMode="auto">
            <a:xfrm>
              <a:off x="1324039" y="838200"/>
              <a:ext cx="276161" cy="609601"/>
            </a:xfrm>
            <a:prstGeom prst="rect">
              <a:avLst/>
            </a:prstGeom>
            <a:solidFill>
              <a:srgbClr val="FFFFFF"/>
            </a:solidFill>
            <a:ln w="9525">
              <a:noFill/>
              <a:miter lim="800000"/>
              <a:headEnd/>
              <a:tailEnd/>
            </a:ln>
          </p:spPr>
        </p:pic>
        <p:pic>
          <p:nvPicPr>
            <p:cNvPr id="116" name="Picture 8"/>
            <p:cNvPicPr>
              <a:picLocks noChangeAspect="1"/>
            </p:cNvPicPr>
            <p:nvPr/>
          </p:nvPicPr>
          <p:blipFill>
            <a:blip r:embed="rId2"/>
            <a:srcRect/>
            <a:stretch>
              <a:fillRect/>
            </a:stretch>
          </p:blipFill>
          <p:spPr bwMode="auto">
            <a:xfrm>
              <a:off x="1600200" y="838200"/>
              <a:ext cx="276161" cy="609601"/>
            </a:xfrm>
            <a:prstGeom prst="rect">
              <a:avLst/>
            </a:prstGeom>
            <a:solidFill>
              <a:srgbClr val="FFFFFF"/>
            </a:solidFill>
            <a:ln w="9525">
              <a:noFill/>
              <a:miter lim="800000"/>
              <a:headEnd/>
              <a:tailEnd/>
            </a:ln>
          </p:spPr>
        </p:pic>
        <p:pic>
          <p:nvPicPr>
            <p:cNvPr id="117" name="Picture 8"/>
            <p:cNvPicPr>
              <a:picLocks noChangeAspect="1"/>
            </p:cNvPicPr>
            <p:nvPr/>
          </p:nvPicPr>
          <p:blipFill>
            <a:blip r:embed="rId2"/>
            <a:srcRect/>
            <a:stretch>
              <a:fillRect/>
            </a:stretch>
          </p:blipFill>
          <p:spPr bwMode="auto">
            <a:xfrm>
              <a:off x="1857439" y="838200"/>
              <a:ext cx="276161" cy="609601"/>
            </a:xfrm>
            <a:prstGeom prst="rect">
              <a:avLst/>
            </a:prstGeom>
            <a:solidFill>
              <a:srgbClr val="FFFFFF"/>
            </a:solidFill>
            <a:ln w="9525">
              <a:noFill/>
              <a:miter lim="800000"/>
              <a:headEnd/>
              <a:tailEnd/>
            </a:ln>
          </p:spPr>
        </p:pic>
      </p:grpSp>
    </p:spTree>
    <p:extLst>
      <p:ext uri="{BB962C8B-B14F-4D97-AF65-F5344CB8AC3E}">
        <p14:creationId xmlns:p14="http://schemas.microsoft.com/office/powerpoint/2010/main" val="169362845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709613" y="238780"/>
            <a:ext cx="7977187" cy="523220"/>
          </a:xfrm>
          <a:prstGeom prst="rect">
            <a:avLst/>
          </a:prstGeom>
          <a:noFill/>
          <a:ln w="9525">
            <a:noFill/>
            <a:miter lim="800000"/>
            <a:headEnd/>
            <a:tailEnd/>
          </a:ln>
        </p:spPr>
        <p:txBody>
          <a:bodyPr>
            <a:prstTxWarp prst="textNoShape">
              <a:avLst/>
            </a:prstTxWarp>
            <a:spAutoFit/>
          </a:bodyPr>
          <a:lstStyle/>
          <a:p>
            <a:pPr algn="ctr" eaLnBrk="1" hangingPunct="1"/>
            <a:r>
              <a:rPr lang="en-US" sz="2800" b="1" dirty="0" smtClean="0">
                <a:ea typeface="Arial" charset="0"/>
                <a:cs typeface="Arial" charset="0"/>
              </a:rPr>
              <a:t>The Future?</a:t>
            </a:r>
            <a:endParaRPr lang="en-US" sz="1800" b="1" dirty="0">
              <a:ea typeface="Arial" charset="0"/>
              <a:cs typeface="Arial" charset="0"/>
            </a:endParaRPr>
          </a:p>
        </p:txBody>
      </p:sp>
      <p:sp>
        <p:nvSpPr>
          <p:cNvPr id="76803" name="Rectangle 7"/>
          <p:cNvSpPr>
            <a:spLocks noChangeArrowheads="1"/>
          </p:cNvSpPr>
          <p:nvPr/>
        </p:nvSpPr>
        <p:spPr bwMode="auto">
          <a:xfrm>
            <a:off x="609600" y="838200"/>
            <a:ext cx="2806953" cy="400110"/>
          </a:xfrm>
          <a:prstGeom prst="rect">
            <a:avLst/>
          </a:prstGeom>
          <a:noFill/>
          <a:ln w="9525">
            <a:noFill/>
            <a:miter lim="800000"/>
            <a:headEnd/>
            <a:tailEnd/>
          </a:ln>
        </p:spPr>
        <p:txBody>
          <a:bodyPr wrap="none">
            <a:prstTxWarp prst="textNoShape">
              <a:avLst/>
            </a:prstTxWarp>
            <a:spAutoFit/>
          </a:bodyPr>
          <a:lstStyle/>
          <a:p>
            <a:r>
              <a:rPr lang="en-US" sz="2000" b="1" dirty="0" smtClean="0">
                <a:ea typeface="Arial" charset="0"/>
                <a:cs typeface="Arial" charset="0"/>
              </a:rPr>
              <a:t>Genomic Sequencing</a:t>
            </a:r>
            <a:endParaRPr lang="en-US" sz="2000" b="1" dirty="0">
              <a:ea typeface="Arial" charset="0"/>
              <a:cs typeface="Arial" charset="0"/>
            </a:endParaRPr>
          </a:p>
        </p:txBody>
      </p:sp>
      <p:sp>
        <p:nvSpPr>
          <p:cNvPr id="76804" name="Line 12"/>
          <p:cNvSpPr>
            <a:spLocks noChangeShapeType="1"/>
          </p:cNvSpPr>
          <p:nvPr/>
        </p:nvSpPr>
        <p:spPr bwMode="auto">
          <a:xfrm>
            <a:off x="4343400" y="3087687"/>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76805" name="Line 13"/>
          <p:cNvSpPr>
            <a:spLocks noChangeShapeType="1"/>
          </p:cNvSpPr>
          <p:nvPr/>
        </p:nvSpPr>
        <p:spPr bwMode="auto">
          <a:xfrm>
            <a:off x="4038600" y="2554287"/>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sp>
        <p:nvSpPr>
          <p:cNvPr id="76806" name="Rectangle 17"/>
          <p:cNvSpPr>
            <a:spLocks noChangeArrowheads="1"/>
          </p:cNvSpPr>
          <p:nvPr/>
        </p:nvSpPr>
        <p:spPr bwMode="auto">
          <a:xfrm>
            <a:off x="2133600" y="6059487"/>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76807" name="Rectangle 18"/>
          <p:cNvSpPr>
            <a:spLocks noChangeArrowheads="1"/>
          </p:cNvSpPr>
          <p:nvPr/>
        </p:nvSpPr>
        <p:spPr bwMode="auto">
          <a:xfrm>
            <a:off x="5967969" y="3925887"/>
            <a:ext cx="2750573" cy="1569660"/>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a:t>
            </a:r>
            <a:r>
              <a:rPr lang="en-US" b="1" dirty="0" smtClean="0">
                <a:ea typeface="Arial" charset="0"/>
                <a:cs typeface="Arial" charset="0"/>
              </a:rPr>
              <a:t> Early Diagnose</a:t>
            </a:r>
          </a:p>
          <a:p>
            <a:r>
              <a:rPr lang="en-US" b="1" dirty="0">
                <a:ea typeface="Arial" charset="0"/>
                <a:cs typeface="Arial" charset="0"/>
              </a:rPr>
              <a:t>3. </a:t>
            </a:r>
            <a:r>
              <a:rPr lang="en-US" b="1" dirty="0" smtClean="0">
                <a:ea typeface="Arial" charset="0"/>
                <a:cs typeface="Arial" charset="0"/>
              </a:rPr>
              <a:t>Monitor</a:t>
            </a:r>
          </a:p>
          <a:p>
            <a:r>
              <a:rPr lang="en-US" b="1" dirty="0">
                <a:ea typeface="Arial" charset="0"/>
                <a:cs typeface="Arial" charset="0"/>
              </a:rPr>
              <a:t>4. </a:t>
            </a:r>
            <a:r>
              <a:rPr lang="en-US" b="1" dirty="0" smtClean="0">
                <a:ea typeface="Arial" charset="0"/>
                <a:cs typeface="Arial" charset="0"/>
              </a:rPr>
              <a:t>Treat</a:t>
            </a:r>
          </a:p>
        </p:txBody>
      </p:sp>
      <p:pic>
        <p:nvPicPr>
          <p:cNvPr id="76809" name="Picture 19" descr="Doctor.jpg"/>
          <p:cNvPicPr>
            <a:picLocks noChangeAspect="1"/>
          </p:cNvPicPr>
          <p:nvPr/>
        </p:nvPicPr>
        <p:blipFill>
          <a:blip r:embed="rId3"/>
          <a:srcRect/>
          <a:stretch>
            <a:fillRect/>
          </a:stretch>
        </p:blipFill>
        <p:spPr bwMode="auto">
          <a:xfrm>
            <a:off x="3276600" y="3810000"/>
            <a:ext cx="2501900" cy="2698750"/>
          </a:xfrm>
          <a:prstGeom prst="rect">
            <a:avLst/>
          </a:prstGeom>
          <a:noFill/>
          <a:ln w="9525">
            <a:noFill/>
            <a:miter lim="800000"/>
            <a:headEnd/>
            <a:tailEnd/>
          </a:ln>
        </p:spPr>
      </p:pic>
      <p:grpSp>
        <p:nvGrpSpPr>
          <p:cNvPr id="2" name="Group 22"/>
          <p:cNvGrpSpPr>
            <a:grpSpLocks/>
          </p:cNvGrpSpPr>
          <p:nvPr/>
        </p:nvGrpSpPr>
        <p:grpSpPr bwMode="auto">
          <a:xfrm>
            <a:off x="4343400" y="762000"/>
            <a:ext cx="4495800" cy="2325029"/>
            <a:chOff x="4343400" y="798398"/>
            <a:chExt cx="4495332" cy="2325802"/>
          </a:xfrm>
        </p:grpSpPr>
        <p:sp>
          <p:nvSpPr>
            <p:cNvPr id="76815" name="Rectangle 8"/>
            <p:cNvSpPr>
              <a:spLocks noChangeArrowheads="1"/>
            </p:cNvSpPr>
            <p:nvPr/>
          </p:nvSpPr>
          <p:spPr bwMode="auto">
            <a:xfrm>
              <a:off x="4495784" y="798398"/>
              <a:ext cx="4342948" cy="708122"/>
            </a:xfrm>
            <a:prstGeom prst="rect">
              <a:avLst/>
            </a:prstGeom>
            <a:noFill/>
            <a:ln w="9525">
              <a:noFill/>
              <a:miter lim="800000"/>
              <a:headEnd/>
              <a:tailEnd/>
            </a:ln>
          </p:spPr>
          <p:txBody>
            <a:bodyPr>
              <a:prstTxWarp prst="textNoShape">
                <a:avLst/>
              </a:prstTxWarp>
              <a:spAutoFit/>
            </a:bodyPr>
            <a:lstStyle/>
            <a:p>
              <a:pPr algn="ctr"/>
              <a:r>
                <a:rPr lang="en-US" sz="2000" b="1" dirty="0" err="1" smtClean="0">
                  <a:ea typeface="Arial" charset="0"/>
                  <a:cs typeface="Arial" charset="0"/>
                </a:rPr>
                <a:t>Omes</a:t>
              </a:r>
              <a:r>
                <a:rPr lang="en-US" sz="2000" b="1" dirty="0" smtClean="0">
                  <a:ea typeface="Arial" charset="0"/>
                  <a:cs typeface="Arial" charset="0"/>
                </a:rPr>
                <a:t> and Other Information: Home Sensors</a:t>
              </a:r>
              <a:endParaRPr lang="en-US" sz="2000" b="1" dirty="0">
                <a:ea typeface="Arial" charset="0"/>
                <a:cs typeface="Arial" charset="0"/>
              </a:endParaRPr>
            </a:p>
          </p:txBody>
        </p:sp>
        <p:sp>
          <p:nvSpPr>
            <p:cNvPr id="76816" name="Line 14"/>
            <p:cNvSpPr>
              <a:spLocks noChangeShapeType="1"/>
            </p:cNvSpPr>
            <p:nvPr/>
          </p:nvSpPr>
          <p:spPr bwMode="auto">
            <a:xfrm flipV="1">
              <a:off x="4343400" y="25908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sp>
        <p:nvSpPr>
          <p:cNvPr id="18" name="Rectangle 17"/>
          <p:cNvSpPr/>
          <p:nvPr/>
        </p:nvSpPr>
        <p:spPr>
          <a:xfrm>
            <a:off x="0" y="6457890"/>
            <a:ext cx="3608680" cy="400110"/>
          </a:xfrm>
          <a:prstGeom prst="rect">
            <a:avLst/>
          </a:prstGeom>
        </p:spPr>
        <p:txBody>
          <a:bodyPr wrap="none">
            <a:spAutoFit/>
          </a:bodyPr>
          <a:lstStyle/>
          <a:p>
            <a:r>
              <a:rPr lang="en-US" sz="2000" dirty="0" err="1" smtClean="0"/>
              <a:t>http://www.baby-connect.com</a:t>
            </a:r>
            <a:r>
              <a:rPr lang="en-US" sz="2000" dirty="0" smtClean="0"/>
              <a:t>/</a:t>
            </a:r>
            <a:endParaRPr lang="en-US" sz="2000" dirty="0"/>
          </a:p>
        </p:txBody>
      </p:sp>
      <p:pic>
        <p:nvPicPr>
          <p:cNvPr id="19" name="Picture 4"/>
          <p:cNvPicPr>
            <a:picLocks noChangeAspect="1"/>
          </p:cNvPicPr>
          <p:nvPr/>
        </p:nvPicPr>
        <p:blipFill>
          <a:blip r:embed="rId4"/>
          <a:srcRect t="12089" r="16699"/>
          <a:stretch>
            <a:fillRect/>
          </a:stretch>
        </p:blipFill>
        <p:spPr bwMode="auto">
          <a:xfrm>
            <a:off x="5334000" y="1399846"/>
            <a:ext cx="5778407" cy="2308881"/>
          </a:xfrm>
          <a:prstGeom prst="rect">
            <a:avLst/>
          </a:prstGeom>
          <a:noFill/>
          <a:ln w="9525">
            <a:noFill/>
            <a:miter lim="800000"/>
            <a:headEnd/>
            <a:tailEnd/>
          </a:ln>
        </p:spPr>
      </p:pic>
      <p:sp>
        <p:nvSpPr>
          <p:cNvPr id="20" name="Rectangle 19"/>
          <p:cNvSpPr/>
          <p:nvPr/>
        </p:nvSpPr>
        <p:spPr>
          <a:xfrm>
            <a:off x="7543800" y="1399845"/>
            <a:ext cx="3429000" cy="229744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descr="pills.jpg"/>
          <p:cNvPicPr>
            <a:picLocks noChangeAspect="1"/>
          </p:cNvPicPr>
          <p:nvPr/>
        </p:nvPicPr>
        <p:blipFill>
          <a:blip r:embed="rId5"/>
          <a:stretch>
            <a:fillRect/>
          </a:stretch>
        </p:blipFill>
        <p:spPr>
          <a:xfrm>
            <a:off x="7315200" y="5221287"/>
            <a:ext cx="1679334" cy="1219200"/>
          </a:xfrm>
          <a:prstGeom prst="rect">
            <a:avLst/>
          </a:prstGeom>
        </p:spPr>
      </p:pic>
      <p:pic>
        <p:nvPicPr>
          <p:cNvPr id="3" name="Picture 2" descr="Prengant woman.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1219200"/>
            <a:ext cx="1724501" cy="2590800"/>
          </a:xfrm>
          <a:prstGeom prst="rect">
            <a:avLst/>
          </a:prstGeom>
        </p:spPr>
      </p:pic>
      <p:sp>
        <p:nvSpPr>
          <p:cNvPr id="76808" name="Rectangle 5"/>
          <p:cNvSpPr>
            <a:spLocks noChangeArrowheads="1"/>
          </p:cNvSpPr>
          <p:nvPr/>
        </p:nvSpPr>
        <p:spPr bwMode="auto">
          <a:xfrm>
            <a:off x="990600" y="1524000"/>
            <a:ext cx="2579038" cy="1938992"/>
          </a:xfrm>
          <a:prstGeom prst="rect">
            <a:avLst/>
          </a:prstGeom>
          <a:noFill/>
          <a:ln w="9525">
            <a:noFill/>
            <a:miter lim="800000"/>
            <a:headEnd/>
            <a:tailEnd/>
          </a:ln>
        </p:spPr>
        <p:txBody>
          <a:bodyPr wrap="square">
            <a:prstTxWarp prst="textNoShape">
              <a:avLst/>
            </a:prstTxWarp>
            <a:spAutoFit/>
          </a:bodyPr>
          <a:lstStyle/>
          <a:p>
            <a:pPr eaLnBrk="1" hangingPunct="1">
              <a:spcBef>
                <a:spcPct val="50000"/>
              </a:spcBef>
            </a:pPr>
            <a:r>
              <a:rPr lang="en-US" sz="1200" dirty="0" smtClean="0">
                <a:latin typeface="Courier" charset="0"/>
              </a:rPr>
              <a:t>GGTTCCAAAAGTTTATTGGATGCCGTTTCAGTACATTTATCGTTTGCTTTGGATGCCCTAATTAAAAGTGACCCTTTCAAACTGAAATTCATGATACACCAATGGATATCCTTAGTCGATAAAATTTGCGAGTACTTTCAAAGCCAAATGAAATTATCTATGGTAGACAAAACATTGACCAATTTCATATCGATCCTCCTGAATTTATTGGCGTTAGACACAGTTGGTATATTTA</a:t>
            </a:r>
            <a:r>
              <a:rPr lang="en-US" sz="1200" dirty="0">
                <a:latin typeface="Courier" charset="0"/>
              </a:rPr>
              <a:t>….</a:t>
            </a:r>
          </a:p>
        </p:txBody>
      </p:sp>
    </p:spTree>
    <p:extLst>
      <p:ext uri="{BB962C8B-B14F-4D97-AF65-F5344CB8AC3E}">
        <p14:creationId xmlns:p14="http://schemas.microsoft.com/office/powerpoint/2010/main" val="53022979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smtClean="0">
                <a:latin typeface="Helvetica" charset="0"/>
              </a:rPr>
              <a:t>Conclusions</a:t>
            </a:r>
            <a:endParaRPr lang="en-US" sz="3600" smtClean="0">
              <a:latin typeface="Helvetica" charset="0"/>
            </a:endParaRPr>
          </a:p>
        </p:txBody>
      </p:sp>
      <p:sp>
        <p:nvSpPr>
          <p:cNvPr id="61443" name="Subtitle 2"/>
          <p:cNvSpPr>
            <a:spLocks noGrp="1"/>
          </p:cNvSpPr>
          <p:nvPr>
            <p:ph type="subTitle" idx="4294967295"/>
          </p:nvPr>
        </p:nvSpPr>
        <p:spPr>
          <a:xfrm>
            <a:off x="755576" y="1052736"/>
            <a:ext cx="7467600" cy="5805264"/>
          </a:xfrm>
        </p:spPr>
        <p:txBody>
          <a:bodyPr>
            <a:noAutofit/>
          </a:bodyPr>
          <a:lstStyle/>
          <a:p>
            <a:pPr marL="0" indent="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Personal genome sequencing is here. Although imperfect, it can be used to predict disease risk.</a:t>
            </a:r>
          </a:p>
          <a:p>
            <a:pPr marL="457200" indent="-457200" defTabSz="457200" eaLnBrk="1" hangingPunct="1">
              <a:lnSpc>
                <a:spcPct val="80000"/>
              </a:lnSpc>
              <a:buFontTx/>
              <a:buAutoNum type="arabicParenR"/>
              <a:defRPr/>
            </a:pPr>
            <a:endParaRPr lang="en-US" sz="16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Integrated </a:t>
            </a:r>
            <a:r>
              <a:rPr lang="en-US" sz="2400" dirty="0" err="1" smtClean="0">
                <a:solidFill>
                  <a:srgbClr val="000090"/>
                </a:solidFill>
                <a:latin typeface="Helvetica" charset="0"/>
              </a:rPr>
              <a:t>omics</a:t>
            </a:r>
            <a:r>
              <a:rPr lang="en-US" sz="2400" dirty="0" smtClean="0">
                <a:solidFill>
                  <a:srgbClr val="000090"/>
                </a:solidFill>
                <a:latin typeface="Helvetica" charset="0"/>
              </a:rPr>
              <a:t> analysis can provide a detailed physiological perspective for what is occurring.</a:t>
            </a:r>
          </a:p>
          <a:p>
            <a:pPr marL="457200" indent="-457200" defTabSz="457200" eaLnBrk="1" hangingPunct="1">
              <a:lnSpc>
                <a:spcPct val="80000"/>
              </a:lnSpc>
              <a:buFontTx/>
              <a:buAutoNum type="arabicParenR"/>
              <a:defRPr/>
            </a:pPr>
            <a:endParaRPr lang="en-US" sz="18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Regulatory information is variable among humans; it </a:t>
            </a:r>
            <a:r>
              <a:rPr lang="en-US" sz="2400" dirty="0">
                <a:solidFill>
                  <a:srgbClr val="000090"/>
                </a:solidFill>
                <a:latin typeface="Helvetica" charset="0"/>
              </a:rPr>
              <a:t>and </a:t>
            </a:r>
            <a:r>
              <a:rPr lang="en-US" sz="2400" dirty="0" smtClean="0">
                <a:solidFill>
                  <a:srgbClr val="000090"/>
                </a:solidFill>
                <a:latin typeface="Helvetica" charset="0"/>
              </a:rPr>
              <a:t>DNA methylation data needs to be incorporated into genome interpretation</a:t>
            </a:r>
          </a:p>
          <a:p>
            <a:pPr marL="457200" indent="-457200" defTabSz="457200" eaLnBrk="1" hangingPunct="1">
              <a:lnSpc>
                <a:spcPct val="80000"/>
              </a:lnSpc>
              <a:buFontTx/>
              <a:buAutoNum type="arabicParenR"/>
              <a:defRPr/>
            </a:pPr>
            <a:endParaRPr lang="en-US" sz="12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Every person’s complex disease profile is different and following many components longitudinally may provide valuable information.</a:t>
            </a:r>
          </a:p>
          <a:p>
            <a:pPr marL="457200" indent="-457200" defTabSz="457200" eaLnBrk="1" hangingPunct="1">
              <a:lnSpc>
                <a:spcPct val="80000"/>
              </a:lnSpc>
              <a:buFontTx/>
              <a:buAutoNum type="arabicParenR"/>
              <a:defRPr/>
            </a:pPr>
            <a:endParaRPr lang="en-US" sz="1200" dirty="0" smtClean="0">
              <a:solidFill>
                <a:srgbClr val="000090"/>
              </a:solidFill>
              <a:latin typeface="Helvetica" charset="0"/>
            </a:endParaRPr>
          </a:p>
          <a:p>
            <a:pPr marL="0" indent="0" defTabSz="457200" eaLnBrk="1" hangingPunct="1">
              <a:lnSpc>
                <a:spcPct val="80000"/>
              </a:lnSpc>
              <a:buNone/>
              <a:defRPr/>
            </a:pPr>
            <a:r>
              <a:rPr lang="en-US" sz="2400" dirty="0" smtClean="0">
                <a:solidFill>
                  <a:srgbClr val="000090"/>
                </a:solidFill>
                <a:latin typeface="Helvetica" charset="0"/>
              </a:rPr>
              <a:t>5</a:t>
            </a:r>
            <a:r>
              <a:rPr lang="en-US" sz="2400" dirty="0">
                <a:solidFill>
                  <a:srgbClr val="000090"/>
                </a:solidFill>
                <a:latin typeface="Helvetica" charset="0"/>
              </a:rPr>
              <a:t>) You are responsible for your own health</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p:txBody>
      </p:sp>
      <p:sp>
        <p:nvSpPr>
          <p:cNvPr id="2" name="Rectangle 1"/>
          <p:cNvSpPr/>
          <p:nvPr/>
        </p:nvSpPr>
        <p:spPr>
          <a:xfrm>
            <a:off x="2057400" y="6229290"/>
            <a:ext cx="5943600" cy="400110"/>
          </a:xfrm>
          <a:prstGeom prst="rect">
            <a:avLst/>
          </a:prstGeom>
        </p:spPr>
        <p:txBody>
          <a:bodyPr wrap="square">
            <a:spAutoFit/>
          </a:bodyPr>
          <a:lstStyle/>
          <a:p>
            <a:pPr marL="0" indent="0" defTabSz="457200" eaLnBrk="1" hangingPunct="1">
              <a:lnSpc>
                <a:spcPct val="80000"/>
              </a:lnSpc>
              <a:buNone/>
              <a:defRPr/>
            </a:pPr>
            <a:r>
              <a:rPr lang="en-US" dirty="0">
                <a:solidFill>
                  <a:srgbClr val="000090"/>
                </a:solidFill>
                <a:latin typeface="Helvetica" charset="0"/>
              </a:rPr>
              <a:t>Data at:  </a:t>
            </a:r>
            <a:r>
              <a:rPr lang="en-US" dirty="0" err="1">
                <a:solidFill>
                  <a:srgbClr val="000090"/>
                </a:solidFill>
                <a:latin typeface="Helvetica" charset="0"/>
              </a:rPr>
              <a:t>snyderome.stanford.edu</a:t>
            </a:r>
            <a:endParaRPr lang="en-US" dirty="0">
              <a:solidFill>
                <a:srgbClr val="000090"/>
              </a:solidFill>
              <a:latin typeface="Helvetica" charset="0"/>
            </a:endParaRPr>
          </a:p>
        </p:txBody>
      </p:sp>
    </p:spTree>
    <p:extLst>
      <p:ext uri="{BB962C8B-B14F-4D97-AF65-F5344CB8AC3E}">
        <p14:creationId xmlns:p14="http://schemas.microsoft.com/office/powerpoint/2010/main" val="221151572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ChangeArrowheads="1"/>
          </p:cNvSpPr>
          <p:nvPr>
            <p:ph type="title"/>
          </p:nvPr>
        </p:nvSpPr>
        <p:spPr>
          <a:xfrm>
            <a:off x="457200" y="-381000"/>
            <a:ext cx="8305800" cy="2209800"/>
          </a:xfrm>
        </p:spPr>
        <p:txBody>
          <a:bodyPr/>
          <a:lstStyle/>
          <a:p>
            <a:r>
              <a:rPr lang="en-US" sz="3200" b="1" dirty="0" smtClean="0"/>
              <a:t>The Personal </a:t>
            </a:r>
            <a:r>
              <a:rPr lang="en-US" sz="3200" b="1" dirty="0" err="1" smtClean="0"/>
              <a:t>Omics</a:t>
            </a:r>
            <a:r>
              <a:rPr lang="en-US" sz="3200" b="1" dirty="0" smtClean="0"/>
              <a:t> Profiling Project</a:t>
            </a:r>
          </a:p>
        </p:txBody>
      </p:sp>
      <p:sp>
        <p:nvSpPr>
          <p:cNvPr id="68611" name="Rectangle 2"/>
          <p:cNvSpPr>
            <a:spLocks noGrp="1" noChangeArrowheads="1"/>
          </p:cNvSpPr>
          <p:nvPr>
            <p:ph type="body" idx="1"/>
          </p:nvPr>
        </p:nvSpPr>
        <p:spPr>
          <a:xfrm>
            <a:off x="674464" y="1143000"/>
            <a:ext cx="7326536" cy="2867025"/>
          </a:xfrm>
        </p:spPr>
        <p:txBody>
          <a:bodyPr>
            <a:normAutofit fontScale="92500"/>
          </a:bodyPr>
          <a:lstStyle/>
          <a:p>
            <a:pPr algn="ctr">
              <a:buFontTx/>
              <a:buNone/>
            </a:pPr>
            <a:r>
              <a:rPr lang="en-US" sz="2400" dirty="0" err="1" smtClean="0"/>
              <a:t>Rui</a:t>
            </a:r>
            <a:r>
              <a:rPr lang="en-US" sz="2400" dirty="0" smtClean="0"/>
              <a:t> Chen, George </a:t>
            </a:r>
            <a:r>
              <a:rPr lang="en-US" sz="2400" dirty="0" err="1" smtClean="0"/>
              <a:t>Mias</a:t>
            </a:r>
            <a:r>
              <a:rPr lang="en-US" sz="2400" dirty="0" smtClean="0"/>
              <a:t>,  Hugo Lam, Jennifer Li-</a:t>
            </a:r>
            <a:r>
              <a:rPr lang="en-US" sz="2400" dirty="0" err="1" smtClean="0"/>
              <a:t>Pook</a:t>
            </a:r>
            <a:r>
              <a:rPr lang="en-US" sz="2400" dirty="0" smtClean="0"/>
              <a:t>-Than, </a:t>
            </a:r>
            <a:r>
              <a:rPr lang="en-US" sz="2400" dirty="0" err="1" smtClean="0"/>
              <a:t>Lihua</a:t>
            </a:r>
            <a:r>
              <a:rPr lang="en-US" sz="2400" dirty="0" smtClean="0"/>
              <a:t> Jiang, </a:t>
            </a:r>
            <a:r>
              <a:rPr lang="en-US" sz="2400" dirty="0" err="1" smtClean="0"/>
              <a:t>Konrad</a:t>
            </a:r>
            <a:r>
              <a:rPr lang="en-US" sz="2400" dirty="0" smtClean="0"/>
              <a:t> </a:t>
            </a:r>
            <a:r>
              <a:rPr lang="en-US" sz="2400" dirty="0" err="1" smtClean="0"/>
              <a:t>Karczewski</a:t>
            </a:r>
            <a:r>
              <a:rPr lang="en-US" sz="2400" dirty="0" smtClean="0"/>
              <a:t>, Michael Clark, Maeve </a:t>
            </a:r>
            <a:r>
              <a:rPr lang="en-US" sz="2400" dirty="0" err="1" smtClean="0"/>
              <a:t>O’Huallachain</a:t>
            </a:r>
            <a:r>
              <a:rPr lang="en-US" sz="2400" dirty="0" smtClean="0"/>
              <a:t>, </a:t>
            </a:r>
            <a:r>
              <a:rPr lang="en-US" sz="2400" dirty="0" err="1" smtClean="0"/>
              <a:t>Manoj</a:t>
            </a:r>
            <a:r>
              <a:rPr lang="en-US" sz="2400" dirty="0" smtClean="0"/>
              <a:t> </a:t>
            </a:r>
            <a:r>
              <a:rPr lang="en-US" sz="2400" dirty="0" err="1" smtClean="0"/>
              <a:t>Hariharan,Yong</a:t>
            </a:r>
            <a:r>
              <a:rPr lang="en-US" sz="2400" dirty="0" smtClean="0"/>
              <a:t> Cheng, </a:t>
            </a:r>
            <a:r>
              <a:rPr lang="en-US" sz="2400" dirty="0" err="1" smtClean="0"/>
              <a:t>Suganthi</a:t>
            </a:r>
            <a:r>
              <a:rPr lang="en-US" sz="2400" dirty="0" smtClean="0"/>
              <a:t> Bali, Sara </a:t>
            </a:r>
            <a:r>
              <a:rPr lang="en-US" sz="2400" dirty="0" err="1" smtClean="0"/>
              <a:t>Hillemenyer</a:t>
            </a:r>
            <a:r>
              <a:rPr lang="en-US" sz="2400" dirty="0" smtClean="0"/>
              <a:t>, </a:t>
            </a:r>
            <a:r>
              <a:rPr lang="en-US" sz="2400" dirty="0" err="1" smtClean="0"/>
              <a:t>Rajini</a:t>
            </a:r>
            <a:r>
              <a:rPr lang="en-US" sz="2400" dirty="0" smtClean="0"/>
              <a:t> </a:t>
            </a:r>
            <a:r>
              <a:rPr lang="en-US" sz="2400" dirty="0" err="1" smtClean="0"/>
              <a:t>Haraksingh</a:t>
            </a:r>
            <a:r>
              <a:rPr lang="en-US" sz="2400" dirty="0" smtClean="0"/>
              <a:t>, </a:t>
            </a:r>
            <a:r>
              <a:rPr lang="en-US" sz="2400" dirty="0" err="1" smtClean="0"/>
              <a:t>Elana</a:t>
            </a:r>
            <a:r>
              <a:rPr lang="en-US" sz="2400" dirty="0" smtClean="0"/>
              <a:t> </a:t>
            </a:r>
            <a:r>
              <a:rPr lang="en-US" sz="2400" dirty="0" err="1" smtClean="0"/>
              <a:t>Miriami</a:t>
            </a:r>
            <a:r>
              <a:rPr lang="en-US" sz="2400" dirty="0" smtClean="0"/>
              <a:t>, Lukas </a:t>
            </a:r>
            <a:r>
              <a:rPr lang="en-US" sz="2400" dirty="0" err="1" smtClean="0"/>
              <a:t>Habegger</a:t>
            </a:r>
            <a:r>
              <a:rPr lang="en-US" sz="2400" dirty="0" smtClean="0"/>
              <a:t>, </a:t>
            </a:r>
            <a:r>
              <a:rPr lang="en-US" sz="2400" dirty="0" err="1" smtClean="0"/>
              <a:t>Rong</a:t>
            </a:r>
            <a:r>
              <a:rPr lang="en-US" sz="2400" dirty="0" smtClean="0"/>
              <a:t> Chen, Joel Dudley, Frederick Dewey, Shin Lin, Teri Klein, Russ Altman, </a:t>
            </a:r>
            <a:r>
              <a:rPr lang="en-US" sz="2400" dirty="0" err="1" smtClean="0"/>
              <a:t>Atul</a:t>
            </a:r>
            <a:r>
              <a:rPr lang="en-US" sz="2400" dirty="0" smtClean="0"/>
              <a:t> Butte, </a:t>
            </a:r>
            <a:r>
              <a:rPr lang="en-US" sz="2400" dirty="0" err="1" smtClean="0"/>
              <a:t>Euan</a:t>
            </a:r>
            <a:r>
              <a:rPr lang="en-US" sz="2400" dirty="0" smtClean="0"/>
              <a:t> Ashley, Tom </a:t>
            </a:r>
            <a:r>
              <a:rPr lang="en-US" sz="2400" dirty="0" err="1" smtClean="0"/>
              <a:t>Quetermous</a:t>
            </a:r>
            <a:r>
              <a:rPr lang="en-US" sz="2400" dirty="0" smtClean="0"/>
              <a:t>, Mark Gerstein, Kari Nadeau, </a:t>
            </a:r>
            <a:r>
              <a:rPr lang="en-US" sz="2400" dirty="0" err="1" smtClean="0"/>
              <a:t>Hua</a:t>
            </a:r>
            <a:r>
              <a:rPr lang="en-US" sz="2400" dirty="0" smtClean="0"/>
              <a:t> Tang, Phyllis Snyder</a:t>
            </a:r>
          </a:p>
        </p:txBody>
      </p:sp>
      <p:pic>
        <p:nvPicPr>
          <p:cNvPr id="2" name="Picture 1" descr="Mom_and_iPOP_01-05_Web.gif"/>
          <p:cNvPicPr>
            <a:picLocks noChangeAspect="1"/>
          </p:cNvPicPr>
          <p:nvPr/>
        </p:nvPicPr>
        <p:blipFill rotWithShape="1">
          <a:blip r:embed="rId2">
            <a:extLst>
              <a:ext uri="{28A0092B-C50C-407E-A947-70E740481C1C}">
                <a14:useLocalDpi xmlns:a14="http://schemas.microsoft.com/office/drawing/2010/main" val="0"/>
              </a:ext>
            </a:extLst>
          </a:blip>
          <a:srcRect l="44078" t="43519"/>
          <a:stretch/>
        </p:blipFill>
        <p:spPr>
          <a:xfrm>
            <a:off x="6553200" y="4114800"/>
            <a:ext cx="1752600" cy="1785339"/>
          </a:xfrm>
          <a:prstGeom prst="rect">
            <a:avLst/>
          </a:prstGeom>
        </p:spPr>
      </p:pic>
      <p:sp>
        <p:nvSpPr>
          <p:cNvPr id="3" name="Right Triangle 2"/>
          <p:cNvSpPr/>
          <p:nvPr/>
        </p:nvSpPr>
        <p:spPr bwMode="auto">
          <a:xfrm rot="5400000">
            <a:off x="6362700" y="4076700"/>
            <a:ext cx="762000" cy="838200"/>
          </a:xfrm>
          <a:prstGeom prst="rtTriangl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Rectangle 3"/>
          <p:cNvSpPr/>
          <p:nvPr/>
        </p:nvSpPr>
        <p:spPr>
          <a:xfrm>
            <a:off x="609600" y="4038600"/>
            <a:ext cx="5715000" cy="3016210"/>
          </a:xfrm>
          <a:prstGeom prst="rect">
            <a:avLst/>
          </a:prstGeom>
        </p:spPr>
        <p:txBody>
          <a:bodyPr wrap="square">
            <a:spAutoFit/>
          </a:bodyPr>
          <a:lstStyle/>
          <a:p>
            <a:r>
              <a:rPr lang="en-US" sz="2000" dirty="0" smtClean="0"/>
              <a:t>Phase 2 HMP: </a:t>
            </a:r>
          </a:p>
          <a:p>
            <a:r>
              <a:rPr lang="en-US" sz="2000" dirty="0"/>
              <a:t>Brian </a:t>
            </a:r>
            <a:r>
              <a:rPr lang="en-US" sz="2000" dirty="0" err="1"/>
              <a:t>Piening</a:t>
            </a:r>
            <a:r>
              <a:rPr lang="en-US" sz="2000" dirty="0"/>
              <a:t>, </a:t>
            </a:r>
            <a:r>
              <a:rPr lang="en-US" sz="2000" dirty="0" err="1" smtClean="0"/>
              <a:t>Wenyu</a:t>
            </a:r>
            <a:r>
              <a:rPr lang="en-US" sz="2000" dirty="0" smtClean="0"/>
              <a:t> </a:t>
            </a:r>
            <a:r>
              <a:rPr lang="en-US" sz="2000" dirty="0"/>
              <a:t>Zhou, Colleen Campbell, Kim  </a:t>
            </a:r>
            <a:r>
              <a:rPr lang="en-US" sz="2000" dirty="0" err="1" smtClean="0"/>
              <a:t>Kukurba</a:t>
            </a:r>
            <a:r>
              <a:rPr lang="en-US" sz="2000" dirty="0" smtClean="0"/>
              <a:t>, Sid </a:t>
            </a:r>
            <a:r>
              <a:rPr lang="en-US" sz="2000" dirty="0" err="1" smtClean="0"/>
              <a:t>Mitra</a:t>
            </a:r>
            <a:r>
              <a:rPr lang="en-US" sz="2000" dirty="0" smtClean="0"/>
              <a:t>, George Weinstock, Tracey McLaughlin </a:t>
            </a:r>
          </a:p>
          <a:p>
            <a:endParaRPr lang="en-US" sz="1400" dirty="0"/>
          </a:p>
          <a:p>
            <a:pPr defTabSz="457200" eaLnBrk="1" hangingPunct="1">
              <a:lnSpc>
                <a:spcPct val="80000"/>
              </a:lnSpc>
              <a:spcBef>
                <a:spcPct val="20000"/>
              </a:spcBef>
            </a:pPr>
            <a:r>
              <a:rPr lang="en-US" sz="2000" dirty="0" err="1">
                <a:latin typeface="Helvetica" charset="0"/>
              </a:rPr>
              <a:t>Methylome</a:t>
            </a:r>
            <a:r>
              <a:rPr lang="en-US" sz="2000" dirty="0">
                <a:latin typeface="Helvetica" charset="0"/>
              </a:rPr>
              <a:t>:</a:t>
            </a:r>
          </a:p>
          <a:p>
            <a:pPr defTabSz="457200" eaLnBrk="1" hangingPunct="1">
              <a:lnSpc>
                <a:spcPct val="80000"/>
              </a:lnSpc>
              <a:spcBef>
                <a:spcPct val="20000"/>
              </a:spcBef>
            </a:pPr>
            <a:r>
              <a:rPr lang="en-US" sz="2000" dirty="0">
                <a:latin typeface="Helvetica" charset="0"/>
              </a:rPr>
              <a:t>Dan </a:t>
            </a:r>
            <a:r>
              <a:rPr lang="en-US" sz="2000" dirty="0" err="1">
                <a:latin typeface="Helvetica" charset="0"/>
              </a:rPr>
              <a:t>Xie</a:t>
            </a:r>
            <a:r>
              <a:rPr lang="en-US" sz="2000" dirty="0">
                <a:latin typeface="Helvetica" charset="0"/>
              </a:rPr>
              <a:t>, </a:t>
            </a:r>
            <a:r>
              <a:rPr lang="en-US" sz="2000" dirty="0" err="1"/>
              <a:t>Volodymyr</a:t>
            </a:r>
            <a:r>
              <a:rPr lang="en-US" sz="2000" dirty="0"/>
              <a:t> </a:t>
            </a:r>
            <a:r>
              <a:rPr lang="en-US" sz="2000" dirty="0" err="1"/>
              <a:t>Kuleshov</a:t>
            </a:r>
            <a:r>
              <a:rPr lang="en-US" sz="2000" dirty="0"/>
              <a:t>, </a:t>
            </a:r>
            <a:r>
              <a:rPr lang="en-US" sz="2000" dirty="0" err="1"/>
              <a:t>Rui</a:t>
            </a:r>
            <a:r>
              <a:rPr lang="en-US" sz="2000" dirty="0"/>
              <a:t> Chen, Dmitry </a:t>
            </a:r>
            <a:r>
              <a:rPr lang="en-US" sz="2000" dirty="0" err="1"/>
              <a:t>Pushkarev</a:t>
            </a:r>
            <a:r>
              <a:rPr lang="en-US" sz="2000" dirty="0"/>
              <a:t>, </a:t>
            </a:r>
            <a:r>
              <a:rPr lang="en-US" sz="2000" dirty="0" err="1"/>
              <a:t>Konrad</a:t>
            </a:r>
            <a:r>
              <a:rPr lang="en-US" sz="2000" dirty="0"/>
              <a:t> </a:t>
            </a:r>
            <a:r>
              <a:rPr lang="en-US" sz="2000" dirty="0" err="1"/>
              <a:t>Karczewski</a:t>
            </a:r>
            <a:r>
              <a:rPr lang="en-US" sz="2000" dirty="0"/>
              <a:t>, Alan Boyle, Tim </a:t>
            </a:r>
            <a:r>
              <a:rPr lang="en-US" sz="2000" dirty="0" err="1"/>
              <a:t>Blauwkamp</a:t>
            </a:r>
            <a:r>
              <a:rPr lang="en-US" sz="2000" dirty="0"/>
              <a:t>, Michael </a:t>
            </a:r>
            <a:r>
              <a:rPr lang="en-US" sz="2000" dirty="0" err="1"/>
              <a:t>Kertesz</a:t>
            </a:r>
            <a:endParaRPr lang="en-US" sz="2000" dirty="0">
              <a:latin typeface="Helvetica" charset="0"/>
            </a:endParaRPr>
          </a:p>
          <a:p>
            <a:endParaRPr lang="en-US" sz="1800" dirty="0"/>
          </a:p>
        </p:txBody>
      </p:sp>
    </p:spTree>
    <p:extLst>
      <p:ext uri="{BB962C8B-B14F-4D97-AF65-F5344CB8AC3E}">
        <p14:creationId xmlns:p14="http://schemas.microsoft.com/office/powerpoint/2010/main" val="282149983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55942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152400"/>
            <a:ext cx="7772400" cy="1143000"/>
          </a:xfrm>
        </p:spPr>
        <p:txBody>
          <a:bodyPr>
            <a:normAutofit/>
          </a:bodyPr>
          <a:lstStyle/>
          <a:p>
            <a:r>
              <a:rPr lang="en-US" dirty="0" err="1" smtClean="0"/>
              <a:t>RegulomeDB</a:t>
            </a:r>
            <a:endParaRPr lang="en-US" dirty="0"/>
          </a:p>
        </p:txBody>
      </p:sp>
      <p:sp>
        <p:nvSpPr>
          <p:cNvPr id="6" name="Rectangle 5"/>
          <p:cNvSpPr/>
          <p:nvPr/>
        </p:nvSpPr>
        <p:spPr>
          <a:xfrm>
            <a:off x="6941704" y="6396335"/>
            <a:ext cx="1668896" cy="461665"/>
          </a:xfrm>
          <a:prstGeom prst="rect">
            <a:avLst/>
          </a:prstGeom>
        </p:spPr>
        <p:txBody>
          <a:bodyPr wrap="none">
            <a:spAutoFit/>
          </a:bodyPr>
          <a:lstStyle/>
          <a:p>
            <a:r>
              <a:rPr lang="en-US" dirty="0" smtClean="0"/>
              <a:t>Alan Boyle</a:t>
            </a:r>
            <a:endParaRPr lang="en-US" dirty="0"/>
          </a:p>
        </p:txBody>
      </p:sp>
      <p:graphicFrame>
        <p:nvGraphicFramePr>
          <p:cNvPr id="7" name="Content Placeholder 5"/>
          <p:cNvGraphicFramePr>
            <a:graphicFrameLocks/>
          </p:cNvGraphicFramePr>
          <p:nvPr>
            <p:extLst>
              <p:ext uri="{D42A27DB-BD31-4B8C-83A1-F6EECF244321}">
                <p14:modId xmlns:p14="http://schemas.microsoft.com/office/powerpoint/2010/main" val="889121183"/>
              </p:ext>
            </p:extLst>
          </p:nvPr>
        </p:nvGraphicFramePr>
        <p:xfrm>
          <a:off x="182016" y="762000"/>
          <a:ext cx="8804168" cy="5612861"/>
        </p:xfrm>
        <a:graphic>
          <a:graphicData uri="http://schemas.openxmlformats.org/drawingml/2006/table">
            <a:tbl>
              <a:tblPr firstRow="1" bandRow="1">
                <a:tableStyleId>{2D5ABB26-0587-4C30-8999-92F81FD0307C}</a:tableStyleId>
              </a:tblPr>
              <a:tblGrid>
                <a:gridCol w="2662371"/>
                <a:gridCol w="2666149"/>
                <a:gridCol w="1433334"/>
                <a:gridCol w="2042314"/>
              </a:tblGrid>
              <a:tr h="322699">
                <a:tc>
                  <a:txBody>
                    <a:bodyPr/>
                    <a:lstStyle/>
                    <a:p>
                      <a:pPr algn="ctr" fontAlgn="t"/>
                      <a:r>
                        <a:rPr lang="en-US" sz="1600" u="none" strike="noStrike" dirty="0">
                          <a:effectLst/>
                        </a:rPr>
                        <a:t>Data Type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Types</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Features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Genomic Coverage (</a:t>
                      </a:r>
                      <a:r>
                        <a:rPr lang="en-US" sz="1600" u="none" strike="noStrike" dirty="0" err="1">
                          <a:effectLst/>
                        </a:rPr>
                        <a:t>bp</a:t>
                      </a:r>
                      <a:r>
                        <a:rPr lang="en-US" sz="1600" u="none" strike="noStrike" dirty="0">
                          <a:effectLst/>
                        </a:rPr>
                        <a:t>)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r>
              <a:tr h="408490">
                <a:tc>
                  <a:txBody>
                    <a:bodyPr/>
                    <a:lstStyle/>
                    <a:p>
                      <a:pPr algn="l" fontAlgn="t"/>
                      <a:r>
                        <a:rPr lang="en-US" sz="1400" u="none" strike="noStrike" dirty="0">
                          <a:effectLst/>
                        </a:rPr>
                        <a:t>Transcription Factor ChIP-Seq </a:t>
                      </a:r>
                      <a:endParaRPr lang="en-US" sz="1400" u="none" strike="noStrike" dirty="0" smtClean="0">
                        <a:effectLst/>
                      </a:endParaRPr>
                    </a:p>
                    <a:p>
                      <a:pPr algn="l" fontAlgn="t"/>
                      <a:r>
                        <a:rPr lang="en-US" sz="1400" u="none" strike="noStrike" dirty="0" smtClean="0">
                          <a:effectLst/>
                        </a:rPr>
                        <a:t>(</a:t>
                      </a:r>
                      <a:r>
                        <a:rPr lang="en-US" sz="1400" u="none" strike="noStrike" dirty="0">
                          <a:effectLst/>
                        </a:rPr>
                        <a:t>ENCODE) </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495 conditions / cell lines </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7,721,822</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230,795,743</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r>
              <a:tr h="423345">
                <a:tc>
                  <a:txBody>
                    <a:bodyPr/>
                    <a:lstStyle/>
                    <a:p>
                      <a:pPr algn="l" fontAlgn="t"/>
                      <a:r>
                        <a:rPr lang="en-US" sz="1400" u="none" strike="noStrike" dirty="0">
                          <a:effectLst/>
                        </a:rPr>
                        <a:t>Transcription Factor ChIP-Seq </a:t>
                      </a:r>
                      <a:endParaRPr lang="en-US" sz="1400" u="none" strike="noStrike" dirty="0" smtClean="0">
                        <a:effectLst/>
                      </a:endParaRPr>
                    </a:p>
                    <a:p>
                      <a:pPr algn="l" fontAlgn="t"/>
                      <a:r>
                        <a:rPr lang="en-US" sz="1400" u="none" strike="noStrike" dirty="0" smtClean="0">
                          <a:effectLst/>
                        </a:rPr>
                        <a:t>(</a:t>
                      </a:r>
                      <a:r>
                        <a:rPr lang="en-US" sz="1400" u="none" strike="noStrike" dirty="0">
                          <a:effectLst/>
                        </a:rPr>
                        <a:t>non-ENCODE)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32 conditions / cell lines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397,534</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140,534,725</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a:effectLst/>
                        </a:rPr>
                        <a:t>Transcription Factor </a:t>
                      </a:r>
                      <a:r>
                        <a:rPr lang="en-US" sz="1400" u="none" strike="noStrike" dirty="0" smtClean="0">
                          <a:effectLst/>
                        </a:rPr>
                        <a:t>ChIP</a:t>
                      </a:r>
                      <a:r>
                        <a:rPr lang="en-US" sz="1400" u="none" strike="noStrike" dirty="0">
                          <a:effectLst/>
                        </a:rPr>
                        <a:t>-</a:t>
                      </a:r>
                      <a:r>
                        <a:rPr lang="en-US" sz="1400" u="none" strike="noStrike" dirty="0" err="1">
                          <a:effectLst/>
                        </a:rPr>
                        <a:t>exo</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1 condition</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35,161</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2,604,066</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a:effectLst/>
                        </a:rPr>
                        <a:t>Histone Modifications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284 conditions / cell lines/ marks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23,055,241</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2,805,205,184</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err="1">
                          <a:effectLst/>
                        </a:rPr>
                        <a:t>DNase</a:t>
                      </a:r>
                      <a:r>
                        <a:rPr lang="en-US" sz="1400" u="none" strike="noStrike" dirty="0">
                          <a:effectLst/>
                        </a:rPr>
                        <a:t> I Hypersensitive Sites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114 conditions / cell lines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20,710,098</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614,973,579</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FAIRE Sites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25 conditions / cell lines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4,816,196</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476,386,909</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DNase I Footprints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50 cell lines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128,266,803</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178,722,370</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Predicted Binding (PWMs)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fr-FR" sz="1400" u="none" strike="noStrike" dirty="0">
                          <a:effectLst/>
                        </a:rPr>
                        <a:t>1,158 motifs</a:t>
                      </a:r>
                      <a:endParaRPr lang="fr-FR"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239,713,973</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1,151,732,122</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eQTLs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142,945 SNPs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142,945</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142,945</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dsQTLs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6,069 SNPs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6,069</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6,069</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Manual Annotations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6 Genomic Regions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282</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11,607</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VISTA Enhancers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1,448 Enhancers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1,325</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1,658,146</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a:effectLst/>
                        </a:rPr>
                        <a:t>Validated SNPs affecting binding </a:t>
                      </a:r>
                      <a:endParaRPr lang="en-US" sz="1400" b="0" i="0" u="none" strike="noStrike">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400" u="none" strike="noStrike" dirty="0">
                          <a:effectLst/>
                        </a:rPr>
                        <a:t>855 SNPs </a:t>
                      </a:r>
                      <a:endParaRPr lang="en-US" sz="1400" b="0" i="0" u="none" strike="noStrike" dirty="0">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US" sz="1400" u="none" strike="noStrike">
                          <a:effectLst/>
                        </a:rPr>
                        <a:t>855</a:t>
                      </a:r>
                      <a:endParaRPr lang="en-US" sz="1400" b="0" i="0" u="none" strike="noStrike">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US" sz="1400" u="none" strike="noStrike" dirty="0">
                          <a:effectLst/>
                        </a:rPr>
                        <a:t>855</a:t>
                      </a:r>
                      <a:endParaRPr lang="en-US" sz="1400" b="0" i="0" u="none" strike="noStrike" dirty="0">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14521413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Alan P Boyle</a:t>
            </a:r>
            <a:endParaRPr lang="en-US"/>
          </a:p>
        </p:txBody>
      </p:sp>
      <p:sp>
        <p:nvSpPr>
          <p:cNvPr id="5" name="Footer Placeholder 4"/>
          <p:cNvSpPr>
            <a:spLocks noGrp="1"/>
          </p:cNvSpPr>
          <p:nvPr>
            <p:ph type="ftr" sz="quarter" idx="11"/>
          </p:nvPr>
        </p:nvSpPr>
        <p:spPr/>
        <p:txBody>
          <a:bodyPr/>
          <a:lstStyle/>
          <a:p>
            <a:r>
              <a:rPr lang="en-US" smtClean="0"/>
              <a:t>RegulomeDB</a:t>
            </a:r>
            <a:endParaRPr lang="en-US"/>
          </a:p>
        </p:txBody>
      </p:sp>
      <p:pic>
        <p:nvPicPr>
          <p:cNvPr id="8" name="Content Placeholder 7" descr="Fig3.png"/>
          <p:cNvPicPr>
            <a:picLocks noGrp="1" noChangeAspect="1"/>
          </p:cNvPicPr>
          <p:nvPr>
            <p:ph idx="1"/>
          </p:nvPr>
        </p:nvPicPr>
        <p:blipFill>
          <a:blip r:embed="rId3">
            <a:extLst>
              <a:ext uri="{28A0092B-C50C-407E-A947-70E740481C1C}">
                <a14:useLocalDpi xmlns:a14="http://schemas.microsoft.com/office/drawing/2010/main" val="0"/>
              </a:ext>
            </a:extLst>
          </a:blip>
          <a:srcRect t="-22277" b="-22277"/>
          <a:stretch>
            <a:fillRect/>
          </a:stretch>
        </p:blipFill>
        <p:spPr>
          <a:xfrm>
            <a:off x="592667" y="457200"/>
            <a:ext cx="10075333" cy="5334000"/>
          </a:xfrm>
        </p:spPr>
      </p:pic>
      <p:sp useBgFill="1">
        <p:nvSpPr>
          <p:cNvPr id="3" name="Rectangle 2"/>
          <p:cNvSpPr/>
          <p:nvPr/>
        </p:nvSpPr>
        <p:spPr>
          <a:xfrm>
            <a:off x="6383868" y="1062600"/>
            <a:ext cx="3678763" cy="4576200"/>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Damaging Variation in an Individual</a:t>
            </a:r>
            <a:endParaRPr lang="en-US" dirty="0"/>
          </a:p>
        </p:txBody>
      </p:sp>
      <p:sp>
        <p:nvSpPr>
          <p:cNvPr id="16" name="Line 460"/>
          <p:cNvSpPr>
            <a:spLocks noChangeShapeType="1"/>
          </p:cNvSpPr>
          <p:nvPr/>
        </p:nvSpPr>
        <p:spPr bwMode="auto">
          <a:xfrm>
            <a:off x="685800" y="4611346"/>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7" name="Rectangle 462"/>
          <p:cNvSpPr>
            <a:spLocks/>
          </p:cNvSpPr>
          <p:nvPr/>
        </p:nvSpPr>
        <p:spPr bwMode="auto">
          <a:xfrm>
            <a:off x="1957587" y="4530979"/>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8" name="Oval 470"/>
          <p:cNvSpPr>
            <a:spLocks/>
          </p:cNvSpPr>
          <p:nvPr/>
        </p:nvSpPr>
        <p:spPr bwMode="auto">
          <a:xfrm>
            <a:off x="5920284" y="4462681"/>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20" name="TextBox 19"/>
          <p:cNvSpPr txBox="1"/>
          <p:nvPr/>
        </p:nvSpPr>
        <p:spPr>
          <a:xfrm>
            <a:off x="2053250" y="5345668"/>
            <a:ext cx="1815258" cy="369332"/>
          </a:xfrm>
          <a:prstGeom prst="rect">
            <a:avLst/>
          </a:prstGeom>
          <a:noFill/>
        </p:spPr>
        <p:txBody>
          <a:bodyPr wrap="none" rtlCol="0">
            <a:spAutoFit/>
          </a:bodyPr>
          <a:lstStyle/>
          <a:p>
            <a:r>
              <a:rPr lang="en-US" dirty="0" smtClean="0"/>
              <a:t>Protein Coding</a:t>
            </a:r>
            <a:endParaRPr lang="en-US" dirty="0"/>
          </a:p>
        </p:txBody>
      </p:sp>
      <p:sp>
        <p:nvSpPr>
          <p:cNvPr id="21" name="TextBox 20"/>
          <p:cNvSpPr txBox="1"/>
          <p:nvPr/>
        </p:nvSpPr>
        <p:spPr>
          <a:xfrm>
            <a:off x="5480045" y="5345668"/>
            <a:ext cx="1432942" cy="369332"/>
          </a:xfrm>
          <a:prstGeom prst="rect">
            <a:avLst/>
          </a:prstGeom>
          <a:noFill/>
        </p:spPr>
        <p:txBody>
          <a:bodyPr wrap="none" rtlCol="0">
            <a:spAutoFit/>
          </a:bodyPr>
          <a:lstStyle/>
          <a:p>
            <a:r>
              <a:rPr lang="en-US" dirty="0" smtClean="0"/>
              <a:t>Non-coding</a:t>
            </a:r>
            <a:endParaRPr lang="en-US" dirty="0"/>
          </a:p>
        </p:txBody>
      </p:sp>
      <p:cxnSp>
        <p:nvCxnSpPr>
          <p:cNvPr id="22" name="Straight Arrow Connector 21"/>
          <p:cNvCxnSpPr>
            <a:stCxn id="20" idx="0"/>
          </p:cNvCxnSpPr>
          <p:nvPr/>
        </p:nvCxnSpPr>
        <p:spPr>
          <a:xfrm flipV="1">
            <a:off x="2960879" y="4871920"/>
            <a:ext cx="9543" cy="47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21" idx="0"/>
          </p:cNvCxnSpPr>
          <p:nvPr/>
        </p:nvCxnSpPr>
        <p:spPr>
          <a:xfrm flipV="1">
            <a:off x="6196516" y="4871920"/>
            <a:ext cx="9203" cy="47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Multiply 23"/>
          <p:cNvSpPr/>
          <p:nvPr/>
        </p:nvSpPr>
        <p:spPr>
          <a:xfrm>
            <a:off x="2503679" y="4154146"/>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5" name="Multiply 24"/>
          <p:cNvSpPr/>
          <p:nvPr/>
        </p:nvSpPr>
        <p:spPr>
          <a:xfrm>
            <a:off x="5739316" y="4149313"/>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7639417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4294967295"/>
          </p:nvPr>
        </p:nvSpPr>
        <p:spPr>
          <a:xfrm>
            <a:off x="457200" y="1447800"/>
            <a:ext cx="8458200" cy="4525963"/>
          </a:xfrm>
        </p:spPr>
        <p:txBody>
          <a:bodyPr/>
          <a:lstStyle/>
          <a:p>
            <a:pPr eaLnBrk="1" hangingPunct="1"/>
            <a:r>
              <a:rPr lang="en-US" sz="2800" b="1" dirty="0" smtClean="0">
                <a:latin typeface="Helvetica" charset="0"/>
              </a:rPr>
              <a:t>Understand and Treat Disease </a:t>
            </a:r>
          </a:p>
          <a:p>
            <a:pPr lvl="1"/>
            <a:r>
              <a:rPr lang="en-US" sz="2400" dirty="0" smtClean="0">
                <a:latin typeface="Helvetica" charset="0"/>
              </a:rPr>
              <a:t>Cancer</a:t>
            </a:r>
            <a:endParaRPr lang="en-US" sz="2400" dirty="0">
              <a:latin typeface="Helvetica" charset="0"/>
            </a:endParaRPr>
          </a:p>
          <a:p>
            <a:pPr lvl="1"/>
            <a:r>
              <a:rPr lang="en-US" sz="2400" dirty="0" smtClean="0">
                <a:latin typeface="Helvetica" charset="0"/>
              </a:rPr>
              <a:t>Mystery diseases</a:t>
            </a:r>
          </a:p>
          <a:p>
            <a:pPr lvl="1"/>
            <a:r>
              <a:rPr lang="en-US" sz="2400" dirty="0" smtClean="0">
                <a:latin typeface="Helvetica" charset="0"/>
              </a:rPr>
              <a:t>Prenatal diagnostics</a:t>
            </a:r>
          </a:p>
          <a:p>
            <a:endParaRPr lang="en-US" sz="1600" b="1" dirty="0" smtClean="0">
              <a:latin typeface="Helvetica" charset="0"/>
            </a:endParaRPr>
          </a:p>
          <a:p>
            <a:r>
              <a:rPr lang="en-US" sz="2800" b="1" dirty="0" smtClean="0">
                <a:latin typeface="Helvetica" charset="0"/>
              </a:rPr>
              <a:t>Pharmacogenomics</a:t>
            </a:r>
            <a:r>
              <a:rPr lang="en-US" sz="2800" dirty="0" smtClean="0">
                <a:latin typeface="Helvetica" charset="0"/>
              </a:rPr>
              <a:t> </a:t>
            </a:r>
            <a:endParaRPr lang="en-US" sz="2800" dirty="0">
              <a:latin typeface="Helvetica" charset="0"/>
            </a:endParaRPr>
          </a:p>
          <a:p>
            <a:pPr lvl="1"/>
            <a:r>
              <a:rPr lang="en-US" sz="2400" dirty="0">
                <a:latin typeface="Helvetica" charset="0"/>
              </a:rPr>
              <a:t>Determining which drug side effects and doses</a:t>
            </a:r>
          </a:p>
          <a:p>
            <a:pPr eaLnBrk="1" hangingPunct="1"/>
            <a:endParaRPr lang="en-US" sz="1600" b="1" dirty="0" smtClean="0">
              <a:latin typeface="Helvetica" charset="0"/>
            </a:endParaRPr>
          </a:p>
          <a:p>
            <a:pPr eaLnBrk="1" hangingPunct="1"/>
            <a:r>
              <a:rPr lang="en-US" sz="2800" b="1" dirty="0" smtClean="0">
                <a:latin typeface="Helvetica" charset="0"/>
              </a:rPr>
              <a:t>Managing Health Care in Healthy Individuals</a:t>
            </a:r>
            <a:r>
              <a:rPr lang="en-US" sz="2800" b="1" dirty="0">
                <a:latin typeface="Helvetica" charset="0"/>
              </a:rPr>
              <a:t>?</a:t>
            </a:r>
            <a:endParaRPr lang="en-US" sz="2800" dirty="0" smtClean="0">
              <a:latin typeface="Helvetica" charset="0"/>
            </a:endParaRPr>
          </a:p>
        </p:txBody>
      </p:sp>
      <p:sp>
        <p:nvSpPr>
          <p:cNvPr id="48131" name="Title 3"/>
          <p:cNvSpPr>
            <a:spLocks noGrp="1"/>
          </p:cNvSpPr>
          <p:nvPr>
            <p:ph type="title" idx="4294967295"/>
          </p:nvPr>
        </p:nvSpPr>
        <p:spPr>
          <a:xfrm>
            <a:off x="533400" y="304800"/>
            <a:ext cx="8153400" cy="1143000"/>
          </a:xfrm>
        </p:spPr>
        <p:txBody>
          <a:bodyPr/>
          <a:lstStyle/>
          <a:p>
            <a:pPr eaLnBrk="1" hangingPunct="1"/>
            <a:r>
              <a:rPr lang="en-US" sz="4000" b="1" dirty="0">
                <a:latin typeface="Helvetica" charset="0"/>
              </a:rPr>
              <a:t>Impact of Genomics on Medicine</a:t>
            </a:r>
          </a:p>
        </p:txBody>
      </p:sp>
      <p:pic>
        <p:nvPicPr>
          <p:cNvPr id="4" name="Picture 3" descr="pills.jpg"/>
          <p:cNvPicPr>
            <a:picLocks noChangeAspect="1"/>
          </p:cNvPicPr>
          <p:nvPr/>
        </p:nvPicPr>
        <p:blipFill>
          <a:blip r:embed="rId3"/>
          <a:stretch>
            <a:fillRect/>
          </a:stretch>
        </p:blipFill>
        <p:spPr>
          <a:xfrm>
            <a:off x="6324600" y="1752600"/>
            <a:ext cx="2519001" cy="1828800"/>
          </a:xfrm>
          <a:prstGeom prst="rect">
            <a:avLst/>
          </a:prstGeom>
        </p:spPr>
      </p:pic>
    </p:spTree>
    <p:extLst>
      <p:ext uri="{BB962C8B-B14F-4D97-AF65-F5344CB8AC3E}">
        <p14:creationId xmlns:p14="http://schemas.microsoft.com/office/powerpoint/2010/main" val="22104421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normAutofit fontScale="90000"/>
          </a:bodyPr>
          <a:lstStyle/>
          <a:p>
            <a:r>
              <a:rPr lang="en-US" dirty="0" smtClean="0"/>
              <a:t>Damaging Variation in an Individual</a:t>
            </a:r>
            <a:endParaRPr lang="en-US" dirty="0"/>
          </a:p>
        </p:txBody>
      </p:sp>
      <p:pic>
        <p:nvPicPr>
          <p:cNvPr id="8" name="Content Placeholder 7" descr="Fig3.png"/>
          <p:cNvPicPr>
            <a:picLocks noGrp="1" noChangeAspect="1"/>
          </p:cNvPicPr>
          <p:nvPr>
            <p:ph idx="1"/>
          </p:nvPr>
        </p:nvPicPr>
        <p:blipFill>
          <a:blip r:embed="rId3">
            <a:extLst>
              <a:ext uri="{28A0092B-C50C-407E-A947-70E740481C1C}">
                <a14:useLocalDpi xmlns:a14="http://schemas.microsoft.com/office/drawing/2010/main" val="0"/>
              </a:ext>
            </a:extLst>
          </a:blip>
          <a:srcRect t="-22277" b="-22277"/>
          <a:stretch>
            <a:fillRect/>
          </a:stretch>
        </p:blipFill>
        <p:spPr>
          <a:xfrm>
            <a:off x="330200" y="762000"/>
            <a:ext cx="8509000" cy="4504765"/>
          </a:xfrm>
        </p:spPr>
      </p:pic>
      <p:sp>
        <p:nvSpPr>
          <p:cNvPr id="6" name="Line 460"/>
          <p:cNvSpPr>
            <a:spLocks noChangeShapeType="1"/>
          </p:cNvSpPr>
          <p:nvPr/>
        </p:nvSpPr>
        <p:spPr bwMode="auto">
          <a:xfrm>
            <a:off x="946913" y="5109772"/>
            <a:ext cx="6749287"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7" name="Rectangle 462"/>
          <p:cNvSpPr>
            <a:spLocks/>
          </p:cNvSpPr>
          <p:nvPr/>
        </p:nvSpPr>
        <p:spPr bwMode="auto">
          <a:xfrm>
            <a:off x="2191374" y="5058956"/>
            <a:ext cx="1730088" cy="101630"/>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9" name="Rectangle 465"/>
          <p:cNvSpPr>
            <a:spLocks/>
          </p:cNvSpPr>
          <p:nvPr/>
        </p:nvSpPr>
        <p:spPr bwMode="auto">
          <a:xfrm>
            <a:off x="2810668" y="4729437"/>
            <a:ext cx="545984" cy="165413"/>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Gene</a:t>
            </a:r>
          </a:p>
        </p:txBody>
      </p:sp>
      <p:sp>
        <p:nvSpPr>
          <p:cNvPr id="10" name="Oval 470"/>
          <p:cNvSpPr>
            <a:spLocks/>
          </p:cNvSpPr>
          <p:nvPr/>
        </p:nvSpPr>
        <p:spPr bwMode="auto">
          <a:xfrm>
            <a:off x="6068927" y="5015772"/>
            <a:ext cx="471842" cy="19196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1" name="Rectangle 471"/>
          <p:cNvSpPr>
            <a:spLocks/>
          </p:cNvSpPr>
          <p:nvPr/>
        </p:nvSpPr>
        <p:spPr bwMode="auto">
          <a:xfrm>
            <a:off x="5425470" y="4724400"/>
            <a:ext cx="1734892" cy="165413"/>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Regulatory region</a:t>
            </a:r>
          </a:p>
        </p:txBody>
      </p:sp>
      <p:sp>
        <p:nvSpPr>
          <p:cNvPr id="13" name="Line 460"/>
          <p:cNvSpPr>
            <a:spLocks noChangeShapeType="1"/>
          </p:cNvSpPr>
          <p:nvPr/>
        </p:nvSpPr>
        <p:spPr bwMode="auto">
          <a:xfrm>
            <a:off x="946913" y="5626771"/>
            <a:ext cx="6749287"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4" name="Rectangle 462"/>
          <p:cNvSpPr>
            <a:spLocks/>
          </p:cNvSpPr>
          <p:nvPr/>
        </p:nvSpPr>
        <p:spPr bwMode="auto">
          <a:xfrm>
            <a:off x="2191374" y="5575956"/>
            <a:ext cx="1730088" cy="101630"/>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5" name="Oval 470"/>
          <p:cNvSpPr>
            <a:spLocks/>
          </p:cNvSpPr>
          <p:nvPr/>
        </p:nvSpPr>
        <p:spPr bwMode="auto">
          <a:xfrm>
            <a:off x="6068927" y="5532772"/>
            <a:ext cx="471842" cy="19196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7" name="TextBox 16"/>
          <p:cNvSpPr txBox="1"/>
          <p:nvPr/>
        </p:nvSpPr>
        <p:spPr>
          <a:xfrm>
            <a:off x="2284982" y="6091075"/>
            <a:ext cx="1776255" cy="233525"/>
          </a:xfrm>
          <a:prstGeom prst="rect">
            <a:avLst/>
          </a:prstGeom>
          <a:noFill/>
        </p:spPr>
        <p:txBody>
          <a:bodyPr wrap="none" rtlCol="0">
            <a:spAutoFit/>
          </a:bodyPr>
          <a:lstStyle/>
          <a:p>
            <a:r>
              <a:rPr lang="en-US" dirty="0" smtClean="0"/>
              <a:t>Protein Coding</a:t>
            </a:r>
            <a:endParaRPr lang="en-US" dirty="0"/>
          </a:p>
        </p:txBody>
      </p:sp>
      <p:sp>
        <p:nvSpPr>
          <p:cNvPr id="18" name="TextBox 17"/>
          <p:cNvSpPr txBox="1"/>
          <p:nvPr/>
        </p:nvSpPr>
        <p:spPr>
          <a:xfrm>
            <a:off x="5638147" y="6091075"/>
            <a:ext cx="1402153" cy="233525"/>
          </a:xfrm>
          <a:prstGeom prst="rect">
            <a:avLst/>
          </a:prstGeom>
          <a:noFill/>
        </p:spPr>
        <p:txBody>
          <a:bodyPr wrap="none" rtlCol="0">
            <a:spAutoFit/>
          </a:bodyPr>
          <a:lstStyle/>
          <a:p>
            <a:r>
              <a:rPr lang="en-US" dirty="0" smtClean="0"/>
              <a:t>Non-coding</a:t>
            </a:r>
            <a:endParaRPr lang="en-US" dirty="0"/>
          </a:p>
        </p:txBody>
      </p:sp>
      <p:cxnSp>
        <p:nvCxnSpPr>
          <p:cNvPr id="19" name="Straight Arrow Connector 18"/>
          <p:cNvCxnSpPr>
            <a:stCxn id="17" idx="0"/>
          </p:cNvCxnSpPr>
          <p:nvPr/>
        </p:nvCxnSpPr>
        <p:spPr>
          <a:xfrm flipV="1">
            <a:off x="3173109" y="5791529"/>
            <a:ext cx="9338" cy="29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8" idx="0"/>
          </p:cNvCxnSpPr>
          <p:nvPr/>
        </p:nvCxnSpPr>
        <p:spPr>
          <a:xfrm flipV="1">
            <a:off x="6339224" y="5791529"/>
            <a:ext cx="9005" cy="29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Multiply 20"/>
          <p:cNvSpPr/>
          <p:nvPr/>
        </p:nvSpPr>
        <p:spPr>
          <a:xfrm>
            <a:off x="5891847" y="5334633"/>
            <a:ext cx="894753" cy="578165"/>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2" name="Multiply 21"/>
          <p:cNvSpPr/>
          <p:nvPr/>
        </p:nvSpPr>
        <p:spPr>
          <a:xfrm>
            <a:off x="2725732" y="4820689"/>
            <a:ext cx="894753" cy="578165"/>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4495800" y="4953000"/>
            <a:ext cx="1070366" cy="447589"/>
          </a:xfrm>
          <a:prstGeom prst="rect">
            <a:avLst/>
          </a:prstGeom>
          <a:noFill/>
        </p:spPr>
        <p:txBody>
          <a:bodyPr wrap="none" rtlCol="0">
            <a:spAutoFit/>
          </a:bodyPr>
          <a:lstStyle/>
          <a:p>
            <a:r>
              <a:rPr lang="en-US" sz="4000" dirty="0" smtClean="0"/>
              <a:t>and</a:t>
            </a:r>
            <a:endParaRPr lang="en-US" sz="4000" dirty="0"/>
          </a:p>
        </p:txBody>
      </p:sp>
    </p:spTree>
    <p:extLst>
      <p:ext uri="{BB962C8B-B14F-4D97-AF65-F5344CB8AC3E}">
        <p14:creationId xmlns:p14="http://schemas.microsoft.com/office/powerpoint/2010/main" val="108927660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Alan P Boyle</a:t>
            </a:r>
            <a:endParaRPr lang="en-US"/>
          </a:p>
        </p:txBody>
      </p:sp>
      <p:sp>
        <p:nvSpPr>
          <p:cNvPr id="3" name="Footer Placeholder 2"/>
          <p:cNvSpPr>
            <a:spLocks noGrp="1"/>
          </p:cNvSpPr>
          <p:nvPr>
            <p:ph type="ftr" sz="quarter" idx="11"/>
          </p:nvPr>
        </p:nvSpPr>
        <p:spPr/>
        <p:txBody>
          <a:bodyPr/>
          <a:lstStyle/>
          <a:p>
            <a:r>
              <a:rPr lang="en-US" smtClean="0"/>
              <a:t>RegulomeDB</a:t>
            </a:r>
            <a:endParaRPr lang="en-US"/>
          </a:p>
        </p:txBody>
      </p:sp>
      <p:sp>
        <p:nvSpPr>
          <p:cNvPr id="5" name="Title 1"/>
          <p:cNvSpPr txBox="1">
            <a:spLocks/>
          </p:cNvSpPr>
          <p:nvPr/>
        </p:nvSpPr>
        <p:spPr>
          <a:xfrm>
            <a:off x="2057400" y="762000"/>
            <a:ext cx="8229600" cy="713140"/>
          </a:xfrm>
          <a:prstGeom prst="rect">
            <a:avLst/>
          </a:prstGeom>
        </p:spPr>
        <p:txBody>
          <a:bodyPr/>
          <a:lstStyle>
            <a:lvl1pPr algn="l" defTabSz="457200" rtl="0" eaLnBrk="1" latinLnBrk="0" hangingPunct="1">
              <a:spcBef>
                <a:spcPct val="0"/>
              </a:spcBef>
              <a:buNone/>
              <a:defRPr sz="2800" kern="1200">
                <a:solidFill>
                  <a:schemeClr val="tx1"/>
                </a:solidFill>
                <a:latin typeface="+mj-lt"/>
                <a:ea typeface="+mj-ea"/>
                <a:cs typeface="+mj-cs"/>
              </a:defRPr>
            </a:lvl1pPr>
          </a:lstStyle>
          <a:p>
            <a:r>
              <a:rPr lang="en-US" i="1" dirty="0" smtClean="0"/>
              <a:t>CAPN1</a:t>
            </a:r>
            <a:r>
              <a:rPr lang="en-US" dirty="0" smtClean="0"/>
              <a:t> Compound Heterozygote</a:t>
            </a:r>
            <a:endParaRPr lang="en-US" dirty="0"/>
          </a:p>
        </p:txBody>
      </p:sp>
      <p:sp>
        <p:nvSpPr>
          <p:cNvPr id="7" name="Line 460"/>
          <p:cNvSpPr>
            <a:spLocks noChangeShapeType="1"/>
          </p:cNvSpPr>
          <p:nvPr/>
        </p:nvSpPr>
        <p:spPr bwMode="auto">
          <a:xfrm>
            <a:off x="2291158" y="2752062"/>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8" name="Rectangle 462"/>
          <p:cNvSpPr>
            <a:spLocks/>
          </p:cNvSpPr>
          <p:nvPr/>
        </p:nvSpPr>
        <p:spPr bwMode="auto">
          <a:xfrm>
            <a:off x="3562945" y="2671695"/>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9" name="Rectangle 465"/>
          <p:cNvSpPr>
            <a:spLocks/>
          </p:cNvSpPr>
          <p:nvPr/>
        </p:nvSpPr>
        <p:spPr bwMode="auto">
          <a:xfrm>
            <a:off x="4195838" y="2150543"/>
            <a:ext cx="785030" cy="261610"/>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smtClean="0">
                <a:ea typeface="Gill Sans" charset="0"/>
                <a:cs typeface="Gill Sans" charset="0"/>
              </a:rPr>
              <a:t>CAPN1</a:t>
            </a:r>
            <a:endParaRPr lang="en-US" sz="1700" i="1" dirty="0">
              <a:ea typeface="Gill Sans" charset="0"/>
              <a:cs typeface="Gill Sans" charset="0"/>
            </a:endParaRPr>
          </a:p>
        </p:txBody>
      </p:sp>
      <p:sp>
        <p:nvSpPr>
          <p:cNvPr id="10" name="Oval 470"/>
          <p:cNvSpPr>
            <a:spLocks/>
          </p:cNvSpPr>
          <p:nvPr/>
        </p:nvSpPr>
        <p:spPr bwMode="auto">
          <a:xfrm>
            <a:off x="7525642" y="2603397"/>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1" name="Rectangle 471"/>
          <p:cNvSpPr>
            <a:spLocks/>
          </p:cNvSpPr>
          <p:nvPr/>
        </p:nvSpPr>
        <p:spPr bwMode="auto">
          <a:xfrm>
            <a:off x="6868056" y="2142576"/>
            <a:ext cx="1772987" cy="261610"/>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Regulatory region</a:t>
            </a:r>
          </a:p>
        </p:txBody>
      </p:sp>
      <p:sp>
        <p:nvSpPr>
          <p:cNvPr id="12" name="Rectangle 476"/>
          <p:cNvSpPr>
            <a:spLocks/>
          </p:cNvSpPr>
          <p:nvPr/>
        </p:nvSpPr>
        <p:spPr bwMode="auto">
          <a:xfrm>
            <a:off x="17860" y="2603397"/>
            <a:ext cx="2273299" cy="261610"/>
          </a:xfrm>
          <a:prstGeom prst="rect">
            <a:avLst/>
          </a:prstGeom>
          <a:noFill/>
          <a:ln w="12700" cap="flat">
            <a:noFill/>
            <a:miter lim="800000"/>
            <a:headEnd type="none" w="med" len="med"/>
            <a:tailEnd type="none" w="med" len="med"/>
          </a:ln>
        </p:spPr>
        <p:txBody>
          <a:bodyPr wrap="none" lIns="0" tIns="0" rIns="0" bIns="0" anchor="ctr">
            <a:spAutoFit/>
          </a:bodyPr>
          <a:lstStyle/>
          <a:p>
            <a:pPr algn="l"/>
            <a:r>
              <a:rPr lang="en-US" sz="1700" i="1" dirty="0" smtClean="0">
                <a:solidFill>
                  <a:srgbClr val="376092"/>
                </a:solidFill>
                <a:ea typeface="Gill Sans" charset="0"/>
                <a:cs typeface="Gill Sans" charset="0"/>
              </a:rPr>
              <a:t>Maternal Chromosome</a:t>
            </a:r>
            <a:endParaRPr lang="en-US" sz="1700" i="1" dirty="0">
              <a:solidFill>
                <a:srgbClr val="376092"/>
              </a:solidFill>
              <a:ea typeface="Gill Sans" charset="0"/>
              <a:cs typeface="Gill Sans" charset="0"/>
            </a:endParaRPr>
          </a:p>
        </p:txBody>
      </p:sp>
      <p:sp>
        <p:nvSpPr>
          <p:cNvPr id="13" name="Line 460"/>
          <p:cNvSpPr>
            <a:spLocks noChangeShapeType="1"/>
          </p:cNvSpPr>
          <p:nvPr/>
        </p:nvSpPr>
        <p:spPr bwMode="auto">
          <a:xfrm>
            <a:off x="2291158" y="3569725"/>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4" name="Rectangle 462"/>
          <p:cNvSpPr>
            <a:spLocks/>
          </p:cNvSpPr>
          <p:nvPr/>
        </p:nvSpPr>
        <p:spPr bwMode="auto">
          <a:xfrm>
            <a:off x="3562945" y="3489358"/>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5" name="Oval 470"/>
          <p:cNvSpPr>
            <a:spLocks/>
          </p:cNvSpPr>
          <p:nvPr/>
        </p:nvSpPr>
        <p:spPr bwMode="auto">
          <a:xfrm>
            <a:off x="7525642" y="3421060"/>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6" name="Rectangle 476"/>
          <p:cNvSpPr>
            <a:spLocks/>
          </p:cNvSpPr>
          <p:nvPr/>
        </p:nvSpPr>
        <p:spPr bwMode="auto">
          <a:xfrm>
            <a:off x="17860" y="3421060"/>
            <a:ext cx="2230080" cy="261610"/>
          </a:xfrm>
          <a:prstGeom prst="rect">
            <a:avLst/>
          </a:prstGeom>
          <a:noFill/>
          <a:ln w="12700" cap="flat">
            <a:noFill/>
            <a:miter lim="800000"/>
            <a:headEnd type="none" w="med" len="med"/>
            <a:tailEnd type="none" w="med" len="med"/>
          </a:ln>
        </p:spPr>
        <p:txBody>
          <a:bodyPr wrap="none" lIns="0" tIns="0" rIns="0" bIns="0" anchor="ctr">
            <a:spAutoFit/>
          </a:bodyPr>
          <a:lstStyle/>
          <a:p>
            <a:pPr algn="l"/>
            <a:r>
              <a:rPr lang="en-US" sz="1700" i="1" dirty="0">
                <a:solidFill>
                  <a:srgbClr val="376092"/>
                </a:solidFill>
                <a:ea typeface="Gill Sans" charset="0"/>
                <a:cs typeface="Gill Sans" charset="0"/>
              </a:rPr>
              <a:t>P</a:t>
            </a:r>
            <a:r>
              <a:rPr lang="en-US" sz="1700" i="1" dirty="0" smtClean="0">
                <a:solidFill>
                  <a:srgbClr val="376092"/>
                </a:solidFill>
                <a:ea typeface="Gill Sans" charset="0"/>
                <a:cs typeface="Gill Sans" charset="0"/>
              </a:rPr>
              <a:t>aternal Chromosome</a:t>
            </a:r>
            <a:endParaRPr lang="en-US" sz="1700" i="1" dirty="0">
              <a:solidFill>
                <a:srgbClr val="376092"/>
              </a:solidFill>
              <a:ea typeface="Gill Sans" charset="0"/>
              <a:cs typeface="Gill Sans" charset="0"/>
            </a:endParaRPr>
          </a:p>
        </p:txBody>
      </p:sp>
      <p:sp>
        <p:nvSpPr>
          <p:cNvPr id="21" name="Multiply 20"/>
          <p:cNvSpPr/>
          <p:nvPr/>
        </p:nvSpPr>
        <p:spPr>
          <a:xfrm>
            <a:off x="7344674" y="3107692"/>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2" name="Multiply 21"/>
          <p:cNvSpPr/>
          <p:nvPr/>
        </p:nvSpPr>
        <p:spPr>
          <a:xfrm>
            <a:off x="4109037" y="2294862"/>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5991534" y="2845263"/>
            <a:ext cx="1093869" cy="707886"/>
          </a:xfrm>
          <a:prstGeom prst="rect">
            <a:avLst/>
          </a:prstGeom>
          <a:noFill/>
        </p:spPr>
        <p:txBody>
          <a:bodyPr wrap="none" rtlCol="0">
            <a:spAutoFit/>
          </a:bodyPr>
          <a:lstStyle/>
          <a:p>
            <a:r>
              <a:rPr lang="en-US" sz="4000" dirty="0" smtClean="0"/>
              <a:t>and</a:t>
            </a:r>
            <a:endParaRPr lang="en-US" sz="4000" dirty="0"/>
          </a:p>
        </p:txBody>
      </p:sp>
      <p:sp>
        <p:nvSpPr>
          <p:cNvPr id="24" name="TextBox 23"/>
          <p:cNvSpPr txBox="1"/>
          <p:nvPr/>
        </p:nvSpPr>
        <p:spPr>
          <a:xfrm>
            <a:off x="423439" y="4572000"/>
            <a:ext cx="6967961" cy="923330"/>
          </a:xfrm>
          <a:prstGeom prst="rect">
            <a:avLst/>
          </a:prstGeom>
          <a:noFill/>
        </p:spPr>
        <p:txBody>
          <a:bodyPr wrap="none" rtlCol="0">
            <a:spAutoFit/>
          </a:bodyPr>
          <a:lstStyle/>
          <a:p>
            <a:r>
              <a:rPr lang="en-US" dirty="0" smtClean="0"/>
              <a:t>Calcium-sensitive cysteine protease in brain synapses</a:t>
            </a:r>
          </a:p>
          <a:p>
            <a:endParaRPr lang="en-US" dirty="0" smtClean="0"/>
          </a:p>
          <a:p>
            <a:r>
              <a:rPr lang="en-US" dirty="0" smtClean="0"/>
              <a:t>Protective against Alzheimer’s Disease (</a:t>
            </a:r>
            <a:r>
              <a:rPr lang="en-US" dirty="0" err="1" smtClean="0"/>
              <a:t>Trinchese</a:t>
            </a:r>
            <a:r>
              <a:rPr lang="en-US" dirty="0" smtClean="0"/>
              <a:t> et al. 2008)</a:t>
            </a:r>
            <a:endParaRPr lang="en-US" dirty="0"/>
          </a:p>
        </p:txBody>
      </p:sp>
    </p:spTree>
    <p:extLst>
      <p:ext uri="{BB962C8B-B14F-4D97-AF65-F5344CB8AC3E}">
        <p14:creationId xmlns:p14="http://schemas.microsoft.com/office/powerpoint/2010/main" val="136018205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250" y="1341437"/>
            <a:ext cx="8229600" cy="4525963"/>
          </a:xfrm>
        </p:spPr>
        <p:txBody>
          <a:bodyPr>
            <a:normAutofit fontScale="77500" lnSpcReduction="20000"/>
          </a:bodyPr>
          <a:lstStyle/>
          <a:p>
            <a:r>
              <a:rPr lang="en-US" dirty="0" smtClean="0"/>
              <a:t>Deep Sequencing: two time points analyzed</a:t>
            </a:r>
          </a:p>
          <a:p>
            <a:pPr marL="457200" lvl="1" indent="0">
              <a:buNone/>
            </a:pPr>
            <a:r>
              <a:rPr lang="en-US" dirty="0" smtClean="0"/>
              <a:t>a) 1.5 B Uniquely mapped reads (50X)</a:t>
            </a:r>
          </a:p>
          <a:p>
            <a:pPr marL="457200" lvl="1" indent="0">
              <a:buNone/>
            </a:pPr>
            <a:r>
              <a:rPr lang="en-US" dirty="0" smtClean="0"/>
              <a:t>b) 2.69 B </a:t>
            </a:r>
            <a:r>
              <a:rPr lang="en-US" dirty="0"/>
              <a:t>Uniquely mapped reads </a:t>
            </a:r>
            <a:r>
              <a:rPr lang="en-US" dirty="0" smtClean="0"/>
              <a:t>(89.6X</a:t>
            </a:r>
            <a:r>
              <a:rPr lang="en-US" dirty="0"/>
              <a:t>)</a:t>
            </a:r>
          </a:p>
          <a:p>
            <a:pPr marL="457200" lvl="1" indent="0">
              <a:buNone/>
            </a:pPr>
            <a:endParaRPr lang="en-US" dirty="0" smtClean="0"/>
          </a:p>
          <a:p>
            <a:r>
              <a:rPr lang="en-US" dirty="0" smtClean="0"/>
              <a:t>~19,000 non CG disruption allele differential methylated CGs</a:t>
            </a:r>
          </a:p>
          <a:p>
            <a:pPr marL="0" indent="0">
              <a:buNone/>
            </a:pPr>
            <a:endParaRPr lang="en-US" dirty="0" smtClean="0"/>
          </a:p>
          <a:p>
            <a:r>
              <a:rPr lang="en-US" dirty="0" smtClean="0"/>
              <a:t>539 allele differential methylated regions (DMRs)</a:t>
            </a:r>
            <a:endParaRPr lang="en-US" dirty="0"/>
          </a:p>
          <a:p>
            <a:endParaRPr lang="en-US" dirty="0"/>
          </a:p>
          <a:p>
            <a:r>
              <a:rPr lang="en-US" dirty="0" smtClean="0"/>
              <a:t>Identified well known regions: H19, GNAS</a:t>
            </a:r>
          </a:p>
          <a:p>
            <a:endParaRPr lang="en-US" dirty="0"/>
          </a:p>
          <a:p>
            <a:r>
              <a:rPr lang="en-US" dirty="0" smtClean="0"/>
              <a:t>Identified many novel regions</a:t>
            </a:r>
          </a:p>
        </p:txBody>
      </p:sp>
      <p:sp>
        <p:nvSpPr>
          <p:cNvPr id="2" name="Rectangle 1"/>
          <p:cNvSpPr/>
          <p:nvPr/>
        </p:nvSpPr>
        <p:spPr>
          <a:xfrm>
            <a:off x="2692348" y="457200"/>
            <a:ext cx="3860852" cy="646331"/>
          </a:xfrm>
          <a:prstGeom prst="rect">
            <a:avLst/>
          </a:prstGeom>
        </p:spPr>
        <p:txBody>
          <a:bodyPr wrap="none">
            <a:spAutoFit/>
          </a:bodyPr>
          <a:lstStyle/>
          <a:p>
            <a:r>
              <a:rPr lang="en-US" sz="3600" b="1" dirty="0" smtClean="0"/>
              <a:t>DNA Methylation</a:t>
            </a:r>
            <a:endParaRPr lang="en-US" sz="3600" b="1" dirty="0"/>
          </a:p>
        </p:txBody>
      </p:sp>
    </p:spTree>
    <p:extLst>
      <p:ext uri="{BB962C8B-B14F-4D97-AF65-F5344CB8AC3E}">
        <p14:creationId xmlns:p14="http://schemas.microsoft.com/office/powerpoint/2010/main" val="127716812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3087"/>
            <a:ext cx="9144000" cy="5165313"/>
          </a:xfrm>
          <a:prstGeom prst="rect">
            <a:avLst/>
          </a:prstGeom>
        </p:spPr>
      </p:pic>
      <p:sp>
        <p:nvSpPr>
          <p:cNvPr id="4" name="Rectangle 3"/>
          <p:cNvSpPr/>
          <p:nvPr/>
        </p:nvSpPr>
        <p:spPr>
          <a:xfrm>
            <a:off x="1600540" y="268069"/>
            <a:ext cx="6400460" cy="646331"/>
          </a:xfrm>
          <a:prstGeom prst="rect">
            <a:avLst/>
          </a:prstGeom>
        </p:spPr>
        <p:txBody>
          <a:bodyPr wrap="none">
            <a:spAutoFit/>
          </a:bodyPr>
          <a:lstStyle/>
          <a:p>
            <a:r>
              <a:rPr lang="en-US" sz="3600" b="1" dirty="0" smtClean="0"/>
              <a:t>Differential DNA Methylation</a:t>
            </a:r>
            <a:endParaRPr lang="en-US" sz="3600" b="1" dirty="0"/>
          </a:p>
        </p:txBody>
      </p:sp>
    </p:spTree>
    <p:extLst>
      <p:ext uri="{BB962C8B-B14F-4D97-AF65-F5344CB8AC3E}">
        <p14:creationId xmlns:p14="http://schemas.microsoft.com/office/powerpoint/2010/main" val="102474324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MR_overl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376" y="399834"/>
            <a:ext cx="8439208" cy="6472506"/>
          </a:xfrm>
          <a:prstGeom prst="rect">
            <a:avLst/>
          </a:prstGeom>
        </p:spPr>
      </p:pic>
    </p:spTree>
    <p:extLst>
      <p:ext uri="{BB962C8B-B14F-4D97-AF65-F5344CB8AC3E}">
        <p14:creationId xmlns:p14="http://schemas.microsoft.com/office/powerpoint/2010/main" val="1461693394"/>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6.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5100"/>
            <a:ext cx="9144000" cy="3970421"/>
          </a:xfrm>
          <a:prstGeom prst="rect">
            <a:avLst/>
          </a:prstGeom>
        </p:spPr>
      </p:pic>
      <p:sp>
        <p:nvSpPr>
          <p:cNvPr id="3" name="Rectangle 2"/>
          <p:cNvSpPr/>
          <p:nvPr/>
        </p:nvSpPr>
        <p:spPr>
          <a:xfrm>
            <a:off x="1371600" y="457200"/>
            <a:ext cx="6553200" cy="1077218"/>
          </a:xfrm>
          <a:prstGeom prst="rect">
            <a:avLst/>
          </a:prstGeom>
        </p:spPr>
        <p:txBody>
          <a:bodyPr wrap="square">
            <a:spAutoFit/>
          </a:bodyPr>
          <a:lstStyle/>
          <a:p>
            <a:pPr algn="ctr"/>
            <a:r>
              <a:rPr lang="en-US" sz="3200" b="1" dirty="0" smtClean="0"/>
              <a:t>Possible Phenotypic Consequences of DMRs?</a:t>
            </a:r>
            <a:endParaRPr lang="en-US" sz="3200" b="1" dirty="0"/>
          </a:p>
        </p:txBody>
      </p:sp>
    </p:spTree>
    <p:extLst>
      <p:ext uri="{BB962C8B-B14F-4D97-AF65-F5344CB8AC3E}">
        <p14:creationId xmlns:p14="http://schemas.microsoft.com/office/powerpoint/2010/main" val="233050902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709613" y="238780"/>
            <a:ext cx="7977187" cy="523220"/>
          </a:xfrm>
          <a:prstGeom prst="rect">
            <a:avLst/>
          </a:prstGeom>
          <a:noFill/>
          <a:ln w="9525">
            <a:noFill/>
            <a:miter lim="800000"/>
            <a:headEnd/>
            <a:tailEnd/>
          </a:ln>
        </p:spPr>
        <p:txBody>
          <a:bodyPr>
            <a:prstTxWarp prst="textNoShape">
              <a:avLst/>
            </a:prstTxWarp>
            <a:spAutoFit/>
          </a:bodyPr>
          <a:lstStyle/>
          <a:p>
            <a:pPr algn="ctr" eaLnBrk="1" hangingPunct="1"/>
            <a:r>
              <a:rPr lang="en-US" sz="2800" b="1" dirty="0" smtClean="0">
                <a:ea typeface="Arial" charset="0"/>
                <a:cs typeface="Arial" charset="0"/>
              </a:rPr>
              <a:t>The Future?</a:t>
            </a:r>
            <a:endParaRPr lang="en-US" sz="1800" b="1" dirty="0">
              <a:ea typeface="Arial" charset="0"/>
              <a:cs typeface="Arial" charset="0"/>
            </a:endParaRPr>
          </a:p>
        </p:txBody>
      </p:sp>
      <p:sp>
        <p:nvSpPr>
          <p:cNvPr id="76803" name="Rectangle 7"/>
          <p:cNvSpPr>
            <a:spLocks noChangeArrowheads="1"/>
          </p:cNvSpPr>
          <p:nvPr/>
        </p:nvSpPr>
        <p:spPr bwMode="auto">
          <a:xfrm>
            <a:off x="990600" y="1030287"/>
            <a:ext cx="2806953" cy="400110"/>
          </a:xfrm>
          <a:prstGeom prst="rect">
            <a:avLst/>
          </a:prstGeom>
          <a:noFill/>
          <a:ln w="9525">
            <a:noFill/>
            <a:miter lim="800000"/>
            <a:headEnd/>
            <a:tailEnd/>
          </a:ln>
        </p:spPr>
        <p:txBody>
          <a:bodyPr wrap="none">
            <a:prstTxWarp prst="textNoShape">
              <a:avLst/>
            </a:prstTxWarp>
            <a:spAutoFit/>
          </a:bodyPr>
          <a:lstStyle/>
          <a:p>
            <a:r>
              <a:rPr lang="en-US" sz="2000" b="1" dirty="0" smtClean="0">
                <a:ea typeface="Arial" charset="0"/>
                <a:cs typeface="Arial" charset="0"/>
              </a:rPr>
              <a:t>Genomic Sequencing</a:t>
            </a:r>
            <a:endParaRPr lang="en-US" sz="2000" b="1" dirty="0">
              <a:ea typeface="Arial" charset="0"/>
              <a:cs typeface="Arial" charset="0"/>
            </a:endParaRPr>
          </a:p>
        </p:txBody>
      </p:sp>
      <p:sp>
        <p:nvSpPr>
          <p:cNvPr id="76804" name="Line 12"/>
          <p:cNvSpPr>
            <a:spLocks noChangeShapeType="1"/>
          </p:cNvSpPr>
          <p:nvPr/>
        </p:nvSpPr>
        <p:spPr bwMode="auto">
          <a:xfrm>
            <a:off x="4343400" y="3087687"/>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76805" name="Line 13"/>
          <p:cNvSpPr>
            <a:spLocks noChangeShapeType="1"/>
          </p:cNvSpPr>
          <p:nvPr/>
        </p:nvSpPr>
        <p:spPr bwMode="auto">
          <a:xfrm>
            <a:off x="4038600" y="2554287"/>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sp>
        <p:nvSpPr>
          <p:cNvPr id="76806" name="Rectangle 17"/>
          <p:cNvSpPr>
            <a:spLocks noChangeArrowheads="1"/>
          </p:cNvSpPr>
          <p:nvPr/>
        </p:nvSpPr>
        <p:spPr bwMode="auto">
          <a:xfrm>
            <a:off x="2133600" y="6059487"/>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76807" name="Rectangle 18"/>
          <p:cNvSpPr>
            <a:spLocks noChangeArrowheads="1"/>
          </p:cNvSpPr>
          <p:nvPr/>
        </p:nvSpPr>
        <p:spPr bwMode="auto">
          <a:xfrm>
            <a:off x="5967969" y="3925887"/>
            <a:ext cx="2750573" cy="1569660"/>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a:t>
            </a:r>
            <a:r>
              <a:rPr lang="en-US" b="1" dirty="0" smtClean="0">
                <a:ea typeface="Arial" charset="0"/>
                <a:cs typeface="Arial" charset="0"/>
              </a:rPr>
              <a:t> Early Diagnose</a:t>
            </a:r>
          </a:p>
          <a:p>
            <a:r>
              <a:rPr lang="en-US" b="1" dirty="0">
                <a:ea typeface="Arial" charset="0"/>
                <a:cs typeface="Arial" charset="0"/>
              </a:rPr>
              <a:t>3. </a:t>
            </a:r>
            <a:r>
              <a:rPr lang="en-US" b="1" smtClean="0">
                <a:ea typeface="Arial" charset="0"/>
                <a:cs typeface="Arial" charset="0"/>
              </a:rPr>
              <a:t>Monitor</a:t>
            </a:r>
          </a:p>
          <a:p>
            <a:r>
              <a:rPr lang="en-US" b="1" dirty="0">
                <a:ea typeface="Arial" charset="0"/>
                <a:cs typeface="Arial" charset="0"/>
              </a:rPr>
              <a:t>4. </a:t>
            </a:r>
            <a:r>
              <a:rPr lang="en-US" b="1" dirty="0" smtClean="0">
                <a:ea typeface="Arial" charset="0"/>
                <a:cs typeface="Arial" charset="0"/>
              </a:rPr>
              <a:t>Treat</a:t>
            </a:r>
          </a:p>
        </p:txBody>
      </p:sp>
      <p:sp>
        <p:nvSpPr>
          <p:cNvPr id="76808" name="Rectangle 5"/>
          <p:cNvSpPr>
            <a:spLocks noChangeArrowheads="1"/>
          </p:cNvSpPr>
          <p:nvPr/>
        </p:nvSpPr>
        <p:spPr bwMode="auto">
          <a:xfrm>
            <a:off x="381000" y="1563687"/>
            <a:ext cx="2579038" cy="1938992"/>
          </a:xfrm>
          <a:prstGeom prst="rect">
            <a:avLst/>
          </a:prstGeom>
          <a:noFill/>
          <a:ln w="9525">
            <a:noFill/>
            <a:miter lim="800000"/>
            <a:headEnd/>
            <a:tailEnd/>
          </a:ln>
        </p:spPr>
        <p:txBody>
          <a:bodyPr wrap="square">
            <a:prstTxWarp prst="textNoShape">
              <a:avLst/>
            </a:prstTxWarp>
            <a:spAutoFit/>
          </a:bodyPr>
          <a:lstStyle/>
          <a:p>
            <a:pPr eaLnBrk="1" hangingPunct="1">
              <a:spcBef>
                <a:spcPct val="50000"/>
              </a:spcBef>
            </a:pPr>
            <a:r>
              <a:rPr lang="en-US" sz="1200" dirty="0" smtClean="0">
                <a:latin typeface="Courier" charset="0"/>
              </a:rPr>
              <a:t>GGTTCCAAAAGTTTATTGGATGCCGTTTCAGTACATTTATCGTTTGCTTTGGATGCCCTAATTAAAAGTGACCCTTTCAAACTGAAATTCATGATACACCAATGGATATCCTTAGTCGATAAAATTTGCGAGTACTTTCAAAGCCAAATGAAATTATCTATGGTAGACAAAACATTGACCAATTTCATATCGATCCTCCTGAATTTATTGGCGTTAGACACAGTTGGTATATTTA</a:t>
            </a:r>
            <a:r>
              <a:rPr lang="en-US" sz="1200" dirty="0">
                <a:latin typeface="Courier" charset="0"/>
              </a:rPr>
              <a:t>….</a:t>
            </a:r>
          </a:p>
        </p:txBody>
      </p:sp>
      <p:pic>
        <p:nvPicPr>
          <p:cNvPr id="76809" name="Picture 19" descr="Doctor.jpg"/>
          <p:cNvPicPr>
            <a:picLocks noChangeAspect="1"/>
          </p:cNvPicPr>
          <p:nvPr/>
        </p:nvPicPr>
        <p:blipFill>
          <a:blip r:embed="rId3"/>
          <a:srcRect/>
          <a:stretch>
            <a:fillRect/>
          </a:stretch>
        </p:blipFill>
        <p:spPr bwMode="auto">
          <a:xfrm>
            <a:off x="3276600" y="3810000"/>
            <a:ext cx="2501900" cy="2698750"/>
          </a:xfrm>
          <a:prstGeom prst="rect">
            <a:avLst/>
          </a:prstGeom>
          <a:noFill/>
          <a:ln w="9525">
            <a:noFill/>
            <a:miter lim="800000"/>
            <a:headEnd/>
            <a:tailEnd/>
          </a:ln>
        </p:spPr>
      </p:pic>
      <p:grpSp>
        <p:nvGrpSpPr>
          <p:cNvPr id="2" name="Group 22"/>
          <p:cNvGrpSpPr>
            <a:grpSpLocks/>
          </p:cNvGrpSpPr>
          <p:nvPr/>
        </p:nvGrpSpPr>
        <p:grpSpPr bwMode="auto">
          <a:xfrm>
            <a:off x="4343400" y="1030288"/>
            <a:ext cx="4495800" cy="2056740"/>
            <a:chOff x="4343400" y="1066775"/>
            <a:chExt cx="4495332" cy="2057425"/>
          </a:xfrm>
        </p:grpSpPr>
        <p:sp>
          <p:nvSpPr>
            <p:cNvPr id="76815" name="Rectangle 8"/>
            <p:cNvSpPr>
              <a:spLocks noChangeArrowheads="1"/>
            </p:cNvSpPr>
            <p:nvPr/>
          </p:nvSpPr>
          <p:spPr bwMode="auto">
            <a:xfrm>
              <a:off x="4495784" y="1066775"/>
              <a:ext cx="4342948" cy="400243"/>
            </a:xfrm>
            <a:prstGeom prst="rect">
              <a:avLst/>
            </a:prstGeom>
            <a:noFill/>
            <a:ln w="9525">
              <a:noFill/>
              <a:miter lim="800000"/>
              <a:headEnd/>
              <a:tailEnd/>
            </a:ln>
          </p:spPr>
          <p:txBody>
            <a:bodyPr>
              <a:prstTxWarp prst="textNoShape">
                <a:avLst/>
              </a:prstTxWarp>
              <a:spAutoFit/>
            </a:bodyPr>
            <a:lstStyle/>
            <a:p>
              <a:pPr algn="ctr"/>
              <a:r>
                <a:rPr lang="en-US" sz="2000" b="1" dirty="0" err="1" smtClean="0">
                  <a:ea typeface="Arial" charset="0"/>
                  <a:cs typeface="Arial" charset="0"/>
                </a:rPr>
                <a:t>Omes</a:t>
              </a:r>
              <a:r>
                <a:rPr lang="en-US" sz="2000" b="1" dirty="0" smtClean="0">
                  <a:ea typeface="Arial" charset="0"/>
                  <a:cs typeface="Arial" charset="0"/>
                </a:rPr>
                <a:t> and Other Information</a:t>
              </a:r>
              <a:endParaRPr lang="en-US" sz="2000" b="1" dirty="0">
                <a:ea typeface="Arial" charset="0"/>
                <a:cs typeface="Arial" charset="0"/>
              </a:endParaRPr>
            </a:p>
          </p:txBody>
        </p:sp>
        <p:sp>
          <p:nvSpPr>
            <p:cNvPr id="76816" name="Line 14"/>
            <p:cNvSpPr>
              <a:spLocks noChangeShapeType="1"/>
            </p:cNvSpPr>
            <p:nvPr/>
          </p:nvSpPr>
          <p:spPr bwMode="auto">
            <a:xfrm flipV="1">
              <a:off x="4343400" y="25908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pic>
        <p:nvPicPr>
          <p:cNvPr id="17" name="Picture 16" descr="baby2.gif"/>
          <p:cNvPicPr>
            <a:picLocks noChangeAspect="1"/>
          </p:cNvPicPr>
          <p:nvPr/>
        </p:nvPicPr>
        <p:blipFill>
          <a:blip r:embed="rId4"/>
          <a:stretch>
            <a:fillRect/>
          </a:stretch>
        </p:blipFill>
        <p:spPr>
          <a:xfrm>
            <a:off x="2133600" y="1353622"/>
            <a:ext cx="2012950" cy="2149057"/>
          </a:xfrm>
          <a:prstGeom prst="rect">
            <a:avLst/>
          </a:prstGeom>
        </p:spPr>
      </p:pic>
      <p:sp>
        <p:nvSpPr>
          <p:cNvPr id="18" name="Rectangle 17"/>
          <p:cNvSpPr/>
          <p:nvPr/>
        </p:nvSpPr>
        <p:spPr>
          <a:xfrm>
            <a:off x="0" y="6457890"/>
            <a:ext cx="3608680" cy="400110"/>
          </a:xfrm>
          <a:prstGeom prst="rect">
            <a:avLst/>
          </a:prstGeom>
        </p:spPr>
        <p:txBody>
          <a:bodyPr wrap="none">
            <a:spAutoFit/>
          </a:bodyPr>
          <a:lstStyle/>
          <a:p>
            <a:r>
              <a:rPr lang="en-US" sz="2000" dirty="0" err="1" smtClean="0"/>
              <a:t>http://www.baby-connect.com</a:t>
            </a:r>
            <a:r>
              <a:rPr lang="en-US" sz="2000" dirty="0" smtClean="0"/>
              <a:t>/</a:t>
            </a:r>
            <a:endParaRPr lang="en-US" sz="2000" dirty="0"/>
          </a:p>
        </p:txBody>
      </p:sp>
      <p:pic>
        <p:nvPicPr>
          <p:cNvPr id="19" name="Picture 4"/>
          <p:cNvPicPr>
            <a:picLocks noChangeAspect="1"/>
          </p:cNvPicPr>
          <p:nvPr/>
        </p:nvPicPr>
        <p:blipFill>
          <a:blip r:embed="rId5"/>
          <a:srcRect t="12089" r="16699"/>
          <a:stretch>
            <a:fillRect/>
          </a:stretch>
        </p:blipFill>
        <p:spPr bwMode="auto">
          <a:xfrm>
            <a:off x="5334000" y="1399846"/>
            <a:ext cx="5778407" cy="2308881"/>
          </a:xfrm>
          <a:prstGeom prst="rect">
            <a:avLst/>
          </a:prstGeom>
          <a:noFill/>
          <a:ln w="9525">
            <a:noFill/>
            <a:miter lim="800000"/>
            <a:headEnd/>
            <a:tailEnd/>
          </a:ln>
        </p:spPr>
      </p:pic>
      <p:sp>
        <p:nvSpPr>
          <p:cNvPr id="20" name="Rectangle 19"/>
          <p:cNvSpPr/>
          <p:nvPr/>
        </p:nvSpPr>
        <p:spPr>
          <a:xfrm>
            <a:off x="7543800" y="1399845"/>
            <a:ext cx="3429000" cy="229744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descr="pills.jpg"/>
          <p:cNvPicPr>
            <a:picLocks noChangeAspect="1"/>
          </p:cNvPicPr>
          <p:nvPr/>
        </p:nvPicPr>
        <p:blipFill>
          <a:blip r:embed="rId6"/>
          <a:stretch>
            <a:fillRect/>
          </a:stretch>
        </p:blipFill>
        <p:spPr>
          <a:xfrm>
            <a:off x="7315200" y="5221287"/>
            <a:ext cx="1679334" cy="1219200"/>
          </a:xfrm>
          <a:prstGeom prst="rect">
            <a:avLst/>
          </a:prstGeom>
        </p:spPr>
      </p:pic>
      <p:pic>
        <p:nvPicPr>
          <p:cNvPr id="22" name="Picture 21" descr="images.jpeg"/>
          <p:cNvPicPr>
            <a:picLocks noChangeAspect="1"/>
          </p:cNvPicPr>
          <p:nvPr/>
        </p:nvPicPr>
        <p:blipFill rotWithShape="1">
          <a:blip r:embed="rId7">
            <a:extLst>
              <a:ext uri="{28A0092B-C50C-407E-A947-70E740481C1C}">
                <a14:useLocalDpi xmlns:a14="http://schemas.microsoft.com/office/drawing/2010/main" val="0"/>
              </a:ext>
            </a:extLst>
          </a:blip>
          <a:srcRect r="50410"/>
          <a:stretch/>
        </p:blipFill>
        <p:spPr>
          <a:xfrm>
            <a:off x="7772400" y="1600200"/>
            <a:ext cx="990600" cy="168647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3200" b="1" dirty="0" smtClean="0">
                <a:latin typeface="Helvetica" charset="0"/>
              </a:rPr>
              <a:t>The Power of One: Longitudinal Profiling</a:t>
            </a:r>
            <a:endParaRPr lang="en-US" sz="2800" b="1" dirty="0" smtClean="0">
              <a:latin typeface="Helvetica" charset="0"/>
            </a:endParaRPr>
          </a:p>
        </p:txBody>
      </p:sp>
      <p:pic>
        <p:nvPicPr>
          <p:cNvPr id="4" name="Picture 2" descr="people"/>
          <p:cNvPicPr>
            <a:picLocks noChangeAspect="1" noChangeArrowheads="1"/>
          </p:cNvPicPr>
          <p:nvPr/>
        </p:nvPicPr>
        <p:blipFill>
          <a:blip r:embed="rId3"/>
          <a:srcRect/>
          <a:stretch>
            <a:fillRect/>
          </a:stretch>
        </p:blipFill>
        <p:spPr bwMode="auto">
          <a:xfrm>
            <a:off x="838200" y="1905000"/>
            <a:ext cx="4111022" cy="2590800"/>
          </a:xfrm>
          <a:prstGeom prst="rect">
            <a:avLst/>
          </a:prstGeom>
          <a:noFill/>
          <a:ln w="9525">
            <a:noFill/>
            <a:miter lim="800000"/>
            <a:headEnd/>
            <a:tailEnd/>
          </a:ln>
        </p:spPr>
      </p:pic>
      <p:sp>
        <p:nvSpPr>
          <p:cNvPr id="5" name="Rectangle 4"/>
          <p:cNvSpPr/>
          <p:nvPr/>
        </p:nvSpPr>
        <p:spPr>
          <a:xfrm>
            <a:off x="990600" y="4724400"/>
            <a:ext cx="3795180" cy="830997"/>
          </a:xfrm>
          <a:prstGeom prst="rect">
            <a:avLst/>
          </a:prstGeom>
        </p:spPr>
        <p:txBody>
          <a:bodyPr wrap="none">
            <a:spAutoFit/>
          </a:bodyPr>
          <a:lstStyle/>
          <a:p>
            <a:pPr algn="ctr"/>
            <a:r>
              <a:rPr lang="en-US" dirty="0" smtClean="0">
                <a:latin typeface="Helvetica" charset="0"/>
              </a:rPr>
              <a:t>GWAS</a:t>
            </a:r>
          </a:p>
          <a:p>
            <a:pPr algn="ctr"/>
            <a:r>
              <a:rPr lang="en-US" dirty="0" smtClean="0">
                <a:latin typeface="Helvetica" charset="0"/>
              </a:rPr>
              <a:t>1000s to 10s of thousands</a:t>
            </a:r>
            <a:endParaRPr lang="en-US" dirty="0"/>
          </a:p>
        </p:txBody>
      </p:sp>
      <p:sp>
        <p:nvSpPr>
          <p:cNvPr id="6" name="Rectangle 5"/>
          <p:cNvSpPr/>
          <p:nvPr/>
        </p:nvSpPr>
        <p:spPr>
          <a:xfrm>
            <a:off x="5562600" y="4648200"/>
            <a:ext cx="3048000" cy="1200328"/>
          </a:xfrm>
          <a:prstGeom prst="rect">
            <a:avLst/>
          </a:prstGeom>
        </p:spPr>
        <p:txBody>
          <a:bodyPr wrap="square">
            <a:spAutoFit/>
          </a:bodyPr>
          <a:lstStyle/>
          <a:p>
            <a:pPr algn="ctr"/>
            <a:r>
              <a:rPr lang="en-US" dirty="0" smtClean="0">
                <a:latin typeface="Helvetica" charset="0"/>
              </a:rPr>
              <a:t>Longitudinal Personal </a:t>
            </a:r>
            <a:r>
              <a:rPr lang="en-US" dirty="0" err="1" smtClean="0">
                <a:latin typeface="Helvetica" charset="0"/>
              </a:rPr>
              <a:t>Omics</a:t>
            </a:r>
            <a:r>
              <a:rPr lang="en-US" dirty="0" smtClean="0">
                <a:latin typeface="Helvetica" charset="0"/>
              </a:rPr>
              <a:t> Profiling</a:t>
            </a:r>
            <a:endParaRPr lang="en-US" dirty="0"/>
          </a:p>
        </p:txBody>
      </p:sp>
      <p:grpSp>
        <p:nvGrpSpPr>
          <p:cNvPr id="7" name="Group 12"/>
          <p:cNvGrpSpPr>
            <a:grpSpLocks/>
          </p:cNvGrpSpPr>
          <p:nvPr/>
        </p:nvGrpSpPr>
        <p:grpSpPr bwMode="auto">
          <a:xfrm>
            <a:off x="6705600" y="1981200"/>
            <a:ext cx="838200" cy="1524000"/>
            <a:chOff x="0" y="0"/>
            <a:chExt cx="352" cy="887"/>
          </a:xfrm>
        </p:grpSpPr>
        <p:sp>
          <p:nvSpPr>
            <p:cNvPr id="8" name="Oval 13"/>
            <p:cNvSpPr>
              <a:spLocks/>
            </p:cNvSpPr>
            <p:nvPr/>
          </p:nvSpPr>
          <p:spPr bwMode="auto">
            <a:xfrm>
              <a:off x="0" y="0"/>
              <a:ext cx="352" cy="352"/>
            </a:xfrm>
            <a:prstGeom prst="ellipse">
              <a:avLst/>
            </a:prstGeom>
            <a:noFill/>
            <a:ln w="25400">
              <a:solidFill>
                <a:schemeClr val="tx1"/>
              </a:solidFill>
              <a:miter lim="800000"/>
              <a:headEnd/>
              <a:tailEnd/>
            </a:ln>
          </p:spPr>
          <p:txBody>
            <a:bodyPr lIns="0" tIns="0" rIns="0" bIns="0">
              <a:prstTxWarp prst="textNoShape">
                <a:avLst/>
              </a:prstTxWarp>
            </a:bodyPr>
            <a:lstStyle/>
            <a:p>
              <a:endParaRPr lang="en-US"/>
            </a:p>
          </p:txBody>
        </p:sp>
        <p:sp>
          <p:nvSpPr>
            <p:cNvPr id="9" name="Line 14"/>
            <p:cNvSpPr>
              <a:spLocks noChangeShapeType="1"/>
            </p:cNvSpPr>
            <p:nvPr/>
          </p:nvSpPr>
          <p:spPr bwMode="auto">
            <a:xfrm>
              <a:off x="168" y="352"/>
              <a:ext cx="4" cy="376"/>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sp>
          <p:nvSpPr>
            <p:cNvPr id="10" name="Line 15"/>
            <p:cNvSpPr>
              <a:spLocks noChangeShapeType="1"/>
            </p:cNvSpPr>
            <p:nvPr/>
          </p:nvSpPr>
          <p:spPr bwMode="auto">
            <a:xfrm flipH="1">
              <a:off x="20" y="536"/>
              <a:ext cx="304" cy="0"/>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sp>
          <p:nvSpPr>
            <p:cNvPr id="11" name="Line 16"/>
            <p:cNvSpPr>
              <a:spLocks noChangeShapeType="1"/>
            </p:cNvSpPr>
            <p:nvPr/>
          </p:nvSpPr>
          <p:spPr bwMode="auto">
            <a:xfrm rot="10800000">
              <a:off x="168" y="720"/>
              <a:ext cx="166" cy="166"/>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sp>
          <p:nvSpPr>
            <p:cNvPr id="12" name="Line 17"/>
            <p:cNvSpPr>
              <a:spLocks noChangeShapeType="1"/>
            </p:cNvSpPr>
            <p:nvPr/>
          </p:nvSpPr>
          <p:spPr bwMode="auto">
            <a:xfrm rot="10800000" flipH="1">
              <a:off x="15" y="719"/>
              <a:ext cx="168" cy="168"/>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grpSp>
      <p:cxnSp>
        <p:nvCxnSpPr>
          <p:cNvPr id="14" name="Straight Arrow Connector 13"/>
          <p:cNvCxnSpPr/>
          <p:nvPr/>
        </p:nvCxnSpPr>
        <p:spPr bwMode="auto">
          <a:xfrm>
            <a:off x="6019800" y="3886200"/>
            <a:ext cx="23622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16" name="Rectangle 15"/>
          <p:cNvSpPr/>
          <p:nvPr/>
        </p:nvSpPr>
        <p:spPr>
          <a:xfrm>
            <a:off x="6629400" y="3962400"/>
            <a:ext cx="857326" cy="461665"/>
          </a:xfrm>
          <a:prstGeom prst="rect">
            <a:avLst/>
          </a:prstGeom>
        </p:spPr>
        <p:txBody>
          <a:bodyPr wrap="none">
            <a:spAutoFit/>
          </a:bodyPr>
          <a:lstStyle/>
          <a:p>
            <a:r>
              <a:rPr lang="en-US" dirty="0" smtClean="0">
                <a:latin typeface="Helvetica" charset="0"/>
              </a:rPr>
              <a:t>Time</a:t>
            </a:r>
            <a:endParaRPr lang="en-US" dirty="0"/>
          </a:p>
        </p:txBody>
      </p:sp>
    </p:spTree>
    <p:extLst>
      <p:ext uri="{BB962C8B-B14F-4D97-AF65-F5344CB8AC3E}">
        <p14:creationId xmlns:p14="http://schemas.microsoft.com/office/powerpoint/2010/main" val="239568824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dirty="0" smtClean="0">
                <a:latin typeface="Helvetica" charset="0"/>
              </a:rPr>
              <a:t>Final Conclusion</a:t>
            </a:r>
            <a:endParaRPr lang="en-US" sz="3600" dirty="0" smtClean="0">
              <a:latin typeface="Helvetica" charset="0"/>
            </a:endParaRPr>
          </a:p>
        </p:txBody>
      </p:sp>
      <p:sp>
        <p:nvSpPr>
          <p:cNvPr id="61443" name="Subtitle 2"/>
          <p:cNvSpPr>
            <a:spLocks noGrp="1"/>
          </p:cNvSpPr>
          <p:nvPr>
            <p:ph type="subTitle" idx="4294967295"/>
          </p:nvPr>
        </p:nvSpPr>
        <p:spPr>
          <a:xfrm>
            <a:off x="838200" y="1447800"/>
            <a:ext cx="7467600" cy="5805264"/>
          </a:xfrm>
        </p:spPr>
        <p:txBody>
          <a:bodyPr>
            <a:noAutofit/>
          </a:bodyPr>
          <a:lstStyle/>
          <a:p>
            <a:pPr marL="0" indent="0" defTabSz="457200" eaLnBrk="1" hangingPunct="1">
              <a:lnSpc>
                <a:spcPct val="80000"/>
              </a:lnSpc>
              <a:buFontTx/>
              <a:buNone/>
              <a:defRPr/>
            </a:pPr>
            <a:endParaRPr lang="en-US" sz="2800" dirty="0" smtClean="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6) You are responsible for your own health</a:t>
            </a: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None/>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Data at:  </a:t>
            </a:r>
            <a:r>
              <a:rPr lang="en-US" sz="2800" dirty="0" err="1" smtClean="0">
                <a:solidFill>
                  <a:srgbClr val="000090"/>
                </a:solidFill>
                <a:latin typeface="Helvetica" charset="0"/>
              </a:rPr>
              <a:t>snyderome.stanford.edu</a:t>
            </a: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spTree>
    <p:extLst>
      <p:ext uri="{BB962C8B-B14F-4D97-AF65-F5344CB8AC3E}">
        <p14:creationId xmlns:p14="http://schemas.microsoft.com/office/powerpoint/2010/main" val="3611662985"/>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ChangeArrowheads="1"/>
          </p:cNvSpPr>
          <p:nvPr>
            <p:ph type="title"/>
          </p:nvPr>
        </p:nvSpPr>
        <p:spPr>
          <a:xfrm>
            <a:off x="457200" y="-381000"/>
            <a:ext cx="8305800" cy="2209800"/>
          </a:xfrm>
        </p:spPr>
        <p:txBody>
          <a:bodyPr/>
          <a:lstStyle/>
          <a:p>
            <a:r>
              <a:rPr lang="en-US" sz="3200" b="1" dirty="0" smtClean="0"/>
              <a:t>The Personal </a:t>
            </a:r>
            <a:r>
              <a:rPr lang="en-US" sz="3200" b="1" dirty="0" err="1" smtClean="0"/>
              <a:t>Omics</a:t>
            </a:r>
            <a:r>
              <a:rPr lang="en-US" sz="3200" b="1" dirty="0" smtClean="0"/>
              <a:t> Profiling Project</a:t>
            </a:r>
          </a:p>
        </p:txBody>
      </p:sp>
      <p:sp>
        <p:nvSpPr>
          <p:cNvPr id="68611" name="Rectangle 2"/>
          <p:cNvSpPr>
            <a:spLocks noGrp="1" noChangeArrowheads="1"/>
          </p:cNvSpPr>
          <p:nvPr>
            <p:ph type="body" idx="1"/>
          </p:nvPr>
        </p:nvSpPr>
        <p:spPr>
          <a:xfrm>
            <a:off x="685800" y="1524000"/>
            <a:ext cx="7772400" cy="2867025"/>
          </a:xfrm>
        </p:spPr>
        <p:txBody>
          <a:bodyPr/>
          <a:lstStyle/>
          <a:p>
            <a:pPr algn="ctr">
              <a:buFontTx/>
              <a:buNone/>
            </a:pPr>
            <a:r>
              <a:rPr lang="en-US" sz="2400" dirty="0" err="1" smtClean="0"/>
              <a:t>Rui</a:t>
            </a:r>
            <a:r>
              <a:rPr lang="en-US" sz="2400" dirty="0" smtClean="0"/>
              <a:t> Chen, George </a:t>
            </a:r>
            <a:r>
              <a:rPr lang="en-US" sz="2400" dirty="0" err="1" smtClean="0"/>
              <a:t>Mias</a:t>
            </a:r>
            <a:r>
              <a:rPr lang="en-US" sz="2400" dirty="0" smtClean="0"/>
              <a:t>,  Hugo Lam, Jennifer Li-</a:t>
            </a:r>
            <a:r>
              <a:rPr lang="en-US" sz="2400" dirty="0" err="1" smtClean="0"/>
              <a:t>Pook</a:t>
            </a:r>
            <a:r>
              <a:rPr lang="en-US" sz="2400" dirty="0" smtClean="0"/>
              <a:t>-Than, </a:t>
            </a:r>
            <a:r>
              <a:rPr lang="en-US" sz="2400" dirty="0" err="1" smtClean="0"/>
              <a:t>Lihua</a:t>
            </a:r>
            <a:r>
              <a:rPr lang="en-US" sz="2400" dirty="0" smtClean="0"/>
              <a:t> Jiang, </a:t>
            </a:r>
            <a:r>
              <a:rPr lang="en-US" sz="2400" dirty="0" err="1" smtClean="0"/>
              <a:t>Konrad</a:t>
            </a:r>
            <a:r>
              <a:rPr lang="en-US" sz="2400" dirty="0" smtClean="0"/>
              <a:t> </a:t>
            </a:r>
            <a:r>
              <a:rPr lang="en-US" sz="2400" dirty="0" err="1" smtClean="0"/>
              <a:t>Karczewski</a:t>
            </a:r>
            <a:r>
              <a:rPr lang="en-US" sz="2400" dirty="0" smtClean="0"/>
              <a:t>, Michael Clark, Maeve </a:t>
            </a:r>
            <a:r>
              <a:rPr lang="en-US" sz="2400" dirty="0" err="1" smtClean="0"/>
              <a:t>O’Huallachain</a:t>
            </a:r>
            <a:r>
              <a:rPr lang="en-US" sz="2400" dirty="0" smtClean="0"/>
              <a:t>, </a:t>
            </a:r>
            <a:r>
              <a:rPr lang="en-US" sz="2400" dirty="0" err="1" smtClean="0"/>
              <a:t>Manoj</a:t>
            </a:r>
            <a:r>
              <a:rPr lang="en-US" sz="2400" dirty="0" smtClean="0"/>
              <a:t> </a:t>
            </a:r>
            <a:r>
              <a:rPr lang="en-US" sz="2400" dirty="0" err="1" smtClean="0"/>
              <a:t>Hariharan,Yong</a:t>
            </a:r>
            <a:r>
              <a:rPr lang="en-US" sz="2400" dirty="0" smtClean="0"/>
              <a:t> Cheng, </a:t>
            </a:r>
            <a:r>
              <a:rPr lang="en-US" sz="2400" dirty="0" err="1" smtClean="0"/>
              <a:t>Suganthi</a:t>
            </a:r>
            <a:r>
              <a:rPr lang="en-US" sz="2400" dirty="0" smtClean="0"/>
              <a:t> Bali, Sara </a:t>
            </a:r>
            <a:r>
              <a:rPr lang="en-US" sz="2400" dirty="0" err="1" smtClean="0"/>
              <a:t>Hillemenyer</a:t>
            </a:r>
            <a:r>
              <a:rPr lang="en-US" sz="2400" dirty="0" smtClean="0"/>
              <a:t>, </a:t>
            </a:r>
            <a:r>
              <a:rPr lang="en-US" sz="2400" dirty="0" err="1" smtClean="0"/>
              <a:t>Rajini</a:t>
            </a:r>
            <a:r>
              <a:rPr lang="en-US" sz="2400" dirty="0" smtClean="0"/>
              <a:t> </a:t>
            </a:r>
            <a:r>
              <a:rPr lang="en-US" sz="2400" dirty="0" err="1" smtClean="0"/>
              <a:t>Haraksingh</a:t>
            </a:r>
            <a:r>
              <a:rPr lang="en-US" sz="2400" dirty="0" smtClean="0"/>
              <a:t>, </a:t>
            </a:r>
            <a:r>
              <a:rPr lang="en-US" sz="2400" dirty="0" err="1" smtClean="0"/>
              <a:t>Elana</a:t>
            </a:r>
            <a:r>
              <a:rPr lang="en-US" sz="2400" dirty="0" smtClean="0"/>
              <a:t> </a:t>
            </a:r>
            <a:r>
              <a:rPr lang="en-US" sz="2400" dirty="0" err="1" smtClean="0"/>
              <a:t>Miriami</a:t>
            </a:r>
            <a:r>
              <a:rPr lang="en-US" sz="2400" dirty="0" smtClean="0"/>
              <a:t>, Lukas </a:t>
            </a:r>
            <a:r>
              <a:rPr lang="en-US" sz="2400" dirty="0" err="1" smtClean="0"/>
              <a:t>Habegger</a:t>
            </a:r>
            <a:r>
              <a:rPr lang="en-US" sz="2400" dirty="0" smtClean="0"/>
              <a:t>, </a:t>
            </a:r>
            <a:r>
              <a:rPr lang="en-US" sz="2400" dirty="0" err="1" smtClean="0"/>
              <a:t>Rong</a:t>
            </a:r>
            <a:r>
              <a:rPr lang="en-US" sz="2400" dirty="0" smtClean="0"/>
              <a:t> Chen, Joel Dudley, Frederick Dewey, Shin Lin, Teri Klein, Russ Altman, </a:t>
            </a:r>
            <a:r>
              <a:rPr lang="en-US" sz="2400" dirty="0" err="1" smtClean="0"/>
              <a:t>Atul</a:t>
            </a:r>
            <a:r>
              <a:rPr lang="en-US" sz="2400" dirty="0" smtClean="0"/>
              <a:t> Butte, </a:t>
            </a:r>
            <a:r>
              <a:rPr lang="en-US" sz="2400" dirty="0" err="1" smtClean="0"/>
              <a:t>Euan</a:t>
            </a:r>
            <a:r>
              <a:rPr lang="en-US" sz="2400" dirty="0" smtClean="0"/>
              <a:t> Ashley, Tom </a:t>
            </a:r>
            <a:r>
              <a:rPr lang="en-US" sz="2400" dirty="0" err="1" smtClean="0"/>
              <a:t>Quetermous</a:t>
            </a:r>
            <a:r>
              <a:rPr lang="en-US" sz="2400" dirty="0" smtClean="0"/>
              <a:t>, Mark Gerstein, Kari Nadeau, </a:t>
            </a:r>
            <a:r>
              <a:rPr lang="en-US" sz="2400" dirty="0" err="1" smtClean="0"/>
              <a:t>Hua</a:t>
            </a:r>
            <a:r>
              <a:rPr lang="en-US" sz="2400" dirty="0" smtClean="0"/>
              <a:t> Tang, Phyllis Snyder</a:t>
            </a:r>
          </a:p>
        </p:txBody>
      </p:sp>
      <p:pic>
        <p:nvPicPr>
          <p:cNvPr id="2" name="Picture 1" descr="Mom_and_iPOP_01-05_Web.gif"/>
          <p:cNvPicPr>
            <a:picLocks noChangeAspect="1"/>
          </p:cNvPicPr>
          <p:nvPr/>
        </p:nvPicPr>
        <p:blipFill rotWithShape="1">
          <a:blip r:embed="rId2">
            <a:extLst>
              <a:ext uri="{28A0092B-C50C-407E-A947-70E740481C1C}">
                <a14:useLocalDpi xmlns:a14="http://schemas.microsoft.com/office/drawing/2010/main" val="0"/>
              </a:ext>
            </a:extLst>
          </a:blip>
          <a:srcRect l="44078" t="43519"/>
          <a:stretch/>
        </p:blipFill>
        <p:spPr>
          <a:xfrm>
            <a:off x="6324600" y="4724400"/>
            <a:ext cx="1752600" cy="1785339"/>
          </a:xfrm>
          <a:prstGeom prst="rect">
            <a:avLst/>
          </a:prstGeom>
        </p:spPr>
      </p:pic>
      <p:sp>
        <p:nvSpPr>
          <p:cNvPr id="3" name="Right Triangle 2"/>
          <p:cNvSpPr/>
          <p:nvPr/>
        </p:nvSpPr>
        <p:spPr bwMode="auto">
          <a:xfrm rot="5400000">
            <a:off x="6210300" y="4610100"/>
            <a:ext cx="762000" cy="838200"/>
          </a:xfrm>
          <a:prstGeom prst="rtTriangl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2734013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709613" y="152400"/>
            <a:ext cx="7977187" cy="954107"/>
          </a:xfrm>
          <a:prstGeom prst="rect">
            <a:avLst/>
          </a:prstGeom>
          <a:noFill/>
          <a:ln w="9525">
            <a:noFill/>
            <a:miter lim="800000"/>
            <a:headEnd/>
            <a:tailEnd/>
          </a:ln>
        </p:spPr>
        <p:txBody>
          <a:bodyPr>
            <a:prstTxWarp prst="textNoShape">
              <a:avLst/>
            </a:prstTxWarp>
            <a:spAutoFit/>
          </a:bodyPr>
          <a:lstStyle/>
          <a:p>
            <a:pPr algn="ctr" eaLnBrk="1" hangingPunct="1"/>
            <a:r>
              <a:rPr lang="en-US" sz="2800" b="1" dirty="0" smtClean="0">
                <a:ea typeface="Arial" charset="0"/>
                <a:cs typeface="Arial" charset="0"/>
              </a:rPr>
              <a:t>Sequencing Genomes of Healthy People:</a:t>
            </a:r>
          </a:p>
          <a:p>
            <a:pPr algn="ctr" eaLnBrk="1" hangingPunct="1"/>
            <a:r>
              <a:rPr lang="en-US" sz="2800" b="1" dirty="0" smtClean="0">
                <a:ea typeface="Arial" charset="0"/>
                <a:cs typeface="Arial" charset="0"/>
              </a:rPr>
              <a:t>Incorporate into Medicine</a:t>
            </a:r>
            <a:endParaRPr lang="en-US" sz="2800" b="1" dirty="0">
              <a:ea typeface="Arial" charset="0"/>
              <a:cs typeface="Arial" charset="0"/>
            </a:endParaRPr>
          </a:p>
        </p:txBody>
      </p:sp>
      <p:sp>
        <p:nvSpPr>
          <p:cNvPr id="28675" name="Rectangle 7"/>
          <p:cNvSpPr>
            <a:spLocks noChangeArrowheads="1"/>
          </p:cNvSpPr>
          <p:nvPr/>
        </p:nvSpPr>
        <p:spPr bwMode="auto">
          <a:xfrm>
            <a:off x="1752600" y="1295400"/>
            <a:ext cx="1403350" cy="457200"/>
          </a:xfrm>
          <a:prstGeom prst="rect">
            <a:avLst/>
          </a:prstGeom>
          <a:noFill/>
          <a:ln w="9525">
            <a:noFill/>
            <a:miter lim="800000"/>
            <a:headEnd/>
            <a:tailEnd/>
          </a:ln>
        </p:spPr>
        <p:txBody>
          <a:bodyPr wrap="none">
            <a:prstTxWarp prst="textNoShape">
              <a:avLst/>
            </a:prstTxWarp>
            <a:spAutoFit/>
          </a:bodyPr>
          <a:lstStyle/>
          <a:p>
            <a:r>
              <a:rPr lang="en-US">
                <a:ea typeface="Arial" charset="0"/>
                <a:cs typeface="Arial" charset="0"/>
              </a:rPr>
              <a:t>Genomic</a:t>
            </a:r>
          </a:p>
        </p:txBody>
      </p:sp>
      <p:sp>
        <p:nvSpPr>
          <p:cNvPr id="28676" name="Line 12"/>
          <p:cNvSpPr>
            <a:spLocks noChangeShapeType="1"/>
          </p:cNvSpPr>
          <p:nvPr/>
        </p:nvSpPr>
        <p:spPr bwMode="auto">
          <a:xfrm>
            <a:off x="4343400" y="3276600"/>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28677" name="Line 13"/>
          <p:cNvSpPr>
            <a:spLocks noChangeShapeType="1"/>
          </p:cNvSpPr>
          <p:nvPr/>
        </p:nvSpPr>
        <p:spPr bwMode="auto">
          <a:xfrm>
            <a:off x="4038600" y="27432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sp>
        <p:nvSpPr>
          <p:cNvPr id="28678" name="Rectangle 17"/>
          <p:cNvSpPr>
            <a:spLocks noChangeArrowheads="1"/>
          </p:cNvSpPr>
          <p:nvPr/>
        </p:nvSpPr>
        <p:spPr bwMode="auto">
          <a:xfrm>
            <a:off x="2133600" y="6248400"/>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28679" name="Rectangle 18"/>
          <p:cNvSpPr>
            <a:spLocks noChangeArrowheads="1"/>
          </p:cNvSpPr>
          <p:nvPr/>
        </p:nvSpPr>
        <p:spPr bwMode="auto">
          <a:xfrm>
            <a:off x="6400800" y="4114800"/>
            <a:ext cx="2357438" cy="2308225"/>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 </a:t>
            </a:r>
            <a:r>
              <a:rPr lang="en-US" b="1" dirty="0" smtClean="0">
                <a:ea typeface="Arial" charset="0"/>
                <a:cs typeface="Arial" charset="0"/>
              </a:rPr>
              <a:t>Diagnose</a:t>
            </a:r>
            <a:endParaRPr lang="en-US" b="1" dirty="0">
              <a:ea typeface="Arial" charset="0"/>
              <a:cs typeface="Arial" charset="0"/>
            </a:endParaRPr>
          </a:p>
          <a:p>
            <a:r>
              <a:rPr lang="en-US" b="1" dirty="0">
                <a:ea typeface="Arial" charset="0"/>
                <a:cs typeface="Arial" charset="0"/>
              </a:rPr>
              <a:t>3. </a:t>
            </a:r>
            <a:r>
              <a:rPr lang="en-US" b="1" dirty="0" smtClean="0">
                <a:ea typeface="Arial" charset="0"/>
                <a:cs typeface="Arial" charset="0"/>
              </a:rPr>
              <a:t>Monitor</a:t>
            </a:r>
            <a:endParaRPr lang="en-US" b="1" dirty="0">
              <a:ea typeface="Arial" charset="0"/>
              <a:cs typeface="Arial" charset="0"/>
            </a:endParaRPr>
          </a:p>
          <a:p>
            <a:r>
              <a:rPr lang="en-US" b="1" dirty="0">
                <a:ea typeface="Arial" charset="0"/>
                <a:cs typeface="Arial" charset="0"/>
              </a:rPr>
              <a:t>4. </a:t>
            </a:r>
            <a:r>
              <a:rPr lang="en-US" b="1" dirty="0" smtClean="0">
                <a:ea typeface="Arial" charset="0"/>
                <a:cs typeface="Arial" charset="0"/>
              </a:rPr>
              <a:t>Treat </a:t>
            </a:r>
            <a:r>
              <a:rPr lang="en-US" b="1" dirty="0">
                <a:ea typeface="Arial" charset="0"/>
                <a:cs typeface="Arial" charset="0"/>
              </a:rPr>
              <a:t>&amp;</a:t>
            </a:r>
          </a:p>
          <a:p>
            <a:r>
              <a:rPr lang="en-US" b="1" dirty="0">
                <a:ea typeface="Arial" charset="0"/>
                <a:cs typeface="Arial" charset="0"/>
              </a:rPr>
              <a:t>5. Understand</a:t>
            </a:r>
          </a:p>
          <a:p>
            <a:r>
              <a:rPr lang="en-US" b="1" dirty="0">
                <a:ea typeface="Arial" charset="0"/>
                <a:cs typeface="Arial" charset="0"/>
              </a:rPr>
              <a:t>Disease States</a:t>
            </a:r>
          </a:p>
        </p:txBody>
      </p:sp>
      <p:sp>
        <p:nvSpPr>
          <p:cNvPr id="28680" name="Rectangle 5"/>
          <p:cNvSpPr>
            <a:spLocks noChangeArrowheads="1"/>
          </p:cNvSpPr>
          <p:nvPr/>
        </p:nvSpPr>
        <p:spPr bwMode="auto">
          <a:xfrm>
            <a:off x="762000" y="1752600"/>
            <a:ext cx="2971800" cy="2124075"/>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200" dirty="0">
                <a:latin typeface="Courier" charset="0"/>
              </a:rPr>
              <a:t>GGTTCCAAAAGTTTATTGGATGCCGTTTCAGTACATTTATCGTTTGCTTTGGATGCCCTAATTAAAAGTGACCCTTTCAAACTGAAATTCATGATACACCAATGGATATCCTTAGTCGATAAAATTTGCGAGTACTTTCAAAGCCAAATGAAATTATCTATGGTAGACAAAACATTGACCAATTTCATATCGATCCTCCTGAATTTATTGGCGTTAGACACAGTTGGTATATTTCAAGTGACAAGGACAATTACTTGGACCGTAATAGATTTTTTGAGGCTCAGCAAAAAAGAAAATGGAAATTAATTTTGAAGTGCCATTGA….</a:t>
            </a:r>
          </a:p>
        </p:txBody>
      </p:sp>
      <p:pic>
        <p:nvPicPr>
          <p:cNvPr id="28681" name="Picture 19" descr="Doctor.jpg"/>
          <p:cNvPicPr>
            <a:picLocks noChangeAspect="1"/>
          </p:cNvPicPr>
          <p:nvPr/>
        </p:nvPicPr>
        <p:blipFill>
          <a:blip r:embed="rId3"/>
          <a:srcRect/>
          <a:stretch>
            <a:fillRect/>
          </a:stretch>
        </p:blipFill>
        <p:spPr bwMode="auto">
          <a:xfrm>
            <a:off x="3505200" y="4083050"/>
            <a:ext cx="2501900" cy="2698750"/>
          </a:xfrm>
          <a:prstGeom prst="rect">
            <a:avLst/>
          </a:prstGeom>
          <a:noFill/>
          <a:ln w="9525">
            <a:noFill/>
            <a:miter lim="800000"/>
            <a:headEnd/>
            <a:tailEnd/>
          </a:ln>
        </p:spPr>
      </p:pic>
      <p:sp>
        <p:nvSpPr>
          <p:cNvPr id="11" name="Rectangle 10"/>
          <p:cNvSpPr/>
          <p:nvPr/>
        </p:nvSpPr>
        <p:spPr>
          <a:xfrm>
            <a:off x="5410200" y="1828800"/>
            <a:ext cx="2590800" cy="1384995"/>
          </a:xfrm>
          <a:prstGeom prst="rect">
            <a:avLst/>
          </a:prstGeom>
        </p:spPr>
        <p:txBody>
          <a:bodyPr wrap="square">
            <a:spAutoFit/>
          </a:bodyPr>
          <a:lstStyle/>
          <a:p>
            <a:r>
              <a:rPr lang="en-US" b="1" dirty="0" smtClean="0">
                <a:ea typeface="Arial" charset="0"/>
                <a:cs typeface="Arial" charset="0"/>
              </a:rPr>
              <a:t>Family History</a:t>
            </a:r>
          </a:p>
          <a:p>
            <a:endParaRPr lang="en-US" sz="1000" b="1" dirty="0">
              <a:ea typeface="Arial" charset="0"/>
              <a:cs typeface="Arial" charset="0"/>
            </a:endParaRPr>
          </a:p>
          <a:p>
            <a:r>
              <a:rPr lang="en-US" b="1" dirty="0" smtClean="0">
                <a:ea typeface="Arial" charset="0"/>
                <a:cs typeface="Arial" charset="0"/>
              </a:rPr>
              <a:t>Medical Tests:</a:t>
            </a:r>
          </a:p>
          <a:p>
            <a:r>
              <a:rPr lang="en-US" dirty="0" smtClean="0">
                <a:ea typeface="Arial" charset="0"/>
                <a:cs typeface="Arial" charset="0"/>
              </a:rPr>
              <a:t>Few Tests (&lt;20)</a:t>
            </a:r>
            <a:endParaRPr lang="en-US" dirty="0"/>
          </a:p>
        </p:txBody>
      </p:sp>
    </p:spTree>
    <p:extLst>
      <p:ext uri="{BB962C8B-B14F-4D97-AF65-F5344CB8AC3E}">
        <p14:creationId xmlns:p14="http://schemas.microsoft.com/office/powerpoint/2010/main" val="16012414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ctrTitle" idx="4294967295"/>
          </p:nvPr>
        </p:nvSpPr>
        <p:spPr>
          <a:xfrm>
            <a:off x="685800" y="-152400"/>
            <a:ext cx="7772400" cy="1470025"/>
          </a:xfrm>
        </p:spPr>
        <p:txBody>
          <a:bodyPr/>
          <a:lstStyle/>
          <a:p>
            <a:pPr eaLnBrk="1" hangingPunct="1"/>
            <a:r>
              <a:rPr lang="en-US" sz="3600" smtClean="0">
                <a:latin typeface="Helvetica" charset="0"/>
              </a:rPr>
              <a:t>Acknowledgements</a:t>
            </a:r>
            <a:endParaRPr lang="en-US" sz="3200" smtClean="0">
              <a:latin typeface="Helvetica" charset="0"/>
            </a:endParaRPr>
          </a:p>
        </p:txBody>
      </p:sp>
      <p:sp>
        <p:nvSpPr>
          <p:cNvPr id="69635"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357EFAB8-9BCD-C147-A91D-3A0692915851}" type="slidenum">
              <a:rPr lang="en-US" sz="1100">
                <a:solidFill>
                  <a:srgbClr val="898989"/>
                </a:solidFill>
                <a:latin typeface="Helvetica" charset="0"/>
              </a:rPr>
              <a:pPr algn="r" defTabSz="457200" eaLnBrk="1" hangingPunct="1"/>
              <a:t>60</a:t>
            </a:fld>
            <a:endParaRPr lang="en-US" sz="1100">
              <a:solidFill>
                <a:srgbClr val="898989"/>
              </a:solidFill>
              <a:latin typeface="Helvetica" charset="0"/>
            </a:endParaRPr>
          </a:p>
        </p:txBody>
      </p:sp>
      <p:sp>
        <p:nvSpPr>
          <p:cNvPr id="69636" name="Subtitle 2"/>
          <p:cNvSpPr>
            <a:spLocks/>
          </p:cNvSpPr>
          <p:nvPr/>
        </p:nvSpPr>
        <p:spPr bwMode="auto">
          <a:xfrm>
            <a:off x="1066800" y="708025"/>
            <a:ext cx="7315200" cy="2209800"/>
          </a:xfrm>
          <a:prstGeom prst="rect">
            <a:avLst/>
          </a:prstGeom>
          <a:noFill/>
          <a:ln w="9525">
            <a:noFill/>
            <a:miter lim="800000"/>
            <a:headEnd/>
            <a:tailEnd/>
          </a:ln>
        </p:spPr>
        <p:txBody>
          <a:bodyPr>
            <a:prstTxWarp prst="textNoShape">
              <a:avLst/>
            </a:prstTxWarp>
          </a:bodyPr>
          <a:lstStyle/>
          <a:p>
            <a:pPr defTabSz="457200" eaLnBrk="1" hangingPunct="1">
              <a:lnSpc>
                <a:spcPct val="80000"/>
              </a:lnSpc>
              <a:spcBef>
                <a:spcPct val="20000"/>
              </a:spcBef>
            </a:pPr>
            <a:endParaRPr lang="en-US" sz="1200" dirty="0">
              <a:solidFill>
                <a:srgbClr val="000090"/>
              </a:solidFill>
              <a:latin typeface="Helvetica" charset="0"/>
            </a:endParaRPr>
          </a:p>
          <a:p>
            <a:pPr defTabSz="457200" eaLnBrk="1" hangingPunct="1">
              <a:lnSpc>
                <a:spcPct val="80000"/>
              </a:lnSpc>
              <a:spcBef>
                <a:spcPct val="20000"/>
              </a:spcBef>
            </a:pPr>
            <a:endParaRPr lang="en-US" sz="1400" dirty="0">
              <a:latin typeface="Helvetica" charset="0"/>
            </a:endParaRPr>
          </a:p>
          <a:p>
            <a:pPr defTabSz="457200" eaLnBrk="1" hangingPunct="1">
              <a:lnSpc>
                <a:spcPct val="80000"/>
              </a:lnSpc>
              <a:spcBef>
                <a:spcPct val="20000"/>
              </a:spcBef>
            </a:pPr>
            <a:r>
              <a:rPr lang="en-US" dirty="0">
                <a:latin typeface="Helvetica" charset="0"/>
              </a:rPr>
              <a:t>Human Regulatory Variation:</a:t>
            </a:r>
            <a:endParaRPr lang="en-US" dirty="0">
              <a:solidFill>
                <a:srgbClr val="000090"/>
              </a:solidFill>
              <a:latin typeface="Helvetica" charset="0"/>
            </a:endParaRPr>
          </a:p>
          <a:p>
            <a:pPr defTabSz="457200" eaLnBrk="1" hangingPunct="1">
              <a:lnSpc>
                <a:spcPct val="80000"/>
              </a:lnSpc>
              <a:spcBef>
                <a:spcPct val="20000"/>
              </a:spcBef>
            </a:pPr>
            <a:r>
              <a:rPr lang="en-US" dirty="0">
                <a:solidFill>
                  <a:srgbClr val="000090"/>
                </a:solidFill>
                <a:latin typeface="Helvetica" charset="0"/>
              </a:rPr>
              <a:t>Maya </a:t>
            </a:r>
            <a:r>
              <a:rPr lang="en-US" dirty="0" err="1">
                <a:solidFill>
                  <a:srgbClr val="000090"/>
                </a:solidFill>
                <a:latin typeface="Helvetica" charset="0"/>
              </a:rPr>
              <a:t>Kasowski</a:t>
            </a:r>
            <a:r>
              <a:rPr lang="en-US" dirty="0">
                <a:solidFill>
                  <a:srgbClr val="000090"/>
                </a:solidFill>
                <a:latin typeface="Helvetica" charset="0"/>
              </a:rPr>
              <a:t>, Fabian </a:t>
            </a:r>
            <a:r>
              <a:rPr lang="en-US" dirty="0" err="1">
                <a:solidFill>
                  <a:srgbClr val="000090"/>
                </a:solidFill>
                <a:latin typeface="Helvetica" charset="0"/>
              </a:rPr>
              <a:t>Grubert</a:t>
            </a:r>
            <a:r>
              <a:rPr lang="en-US" dirty="0">
                <a:solidFill>
                  <a:srgbClr val="000090"/>
                </a:solidFill>
                <a:latin typeface="Helvetica" charset="0"/>
              </a:rPr>
              <a:t>, Alex Urban, </a:t>
            </a:r>
            <a:r>
              <a:rPr lang="en-US" dirty="0" err="1">
                <a:solidFill>
                  <a:srgbClr val="000090"/>
                </a:solidFill>
                <a:latin typeface="Helvetica" charset="0"/>
              </a:rPr>
              <a:t>Alexej</a:t>
            </a:r>
            <a:r>
              <a:rPr lang="en-US" dirty="0">
                <a:solidFill>
                  <a:srgbClr val="000090"/>
                </a:solidFill>
                <a:latin typeface="Helvetica" charset="0"/>
              </a:rPr>
              <a:t> A, Chris </a:t>
            </a:r>
            <a:r>
              <a:rPr lang="en-US" dirty="0" err="1">
                <a:solidFill>
                  <a:srgbClr val="000090"/>
                </a:solidFill>
                <a:latin typeface="Helvetica" charset="0"/>
              </a:rPr>
              <a:t>Heffelfinger</a:t>
            </a:r>
            <a:r>
              <a:rPr lang="en-US" dirty="0">
                <a:solidFill>
                  <a:srgbClr val="000090"/>
                </a:solidFill>
                <a:latin typeface="Helvetica" charset="0"/>
              </a:rPr>
              <a:t>, </a:t>
            </a:r>
            <a:r>
              <a:rPr lang="en-US" dirty="0" err="1">
                <a:solidFill>
                  <a:srgbClr val="000090"/>
                </a:solidFill>
                <a:latin typeface="Helvetica" charset="0"/>
              </a:rPr>
              <a:t>Manoj</a:t>
            </a:r>
            <a:r>
              <a:rPr lang="en-US" dirty="0">
                <a:solidFill>
                  <a:srgbClr val="000090"/>
                </a:solidFill>
                <a:latin typeface="Helvetica" charset="0"/>
              </a:rPr>
              <a:t> </a:t>
            </a:r>
            <a:r>
              <a:rPr lang="en-US" dirty="0" err="1">
                <a:solidFill>
                  <a:srgbClr val="000090"/>
                </a:solidFill>
                <a:latin typeface="Helvetica" charset="0"/>
              </a:rPr>
              <a:t>Harihanan</a:t>
            </a:r>
            <a:r>
              <a:rPr lang="en-US" dirty="0">
                <a:solidFill>
                  <a:srgbClr val="000090"/>
                </a:solidFill>
                <a:latin typeface="Helvetica" charset="0"/>
              </a:rPr>
              <a:t>, </a:t>
            </a:r>
            <a:r>
              <a:rPr lang="en-US" dirty="0" err="1">
                <a:solidFill>
                  <a:srgbClr val="000090"/>
                </a:solidFill>
                <a:latin typeface="Helvetica" charset="0"/>
              </a:rPr>
              <a:t>Akwasi</a:t>
            </a:r>
            <a:r>
              <a:rPr lang="en-US" dirty="0">
                <a:solidFill>
                  <a:srgbClr val="000090"/>
                </a:solidFill>
                <a:latin typeface="Helvetica" charset="0"/>
              </a:rPr>
              <a:t> </a:t>
            </a:r>
            <a:r>
              <a:rPr lang="en-US" dirty="0" err="1">
                <a:solidFill>
                  <a:srgbClr val="000090"/>
                </a:solidFill>
                <a:latin typeface="Helvetica" charset="0"/>
              </a:rPr>
              <a:t>Asbere</a:t>
            </a:r>
            <a:r>
              <a:rPr lang="en-US" dirty="0">
                <a:solidFill>
                  <a:srgbClr val="000090"/>
                </a:solidFill>
                <a:latin typeface="Helvetica" charset="0"/>
              </a:rPr>
              <a:t>, Lukas </a:t>
            </a:r>
            <a:r>
              <a:rPr lang="en-US" dirty="0" err="1">
                <a:solidFill>
                  <a:srgbClr val="000090"/>
                </a:solidFill>
                <a:latin typeface="Helvetica" charset="0"/>
              </a:rPr>
              <a:t>Habegger</a:t>
            </a:r>
            <a:r>
              <a:rPr lang="en-US" dirty="0">
                <a:solidFill>
                  <a:srgbClr val="000090"/>
                </a:solidFill>
                <a:latin typeface="Helvetica" charset="0"/>
              </a:rPr>
              <a:t>, Joel </a:t>
            </a:r>
            <a:r>
              <a:rPr lang="en-US" dirty="0" err="1">
                <a:solidFill>
                  <a:srgbClr val="000090"/>
                </a:solidFill>
                <a:latin typeface="Helvetica" charset="0"/>
              </a:rPr>
              <a:t>Rozowsky</a:t>
            </a:r>
            <a:r>
              <a:rPr lang="en-US" dirty="0">
                <a:solidFill>
                  <a:srgbClr val="000090"/>
                </a:solidFill>
                <a:latin typeface="Helvetica" charset="0"/>
              </a:rPr>
              <a:t>, Mark </a:t>
            </a:r>
            <a:r>
              <a:rPr lang="en-US" dirty="0" smtClean="0">
                <a:solidFill>
                  <a:srgbClr val="000090"/>
                </a:solidFill>
                <a:latin typeface="Helvetica" charset="0"/>
              </a:rPr>
              <a:t>Gerstein, Sebastian </a:t>
            </a:r>
            <a:r>
              <a:rPr lang="en-US" dirty="0" err="1">
                <a:solidFill>
                  <a:srgbClr val="000090"/>
                </a:solidFill>
                <a:latin typeface="Helvetica" charset="0"/>
              </a:rPr>
              <a:t>Waszak</a:t>
            </a:r>
            <a:r>
              <a:rPr lang="en-US" dirty="0">
                <a:solidFill>
                  <a:srgbClr val="000090"/>
                </a:solidFill>
                <a:latin typeface="Helvetica" charset="0"/>
              </a:rPr>
              <a:t>, Jan </a:t>
            </a:r>
            <a:r>
              <a:rPr lang="en-US" dirty="0" err="1">
                <a:solidFill>
                  <a:srgbClr val="000090"/>
                </a:solidFill>
                <a:latin typeface="Helvetica" charset="0"/>
              </a:rPr>
              <a:t>Korbel</a:t>
            </a:r>
            <a:r>
              <a:rPr lang="en-US" dirty="0">
                <a:solidFill>
                  <a:srgbClr val="000090"/>
                </a:solidFill>
                <a:latin typeface="Helvetica" charset="0"/>
              </a:rPr>
              <a:t> (EMBL, Heidelberg)</a:t>
            </a:r>
          </a:p>
          <a:p>
            <a:pPr defTabSz="457200" eaLnBrk="1" hangingPunct="1">
              <a:lnSpc>
                <a:spcPct val="80000"/>
              </a:lnSpc>
              <a:spcBef>
                <a:spcPct val="20000"/>
              </a:spcBef>
            </a:pPr>
            <a:endParaRPr lang="en-US" sz="1600" dirty="0" smtClean="0">
              <a:solidFill>
                <a:srgbClr val="000090"/>
              </a:solidFill>
              <a:latin typeface="Helvetica" charset="0"/>
            </a:endParaRPr>
          </a:p>
          <a:p>
            <a:pPr defTabSz="457200" eaLnBrk="1" hangingPunct="1">
              <a:lnSpc>
                <a:spcPct val="80000"/>
              </a:lnSpc>
              <a:spcBef>
                <a:spcPct val="20000"/>
              </a:spcBef>
            </a:pPr>
            <a:r>
              <a:rPr lang="en-US" dirty="0" err="1" smtClean="0">
                <a:latin typeface="Helvetica" charset="0"/>
              </a:rPr>
              <a:t>Regulome</a:t>
            </a:r>
            <a:r>
              <a:rPr lang="en-US" dirty="0" smtClean="0">
                <a:latin typeface="Helvetica" charset="0"/>
              </a:rPr>
              <a:t> DB:</a:t>
            </a:r>
            <a:endParaRPr lang="en-US" dirty="0" smtClean="0">
              <a:solidFill>
                <a:srgbClr val="000090"/>
              </a:solidFill>
              <a:latin typeface="Helvetica" charset="0"/>
            </a:endParaRPr>
          </a:p>
          <a:p>
            <a:pPr defTabSz="457200" eaLnBrk="1" hangingPunct="1">
              <a:lnSpc>
                <a:spcPct val="80000"/>
              </a:lnSpc>
              <a:spcBef>
                <a:spcPct val="20000"/>
              </a:spcBef>
            </a:pPr>
            <a:r>
              <a:rPr lang="en-US" dirty="0" smtClean="0">
                <a:solidFill>
                  <a:srgbClr val="000090"/>
                </a:solidFill>
                <a:latin typeface="Helvetica" charset="0"/>
              </a:rPr>
              <a:t>Alan Boyle, </a:t>
            </a:r>
            <a:r>
              <a:rPr lang="en-US" dirty="0" err="1" smtClean="0">
                <a:solidFill>
                  <a:srgbClr val="000090"/>
                </a:solidFill>
                <a:latin typeface="Helvetica" charset="0"/>
              </a:rPr>
              <a:t>Manoj</a:t>
            </a:r>
            <a:r>
              <a:rPr lang="en-US" dirty="0" smtClean="0">
                <a:solidFill>
                  <a:srgbClr val="000090"/>
                </a:solidFill>
                <a:latin typeface="Helvetica" charset="0"/>
              </a:rPr>
              <a:t> </a:t>
            </a:r>
            <a:r>
              <a:rPr lang="en-US" dirty="0" err="1" smtClean="0">
                <a:solidFill>
                  <a:srgbClr val="000090"/>
                </a:solidFill>
                <a:latin typeface="Helvetica" charset="0"/>
              </a:rPr>
              <a:t>Hariharan</a:t>
            </a:r>
            <a:r>
              <a:rPr lang="en-US" dirty="0" smtClean="0">
                <a:solidFill>
                  <a:srgbClr val="000090"/>
                </a:solidFill>
                <a:latin typeface="Helvetica" charset="0"/>
              </a:rPr>
              <a:t>, Yong Cheng, </a:t>
            </a:r>
            <a:r>
              <a:rPr lang="en-US" dirty="0" err="1" smtClean="0">
                <a:solidFill>
                  <a:srgbClr val="000090"/>
                </a:solidFill>
                <a:latin typeface="Helvetica" charset="0"/>
              </a:rPr>
              <a:t>Eurie</a:t>
            </a:r>
            <a:r>
              <a:rPr lang="en-US" dirty="0" smtClean="0">
                <a:solidFill>
                  <a:srgbClr val="000090"/>
                </a:solidFill>
                <a:latin typeface="Helvetica" charset="0"/>
              </a:rPr>
              <a:t> Hong, Mike Cherry</a:t>
            </a:r>
          </a:p>
          <a:p>
            <a:pPr defTabSz="457200" eaLnBrk="1" hangingPunct="1">
              <a:lnSpc>
                <a:spcPct val="80000"/>
              </a:lnSpc>
              <a:spcBef>
                <a:spcPct val="20000"/>
              </a:spcBef>
            </a:pPr>
            <a:endParaRPr lang="en-US" sz="1600" dirty="0">
              <a:solidFill>
                <a:srgbClr val="000090"/>
              </a:solidFill>
              <a:latin typeface="Helvetica" charset="0"/>
            </a:endParaRPr>
          </a:p>
          <a:p>
            <a:pPr defTabSz="457200" eaLnBrk="1" hangingPunct="1">
              <a:lnSpc>
                <a:spcPct val="80000"/>
              </a:lnSpc>
              <a:spcBef>
                <a:spcPct val="20000"/>
              </a:spcBef>
            </a:pPr>
            <a:r>
              <a:rPr lang="en-US" dirty="0" err="1" smtClean="0">
                <a:latin typeface="Helvetica" charset="0"/>
              </a:rPr>
              <a:t>Methylome</a:t>
            </a:r>
            <a:r>
              <a:rPr lang="en-US" dirty="0" smtClean="0">
                <a:latin typeface="Helvetica" charset="0"/>
              </a:rPr>
              <a:t>:</a:t>
            </a:r>
            <a:endParaRPr lang="en-US" dirty="0">
              <a:solidFill>
                <a:srgbClr val="000090"/>
              </a:solidFill>
              <a:latin typeface="Helvetica" charset="0"/>
            </a:endParaRPr>
          </a:p>
          <a:p>
            <a:pPr defTabSz="457200" eaLnBrk="1" hangingPunct="1">
              <a:lnSpc>
                <a:spcPct val="80000"/>
              </a:lnSpc>
              <a:spcBef>
                <a:spcPct val="20000"/>
              </a:spcBef>
            </a:pPr>
            <a:r>
              <a:rPr lang="en-US" dirty="0" smtClean="0">
                <a:solidFill>
                  <a:srgbClr val="000090"/>
                </a:solidFill>
                <a:latin typeface="Helvetica" charset="0"/>
              </a:rPr>
              <a:t>Dan </a:t>
            </a:r>
            <a:r>
              <a:rPr lang="en-US" dirty="0" err="1" smtClean="0">
                <a:solidFill>
                  <a:srgbClr val="000090"/>
                </a:solidFill>
                <a:latin typeface="Helvetica" charset="0"/>
              </a:rPr>
              <a:t>Xie</a:t>
            </a:r>
            <a:r>
              <a:rPr lang="en-US" dirty="0" smtClean="0">
                <a:solidFill>
                  <a:srgbClr val="000090"/>
                </a:solidFill>
                <a:latin typeface="Helvetica" charset="0"/>
              </a:rPr>
              <a:t>, </a:t>
            </a:r>
            <a:r>
              <a:rPr lang="en-US" dirty="0" err="1" smtClean="0">
                <a:solidFill>
                  <a:srgbClr val="000090"/>
                </a:solidFill>
              </a:rPr>
              <a:t>Volodymyr</a:t>
            </a:r>
            <a:r>
              <a:rPr lang="en-US" dirty="0" smtClean="0">
                <a:solidFill>
                  <a:srgbClr val="000090"/>
                </a:solidFill>
              </a:rPr>
              <a:t> </a:t>
            </a:r>
            <a:r>
              <a:rPr lang="en-US" dirty="0" err="1" smtClean="0">
                <a:solidFill>
                  <a:srgbClr val="000090"/>
                </a:solidFill>
              </a:rPr>
              <a:t>Kuleshov</a:t>
            </a:r>
            <a:r>
              <a:rPr lang="en-US" dirty="0" smtClean="0">
                <a:solidFill>
                  <a:srgbClr val="000090"/>
                </a:solidFill>
              </a:rPr>
              <a:t>, </a:t>
            </a:r>
            <a:r>
              <a:rPr lang="en-US" dirty="0" err="1">
                <a:solidFill>
                  <a:srgbClr val="000090"/>
                </a:solidFill>
              </a:rPr>
              <a:t>Rui</a:t>
            </a:r>
            <a:r>
              <a:rPr lang="en-US" dirty="0">
                <a:solidFill>
                  <a:srgbClr val="000090"/>
                </a:solidFill>
              </a:rPr>
              <a:t> </a:t>
            </a:r>
            <a:r>
              <a:rPr lang="en-US" dirty="0" smtClean="0">
                <a:solidFill>
                  <a:srgbClr val="000090"/>
                </a:solidFill>
              </a:rPr>
              <a:t>Chen, </a:t>
            </a:r>
            <a:r>
              <a:rPr lang="en-US" dirty="0">
                <a:solidFill>
                  <a:srgbClr val="000090"/>
                </a:solidFill>
              </a:rPr>
              <a:t>Dmitry </a:t>
            </a:r>
            <a:r>
              <a:rPr lang="en-US" dirty="0" err="1" smtClean="0">
                <a:solidFill>
                  <a:srgbClr val="000090"/>
                </a:solidFill>
              </a:rPr>
              <a:t>Pushkarev</a:t>
            </a:r>
            <a:r>
              <a:rPr lang="en-US" dirty="0" smtClean="0">
                <a:solidFill>
                  <a:srgbClr val="000090"/>
                </a:solidFill>
              </a:rPr>
              <a:t>, </a:t>
            </a:r>
            <a:r>
              <a:rPr lang="en-US" dirty="0" err="1">
                <a:solidFill>
                  <a:srgbClr val="000090"/>
                </a:solidFill>
              </a:rPr>
              <a:t>Konrad</a:t>
            </a:r>
            <a:r>
              <a:rPr lang="en-US" dirty="0">
                <a:solidFill>
                  <a:srgbClr val="000090"/>
                </a:solidFill>
              </a:rPr>
              <a:t> </a:t>
            </a:r>
            <a:r>
              <a:rPr lang="en-US" dirty="0" err="1" smtClean="0">
                <a:solidFill>
                  <a:srgbClr val="000090"/>
                </a:solidFill>
              </a:rPr>
              <a:t>Karczewski</a:t>
            </a:r>
            <a:r>
              <a:rPr lang="en-US" dirty="0" smtClean="0">
                <a:solidFill>
                  <a:srgbClr val="000090"/>
                </a:solidFill>
              </a:rPr>
              <a:t>, </a:t>
            </a:r>
            <a:r>
              <a:rPr lang="en-US" dirty="0">
                <a:solidFill>
                  <a:srgbClr val="000090"/>
                </a:solidFill>
              </a:rPr>
              <a:t>Alan </a:t>
            </a:r>
            <a:r>
              <a:rPr lang="en-US" dirty="0" smtClean="0">
                <a:solidFill>
                  <a:srgbClr val="000090"/>
                </a:solidFill>
              </a:rPr>
              <a:t>Boyle, </a:t>
            </a:r>
            <a:r>
              <a:rPr lang="en-US" dirty="0">
                <a:solidFill>
                  <a:srgbClr val="000090"/>
                </a:solidFill>
              </a:rPr>
              <a:t>Tim </a:t>
            </a:r>
            <a:r>
              <a:rPr lang="en-US" dirty="0" err="1" smtClean="0">
                <a:solidFill>
                  <a:srgbClr val="000090"/>
                </a:solidFill>
              </a:rPr>
              <a:t>Blauwkamp</a:t>
            </a:r>
            <a:r>
              <a:rPr lang="en-US" dirty="0" smtClean="0">
                <a:solidFill>
                  <a:srgbClr val="000090"/>
                </a:solidFill>
              </a:rPr>
              <a:t>, </a:t>
            </a:r>
            <a:r>
              <a:rPr lang="en-US" dirty="0">
                <a:solidFill>
                  <a:srgbClr val="000090"/>
                </a:solidFill>
              </a:rPr>
              <a:t>Michael </a:t>
            </a:r>
            <a:r>
              <a:rPr lang="en-US" dirty="0" err="1" smtClean="0">
                <a:solidFill>
                  <a:srgbClr val="000090"/>
                </a:solidFill>
              </a:rPr>
              <a:t>Kertesz</a:t>
            </a:r>
            <a:endParaRPr lang="en-US" dirty="0">
              <a:solidFill>
                <a:srgbClr val="000090"/>
              </a:solidFill>
              <a:latin typeface="Helvetica" charset="0"/>
            </a:endParaRPr>
          </a:p>
          <a:p>
            <a:pPr defTabSz="457200" eaLnBrk="1" hangingPunct="1">
              <a:lnSpc>
                <a:spcPct val="80000"/>
              </a:lnSpc>
              <a:spcBef>
                <a:spcPct val="20000"/>
              </a:spcBef>
            </a:pPr>
            <a:endParaRPr lang="en-US" dirty="0" smtClean="0">
              <a:latin typeface="Helvetica" charset="0"/>
            </a:endParaRPr>
          </a:p>
          <a:p>
            <a:pPr defTabSz="457200" eaLnBrk="1" hangingPunct="1">
              <a:lnSpc>
                <a:spcPct val="80000"/>
              </a:lnSpc>
              <a:spcBef>
                <a:spcPct val="20000"/>
              </a:spcBef>
            </a:pPr>
            <a:endParaRPr lang="en-US" dirty="0" smtClean="0">
              <a:latin typeface="Helvetica" charset="0"/>
            </a:endParaRPr>
          </a:p>
          <a:p>
            <a:pPr defTabSz="457200" eaLnBrk="1" hangingPunct="1">
              <a:lnSpc>
                <a:spcPct val="80000"/>
              </a:lnSpc>
              <a:spcBef>
                <a:spcPct val="20000"/>
              </a:spcBef>
            </a:pPr>
            <a:endParaRPr lang="en-US" dirty="0">
              <a:solidFill>
                <a:srgbClr val="000090"/>
              </a:solidFill>
              <a:latin typeface="Helvetica" charset="0"/>
            </a:endParaRPr>
          </a:p>
        </p:txBody>
      </p:sp>
    </p:spTree>
    <p:extLst>
      <p:ext uri="{BB962C8B-B14F-4D97-AF65-F5344CB8AC3E}">
        <p14:creationId xmlns:p14="http://schemas.microsoft.com/office/powerpoint/2010/main" val="2008086137"/>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o-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431" y="0"/>
            <a:ext cx="4910569" cy="6858000"/>
          </a:xfrm>
          <a:prstGeom prst="rect">
            <a:avLst/>
          </a:prstGeom>
        </p:spPr>
      </p:pic>
      <p:sp>
        <p:nvSpPr>
          <p:cNvPr id="5" name="TextBox 4"/>
          <p:cNvSpPr txBox="1"/>
          <p:nvPr/>
        </p:nvSpPr>
        <p:spPr>
          <a:xfrm>
            <a:off x="5943600" y="291405"/>
            <a:ext cx="2522524" cy="1384995"/>
          </a:xfrm>
          <a:prstGeom prst="rect">
            <a:avLst/>
          </a:prstGeom>
          <a:noFill/>
        </p:spPr>
        <p:txBody>
          <a:bodyPr wrap="square" rtlCol="0">
            <a:spAutoFit/>
          </a:bodyPr>
          <a:lstStyle/>
          <a:p>
            <a:r>
              <a:rPr lang="en-US" sz="2800" b="1" dirty="0" err="1" smtClean="0"/>
              <a:t>Moleculo</a:t>
            </a:r>
            <a:r>
              <a:rPr lang="en-US" sz="2800" b="1" dirty="0" smtClean="0"/>
              <a:t>: </a:t>
            </a:r>
          </a:p>
          <a:p>
            <a:r>
              <a:rPr lang="en-US" sz="2800" b="1" dirty="0"/>
              <a:t>Long 10Kb </a:t>
            </a:r>
            <a:r>
              <a:rPr lang="en-US" sz="2800" b="1" dirty="0" smtClean="0"/>
              <a:t>Sequences</a:t>
            </a:r>
            <a:endParaRPr lang="en-US" sz="2800" b="1" dirty="0"/>
          </a:p>
        </p:txBody>
      </p:sp>
      <p:sp>
        <p:nvSpPr>
          <p:cNvPr id="2" name="Rectangle 1"/>
          <p:cNvSpPr/>
          <p:nvPr/>
        </p:nvSpPr>
        <p:spPr>
          <a:xfrm>
            <a:off x="3963664" y="1824335"/>
            <a:ext cx="1903736" cy="461665"/>
          </a:xfrm>
          <a:prstGeom prst="rect">
            <a:avLst/>
          </a:prstGeom>
        </p:spPr>
        <p:txBody>
          <a:bodyPr wrap="none">
            <a:spAutoFit/>
          </a:bodyPr>
          <a:lstStyle/>
          <a:p>
            <a:r>
              <a:rPr lang="en-US" b="1" dirty="0" smtClean="0"/>
              <a:t>~10 kb DNA</a:t>
            </a:r>
            <a:endParaRPr lang="en-US" dirty="0"/>
          </a:p>
        </p:txBody>
      </p:sp>
    </p:spTree>
    <p:extLst>
      <p:ext uri="{BB962C8B-B14F-4D97-AF65-F5344CB8AC3E}">
        <p14:creationId xmlns:p14="http://schemas.microsoft.com/office/powerpoint/2010/main" val="1766861224"/>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902573"/>
            <a:ext cx="3789456" cy="267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1"/>
          <p:cNvSpPr txBox="1">
            <a:spLocks noChangeArrowheads="1"/>
          </p:cNvSpPr>
          <p:nvPr/>
        </p:nvSpPr>
        <p:spPr>
          <a:xfrm>
            <a:off x="827584" y="404664"/>
            <a:ext cx="7772400" cy="114300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effectLst>
                  <a:outerShdw blurRad="38100" dist="38100" dir="2700000" algn="tl">
                    <a:srgbClr val="000000">
                      <a:alpha val="43137"/>
                    </a:srgbClr>
                  </a:outerShdw>
                </a:effectLst>
              </a:rPr>
              <a:t>Many Editing Events</a:t>
            </a:r>
            <a:br>
              <a:rPr lang="en-US" b="1" dirty="0" smtClean="0">
                <a:effectLst>
                  <a:outerShdw blurRad="38100" dist="38100" dir="2700000" algn="tl">
                    <a:srgbClr val="000000">
                      <a:alpha val="43137"/>
                    </a:srgbClr>
                  </a:outerShdw>
                </a:effectLst>
              </a:rPr>
            </a:br>
            <a:r>
              <a:rPr lang="en-US" sz="2400" b="1" dirty="0" smtClean="0"/>
              <a:t> </a:t>
            </a:r>
            <a:br>
              <a:rPr lang="en-US" sz="2400" b="1" dirty="0" smtClean="0"/>
            </a:br>
            <a:r>
              <a:rPr lang="en-US" sz="2400" b="1" dirty="0" smtClean="0"/>
              <a:t/>
            </a:r>
            <a:br>
              <a:rPr lang="en-US" sz="2400" b="1" dirty="0" smtClean="0"/>
            </a:br>
            <a:endParaRPr lang="en-US" sz="2400" b="1" dirty="0"/>
          </a:p>
        </p:txBody>
      </p:sp>
      <p:sp>
        <p:nvSpPr>
          <p:cNvPr id="9" name="Rectangle 1"/>
          <p:cNvSpPr txBox="1">
            <a:spLocks noChangeArrowheads="1"/>
          </p:cNvSpPr>
          <p:nvPr/>
        </p:nvSpPr>
        <p:spPr bwMode="auto">
          <a:xfrm>
            <a:off x="539552" y="1412776"/>
            <a:ext cx="4464496" cy="2918889"/>
          </a:xfrm>
          <a:prstGeom prst="rect">
            <a:avLst/>
          </a:prstGeom>
          <a:noFill/>
          <a:ln w="9525">
            <a:noFill/>
            <a:miter lim="800000"/>
            <a:headEnd/>
            <a:tailEnd/>
          </a:ln>
        </p:spPr>
        <p:txBody>
          <a:bodyPr anchor="ctr">
            <a:prstTxWarp prst="textNoShape">
              <a:avLst/>
            </a:prstTxWarp>
          </a:bodyPr>
          <a:lstStyle/>
          <a:p>
            <a:pPr algn="ctr"/>
            <a:r>
              <a:rPr lang="en-US" sz="2400" b="1" dirty="0"/>
              <a:t>RNA 2.67 B reads </a:t>
            </a:r>
            <a:r>
              <a:rPr lang="en-US" sz="2400" b="1" dirty="0" smtClean="0"/>
              <a:t>(~130M/</a:t>
            </a:r>
            <a:r>
              <a:rPr lang="en-US" sz="2400" b="1" dirty="0" err="1" smtClean="0"/>
              <a:t>timepoint</a:t>
            </a:r>
            <a:r>
              <a:rPr lang="en-US" sz="2400" b="1" dirty="0" smtClean="0"/>
              <a:t>)</a:t>
            </a:r>
          </a:p>
          <a:p>
            <a:pPr algn="ctr"/>
            <a:endParaRPr lang="en-US" sz="2400" b="1" dirty="0"/>
          </a:p>
          <a:p>
            <a:pPr algn="ctr"/>
            <a:r>
              <a:rPr lang="en-US" sz="2400" b="1" dirty="0" smtClean="0"/>
              <a:t>2,376 hi-confidence candidate edits (897 genes)</a:t>
            </a:r>
          </a:p>
          <a:p>
            <a:pPr algn="ctr"/>
            <a:endParaRPr lang="en-US" sz="2400" b="1" dirty="0"/>
          </a:p>
          <a:p>
            <a:pPr algn="ctr"/>
            <a:r>
              <a:rPr lang="en-US" sz="2400" b="1" dirty="0" smtClean="0"/>
              <a:t>598 amino </a:t>
            </a:r>
            <a:r>
              <a:rPr lang="en-US" sz="2400" b="1" dirty="0"/>
              <a:t>acid changes </a:t>
            </a:r>
            <a:r>
              <a:rPr lang="en-US" sz="2400" b="1" dirty="0" smtClean="0"/>
              <a:t>(186 </a:t>
            </a:r>
            <a:r>
              <a:rPr lang="en-US" sz="2400" b="1" dirty="0"/>
              <a:t>genes)</a:t>
            </a:r>
          </a:p>
          <a:p>
            <a:pPr algn="ctr"/>
            <a:endParaRPr lang="en-US" sz="2400" b="1" dirty="0"/>
          </a:p>
        </p:txBody>
      </p:sp>
      <p:sp>
        <p:nvSpPr>
          <p:cNvPr id="10" name="Rectangle 1"/>
          <p:cNvSpPr txBox="1">
            <a:spLocks noChangeArrowheads="1"/>
          </p:cNvSpPr>
          <p:nvPr/>
        </p:nvSpPr>
        <p:spPr bwMode="auto">
          <a:xfrm>
            <a:off x="132423" y="4581128"/>
            <a:ext cx="5278753" cy="1143000"/>
          </a:xfrm>
          <a:prstGeom prst="rect">
            <a:avLst/>
          </a:prstGeom>
          <a:noFill/>
          <a:ln w="9525">
            <a:noFill/>
            <a:miter lim="800000"/>
            <a:headEnd/>
            <a:tailEnd/>
          </a:ln>
        </p:spPr>
        <p:txBody>
          <a:bodyPr anchor="ctr">
            <a:prstTxWarp prst="textNoShape">
              <a:avLst/>
            </a:prstTxWarp>
          </a:bodyPr>
          <a:lstStyle/>
          <a:p>
            <a:pPr algn="ctr">
              <a:defRPr/>
            </a:pPr>
            <a:r>
              <a:rPr lang="en-US" sz="2400" b="1" kern="0" dirty="0" smtClean="0">
                <a:latin typeface="+mj-lt"/>
                <a:ea typeface="+mj-ea"/>
                <a:cs typeface="+mj-cs"/>
              </a:rPr>
              <a:t>Protein</a:t>
            </a:r>
          </a:p>
          <a:p>
            <a:pPr algn="ctr">
              <a:defRPr/>
            </a:pPr>
            <a:r>
              <a:rPr lang="en-US" sz="2400" b="1" kern="0" dirty="0" smtClean="0">
                <a:latin typeface="+mj-lt"/>
                <a:ea typeface="+mj-ea"/>
                <a:cs typeface="+mj-cs"/>
              </a:rPr>
              <a:t>51 Identified</a:t>
            </a:r>
          </a:p>
          <a:p>
            <a:pPr algn="ctr">
              <a:defRPr/>
            </a:pPr>
            <a:r>
              <a:rPr lang="en-US" sz="2400" b="1" kern="0" dirty="0" smtClean="0">
                <a:latin typeface="+mj-lt"/>
                <a:ea typeface="+mj-ea"/>
                <a:cs typeface="+mj-cs"/>
              </a:rPr>
              <a:t>6 </a:t>
            </a:r>
            <a:r>
              <a:rPr lang="en-US" sz="2400" b="1" kern="0" dirty="0">
                <a:latin typeface="+mj-lt"/>
                <a:ea typeface="+mj-ea"/>
                <a:cs typeface="+mj-cs"/>
              </a:rPr>
              <a:t>Hi Confidence</a:t>
            </a:r>
          </a:p>
          <a:p>
            <a:pPr algn="ctr">
              <a:defRPr/>
            </a:pPr>
            <a:endParaRPr lang="en-US" sz="2400" b="1" kern="0" dirty="0">
              <a:latin typeface="+mj-lt"/>
              <a:ea typeface="+mj-ea"/>
              <a:cs typeface="+mj-cs"/>
            </a:endParaRPr>
          </a:p>
        </p:txBody>
      </p:sp>
      <p:sp>
        <p:nvSpPr>
          <p:cNvPr id="6" name="TextBox 3"/>
          <p:cNvSpPr txBox="1">
            <a:spLocks noChangeArrowheads="1"/>
          </p:cNvSpPr>
          <p:nvPr/>
        </p:nvSpPr>
        <p:spPr bwMode="auto">
          <a:xfrm>
            <a:off x="6096000" y="6411913"/>
            <a:ext cx="3200400" cy="369887"/>
          </a:xfrm>
          <a:prstGeom prst="rect">
            <a:avLst/>
          </a:prstGeom>
          <a:noFill/>
          <a:ln w="9525">
            <a:noFill/>
            <a:miter lim="800000"/>
            <a:headEnd/>
            <a:tailEnd/>
          </a:ln>
        </p:spPr>
        <p:txBody>
          <a:bodyPr>
            <a:prstTxWarp prst="textNoShape">
              <a:avLst/>
            </a:prstTxWarp>
            <a:spAutoFit/>
          </a:bodyPr>
          <a:lstStyle/>
          <a:p>
            <a:r>
              <a:rPr lang="en-US" sz="1800" dirty="0" smtClean="0"/>
              <a:t>Jennifer Li-</a:t>
            </a:r>
            <a:r>
              <a:rPr lang="en-US" sz="1800" dirty="0" err="1" smtClean="0"/>
              <a:t>Pook</a:t>
            </a:r>
            <a:r>
              <a:rPr lang="en-US" sz="1800" dirty="0" smtClean="0"/>
              <a:t>-Than</a:t>
            </a:r>
            <a:endParaRPr lang="en-US" sz="1800" dirty="0"/>
          </a:p>
        </p:txBody>
      </p:sp>
    </p:spTree>
    <p:extLst>
      <p:ext uri="{BB962C8B-B14F-4D97-AF65-F5344CB8AC3E}">
        <p14:creationId xmlns:p14="http://schemas.microsoft.com/office/powerpoint/2010/main" val="81715180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653895589"/>
              </p:ext>
            </p:extLst>
          </p:nvPr>
        </p:nvGraphicFramePr>
        <p:xfrm>
          <a:off x="533400" y="1752600"/>
          <a:ext cx="8305800" cy="3540762"/>
        </p:xfrm>
        <a:graphic>
          <a:graphicData uri="http://schemas.openxmlformats.org/drawingml/2006/table">
            <a:tbl>
              <a:tblPr firstRow="1" bandRow="1">
                <a:tableStyleId>{2D5ABB26-0587-4C30-8999-92F81FD0307C}</a:tableStyleId>
              </a:tblPr>
              <a:tblGrid>
                <a:gridCol w="2076450"/>
                <a:gridCol w="2076450"/>
                <a:gridCol w="1258226"/>
                <a:gridCol w="2894674"/>
              </a:tblGrid>
              <a:tr h="459921">
                <a:tc gridSpan="4">
                  <a:txBody>
                    <a:bodyPr/>
                    <a:lstStyle/>
                    <a:p>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7026">
                <a:tc>
                  <a:txBody>
                    <a:bodyPr/>
                    <a:lstStyle/>
                    <a:p>
                      <a:r>
                        <a:rPr lang="en-US" sz="1200" b="1" dirty="0" smtClean="0">
                          <a:latin typeface="Arial"/>
                          <a:cs typeface="Arial"/>
                        </a:rPr>
                        <a:t>Gene</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c>
                  <a:txBody>
                    <a:bodyPr/>
                    <a:lstStyle/>
                    <a:p>
                      <a:r>
                        <a:rPr lang="en-US" sz="1200" b="1" dirty="0" smtClean="0">
                          <a:latin typeface="Arial"/>
                          <a:cs typeface="Arial"/>
                        </a:rPr>
                        <a:t>SNP</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c>
                  <a:txBody>
                    <a:bodyPr/>
                    <a:lstStyle/>
                    <a:p>
                      <a:r>
                        <a:rPr lang="en-US" sz="1200" b="1" dirty="0" smtClean="0">
                          <a:latin typeface="Arial"/>
                          <a:cs typeface="Arial"/>
                        </a:rPr>
                        <a:t>Patient genotype</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c>
                  <a:txBody>
                    <a:bodyPr/>
                    <a:lstStyle/>
                    <a:p>
                      <a:r>
                        <a:rPr lang="en-US" sz="1200" b="1" dirty="0" smtClean="0">
                          <a:latin typeface="Arial"/>
                          <a:cs typeface="Arial"/>
                        </a:rPr>
                        <a:t>Drug(s)</a:t>
                      </a:r>
                      <a:r>
                        <a:rPr lang="en-US" sz="1200" b="1" baseline="0" dirty="0" smtClean="0">
                          <a:latin typeface="Arial"/>
                          <a:cs typeface="Arial"/>
                        </a:rPr>
                        <a:t> Affected</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r>
              <a:tr h="567026">
                <a:tc>
                  <a:txBody>
                    <a:bodyPr/>
                    <a:lstStyle/>
                    <a:p>
                      <a:endParaRPr lang="en-US" sz="16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rs10811661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err="1" smtClean="0">
                          <a:solidFill>
                            <a:schemeClr val="tx1"/>
                          </a:solidFill>
                          <a:latin typeface="Arial"/>
                          <a:ea typeface="+mn-ea"/>
                          <a:cs typeface="Arial"/>
                        </a:rPr>
                        <a:t>Troglitazone</a:t>
                      </a:r>
                      <a:r>
                        <a:rPr lang="en-US" sz="1200" b="1" i="0" u="none" strike="noStrike" kern="1200" baseline="0" dirty="0" smtClean="0">
                          <a:solidFill>
                            <a:schemeClr val="tx1"/>
                          </a:solidFill>
                          <a:latin typeface="Arial"/>
                          <a:ea typeface="+mn-ea"/>
                          <a:cs typeface="Arial"/>
                        </a:rPr>
                        <a:t> (Increased Beta-Cell Function)</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7026">
                <a:tc>
                  <a:txBody>
                    <a:bodyPr/>
                    <a:lstStyle/>
                    <a:p>
                      <a:r>
                        <a:rPr lang="en-US" sz="1200" b="1" i="0" u="none" strike="noStrike" kern="1200" baseline="0" dirty="0" smtClean="0">
                          <a:solidFill>
                            <a:schemeClr val="tx1"/>
                          </a:solidFill>
                          <a:latin typeface="Arial"/>
                          <a:ea typeface="+mn-ea"/>
                          <a:cs typeface="Arial"/>
                        </a:rPr>
                        <a:t>CYP2C19</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rs12248560</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err="1" smtClean="0">
                          <a:solidFill>
                            <a:schemeClr val="tx1"/>
                          </a:solidFill>
                          <a:latin typeface="Arial"/>
                          <a:ea typeface="+mn-ea"/>
                          <a:cs typeface="Arial"/>
                        </a:rPr>
                        <a:t>Clopidogrel</a:t>
                      </a:r>
                      <a:r>
                        <a:rPr lang="en-US" sz="1200" b="1" i="0" u="none" strike="noStrike" kern="1200" baseline="0" dirty="0" smtClean="0">
                          <a:solidFill>
                            <a:schemeClr val="tx1"/>
                          </a:solidFill>
                          <a:latin typeface="Arial"/>
                          <a:ea typeface="+mn-ea"/>
                          <a:cs typeface="Arial"/>
                        </a:rPr>
                        <a:t> (Increased Activation)</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9921">
                <a:tc>
                  <a:txBody>
                    <a:bodyPr/>
                    <a:lstStyle/>
                    <a:p>
                      <a:r>
                        <a:rPr lang="en-US" sz="1200" b="1" i="0" u="none" strike="noStrike" kern="1200" baseline="0" dirty="0" smtClean="0">
                          <a:solidFill>
                            <a:schemeClr val="tx1"/>
                          </a:solidFill>
                          <a:latin typeface="Arial"/>
                          <a:ea typeface="+mn-ea"/>
                          <a:cs typeface="Arial"/>
                        </a:rPr>
                        <a:t>LPIN1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rs10192566</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G/G</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Rosiglitazone (Increased Effect)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9921">
                <a:tc>
                  <a:txBody>
                    <a:bodyPr/>
                    <a:lstStyle/>
                    <a:p>
                      <a:r>
                        <a:rPr lang="en-US" sz="1200" b="1" i="0" u="none" strike="noStrike" kern="1200" baseline="0" dirty="0" smtClean="0">
                          <a:solidFill>
                            <a:schemeClr val="tx1"/>
                          </a:solidFill>
                          <a:latin typeface="Arial"/>
                          <a:ea typeface="+mn-ea"/>
                          <a:cs typeface="Arial"/>
                        </a:rPr>
                        <a:t>SLC22A1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rs622342</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A/A</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Metformin (Increased Effect)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9921">
                <a:tc>
                  <a:txBody>
                    <a:bodyPr/>
                    <a:lstStyle/>
                    <a:p>
                      <a:r>
                        <a:rPr lang="en-US" sz="1200" b="1" i="0" u="none" strike="noStrike" kern="1200" baseline="0" dirty="0" smtClean="0">
                          <a:solidFill>
                            <a:schemeClr val="tx1"/>
                          </a:solidFill>
                          <a:latin typeface="Arial"/>
                          <a:ea typeface="+mn-ea"/>
                          <a:cs typeface="Arial"/>
                        </a:rPr>
                        <a:t>VKORC </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rs9923231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Warfarin (Lower Dose Required)</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6" name="Rectangle 5"/>
          <p:cNvSpPr/>
          <p:nvPr/>
        </p:nvSpPr>
        <p:spPr>
          <a:xfrm>
            <a:off x="1905000" y="685800"/>
            <a:ext cx="5562600" cy="461665"/>
          </a:xfrm>
          <a:prstGeom prst="rect">
            <a:avLst/>
          </a:prstGeom>
        </p:spPr>
        <p:txBody>
          <a:bodyPr wrap="square">
            <a:spAutoFit/>
          </a:bodyPr>
          <a:lstStyle/>
          <a:p>
            <a:r>
              <a:rPr lang="en-US" b="1" dirty="0" smtClean="0">
                <a:latin typeface="Arial"/>
                <a:cs typeface="Arial"/>
              </a:rPr>
              <a:t>High Interest Drug-Related Variants</a:t>
            </a:r>
            <a:endParaRPr lang="en-US" b="1" dirty="0">
              <a:latin typeface="Arial"/>
              <a:cs typeface="Arial"/>
            </a:endParaRPr>
          </a:p>
        </p:txBody>
      </p:sp>
    </p:spTree>
    <p:extLst>
      <p:ext uri="{BB962C8B-B14F-4D97-AF65-F5344CB8AC3E}">
        <p14:creationId xmlns:p14="http://schemas.microsoft.com/office/powerpoint/2010/main" val="46775871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idx="4294967295"/>
          </p:nvPr>
        </p:nvSpPr>
        <p:spPr>
          <a:xfrm>
            <a:off x="457200" y="228600"/>
            <a:ext cx="8229600" cy="1143000"/>
          </a:xfrm>
        </p:spPr>
        <p:txBody>
          <a:bodyPr/>
          <a:lstStyle/>
          <a:p>
            <a:pPr eaLnBrk="1" hangingPunct="1"/>
            <a:r>
              <a:rPr lang="en-US" b="1" dirty="0" smtClean="0">
                <a:solidFill>
                  <a:srgbClr val="3333CC"/>
                </a:solidFill>
                <a:cs typeface="Arial" charset="0"/>
              </a:rPr>
              <a:t>Cancer Genome Sequencing</a:t>
            </a:r>
          </a:p>
        </p:txBody>
      </p:sp>
      <p:sp>
        <p:nvSpPr>
          <p:cNvPr id="133123" name="Rectangle 2"/>
          <p:cNvSpPr>
            <a:spLocks noChangeArrowheads="1"/>
          </p:cNvSpPr>
          <p:nvPr/>
        </p:nvSpPr>
        <p:spPr bwMode="auto">
          <a:xfrm>
            <a:off x="0" y="1524000"/>
            <a:ext cx="8991600" cy="954107"/>
          </a:xfrm>
          <a:prstGeom prst="rect">
            <a:avLst/>
          </a:prstGeom>
          <a:noFill/>
          <a:ln w="9525">
            <a:noFill/>
            <a:miter lim="800000"/>
            <a:headEnd/>
            <a:tailEnd/>
          </a:ln>
        </p:spPr>
        <p:txBody>
          <a:bodyPr wrap="square">
            <a:spAutoFit/>
          </a:bodyPr>
          <a:lstStyle/>
          <a:p>
            <a:pPr marL="1138238" indent="-514350">
              <a:buFontTx/>
              <a:buAutoNum type="arabicParenR"/>
            </a:pPr>
            <a:r>
              <a:rPr lang="en-US" sz="2800" dirty="0"/>
              <a:t>Cancer is a genetic </a:t>
            </a:r>
            <a:r>
              <a:rPr lang="en-US" sz="2800" dirty="0" smtClean="0"/>
              <a:t>disease: both </a:t>
            </a:r>
            <a:r>
              <a:rPr lang="en-US" sz="2800" dirty="0"/>
              <a:t>inherited and </a:t>
            </a:r>
            <a:r>
              <a:rPr lang="en-US" sz="2800" dirty="0" smtClean="0"/>
              <a:t>somatic</a:t>
            </a:r>
            <a:endParaRPr lang="en-US" sz="2800" dirty="0"/>
          </a:p>
        </p:txBody>
      </p:sp>
      <p:pic>
        <p:nvPicPr>
          <p:cNvPr id="4" name="Picture 3" descr="F7.medium.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349" y="2514600"/>
            <a:ext cx="3795856" cy="3911422"/>
          </a:xfrm>
          <a:prstGeom prst="rect">
            <a:avLst/>
          </a:prstGeom>
        </p:spPr>
      </p:pic>
      <p:sp>
        <p:nvSpPr>
          <p:cNvPr id="5" name="Rectangle 2"/>
          <p:cNvSpPr>
            <a:spLocks noChangeArrowheads="1"/>
          </p:cNvSpPr>
          <p:nvPr/>
        </p:nvSpPr>
        <p:spPr bwMode="auto">
          <a:xfrm>
            <a:off x="228600" y="6324600"/>
            <a:ext cx="5638800" cy="381000"/>
          </a:xfrm>
          <a:prstGeom prst="rect">
            <a:avLst/>
          </a:prstGeom>
          <a:noFill/>
          <a:ln w="9525">
            <a:noFill/>
            <a:miter lim="800000"/>
            <a:headEnd/>
            <a:tailEnd/>
          </a:ln>
        </p:spPr>
        <p:txBody>
          <a:bodyPr wrap="square">
            <a:spAutoFit/>
          </a:bodyPr>
          <a:lstStyle/>
          <a:p>
            <a:pPr marL="623888"/>
            <a:r>
              <a:rPr lang="en-US" sz="1800" dirty="0" smtClean="0"/>
              <a:t>Vogelstein et al., March Science, 2013</a:t>
            </a:r>
          </a:p>
        </p:txBody>
      </p:sp>
      <p:sp>
        <p:nvSpPr>
          <p:cNvPr id="2" name="Rectangle 1"/>
          <p:cNvSpPr/>
          <p:nvPr/>
        </p:nvSpPr>
        <p:spPr>
          <a:xfrm>
            <a:off x="0" y="2362200"/>
            <a:ext cx="5181600" cy="3062377"/>
          </a:xfrm>
          <a:prstGeom prst="rect">
            <a:avLst/>
          </a:prstGeom>
        </p:spPr>
        <p:txBody>
          <a:bodyPr wrap="square">
            <a:spAutoFit/>
          </a:bodyPr>
          <a:lstStyle/>
          <a:p>
            <a:pPr marL="1138238" indent="-514350"/>
            <a:endParaRPr lang="en-US" sz="1400" dirty="0"/>
          </a:p>
          <a:p>
            <a:pPr marL="1138238" indent="-514350"/>
            <a:r>
              <a:rPr lang="en-US" sz="2800" dirty="0"/>
              <a:t>2) 10-20 “driver” mutations</a:t>
            </a:r>
          </a:p>
          <a:p>
            <a:pPr marL="1138238" indent="-514350"/>
            <a:endParaRPr lang="en-US" sz="1100" dirty="0"/>
          </a:p>
          <a:p>
            <a:pPr marL="1138238" indent="-514350"/>
            <a:r>
              <a:rPr lang="en-US" sz="2800" dirty="0"/>
              <a:t>3) Sequence genomes (cancer tissue and normal) find genetic changes and suggest possible therapies</a:t>
            </a:r>
          </a:p>
        </p:txBody>
      </p:sp>
    </p:spTree>
    <p:extLst>
      <p:ext uri="{BB962C8B-B14F-4D97-AF65-F5344CB8AC3E}">
        <p14:creationId xmlns:p14="http://schemas.microsoft.com/office/powerpoint/2010/main" val="262037351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762000" y="533400"/>
            <a:ext cx="7543800" cy="1143000"/>
          </a:xfrm>
        </p:spPr>
        <p:txBody>
          <a:bodyPr>
            <a:normAutofit/>
          </a:bodyPr>
          <a:lstStyle/>
          <a:p>
            <a:r>
              <a:rPr lang="en-US" sz="3200" b="1" dirty="0" smtClean="0">
                <a:latin typeface="Arial" charset="0"/>
                <a:ea typeface="ＭＳ Ｐゴシック" charset="0"/>
                <a:cs typeface="ＭＳ Ｐゴシック" charset="0"/>
              </a:rPr>
              <a:t>Patient with Metastatic Colon Cancer</a:t>
            </a:r>
            <a:br>
              <a:rPr lang="en-US" sz="3200" b="1" dirty="0" smtClean="0">
                <a:latin typeface="Arial" charset="0"/>
                <a:ea typeface="ＭＳ Ｐゴシック" charset="0"/>
                <a:cs typeface="ＭＳ Ｐゴシック" charset="0"/>
              </a:rPr>
            </a:br>
            <a:endParaRPr lang="en-US" sz="3200" dirty="0">
              <a:latin typeface="Arial" charset="0"/>
              <a:ea typeface="ＭＳ Ｐゴシック" charset="0"/>
              <a:cs typeface="ＭＳ Ｐゴシック" charset="0"/>
            </a:endParaRPr>
          </a:p>
        </p:txBody>
      </p:sp>
      <p:pic>
        <p:nvPicPr>
          <p:cNvPr id="14" name="Picture 13" descr="Screen Shot 2012-03-13 at 9.10.42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733" y="2076510"/>
            <a:ext cx="8001000" cy="3124200"/>
          </a:xfrm>
          <a:prstGeom prst="rect">
            <a:avLst/>
          </a:prstGeom>
        </p:spPr>
      </p:pic>
      <p:sp>
        <p:nvSpPr>
          <p:cNvPr id="15" name="TextBox 14"/>
          <p:cNvSpPr txBox="1"/>
          <p:nvPr/>
        </p:nvSpPr>
        <p:spPr>
          <a:xfrm>
            <a:off x="1160999" y="1600200"/>
            <a:ext cx="4237057" cy="369332"/>
          </a:xfrm>
          <a:prstGeom prst="rect">
            <a:avLst/>
          </a:prstGeom>
          <a:noFill/>
        </p:spPr>
        <p:txBody>
          <a:bodyPr wrap="none" rtlCol="0">
            <a:spAutoFit/>
          </a:bodyPr>
          <a:lstStyle/>
          <a:p>
            <a:r>
              <a:rPr lang="en-US" b="1" dirty="0" smtClean="0"/>
              <a:t>Chromosome 7: Two amplification regions</a:t>
            </a:r>
            <a:endParaRPr lang="en-US" b="1" dirty="0"/>
          </a:p>
        </p:txBody>
      </p:sp>
      <p:sp>
        <p:nvSpPr>
          <p:cNvPr id="16" name="TextBox 15"/>
          <p:cNvSpPr txBox="1"/>
          <p:nvPr/>
        </p:nvSpPr>
        <p:spPr>
          <a:xfrm>
            <a:off x="1363133" y="2971800"/>
            <a:ext cx="1651664" cy="400110"/>
          </a:xfrm>
          <a:prstGeom prst="rect">
            <a:avLst/>
          </a:prstGeom>
          <a:solidFill>
            <a:srgbClr val="FFFFFF"/>
          </a:solidFill>
          <a:ln>
            <a:solidFill>
              <a:srgbClr val="000000"/>
            </a:solidFill>
          </a:ln>
        </p:spPr>
        <p:txBody>
          <a:bodyPr wrap="none" rtlCol="0">
            <a:spAutoFit/>
          </a:bodyPr>
          <a:lstStyle/>
          <a:p>
            <a:pPr algn="ctr"/>
            <a:r>
              <a:rPr lang="en-US" dirty="0" err="1" smtClean="0"/>
              <a:t>Chr</a:t>
            </a:r>
            <a:r>
              <a:rPr lang="en-US" dirty="0" smtClean="0"/>
              <a:t> 7p arm</a:t>
            </a:r>
            <a:endParaRPr lang="en-US" dirty="0"/>
          </a:p>
        </p:txBody>
      </p:sp>
      <p:sp>
        <p:nvSpPr>
          <p:cNvPr id="17" name="TextBox 16"/>
          <p:cNvSpPr txBox="1"/>
          <p:nvPr/>
        </p:nvSpPr>
        <p:spPr>
          <a:xfrm>
            <a:off x="6849533" y="2971800"/>
            <a:ext cx="1651664" cy="400110"/>
          </a:xfrm>
          <a:prstGeom prst="rect">
            <a:avLst/>
          </a:prstGeom>
          <a:solidFill>
            <a:srgbClr val="FFFFFF"/>
          </a:solidFill>
          <a:ln>
            <a:solidFill>
              <a:srgbClr val="000000"/>
            </a:solidFill>
          </a:ln>
        </p:spPr>
        <p:txBody>
          <a:bodyPr wrap="none" rtlCol="0">
            <a:spAutoFit/>
          </a:bodyPr>
          <a:lstStyle/>
          <a:p>
            <a:pPr algn="ctr"/>
            <a:r>
              <a:rPr lang="en-US" dirty="0" err="1" smtClean="0"/>
              <a:t>Chr</a:t>
            </a:r>
            <a:r>
              <a:rPr lang="en-US" dirty="0" smtClean="0"/>
              <a:t> 7q arm</a:t>
            </a:r>
            <a:endParaRPr lang="en-US" dirty="0"/>
          </a:p>
        </p:txBody>
      </p:sp>
      <p:sp>
        <p:nvSpPr>
          <p:cNvPr id="18" name="TextBox 17"/>
          <p:cNvSpPr txBox="1"/>
          <p:nvPr/>
        </p:nvSpPr>
        <p:spPr>
          <a:xfrm>
            <a:off x="-8467" y="3040559"/>
            <a:ext cx="1066800" cy="738664"/>
          </a:xfrm>
          <a:prstGeom prst="rect">
            <a:avLst/>
          </a:prstGeom>
          <a:noFill/>
        </p:spPr>
        <p:txBody>
          <a:bodyPr wrap="square" rtlCol="0">
            <a:spAutoFit/>
          </a:bodyPr>
          <a:lstStyle/>
          <a:p>
            <a:pPr algn="ctr"/>
            <a:r>
              <a:rPr lang="en-US" sz="1400" b="1" dirty="0"/>
              <a:t>G</a:t>
            </a:r>
            <a:r>
              <a:rPr lang="en-US" sz="1400" b="1" dirty="0" smtClean="0"/>
              <a:t>enomic </a:t>
            </a:r>
            <a:r>
              <a:rPr lang="en-US" sz="1400" b="1" dirty="0"/>
              <a:t>C</a:t>
            </a:r>
            <a:r>
              <a:rPr lang="en-US" sz="1400" b="1" dirty="0" smtClean="0"/>
              <a:t>opy </a:t>
            </a:r>
            <a:r>
              <a:rPr lang="en-US" sz="1400" b="1" dirty="0"/>
              <a:t>N</a:t>
            </a:r>
            <a:r>
              <a:rPr lang="en-US" sz="1400" b="1" dirty="0" smtClean="0"/>
              <a:t>umber</a:t>
            </a:r>
            <a:endParaRPr lang="en-US" sz="1400" b="1" dirty="0"/>
          </a:p>
        </p:txBody>
      </p:sp>
      <p:sp>
        <p:nvSpPr>
          <p:cNvPr id="19" name="Oval 18"/>
          <p:cNvSpPr/>
          <p:nvPr/>
        </p:nvSpPr>
        <p:spPr bwMode="auto">
          <a:xfrm>
            <a:off x="3572933" y="2381310"/>
            <a:ext cx="533400" cy="1066800"/>
          </a:xfrm>
          <a:prstGeom prst="ellipse">
            <a:avLst/>
          </a:prstGeom>
          <a:noFill/>
          <a:ln w="5715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1"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endParaRPr>
          </a:p>
        </p:txBody>
      </p:sp>
      <p:sp>
        <p:nvSpPr>
          <p:cNvPr id="20" name="Oval 19"/>
          <p:cNvSpPr/>
          <p:nvPr/>
        </p:nvSpPr>
        <p:spPr bwMode="auto">
          <a:xfrm>
            <a:off x="5249333" y="2133600"/>
            <a:ext cx="533400" cy="1066800"/>
          </a:xfrm>
          <a:prstGeom prst="ellipse">
            <a:avLst/>
          </a:prstGeom>
          <a:noFill/>
          <a:ln w="5715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1"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endParaRPr>
          </a:p>
        </p:txBody>
      </p:sp>
      <p:sp>
        <p:nvSpPr>
          <p:cNvPr id="21" name="TextBox 20"/>
          <p:cNvSpPr txBox="1"/>
          <p:nvPr/>
        </p:nvSpPr>
        <p:spPr>
          <a:xfrm>
            <a:off x="3725333" y="4495800"/>
            <a:ext cx="718465" cy="400110"/>
          </a:xfrm>
          <a:prstGeom prst="rect">
            <a:avLst/>
          </a:prstGeom>
          <a:solidFill>
            <a:srgbClr val="FFFFFF"/>
          </a:solidFill>
          <a:ln>
            <a:noFill/>
          </a:ln>
        </p:spPr>
        <p:txBody>
          <a:bodyPr wrap="none" rtlCol="0">
            <a:spAutoFit/>
          </a:bodyPr>
          <a:lstStyle/>
          <a:p>
            <a:pPr algn="ctr"/>
            <a:r>
              <a:rPr lang="en-US" smtClean="0"/>
              <a:t>CEN</a:t>
            </a:r>
            <a:endParaRPr lang="en-US" dirty="0"/>
          </a:p>
        </p:txBody>
      </p:sp>
      <p:cxnSp>
        <p:nvCxnSpPr>
          <p:cNvPr id="22" name="Straight Connector 21"/>
          <p:cNvCxnSpPr/>
          <p:nvPr/>
        </p:nvCxnSpPr>
        <p:spPr bwMode="auto">
          <a:xfrm>
            <a:off x="1439333" y="3905310"/>
            <a:ext cx="7010400" cy="0"/>
          </a:xfrm>
          <a:prstGeom prst="line">
            <a:avLst/>
          </a:prstGeom>
          <a:solidFill>
            <a:srgbClr val="3333FF"/>
          </a:solidFill>
          <a:ln w="38100" cap="flat" cmpd="sng" algn="ctr">
            <a:solidFill>
              <a:srgbClr val="008000"/>
            </a:solidFill>
            <a:prstDash val="sysDash"/>
            <a:round/>
            <a:headEnd type="none" w="med" len="med"/>
            <a:tailEnd type="none" w="med" len="med"/>
          </a:ln>
          <a:effectLst/>
        </p:spPr>
      </p:cxnSp>
      <p:sp>
        <p:nvSpPr>
          <p:cNvPr id="23" name="Rectangle 22"/>
          <p:cNvSpPr/>
          <p:nvPr/>
        </p:nvSpPr>
        <p:spPr>
          <a:xfrm>
            <a:off x="2737160" y="2284728"/>
            <a:ext cx="919906" cy="461665"/>
          </a:xfrm>
          <a:prstGeom prst="rect">
            <a:avLst/>
          </a:prstGeom>
        </p:spPr>
        <p:txBody>
          <a:bodyPr wrap="none">
            <a:spAutoFit/>
          </a:bodyPr>
          <a:lstStyle/>
          <a:p>
            <a:r>
              <a:rPr lang="en-US" sz="2400" b="1" i="1" kern="0" dirty="0" smtClean="0"/>
              <a:t>EGFR</a:t>
            </a:r>
            <a:endParaRPr lang="en-US" sz="2400" b="1" i="1" dirty="0"/>
          </a:p>
        </p:txBody>
      </p:sp>
      <p:sp>
        <p:nvSpPr>
          <p:cNvPr id="24" name="Rectangle 23"/>
          <p:cNvSpPr/>
          <p:nvPr/>
        </p:nvSpPr>
        <p:spPr>
          <a:xfrm>
            <a:off x="5918525" y="2284728"/>
            <a:ext cx="937038" cy="461665"/>
          </a:xfrm>
          <a:prstGeom prst="rect">
            <a:avLst/>
          </a:prstGeom>
        </p:spPr>
        <p:txBody>
          <a:bodyPr wrap="none">
            <a:spAutoFit/>
          </a:bodyPr>
          <a:lstStyle/>
          <a:p>
            <a:r>
              <a:rPr lang="en-US" sz="2400" b="1" i="1" kern="0" dirty="0" smtClean="0"/>
              <a:t>CDK6</a:t>
            </a:r>
            <a:endParaRPr lang="en-US" sz="2400" b="1" i="1" dirty="0"/>
          </a:p>
        </p:txBody>
      </p:sp>
    </p:spTree>
    <p:extLst>
      <p:ext uri="{BB962C8B-B14F-4D97-AF65-F5344CB8AC3E}">
        <p14:creationId xmlns:p14="http://schemas.microsoft.com/office/powerpoint/2010/main" val="1018890297"/>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762000" y="533400"/>
            <a:ext cx="7543800" cy="1143000"/>
          </a:xfrm>
        </p:spPr>
        <p:txBody>
          <a:bodyPr>
            <a:normAutofit fontScale="90000"/>
          </a:bodyPr>
          <a:lstStyle/>
          <a:p>
            <a:r>
              <a:rPr lang="en-US" sz="2800" b="1" dirty="0">
                <a:latin typeface="Arial" charset="0"/>
                <a:ea typeface="ＭＳ Ｐゴシック" charset="0"/>
                <a:cs typeface="ＭＳ Ｐゴシック" charset="0"/>
              </a:rPr>
              <a:t>Solving Mystery Diseases: Child With Variety of Conditions</a:t>
            </a:r>
            <a:br>
              <a:rPr lang="en-US" sz="2800" b="1" dirty="0">
                <a:latin typeface="Arial" charset="0"/>
                <a:ea typeface="ＭＳ Ｐゴシック" charset="0"/>
                <a:cs typeface="ＭＳ Ｐゴシック" charset="0"/>
              </a:rPr>
            </a:br>
            <a:r>
              <a:rPr lang="en-US" sz="1800" dirty="0">
                <a:latin typeface="Arial" charset="0"/>
                <a:ea typeface="ＭＳ Ｐゴシック" charset="0"/>
                <a:cs typeface="ＭＳ Ｐゴシック" charset="0"/>
              </a:rPr>
              <a:t>Developmentally Delayed, Significant Health Issues</a:t>
            </a:r>
            <a:r>
              <a:rPr lang="en-US" sz="2800" dirty="0">
                <a:latin typeface="Arial" charset="0"/>
                <a:ea typeface="ＭＳ Ｐゴシック" charset="0"/>
                <a:cs typeface="ＭＳ Ｐゴシック" charset="0"/>
              </a:rPr>
              <a:t/>
            </a:r>
            <a:br>
              <a:rPr lang="en-US" sz="2800" dirty="0">
                <a:latin typeface="Arial" charset="0"/>
                <a:ea typeface="ＭＳ Ｐゴシック" charset="0"/>
                <a:cs typeface="ＭＳ Ｐゴシック" charset="0"/>
              </a:rPr>
            </a:br>
            <a:endParaRPr lang="en-US" sz="2800" dirty="0">
              <a:latin typeface="Arial" charset="0"/>
              <a:ea typeface="ＭＳ Ｐゴシック" charset="0"/>
              <a:cs typeface="ＭＳ Ｐゴシック" charset="0"/>
            </a:endParaRPr>
          </a:p>
        </p:txBody>
      </p:sp>
      <p:grpSp>
        <p:nvGrpSpPr>
          <p:cNvPr id="83970" name="Group 3"/>
          <p:cNvGrpSpPr>
            <a:grpSpLocks/>
          </p:cNvGrpSpPr>
          <p:nvPr/>
        </p:nvGrpSpPr>
        <p:grpSpPr bwMode="auto">
          <a:xfrm>
            <a:off x="3352800" y="2625725"/>
            <a:ext cx="2181225" cy="1874838"/>
            <a:chOff x="1443247" y="1814231"/>
            <a:chExt cx="1904943" cy="1649301"/>
          </a:xfrm>
        </p:grpSpPr>
        <p:cxnSp>
          <p:nvCxnSpPr>
            <p:cNvPr id="5" name="Straight Connector 4"/>
            <p:cNvCxnSpPr>
              <a:stCxn id="8" idx="0"/>
            </p:cNvCxnSpPr>
            <p:nvPr/>
          </p:nvCxnSpPr>
          <p:spPr>
            <a:xfrm flipH="1" flipV="1">
              <a:off x="2391559" y="2131243"/>
              <a:ext cx="4160" cy="696867"/>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443247" y="1814231"/>
              <a:ext cx="634981" cy="635421"/>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F</a:t>
              </a:r>
            </a:p>
          </p:txBody>
        </p:sp>
        <p:sp>
          <p:nvSpPr>
            <p:cNvPr id="7" name="Oval 6"/>
            <p:cNvSpPr/>
            <p:nvPr/>
          </p:nvSpPr>
          <p:spPr>
            <a:xfrm>
              <a:off x="2713209" y="1814231"/>
              <a:ext cx="634981" cy="635421"/>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M</a:t>
              </a:r>
            </a:p>
          </p:txBody>
        </p:sp>
        <p:sp>
          <p:nvSpPr>
            <p:cNvPr id="8" name="Oval 7"/>
            <p:cNvSpPr/>
            <p:nvPr/>
          </p:nvSpPr>
          <p:spPr>
            <a:xfrm>
              <a:off x="2078228" y="2828111"/>
              <a:ext cx="634981" cy="635421"/>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A1</a:t>
              </a:r>
            </a:p>
          </p:txBody>
        </p:sp>
        <p:cxnSp>
          <p:nvCxnSpPr>
            <p:cNvPr id="9" name="Straight Connector 8"/>
            <p:cNvCxnSpPr>
              <a:stCxn id="6" idx="3"/>
              <a:endCxn id="7" idx="2"/>
            </p:cNvCxnSpPr>
            <p:nvPr/>
          </p:nvCxnSpPr>
          <p:spPr>
            <a:xfrm>
              <a:off x="2078228" y="2131243"/>
              <a:ext cx="634981"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83971" name="TextBox 12"/>
          <p:cNvSpPr txBox="1">
            <a:spLocks noChangeArrowheads="1"/>
          </p:cNvSpPr>
          <p:nvPr/>
        </p:nvSpPr>
        <p:spPr bwMode="auto">
          <a:xfrm>
            <a:off x="5599113" y="1746250"/>
            <a:ext cx="20208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b="1" dirty="0" smtClean="0">
                <a:cs typeface="Arial" charset="0"/>
              </a:rPr>
              <a:t>Mother</a:t>
            </a:r>
            <a:endParaRPr lang="en-US" sz="1800" b="1" dirty="0">
              <a:cs typeface="Arial" charset="0"/>
            </a:endParaRPr>
          </a:p>
          <a:p>
            <a:r>
              <a:rPr lang="en-US" sz="1600" dirty="0">
                <a:cs typeface="Arial" charset="0"/>
              </a:rPr>
              <a:t>SNVs: 	3,125,880</a:t>
            </a:r>
          </a:p>
          <a:p>
            <a:r>
              <a:rPr lang="en-US" sz="1600" dirty="0">
                <a:cs typeface="Arial" charset="0"/>
              </a:rPr>
              <a:t>Private: 	581,754</a:t>
            </a:r>
          </a:p>
          <a:p>
            <a:r>
              <a:rPr lang="en-US" sz="1600" dirty="0" err="1">
                <a:cs typeface="Arial" charset="0"/>
              </a:rPr>
              <a:t>Indels</a:t>
            </a:r>
            <a:r>
              <a:rPr lang="en-US" sz="1600" dirty="0">
                <a:cs typeface="Arial" charset="0"/>
              </a:rPr>
              <a:t>: 	723,379</a:t>
            </a:r>
          </a:p>
        </p:txBody>
      </p:sp>
      <p:sp>
        <p:nvSpPr>
          <p:cNvPr id="83972" name="TextBox 13"/>
          <p:cNvSpPr txBox="1">
            <a:spLocks noChangeArrowheads="1"/>
          </p:cNvSpPr>
          <p:nvPr/>
        </p:nvSpPr>
        <p:spPr bwMode="auto">
          <a:xfrm>
            <a:off x="1219200" y="1676400"/>
            <a:ext cx="279876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b="1" dirty="0" smtClean="0">
                <a:cs typeface="Arial" charset="0"/>
              </a:rPr>
              <a:t>Father</a:t>
            </a:r>
            <a:endParaRPr lang="en-US" sz="1600" dirty="0">
              <a:cs typeface="Arial" charset="0"/>
            </a:endParaRPr>
          </a:p>
          <a:p>
            <a:r>
              <a:rPr lang="en-US" sz="1600" dirty="0">
                <a:cs typeface="Arial" charset="0"/>
              </a:rPr>
              <a:t>SNVs: 	3,119,588</a:t>
            </a:r>
          </a:p>
          <a:p>
            <a:r>
              <a:rPr lang="en-US" sz="1600" dirty="0">
                <a:cs typeface="Arial" charset="0"/>
              </a:rPr>
              <a:t>Private: 	596,691</a:t>
            </a:r>
          </a:p>
          <a:p>
            <a:r>
              <a:rPr lang="en-US" sz="1600" dirty="0" err="1">
                <a:cs typeface="Arial" charset="0"/>
              </a:rPr>
              <a:t>Indels</a:t>
            </a:r>
            <a:r>
              <a:rPr lang="en-US" sz="1600" dirty="0">
                <a:cs typeface="Arial" charset="0"/>
              </a:rPr>
              <a:t>:	750,522</a:t>
            </a:r>
          </a:p>
        </p:txBody>
      </p:sp>
      <p:sp>
        <p:nvSpPr>
          <p:cNvPr id="83973" name="TextBox 14"/>
          <p:cNvSpPr txBox="1">
            <a:spLocks noChangeArrowheads="1"/>
          </p:cNvSpPr>
          <p:nvPr/>
        </p:nvSpPr>
        <p:spPr bwMode="auto">
          <a:xfrm>
            <a:off x="3429000" y="4570413"/>
            <a:ext cx="2005012"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b="1" dirty="0" smtClean="0">
                <a:cs typeface="Arial" charset="0"/>
              </a:rPr>
              <a:t>Child</a:t>
            </a:r>
            <a:endParaRPr lang="en-US" sz="1600" dirty="0">
              <a:cs typeface="Arial" charset="0"/>
            </a:endParaRPr>
          </a:p>
          <a:p>
            <a:r>
              <a:rPr lang="en-US" sz="1600" dirty="0">
                <a:cs typeface="Arial" charset="0"/>
              </a:rPr>
              <a:t>SNVs:	3,118,638</a:t>
            </a:r>
          </a:p>
          <a:p>
            <a:r>
              <a:rPr lang="en-US" sz="1600" dirty="0">
                <a:cs typeface="Arial" charset="0"/>
              </a:rPr>
              <a:t>Private:	33,158</a:t>
            </a:r>
          </a:p>
          <a:p>
            <a:r>
              <a:rPr lang="en-US" sz="1600" dirty="0" err="1">
                <a:cs typeface="Arial" charset="0"/>
              </a:rPr>
              <a:t>Indels</a:t>
            </a:r>
            <a:r>
              <a:rPr lang="en-US" sz="1600" dirty="0">
                <a:cs typeface="Arial" charset="0"/>
              </a:rPr>
              <a:t>:	673,809</a:t>
            </a:r>
          </a:p>
          <a:p>
            <a:endParaRPr lang="en-US" sz="1600" dirty="0">
              <a:cs typeface="Arial" charset="0"/>
            </a:endParaRPr>
          </a:p>
        </p:txBody>
      </p:sp>
      <p:sp>
        <p:nvSpPr>
          <p:cNvPr id="83974" name="Rectangle 25"/>
          <p:cNvSpPr>
            <a:spLocks noChangeArrowheads="1"/>
          </p:cNvSpPr>
          <p:nvPr/>
        </p:nvSpPr>
        <p:spPr bwMode="auto">
          <a:xfrm>
            <a:off x="6172200" y="3071813"/>
            <a:ext cx="22288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cs typeface="Arial" charset="0"/>
              </a:rPr>
              <a:t>SNVs: Single nucleotide variants</a:t>
            </a:r>
          </a:p>
          <a:p>
            <a:r>
              <a:rPr lang="en-US" sz="1600">
                <a:cs typeface="Arial" charset="0"/>
              </a:rPr>
              <a:t>Indels: = Insertions/deletions (~&lt;100bp)</a:t>
            </a:r>
            <a:endParaRPr lang="en-US" sz="1600"/>
          </a:p>
        </p:txBody>
      </p:sp>
      <p:sp>
        <p:nvSpPr>
          <p:cNvPr id="83975" name="Rectangle 26"/>
          <p:cNvSpPr>
            <a:spLocks noChangeArrowheads="1"/>
          </p:cNvSpPr>
          <p:nvPr/>
        </p:nvSpPr>
        <p:spPr bwMode="auto">
          <a:xfrm>
            <a:off x="6019800" y="4419600"/>
            <a:ext cx="2895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b="1" u="sng" dirty="0" smtClean="0">
                <a:cs typeface="Arial" charset="0"/>
              </a:rPr>
              <a:t>Candidates:</a:t>
            </a:r>
          </a:p>
          <a:p>
            <a:pPr marL="0" indent="0">
              <a:buNone/>
            </a:pPr>
            <a:r>
              <a:rPr lang="en-US" b="1" dirty="0" smtClean="0"/>
              <a:t>TCP10L2, SUPV3L1, PIEZO1</a:t>
            </a:r>
            <a:endParaRPr lang="en-US" b="1" dirty="0"/>
          </a:p>
          <a:p>
            <a:pPr marL="0" indent="0">
              <a:buNone/>
            </a:pPr>
            <a:r>
              <a:rPr lang="en-US" b="1" dirty="0" smtClean="0"/>
              <a:t>DNAH2, NGLY1, FANCA, WFS1 </a:t>
            </a:r>
            <a:endParaRPr lang="en-US" dirty="0"/>
          </a:p>
        </p:txBody>
      </p:sp>
    </p:spTree>
    <p:extLst>
      <p:ext uri="{BB962C8B-B14F-4D97-AF65-F5344CB8AC3E}">
        <p14:creationId xmlns:p14="http://schemas.microsoft.com/office/powerpoint/2010/main" val="1220740795"/>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dirty="0" smtClean="0">
                <a:latin typeface="Helvetica" charset="0"/>
              </a:rPr>
              <a:t>Many Unaddressed Areas</a:t>
            </a:r>
            <a:endParaRPr lang="en-US" sz="3600" dirty="0" smtClean="0">
              <a:latin typeface="Helvetica" charset="0"/>
            </a:endParaRPr>
          </a:p>
        </p:txBody>
      </p:sp>
      <p:sp>
        <p:nvSpPr>
          <p:cNvPr id="61443" name="Subtitle 2"/>
          <p:cNvSpPr>
            <a:spLocks noGrp="1"/>
          </p:cNvSpPr>
          <p:nvPr>
            <p:ph type="subTitle" idx="4294967295"/>
          </p:nvPr>
        </p:nvSpPr>
        <p:spPr>
          <a:xfrm>
            <a:off x="990600" y="1586136"/>
            <a:ext cx="7467600" cy="5805264"/>
          </a:xfrm>
        </p:spPr>
        <p:txBody>
          <a:bodyPr>
            <a:noAutofit/>
          </a:bodyPr>
          <a:lstStyle/>
          <a:p>
            <a:pPr marL="514350" indent="-514350" defTabSz="457200" eaLnBrk="1" hangingPunct="1">
              <a:lnSpc>
                <a:spcPct val="80000"/>
              </a:lnSpc>
              <a:buFontTx/>
              <a:buAutoNum type="arabicParenR"/>
              <a:defRPr/>
            </a:pPr>
            <a:r>
              <a:rPr lang="en-US" sz="2800" dirty="0" smtClean="0">
                <a:solidFill>
                  <a:srgbClr val="000090"/>
                </a:solidFill>
                <a:latin typeface="Helvetica" charset="0"/>
              </a:rPr>
              <a:t>Interpreting non protein coding regions</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smtClean="0">
                <a:solidFill>
                  <a:srgbClr val="000090"/>
                </a:solidFill>
                <a:latin typeface="Helvetica" charset="0"/>
              </a:rPr>
              <a:t>DNA Methylation</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err="1" smtClean="0">
                <a:solidFill>
                  <a:srgbClr val="000090"/>
                </a:solidFill>
                <a:latin typeface="Helvetica" charset="0"/>
              </a:rPr>
              <a:t>Microbiome</a:t>
            </a:r>
            <a:r>
              <a:rPr lang="en-US" sz="2800" dirty="0" smtClean="0">
                <a:solidFill>
                  <a:srgbClr val="000090"/>
                </a:solidFill>
                <a:latin typeface="Helvetica" charset="0"/>
              </a:rPr>
              <a:t> (with George Weinstock--Coming)</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err="1" smtClean="0">
                <a:solidFill>
                  <a:srgbClr val="000090"/>
                </a:solidFill>
                <a:latin typeface="Helvetica" charset="0"/>
              </a:rPr>
              <a:t>Exposome</a:t>
            </a:r>
            <a:r>
              <a:rPr lang="en-US" sz="2800" dirty="0" smtClean="0">
                <a:solidFill>
                  <a:srgbClr val="000090"/>
                </a:solidFill>
                <a:latin typeface="Helvetica" charset="0"/>
              </a:rPr>
              <a:t>/</a:t>
            </a:r>
            <a:r>
              <a:rPr lang="en-US" sz="2800" dirty="0" err="1" smtClean="0">
                <a:solidFill>
                  <a:srgbClr val="000090"/>
                </a:solidFill>
                <a:latin typeface="Helvetica" charset="0"/>
              </a:rPr>
              <a:t>Environmentalome</a:t>
            </a:r>
            <a:endParaRPr lang="en-US" sz="2800" dirty="0" smtClean="0">
              <a:solidFill>
                <a:srgbClr val="000090"/>
              </a:solidFill>
              <a:latin typeface="Helvetica" charset="0"/>
            </a:endParaRP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smtClean="0">
                <a:solidFill>
                  <a:srgbClr val="000090"/>
                </a:solidFill>
                <a:latin typeface="Helvetica" charset="0"/>
              </a:rPr>
              <a:t>Other</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spTree>
    <p:extLst>
      <p:ext uri="{BB962C8B-B14F-4D97-AF65-F5344CB8AC3E}">
        <p14:creationId xmlns:p14="http://schemas.microsoft.com/office/powerpoint/2010/main" val="122310786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609600" y="152400"/>
            <a:ext cx="7772400" cy="1470025"/>
          </a:xfrm>
        </p:spPr>
        <p:txBody>
          <a:bodyPr/>
          <a:lstStyle/>
          <a:p>
            <a:pPr eaLnBrk="1" hangingPunct="1"/>
            <a:r>
              <a:rPr lang="en-US" sz="4000" smtClean="0">
                <a:latin typeface="Helvetica" charset="0"/>
              </a:rPr>
              <a:t>Mapping Regulatory Variation to Personal Genomes</a:t>
            </a:r>
            <a:endParaRPr lang="en-US" sz="3600" smtClean="0">
              <a:latin typeface="Helvetica" charset="0"/>
            </a:endParaRPr>
          </a:p>
        </p:txBody>
      </p:sp>
      <p:sp>
        <p:nvSpPr>
          <p:cNvPr id="61443" name="Subtitle 2"/>
          <p:cNvSpPr>
            <a:spLocks noGrp="1"/>
          </p:cNvSpPr>
          <p:nvPr>
            <p:ph type="subTitle" idx="4294967295"/>
          </p:nvPr>
        </p:nvSpPr>
        <p:spPr>
          <a:xfrm>
            <a:off x="1143000" y="2133600"/>
            <a:ext cx="7315200" cy="838200"/>
          </a:xfrm>
        </p:spPr>
        <p:txBody>
          <a:bodyPr/>
          <a:lstStyle/>
          <a:p>
            <a:pPr marL="0" indent="0" defTabSz="457200" eaLnBrk="1" hangingPunct="1">
              <a:lnSpc>
                <a:spcPct val="80000"/>
              </a:lnSpc>
              <a:buFontTx/>
              <a:buNone/>
              <a:defRPr/>
            </a:pPr>
            <a:endParaRPr lang="en-US" sz="2800" dirty="0" smtClean="0">
              <a:solidFill>
                <a:srgbClr val="000090"/>
              </a:solidFill>
              <a:latin typeface="Helvetica" charset="0"/>
            </a:endParaRPr>
          </a:p>
          <a:p>
            <a:pPr marL="0" indent="0" defTabSz="457200" eaLnBrk="1" hangingPunct="1">
              <a:lnSpc>
                <a:spcPct val="80000"/>
              </a:lnSpc>
              <a:buFontTx/>
              <a:buNone/>
              <a:defRPr/>
            </a:pPr>
            <a:endParaRPr lang="en-US" sz="2400" dirty="0" smtClean="0">
              <a:solidFill>
                <a:srgbClr val="000090"/>
              </a:solidFill>
              <a:latin typeface="Helvetica" charset="0"/>
            </a:endParaRPr>
          </a:p>
          <a:p>
            <a:pPr marL="0" indent="0" defTabSz="457200" eaLnBrk="1" hangingPunct="1">
              <a:lnSpc>
                <a:spcPct val="80000"/>
              </a:lnSpc>
              <a:buFontTx/>
              <a:buNone/>
              <a:defRPr/>
            </a:pPr>
            <a:endParaRPr lang="en-US" sz="2400" dirty="0" smtClean="0">
              <a:solidFill>
                <a:srgbClr val="000090"/>
              </a:solidFill>
              <a:latin typeface="Helvetica" charset="0"/>
            </a:endParaRPr>
          </a:p>
          <a:p>
            <a:pPr marL="0" indent="0" defTabSz="457200" eaLnBrk="1" hangingPunct="1">
              <a:lnSpc>
                <a:spcPct val="80000"/>
              </a:lnSpc>
              <a:buFontTx/>
              <a:buNone/>
              <a:defRPr/>
            </a:pPr>
            <a:r>
              <a:rPr lang="en-US" sz="2400" b="1" dirty="0" smtClean="0">
                <a:solidFill>
                  <a:srgbClr val="000090"/>
                </a:solidFill>
                <a:latin typeface="Helvetica" charset="0"/>
              </a:rPr>
              <a:t>Two approaches:</a:t>
            </a:r>
          </a:p>
          <a:p>
            <a:pPr marL="0" indent="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Mapping transcription factor binding in different people.</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r>
              <a:rPr lang="en-US" sz="2400" dirty="0" err="1">
                <a:solidFill>
                  <a:srgbClr val="000090"/>
                </a:solidFill>
                <a:latin typeface="Helvetica" charset="0"/>
              </a:rPr>
              <a:t>RegulomeDB</a:t>
            </a:r>
            <a:r>
              <a:rPr lang="en-US" sz="2400" dirty="0">
                <a:solidFill>
                  <a:srgbClr val="000090"/>
                </a:solidFill>
                <a:latin typeface="Helvetica" charset="0"/>
              </a:rPr>
              <a:t>: Assembling regulatory information from the ENCODE Project and other sources.</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p:txBody>
      </p:sp>
      <p:sp>
        <p:nvSpPr>
          <p:cNvPr id="51204" name="Slide Number Placeholder 3"/>
          <p:cNvSpPr txBox="1">
            <a:spLocks noGrp="1"/>
          </p:cNvSpPr>
          <p:nvPr/>
        </p:nvSpPr>
        <p:spPr bwMode="auto">
          <a:xfrm>
            <a:off x="6553200" y="6492875"/>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F29BF4C2-14DB-4040-A0DB-6C30EAE8A256}" type="slidenum">
              <a:rPr lang="en-US" sz="1200">
                <a:solidFill>
                  <a:srgbClr val="898989"/>
                </a:solidFill>
                <a:latin typeface="Helvetica" charset="0"/>
              </a:rPr>
              <a:pPr algn="r" defTabSz="457200" eaLnBrk="1" hangingPunct="1"/>
              <a:t>68</a:t>
            </a:fld>
            <a:endParaRPr lang="en-US" sz="1200">
              <a:solidFill>
                <a:srgbClr val="898989"/>
              </a:solidFill>
              <a:latin typeface="Helvetica" charset="0"/>
            </a:endParaRPr>
          </a:p>
        </p:txBody>
      </p:sp>
      <p:sp>
        <p:nvSpPr>
          <p:cNvPr id="51205" name="Rectangle 11"/>
          <p:cNvSpPr>
            <a:spLocks noChangeArrowheads="1"/>
          </p:cNvSpPr>
          <p:nvPr/>
        </p:nvSpPr>
        <p:spPr bwMode="auto">
          <a:xfrm>
            <a:off x="1295400" y="2387600"/>
            <a:ext cx="6629400" cy="46038"/>
          </a:xfrm>
          <a:prstGeom prst="rect">
            <a:avLst/>
          </a:prstGeom>
          <a:solidFill>
            <a:schemeClr val="tx1"/>
          </a:solidFill>
          <a:ln w="9525">
            <a:solidFill>
              <a:schemeClr val="tx1"/>
            </a:solidFill>
            <a:round/>
            <a:headEnd/>
            <a:tailEnd/>
          </a:ln>
        </p:spPr>
        <p:txBody>
          <a:bodyPr>
            <a:prstTxWarp prst="textNoShape">
              <a:avLst/>
            </a:prstTxWarp>
          </a:bodyPr>
          <a:lstStyle/>
          <a:p>
            <a:endParaRPr lang="en-US"/>
          </a:p>
        </p:txBody>
      </p:sp>
      <p:sp>
        <p:nvSpPr>
          <p:cNvPr id="51206" name="Rectangle 12"/>
          <p:cNvSpPr>
            <a:spLocks noChangeArrowheads="1"/>
          </p:cNvSpPr>
          <p:nvPr/>
        </p:nvSpPr>
        <p:spPr bwMode="auto">
          <a:xfrm>
            <a:off x="2057400" y="2235200"/>
            <a:ext cx="304800" cy="304800"/>
          </a:xfrm>
          <a:prstGeom prst="rect">
            <a:avLst/>
          </a:prstGeom>
          <a:solidFill>
            <a:srgbClr val="008000"/>
          </a:solidFill>
          <a:ln w="9525">
            <a:solidFill>
              <a:srgbClr val="008000"/>
            </a:solidFill>
            <a:round/>
            <a:headEnd/>
            <a:tailEnd/>
          </a:ln>
        </p:spPr>
        <p:txBody>
          <a:bodyPr>
            <a:prstTxWarp prst="textNoShape">
              <a:avLst/>
            </a:prstTxWarp>
          </a:bodyPr>
          <a:lstStyle/>
          <a:p>
            <a:endParaRPr lang="en-US"/>
          </a:p>
        </p:txBody>
      </p:sp>
      <p:sp>
        <p:nvSpPr>
          <p:cNvPr id="51207" name="Rectangle 13"/>
          <p:cNvSpPr>
            <a:spLocks noChangeArrowheads="1"/>
          </p:cNvSpPr>
          <p:nvPr/>
        </p:nvSpPr>
        <p:spPr bwMode="auto">
          <a:xfrm flipV="1">
            <a:off x="3429000" y="1778000"/>
            <a:ext cx="46038" cy="609600"/>
          </a:xfrm>
          <a:prstGeom prst="rect">
            <a:avLst/>
          </a:prstGeom>
          <a:solidFill>
            <a:schemeClr val="tx1"/>
          </a:solidFill>
          <a:ln w="9525">
            <a:solidFill>
              <a:schemeClr val="tx1"/>
            </a:solidFill>
            <a:round/>
            <a:headEnd/>
            <a:tailEnd/>
          </a:ln>
        </p:spPr>
        <p:txBody>
          <a:bodyPr>
            <a:prstTxWarp prst="textNoShape">
              <a:avLst/>
            </a:prstTxWarp>
          </a:bodyPr>
          <a:lstStyle/>
          <a:p>
            <a:endParaRPr lang="en-US"/>
          </a:p>
        </p:txBody>
      </p:sp>
      <p:sp>
        <p:nvSpPr>
          <p:cNvPr id="51208" name="Rectangle 9"/>
          <p:cNvSpPr>
            <a:spLocks noChangeArrowheads="1"/>
          </p:cNvSpPr>
          <p:nvPr/>
        </p:nvSpPr>
        <p:spPr bwMode="auto">
          <a:xfrm>
            <a:off x="3429000" y="2235200"/>
            <a:ext cx="4191000" cy="304800"/>
          </a:xfrm>
          <a:prstGeom prst="rect">
            <a:avLst/>
          </a:prstGeom>
          <a:solidFill>
            <a:srgbClr val="FF0000"/>
          </a:solidFill>
          <a:ln w="15875">
            <a:solidFill>
              <a:srgbClr val="FF0000"/>
            </a:solidFill>
            <a:miter lim="800000"/>
            <a:headEnd/>
            <a:tailEnd/>
          </a:ln>
        </p:spPr>
        <p:txBody>
          <a:bodyPr wrap="none" anchor="ctr">
            <a:prstTxWarp prst="textNoShape">
              <a:avLst/>
            </a:prstTxWarp>
          </a:bodyPr>
          <a:lstStyle/>
          <a:p>
            <a:pPr algn="ctr"/>
            <a:endParaRPr lang="en-US"/>
          </a:p>
        </p:txBody>
      </p:sp>
      <p:sp>
        <p:nvSpPr>
          <p:cNvPr id="51209" name="Line 9"/>
          <p:cNvSpPr>
            <a:spLocks noChangeShapeType="1"/>
          </p:cNvSpPr>
          <p:nvPr/>
        </p:nvSpPr>
        <p:spPr bwMode="auto">
          <a:xfrm>
            <a:off x="3429000" y="1731963"/>
            <a:ext cx="4267200" cy="46037"/>
          </a:xfrm>
          <a:prstGeom prst="line">
            <a:avLst/>
          </a:prstGeom>
          <a:noFill/>
          <a:ln w="63500">
            <a:solidFill>
              <a:schemeClr val="tx1"/>
            </a:solidFill>
            <a:round/>
            <a:headEnd/>
            <a:tailEnd type="stealth" w="lg" len="lg"/>
          </a:ln>
        </p:spPr>
        <p:txBody>
          <a:bodyPr wrap="none" anchor="ctr">
            <a:prstTxWarp prst="textNoShape">
              <a:avLst/>
            </a:prstTxWarp>
          </a:bodyPr>
          <a:lstStyle/>
          <a:p>
            <a:endParaRPr lang="en-US"/>
          </a:p>
        </p:txBody>
      </p:sp>
      <p:sp>
        <p:nvSpPr>
          <p:cNvPr id="51210" name="Rectangle 18"/>
          <p:cNvSpPr>
            <a:spLocks noChangeArrowheads="1"/>
          </p:cNvSpPr>
          <p:nvPr/>
        </p:nvSpPr>
        <p:spPr bwMode="auto">
          <a:xfrm>
            <a:off x="1981200" y="2154238"/>
            <a:ext cx="403225" cy="461962"/>
          </a:xfrm>
          <a:prstGeom prst="rect">
            <a:avLst/>
          </a:prstGeom>
          <a:noFill/>
          <a:ln w="9525">
            <a:noFill/>
            <a:miter lim="800000"/>
            <a:headEnd/>
            <a:tailEnd/>
          </a:ln>
        </p:spPr>
        <p:txBody>
          <a:bodyPr wrap="none">
            <a:prstTxWarp prst="textNoShape">
              <a:avLst/>
            </a:prstTxWarp>
            <a:spAutoFit/>
          </a:bodyPr>
          <a:lstStyle/>
          <a:p>
            <a:r>
              <a:rPr lang="en-US" b="1">
                <a:latin typeface="Helvetica" charset="0"/>
              </a:rPr>
              <a:t>X</a:t>
            </a:r>
            <a:endParaRPr lang="en-US"/>
          </a:p>
        </p:txBody>
      </p:sp>
    </p:spTree>
    <p:extLst>
      <p:ext uri="{BB962C8B-B14F-4D97-AF65-F5344CB8AC3E}">
        <p14:creationId xmlns:p14="http://schemas.microsoft.com/office/powerpoint/2010/main" val="1486291095"/>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7538" y="2087563"/>
            <a:ext cx="485775" cy="3603625"/>
          </a:xfrm>
          <a:prstGeom prst="rect">
            <a:avLst/>
          </a:prstGeom>
          <a:noFill/>
          <a:ln w="19050"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pic>
        <p:nvPicPr>
          <p:cNvPr id="55299" name="Picture 22" descr="znf804a_182587315-187904739.eps"/>
          <p:cNvPicPr>
            <a:picLocks/>
          </p:cNvPicPr>
          <p:nvPr/>
        </p:nvPicPr>
        <p:blipFill>
          <a:blip r:embed="rId3"/>
          <a:srcRect l="12973" r="12973"/>
          <a:stretch>
            <a:fillRect/>
          </a:stretch>
        </p:blipFill>
        <p:spPr bwMode="auto">
          <a:xfrm>
            <a:off x="4800600" y="2789238"/>
            <a:ext cx="3511550" cy="2743200"/>
          </a:xfrm>
          <a:prstGeom prst="rect">
            <a:avLst/>
          </a:prstGeom>
          <a:noFill/>
          <a:ln w="9525">
            <a:noFill/>
            <a:miter lim="800000"/>
            <a:headEnd/>
            <a:tailEnd/>
          </a:ln>
        </p:spPr>
      </p:pic>
      <p:pic>
        <p:nvPicPr>
          <p:cNvPr id="55300" name="Picture 31" descr="znf804a_close-up"/>
          <p:cNvPicPr>
            <a:picLocks noChangeAspect="1"/>
          </p:cNvPicPr>
          <p:nvPr/>
        </p:nvPicPr>
        <p:blipFill>
          <a:blip r:embed="rId4"/>
          <a:srcRect l="49297" r="47351" b="22421"/>
          <a:stretch>
            <a:fillRect/>
          </a:stretch>
        </p:blipFill>
        <p:spPr bwMode="auto">
          <a:xfrm>
            <a:off x="6967538" y="2100263"/>
            <a:ext cx="485775" cy="3644900"/>
          </a:xfrm>
          <a:prstGeom prst="rect">
            <a:avLst/>
          </a:prstGeom>
          <a:noFill/>
          <a:ln w="9525">
            <a:noFill/>
            <a:miter lim="800000"/>
            <a:headEnd/>
            <a:tailEnd/>
          </a:ln>
        </p:spPr>
      </p:pic>
      <p:sp>
        <p:nvSpPr>
          <p:cNvPr id="55301" name="TextBox 11"/>
          <p:cNvSpPr txBox="1">
            <a:spLocks noChangeArrowheads="1"/>
          </p:cNvSpPr>
          <p:nvPr/>
        </p:nvSpPr>
        <p:spPr bwMode="auto">
          <a:xfrm>
            <a:off x="1096963" y="1925638"/>
            <a:ext cx="766762" cy="366712"/>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800">
                <a:latin typeface="Calibri" charset="0"/>
              </a:rPr>
              <a:t>NF</a:t>
            </a:r>
            <a:r>
              <a:rPr lang="en-GB" sz="1800">
                <a:latin typeface="Symbol" charset="2"/>
              </a:rPr>
              <a:t>k</a:t>
            </a:r>
            <a:r>
              <a:rPr lang="en-GB" sz="1800">
                <a:latin typeface="Calibri" charset="0"/>
              </a:rPr>
              <a:t>B</a:t>
            </a:r>
          </a:p>
        </p:txBody>
      </p:sp>
      <p:sp>
        <p:nvSpPr>
          <p:cNvPr id="55302" name="TextBox 12"/>
          <p:cNvSpPr txBox="1">
            <a:spLocks noChangeArrowheads="1"/>
          </p:cNvSpPr>
          <p:nvPr/>
        </p:nvSpPr>
        <p:spPr bwMode="auto">
          <a:xfrm>
            <a:off x="5911850" y="1905000"/>
            <a:ext cx="704850" cy="366713"/>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800">
                <a:latin typeface="Calibri" charset="0"/>
              </a:rPr>
              <a:t>Pol II</a:t>
            </a:r>
          </a:p>
        </p:txBody>
      </p:sp>
      <p:pic>
        <p:nvPicPr>
          <p:cNvPr id="55303" name="Picture 21" descr="cd2_116,784,927 : 117,239,661.eps"/>
          <p:cNvPicPr>
            <a:picLocks/>
          </p:cNvPicPr>
          <p:nvPr/>
        </p:nvPicPr>
        <p:blipFill>
          <a:blip r:embed="rId5"/>
          <a:srcRect l="12973" r="12973"/>
          <a:stretch>
            <a:fillRect/>
          </a:stretch>
        </p:blipFill>
        <p:spPr bwMode="auto">
          <a:xfrm>
            <a:off x="757238" y="2789238"/>
            <a:ext cx="3560762" cy="2743200"/>
          </a:xfrm>
          <a:prstGeom prst="rect">
            <a:avLst/>
          </a:prstGeom>
          <a:noFill/>
          <a:ln w="9525">
            <a:noFill/>
            <a:miter lim="800000"/>
            <a:headEnd/>
            <a:tailEnd/>
          </a:ln>
        </p:spPr>
      </p:pic>
      <p:graphicFrame>
        <p:nvGraphicFramePr>
          <p:cNvPr id="51208" name="Group 8"/>
          <p:cNvGraphicFramePr>
            <a:graphicFrameLocks noGrp="1"/>
          </p:cNvGraphicFramePr>
          <p:nvPr/>
        </p:nvGraphicFramePr>
        <p:xfrm>
          <a:off x="4333875" y="2789238"/>
          <a:ext cx="608013" cy="2345970"/>
        </p:xfrm>
        <a:graphic>
          <a:graphicData uri="http://schemas.openxmlformats.org/drawingml/2006/table">
            <a:tbl>
              <a:tblPr/>
              <a:tblGrid>
                <a:gridCol w="608013"/>
              </a:tblGrid>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19193</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19099</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18505</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18951</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18526</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15510</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10847</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12878</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12892</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12891</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IgG</a:t>
                      </a:r>
                    </a:p>
                  </a:txBody>
                  <a:tcPr marL="91348" marR="91348" marT="45675" marB="45675" horzOverflow="overflow">
                    <a:lnL>
                      <a:noFill/>
                    </a:lnL>
                    <a:lnR>
                      <a:noFill/>
                    </a:lnR>
                    <a:lnT>
                      <a:noFill/>
                    </a:lnT>
                    <a:lnB>
                      <a:noFill/>
                    </a:lnB>
                    <a:lnTlToBr>
                      <a:noFill/>
                    </a:lnTlToBr>
                    <a:lnBlToTr>
                      <a:noFill/>
                    </a:lnBlToTr>
                    <a:noFill/>
                  </a:tcPr>
                </a:tc>
              </a:tr>
            </a:tbl>
          </a:graphicData>
        </a:graphic>
      </p:graphicFrame>
      <p:sp>
        <p:nvSpPr>
          <p:cNvPr id="9" name="Rectangle 8"/>
          <p:cNvSpPr/>
          <p:nvPr/>
        </p:nvSpPr>
        <p:spPr>
          <a:xfrm>
            <a:off x="3132138" y="2789238"/>
            <a:ext cx="323850" cy="2103437"/>
          </a:xfrm>
          <a:prstGeom prst="rect">
            <a:avLst/>
          </a:prstGeom>
          <a:noFill/>
          <a:ln w="9525"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10" name="Rectangle 9"/>
          <p:cNvSpPr/>
          <p:nvPr/>
        </p:nvSpPr>
        <p:spPr>
          <a:xfrm>
            <a:off x="6335713" y="2789238"/>
            <a:ext cx="323850" cy="2103437"/>
          </a:xfrm>
          <a:prstGeom prst="rect">
            <a:avLst/>
          </a:prstGeom>
          <a:noFill/>
          <a:ln w="9525"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pic>
        <p:nvPicPr>
          <p:cNvPr id="55318" name="Picture 34" descr="cd2_close-up_nfkb.eps"/>
          <p:cNvPicPr>
            <a:picLocks/>
          </p:cNvPicPr>
          <p:nvPr/>
        </p:nvPicPr>
        <p:blipFill>
          <a:blip r:embed="rId6"/>
          <a:srcRect l="53189" r="44109" b="22737"/>
          <a:stretch>
            <a:fillRect/>
          </a:stretch>
        </p:blipFill>
        <p:spPr bwMode="auto">
          <a:xfrm>
            <a:off x="2297113" y="2100263"/>
            <a:ext cx="484187" cy="3648075"/>
          </a:xfrm>
          <a:prstGeom prst="rect">
            <a:avLst/>
          </a:prstGeom>
          <a:noFill/>
          <a:ln w="9525">
            <a:noFill/>
            <a:miter lim="800000"/>
            <a:headEnd/>
            <a:tailEnd/>
          </a:ln>
        </p:spPr>
      </p:pic>
      <p:sp>
        <p:nvSpPr>
          <p:cNvPr id="12" name="Rectangle 11"/>
          <p:cNvSpPr/>
          <p:nvPr/>
        </p:nvSpPr>
        <p:spPr>
          <a:xfrm>
            <a:off x="6967538" y="2087563"/>
            <a:ext cx="485775" cy="3644900"/>
          </a:xfrm>
          <a:prstGeom prst="rect">
            <a:avLst/>
          </a:prstGeom>
          <a:noFill/>
          <a:ln w="381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13" name="Rectangle 12"/>
          <p:cNvSpPr/>
          <p:nvPr/>
        </p:nvSpPr>
        <p:spPr>
          <a:xfrm>
            <a:off x="2293938" y="2097088"/>
            <a:ext cx="485775" cy="3644900"/>
          </a:xfrm>
          <a:prstGeom prst="rect">
            <a:avLst/>
          </a:prstGeom>
          <a:noFill/>
          <a:ln w="381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cxnSp>
        <p:nvCxnSpPr>
          <p:cNvPr id="14" name="Straight Connector 13"/>
          <p:cNvCxnSpPr/>
          <p:nvPr/>
        </p:nvCxnSpPr>
        <p:spPr>
          <a:xfrm flipV="1">
            <a:off x="6659563" y="2532063"/>
            <a:ext cx="307975" cy="2571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flipH="1" flipV="1">
            <a:off x="6320631" y="2142332"/>
            <a:ext cx="676275" cy="61753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659563" y="4892675"/>
            <a:ext cx="307975" cy="2984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H="1">
            <a:off x="6252369" y="4976019"/>
            <a:ext cx="798513" cy="6318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2779713" y="4892675"/>
            <a:ext cx="352425" cy="2984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2779713" y="2532063"/>
            <a:ext cx="352425" cy="2571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2779713" y="2112963"/>
            <a:ext cx="676275" cy="6762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2718594" y="4953794"/>
            <a:ext cx="798513" cy="6762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2297113" y="2112963"/>
            <a:ext cx="485775" cy="3602037"/>
          </a:xfrm>
          <a:prstGeom prst="rect">
            <a:avLst/>
          </a:prstGeom>
          <a:noFill/>
          <a:ln w="19050"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23" name="Rectangle 22"/>
          <p:cNvSpPr/>
          <p:nvPr/>
        </p:nvSpPr>
        <p:spPr>
          <a:xfrm>
            <a:off x="6967538" y="2100263"/>
            <a:ext cx="485775" cy="3602037"/>
          </a:xfrm>
          <a:prstGeom prst="rect">
            <a:avLst/>
          </a:prstGeom>
          <a:noFill/>
          <a:ln w="19050"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24" name="Title 23"/>
          <p:cNvSpPr>
            <a:spLocks noGrp="1"/>
          </p:cNvSpPr>
          <p:nvPr>
            <p:ph type="title" idx="4294967295"/>
          </p:nvPr>
        </p:nvSpPr>
        <p:spPr/>
        <p:txBody>
          <a:bodyPr>
            <a:normAutofit fontScale="90000"/>
          </a:bodyPr>
          <a:lstStyle/>
          <a:p>
            <a:pPr eaLnBrk="1" hangingPunct="1">
              <a:defRPr/>
            </a:pPr>
            <a:r>
              <a:rPr lang="en-US" sz="4000" smtClean="0"/>
              <a:t>Variability at CD2 and ZNF804A loci in Humans </a:t>
            </a:r>
          </a:p>
        </p:txBody>
      </p:sp>
      <p:sp>
        <p:nvSpPr>
          <p:cNvPr id="55332" name="Rectangle 24"/>
          <p:cNvSpPr>
            <a:spLocks noChangeArrowheads="1"/>
          </p:cNvSpPr>
          <p:nvPr/>
        </p:nvSpPr>
        <p:spPr bwMode="auto">
          <a:xfrm>
            <a:off x="762000" y="6019800"/>
            <a:ext cx="7924800" cy="430213"/>
          </a:xfrm>
          <a:prstGeom prst="rect">
            <a:avLst/>
          </a:prstGeom>
          <a:noFill/>
          <a:ln w="9525">
            <a:noFill/>
            <a:miter lim="800000"/>
            <a:headEnd/>
            <a:tailEnd/>
          </a:ln>
        </p:spPr>
        <p:txBody>
          <a:bodyPr>
            <a:prstTxWarp prst="textNoShape">
              <a:avLst/>
            </a:prstTxWarp>
            <a:spAutoFit/>
          </a:bodyPr>
          <a:lstStyle/>
          <a:p>
            <a:pPr defTabSz="457200" eaLnBrk="1" hangingPunct="1">
              <a:lnSpc>
                <a:spcPct val="90000"/>
              </a:lnSpc>
            </a:pPr>
            <a:r>
              <a:rPr lang="en-US"/>
              <a:t>7.5% and 25% of NFκB and Pol II binding regions vary</a:t>
            </a:r>
          </a:p>
        </p:txBody>
      </p:sp>
    </p:spTree>
    <p:extLst>
      <p:ext uri="{BB962C8B-B14F-4D97-AF65-F5344CB8AC3E}">
        <p14:creationId xmlns:p14="http://schemas.microsoft.com/office/powerpoint/2010/main" val="262826858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09613" y="188913"/>
            <a:ext cx="7977187" cy="954087"/>
          </a:xfrm>
          <a:prstGeom prst="rect">
            <a:avLst/>
          </a:prstGeom>
          <a:noFill/>
          <a:ln w="9525">
            <a:noFill/>
            <a:miter lim="800000"/>
            <a:headEnd/>
            <a:tailEnd/>
          </a:ln>
        </p:spPr>
        <p:txBody>
          <a:bodyPr>
            <a:prstTxWarp prst="textNoShape">
              <a:avLst/>
            </a:prstTxWarp>
            <a:spAutoFit/>
          </a:bodyPr>
          <a:lstStyle/>
          <a:p>
            <a:pPr algn="ctr" eaLnBrk="1" hangingPunct="1"/>
            <a:r>
              <a:rPr lang="en-US" sz="2800" b="1">
                <a:ea typeface="Arial" charset="0"/>
                <a:cs typeface="Arial" charset="0"/>
              </a:rPr>
              <a:t>Personalized Medicine: Combine Genomic and Other Omic Information</a:t>
            </a:r>
            <a:endParaRPr lang="en-US" sz="1800" b="1">
              <a:ea typeface="Arial" charset="0"/>
              <a:cs typeface="Arial" charset="0"/>
            </a:endParaRPr>
          </a:p>
        </p:txBody>
      </p:sp>
      <p:sp>
        <p:nvSpPr>
          <p:cNvPr id="30723" name="Rectangle 7"/>
          <p:cNvSpPr>
            <a:spLocks noChangeArrowheads="1"/>
          </p:cNvSpPr>
          <p:nvPr/>
        </p:nvSpPr>
        <p:spPr bwMode="auto">
          <a:xfrm>
            <a:off x="1752600" y="1295400"/>
            <a:ext cx="1403350" cy="457200"/>
          </a:xfrm>
          <a:prstGeom prst="rect">
            <a:avLst/>
          </a:prstGeom>
          <a:noFill/>
          <a:ln w="9525">
            <a:noFill/>
            <a:miter lim="800000"/>
            <a:headEnd/>
            <a:tailEnd/>
          </a:ln>
        </p:spPr>
        <p:txBody>
          <a:bodyPr wrap="none">
            <a:prstTxWarp prst="textNoShape">
              <a:avLst/>
            </a:prstTxWarp>
            <a:spAutoFit/>
          </a:bodyPr>
          <a:lstStyle/>
          <a:p>
            <a:r>
              <a:rPr lang="en-US">
                <a:ea typeface="Arial" charset="0"/>
                <a:cs typeface="Arial" charset="0"/>
              </a:rPr>
              <a:t>Genomic</a:t>
            </a:r>
          </a:p>
        </p:txBody>
      </p:sp>
      <p:sp>
        <p:nvSpPr>
          <p:cNvPr id="30724" name="Line 12"/>
          <p:cNvSpPr>
            <a:spLocks noChangeShapeType="1"/>
          </p:cNvSpPr>
          <p:nvPr/>
        </p:nvSpPr>
        <p:spPr bwMode="auto">
          <a:xfrm>
            <a:off x="4343400" y="3276600"/>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30725" name="Line 13"/>
          <p:cNvSpPr>
            <a:spLocks noChangeShapeType="1"/>
          </p:cNvSpPr>
          <p:nvPr/>
        </p:nvSpPr>
        <p:spPr bwMode="auto">
          <a:xfrm>
            <a:off x="4038600" y="27432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nvGrpSpPr>
          <p:cNvPr id="2" name="Group 22"/>
          <p:cNvGrpSpPr>
            <a:grpSpLocks/>
          </p:cNvGrpSpPr>
          <p:nvPr/>
        </p:nvGrpSpPr>
        <p:grpSpPr bwMode="auto">
          <a:xfrm>
            <a:off x="4343400" y="1295400"/>
            <a:ext cx="4343357" cy="2202597"/>
            <a:chOff x="4343400" y="1143000"/>
            <a:chExt cx="4342948" cy="2202597"/>
          </a:xfrm>
        </p:grpSpPr>
        <p:pic>
          <p:nvPicPr>
            <p:cNvPr id="30731" name="Picture 6" descr="C-21 08-09-2005 PMT 220_532-1"/>
            <p:cNvPicPr>
              <a:picLocks noChangeAspect="1" noChangeArrowheads="1"/>
            </p:cNvPicPr>
            <p:nvPr/>
          </p:nvPicPr>
          <p:blipFill>
            <a:blip r:embed="rId3">
              <a:lum bright="24000" contrast="42000"/>
            </a:blip>
            <a:srcRect l="28084" t="47130" r="25642" b="45026"/>
            <a:stretch>
              <a:fillRect/>
            </a:stretch>
          </p:blipFill>
          <p:spPr bwMode="auto">
            <a:xfrm>
              <a:off x="5213005" y="1966059"/>
              <a:ext cx="2787650" cy="1379538"/>
            </a:xfrm>
            <a:prstGeom prst="rect">
              <a:avLst/>
            </a:prstGeom>
            <a:noFill/>
            <a:ln w="9525">
              <a:noFill/>
              <a:miter lim="800000"/>
              <a:headEnd/>
              <a:tailEnd/>
            </a:ln>
          </p:spPr>
        </p:pic>
        <p:sp>
          <p:nvSpPr>
            <p:cNvPr id="30732" name="Rectangle 8"/>
            <p:cNvSpPr>
              <a:spLocks noChangeArrowheads="1"/>
            </p:cNvSpPr>
            <p:nvPr/>
          </p:nvSpPr>
          <p:spPr bwMode="auto">
            <a:xfrm>
              <a:off x="4343400" y="1143000"/>
              <a:ext cx="4342948" cy="830997"/>
            </a:xfrm>
            <a:prstGeom prst="rect">
              <a:avLst/>
            </a:prstGeom>
            <a:noFill/>
            <a:ln w="9525">
              <a:noFill/>
              <a:miter lim="800000"/>
              <a:headEnd/>
              <a:tailEnd/>
            </a:ln>
          </p:spPr>
          <p:txBody>
            <a:bodyPr wrap="square">
              <a:prstTxWarp prst="textNoShape">
                <a:avLst/>
              </a:prstTxWarp>
              <a:spAutoFit/>
            </a:bodyPr>
            <a:lstStyle/>
            <a:p>
              <a:pPr algn="ctr"/>
              <a:r>
                <a:rPr lang="en-US" dirty="0" err="1">
                  <a:ea typeface="Arial" charset="0"/>
                  <a:cs typeface="Arial" charset="0"/>
                </a:rPr>
                <a:t>Transcriptomic</a:t>
              </a:r>
              <a:r>
                <a:rPr lang="en-US" dirty="0">
                  <a:ea typeface="Arial" charset="0"/>
                  <a:cs typeface="Arial" charset="0"/>
                </a:rPr>
                <a:t>, </a:t>
              </a:r>
              <a:r>
                <a:rPr lang="en-US" dirty="0" smtClean="0">
                  <a:ea typeface="Arial" charset="0"/>
                  <a:cs typeface="Arial" charset="0"/>
                </a:rPr>
                <a:t>Proteomic, </a:t>
              </a:r>
              <a:r>
                <a:rPr lang="en-US" dirty="0" err="1" smtClean="0">
                  <a:ea typeface="Arial" charset="0"/>
                  <a:cs typeface="Arial" charset="0"/>
                </a:rPr>
                <a:t>Metabolomic</a:t>
              </a:r>
              <a:endParaRPr lang="en-US" dirty="0">
                <a:ea typeface="Arial" charset="0"/>
                <a:cs typeface="Arial" charset="0"/>
              </a:endParaRPr>
            </a:p>
          </p:txBody>
        </p:sp>
        <p:sp>
          <p:nvSpPr>
            <p:cNvPr id="30733" name="Line 14"/>
            <p:cNvSpPr>
              <a:spLocks noChangeShapeType="1"/>
            </p:cNvSpPr>
            <p:nvPr/>
          </p:nvSpPr>
          <p:spPr bwMode="auto">
            <a:xfrm flipV="1">
              <a:off x="4343400" y="25908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sp>
        <p:nvSpPr>
          <p:cNvPr id="30727" name="Rectangle 17"/>
          <p:cNvSpPr>
            <a:spLocks noChangeArrowheads="1"/>
          </p:cNvSpPr>
          <p:nvPr/>
        </p:nvSpPr>
        <p:spPr bwMode="auto">
          <a:xfrm>
            <a:off x="2133600" y="6248400"/>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30728" name="Rectangle 18"/>
          <p:cNvSpPr>
            <a:spLocks noChangeArrowheads="1"/>
          </p:cNvSpPr>
          <p:nvPr/>
        </p:nvSpPr>
        <p:spPr bwMode="auto">
          <a:xfrm>
            <a:off x="6400800" y="4114800"/>
            <a:ext cx="2357438" cy="2308225"/>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 </a:t>
            </a:r>
            <a:r>
              <a:rPr lang="en-US" b="1" dirty="0" smtClean="0">
                <a:ea typeface="Arial" charset="0"/>
                <a:cs typeface="Arial" charset="0"/>
              </a:rPr>
              <a:t>Diagnose</a:t>
            </a:r>
            <a:endParaRPr lang="en-US" b="1" dirty="0">
              <a:ea typeface="Arial" charset="0"/>
              <a:cs typeface="Arial" charset="0"/>
            </a:endParaRPr>
          </a:p>
          <a:p>
            <a:r>
              <a:rPr lang="en-US" b="1" dirty="0">
                <a:ea typeface="Arial" charset="0"/>
                <a:cs typeface="Arial" charset="0"/>
              </a:rPr>
              <a:t>3. </a:t>
            </a:r>
            <a:r>
              <a:rPr lang="en-US" b="1" dirty="0" smtClean="0">
                <a:ea typeface="Arial" charset="0"/>
                <a:cs typeface="Arial" charset="0"/>
              </a:rPr>
              <a:t>Monitor</a:t>
            </a:r>
            <a:endParaRPr lang="en-US" b="1" dirty="0">
              <a:ea typeface="Arial" charset="0"/>
              <a:cs typeface="Arial" charset="0"/>
            </a:endParaRPr>
          </a:p>
          <a:p>
            <a:r>
              <a:rPr lang="en-US" b="1" dirty="0">
                <a:ea typeface="Arial" charset="0"/>
                <a:cs typeface="Arial" charset="0"/>
              </a:rPr>
              <a:t>4. </a:t>
            </a:r>
            <a:r>
              <a:rPr lang="en-US" b="1" dirty="0" smtClean="0">
                <a:ea typeface="Arial" charset="0"/>
                <a:cs typeface="Arial" charset="0"/>
              </a:rPr>
              <a:t>Treat &amp;</a:t>
            </a:r>
            <a:endParaRPr lang="en-US" b="1" dirty="0">
              <a:ea typeface="Arial" charset="0"/>
              <a:cs typeface="Arial" charset="0"/>
            </a:endParaRPr>
          </a:p>
          <a:p>
            <a:r>
              <a:rPr lang="en-US" b="1" dirty="0">
                <a:ea typeface="Arial" charset="0"/>
                <a:cs typeface="Arial" charset="0"/>
              </a:rPr>
              <a:t>5. Understand</a:t>
            </a:r>
          </a:p>
          <a:p>
            <a:r>
              <a:rPr lang="en-US" b="1" dirty="0">
                <a:ea typeface="Arial" charset="0"/>
                <a:cs typeface="Arial" charset="0"/>
              </a:rPr>
              <a:t>Disease States</a:t>
            </a:r>
          </a:p>
        </p:txBody>
      </p:sp>
      <p:sp>
        <p:nvSpPr>
          <p:cNvPr id="30729" name="Rectangle 5"/>
          <p:cNvSpPr>
            <a:spLocks noChangeArrowheads="1"/>
          </p:cNvSpPr>
          <p:nvPr/>
        </p:nvSpPr>
        <p:spPr bwMode="auto">
          <a:xfrm>
            <a:off x="762000" y="1752600"/>
            <a:ext cx="2971800" cy="2124075"/>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200">
                <a:latin typeface="Courier" charset="0"/>
              </a:rPr>
              <a:t>GGTTCCAAAAGTTTATTGGATGCCGTTTCAGTACATTTATCGTTTGCTTTGGATGCCCTAATTAAAAGTGACCCTTTCAAACTGAAATTCATGATACACCAATGGATATCCTTAGTCGATAAAATTTGCGAGTACTTTCAAAGCCAAATGAAATTATCTATGGTAGACAAAACATTGACCAATTTCATATCGATCCTCCTGAATTTATTGGCGTTAGACACAGTTGGTATATTTCAAGTGACAAGGACAATTACTTGGACCGTAATAGATTTTTTGAGGCTCAGCAAAAAAGAAAATGGAAATTAATTTTGAAGTGCCATTGA….</a:t>
            </a:r>
          </a:p>
        </p:txBody>
      </p:sp>
      <p:pic>
        <p:nvPicPr>
          <p:cNvPr id="30730" name="Picture 19" descr="Doctor.jpg"/>
          <p:cNvPicPr>
            <a:picLocks noChangeAspect="1"/>
          </p:cNvPicPr>
          <p:nvPr/>
        </p:nvPicPr>
        <p:blipFill>
          <a:blip r:embed="rId4"/>
          <a:srcRect/>
          <a:stretch>
            <a:fillRect/>
          </a:stretch>
        </p:blipFill>
        <p:spPr bwMode="auto">
          <a:xfrm>
            <a:off x="3505200" y="4083050"/>
            <a:ext cx="2501900" cy="26987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fontScale="90000"/>
          </a:bodyPr>
          <a:lstStyle/>
          <a:p>
            <a:pPr eaLnBrk="1" hangingPunct="1">
              <a:defRPr/>
            </a:pPr>
            <a:r>
              <a:rPr lang="en-US" sz="4000" smtClean="0"/>
              <a:t>Effect of Motif Associated SNPs on Binding</a:t>
            </a:r>
          </a:p>
        </p:txBody>
      </p:sp>
      <p:pic>
        <p:nvPicPr>
          <p:cNvPr id="59395" name="Picture 38"/>
          <p:cNvPicPr>
            <a:picLocks noChangeAspect="1"/>
          </p:cNvPicPr>
          <p:nvPr/>
        </p:nvPicPr>
        <p:blipFill>
          <a:blip r:embed="rId3"/>
          <a:srcRect/>
          <a:stretch>
            <a:fillRect/>
          </a:stretch>
        </p:blipFill>
        <p:spPr bwMode="auto">
          <a:xfrm>
            <a:off x="6248400" y="2632075"/>
            <a:ext cx="1341438" cy="609600"/>
          </a:xfrm>
          <a:prstGeom prst="rect">
            <a:avLst/>
          </a:prstGeom>
          <a:noFill/>
          <a:ln w="9525">
            <a:noFill/>
            <a:miter lim="800000"/>
            <a:headEnd/>
            <a:tailEnd/>
          </a:ln>
        </p:spPr>
      </p:pic>
      <p:pic>
        <p:nvPicPr>
          <p:cNvPr id="59396" name="Picture 30"/>
          <p:cNvPicPr>
            <a:picLocks noChangeAspect="1"/>
          </p:cNvPicPr>
          <p:nvPr/>
        </p:nvPicPr>
        <p:blipFill>
          <a:blip r:embed="rId4"/>
          <a:srcRect r="13202"/>
          <a:stretch>
            <a:fillRect/>
          </a:stretch>
        </p:blipFill>
        <p:spPr bwMode="auto">
          <a:xfrm>
            <a:off x="6248400" y="3308350"/>
            <a:ext cx="1685925" cy="647700"/>
          </a:xfrm>
          <a:prstGeom prst="rect">
            <a:avLst/>
          </a:prstGeom>
          <a:noFill/>
          <a:ln w="9525">
            <a:noFill/>
            <a:miter lim="800000"/>
            <a:headEnd/>
            <a:tailEnd/>
          </a:ln>
        </p:spPr>
      </p:pic>
      <p:pic>
        <p:nvPicPr>
          <p:cNvPr id="59397" name="Picture 29"/>
          <p:cNvPicPr>
            <a:picLocks noChangeAspect="1"/>
          </p:cNvPicPr>
          <p:nvPr/>
        </p:nvPicPr>
        <p:blipFill>
          <a:blip r:embed="rId5"/>
          <a:srcRect/>
          <a:stretch>
            <a:fillRect/>
          </a:stretch>
        </p:blipFill>
        <p:spPr bwMode="auto">
          <a:xfrm>
            <a:off x="6248400" y="4578350"/>
            <a:ext cx="1803400" cy="644525"/>
          </a:xfrm>
          <a:prstGeom prst="rect">
            <a:avLst/>
          </a:prstGeom>
          <a:noFill/>
          <a:ln w="9525">
            <a:noFill/>
            <a:miter lim="800000"/>
            <a:headEnd/>
            <a:tailEnd/>
          </a:ln>
        </p:spPr>
      </p:pic>
      <p:pic>
        <p:nvPicPr>
          <p:cNvPr id="59398" name="Picture 28"/>
          <p:cNvPicPr>
            <a:picLocks noChangeAspect="1"/>
          </p:cNvPicPr>
          <p:nvPr/>
        </p:nvPicPr>
        <p:blipFill>
          <a:blip r:embed="rId6"/>
          <a:srcRect/>
          <a:stretch>
            <a:fillRect/>
          </a:stretch>
        </p:blipFill>
        <p:spPr bwMode="auto">
          <a:xfrm>
            <a:off x="6248400" y="3900488"/>
            <a:ext cx="1727200" cy="720725"/>
          </a:xfrm>
          <a:prstGeom prst="rect">
            <a:avLst/>
          </a:prstGeom>
          <a:noFill/>
          <a:ln w="9525">
            <a:noFill/>
            <a:miter lim="800000"/>
            <a:headEnd/>
            <a:tailEnd/>
          </a:ln>
        </p:spPr>
      </p:pic>
      <p:sp>
        <p:nvSpPr>
          <p:cNvPr id="8" name="Rectangle 7"/>
          <p:cNvSpPr/>
          <p:nvPr/>
        </p:nvSpPr>
        <p:spPr>
          <a:xfrm>
            <a:off x="7277100" y="2759075"/>
            <a:ext cx="117475" cy="381000"/>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FF"/>
              </a:solidFill>
              <a:latin typeface="Calibri" charset="0"/>
            </a:endParaRPr>
          </a:p>
        </p:txBody>
      </p:sp>
      <p:sp>
        <p:nvSpPr>
          <p:cNvPr id="9" name="Rectangle 8"/>
          <p:cNvSpPr/>
          <p:nvPr/>
        </p:nvSpPr>
        <p:spPr>
          <a:xfrm>
            <a:off x="6469063" y="3559175"/>
            <a:ext cx="109537" cy="300038"/>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FF"/>
              </a:solidFill>
              <a:latin typeface="Calibri" charset="0"/>
            </a:endParaRPr>
          </a:p>
        </p:txBody>
      </p:sp>
      <p:sp>
        <p:nvSpPr>
          <p:cNvPr id="59401" name="TextBox 51"/>
          <p:cNvSpPr txBox="1">
            <a:spLocks noChangeArrowheads="1"/>
          </p:cNvSpPr>
          <p:nvPr/>
        </p:nvSpPr>
        <p:spPr bwMode="auto">
          <a:xfrm>
            <a:off x="6435725" y="3263900"/>
            <a:ext cx="328613" cy="366713"/>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2000" b="1" baseline="30000">
                <a:solidFill>
                  <a:srgbClr val="000000"/>
                </a:solidFill>
                <a:latin typeface="Calibri" charset="0"/>
                <a:sym typeface="Symbol" charset="2"/>
              </a:rPr>
              <a:t></a:t>
            </a:r>
            <a:r>
              <a:rPr lang="en-US" sz="1800">
                <a:latin typeface="Calibri" charset="0"/>
              </a:rPr>
              <a:t> </a:t>
            </a:r>
          </a:p>
        </p:txBody>
      </p:sp>
      <p:sp>
        <p:nvSpPr>
          <p:cNvPr id="59402" name="TextBox 52"/>
          <p:cNvSpPr txBox="1">
            <a:spLocks noChangeArrowheads="1"/>
          </p:cNvSpPr>
          <p:nvPr/>
        </p:nvSpPr>
        <p:spPr bwMode="auto">
          <a:xfrm>
            <a:off x="7256463" y="2573338"/>
            <a:ext cx="322262" cy="260350"/>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1600" baseline="30000">
                <a:solidFill>
                  <a:srgbClr val="000000"/>
                </a:solidFill>
                <a:latin typeface="Wingdings" charset="2"/>
                <a:ea typeface="Wingdings" charset="2"/>
                <a:cs typeface="Wingdings" charset="2"/>
              </a:rPr>
              <a:t></a:t>
            </a:r>
            <a:endParaRPr lang="en-US" sz="1600" baseline="30000">
              <a:latin typeface="Calibri" charset="0"/>
            </a:endParaRPr>
          </a:p>
        </p:txBody>
      </p:sp>
      <p:pic>
        <p:nvPicPr>
          <p:cNvPr id="59403" name="Picture 55" descr="snp-chr2-best-example-SF=3.eps"/>
          <p:cNvPicPr>
            <a:picLocks noChangeAspect="1"/>
          </p:cNvPicPr>
          <p:nvPr/>
        </p:nvPicPr>
        <p:blipFill>
          <a:blip r:embed="rId7"/>
          <a:srcRect l="49297" r="37622" b="7579"/>
          <a:stretch>
            <a:fillRect/>
          </a:stretch>
        </p:blipFill>
        <p:spPr bwMode="auto">
          <a:xfrm>
            <a:off x="939800" y="2447925"/>
            <a:ext cx="885825" cy="3209925"/>
          </a:xfrm>
          <a:prstGeom prst="rect">
            <a:avLst/>
          </a:prstGeom>
          <a:noFill/>
          <a:ln w="9525">
            <a:noFill/>
            <a:miter lim="800000"/>
            <a:headEnd/>
            <a:tailEnd/>
          </a:ln>
        </p:spPr>
      </p:pic>
      <p:pic>
        <p:nvPicPr>
          <p:cNvPr id="59404" name="Picture 56" descr="snp-chr13-nfkb_SF=.8.eps"/>
          <p:cNvPicPr>
            <a:picLocks noChangeAspect="1"/>
          </p:cNvPicPr>
          <p:nvPr/>
        </p:nvPicPr>
        <p:blipFill>
          <a:blip r:embed="rId8"/>
          <a:srcRect l="51892" r="38919" b="7579"/>
          <a:stretch>
            <a:fillRect/>
          </a:stretch>
        </p:blipFill>
        <p:spPr bwMode="auto">
          <a:xfrm>
            <a:off x="2659063" y="2447925"/>
            <a:ext cx="620712" cy="3209925"/>
          </a:xfrm>
          <a:prstGeom prst="rect">
            <a:avLst/>
          </a:prstGeom>
          <a:noFill/>
          <a:ln w="9525">
            <a:noFill/>
            <a:miter lim="800000"/>
            <a:headEnd/>
            <a:tailEnd/>
          </a:ln>
        </p:spPr>
      </p:pic>
      <p:pic>
        <p:nvPicPr>
          <p:cNvPr id="59405" name="Picture 57" descr="tata_known_genes.eps"/>
          <p:cNvPicPr>
            <a:picLocks noChangeAspect="1"/>
          </p:cNvPicPr>
          <p:nvPr/>
        </p:nvPicPr>
        <p:blipFill>
          <a:blip r:embed="rId9"/>
          <a:srcRect l="67459" r="19070" b="12633"/>
          <a:stretch>
            <a:fillRect/>
          </a:stretch>
        </p:blipFill>
        <p:spPr bwMode="auto">
          <a:xfrm>
            <a:off x="4095750" y="2447925"/>
            <a:ext cx="965200" cy="3213100"/>
          </a:xfrm>
          <a:prstGeom prst="rect">
            <a:avLst/>
          </a:prstGeom>
          <a:noFill/>
          <a:ln w="9525">
            <a:noFill/>
            <a:miter lim="800000"/>
            <a:headEnd/>
            <a:tailEnd/>
          </a:ln>
        </p:spPr>
      </p:pic>
      <p:sp>
        <p:nvSpPr>
          <p:cNvPr id="59406" name="TextBox 11"/>
          <p:cNvSpPr txBox="1">
            <a:spLocks noChangeArrowheads="1"/>
          </p:cNvSpPr>
          <p:nvPr/>
        </p:nvSpPr>
        <p:spPr bwMode="auto">
          <a:xfrm>
            <a:off x="1108075" y="2079625"/>
            <a:ext cx="701675" cy="336550"/>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600">
                <a:latin typeface="Calibri" charset="0"/>
              </a:rPr>
              <a:t>NF</a:t>
            </a:r>
            <a:r>
              <a:rPr lang="en-GB" sz="1600">
                <a:latin typeface="Symbol" charset="2"/>
              </a:rPr>
              <a:t>k</a:t>
            </a:r>
            <a:r>
              <a:rPr lang="en-GB" sz="1600">
                <a:latin typeface="Calibri" charset="0"/>
              </a:rPr>
              <a:t>B</a:t>
            </a:r>
          </a:p>
        </p:txBody>
      </p:sp>
      <p:sp>
        <p:nvSpPr>
          <p:cNvPr id="59407" name="TextBox 11"/>
          <p:cNvSpPr txBox="1">
            <a:spLocks noChangeArrowheads="1"/>
          </p:cNvSpPr>
          <p:nvPr/>
        </p:nvSpPr>
        <p:spPr bwMode="auto">
          <a:xfrm>
            <a:off x="4124325" y="2079625"/>
            <a:ext cx="647700" cy="336550"/>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600">
                <a:latin typeface="Calibri" charset="0"/>
              </a:rPr>
              <a:t>Pol II</a:t>
            </a:r>
          </a:p>
        </p:txBody>
      </p:sp>
      <p:sp>
        <p:nvSpPr>
          <p:cNvPr id="59408" name="TextBox 11"/>
          <p:cNvSpPr txBox="1">
            <a:spLocks noChangeArrowheads="1"/>
          </p:cNvSpPr>
          <p:nvPr/>
        </p:nvSpPr>
        <p:spPr bwMode="auto">
          <a:xfrm>
            <a:off x="2659063" y="2079625"/>
            <a:ext cx="701675" cy="336550"/>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600">
                <a:latin typeface="Calibri" charset="0"/>
              </a:rPr>
              <a:t>NF</a:t>
            </a:r>
            <a:r>
              <a:rPr lang="en-GB" sz="1600">
                <a:latin typeface="Symbol" charset="2"/>
              </a:rPr>
              <a:t>k</a:t>
            </a:r>
            <a:r>
              <a:rPr lang="en-GB" sz="1600">
                <a:latin typeface="Calibri" charset="0"/>
              </a:rPr>
              <a:t>B</a:t>
            </a:r>
          </a:p>
        </p:txBody>
      </p:sp>
      <p:graphicFrame>
        <p:nvGraphicFramePr>
          <p:cNvPr id="55313" name="Group 17"/>
          <p:cNvGraphicFramePr>
            <a:graphicFrameLocks noGrp="1"/>
          </p:cNvGraphicFramePr>
          <p:nvPr/>
        </p:nvGraphicFramePr>
        <p:xfrm>
          <a:off x="441325" y="2132013"/>
          <a:ext cx="569913" cy="3218000"/>
        </p:xfrm>
        <a:graphic>
          <a:graphicData uri="http://schemas.openxmlformats.org/drawingml/2006/table">
            <a:tbl>
              <a:tblPr/>
              <a:tblGrid>
                <a:gridCol w="569913"/>
              </a:tblGrid>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charset="0"/>
                        <a:ea typeface="ＭＳ Ｐゴシック" charset="-128"/>
                        <a:cs typeface="ＭＳ Ｐゴシック" charset="-128"/>
                      </a:endParaRP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19193</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19099</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18505</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18951</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18526</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15510</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10847</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12878</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12892</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12891</a:t>
                      </a:r>
                    </a:p>
                  </a:txBody>
                  <a:tcPr marL="91348" marR="91348" marT="45675" marB="45675"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IgG</a:t>
                      </a:r>
                    </a:p>
                  </a:txBody>
                  <a:tcPr marL="91348" marR="91348" marT="45675" marB="45675" horzOverflow="overflow">
                    <a:lnL>
                      <a:noFill/>
                    </a:lnL>
                    <a:lnR>
                      <a:noFill/>
                    </a:lnR>
                    <a:lnT>
                      <a:noFill/>
                    </a:lnT>
                    <a:lnB>
                      <a:noFill/>
                    </a:lnB>
                    <a:lnTlToBr>
                      <a:noFill/>
                    </a:lnTlToBr>
                    <a:lnBlToTr>
                      <a:noFill/>
                    </a:lnBlToTr>
                    <a:noFill/>
                  </a:tcPr>
                </a:tc>
              </a:tr>
            </a:tbl>
          </a:graphicData>
        </a:graphic>
      </p:graphicFrame>
      <p:sp>
        <p:nvSpPr>
          <p:cNvPr id="19" name="Rectangle 18"/>
          <p:cNvSpPr/>
          <p:nvPr/>
        </p:nvSpPr>
        <p:spPr>
          <a:xfrm>
            <a:off x="6542088" y="2733675"/>
            <a:ext cx="138112" cy="41433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FF"/>
              </a:solidFill>
              <a:latin typeface="Calibri" charset="0"/>
            </a:endParaRPr>
          </a:p>
        </p:txBody>
      </p:sp>
      <p:sp>
        <p:nvSpPr>
          <p:cNvPr id="59423" name="TextBox 68"/>
          <p:cNvSpPr txBox="1">
            <a:spLocks noChangeArrowheads="1"/>
          </p:cNvSpPr>
          <p:nvPr/>
        </p:nvSpPr>
        <p:spPr bwMode="auto">
          <a:xfrm>
            <a:off x="6561138" y="2573338"/>
            <a:ext cx="484187" cy="228600"/>
          </a:xfrm>
          <a:prstGeom prst="rect">
            <a:avLst/>
          </a:prstGeom>
          <a:noFill/>
          <a:ln w="9525">
            <a:noFill/>
            <a:miter lim="800000"/>
            <a:headEnd/>
            <a:tailEnd/>
          </a:ln>
        </p:spPr>
        <p:txBody>
          <a:bodyPr>
            <a:prstTxWarp prst="textNoShape">
              <a:avLst/>
            </a:prstTxWarp>
            <a:spAutoFit/>
          </a:bodyPr>
          <a:lstStyle/>
          <a:p>
            <a:pPr defTabSz="457200" eaLnBrk="1" hangingPunct="1"/>
            <a:r>
              <a:rPr lang="en-US" sz="1400" baseline="30000">
                <a:solidFill>
                  <a:srgbClr val="000000"/>
                </a:solidFill>
                <a:latin typeface="Wingdings" charset="2"/>
                <a:ea typeface="Wingdings" charset="2"/>
                <a:cs typeface="Wingdings" charset="2"/>
              </a:rPr>
              <a:t></a:t>
            </a:r>
            <a:endParaRPr lang="en-US" sz="1800">
              <a:latin typeface="Calibri" charset="0"/>
            </a:endParaRPr>
          </a:p>
        </p:txBody>
      </p:sp>
      <p:sp>
        <p:nvSpPr>
          <p:cNvPr id="59424" name="TextBox 11"/>
          <p:cNvSpPr txBox="1">
            <a:spLocks noChangeArrowheads="1"/>
          </p:cNvSpPr>
          <p:nvPr/>
        </p:nvSpPr>
        <p:spPr bwMode="auto">
          <a:xfrm>
            <a:off x="7904163" y="2709863"/>
            <a:ext cx="508000"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NF</a:t>
            </a:r>
            <a:r>
              <a:rPr lang="en-GB" sz="1000">
                <a:latin typeface="Symbol" charset="2"/>
              </a:rPr>
              <a:t>k</a:t>
            </a:r>
            <a:r>
              <a:rPr lang="en-GB" sz="1000">
                <a:latin typeface="Calibri" charset="0"/>
              </a:rPr>
              <a:t>B</a:t>
            </a:r>
          </a:p>
        </p:txBody>
      </p:sp>
      <p:sp>
        <p:nvSpPr>
          <p:cNvPr id="59425" name="TextBox 11"/>
          <p:cNvSpPr txBox="1">
            <a:spLocks noChangeArrowheads="1"/>
          </p:cNvSpPr>
          <p:nvPr/>
        </p:nvSpPr>
        <p:spPr bwMode="auto">
          <a:xfrm>
            <a:off x="7904163" y="3295650"/>
            <a:ext cx="763587"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TATA Box</a:t>
            </a:r>
          </a:p>
        </p:txBody>
      </p:sp>
      <p:sp>
        <p:nvSpPr>
          <p:cNvPr id="59426" name="TextBox 11"/>
          <p:cNvSpPr txBox="1">
            <a:spLocks noChangeArrowheads="1"/>
          </p:cNvSpPr>
          <p:nvPr/>
        </p:nvSpPr>
        <p:spPr bwMode="auto">
          <a:xfrm>
            <a:off x="7904163" y="3914775"/>
            <a:ext cx="868362"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CCAAT Box</a:t>
            </a:r>
          </a:p>
        </p:txBody>
      </p:sp>
      <p:sp>
        <p:nvSpPr>
          <p:cNvPr id="59427" name="TextBox 11"/>
          <p:cNvSpPr txBox="1">
            <a:spLocks noChangeArrowheads="1"/>
          </p:cNvSpPr>
          <p:nvPr/>
        </p:nvSpPr>
        <p:spPr bwMode="auto">
          <a:xfrm>
            <a:off x="7904163" y="4583113"/>
            <a:ext cx="628650"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GC Box</a:t>
            </a:r>
          </a:p>
        </p:txBody>
      </p:sp>
      <p:sp>
        <p:nvSpPr>
          <p:cNvPr id="59428" name="TextBox 44"/>
          <p:cNvSpPr txBox="1">
            <a:spLocks noChangeArrowheads="1"/>
          </p:cNvSpPr>
          <p:nvPr/>
        </p:nvSpPr>
        <p:spPr bwMode="auto">
          <a:xfrm>
            <a:off x="4376738" y="5226050"/>
            <a:ext cx="534987" cy="214313"/>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800">
                <a:solidFill>
                  <a:srgbClr val="003100"/>
                </a:solidFill>
                <a:latin typeface="Calibri" charset="0"/>
              </a:rPr>
              <a:t>PIK3R1</a:t>
            </a:r>
          </a:p>
        </p:txBody>
      </p:sp>
      <p:graphicFrame>
        <p:nvGraphicFramePr>
          <p:cNvPr id="55333" name="Group 37"/>
          <p:cNvGraphicFramePr>
            <a:graphicFrameLocks noGrp="1"/>
          </p:cNvGraphicFramePr>
          <p:nvPr/>
        </p:nvGraphicFramePr>
        <p:xfrm>
          <a:off x="1825625" y="2146300"/>
          <a:ext cx="1044575" cy="3218000"/>
        </p:xfrm>
        <a:graphic>
          <a:graphicData uri="http://schemas.openxmlformats.org/drawingml/2006/table">
            <a:tbl>
              <a:tblPr/>
              <a:tblGrid>
                <a:gridCol w="1044575"/>
              </a:tblGrid>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ea typeface="ＭＳ Ｐゴシック" charset="-128"/>
                          <a:cs typeface="ＭＳ Ｐゴシック" charset="-128"/>
                        </a:rPr>
                        <a:t>Genotype</a:t>
                      </a:r>
                      <a:r>
                        <a:rPr kumimoji="0" lang="en-US" sz="1400" b="0" i="0" u="none" strike="noStrike" cap="none" normalizeH="0" baseline="30000" smtClean="0">
                          <a:ln>
                            <a:noFill/>
                          </a:ln>
                          <a:solidFill>
                            <a:srgbClr val="000000"/>
                          </a:solidFill>
                          <a:effectLst/>
                          <a:latin typeface="Wingdings" charset="2"/>
                          <a:ea typeface="Wingdings" charset="2"/>
                          <a:cs typeface="Wingdings" charset="2"/>
                        </a:rPr>
                        <a:t></a:t>
                      </a:r>
                      <a:endParaRPr kumimoji="0" lang="en-US" sz="1400" b="1" i="0" u="none" strike="noStrike" cap="none" normalizeH="0" baseline="30000" smtClean="0">
                        <a:ln>
                          <a:noFill/>
                        </a:ln>
                        <a:solidFill>
                          <a:srgbClr val="000000"/>
                        </a:solidFill>
                        <a:effectLst/>
                        <a:latin typeface="Arial" charset="0"/>
                        <a:ea typeface="ＭＳ Ｐゴシック" charset="-128"/>
                        <a:cs typeface="ＭＳ Ｐゴシック" charset="-128"/>
                      </a:endParaRPr>
                    </a:p>
                  </a:txBody>
                  <a:tcPr marL="91348" marR="91348" marT="45675" marB="45675" anchor="ctr"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1348" marR="91348" marT="45675" marB="45675" horzOverflow="overflow">
                    <a:lnL>
                      <a:noFill/>
                    </a:lnL>
                    <a:lnR>
                      <a:noFill/>
                    </a:lnR>
                    <a:lnT>
                      <a:noFill/>
                    </a:lnT>
                    <a:lnB>
                      <a:noFill/>
                    </a:lnB>
                    <a:lnTlToBr>
                      <a:noFill/>
                    </a:lnTlToBr>
                    <a:lnBlToTr>
                      <a:noFill/>
                    </a:lnBlToTr>
                    <a:noFill/>
                  </a:tcPr>
                </a:tc>
              </a:tr>
            </a:tbl>
          </a:graphicData>
        </a:graphic>
      </p:graphicFrame>
      <p:graphicFrame>
        <p:nvGraphicFramePr>
          <p:cNvPr id="55346" name="Group 50"/>
          <p:cNvGraphicFramePr>
            <a:graphicFrameLocks noGrp="1"/>
          </p:cNvGraphicFramePr>
          <p:nvPr/>
        </p:nvGraphicFramePr>
        <p:xfrm>
          <a:off x="3279775" y="2135188"/>
          <a:ext cx="1044575" cy="3228159"/>
        </p:xfrm>
        <a:graphic>
          <a:graphicData uri="http://schemas.openxmlformats.org/drawingml/2006/table">
            <a:tbl>
              <a:tblPr/>
              <a:tblGrid>
                <a:gridCol w="1044575"/>
              </a:tblGrid>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ea typeface="ＭＳ Ｐゴシック" charset="-128"/>
                          <a:cs typeface="ＭＳ Ｐゴシック" charset="-128"/>
                        </a:rPr>
                        <a:t>Genotype </a:t>
                      </a:r>
                      <a:r>
                        <a:rPr kumimoji="0" lang="en-US" sz="1600" b="1" i="0" u="none" strike="noStrike" cap="none" normalizeH="0" baseline="30000" smtClean="0">
                          <a:ln>
                            <a:noFill/>
                          </a:ln>
                          <a:solidFill>
                            <a:schemeClr val="tx1"/>
                          </a:solidFill>
                          <a:effectLst/>
                          <a:latin typeface="Wingdings" charset="2"/>
                          <a:ea typeface="Wingdings" charset="2"/>
                          <a:cs typeface="Wingdings" charset="2"/>
                          <a:sym typeface="Symbol" charset="2"/>
                        </a:rPr>
                        <a:t></a:t>
                      </a:r>
                      <a:endParaRPr kumimoji="0" lang="en-US" sz="1600" b="1" i="0" u="none" strike="noStrike" cap="none" normalizeH="0" baseline="30000" smtClean="0">
                        <a:ln>
                          <a:noFill/>
                        </a:ln>
                        <a:solidFill>
                          <a:schemeClr val="tx1"/>
                        </a:solidFill>
                        <a:effectLst/>
                        <a:latin typeface="Arial" charset="0"/>
                        <a:ea typeface="ＭＳ Ｐゴシック" charset="-128"/>
                        <a:cs typeface="ＭＳ Ｐゴシック" charset="-128"/>
                      </a:endParaRPr>
                    </a:p>
                  </a:txBody>
                  <a:tcPr marL="91348" marR="91348" marT="45675" marB="45675" anchor="ctr"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C/C</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1348" marR="91348" marT="45675" marB="45675" horzOverflow="overflow">
                    <a:lnL>
                      <a:noFill/>
                    </a:lnL>
                    <a:lnR>
                      <a:noFill/>
                    </a:lnR>
                    <a:lnT>
                      <a:noFill/>
                    </a:lnT>
                    <a:lnB>
                      <a:noFill/>
                    </a:lnB>
                    <a:lnTlToBr>
                      <a:noFill/>
                    </a:lnTlToBr>
                    <a:lnBlToTr>
                      <a:noFill/>
                    </a:lnBlToTr>
                    <a:noFill/>
                  </a:tcPr>
                </a:tc>
              </a:tr>
            </a:tbl>
          </a:graphicData>
        </a:graphic>
      </p:graphicFrame>
      <p:graphicFrame>
        <p:nvGraphicFramePr>
          <p:cNvPr id="55359" name="Group 63"/>
          <p:cNvGraphicFramePr>
            <a:graphicFrameLocks noGrp="1"/>
          </p:cNvGraphicFramePr>
          <p:nvPr/>
        </p:nvGraphicFramePr>
        <p:xfrm>
          <a:off x="5060950" y="1981200"/>
          <a:ext cx="958850" cy="3263004"/>
        </p:xfrm>
        <a:graphic>
          <a:graphicData uri="http://schemas.openxmlformats.org/drawingml/2006/table">
            <a:tbl>
              <a:tblPr/>
              <a:tblGrid>
                <a:gridCol w="958850"/>
              </a:tblGrid>
              <a:tr h="3825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ea typeface="ＭＳ Ｐゴシック" charset="-128"/>
                          <a:cs typeface="ＭＳ Ｐゴシック" charset="-128"/>
                        </a:rPr>
                        <a:t>Genotype </a:t>
                      </a:r>
                      <a:r>
                        <a:rPr kumimoji="0" lang="en-US" sz="2000" b="1" i="0" u="none" strike="noStrike" cap="none" normalizeH="0" baseline="30000" smtClean="0">
                          <a:ln>
                            <a:noFill/>
                          </a:ln>
                          <a:solidFill>
                            <a:schemeClr val="tx1"/>
                          </a:solidFill>
                          <a:effectLst/>
                          <a:latin typeface="Arial" charset="0"/>
                          <a:ea typeface="ＭＳ Ｐゴシック" charset="-128"/>
                          <a:cs typeface="ＭＳ Ｐゴシック" charset="-128"/>
                          <a:sym typeface="Symbol" charset="2"/>
                        </a:rPr>
                        <a:t></a:t>
                      </a:r>
                      <a:r>
                        <a:rPr kumimoji="0" lang="en-US" sz="2000" b="0" i="0" u="none" strike="noStrike" cap="none" normalizeH="0" baseline="0" smtClean="0">
                          <a:ln>
                            <a:noFill/>
                          </a:ln>
                          <a:solidFill>
                            <a:schemeClr val="tx1"/>
                          </a:solidFill>
                          <a:effectLst/>
                          <a:latin typeface="Arial" charset="0"/>
                          <a:ea typeface="ＭＳ Ｐゴシック" charset="-128"/>
                          <a:cs typeface="ＭＳ Ｐゴシック" charset="-128"/>
                        </a:rPr>
                        <a:t> </a:t>
                      </a:r>
                      <a:endParaRPr kumimoji="0" lang="en-US" sz="2000" b="1"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3211" marR="93211" marT="46606" marB="46606" anchor="b"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G/T</a:t>
                      </a:r>
                    </a:p>
                  </a:txBody>
                  <a:tcPr marL="93211" marR="93211" marT="46606" marB="46606"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3211" marR="93211" marT="46606" marB="46606" horzOverflow="overflow">
                    <a:lnL>
                      <a:noFill/>
                    </a:lnL>
                    <a:lnR>
                      <a:noFill/>
                    </a:lnR>
                    <a:lnT>
                      <a:noFill/>
                    </a:lnT>
                    <a:lnB>
                      <a:noFill/>
                    </a:lnB>
                    <a:lnTlToBr>
                      <a:noFill/>
                    </a:lnTlToBr>
                    <a:lnBlToTr>
                      <a:noFill/>
                    </a:lnBlToTr>
                    <a:noFill/>
                  </a:tcPr>
                </a:tc>
              </a:tr>
            </a:tbl>
          </a:graphicData>
        </a:graphic>
      </p:graphicFrame>
      <p:sp>
        <p:nvSpPr>
          <p:cNvPr id="59468" name="TextBox 29"/>
          <p:cNvSpPr txBox="1">
            <a:spLocks noChangeArrowheads="1"/>
          </p:cNvSpPr>
          <p:nvPr/>
        </p:nvSpPr>
        <p:spPr bwMode="auto">
          <a:xfrm>
            <a:off x="10317163" y="5222875"/>
            <a:ext cx="184150" cy="366713"/>
          </a:xfrm>
          <a:prstGeom prst="rect">
            <a:avLst/>
          </a:prstGeom>
          <a:noFill/>
          <a:ln w="9525">
            <a:noFill/>
            <a:miter lim="800000"/>
            <a:headEnd/>
            <a:tailEnd/>
          </a:ln>
        </p:spPr>
        <p:txBody>
          <a:bodyPr wrap="none">
            <a:prstTxWarp prst="textNoShape">
              <a:avLst/>
            </a:prstTxWarp>
            <a:spAutoFit/>
          </a:bodyPr>
          <a:lstStyle/>
          <a:p>
            <a:pPr defTabSz="457200" eaLnBrk="1" hangingPunct="1"/>
            <a:endParaRPr lang="en-US" sz="1800">
              <a:latin typeface="Calibri" charset="0"/>
            </a:endParaRPr>
          </a:p>
        </p:txBody>
      </p:sp>
      <p:sp>
        <p:nvSpPr>
          <p:cNvPr id="59469" name="Slide Number Placeholder 30"/>
          <p:cNvSpPr txBox="1">
            <a:spLocks noGrp="1"/>
          </p:cNvSpPr>
          <p:nvPr/>
        </p:nvSpPr>
        <p:spPr bwMode="auto">
          <a:xfrm>
            <a:off x="6553200" y="6356350"/>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835B59C1-797F-D948-99B7-799A58AF41F3}" type="slidenum">
              <a:rPr lang="en-US" sz="1200">
                <a:solidFill>
                  <a:srgbClr val="898989"/>
                </a:solidFill>
                <a:latin typeface="Calibri" charset="0"/>
              </a:rPr>
              <a:pPr algn="r" defTabSz="457200" eaLnBrk="1" hangingPunct="1"/>
              <a:t>70</a:t>
            </a:fld>
            <a:endParaRPr lang="en-US" sz="1200">
              <a:solidFill>
                <a:srgbClr val="898989"/>
              </a:solidFill>
              <a:latin typeface="Calibri" charset="0"/>
            </a:endParaRPr>
          </a:p>
        </p:txBody>
      </p:sp>
      <p:sp>
        <p:nvSpPr>
          <p:cNvPr id="59470" name="TextBox 31"/>
          <p:cNvSpPr txBox="1">
            <a:spLocks noChangeArrowheads="1"/>
          </p:cNvSpPr>
          <p:nvPr/>
        </p:nvSpPr>
        <p:spPr bwMode="auto">
          <a:xfrm>
            <a:off x="6248400" y="2081213"/>
            <a:ext cx="2700338" cy="366712"/>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1800"/>
              <a:t>Position Weight Matrices</a:t>
            </a:r>
          </a:p>
        </p:txBody>
      </p:sp>
    </p:spTree>
    <p:extLst>
      <p:ext uri="{BB962C8B-B14F-4D97-AF65-F5344CB8AC3E}">
        <p14:creationId xmlns:p14="http://schemas.microsoft.com/office/powerpoint/2010/main" val="618577893"/>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3"/>
          <p:cNvPicPr>
            <a:picLocks noChangeAspect="1"/>
          </p:cNvPicPr>
          <p:nvPr/>
        </p:nvPicPr>
        <p:blipFill>
          <a:blip r:embed="rId2"/>
          <a:srcRect/>
          <a:stretch>
            <a:fillRect/>
          </a:stretch>
        </p:blipFill>
        <p:spPr bwMode="auto">
          <a:xfrm>
            <a:off x="4419600" y="901700"/>
            <a:ext cx="3579813" cy="5635625"/>
          </a:xfrm>
          <a:prstGeom prst="rect">
            <a:avLst/>
          </a:prstGeom>
          <a:noFill/>
          <a:ln w="9525">
            <a:noFill/>
            <a:miter lim="800000"/>
            <a:headEnd/>
            <a:tailEnd/>
          </a:ln>
        </p:spPr>
      </p:pic>
      <p:sp>
        <p:nvSpPr>
          <p:cNvPr id="65539" name="TextBox 6"/>
          <p:cNvSpPr txBox="1">
            <a:spLocks noChangeArrowheads="1"/>
          </p:cNvSpPr>
          <p:nvPr/>
        </p:nvSpPr>
        <p:spPr bwMode="auto">
          <a:xfrm>
            <a:off x="5621338" y="533400"/>
            <a:ext cx="1173162" cy="368300"/>
          </a:xfrm>
          <a:prstGeom prst="rect">
            <a:avLst/>
          </a:prstGeom>
          <a:noFill/>
          <a:ln w="9525">
            <a:noFill/>
            <a:miter lim="800000"/>
            <a:headEnd/>
            <a:tailEnd/>
          </a:ln>
        </p:spPr>
        <p:txBody>
          <a:bodyPr wrap="none">
            <a:prstTxWarp prst="textNoShape">
              <a:avLst/>
            </a:prstTxWarp>
            <a:spAutoFit/>
          </a:bodyPr>
          <a:lstStyle/>
          <a:p>
            <a:r>
              <a:rPr lang="en-US"/>
              <a:t>rs6135095</a:t>
            </a:r>
          </a:p>
        </p:txBody>
      </p:sp>
      <p:sp>
        <p:nvSpPr>
          <p:cNvPr id="65540" name="TextBox 26"/>
          <p:cNvSpPr txBox="1">
            <a:spLocks noChangeArrowheads="1"/>
          </p:cNvSpPr>
          <p:nvPr/>
        </p:nvSpPr>
        <p:spPr bwMode="auto">
          <a:xfrm>
            <a:off x="381000" y="533400"/>
            <a:ext cx="3733800" cy="1816100"/>
          </a:xfrm>
          <a:prstGeom prst="rect">
            <a:avLst/>
          </a:prstGeom>
          <a:noFill/>
          <a:ln w="9525">
            <a:noFill/>
            <a:miter lim="800000"/>
            <a:headEnd/>
            <a:tailEnd/>
          </a:ln>
        </p:spPr>
        <p:txBody>
          <a:bodyPr>
            <a:prstTxWarp prst="textNoShape">
              <a:avLst/>
            </a:prstTxWarp>
            <a:spAutoFit/>
          </a:bodyPr>
          <a:lstStyle/>
          <a:p>
            <a:pPr defTabSz="457200" eaLnBrk="1" hangingPunct="1"/>
            <a:r>
              <a:rPr lang="en-GB" sz="2800" b="1" dirty="0">
                <a:latin typeface="Calibri" charset="0"/>
              </a:rPr>
              <a:t>Variable Binding Sites Can Be Associated with Disease Risk</a:t>
            </a:r>
          </a:p>
          <a:p>
            <a:pPr defTabSz="457200" eaLnBrk="1" hangingPunct="1"/>
            <a:r>
              <a:rPr lang="en-GB" sz="2800" b="1" dirty="0" err="1">
                <a:latin typeface="Calibri" charset="0"/>
              </a:rPr>
              <a:t>e</a:t>
            </a:r>
            <a:r>
              <a:rPr lang="en-GB" sz="2800" b="1" dirty="0">
                <a:latin typeface="Calibri" charset="0"/>
              </a:rPr>
              <a:t>.</a:t>
            </a:r>
            <a:r>
              <a:rPr lang="en-US" sz="2800" b="1" dirty="0">
                <a:latin typeface="Calibri" charset="0"/>
              </a:rPr>
              <a:t>G</a:t>
            </a:r>
            <a:r>
              <a:rPr lang="en-GB" sz="2800" b="1" dirty="0">
                <a:latin typeface="Calibri" charset="0"/>
              </a:rPr>
              <a:t> Atherosclerosis</a:t>
            </a:r>
            <a:endParaRPr lang="en-GB" sz="2800" dirty="0">
              <a:latin typeface="Calibri" charset="0"/>
            </a:endParaRPr>
          </a:p>
        </p:txBody>
      </p:sp>
    </p:spTree>
    <p:extLst>
      <p:ext uri="{BB962C8B-B14F-4D97-AF65-F5344CB8AC3E}">
        <p14:creationId xmlns:p14="http://schemas.microsoft.com/office/powerpoint/2010/main" val="248982306"/>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4294967295"/>
          </p:nvPr>
        </p:nvSpPr>
        <p:spPr>
          <a:xfrm>
            <a:off x="457200" y="1447800"/>
            <a:ext cx="8458200" cy="4525963"/>
          </a:xfrm>
        </p:spPr>
        <p:txBody>
          <a:bodyPr/>
          <a:lstStyle/>
          <a:p>
            <a:pPr eaLnBrk="1" hangingPunct="1"/>
            <a:r>
              <a:rPr lang="en-US" sz="2800" b="1" dirty="0" smtClean="0">
                <a:solidFill>
                  <a:schemeClr val="bg1">
                    <a:lumMod val="75000"/>
                  </a:schemeClr>
                </a:solidFill>
                <a:latin typeface="Helvetica" charset="0"/>
              </a:rPr>
              <a:t>Understand and Treat Disease </a:t>
            </a:r>
          </a:p>
          <a:p>
            <a:pPr lvl="1"/>
            <a:r>
              <a:rPr lang="en-US" sz="2400" dirty="0" smtClean="0">
                <a:solidFill>
                  <a:schemeClr val="bg1">
                    <a:lumMod val="75000"/>
                  </a:schemeClr>
                </a:solidFill>
                <a:latin typeface="Helvetica" charset="0"/>
              </a:rPr>
              <a:t>Cancer</a:t>
            </a:r>
            <a:endParaRPr lang="en-US" sz="2400" dirty="0">
              <a:solidFill>
                <a:schemeClr val="bg1">
                  <a:lumMod val="75000"/>
                </a:schemeClr>
              </a:solidFill>
              <a:latin typeface="Helvetica" charset="0"/>
            </a:endParaRPr>
          </a:p>
          <a:p>
            <a:pPr lvl="1"/>
            <a:r>
              <a:rPr lang="en-US" sz="2400" dirty="0" smtClean="0">
                <a:solidFill>
                  <a:schemeClr val="bg1">
                    <a:lumMod val="75000"/>
                  </a:schemeClr>
                </a:solidFill>
                <a:latin typeface="Helvetica" charset="0"/>
              </a:rPr>
              <a:t>Mystery diseases</a:t>
            </a:r>
          </a:p>
          <a:p>
            <a:endParaRPr lang="en-US" sz="1600" b="1" dirty="0" smtClean="0">
              <a:solidFill>
                <a:schemeClr val="bg1">
                  <a:lumMod val="75000"/>
                </a:schemeClr>
              </a:solidFill>
              <a:latin typeface="Helvetica" charset="0"/>
            </a:endParaRPr>
          </a:p>
          <a:p>
            <a:r>
              <a:rPr lang="en-US" sz="2800" b="1" dirty="0" smtClean="0">
                <a:solidFill>
                  <a:schemeClr val="bg1">
                    <a:lumMod val="75000"/>
                  </a:schemeClr>
                </a:solidFill>
                <a:latin typeface="Helvetica" charset="0"/>
              </a:rPr>
              <a:t>Pharmacogenomics</a:t>
            </a:r>
            <a:r>
              <a:rPr lang="en-US" sz="2800" dirty="0" smtClean="0">
                <a:solidFill>
                  <a:schemeClr val="bg1">
                    <a:lumMod val="75000"/>
                  </a:schemeClr>
                </a:solidFill>
                <a:latin typeface="Helvetica" charset="0"/>
              </a:rPr>
              <a:t> </a:t>
            </a:r>
            <a:endParaRPr lang="en-US" sz="2800" dirty="0">
              <a:solidFill>
                <a:schemeClr val="bg1">
                  <a:lumMod val="75000"/>
                </a:schemeClr>
              </a:solidFill>
              <a:latin typeface="Helvetica" charset="0"/>
            </a:endParaRPr>
          </a:p>
          <a:p>
            <a:pPr lvl="1"/>
            <a:r>
              <a:rPr lang="en-US" sz="2400" dirty="0">
                <a:solidFill>
                  <a:schemeClr val="bg1">
                    <a:lumMod val="75000"/>
                  </a:schemeClr>
                </a:solidFill>
                <a:latin typeface="Helvetica" charset="0"/>
              </a:rPr>
              <a:t>Determining which drug side effects and doses</a:t>
            </a:r>
          </a:p>
          <a:p>
            <a:pPr eaLnBrk="1" hangingPunct="1"/>
            <a:endParaRPr lang="en-US" sz="1600" b="1" dirty="0" smtClean="0">
              <a:latin typeface="Helvetica" charset="0"/>
            </a:endParaRPr>
          </a:p>
          <a:p>
            <a:pPr eaLnBrk="1" hangingPunct="1"/>
            <a:r>
              <a:rPr lang="en-US" sz="2800" b="1" dirty="0" smtClean="0">
                <a:latin typeface="Helvetica" charset="0"/>
              </a:rPr>
              <a:t>Managing Health Care in Healthy Individuals</a:t>
            </a:r>
            <a:r>
              <a:rPr lang="en-US" sz="2800" b="1" dirty="0">
                <a:latin typeface="Helvetica" charset="0"/>
              </a:rPr>
              <a:t>?</a:t>
            </a:r>
            <a:endParaRPr lang="en-US" sz="2800" dirty="0" smtClean="0">
              <a:latin typeface="Helvetica" charset="0"/>
            </a:endParaRPr>
          </a:p>
        </p:txBody>
      </p:sp>
      <p:sp>
        <p:nvSpPr>
          <p:cNvPr id="48131" name="Title 3"/>
          <p:cNvSpPr>
            <a:spLocks noGrp="1"/>
          </p:cNvSpPr>
          <p:nvPr>
            <p:ph type="title" idx="4294967295"/>
          </p:nvPr>
        </p:nvSpPr>
        <p:spPr>
          <a:xfrm>
            <a:off x="533400" y="304800"/>
            <a:ext cx="8153400" cy="1143000"/>
          </a:xfrm>
        </p:spPr>
        <p:txBody>
          <a:bodyPr/>
          <a:lstStyle/>
          <a:p>
            <a:pPr eaLnBrk="1" hangingPunct="1"/>
            <a:r>
              <a:rPr lang="en-US" sz="4000" b="1" dirty="0">
                <a:latin typeface="Helvetica" charset="0"/>
              </a:rPr>
              <a:t>Impact of Genomics on Medicine</a:t>
            </a:r>
          </a:p>
        </p:txBody>
      </p:sp>
      <p:pic>
        <p:nvPicPr>
          <p:cNvPr id="4" name="Picture 3" descr="pills.jpg"/>
          <p:cNvPicPr>
            <a:picLocks noChangeAspect="1"/>
          </p:cNvPicPr>
          <p:nvPr/>
        </p:nvPicPr>
        <p:blipFill>
          <a:blip r:embed="rId3"/>
          <a:stretch>
            <a:fillRect/>
          </a:stretch>
        </p:blipFill>
        <p:spPr>
          <a:xfrm>
            <a:off x="6324600" y="1752600"/>
            <a:ext cx="2519001" cy="1828800"/>
          </a:xfrm>
          <a:prstGeom prst="rect">
            <a:avLst/>
          </a:prstGeom>
        </p:spPr>
      </p:pic>
    </p:spTree>
    <p:extLst>
      <p:ext uri="{BB962C8B-B14F-4D97-AF65-F5344CB8AC3E}">
        <p14:creationId xmlns:p14="http://schemas.microsoft.com/office/powerpoint/2010/main" val="1101215234"/>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wan Tim Mike CSHL2013 BO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219200"/>
            <a:ext cx="7772400" cy="5181600"/>
          </a:xfrm>
          <a:prstGeom prst="rect">
            <a:avLst/>
          </a:prstGeom>
        </p:spPr>
      </p:pic>
      <p:sp>
        <p:nvSpPr>
          <p:cNvPr id="3" name="Rectangle 2"/>
          <p:cNvSpPr/>
          <p:nvPr/>
        </p:nvSpPr>
        <p:spPr>
          <a:xfrm>
            <a:off x="2286000" y="344269"/>
            <a:ext cx="7543800" cy="646331"/>
          </a:xfrm>
          <a:prstGeom prst="rect">
            <a:avLst/>
          </a:prstGeom>
        </p:spPr>
        <p:txBody>
          <a:bodyPr wrap="square">
            <a:spAutoFit/>
          </a:bodyPr>
          <a:lstStyle/>
          <a:p>
            <a:r>
              <a:rPr lang="en-US" sz="3600" b="1" dirty="0" smtClean="0">
                <a:latin typeface="Helvetica" charset="0"/>
              </a:rPr>
              <a:t>Here Is What I Think!</a:t>
            </a:r>
            <a:endParaRPr lang="en-US" sz="3600" dirty="0"/>
          </a:p>
        </p:txBody>
      </p:sp>
    </p:spTree>
    <p:extLst>
      <p:ext uri="{BB962C8B-B14F-4D97-AF65-F5344CB8AC3E}">
        <p14:creationId xmlns:p14="http://schemas.microsoft.com/office/powerpoint/2010/main" val="193539054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6200" y="2616793"/>
            <a:ext cx="8496300" cy="685800"/>
            <a:chOff x="339725" y="4343400"/>
            <a:chExt cx="8496300" cy="838200"/>
          </a:xfrm>
        </p:grpSpPr>
        <p:sp>
          <p:nvSpPr>
            <p:cNvPr id="5124" name="Rectangle 4"/>
            <p:cNvSpPr>
              <a:spLocks/>
            </p:cNvSpPr>
            <p:nvPr/>
          </p:nvSpPr>
          <p:spPr bwMode="auto">
            <a:xfrm>
              <a:off x="339725" y="4343400"/>
              <a:ext cx="8496300" cy="366713"/>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5" name="Rectangle 5"/>
            <p:cNvSpPr>
              <a:spLocks/>
            </p:cNvSpPr>
            <p:nvPr/>
          </p:nvSpPr>
          <p:spPr bwMode="auto">
            <a:xfrm>
              <a:off x="339725" y="4814888"/>
              <a:ext cx="8496300" cy="36671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6" name="Rectangle 6"/>
            <p:cNvSpPr>
              <a:spLocks/>
            </p:cNvSpPr>
            <p:nvPr/>
          </p:nvSpPr>
          <p:spPr bwMode="auto">
            <a:xfrm>
              <a:off x="2554288"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7" name="Rectangle 7"/>
            <p:cNvSpPr>
              <a:spLocks/>
            </p:cNvSpPr>
            <p:nvPr/>
          </p:nvSpPr>
          <p:spPr bwMode="auto">
            <a:xfrm>
              <a:off x="1755775"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8" name="Rectangle 8"/>
            <p:cNvSpPr>
              <a:spLocks/>
            </p:cNvSpPr>
            <p:nvPr/>
          </p:nvSpPr>
          <p:spPr bwMode="auto">
            <a:xfrm>
              <a:off x="825500"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9" name="Rectangle 9"/>
            <p:cNvSpPr>
              <a:spLocks/>
            </p:cNvSpPr>
            <p:nvPr/>
          </p:nvSpPr>
          <p:spPr bwMode="auto">
            <a:xfrm>
              <a:off x="1755775"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0" name="Rectangle 10"/>
            <p:cNvSpPr>
              <a:spLocks/>
            </p:cNvSpPr>
            <p:nvPr/>
          </p:nvSpPr>
          <p:spPr bwMode="auto">
            <a:xfrm>
              <a:off x="825500"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1" name="Rectangle 11"/>
            <p:cNvSpPr>
              <a:spLocks/>
            </p:cNvSpPr>
            <p:nvPr/>
          </p:nvSpPr>
          <p:spPr bwMode="auto">
            <a:xfrm>
              <a:off x="2554288"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2" name="Rectangle 12"/>
            <p:cNvSpPr>
              <a:spLocks/>
            </p:cNvSpPr>
            <p:nvPr/>
          </p:nvSpPr>
          <p:spPr bwMode="auto">
            <a:xfrm>
              <a:off x="7489825"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3" name="Rectangle 13"/>
            <p:cNvSpPr>
              <a:spLocks/>
            </p:cNvSpPr>
            <p:nvPr/>
          </p:nvSpPr>
          <p:spPr bwMode="auto">
            <a:xfrm>
              <a:off x="8289925"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4" name="Rectangle 14"/>
            <p:cNvSpPr>
              <a:spLocks/>
            </p:cNvSpPr>
            <p:nvPr/>
          </p:nvSpPr>
          <p:spPr bwMode="auto">
            <a:xfrm>
              <a:off x="6561138"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5" name="Rectangle 15"/>
            <p:cNvSpPr>
              <a:spLocks/>
            </p:cNvSpPr>
            <p:nvPr/>
          </p:nvSpPr>
          <p:spPr bwMode="auto">
            <a:xfrm>
              <a:off x="8310563"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6" name="Rectangle 16"/>
            <p:cNvSpPr>
              <a:spLocks/>
            </p:cNvSpPr>
            <p:nvPr/>
          </p:nvSpPr>
          <p:spPr bwMode="auto">
            <a:xfrm>
              <a:off x="7489825"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7" name="Rectangle 17"/>
            <p:cNvSpPr>
              <a:spLocks/>
            </p:cNvSpPr>
            <p:nvPr/>
          </p:nvSpPr>
          <p:spPr bwMode="auto">
            <a:xfrm>
              <a:off x="6561138"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8" name="Line 18"/>
            <p:cNvSpPr>
              <a:spLocks noChangeShapeType="1"/>
            </p:cNvSpPr>
            <p:nvPr/>
          </p:nvSpPr>
          <p:spPr bwMode="auto">
            <a:xfrm>
              <a:off x="4826000" y="4343400"/>
              <a:ext cx="1588" cy="838200"/>
            </a:xfrm>
            <a:prstGeom prst="line">
              <a:avLst/>
            </a:prstGeom>
            <a:noFill/>
            <a:ln w="63500" cap="flat">
              <a:solidFill>
                <a:schemeClr val="tx1"/>
              </a:solidFill>
              <a:prstDash val="solid"/>
              <a:round/>
              <a:headEnd type="none" w="med" len="med"/>
              <a:tailEnd type="none" w="med" len="med"/>
            </a:ln>
            <a:effectLst>
              <a:outerShdw blurRad="38100" dist="25399" dir="5400000" algn="ctr" rotWithShape="0">
                <a:schemeClr val="bg2">
                  <a:alpha val="37997"/>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62" name="Rectangle 42"/>
            <p:cNvSpPr>
              <a:spLocks/>
            </p:cNvSpPr>
            <p:nvPr/>
          </p:nvSpPr>
          <p:spPr bwMode="auto">
            <a:xfrm>
              <a:off x="3403600" y="4346575"/>
              <a:ext cx="263525" cy="365125"/>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3" name="Rectangle 43"/>
            <p:cNvSpPr>
              <a:spLocks/>
            </p:cNvSpPr>
            <p:nvPr/>
          </p:nvSpPr>
          <p:spPr bwMode="auto">
            <a:xfrm>
              <a:off x="3403600" y="4816475"/>
              <a:ext cx="263525" cy="365125"/>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4" name="Rectangle 44"/>
            <p:cNvSpPr>
              <a:spLocks/>
            </p:cNvSpPr>
            <p:nvPr/>
          </p:nvSpPr>
          <p:spPr bwMode="auto">
            <a:xfrm>
              <a:off x="5829300" y="4816475"/>
              <a:ext cx="263525" cy="365125"/>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5" name="Rectangle 45"/>
            <p:cNvSpPr>
              <a:spLocks/>
            </p:cNvSpPr>
            <p:nvPr/>
          </p:nvSpPr>
          <p:spPr bwMode="auto">
            <a:xfrm>
              <a:off x="5829300" y="4346575"/>
              <a:ext cx="263525" cy="365125"/>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204" name="Rectangle 84"/>
          <p:cNvSpPr>
            <a:spLocks noGrp="1" noChangeArrowheads="1"/>
          </p:cNvSpPr>
          <p:nvPr>
            <p:ph type="title"/>
          </p:nvPr>
        </p:nvSpPr>
        <p:spPr>
          <a:xfrm>
            <a:off x="152400" y="228600"/>
            <a:ext cx="8610600" cy="1425575"/>
          </a:xfrm>
          <a:ln/>
        </p:spPr>
        <p:txBody>
          <a:bodyPr>
            <a:normAutofit fontScale="90000"/>
          </a:bodyPr>
          <a:lstStyle/>
          <a:p>
            <a:pPr algn="ctr"/>
            <a:r>
              <a:rPr lang="en-US" sz="3200" dirty="0" smtClean="0">
                <a:ln>
                  <a:solidFill>
                    <a:schemeClr val="tx1"/>
                  </a:solidFill>
                </a:ln>
                <a:solidFill>
                  <a:srgbClr val="3078BA"/>
                </a:solidFill>
                <a:latin typeface="Arial Bold" charset="0"/>
                <a:cs typeface="Arial Bold" charset="0"/>
                <a:sym typeface="Arial Bold" charset="0"/>
              </a:rPr>
              <a:t>Genome Phasing: Assign Variants to Parental Chromosomes</a:t>
            </a:r>
            <a:br>
              <a:rPr lang="en-US" sz="3200" dirty="0" smtClean="0">
                <a:ln>
                  <a:solidFill>
                    <a:schemeClr val="tx1"/>
                  </a:solidFill>
                </a:ln>
                <a:solidFill>
                  <a:srgbClr val="3078BA"/>
                </a:solidFill>
                <a:latin typeface="Arial Bold" charset="0"/>
                <a:cs typeface="Arial Bold" charset="0"/>
                <a:sym typeface="Arial Bold" charset="0"/>
              </a:rPr>
            </a:br>
            <a:r>
              <a:rPr lang="en-US" sz="2700" dirty="0" smtClean="0">
                <a:ln>
                  <a:solidFill>
                    <a:schemeClr val="tx1"/>
                  </a:solidFill>
                </a:ln>
                <a:solidFill>
                  <a:srgbClr val="3078BA"/>
                </a:solidFill>
                <a:latin typeface="Arial Bold" charset="0"/>
                <a:cs typeface="Arial Bold" charset="0"/>
                <a:sym typeface="Arial Bold" charset="0"/>
              </a:rPr>
              <a:t>Initially Used Mother’s DNA</a:t>
            </a:r>
            <a:endParaRPr lang="en-US" sz="2700" dirty="0">
              <a:ln>
                <a:solidFill>
                  <a:schemeClr val="tx1"/>
                </a:solidFill>
              </a:ln>
              <a:solidFill>
                <a:srgbClr val="3078BA"/>
              </a:solidFill>
              <a:latin typeface="Arial Bold" charset="0"/>
              <a:ea typeface="ヒラギノ角ゴ ProN W6" charset="0"/>
              <a:cs typeface="ヒラギノ角ゴ ProN W6" charset="0"/>
              <a:sym typeface="Arial Bold" charset="0"/>
            </a:endParaRPr>
          </a:p>
        </p:txBody>
      </p:sp>
      <p:graphicFrame>
        <p:nvGraphicFramePr>
          <p:cNvPr id="64" name="Table 63"/>
          <p:cNvGraphicFramePr>
            <a:graphicFrameLocks noGrp="1"/>
          </p:cNvGraphicFramePr>
          <p:nvPr>
            <p:extLst>
              <p:ext uri="{D42A27DB-BD31-4B8C-83A1-F6EECF244321}">
                <p14:modId xmlns:p14="http://schemas.microsoft.com/office/powerpoint/2010/main" val="3469959778"/>
              </p:ext>
            </p:extLst>
          </p:nvPr>
        </p:nvGraphicFramePr>
        <p:xfrm>
          <a:off x="1295400" y="3835993"/>
          <a:ext cx="6781800" cy="518159"/>
        </p:xfrm>
        <a:graphic>
          <a:graphicData uri="http://schemas.openxmlformats.org/drawingml/2006/table">
            <a:tbl>
              <a:tblPr bandRow="1">
                <a:tableStyleId>{5C22544A-7EE6-4342-B048-85BDC9FD1C3A}</a:tableStyleId>
              </a:tblPr>
              <a:tblGrid>
                <a:gridCol w="3938887"/>
                <a:gridCol w="2842913"/>
              </a:tblGrid>
              <a:tr h="370840">
                <a:tc>
                  <a:txBody>
                    <a:bodyPr/>
                    <a:lstStyle/>
                    <a:p>
                      <a:r>
                        <a:rPr lang="en-US" sz="2800" dirty="0" smtClean="0"/>
                        <a:t>Percent SNPs phased</a:t>
                      </a:r>
                      <a:endParaRPr lang="en-US" sz="2800" dirty="0"/>
                    </a:p>
                  </a:txBody>
                  <a:tcPr/>
                </a:tc>
                <a:tc>
                  <a:txBody>
                    <a:bodyPr/>
                    <a:lstStyle/>
                    <a:p>
                      <a:r>
                        <a:rPr lang="en-US" sz="2800" dirty="0" smtClean="0"/>
                        <a:t>~80%</a:t>
                      </a:r>
                      <a:endParaRPr lang="en-US" sz="2800" dirty="0"/>
                    </a:p>
                  </a:txBody>
                  <a:tcPr/>
                </a:tc>
              </a:tr>
            </a:tbl>
          </a:graphicData>
        </a:graphic>
      </p:graphicFrame>
      <p:sp>
        <p:nvSpPr>
          <p:cNvPr id="2" name="Rectangle 1"/>
          <p:cNvSpPr/>
          <p:nvPr/>
        </p:nvSpPr>
        <p:spPr>
          <a:xfrm>
            <a:off x="762000" y="4750393"/>
            <a:ext cx="8001000" cy="1471172"/>
          </a:xfrm>
          <a:prstGeom prst="rect">
            <a:avLst/>
          </a:prstGeom>
        </p:spPr>
        <p:txBody>
          <a:bodyPr wrap="square">
            <a:spAutoFit/>
          </a:bodyPr>
          <a:lstStyle/>
          <a:p>
            <a:pPr marL="623888" lvl="0" indent="-342900">
              <a:spcBef>
                <a:spcPct val="20000"/>
              </a:spcBef>
              <a:buFontTx/>
              <a:buChar char="-"/>
            </a:pPr>
            <a:r>
              <a:rPr lang="en-US" sz="2800" b="1" dirty="0" smtClean="0"/>
              <a:t>Misses </a:t>
            </a:r>
            <a:r>
              <a:rPr lang="en-US" sz="2800" b="1" dirty="0"/>
              <a:t>m</a:t>
            </a:r>
            <a:r>
              <a:rPr lang="en-US" sz="2800" b="1" dirty="0" smtClean="0"/>
              <a:t>any variants (only assigns certain </a:t>
            </a:r>
            <a:r>
              <a:rPr lang="en-US" sz="2800" b="1" dirty="0" err="1" smtClean="0"/>
              <a:t>hets</a:t>
            </a:r>
            <a:r>
              <a:rPr lang="en-US" sz="2800" b="1" dirty="0" smtClean="0"/>
              <a:t>)</a:t>
            </a:r>
          </a:p>
          <a:p>
            <a:pPr marL="623888" lvl="0" indent="-342900">
              <a:spcBef>
                <a:spcPct val="20000"/>
              </a:spcBef>
              <a:buFontTx/>
              <a:buChar char="-"/>
            </a:pPr>
            <a:r>
              <a:rPr lang="en-US" sz="2800" b="1" dirty="0" smtClean="0"/>
              <a:t>Cannot properly assign de novo variants</a:t>
            </a:r>
            <a:endParaRPr lang="en-US" sz="2800" b="1" dirty="0"/>
          </a:p>
        </p:txBody>
      </p:sp>
      <p:grpSp>
        <p:nvGrpSpPr>
          <p:cNvPr id="63" name="Group 71"/>
          <p:cNvGrpSpPr>
            <a:grpSpLocks/>
          </p:cNvGrpSpPr>
          <p:nvPr/>
        </p:nvGrpSpPr>
        <p:grpSpPr bwMode="auto">
          <a:xfrm>
            <a:off x="2209800" y="1854793"/>
            <a:ext cx="533400" cy="302877"/>
            <a:chOff x="95" y="0"/>
            <a:chExt cx="336" cy="231"/>
          </a:xfrm>
        </p:grpSpPr>
        <p:sp>
          <p:nvSpPr>
            <p:cNvPr id="65" name="Rectangle 68"/>
            <p:cNvSpPr>
              <a:spLocks/>
            </p:cNvSpPr>
            <p:nvPr/>
          </p:nvSpPr>
          <p:spPr bwMode="auto">
            <a:xfrm flipH="1">
              <a:off x="95" y="0"/>
              <a:ext cx="336"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67" name="Rectangle 70"/>
            <p:cNvSpPr>
              <a:spLocks/>
            </p:cNvSpPr>
            <p:nvPr/>
          </p:nvSpPr>
          <p:spPr bwMode="auto">
            <a:xfrm flipH="1">
              <a:off x="154"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grpSp>
        <p:nvGrpSpPr>
          <p:cNvPr id="68" name="Group 71"/>
          <p:cNvGrpSpPr>
            <a:grpSpLocks/>
          </p:cNvGrpSpPr>
          <p:nvPr/>
        </p:nvGrpSpPr>
        <p:grpSpPr bwMode="auto">
          <a:xfrm>
            <a:off x="4267201" y="1854793"/>
            <a:ext cx="550863" cy="304188"/>
            <a:chOff x="816" y="0"/>
            <a:chExt cx="347" cy="232"/>
          </a:xfrm>
        </p:grpSpPr>
        <p:sp>
          <p:nvSpPr>
            <p:cNvPr id="69" name="Rectangle 68"/>
            <p:cNvSpPr>
              <a:spLocks/>
            </p:cNvSpPr>
            <p:nvPr/>
          </p:nvSpPr>
          <p:spPr bwMode="auto">
            <a:xfrm flipH="1">
              <a:off x="816" y="0"/>
              <a:ext cx="347" cy="23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70" name="Rectangle 69"/>
            <p:cNvSpPr>
              <a:spLocks/>
            </p:cNvSpPr>
            <p:nvPr/>
          </p:nvSpPr>
          <p:spPr bwMode="auto">
            <a:xfrm flipH="1">
              <a:off x="938"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grpSp>
        <p:nvGrpSpPr>
          <p:cNvPr id="72" name="Group 71"/>
          <p:cNvGrpSpPr>
            <a:grpSpLocks/>
          </p:cNvGrpSpPr>
          <p:nvPr/>
        </p:nvGrpSpPr>
        <p:grpSpPr bwMode="auto">
          <a:xfrm>
            <a:off x="6019800" y="1854793"/>
            <a:ext cx="609600" cy="304188"/>
            <a:chOff x="144" y="0"/>
            <a:chExt cx="384" cy="232"/>
          </a:xfrm>
        </p:grpSpPr>
        <p:sp>
          <p:nvSpPr>
            <p:cNvPr id="73" name="Rectangle 68"/>
            <p:cNvSpPr>
              <a:spLocks/>
            </p:cNvSpPr>
            <p:nvPr/>
          </p:nvSpPr>
          <p:spPr bwMode="auto">
            <a:xfrm flipH="1">
              <a:off x="144" y="0"/>
              <a:ext cx="384" cy="23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pPr algn="ctr"/>
              <a:endParaRPr lang="en-US"/>
            </a:p>
          </p:txBody>
        </p:sp>
        <p:sp>
          <p:nvSpPr>
            <p:cNvPr id="75" name="Rectangle 70"/>
            <p:cNvSpPr>
              <a:spLocks/>
            </p:cNvSpPr>
            <p:nvPr/>
          </p:nvSpPr>
          <p:spPr bwMode="auto">
            <a:xfrm flipH="1">
              <a:off x="240"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pPr algn="ctr"/>
              <a:endParaRPr lang="en-US"/>
            </a:p>
          </p:txBody>
        </p:sp>
      </p:grpSp>
      <p:sp>
        <p:nvSpPr>
          <p:cNvPr id="5" name="Rectangle 4"/>
          <p:cNvSpPr/>
          <p:nvPr/>
        </p:nvSpPr>
        <p:spPr>
          <a:xfrm>
            <a:off x="6781800" y="1774128"/>
            <a:ext cx="1382259" cy="461665"/>
          </a:xfrm>
          <a:prstGeom prst="rect">
            <a:avLst/>
          </a:prstGeom>
        </p:spPr>
        <p:txBody>
          <a:bodyPr wrap="none">
            <a:spAutoFit/>
          </a:bodyPr>
          <a:lstStyle/>
          <a:p>
            <a:pPr marL="280988" lvl="0">
              <a:spcBef>
                <a:spcPct val="20000"/>
              </a:spcBef>
            </a:pPr>
            <a:r>
              <a:rPr lang="en-US" b="1" dirty="0"/>
              <a:t>V</a:t>
            </a:r>
            <a:r>
              <a:rPr lang="en-US" b="1" dirty="0" smtClean="0"/>
              <a:t>ariants</a:t>
            </a:r>
            <a:endParaRPr lang="en-US" b="1" dirty="0"/>
          </a:p>
        </p:txBody>
      </p:sp>
      <p:sp>
        <p:nvSpPr>
          <p:cNvPr id="6" name="TextBox 5"/>
          <p:cNvSpPr txBox="1"/>
          <p:nvPr/>
        </p:nvSpPr>
        <p:spPr>
          <a:xfrm>
            <a:off x="8610600" y="2536128"/>
            <a:ext cx="441046" cy="461665"/>
          </a:xfrm>
          <a:prstGeom prst="rect">
            <a:avLst/>
          </a:prstGeom>
          <a:noFill/>
        </p:spPr>
        <p:txBody>
          <a:bodyPr wrap="none" rtlCol="0">
            <a:spAutoFit/>
          </a:bodyPr>
          <a:lstStyle/>
          <a:p>
            <a:r>
              <a:rPr lang="en-US" b="1" dirty="0" smtClean="0"/>
              <a:t>M</a:t>
            </a:r>
            <a:endParaRPr lang="en-US" dirty="0"/>
          </a:p>
        </p:txBody>
      </p:sp>
      <p:sp>
        <p:nvSpPr>
          <p:cNvPr id="77" name="TextBox 76"/>
          <p:cNvSpPr txBox="1"/>
          <p:nvPr/>
        </p:nvSpPr>
        <p:spPr>
          <a:xfrm>
            <a:off x="8626754" y="2917128"/>
            <a:ext cx="389951" cy="461665"/>
          </a:xfrm>
          <a:prstGeom prst="rect">
            <a:avLst/>
          </a:prstGeom>
          <a:noFill/>
        </p:spPr>
        <p:txBody>
          <a:bodyPr wrap="none" rtlCol="0">
            <a:spAutoFit/>
          </a:bodyPr>
          <a:lstStyle/>
          <a:p>
            <a:r>
              <a:rPr lang="en-US" b="1" dirty="0" smtClean="0"/>
              <a:t>P</a:t>
            </a:r>
            <a:endParaRPr lang="en-US" dirty="0"/>
          </a:p>
        </p:txBody>
      </p:sp>
      <p:sp>
        <p:nvSpPr>
          <p:cNvPr id="78" name="Line 13"/>
          <p:cNvSpPr>
            <a:spLocks noChangeShapeType="1"/>
          </p:cNvSpPr>
          <p:nvPr/>
        </p:nvSpPr>
        <p:spPr bwMode="auto">
          <a:xfrm flipH="1">
            <a:off x="1676400" y="2235793"/>
            <a:ext cx="381000" cy="304800"/>
          </a:xfrm>
          <a:prstGeom prst="line">
            <a:avLst/>
          </a:prstGeom>
          <a:noFill/>
          <a:ln w="63500">
            <a:solidFill>
              <a:schemeClr val="tx1"/>
            </a:solidFill>
            <a:round/>
            <a:headEnd type="none"/>
            <a:tailEnd type="triangle" w="med" len="lg"/>
          </a:ln>
        </p:spPr>
        <p:txBody>
          <a:bodyPr wrap="none" anchor="ctr">
            <a:prstTxWarp prst="textNoShape">
              <a:avLst/>
            </a:prstTxWarp>
          </a:bodyPr>
          <a:lstStyle/>
          <a:p>
            <a:endParaRPr lang="en-US"/>
          </a:p>
        </p:txBody>
      </p:sp>
      <p:sp>
        <p:nvSpPr>
          <p:cNvPr id="79" name="Line 13"/>
          <p:cNvSpPr>
            <a:spLocks noChangeShapeType="1"/>
          </p:cNvSpPr>
          <p:nvPr/>
        </p:nvSpPr>
        <p:spPr bwMode="auto">
          <a:xfrm>
            <a:off x="5029200" y="2159593"/>
            <a:ext cx="609600" cy="381000"/>
          </a:xfrm>
          <a:prstGeom prst="line">
            <a:avLst/>
          </a:prstGeom>
          <a:noFill/>
          <a:ln w="63500">
            <a:solidFill>
              <a:schemeClr val="tx1"/>
            </a:solidFill>
            <a:round/>
            <a:headEnd type="none"/>
            <a:tailEnd type="triangle" w="med" len="lg"/>
          </a:ln>
        </p:spPr>
        <p:txBody>
          <a:bodyPr wrap="none" anchor="ctr">
            <a:prstTxWarp prst="textNoShape">
              <a:avLst/>
            </a:prstTxWarp>
          </a:bodyPr>
          <a:lstStyle/>
          <a:p>
            <a:endParaRPr lang="en-US"/>
          </a:p>
        </p:txBody>
      </p:sp>
      <p:sp>
        <p:nvSpPr>
          <p:cNvPr id="80" name="Line 13"/>
          <p:cNvSpPr>
            <a:spLocks noChangeShapeType="1"/>
          </p:cNvSpPr>
          <p:nvPr/>
        </p:nvSpPr>
        <p:spPr bwMode="auto">
          <a:xfrm>
            <a:off x="6324600" y="2311993"/>
            <a:ext cx="76200" cy="228600"/>
          </a:xfrm>
          <a:prstGeom prst="line">
            <a:avLst/>
          </a:prstGeom>
          <a:noFill/>
          <a:ln w="63500">
            <a:solidFill>
              <a:schemeClr val="tx1"/>
            </a:solidFill>
            <a:round/>
            <a:headEnd type="none"/>
            <a:tailEnd type="triangle" w="med" len="lg"/>
          </a:ln>
        </p:spPr>
        <p:txBody>
          <a:bodyPr wrap="none" anchor="ctr">
            <a:prstTxWarp prst="textNoShape">
              <a:avLst/>
            </a:prstTxWarp>
          </a:bodyPr>
          <a:lstStyle/>
          <a:p>
            <a:endParaRPr lang="en-US"/>
          </a:p>
        </p:txBody>
      </p:sp>
    </p:spTree>
    <p:extLst>
      <p:ext uri="{BB962C8B-B14F-4D97-AF65-F5344CB8AC3E}">
        <p14:creationId xmlns:p14="http://schemas.microsoft.com/office/powerpoint/2010/main" val="3182379372"/>
      </p:ext>
    </p:extLst>
  </p:cSld>
  <p:clrMapOvr>
    <a:masterClrMapping/>
  </p:clrMapOvr>
  <p:transition xmlns:p14="http://schemas.microsoft.com/office/powerpoint/2010/main" spd="med">
    <p:fade thruBlk="1"/>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p:cNvPicPr>
            <a:picLocks noChangeAspect="1"/>
          </p:cNvPicPr>
          <p:nvPr/>
        </p:nvPicPr>
        <p:blipFill>
          <a:blip r:embed="rId2"/>
          <a:srcRect/>
          <a:stretch>
            <a:fillRect/>
          </a:stretch>
        </p:blipFill>
        <p:spPr bwMode="auto">
          <a:xfrm>
            <a:off x="228600" y="1430338"/>
            <a:ext cx="1825625" cy="4040187"/>
          </a:xfrm>
          <a:prstGeom prst="rect">
            <a:avLst/>
          </a:prstGeom>
          <a:solidFill>
            <a:srgbClr val="FFFFFF"/>
          </a:solidFill>
          <a:ln w="9525">
            <a:noFill/>
            <a:miter lim="800000"/>
            <a:headEnd/>
            <a:tailEnd/>
          </a:ln>
        </p:spPr>
      </p:pic>
      <p:cxnSp>
        <p:nvCxnSpPr>
          <p:cNvPr id="12" name="Straight Arrow Connector 11"/>
          <p:cNvCxnSpPr/>
          <p:nvPr/>
        </p:nvCxnSpPr>
        <p:spPr>
          <a:xfrm flipV="1">
            <a:off x="2197100" y="1300163"/>
            <a:ext cx="774700" cy="68103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2" name="TextBox 13"/>
          <p:cNvSpPr txBox="1">
            <a:spLocks noChangeArrowheads="1"/>
          </p:cNvSpPr>
          <p:nvPr/>
        </p:nvSpPr>
        <p:spPr bwMode="auto">
          <a:xfrm>
            <a:off x="2994025" y="1066800"/>
            <a:ext cx="3440113" cy="461665"/>
          </a:xfrm>
          <a:prstGeom prst="rect">
            <a:avLst/>
          </a:prstGeom>
          <a:noFill/>
          <a:ln w="9525">
            <a:noFill/>
            <a:miter lim="800000"/>
            <a:headEnd/>
            <a:tailEnd/>
          </a:ln>
        </p:spPr>
        <p:txBody>
          <a:bodyPr anchor="ctr">
            <a:prstTxWarp prst="textNoShape">
              <a:avLst/>
            </a:prstTxWarp>
            <a:spAutoFit/>
          </a:bodyPr>
          <a:lstStyle/>
          <a:p>
            <a:pPr algn="ctr"/>
            <a:r>
              <a:rPr lang="en-US" dirty="0"/>
              <a:t>Genome </a:t>
            </a:r>
            <a:endParaRPr lang="en-US" dirty="0" smtClean="0"/>
          </a:p>
        </p:txBody>
      </p:sp>
      <p:cxnSp>
        <p:nvCxnSpPr>
          <p:cNvPr id="15" name="Straight Arrow Connector 14"/>
          <p:cNvCxnSpPr/>
          <p:nvPr/>
        </p:nvCxnSpPr>
        <p:spPr>
          <a:xfrm flipV="1">
            <a:off x="2197100" y="1981200"/>
            <a:ext cx="750887" cy="4476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2197100" y="3351213"/>
            <a:ext cx="715962" cy="158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5" name="TextBox 22"/>
          <p:cNvSpPr txBox="1">
            <a:spLocks noChangeArrowheads="1"/>
          </p:cNvSpPr>
          <p:nvPr/>
        </p:nvSpPr>
        <p:spPr bwMode="auto">
          <a:xfrm>
            <a:off x="2571750" y="2217738"/>
            <a:ext cx="4572000" cy="830262"/>
          </a:xfrm>
          <a:prstGeom prst="rect">
            <a:avLst/>
          </a:prstGeom>
          <a:noFill/>
          <a:ln w="9525">
            <a:noFill/>
            <a:miter lim="800000"/>
            <a:headEnd/>
            <a:tailEnd/>
          </a:ln>
        </p:spPr>
        <p:txBody>
          <a:bodyPr anchor="ctr">
            <a:prstTxWarp prst="textNoShape">
              <a:avLst/>
            </a:prstTxWarp>
            <a:spAutoFit/>
          </a:bodyPr>
          <a:lstStyle/>
          <a:p>
            <a:pPr algn="ctr"/>
            <a:r>
              <a:rPr lang="en-US" dirty="0" err="1"/>
              <a:t>Transcriptome</a:t>
            </a:r>
            <a:endParaRPr lang="en-US" dirty="0"/>
          </a:p>
          <a:p>
            <a:pPr algn="ctr"/>
            <a:r>
              <a:rPr lang="en-US" dirty="0"/>
              <a:t>(mRNA, </a:t>
            </a:r>
            <a:r>
              <a:rPr lang="en-US" dirty="0" err="1"/>
              <a:t>miRNA</a:t>
            </a:r>
            <a:r>
              <a:rPr lang="en-US" dirty="0"/>
              <a:t>, isoforms, edits)</a:t>
            </a:r>
          </a:p>
        </p:txBody>
      </p:sp>
      <p:sp>
        <p:nvSpPr>
          <p:cNvPr id="32776" name="TextBox 23"/>
          <p:cNvSpPr txBox="1">
            <a:spLocks noChangeArrowheads="1"/>
          </p:cNvSpPr>
          <p:nvPr/>
        </p:nvSpPr>
        <p:spPr bwMode="auto">
          <a:xfrm>
            <a:off x="2994025" y="3211513"/>
            <a:ext cx="3440113" cy="369887"/>
          </a:xfrm>
          <a:prstGeom prst="rect">
            <a:avLst/>
          </a:prstGeom>
          <a:noFill/>
          <a:ln w="9525">
            <a:noFill/>
            <a:miter lim="800000"/>
            <a:headEnd/>
            <a:tailEnd/>
          </a:ln>
        </p:spPr>
        <p:txBody>
          <a:bodyPr anchor="ctr">
            <a:prstTxWarp prst="textNoShape">
              <a:avLst/>
            </a:prstTxWarp>
            <a:spAutoFit/>
          </a:bodyPr>
          <a:lstStyle/>
          <a:p>
            <a:pPr algn="ctr"/>
            <a:r>
              <a:rPr lang="en-US" dirty="0"/>
              <a:t>Proteome</a:t>
            </a:r>
          </a:p>
        </p:txBody>
      </p:sp>
      <p:cxnSp>
        <p:nvCxnSpPr>
          <p:cNvPr id="25" name="Straight Arrow Connector 24"/>
          <p:cNvCxnSpPr/>
          <p:nvPr/>
        </p:nvCxnSpPr>
        <p:spPr>
          <a:xfrm>
            <a:off x="2197100" y="4397375"/>
            <a:ext cx="827087"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8" name="TextBox 28"/>
          <p:cNvSpPr txBox="1">
            <a:spLocks noChangeArrowheads="1"/>
          </p:cNvSpPr>
          <p:nvPr/>
        </p:nvSpPr>
        <p:spPr bwMode="auto">
          <a:xfrm>
            <a:off x="2994025" y="4491038"/>
            <a:ext cx="3440113" cy="461962"/>
          </a:xfrm>
          <a:prstGeom prst="rect">
            <a:avLst/>
          </a:prstGeom>
          <a:noFill/>
          <a:ln w="9525">
            <a:noFill/>
            <a:miter lim="800000"/>
            <a:headEnd/>
            <a:tailEnd/>
          </a:ln>
        </p:spPr>
        <p:txBody>
          <a:bodyPr anchor="ctr">
            <a:prstTxWarp prst="textNoShape">
              <a:avLst/>
            </a:prstTxWarp>
            <a:spAutoFit/>
          </a:bodyPr>
          <a:lstStyle/>
          <a:p>
            <a:pPr algn="ctr"/>
            <a:r>
              <a:rPr lang="en-US"/>
              <a:t>Metabolome</a:t>
            </a:r>
          </a:p>
        </p:txBody>
      </p:sp>
      <p:sp>
        <p:nvSpPr>
          <p:cNvPr id="32779" name="TextBox 49"/>
          <p:cNvSpPr txBox="1">
            <a:spLocks noChangeArrowheads="1"/>
          </p:cNvSpPr>
          <p:nvPr/>
        </p:nvSpPr>
        <p:spPr bwMode="auto">
          <a:xfrm>
            <a:off x="7386637" y="3124200"/>
            <a:ext cx="1757363" cy="1200328"/>
          </a:xfrm>
          <a:prstGeom prst="rect">
            <a:avLst/>
          </a:prstGeom>
          <a:noFill/>
          <a:ln w="9525">
            <a:noFill/>
            <a:miter lim="800000"/>
            <a:headEnd/>
            <a:tailEnd/>
          </a:ln>
        </p:spPr>
        <p:txBody>
          <a:bodyPr anchor="ctr">
            <a:prstTxWarp prst="textNoShape">
              <a:avLst/>
            </a:prstTxWarp>
            <a:spAutoFit/>
          </a:bodyPr>
          <a:lstStyle/>
          <a:p>
            <a:pPr algn="ctr"/>
            <a:r>
              <a:rPr lang="en-US" dirty="0"/>
              <a:t>Personal</a:t>
            </a:r>
          </a:p>
          <a:p>
            <a:pPr algn="ctr"/>
            <a:r>
              <a:rPr lang="en-US" dirty="0" err="1" smtClean="0"/>
              <a:t>Omics</a:t>
            </a:r>
            <a:endParaRPr lang="en-US" dirty="0" smtClean="0"/>
          </a:p>
          <a:p>
            <a:pPr algn="ctr"/>
            <a:r>
              <a:rPr lang="en-US" dirty="0" smtClean="0"/>
              <a:t>Profile</a:t>
            </a:r>
            <a:endParaRPr lang="en-US" dirty="0"/>
          </a:p>
        </p:txBody>
      </p:sp>
      <p:cxnSp>
        <p:nvCxnSpPr>
          <p:cNvPr id="53" name="Straight Arrow Connector 52"/>
          <p:cNvCxnSpPr/>
          <p:nvPr/>
        </p:nvCxnSpPr>
        <p:spPr>
          <a:xfrm>
            <a:off x="2197100" y="4948238"/>
            <a:ext cx="827087" cy="51752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1" name="TextBox 53"/>
          <p:cNvSpPr txBox="1">
            <a:spLocks noChangeArrowheads="1"/>
          </p:cNvSpPr>
          <p:nvPr/>
        </p:nvSpPr>
        <p:spPr bwMode="auto">
          <a:xfrm>
            <a:off x="2994025" y="5176838"/>
            <a:ext cx="3440113" cy="461962"/>
          </a:xfrm>
          <a:prstGeom prst="rect">
            <a:avLst/>
          </a:prstGeom>
          <a:noFill/>
          <a:ln w="9525">
            <a:noFill/>
            <a:miter lim="800000"/>
            <a:headEnd/>
            <a:tailEnd/>
          </a:ln>
        </p:spPr>
        <p:txBody>
          <a:bodyPr anchor="ctr">
            <a:prstTxWarp prst="textNoShape">
              <a:avLst/>
            </a:prstTxWarp>
            <a:spAutoFit/>
          </a:bodyPr>
          <a:lstStyle/>
          <a:p>
            <a:pPr algn="ctr"/>
            <a:r>
              <a:rPr lang="en-US"/>
              <a:t>Autoantibody-ome</a:t>
            </a:r>
          </a:p>
        </p:txBody>
      </p:sp>
      <p:cxnSp>
        <p:nvCxnSpPr>
          <p:cNvPr id="66" name="Straight Arrow Connector 65"/>
          <p:cNvCxnSpPr/>
          <p:nvPr/>
        </p:nvCxnSpPr>
        <p:spPr>
          <a:xfrm>
            <a:off x="6581775" y="1297633"/>
            <a:ext cx="785812" cy="66913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a:off x="7234237" y="2711450"/>
            <a:ext cx="152400" cy="1079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a:off x="6613525" y="3352800"/>
            <a:ext cx="715962" cy="158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flipV="1">
            <a:off x="6581775" y="4327525"/>
            <a:ext cx="785812" cy="393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flipV="1">
            <a:off x="6600825" y="4795838"/>
            <a:ext cx="728662" cy="6032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7" name="TextBox 18"/>
          <p:cNvSpPr txBox="1">
            <a:spLocks noChangeArrowheads="1"/>
          </p:cNvSpPr>
          <p:nvPr/>
        </p:nvSpPr>
        <p:spPr bwMode="auto">
          <a:xfrm>
            <a:off x="3113087" y="5917049"/>
            <a:ext cx="3440113" cy="1138773"/>
          </a:xfrm>
          <a:prstGeom prst="rect">
            <a:avLst/>
          </a:prstGeom>
          <a:noFill/>
          <a:ln w="9525">
            <a:noFill/>
            <a:miter lim="800000"/>
            <a:headEnd/>
            <a:tailEnd/>
          </a:ln>
        </p:spPr>
        <p:txBody>
          <a:bodyPr anchor="ctr">
            <a:prstTxWarp prst="textNoShape">
              <a:avLst/>
            </a:prstTxWarp>
            <a:spAutoFit/>
          </a:bodyPr>
          <a:lstStyle/>
          <a:p>
            <a:pPr algn="ctr"/>
            <a:r>
              <a:rPr lang="en-US" dirty="0" err="1" smtClean="0"/>
              <a:t>Microbiome</a:t>
            </a:r>
            <a:r>
              <a:rPr lang="en-US" dirty="0"/>
              <a:t> </a:t>
            </a:r>
            <a:r>
              <a:rPr lang="en-US" sz="2000" dirty="0"/>
              <a:t>(Gut, Urine, Nasal, Tongue, Skin)</a:t>
            </a:r>
          </a:p>
          <a:p>
            <a:pPr algn="ctr"/>
            <a:endParaRPr lang="en-US" dirty="0"/>
          </a:p>
        </p:txBody>
      </p:sp>
      <p:cxnSp>
        <p:nvCxnSpPr>
          <p:cNvPr id="20" name="Straight Arrow Connector 19"/>
          <p:cNvCxnSpPr/>
          <p:nvPr/>
        </p:nvCxnSpPr>
        <p:spPr>
          <a:xfrm>
            <a:off x="2251075" y="5600700"/>
            <a:ext cx="773112"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6548437" y="5600700"/>
            <a:ext cx="781050"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90" name="TextBox 27"/>
          <p:cNvSpPr txBox="1">
            <a:spLocks noChangeArrowheads="1"/>
          </p:cNvSpPr>
          <p:nvPr/>
        </p:nvSpPr>
        <p:spPr bwMode="auto">
          <a:xfrm>
            <a:off x="1143000" y="300038"/>
            <a:ext cx="7239000" cy="584776"/>
          </a:xfrm>
          <a:prstGeom prst="rect">
            <a:avLst/>
          </a:prstGeom>
          <a:noFill/>
          <a:ln w="9525">
            <a:noFill/>
            <a:miter lim="800000"/>
            <a:headEnd/>
            <a:tailEnd/>
          </a:ln>
        </p:spPr>
        <p:txBody>
          <a:bodyPr wrap="square" anchor="ctr">
            <a:prstTxWarp prst="textNoShape">
              <a:avLst/>
            </a:prstTxWarp>
            <a:spAutoFit/>
          </a:bodyPr>
          <a:lstStyle/>
          <a:p>
            <a:pPr algn="ctr"/>
            <a:r>
              <a:rPr lang="en-US" sz="3200" b="1" dirty="0" smtClean="0"/>
              <a:t>Personal “</a:t>
            </a:r>
            <a:r>
              <a:rPr lang="en-US" sz="3200" b="1" dirty="0" err="1"/>
              <a:t>Omics</a:t>
            </a:r>
            <a:r>
              <a:rPr lang="en-US" sz="3200" b="1" dirty="0"/>
              <a:t>” Profiling </a:t>
            </a:r>
            <a:r>
              <a:rPr lang="en-US" sz="3200" b="1" dirty="0" smtClean="0"/>
              <a:t>(POP</a:t>
            </a:r>
            <a:r>
              <a:rPr lang="en-US" sz="3200" b="1" dirty="0"/>
              <a:t>)</a:t>
            </a:r>
          </a:p>
        </p:txBody>
      </p:sp>
      <p:sp>
        <p:nvSpPr>
          <p:cNvPr id="32791" name="TextBox 23"/>
          <p:cNvSpPr txBox="1">
            <a:spLocks noChangeArrowheads="1"/>
          </p:cNvSpPr>
          <p:nvPr/>
        </p:nvSpPr>
        <p:spPr bwMode="auto">
          <a:xfrm>
            <a:off x="3028950" y="3897313"/>
            <a:ext cx="3440112" cy="369887"/>
          </a:xfrm>
          <a:prstGeom prst="rect">
            <a:avLst/>
          </a:prstGeom>
          <a:noFill/>
          <a:ln w="9525">
            <a:noFill/>
            <a:miter lim="800000"/>
            <a:headEnd/>
            <a:tailEnd/>
          </a:ln>
        </p:spPr>
        <p:txBody>
          <a:bodyPr anchor="ctr">
            <a:prstTxWarp prst="textNoShape">
              <a:avLst/>
            </a:prstTxWarp>
            <a:spAutoFit/>
          </a:bodyPr>
          <a:lstStyle/>
          <a:p>
            <a:pPr algn="ctr"/>
            <a:r>
              <a:rPr lang="en-US" dirty="0"/>
              <a:t>Cytokines</a:t>
            </a:r>
          </a:p>
        </p:txBody>
      </p:sp>
      <p:cxnSp>
        <p:nvCxnSpPr>
          <p:cNvPr id="27" name="Straight Arrow Connector 26"/>
          <p:cNvCxnSpPr/>
          <p:nvPr/>
        </p:nvCxnSpPr>
        <p:spPr>
          <a:xfrm flipV="1">
            <a:off x="6602412" y="3822700"/>
            <a:ext cx="727075" cy="2159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2185987" y="3867150"/>
            <a:ext cx="827088"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3943350" y="1600200"/>
            <a:ext cx="1741733" cy="461665"/>
          </a:xfrm>
          <a:prstGeom prst="rect">
            <a:avLst/>
          </a:prstGeom>
        </p:spPr>
        <p:txBody>
          <a:bodyPr wrap="none">
            <a:spAutoFit/>
          </a:bodyPr>
          <a:lstStyle/>
          <a:p>
            <a:pPr algn="ctr"/>
            <a:r>
              <a:rPr lang="en-US" dirty="0" err="1"/>
              <a:t>Epigenome</a:t>
            </a:r>
            <a:endParaRPr lang="en-US" dirty="0"/>
          </a:p>
        </p:txBody>
      </p:sp>
      <p:cxnSp>
        <p:nvCxnSpPr>
          <p:cNvPr id="28" name="Straight Arrow Connector 27"/>
          <p:cNvCxnSpPr/>
          <p:nvPr/>
        </p:nvCxnSpPr>
        <p:spPr>
          <a:xfrm>
            <a:off x="6781800" y="1981200"/>
            <a:ext cx="609600" cy="3365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V="1">
            <a:off x="2262187" y="2752725"/>
            <a:ext cx="293687" cy="6667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540894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p:cNvPicPr>
            <a:picLocks noChangeAspect="1"/>
          </p:cNvPicPr>
          <p:nvPr/>
        </p:nvPicPr>
        <p:blipFill>
          <a:blip r:embed="rId2"/>
          <a:srcRect/>
          <a:stretch>
            <a:fillRect/>
          </a:stretch>
        </p:blipFill>
        <p:spPr bwMode="auto">
          <a:xfrm>
            <a:off x="228600" y="1430338"/>
            <a:ext cx="1825625" cy="4040187"/>
          </a:xfrm>
          <a:prstGeom prst="rect">
            <a:avLst/>
          </a:prstGeom>
          <a:solidFill>
            <a:srgbClr val="FFFFFF"/>
          </a:solidFill>
          <a:ln w="9525">
            <a:noFill/>
            <a:miter lim="800000"/>
            <a:headEnd/>
            <a:tailEnd/>
          </a:ln>
        </p:spPr>
      </p:pic>
      <p:cxnSp>
        <p:nvCxnSpPr>
          <p:cNvPr id="12" name="Straight Arrow Connector 11"/>
          <p:cNvCxnSpPr/>
          <p:nvPr/>
        </p:nvCxnSpPr>
        <p:spPr>
          <a:xfrm flipV="1">
            <a:off x="2197100" y="1300163"/>
            <a:ext cx="774700" cy="68103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2" name="TextBox 13"/>
          <p:cNvSpPr txBox="1">
            <a:spLocks noChangeArrowheads="1"/>
          </p:cNvSpPr>
          <p:nvPr/>
        </p:nvSpPr>
        <p:spPr bwMode="auto">
          <a:xfrm>
            <a:off x="2994025" y="1066800"/>
            <a:ext cx="3440113" cy="461665"/>
          </a:xfrm>
          <a:prstGeom prst="rect">
            <a:avLst/>
          </a:prstGeom>
          <a:noFill/>
          <a:ln w="9525">
            <a:noFill/>
            <a:miter lim="800000"/>
            <a:headEnd/>
            <a:tailEnd/>
          </a:ln>
        </p:spPr>
        <p:txBody>
          <a:bodyPr anchor="ctr">
            <a:prstTxWarp prst="textNoShape">
              <a:avLst/>
            </a:prstTxWarp>
            <a:spAutoFit/>
          </a:bodyPr>
          <a:lstStyle/>
          <a:p>
            <a:pPr algn="ctr"/>
            <a:r>
              <a:rPr lang="en-US" dirty="0"/>
              <a:t>Genome </a:t>
            </a:r>
            <a:endParaRPr lang="en-US" dirty="0" smtClean="0"/>
          </a:p>
        </p:txBody>
      </p:sp>
      <p:cxnSp>
        <p:nvCxnSpPr>
          <p:cNvPr id="15" name="Straight Arrow Connector 14"/>
          <p:cNvCxnSpPr/>
          <p:nvPr/>
        </p:nvCxnSpPr>
        <p:spPr>
          <a:xfrm flipV="1">
            <a:off x="2197100" y="1981200"/>
            <a:ext cx="750887" cy="4476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2197100" y="3351213"/>
            <a:ext cx="715962" cy="158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5" name="TextBox 22"/>
          <p:cNvSpPr txBox="1">
            <a:spLocks noChangeArrowheads="1"/>
          </p:cNvSpPr>
          <p:nvPr/>
        </p:nvSpPr>
        <p:spPr bwMode="auto">
          <a:xfrm>
            <a:off x="2571750" y="2217738"/>
            <a:ext cx="4572000" cy="830262"/>
          </a:xfrm>
          <a:prstGeom prst="rect">
            <a:avLst/>
          </a:prstGeom>
          <a:noFill/>
          <a:ln w="9525">
            <a:noFill/>
            <a:miter lim="800000"/>
            <a:headEnd/>
            <a:tailEnd/>
          </a:ln>
        </p:spPr>
        <p:txBody>
          <a:bodyPr anchor="ctr">
            <a:prstTxWarp prst="textNoShape">
              <a:avLst/>
            </a:prstTxWarp>
            <a:spAutoFit/>
          </a:bodyPr>
          <a:lstStyle/>
          <a:p>
            <a:pPr algn="ctr"/>
            <a:r>
              <a:rPr lang="en-US" dirty="0" err="1"/>
              <a:t>Transcriptome</a:t>
            </a:r>
            <a:endParaRPr lang="en-US" dirty="0"/>
          </a:p>
          <a:p>
            <a:pPr algn="ctr"/>
            <a:r>
              <a:rPr lang="en-US" dirty="0"/>
              <a:t>(mRNA, </a:t>
            </a:r>
            <a:r>
              <a:rPr lang="en-US" dirty="0" err="1"/>
              <a:t>miRNA</a:t>
            </a:r>
            <a:r>
              <a:rPr lang="en-US" dirty="0"/>
              <a:t>, isoforms, edits)</a:t>
            </a:r>
          </a:p>
        </p:txBody>
      </p:sp>
      <p:sp>
        <p:nvSpPr>
          <p:cNvPr id="32776" name="TextBox 23"/>
          <p:cNvSpPr txBox="1">
            <a:spLocks noChangeArrowheads="1"/>
          </p:cNvSpPr>
          <p:nvPr/>
        </p:nvSpPr>
        <p:spPr bwMode="auto">
          <a:xfrm>
            <a:off x="2994025" y="3211513"/>
            <a:ext cx="3440113" cy="369887"/>
          </a:xfrm>
          <a:prstGeom prst="rect">
            <a:avLst/>
          </a:prstGeom>
          <a:noFill/>
          <a:ln w="9525">
            <a:noFill/>
            <a:miter lim="800000"/>
            <a:headEnd/>
            <a:tailEnd/>
          </a:ln>
        </p:spPr>
        <p:txBody>
          <a:bodyPr anchor="ctr">
            <a:prstTxWarp prst="textNoShape">
              <a:avLst/>
            </a:prstTxWarp>
            <a:spAutoFit/>
          </a:bodyPr>
          <a:lstStyle/>
          <a:p>
            <a:pPr algn="ctr"/>
            <a:r>
              <a:rPr lang="en-US" dirty="0"/>
              <a:t>Proteome</a:t>
            </a:r>
          </a:p>
        </p:txBody>
      </p:sp>
      <p:cxnSp>
        <p:nvCxnSpPr>
          <p:cNvPr id="25" name="Straight Arrow Connector 24"/>
          <p:cNvCxnSpPr/>
          <p:nvPr/>
        </p:nvCxnSpPr>
        <p:spPr>
          <a:xfrm>
            <a:off x="2197100" y="4397375"/>
            <a:ext cx="827087"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8" name="TextBox 28"/>
          <p:cNvSpPr txBox="1">
            <a:spLocks noChangeArrowheads="1"/>
          </p:cNvSpPr>
          <p:nvPr/>
        </p:nvSpPr>
        <p:spPr bwMode="auto">
          <a:xfrm>
            <a:off x="2994025" y="4491038"/>
            <a:ext cx="3440113" cy="461962"/>
          </a:xfrm>
          <a:prstGeom prst="rect">
            <a:avLst/>
          </a:prstGeom>
          <a:noFill/>
          <a:ln w="9525">
            <a:noFill/>
            <a:miter lim="800000"/>
            <a:headEnd/>
            <a:tailEnd/>
          </a:ln>
        </p:spPr>
        <p:txBody>
          <a:bodyPr anchor="ctr">
            <a:prstTxWarp prst="textNoShape">
              <a:avLst/>
            </a:prstTxWarp>
            <a:spAutoFit/>
          </a:bodyPr>
          <a:lstStyle/>
          <a:p>
            <a:pPr algn="ctr"/>
            <a:r>
              <a:rPr lang="en-US"/>
              <a:t>Metabolome</a:t>
            </a:r>
          </a:p>
        </p:txBody>
      </p:sp>
      <p:sp>
        <p:nvSpPr>
          <p:cNvPr id="32779" name="TextBox 49"/>
          <p:cNvSpPr txBox="1">
            <a:spLocks noChangeArrowheads="1"/>
          </p:cNvSpPr>
          <p:nvPr/>
        </p:nvSpPr>
        <p:spPr bwMode="auto">
          <a:xfrm>
            <a:off x="7373937" y="1981200"/>
            <a:ext cx="1757363" cy="1200328"/>
          </a:xfrm>
          <a:prstGeom prst="rect">
            <a:avLst/>
          </a:prstGeom>
          <a:noFill/>
          <a:ln w="9525">
            <a:noFill/>
            <a:miter lim="800000"/>
            <a:headEnd/>
            <a:tailEnd/>
          </a:ln>
        </p:spPr>
        <p:txBody>
          <a:bodyPr anchor="ctr">
            <a:prstTxWarp prst="textNoShape">
              <a:avLst/>
            </a:prstTxWarp>
            <a:spAutoFit/>
          </a:bodyPr>
          <a:lstStyle/>
          <a:p>
            <a:pPr algn="ctr"/>
            <a:r>
              <a:rPr lang="en-US" dirty="0"/>
              <a:t>Personal</a:t>
            </a:r>
          </a:p>
          <a:p>
            <a:pPr algn="ctr"/>
            <a:r>
              <a:rPr lang="en-US" dirty="0" err="1" smtClean="0"/>
              <a:t>Omics</a:t>
            </a:r>
            <a:endParaRPr lang="en-US" dirty="0" smtClean="0"/>
          </a:p>
          <a:p>
            <a:pPr algn="ctr"/>
            <a:r>
              <a:rPr lang="en-US" dirty="0" smtClean="0"/>
              <a:t>Profile</a:t>
            </a:r>
            <a:endParaRPr lang="en-US" dirty="0"/>
          </a:p>
        </p:txBody>
      </p:sp>
      <p:cxnSp>
        <p:nvCxnSpPr>
          <p:cNvPr id="53" name="Straight Arrow Connector 52"/>
          <p:cNvCxnSpPr/>
          <p:nvPr/>
        </p:nvCxnSpPr>
        <p:spPr>
          <a:xfrm>
            <a:off x="2197100" y="4948238"/>
            <a:ext cx="827087" cy="51752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1" name="TextBox 53"/>
          <p:cNvSpPr txBox="1">
            <a:spLocks noChangeArrowheads="1"/>
          </p:cNvSpPr>
          <p:nvPr/>
        </p:nvSpPr>
        <p:spPr bwMode="auto">
          <a:xfrm>
            <a:off x="2994025" y="5176838"/>
            <a:ext cx="3440113" cy="461962"/>
          </a:xfrm>
          <a:prstGeom prst="rect">
            <a:avLst/>
          </a:prstGeom>
          <a:noFill/>
          <a:ln w="9525">
            <a:noFill/>
            <a:miter lim="800000"/>
            <a:headEnd/>
            <a:tailEnd/>
          </a:ln>
        </p:spPr>
        <p:txBody>
          <a:bodyPr anchor="ctr">
            <a:prstTxWarp prst="textNoShape">
              <a:avLst/>
            </a:prstTxWarp>
            <a:spAutoFit/>
          </a:bodyPr>
          <a:lstStyle/>
          <a:p>
            <a:pPr algn="ctr"/>
            <a:r>
              <a:rPr lang="en-US"/>
              <a:t>Autoantibody-ome</a:t>
            </a:r>
          </a:p>
        </p:txBody>
      </p:sp>
      <p:cxnSp>
        <p:nvCxnSpPr>
          <p:cNvPr id="66" name="Straight Arrow Connector 65"/>
          <p:cNvCxnSpPr/>
          <p:nvPr/>
        </p:nvCxnSpPr>
        <p:spPr>
          <a:xfrm>
            <a:off x="6581775" y="1297633"/>
            <a:ext cx="785812" cy="66913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a:off x="7234237" y="2711450"/>
            <a:ext cx="152400" cy="1079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a:off x="6613525" y="3352800"/>
            <a:ext cx="715962" cy="158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flipV="1">
            <a:off x="6581775" y="4327525"/>
            <a:ext cx="785812" cy="393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flipV="1">
            <a:off x="6600825" y="4795838"/>
            <a:ext cx="728662" cy="6032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251075" y="5600700"/>
            <a:ext cx="773112"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6548437" y="5600700"/>
            <a:ext cx="781050"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90" name="TextBox 27"/>
          <p:cNvSpPr txBox="1">
            <a:spLocks noChangeArrowheads="1"/>
          </p:cNvSpPr>
          <p:nvPr/>
        </p:nvSpPr>
        <p:spPr bwMode="auto">
          <a:xfrm>
            <a:off x="1143000" y="300038"/>
            <a:ext cx="7239000" cy="584776"/>
          </a:xfrm>
          <a:prstGeom prst="rect">
            <a:avLst/>
          </a:prstGeom>
          <a:noFill/>
          <a:ln w="9525">
            <a:noFill/>
            <a:miter lim="800000"/>
            <a:headEnd/>
            <a:tailEnd/>
          </a:ln>
        </p:spPr>
        <p:txBody>
          <a:bodyPr wrap="square" anchor="ctr">
            <a:prstTxWarp prst="textNoShape">
              <a:avLst/>
            </a:prstTxWarp>
            <a:spAutoFit/>
          </a:bodyPr>
          <a:lstStyle/>
          <a:p>
            <a:pPr algn="ctr"/>
            <a:r>
              <a:rPr lang="en-US" sz="3200" b="1" dirty="0" smtClean="0"/>
              <a:t>Personal “</a:t>
            </a:r>
            <a:r>
              <a:rPr lang="en-US" sz="3200" b="1" dirty="0" err="1"/>
              <a:t>Omics</a:t>
            </a:r>
            <a:r>
              <a:rPr lang="en-US" sz="3200" b="1" dirty="0"/>
              <a:t>” Profiling </a:t>
            </a:r>
            <a:r>
              <a:rPr lang="en-US" sz="3200" b="1" dirty="0" smtClean="0"/>
              <a:t>(POP</a:t>
            </a:r>
            <a:r>
              <a:rPr lang="en-US" sz="3200" b="1" dirty="0"/>
              <a:t>)</a:t>
            </a:r>
          </a:p>
        </p:txBody>
      </p:sp>
      <p:sp>
        <p:nvSpPr>
          <p:cNvPr id="32791" name="TextBox 23"/>
          <p:cNvSpPr txBox="1">
            <a:spLocks noChangeArrowheads="1"/>
          </p:cNvSpPr>
          <p:nvPr/>
        </p:nvSpPr>
        <p:spPr bwMode="auto">
          <a:xfrm>
            <a:off x="3028950" y="3897313"/>
            <a:ext cx="3440112" cy="369887"/>
          </a:xfrm>
          <a:prstGeom prst="rect">
            <a:avLst/>
          </a:prstGeom>
          <a:noFill/>
          <a:ln w="9525">
            <a:noFill/>
            <a:miter lim="800000"/>
            <a:headEnd/>
            <a:tailEnd/>
          </a:ln>
        </p:spPr>
        <p:txBody>
          <a:bodyPr anchor="ctr">
            <a:prstTxWarp prst="textNoShape">
              <a:avLst/>
            </a:prstTxWarp>
            <a:spAutoFit/>
          </a:bodyPr>
          <a:lstStyle/>
          <a:p>
            <a:pPr algn="ctr"/>
            <a:r>
              <a:rPr lang="en-US" dirty="0"/>
              <a:t>Cytokines</a:t>
            </a:r>
          </a:p>
        </p:txBody>
      </p:sp>
      <p:cxnSp>
        <p:nvCxnSpPr>
          <p:cNvPr id="27" name="Straight Arrow Connector 26"/>
          <p:cNvCxnSpPr/>
          <p:nvPr/>
        </p:nvCxnSpPr>
        <p:spPr>
          <a:xfrm flipV="1">
            <a:off x="6602412" y="3822700"/>
            <a:ext cx="727075" cy="2159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2185987" y="3867150"/>
            <a:ext cx="827088"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3943350" y="1600200"/>
            <a:ext cx="1741733" cy="461665"/>
          </a:xfrm>
          <a:prstGeom prst="rect">
            <a:avLst/>
          </a:prstGeom>
        </p:spPr>
        <p:txBody>
          <a:bodyPr wrap="none">
            <a:spAutoFit/>
          </a:bodyPr>
          <a:lstStyle/>
          <a:p>
            <a:pPr algn="ctr"/>
            <a:r>
              <a:rPr lang="en-US" dirty="0" err="1"/>
              <a:t>Epigenome</a:t>
            </a:r>
            <a:endParaRPr lang="en-US" dirty="0"/>
          </a:p>
        </p:txBody>
      </p:sp>
      <p:cxnSp>
        <p:nvCxnSpPr>
          <p:cNvPr id="28" name="Straight Arrow Connector 27"/>
          <p:cNvCxnSpPr/>
          <p:nvPr/>
        </p:nvCxnSpPr>
        <p:spPr>
          <a:xfrm>
            <a:off x="6781800" y="1981200"/>
            <a:ext cx="609600" cy="3365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V="1">
            <a:off x="2262187" y="2752725"/>
            <a:ext cx="293687" cy="6667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9" name="TextBox 49"/>
          <p:cNvSpPr txBox="1">
            <a:spLocks noChangeArrowheads="1"/>
          </p:cNvSpPr>
          <p:nvPr/>
        </p:nvSpPr>
        <p:spPr bwMode="auto">
          <a:xfrm>
            <a:off x="7391400" y="3386078"/>
            <a:ext cx="1757363" cy="2862322"/>
          </a:xfrm>
          <a:prstGeom prst="rect">
            <a:avLst/>
          </a:prstGeom>
          <a:noFill/>
          <a:ln w="9525">
            <a:noFill/>
            <a:miter lim="800000"/>
            <a:headEnd/>
            <a:tailEnd/>
          </a:ln>
        </p:spPr>
        <p:txBody>
          <a:bodyPr anchor="ctr">
            <a:prstTxWarp prst="textNoShape">
              <a:avLst/>
            </a:prstTxWarp>
            <a:spAutoFit/>
          </a:bodyPr>
          <a:lstStyle/>
          <a:p>
            <a:pPr algn="ctr"/>
            <a:r>
              <a:rPr lang="en-US" b="1" dirty="0" smtClean="0">
                <a:solidFill>
                  <a:schemeClr val="tx1">
                    <a:lumMod val="95000"/>
                    <a:lumOff val="5000"/>
                  </a:schemeClr>
                </a:solidFill>
              </a:rPr>
              <a:t>Initially</a:t>
            </a:r>
            <a:r>
              <a:rPr lang="en-US" b="1" dirty="0" smtClean="0">
                <a:solidFill>
                  <a:srgbClr val="FF0000"/>
                </a:solidFill>
              </a:rPr>
              <a:t> 40K Molecules/Measure-</a:t>
            </a:r>
            <a:r>
              <a:rPr lang="en-US" b="1" dirty="0" err="1" smtClean="0">
                <a:solidFill>
                  <a:srgbClr val="FF0000"/>
                </a:solidFill>
              </a:rPr>
              <a:t>ments</a:t>
            </a:r>
            <a:endParaRPr lang="en-US" b="1" dirty="0" smtClean="0">
              <a:solidFill>
                <a:srgbClr val="FF0000"/>
              </a:solidFill>
            </a:endParaRPr>
          </a:p>
          <a:p>
            <a:pPr algn="ctr"/>
            <a:endParaRPr lang="en-US" sz="1200" b="1" dirty="0">
              <a:solidFill>
                <a:srgbClr val="FF0000"/>
              </a:solidFill>
            </a:endParaRPr>
          </a:p>
          <a:p>
            <a:pPr algn="ctr"/>
            <a:r>
              <a:rPr lang="en-US" b="1" dirty="0" smtClean="0">
                <a:solidFill>
                  <a:srgbClr val="FF0000"/>
                </a:solidFill>
              </a:rPr>
              <a:t>Now Billions!</a:t>
            </a:r>
            <a:endParaRPr lang="en-US" b="1" dirty="0">
              <a:solidFill>
                <a:srgbClr val="FF0000"/>
              </a:solidFill>
            </a:endParaRPr>
          </a:p>
        </p:txBody>
      </p:sp>
      <p:sp>
        <p:nvSpPr>
          <p:cNvPr id="32" name="TextBox 18"/>
          <p:cNvSpPr txBox="1">
            <a:spLocks noChangeArrowheads="1"/>
          </p:cNvSpPr>
          <p:nvPr/>
        </p:nvSpPr>
        <p:spPr bwMode="auto">
          <a:xfrm>
            <a:off x="3113087" y="5917049"/>
            <a:ext cx="3440113" cy="1138773"/>
          </a:xfrm>
          <a:prstGeom prst="rect">
            <a:avLst/>
          </a:prstGeom>
          <a:noFill/>
          <a:ln w="9525">
            <a:noFill/>
            <a:miter lim="800000"/>
            <a:headEnd/>
            <a:tailEnd/>
          </a:ln>
        </p:spPr>
        <p:txBody>
          <a:bodyPr anchor="ctr">
            <a:prstTxWarp prst="textNoShape">
              <a:avLst/>
            </a:prstTxWarp>
            <a:spAutoFit/>
          </a:bodyPr>
          <a:lstStyle/>
          <a:p>
            <a:pPr algn="ctr"/>
            <a:r>
              <a:rPr lang="en-US" dirty="0" err="1" smtClean="0"/>
              <a:t>Microbiome</a:t>
            </a:r>
            <a:r>
              <a:rPr lang="en-US" dirty="0"/>
              <a:t> </a:t>
            </a:r>
            <a:r>
              <a:rPr lang="en-US" sz="2000" dirty="0"/>
              <a:t>(Gut, Urine, Nasal, Tongue, Skin)</a:t>
            </a:r>
          </a:p>
          <a:p>
            <a:pPr algn="ctr"/>
            <a:endParaRPr lang="en-US" dirty="0"/>
          </a:p>
        </p:txBody>
      </p:sp>
    </p:spTree>
    <p:extLst>
      <p:ext uri="{BB962C8B-B14F-4D97-AF65-F5344CB8AC3E}">
        <p14:creationId xmlns:p14="http://schemas.microsoft.com/office/powerpoint/2010/main" val="68676727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64584</TotalTime>
  <Words>3542</Words>
  <Application>Microsoft Macintosh PowerPoint</Application>
  <PresentationFormat>On-screen Show (4:3)</PresentationFormat>
  <Paragraphs>884</Paragraphs>
  <Slides>74</Slides>
  <Notes>31</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Blank Presentation</vt:lpstr>
      <vt:lpstr>Personalized Medicine: Omics Profiling for Assessing Healthy and Disease States</vt:lpstr>
      <vt:lpstr>Health Is a Product of Genome + Environment</vt:lpstr>
      <vt:lpstr>Health Is a Product of Genome + Environment</vt:lpstr>
      <vt:lpstr>PowerPoint Presentation</vt:lpstr>
      <vt:lpstr>Impact of Genomics on Medicine</vt:lpstr>
      <vt:lpstr>PowerPoint Presentation</vt:lpstr>
      <vt:lpstr>PowerPoint Presentation</vt:lpstr>
      <vt:lpstr>PowerPoint Presentation</vt:lpstr>
      <vt:lpstr>PowerPoint Presentation</vt:lpstr>
      <vt:lpstr>PowerPoint Presentation</vt:lpstr>
      <vt:lpstr>Accurate Genome Sequencing</vt:lpstr>
      <vt:lpstr>PowerPoint Presentation</vt:lpstr>
      <vt:lpstr>Genome Phasing: Assign Variants to Parental Chromosomes Moleculo Technology: ~6-10 kb Sequences, 6X coverage</vt:lpstr>
      <vt:lpstr>PowerPoint Presentation</vt:lpstr>
      <vt:lpstr>PowerPoint Presentation</vt:lpstr>
      <vt:lpstr>Curated List of Rare Variants (SNVs, All heterozygous)</vt:lpstr>
      <vt:lpstr>PowerPoint Presentation</vt:lpstr>
      <vt:lpstr>Approach II: Complex Disease Risk Profile  Using VariMed</vt:lpstr>
      <vt:lpstr>Disease risk profile T2D</vt:lpstr>
      <vt:lpstr>PowerPoint Presentation</vt:lpstr>
      <vt:lpstr>Integrated Analysis of Proteome, Transcriptome, Metabolome Dynamics: Overall trend</vt:lpstr>
      <vt:lpstr>Dynamical Outcomes for Integrated Analysis of Proteome, Transcriptome, Metabolome</vt:lpstr>
      <vt:lpstr>Genome Analysis of 12 Healthy People Dewey, Grove, Pan, Ashley, Quertermous et al JAMA 2012</vt:lpstr>
      <vt:lpstr>Inherited Disease Risk and Carrier Status </vt:lpstr>
      <vt:lpstr>Study of 12 Healthy People Dewey, Grove, Pan, Ashley, Quertermous et al</vt:lpstr>
      <vt:lpstr>High interest drug response–related variants: PharmaGKB</vt:lpstr>
      <vt:lpstr>Many Unaddressed Challenges</vt:lpstr>
      <vt:lpstr>Sequencing Accuracy Sequencing the Same Genome Twice</vt:lpstr>
      <vt:lpstr>PowerPoint Presentation</vt:lpstr>
      <vt:lpstr>Coverage of ACMG reportable genes is high but incomplete</vt:lpstr>
      <vt:lpstr>Mapping Regulatory Variation to Personal Genomes</vt:lpstr>
      <vt:lpstr>RegulomeDB</vt:lpstr>
      <vt:lpstr>Damaging Variation in an Individual</vt:lpstr>
      <vt:lpstr>Damaging Variation in an Individual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Data Types: Sensors</vt:lpstr>
      <vt:lpstr>PowerPoint Presentation</vt:lpstr>
      <vt:lpstr>PowerPoint Presentation</vt:lpstr>
      <vt:lpstr>Conclusions</vt:lpstr>
      <vt:lpstr>The Personal Omics Profiling Project</vt:lpstr>
      <vt:lpstr>PowerPoint Presentation</vt:lpstr>
      <vt:lpstr>RegulomeDB</vt:lpstr>
      <vt:lpstr>Damaging Variation in an Individual</vt:lpstr>
      <vt:lpstr>Damaging Variation in an Individual</vt:lpstr>
      <vt:lpstr>PowerPoint Presentation</vt:lpstr>
      <vt:lpstr>PowerPoint Presentation</vt:lpstr>
      <vt:lpstr>PowerPoint Presentation</vt:lpstr>
      <vt:lpstr>PowerPoint Presentation</vt:lpstr>
      <vt:lpstr>PowerPoint Presentation</vt:lpstr>
      <vt:lpstr>PowerPoint Presentation</vt:lpstr>
      <vt:lpstr>The Power of One: Longitudinal Profiling</vt:lpstr>
      <vt:lpstr>Final Conclusion</vt:lpstr>
      <vt:lpstr>The Personal Omics Profiling Project</vt:lpstr>
      <vt:lpstr>Acknowledgements</vt:lpstr>
      <vt:lpstr>PowerPoint Presentation</vt:lpstr>
      <vt:lpstr>PowerPoint Presentation</vt:lpstr>
      <vt:lpstr>PowerPoint Presentation</vt:lpstr>
      <vt:lpstr>Cancer Genome Sequencing</vt:lpstr>
      <vt:lpstr>Patient with Metastatic Colon Cancer </vt:lpstr>
      <vt:lpstr>Solving Mystery Diseases: Child With Variety of Conditions Developmentally Delayed, Significant Health Issues </vt:lpstr>
      <vt:lpstr>Many Unaddressed Areas</vt:lpstr>
      <vt:lpstr>Mapping Regulatory Variation to Personal Genomes</vt:lpstr>
      <vt:lpstr>Variability at CD2 and ZNF804A loci in Humans </vt:lpstr>
      <vt:lpstr>Effect of Motif Associated SNPs on Binding</vt:lpstr>
      <vt:lpstr>PowerPoint Presentation</vt:lpstr>
      <vt:lpstr>Impact of Genomics on Medicine</vt:lpstr>
      <vt:lpstr>PowerPoint Presentation</vt:lpstr>
      <vt:lpstr>Genome Phasing: Assign Variants to Parental Chromosomes Initially Used Mother’s DNA</vt:lpstr>
    </vt:vector>
  </TitlesOfParts>
  <Company>Yale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Characterizing Genomes and Proteomes  Michael Snyder  September 28, 2007</dc:title>
  <dc:creator>Michael Snyder</dc:creator>
  <cp:lastModifiedBy>Mike Snyder</cp:lastModifiedBy>
  <cp:revision>1015</cp:revision>
  <cp:lastPrinted>2011-10-11T12:28:24Z</cp:lastPrinted>
  <dcterms:created xsi:type="dcterms:W3CDTF">2012-08-21T14:12:24Z</dcterms:created>
  <dcterms:modified xsi:type="dcterms:W3CDTF">2014-05-20T20:44:53Z</dcterms:modified>
</cp:coreProperties>
</file>