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9" r:id="rId2"/>
    <p:sldId id="267" r:id="rId3"/>
    <p:sldId id="266" r:id="rId4"/>
    <p:sldId id="263" r:id="rId5"/>
    <p:sldId id="264" r:id="rId6"/>
    <p:sldId id="265" r:id="rId7"/>
    <p:sldId id="257" r:id="rId8"/>
    <p:sldId id="258" r:id="rId9"/>
    <p:sldId id="260" r:id="rId10"/>
    <p:sldId id="262" r:id="rId11"/>
    <p:sldId id="275" r:id="rId12"/>
    <p:sldId id="276" r:id="rId13"/>
    <p:sldId id="277" r:id="rId14"/>
    <p:sldId id="278" r:id="rId15"/>
    <p:sldId id="279" r:id="rId16"/>
    <p:sldId id="268" r:id="rId17"/>
    <p:sldId id="274" r:id="rId18"/>
    <p:sldId id="283" r:id="rId19"/>
    <p:sldId id="287" r:id="rId20"/>
    <p:sldId id="289" r:id="rId21"/>
    <p:sldId id="284" r:id="rId22"/>
    <p:sldId id="285" r:id="rId23"/>
    <p:sldId id="290" r:id="rId24"/>
    <p:sldId id="291" r:id="rId25"/>
    <p:sldId id="281" r:id="rId26"/>
    <p:sldId id="282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8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54546-7894-4B6A-982C-46C6DC41AF89}" type="datetimeFigureOut">
              <a:rPr lang="en-US" smtClean="0"/>
              <a:pPr/>
              <a:t>4/14/2015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16481-C0F8-48D5-A3E2-5A332F8140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1302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Genome-wide trans-ancestry meta-analysis provides insight into the genetic architecture of type 2 diabetes susceptibility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VOLUME 46 | NUMBER 3 | MARCH 2014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Nature Genetics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16481-C0F8-48D5-A3E2-5A332F81406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Nature Genetics VOLUME 46 | NUMBER 4 | APRIL 2014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16481-C0F8-48D5-A3E2-5A332F814061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Nature Genetics VOLUME 46 | NUMBER 4 | APRIL 2014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16481-C0F8-48D5-A3E2-5A332F814061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Nature Genetics VOLUME 46 | NUMBER 4 | APRIL 2014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16481-C0F8-48D5-A3E2-5A332F814061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Nature Genetics VOLUME 46 | NUMBER 4 | APRIL 2014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16481-C0F8-48D5-A3E2-5A332F814061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VOLUME 45 | NUMBER 11 | NOVEMBER 2013 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Nature Ge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</a:t>
            </a:r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E16481-C0F8-48D5-A3E2-5A332F814061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08426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5BFC-1E6A-4FE1-B8C8-384D95325097}" type="datetimeFigureOut">
              <a:rPr lang="en-US" smtClean="0"/>
              <a:pPr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3568A-A0AD-4CD4-A11A-F7ABEFB69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5BFC-1E6A-4FE1-B8C8-384D95325097}" type="datetimeFigureOut">
              <a:rPr lang="en-US" smtClean="0"/>
              <a:pPr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3568A-A0AD-4CD4-A11A-F7ABEFB69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5BFC-1E6A-4FE1-B8C8-384D95325097}" type="datetimeFigureOut">
              <a:rPr lang="en-US" smtClean="0"/>
              <a:pPr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3568A-A0AD-4CD4-A11A-F7ABEFB69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5BFC-1E6A-4FE1-B8C8-384D95325097}" type="datetimeFigureOut">
              <a:rPr lang="en-US" smtClean="0"/>
              <a:pPr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3568A-A0AD-4CD4-A11A-F7ABEFB69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5BFC-1E6A-4FE1-B8C8-384D95325097}" type="datetimeFigureOut">
              <a:rPr lang="en-US" smtClean="0"/>
              <a:pPr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3568A-A0AD-4CD4-A11A-F7ABEFB69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5BFC-1E6A-4FE1-B8C8-384D95325097}" type="datetimeFigureOut">
              <a:rPr lang="en-US" smtClean="0"/>
              <a:pPr/>
              <a:t>4/14/2015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3568A-A0AD-4CD4-A11A-F7ABEFB69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5BFC-1E6A-4FE1-B8C8-384D95325097}" type="datetimeFigureOut">
              <a:rPr lang="en-US" smtClean="0"/>
              <a:pPr/>
              <a:t>4/14/2015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3568A-A0AD-4CD4-A11A-F7ABEFB69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5BFC-1E6A-4FE1-B8C8-384D95325097}" type="datetimeFigureOut">
              <a:rPr lang="en-US" smtClean="0"/>
              <a:pPr/>
              <a:t>4/14/2015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3568A-A0AD-4CD4-A11A-F7ABEFB69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5BFC-1E6A-4FE1-B8C8-384D95325097}" type="datetimeFigureOut">
              <a:rPr lang="en-US" smtClean="0"/>
              <a:pPr/>
              <a:t>4/14/2015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3568A-A0AD-4CD4-A11A-F7ABEFB69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5BFC-1E6A-4FE1-B8C8-384D95325097}" type="datetimeFigureOut">
              <a:rPr lang="en-US" smtClean="0"/>
              <a:pPr/>
              <a:t>4/14/2015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3568A-A0AD-4CD4-A11A-F7ABEFB69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5BFC-1E6A-4FE1-B8C8-384D95325097}" type="datetimeFigureOut">
              <a:rPr lang="en-US" smtClean="0"/>
              <a:pPr/>
              <a:t>4/14/2015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3568A-A0AD-4CD4-A11A-F7ABEFB69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F5BFC-1E6A-4FE1-B8C8-384D95325097}" type="datetimeFigureOut">
              <a:rPr lang="en-US" smtClean="0"/>
              <a:pPr/>
              <a:t>4/14/2015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3568A-A0AD-4CD4-A11A-F7ABEFB692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2 Diabetes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90600" y="1905000"/>
            <a:ext cx="662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 type 2 diabetes, your body either resists the effects of insulin — a hormone that regulates the movement of sugar into your cells — or doesn't produce enough insulin to maintain a normal glucose level. </a:t>
            </a:r>
          </a:p>
        </p:txBody>
      </p:sp>
    </p:spTree>
    <p:extLst>
      <p:ext uri="{BB962C8B-B14F-4D97-AF65-F5344CB8AC3E}">
        <p14:creationId xmlns:p14="http://schemas.microsoft.com/office/powerpoint/2010/main" xmlns="" val="1721154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gwashington.uhspublications.com/spring2008/images/story3-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799" y="457200"/>
            <a:ext cx="8506043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8610600" cy="179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8200" y="2590800"/>
            <a:ext cx="6629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Analyzed genome sequence of Steve Quake</a:t>
            </a:r>
          </a:p>
          <a:p>
            <a:endParaRPr lang="en-US" dirty="0"/>
          </a:p>
          <a:p>
            <a:r>
              <a:rPr lang="en-US" dirty="0" smtClean="0"/>
              <a:t>Rare protein altering SNPs </a:t>
            </a:r>
          </a:p>
          <a:p>
            <a:pPr lvl="1"/>
            <a:r>
              <a:rPr lang="en-US" dirty="0" smtClean="0"/>
              <a:t>But usually do not know what the gene does, so difficult to know if the mutation is causing a trait.</a:t>
            </a:r>
          </a:p>
          <a:p>
            <a:pPr lvl="1"/>
            <a:endParaRPr lang="en-US" dirty="0"/>
          </a:p>
          <a:p>
            <a:r>
              <a:rPr lang="en-US" dirty="0" smtClean="0"/>
              <a:t>Common SNPs</a:t>
            </a:r>
          </a:p>
          <a:p>
            <a:pPr lvl="1"/>
            <a:r>
              <a:rPr lang="en-US" dirty="0" smtClean="0"/>
              <a:t>Analyzed Steve’s SNPs for risk at common diseases</a:t>
            </a:r>
          </a:p>
          <a:p>
            <a:pPr lvl="1"/>
            <a:r>
              <a:rPr lang="en-US" dirty="0" smtClean="0"/>
              <a:t>The known SNPs are all from GWAS</a:t>
            </a:r>
          </a:p>
          <a:p>
            <a:pPr lvl="2"/>
            <a:r>
              <a:rPr lang="en-US" dirty="0" smtClean="0"/>
              <a:t>GWAS all use DNA chips, not genome sequence</a:t>
            </a:r>
          </a:p>
          <a:p>
            <a:pPr lvl="2"/>
            <a:r>
              <a:rPr lang="en-US" dirty="0" smtClean="0"/>
              <a:t>Association only works for common SNPs</a:t>
            </a:r>
          </a:p>
          <a:p>
            <a:pPr lvl="1"/>
            <a:r>
              <a:rPr lang="en-US" dirty="0" smtClean="0"/>
              <a:t>For common SNPs, Steve could have gotten essentially the same information from a 23andme chip.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663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76199"/>
            <a:ext cx="6096000" cy="6221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987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04799"/>
            <a:ext cx="3886200" cy="6036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86006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/>
          <a:p>
            <a:r>
              <a:rPr lang="en-US" dirty="0" err="1" smtClean="0"/>
              <a:t>Genotation</a:t>
            </a:r>
            <a:r>
              <a:rPr lang="en-US" dirty="0" smtClean="0"/>
              <a:t>: clinical:  Diabetes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9058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 2 Diabetes GWAS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1828800"/>
            <a:ext cx="6477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Date		# cases	trait		SNPs</a:t>
            </a:r>
          </a:p>
          <a:p>
            <a:r>
              <a:rPr lang="en-US" sz="2800" dirty="0" smtClean="0"/>
              <a:t>2008		10K		T2D		16</a:t>
            </a:r>
          </a:p>
          <a:p>
            <a:r>
              <a:rPr lang="en-US" sz="2800" dirty="0" smtClean="0"/>
              <a:t>2010		46K		IR		17</a:t>
            </a:r>
          </a:p>
          <a:p>
            <a:r>
              <a:rPr lang="en-US" sz="2800" dirty="0" smtClean="0"/>
              <a:t>2010		42K		T2D		23</a:t>
            </a:r>
          </a:p>
          <a:p>
            <a:r>
              <a:rPr lang="en-US" sz="2800" dirty="0" smtClean="0"/>
              <a:t>2012		34K		T2D		33</a:t>
            </a:r>
          </a:p>
          <a:p>
            <a:r>
              <a:rPr lang="en-US" sz="2800" dirty="0" smtClean="0"/>
              <a:t>2014		26K		T2D		76</a:t>
            </a:r>
          </a:p>
          <a:p>
            <a:endParaRPr lang="en-US" sz="2800" dirty="0" smtClean="0"/>
          </a:p>
          <a:p>
            <a:pPr marL="342900" indent="-342900">
              <a:buAutoNum type="arabicPlain" startAt="2008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75275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81000"/>
            <a:ext cx="84582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13617" y="2514600"/>
            <a:ext cx="784041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MARCH 2014 </a:t>
            </a:r>
            <a:r>
              <a:rPr lang="en-US" b="1" dirty="0"/>
              <a:t>Nature Genetics</a:t>
            </a:r>
            <a:endParaRPr lang="en-US" dirty="0"/>
          </a:p>
          <a:p>
            <a:endParaRPr lang="en-US" b="1" dirty="0" smtClean="0"/>
          </a:p>
          <a:p>
            <a:r>
              <a:rPr lang="en-US" b="1" dirty="0" smtClean="0"/>
              <a:t>26,488 </a:t>
            </a:r>
            <a:r>
              <a:rPr lang="en-US" b="1" dirty="0"/>
              <a:t>cases </a:t>
            </a:r>
            <a:r>
              <a:rPr lang="en-US" b="1" dirty="0" smtClean="0"/>
              <a:t>(T2 D) and </a:t>
            </a:r>
            <a:r>
              <a:rPr lang="en-US" b="1" dirty="0"/>
              <a:t>83,964 controls </a:t>
            </a:r>
            <a:endParaRPr lang="en-US" b="1" dirty="0" smtClean="0"/>
          </a:p>
          <a:p>
            <a:r>
              <a:rPr lang="en-US" b="1" dirty="0" smtClean="0"/>
              <a:t>European</a:t>
            </a:r>
            <a:r>
              <a:rPr lang="en-US" b="1" dirty="0"/>
              <a:t>, east Asian, south Asian and Mexican and Mexican American ancestry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Confirmed 69 previous SNPs associated with T2D</a:t>
            </a:r>
          </a:p>
          <a:p>
            <a:r>
              <a:rPr lang="en-US" b="1" dirty="0" smtClean="0"/>
              <a:t>Found 7 new loci for T2D using multi-ethnic populations</a:t>
            </a:r>
          </a:p>
          <a:p>
            <a:endParaRPr lang="en-US" b="1" dirty="0" smtClean="0"/>
          </a:p>
          <a:p>
            <a:r>
              <a:rPr lang="en-US" b="1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causal mutation/gene is hard to identify from GWA studies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13"/>
          <a:stretch/>
        </p:blipFill>
        <p:spPr bwMode="auto">
          <a:xfrm>
            <a:off x="228600" y="1371600"/>
            <a:ext cx="5029200" cy="4622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62600" y="16002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Purple:  Lead SNP</a:t>
            </a:r>
          </a:p>
          <a:p>
            <a:r>
              <a:rPr lang="en-US" dirty="0" smtClean="0"/>
              <a:t>Red:  R</a:t>
            </a:r>
            <a:r>
              <a:rPr lang="en-US" baseline="30000" dirty="0" smtClean="0"/>
              <a:t>2</a:t>
            </a:r>
            <a:r>
              <a:rPr lang="en-US" dirty="0" smtClean="0"/>
              <a:t> &gt; 0.8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15000" y="3048000"/>
            <a:ext cx="243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Causal mutation?</a:t>
            </a:r>
          </a:p>
          <a:p>
            <a:endParaRPr lang="en-US" dirty="0"/>
          </a:p>
          <a:p>
            <a:r>
              <a:rPr lang="en-US" dirty="0" smtClean="0"/>
              <a:t>Affected gene?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39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Missing heritability for Type 2 Diabetes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295400"/>
            <a:ext cx="7139866" cy="500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Mutation landscape in diabetes gene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438400" y="19812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e 5"/>
          <p:cNvSpPr/>
          <p:nvPr/>
        </p:nvSpPr>
        <p:spPr>
          <a:xfrm>
            <a:off x="4495800" y="19812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&quot;No&quot; Symbol 6"/>
          <p:cNvSpPr/>
          <p:nvPr/>
        </p:nvSpPr>
        <p:spPr>
          <a:xfrm>
            <a:off x="5334000" y="3200400"/>
            <a:ext cx="685800" cy="762000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543800" y="44196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91200" y="57150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391400" y="21336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600200" y="12192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743200" y="30480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048000" y="39624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29000" y="14478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4038600" y="35814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477000" y="33528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581400" y="49530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990600" y="24384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724400" y="45720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096000" y="44958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15000" y="21336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e 21"/>
          <p:cNvSpPr/>
          <p:nvPr/>
        </p:nvSpPr>
        <p:spPr>
          <a:xfrm>
            <a:off x="5410200" y="12192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Pie 22"/>
          <p:cNvSpPr/>
          <p:nvPr/>
        </p:nvSpPr>
        <p:spPr>
          <a:xfrm>
            <a:off x="762000" y="15240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Pie 23"/>
          <p:cNvSpPr/>
          <p:nvPr/>
        </p:nvSpPr>
        <p:spPr>
          <a:xfrm>
            <a:off x="1143000" y="48768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Pie 24"/>
          <p:cNvSpPr/>
          <p:nvPr/>
        </p:nvSpPr>
        <p:spPr>
          <a:xfrm>
            <a:off x="1752600" y="37338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Pie 25"/>
          <p:cNvSpPr/>
          <p:nvPr/>
        </p:nvSpPr>
        <p:spPr>
          <a:xfrm>
            <a:off x="2438400" y="48006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diabetes.niddk.nih.gov/dm/pubs/diagnosis/images/DM_Blood_Test_Levels_Ch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81000"/>
            <a:ext cx="7718794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Mutation landscape in diabetes gene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057400" y="26670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e 5"/>
          <p:cNvSpPr/>
          <p:nvPr/>
        </p:nvSpPr>
        <p:spPr>
          <a:xfrm>
            <a:off x="5257800" y="48006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&quot;No&quot; Symbol 6"/>
          <p:cNvSpPr/>
          <p:nvPr/>
        </p:nvSpPr>
        <p:spPr>
          <a:xfrm>
            <a:off x="838200" y="3810000"/>
            <a:ext cx="685800" cy="762000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543800" y="44196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91200" y="57150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391400" y="21336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600200" y="18288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743200" y="34290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048000" y="43434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124200" y="18288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410200" y="32766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477000" y="33528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828800" y="58674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990600" y="28194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162800" y="54102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096000" y="44958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15000" y="21336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e 21"/>
          <p:cNvSpPr/>
          <p:nvPr/>
        </p:nvSpPr>
        <p:spPr>
          <a:xfrm>
            <a:off x="6477000" y="24384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Pie 22"/>
          <p:cNvSpPr/>
          <p:nvPr/>
        </p:nvSpPr>
        <p:spPr>
          <a:xfrm>
            <a:off x="762000" y="19050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Pie 23"/>
          <p:cNvSpPr/>
          <p:nvPr/>
        </p:nvSpPr>
        <p:spPr>
          <a:xfrm>
            <a:off x="1219200" y="48768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Pie 24"/>
          <p:cNvSpPr/>
          <p:nvPr/>
        </p:nvSpPr>
        <p:spPr>
          <a:xfrm>
            <a:off x="1752600" y="41148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Pie 25"/>
          <p:cNvSpPr/>
          <p:nvPr/>
        </p:nvSpPr>
        <p:spPr>
          <a:xfrm>
            <a:off x="2819400" y="51816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8" name="Straight Connector 27"/>
          <p:cNvCxnSpPr>
            <a:stCxn id="2" idx="2"/>
          </p:cNvCxnSpPr>
          <p:nvPr/>
        </p:nvCxnSpPr>
        <p:spPr>
          <a:xfrm>
            <a:off x="4572000" y="1143000"/>
            <a:ext cx="76200" cy="50292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676400" y="1143000"/>
            <a:ext cx="11384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Cases</a:t>
            </a:r>
            <a:endParaRPr lang="en-US" sz="3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5867400" y="1143000"/>
            <a:ext cx="16089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Controls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SLC30A8 </a:t>
            </a:r>
            <a:r>
              <a:rPr lang="en-US" dirty="0" smtClean="0"/>
              <a:t>and</a:t>
            </a:r>
            <a:r>
              <a:rPr lang="en-US" i="1" dirty="0" smtClean="0"/>
              <a:t> </a:t>
            </a:r>
            <a:r>
              <a:rPr lang="en-US" dirty="0" smtClean="0"/>
              <a:t>Type 2 Diabetes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600200"/>
            <a:ext cx="7086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SLC30A8 </a:t>
            </a:r>
            <a:r>
              <a:rPr lang="en-US" dirty="0" smtClean="0"/>
              <a:t>encodes</a:t>
            </a:r>
            <a:r>
              <a:rPr lang="en-US" i="1" dirty="0" smtClean="0"/>
              <a:t> </a:t>
            </a:r>
            <a:r>
              <a:rPr lang="en-US" dirty="0" smtClean="0"/>
              <a:t>an islet zinc transporter </a:t>
            </a:r>
            <a:r>
              <a:rPr lang="en-US" b="1" dirty="0" smtClean="0"/>
              <a:t>zinc transporter ZnT8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p.Trp325Arg is a </a:t>
            </a:r>
            <a:r>
              <a:rPr lang="en-US" dirty="0" err="1" smtClean="0"/>
              <a:t>missense</a:t>
            </a:r>
            <a:r>
              <a:rPr lang="en-US" dirty="0" smtClean="0"/>
              <a:t> change with a 30-50% minor allele frequency</a:t>
            </a:r>
          </a:p>
          <a:p>
            <a:endParaRPr lang="en-US" dirty="0" smtClean="0"/>
          </a:p>
          <a:p>
            <a:r>
              <a:rPr lang="en-US" dirty="0" smtClean="0"/>
              <a:t>p.Trp325Arg is thought to be a weak mutation and partially reduce ZnT8 function</a:t>
            </a:r>
          </a:p>
          <a:p>
            <a:endParaRPr lang="en-US" dirty="0" smtClean="0"/>
          </a:p>
          <a:p>
            <a:r>
              <a:rPr lang="en-US" dirty="0" smtClean="0"/>
              <a:t>p.Trp325Arg is associated with 1.2x risk for type 2 Diabetes, fasting glucose and insulin levels</a:t>
            </a:r>
          </a:p>
          <a:p>
            <a:endParaRPr lang="en-US" dirty="0" smtClean="0"/>
          </a:p>
          <a:p>
            <a:r>
              <a:rPr lang="en-US" sz="2400" b="1" dirty="0" smtClean="0"/>
              <a:t>If weak alleles of </a:t>
            </a:r>
            <a:r>
              <a:rPr lang="en-US" sz="2400" b="1" i="1" dirty="0" smtClean="0"/>
              <a:t>SLC30A8 </a:t>
            </a:r>
            <a:r>
              <a:rPr lang="en-US" sz="2400" b="1" dirty="0" smtClean="0"/>
              <a:t>result in a mild risk for Type 2 Diabetes, might strong (null) alleles have a high effect on Type 2 Diabetes?</a:t>
            </a:r>
          </a:p>
          <a:p>
            <a:endParaRPr lang="en-US" dirty="0" smtClean="0"/>
          </a:p>
          <a:p>
            <a:endParaRPr lang="en-US" i="1" dirty="0" smtClean="0"/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609600"/>
            <a:ext cx="8382000" cy="10002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Strong (null) alleles of </a:t>
            </a:r>
            <a:r>
              <a:rPr lang="en-US" sz="2800" i="1" dirty="0" smtClean="0"/>
              <a:t>SLC30A8</a:t>
            </a:r>
            <a:r>
              <a:rPr lang="en-US" sz="2800" b="1" dirty="0" smtClean="0"/>
              <a:t> show strong </a:t>
            </a:r>
            <a:r>
              <a:rPr lang="en-US" sz="2800" b="1" dirty="0" smtClean="0">
                <a:solidFill>
                  <a:srgbClr val="00B050"/>
                </a:solidFill>
              </a:rPr>
              <a:t>protection</a:t>
            </a:r>
            <a:r>
              <a:rPr lang="en-US" sz="2800" b="1" dirty="0" smtClean="0"/>
              <a:t> from Type 2 Diabetes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Sequenced </a:t>
            </a:r>
            <a:r>
              <a:rPr lang="en-US" sz="2800" i="1" dirty="0" smtClean="0"/>
              <a:t>SLC30A8</a:t>
            </a:r>
            <a:r>
              <a:rPr lang="en-US" sz="2800" b="1" dirty="0" smtClean="0"/>
              <a:t> in many people.</a:t>
            </a:r>
          </a:p>
          <a:p>
            <a:r>
              <a:rPr lang="en-US" sz="2800" b="1" dirty="0" smtClean="0"/>
              <a:t>Found 12 strong loss-of-function mutations – stop mutations and splice site mutations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Heterozygous carriers for a </a:t>
            </a:r>
            <a:r>
              <a:rPr lang="en-US" sz="2800" i="1" dirty="0" smtClean="0"/>
              <a:t>SLC30A8</a:t>
            </a:r>
            <a:r>
              <a:rPr lang="en-US" sz="2800" b="1" dirty="0" smtClean="0"/>
              <a:t> null mutation show 65% decreased for Type 2 diabetes</a:t>
            </a:r>
          </a:p>
          <a:p>
            <a:pPr lvl="1">
              <a:buFont typeface="Arial" pitchFamily="34" charset="0"/>
              <a:buChar char="•"/>
            </a:pPr>
            <a:r>
              <a:rPr lang="en-US" sz="2800" b="1" dirty="0" smtClean="0"/>
              <a:t>Much stronger effect than the common allele</a:t>
            </a:r>
          </a:p>
          <a:p>
            <a:pPr lvl="1">
              <a:buFont typeface="Arial" pitchFamily="34" charset="0"/>
              <a:buChar char="•"/>
            </a:pPr>
            <a:r>
              <a:rPr lang="en-US" sz="2800" b="1" dirty="0" smtClean="0"/>
              <a:t>Effect was opposite to expected.  Null alleles lead to decreased rather than increased risk for Type 2 diabetes.</a:t>
            </a:r>
          </a:p>
          <a:p>
            <a:endParaRPr lang="en-US" sz="2800" b="1" dirty="0" smtClean="0"/>
          </a:p>
          <a:p>
            <a:endParaRPr lang="en-US" sz="2800" b="1" dirty="0" smtClean="0"/>
          </a:p>
          <a:p>
            <a:endParaRPr lang="en-US" sz="2800" b="1" dirty="0" smtClean="0"/>
          </a:p>
          <a:p>
            <a:endParaRPr lang="en-US" sz="2800" b="1" dirty="0" smtClean="0"/>
          </a:p>
          <a:p>
            <a:r>
              <a:rPr lang="en-US" sz="2800" b="1" dirty="0" smtClean="0"/>
              <a:t>	</a:t>
            </a:r>
          </a:p>
          <a:p>
            <a:endParaRPr lang="en-US" sz="2800" b="1" dirty="0" smtClean="0"/>
          </a:p>
          <a:p>
            <a:endParaRPr lang="en-US" sz="2800" b="1" dirty="0" smtClean="0"/>
          </a:p>
          <a:p>
            <a:endParaRPr lang="en-US" sz="2800" b="1" dirty="0" smtClean="0"/>
          </a:p>
          <a:p>
            <a:endParaRPr lang="en-US" sz="2800" b="1" dirty="0" smtClean="0"/>
          </a:p>
          <a:p>
            <a:endParaRPr lang="en-US" sz="2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Mutation landscape in </a:t>
            </a:r>
            <a:r>
              <a:rPr lang="en-US" i="1" dirty="0" smtClean="0"/>
              <a:t>SLC30A8</a:t>
            </a:r>
            <a:r>
              <a:rPr lang="en-US" b="1" dirty="0" smtClean="0"/>
              <a:t> </a:t>
            </a:r>
            <a:r>
              <a:rPr lang="en-US" dirty="0" smtClean="0"/>
              <a:t>gene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057400" y="26670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e 5"/>
          <p:cNvSpPr/>
          <p:nvPr/>
        </p:nvSpPr>
        <p:spPr>
          <a:xfrm>
            <a:off x="5257800" y="48006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&quot;No&quot; Symbol 6"/>
          <p:cNvSpPr/>
          <p:nvPr/>
        </p:nvSpPr>
        <p:spPr>
          <a:xfrm>
            <a:off x="7620000" y="3276600"/>
            <a:ext cx="685800" cy="762000"/>
          </a:xfrm>
          <a:prstGeom prst="noSmoking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7543800" y="44196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91200" y="57150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7391400" y="21336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600200" y="18288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743200" y="34290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048000" y="43434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124200" y="18288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410200" y="32766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477000" y="33528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828800" y="58674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990600" y="28194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7162800" y="54102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096000" y="44958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15000" y="2133600"/>
            <a:ext cx="7620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e 21"/>
          <p:cNvSpPr/>
          <p:nvPr/>
        </p:nvSpPr>
        <p:spPr>
          <a:xfrm>
            <a:off x="6477000" y="24384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Pie 22"/>
          <p:cNvSpPr/>
          <p:nvPr/>
        </p:nvSpPr>
        <p:spPr>
          <a:xfrm>
            <a:off x="762000" y="19050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Pie 23"/>
          <p:cNvSpPr/>
          <p:nvPr/>
        </p:nvSpPr>
        <p:spPr>
          <a:xfrm>
            <a:off x="1219200" y="48768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Pie 24"/>
          <p:cNvSpPr/>
          <p:nvPr/>
        </p:nvSpPr>
        <p:spPr>
          <a:xfrm>
            <a:off x="1752600" y="41148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Pie 25"/>
          <p:cNvSpPr/>
          <p:nvPr/>
        </p:nvSpPr>
        <p:spPr>
          <a:xfrm>
            <a:off x="2819400" y="5181600"/>
            <a:ext cx="609600" cy="685800"/>
          </a:xfrm>
          <a:prstGeom prst="pi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8" name="Straight Connector 27"/>
          <p:cNvCxnSpPr>
            <a:stCxn id="2" idx="2"/>
          </p:cNvCxnSpPr>
          <p:nvPr/>
        </p:nvCxnSpPr>
        <p:spPr>
          <a:xfrm>
            <a:off x="4572000" y="1143000"/>
            <a:ext cx="76200" cy="50292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676400" y="1143000"/>
            <a:ext cx="11384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Cases</a:t>
            </a:r>
            <a:endParaRPr lang="en-US" sz="3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5867400" y="1143000"/>
            <a:ext cx="16089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Controls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Rare mutations in GWAS genes do not explain the missing heritability for Type 2 Diabetes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514600"/>
            <a:ext cx="8305800" cy="1752600"/>
          </a:xfrm>
        </p:spPr>
        <p:txBody>
          <a:bodyPr>
            <a:noAutofit/>
          </a:bodyPr>
          <a:lstStyle/>
          <a:p>
            <a:pPr lvl="1" algn="l"/>
            <a:endParaRPr lang="en-US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400" b="1" dirty="0" smtClean="0">
                <a:solidFill>
                  <a:schemeClr val="tx1"/>
                </a:solidFill>
              </a:rPr>
              <a:t>Sequence </a:t>
            </a:r>
            <a:r>
              <a:rPr lang="en-US" sz="2400" b="1" i="1" dirty="0" smtClean="0">
                <a:solidFill>
                  <a:schemeClr val="tx1"/>
                </a:solidFill>
              </a:rPr>
              <a:t>SLC30A8 </a:t>
            </a:r>
            <a:r>
              <a:rPr lang="en-US" sz="2400" b="1" dirty="0" smtClean="0">
                <a:solidFill>
                  <a:schemeClr val="tx1"/>
                </a:solidFill>
              </a:rPr>
              <a:t>in 145K people, and only 345 had mutations. </a:t>
            </a:r>
          </a:p>
          <a:p>
            <a:pPr algn="l"/>
            <a:endParaRPr lang="en-US" sz="2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400" b="1" dirty="0" smtClean="0">
                <a:solidFill>
                  <a:schemeClr val="tx1"/>
                </a:solidFill>
              </a:rPr>
              <a:t>Sequenced 115 GWAS genes in diabetics.</a:t>
            </a:r>
          </a:p>
          <a:p>
            <a:pPr lvl="1" algn="l"/>
            <a:r>
              <a:rPr lang="en-US" sz="2000" b="1" dirty="0" smtClean="0">
                <a:solidFill>
                  <a:schemeClr val="tx1"/>
                </a:solidFill>
              </a:rPr>
              <a:t>Only </a:t>
            </a:r>
            <a:r>
              <a:rPr lang="en-US" sz="2000" b="1" i="1" dirty="0" smtClean="0">
                <a:solidFill>
                  <a:schemeClr val="tx1"/>
                </a:solidFill>
              </a:rPr>
              <a:t>SLC30A8</a:t>
            </a:r>
            <a:r>
              <a:rPr lang="en-US" sz="2000" b="1" dirty="0" smtClean="0">
                <a:solidFill>
                  <a:schemeClr val="tx1"/>
                </a:solidFill>
              </a:rPr>
              <a:t> had mutations</a:t>
            </a:r>
          </a:p>
          <a:p>
            <a:pPr algn="l"/>
            <a:endParaRPr lang="en-US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Maturity Onset Diabetes of the Young</a:t>
            </a:r>
            <a:br>
              <a:rPr lang="en-US" dirty="0" smtClean="0"/>
            </a:br>
            <a:r>
              <a:rPr lang="en-US" dirty="0" smtClean="0"/>
              <a:t>(MODY)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752600"/>
            <a:ext cx="8458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dirty="0"/>
              <a:t> MODY </a:t>
            </a:r>
            <a:r>
              <a:rPr lang="en-US" dirty="0" smtClean="0"/>
              <a:t>is </a:t>
            </a:r>
            <a:r>
              <a:rPr lang="en-US" dirty="0"/>
              <a:t>a good candidate for personal genomic screening for several reasons: </a:t>
            </a:r>
            <a:endParaRPr lang="en-US" dirty="0" smtClean="0"/>
          </a:p>
          <a:p>
            <a:pPr marL="400050" indent="-400050">
              <a:buAutoNum type="romanLcParenBoth"/>
            </a:pPr>
            <a:r>
              <a:rPr lang="en-US" dirty="0" smtClean="0"/>
              <a:t>it </a:t>
            </a:r>
            <a:r>
              <a:rPr lang="en-US" dirty="0"/>
              <a:t>is caused by dominant Mendelian mutations, such that heterozygous carriers develop </a:t>
            </a:r>
            <a:r>
              <a:rPr lang="en-US" dirty="0" smtClean="0"/>
              <a:t>disease; </a:t>
            </a:r>
          </a:p>
          <a:p>
            <a:pPr marL="400050" indent="-400050">
              <a:buAutoNum type="romanLcParenBoth"/>
            </a:pPr>
            <a:r>
              <a:rPr lang="en-US" dirty="0" smtClean="0"/>
              <a:t>clinical </a:t>
            </a:r>
            <a:r>
              <a:rPr lang="en-US" dirty="0"/>
              <a:t>presentation occurs early in life (&lt;25 years) with </a:t>
            </a:r>
            <a:r>
              <a:rPr lang="en-US" dirty="0" err="1"/>
              <a:t>nonketotic</a:t>
            </a:r>
            <a:r>
              <a:rPr lang="en-US" dirty="0"/>
              <a:t> </a:t>
            </a:r>
            <a:r>
              <a:rPr lang="en-US" dirty="0" smtClean="0"/>
              <a:t>hyperglycemia </a:t>
            </a:r>
          </a:p>
          <a:p>
            <a:pPr marL="400050" indent="-400050">
              <a:buAutoNum type="romanLcParenBoth"/>
            </a:pPr>
            <a:r>
              <a:rPr lang="en-US" dirty="0" smtClean="0"/>
              <a:t>the </a:t>
            </a:r>
            <a:r>
              <a:rPr lang="en-US" dirty="0"/>
              <a:t>frequency of MODY is 0.1–0.2% in European </a:t>
            </a:r>
            <a:r>
              <a:rPr lang="en-US" dirty="0" smtClean="0"/>
              <a:t>populations, </a:t>
            </a:r>
            <a:r>
              <a:rPr lang="en-US" dirty="0"/>
              <a:t>with the majority of affected individuals being undiagnosed or </a:t>
            </a:r>
            <a:r>
              <a:rPr lang="en-US" dirty="0" smtClean="0"/>
              <a:t>misdiagnosed; </a:t>
            </a:r>
          </a:p>
          <a:p>
            <a:pPr marL="400050" indent="-400050">
              <a:buAutoNum type="romanLcParenBoth"/>
            </a:pPr>
            <a:r>
              <a:rPr lang="en-US" dirty="0" smtClean="0"/>
              <a:t>MODY </a:t>
            </a:r>
            <a:r>
              <a:rPr lang="en-US" dirty="0"/>
              <a:t>diagnosis can substantially affect diabetes prognosis and </a:t>
            </a:r>
            <a:r>
              <a:rPr lang="en-US" dirty="0" smtClean="0"/>
              <a:t>treatment </a:t>
            </a:r>
            <a:r>
              <a:rPr lang="en-US" dirty="0"/>
              <a:t>of the individual or affected family </a:t>
            </a:r>
            <a:r>
              <a:rPr lang="en-US" dirty="0" smtClean="0"/>
              <a:t>members</a:t>
            </a:r>
          </a:p>
          <a:p>
            <a:pPr marL="400050" indent="-400050">
              <a:buAutoNum type="romanLcParenBoth"/>
            </a:pPr>
            <a:r>
              <a:rPr lang="en-US" dirty="0" smtClean="0"/>
              <a:t>mutations </a:t>
            </a:r>
            <a:r>
              <a:rPr lang="en-US" dirty="0"/>
              <a:t>in MODY genes also influence late-onset phenotypes, as common variants near many of these genes are associated with type 2 diabetes (T2D) risk in the general </a:t>
            </a:r>
            <a:r>
              <a:rPr lang="en-US" dirty="0" smtClean="0"/>
              <a:t>population</a:t>
            </a:r>
          </a:p>
          <a:p>
            <a:pPr marL="400050" indent="-400050">
              <a:buAutoNum type="romanLcParenBoth"/>
            </a:pPr>
            <a:r>
              <a:rPr lang="en-US" dirty="0" smtClean="0"/>
              <a:t>this </a:t>
            </a:r>
            <a:r>
              <a:rPr lang="en-US" dirty="0"/>
              <a:t>risk can be reduced by lifestyle </a:t>
            </a:r>
            <a:r>
              <a:rPr lang="en-US" dirty="0" smtClean="0"/>
              <a:t>intervention.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380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1470025"/>
          </a:xfrm>
        </p:spPr>
        <p:txBody>
          <a:bodyPr/>
          <a:lstStyle/>
          <a:p>
            <a:r>
              <a:rPr lang="en-US" dirty="0" smtClean="0"/>
              <a:t>MODY genes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981200"/>
            <a:ext cx="6400800" cy="17526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</a:rPr>
              <a:t>People with MODY often have mutations in these seven genes:</a:t>
            </a:r>
          </a:p>
          <a:p>
            <a:pPr algn="l"/>
            <a:r>
              <a:rPr lang="en-US" sz="2400" b="1" i="1" dirty="0" smtClean="0">
                <a:solidFill>
                  <a:schemeClr val="tx1"/>
                </a:solidFill>
              </a:rPr>
              <a:t>HNF1A</a:t>
            </a:r>
            <a:r>
              <a:rPr lang="en-US" sz="2400" b="1" dirty="0" smtClean="0">
                <a:solidFill>
                  <a:schemeClr val="tx1"/>
                </a:solidFill>
              </a:rPr>
              <a:t>30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400" b="1" i="1" dirty="0" smtClean="0">
                <a:solidFill>
                  <a:schemeClr val="tx1"/>
                </a:solidFill>
              </a:rPr>
              <a:t>GCK</a:t>
            </a:r>
            <a:r>
              <a:rPr lang="en-US" sz="2400" b="1" dirty="0" smtClean="0">
                <a:solidFill>
                  <a:schemeClr val="tx1"/>
                </a:solidFill>
              </a:rPr>
              <a:t>31,32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400" b="1" i="1" dirty="0" smtClean="0">
                <a:solidFill>
                  <a:schemeClr val="tx1"/>
                </a:solidFill>
              </a:rPr>
              <a:t>HNF4A</a:t>
            </a:r>
            <a:r>
              <a:rPr lang="en-US" sz="2400" b="1" dirty="0" smtClean="0">
                <a:solidFill>
                  <a:schemeClr val="tx1"/>
                </a:solidFill>
              </a:rPr>
              <a:t>33</a:t>
            </a:r>
          </a:p>
          <a:p>
            <a:pPr algn="l"/>
            <a:r>
              <a:rPr lang="en-US" sz="2400" b="1" i="1" dirty="0" smtClean="0">
                <a:solidFill>
                  <a:schemeClr val="tx1"/>
                </a:solidFill>
              </a:rPr>
              <a:t>HNF1B</a:t>
            </a:r>
            <a:r>
              <a:rPr lang="en-US" sz="2400" b="1" dirty="0" smtClean="0">
                <a:solidFill>
                  <a:schemeClr val="tx1"/>
                </a:solidFill>
              </a:rPr>
              <a:t>34</a:t>
            </a:r>
          </a:p>
          <a:p>
            <a:pPr algn="l"/>
            <a:r>
              <a:rPr lang="en-US" sz="2400" b="1" i="1" dirty="0" smtClean="0">
                <a:solidFill>
                  <a:schemeClr val="tx1"/>
                </a:solidFill>
              </a:rPr>
              <a:t>PDX1 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400" b="1" i="1" dirty="0" smtClean="0">
                <a:solidFill>
                  <a:schemeClr val="tx1"/>
                </a:solidFill>
              </a:rPr>
              <a:t>INS</a:t>
            </a:r>
            <a:r>
              <a:rPr lang="en-US" sz="2400" b="1" dirty="0" smtClean="0">
                <a:solidFill>
                  <a:schemeClr val="tx1"/>
                </a:solidFill>
              </a:rPr>
              <a:t>36 </a:t>
            </a:r>
          </a:p>
          <a:p>
            <a:pPr algn="l"/>
            <a:r>
              <a:rPr lang="en-US" sz="2400" b="1" i="1" dirty="0" smtClean="0">
                <a:solidFill>
                  <a:schemeClr val="tx1"/>
                </a:solidFill>
              </a:rPr>
              <a:t>NEUROD1 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818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399" y="228600"/>
            <a:ext cx="823339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3400" y="2362200"/>
            <a:ext cx="80772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What is the penetrance of the MODY genes?</a:t>
            </a:r>
          </a:p>
          <a:p>
            <a:endParaRPr lang="en-US" b="1" dirty="0"/>
          </a:p>
          <a:p>
            <a:r>
              <a:rPr lang="en-US" b="1" dirty="0" smtClean="0"/>
              <a:t>Penetrance – the fraction of people with the mutation that have MODY.  </a:t>
            </a:r>
          </a:p>
          <a:p>
            <a:endParaRPr lang="en-US" b="1" dirty="0"/>
          </a:p>
          <a:p>
            <a:r>
              <a:rPr lang="en-US" b="1" dirty="0" smtClean="0"/>
              <a:t>sequenced </a:t>
            </a:r>
            <a:r>
              <a:rPr lang="en-US" b="1" dirty="0"/>
              <a:t>seven genes for maturity-onset diabetes of the young (MODY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in 4003 people.</a:t>
            </a:r>
          </a:p>
          <a:p>
            <a:r>
              <a:rPr lang="en-US" b="1" dirty="0" smtClean="0"/>
              <a:t>35 strong loss-of-function </a:t>
            </a:r>
            <a:r>
              <a:rPr lang="en-US" b="1" dirty="0"/>
              <a:t>(pathogenic) </a:t>
            </a:r>
            <a:r>
              <a:rPr lang="en-US" b="1" dirty="0" smtClean="0"/>
              <a:t>mutations found in these genes</a:t>
            </a:r>
          </a:p>
          <a:p>
            <a:r>
              <a:rPr lang="en-US" b="1" dirty="0" smtClean="0"/>
              <a:t>None of the 35 carriers had MODY.</a:t>
            </a:r>
          </a:p>
          <a:p>
            <a:endParaRPr lang="en-US" b="1" dirty="0"/>
          </a:p>
          <a:p>
            <a:r>
              <a:rPr lang="en-US" b="1" dirty="0" smtClean="0"/>
              <a:t>Conclusions:  </a:t>
            </a:r>
          </a:p>
          <a:p>
            <a:r>
              <a:rPr lang="en-US" b="1" dirty="0" smtClean="0"/>
              <a:t>MODY is very rare (~1/1000).</a:t>
            </a:r>
          </a:p>
          <a:p>
            <a:r>
              <a:rPr lang="en-US" b="1" dirty="0" smtClean="0"/>
              <a:t>These genes greatly increase the risk of MODY (10x).  </a:t>
            </a:r>
          </a:p>
          <a:p>
            <a:r>
              <a:rPr lang="en-US" b="1" dirty="0" smtClean="0"/>
              <a:t>But carriers still have a low overall chance of getting MODY (1/100).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123679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diabetesdietcures.net/wp-content/uploads/2011/05/diabetes-symptom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447800"/>
            <a:ext cx="5101255" cy="48768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286000" y="533400"/>
            <a:ext cx="35587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Type 2 Diabetes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ype-2-diabetes-in-childr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304800"/>
            <a:ext cx="7956884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http://www.cdc.gov/diabetes/images/diabetes_bel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457200"/>
            <a:ext cx="5960805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http://www.med.uottawa.ca/sim/data/Images/Diabetes_prevalence_by_ag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440028"/>
            <a:ext cx="7143750" cy="60369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6096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High blood glucose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419600" y="20574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Insulin secretion from pancreas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419600" y="31242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↑ Glucose absorption by muscle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438400" y="45720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Low blood glucose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28194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Eat</a:t>
            </a:r>
            <a:endParaRPr lang="en-US" sz="2400" dirty="0"/>
          </a:p>
        </p:txBody>
      </p:sp>
      <p:sp>
        <p:nvSpPr>
          <p:cNvPr id="8" name="Down Arrow 7"/>
          <p:cNvSpPr/>
          <p:nvPr/>
        </p:nvSpPr>
        <p:spPr>
          <a:xfrm rot="19106160">
            <a:off x="4987953" y="110439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5419883" y="2449726"/>
            <a:ext cx="484632" cy="7506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2588607">
            <a:off x="5031809" y="3523466"/>
            <a:ext cx="484632" cy="10906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8164975">
            <a:off x="2517209" y="3371066"/>
            <a:ext cx="484632" cy="10906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 rot="12895450">
            <a:off x="2402166" y="1564513"/>
            <a:ext cx="484632" cy="10906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4.bp.blogspot.com/-ZKMZhvwDJ2o/UM3-y4BDIqI/AAAAAAAAAbM/PIsa1XpziNg/s1600/fbl+glucos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199" y="152400"/>
            <a:ext cx="5183005" cy="624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healthsciencedegree.info/wp-content/uploads/2014/04/type-2-diabetes-diagr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04800"/>
            <a:ext cx="6344082" cy="617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770</Words>
  <Application>Microsoft Office PowerPoint</Application>
  <PresentationFormat>On-screen Show (4:3)</PresentationFormat>
  <Paragraphs>135</Paragraphs>
  <Slides>27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Type 2 Diabetes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Genotation: clinical:  Diabetes</vt:lpstr>
      <vt:lpstr>Type 2 Diabetes GWAS</vt:lpstr>
      <vt:lpstr>Slide 16</vt:lpstr>
      <vt:lpstr>The causal mutation/gene is hard to identify from GWA studies</vt:lpstr>
      <vt:lpstr>Missing heritability for Type 2 Diabetes</vt:lpstr>
      <vt:lpstr>Mutation landscape in diabetes gene</vt:lpstr>
      <vt:lpstr>Mutation landscape in diabetes gene</vt:lpstr>
      <vt:lpstr>SLC30A8 and Type 2 Diabetes</vt:lpstr>
      <vt:lpstr>Slide 22</vt:lpstr>
      <vt:lpstr>Mutation landscape in SLC30A8 gene</vt:lpstr>
      <vt:lpstr>Rare mutations in GWAS genes do not explain the missing heritability for Type 2 Diabetes</vt:lpstr>
      <vt:lpstr>Maturity Onset Diabetes of the Young (MODY)</vt:lpstr>
      <vt:lpstr>MODY genes</vt:lpstr>
      <vt:lpstr>Slide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Stuart</dc:creator>
  <cp:lastModifiedBy>Stuart</cp:lastModifiedBy>
  <cp:revision>19</cp:revision>
  <dcterms:created xsi:type="dcterms:W3CDTF">2014-05-07T19:52:21Z</dcterms:created>
  <dcterms:modified xsi:type="dcterms:W3CDTF">2015-04-14T17:28:55Z</dcterms:modified>
</cp:coreProperties>
</file>