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547"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6D6AF1-45D6-450E-B9B2-42C9EFFA2472}" type="datetimeFigureOut">
              <a:rPr lang="en-US" smtClean="0"/>
              <a:t>1/28/2014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76F9D0-2977-404E-ABBC-F61F6F844A9D}"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 of</a:t>
            </a:r>
            <a:r>
              <a:rPr lang="en-US" baseline="0" dirty="0" smtClean="0"/>
              <a:t> a faculty member who found out her family was Jewish and hid their identity during WWII.  </a:t>
            </a:r>
            <a:endParaRPr lang="en-US" dirty="0"/>
          </a:p>
        </p:txBody>
      </p:sp>
      <p:sp>
        <p:nvSpPr>
          <p:cNvPr id="4" name="Slide Number Placeholder 3"/>
          <p:cNvSpPr>
            <a:spLocks noGrp="1"/>
          </p:cNvSpPr>
          <p:nvPr>
            <p:ph type="sldNum" sz="quarter" idx="10"/>
          </p:nvPr>
        </p:nvSpPr>
        <p:spPr/>
        <p:txBody>
          <a:bodyPr/>
          <a:lstStyle/>
          <a:p>
            <a:fld id="{902F6EC7-2BAD-4D29-A296-86352137AA24}" type="slidenum">
              <a:rPr lang="en-US" smtClean="0"/>
              <a:pPr/>
              <a:t>11</a:t>
            </a:fld>
            <a:endParaRPr lang="en-US"/>
          </a:p>
        </p:txBody>
      </p:sp>
    </p:spTree>
    <p:extLst>
      <p:ext uri="{BB962C8B-B14F-4D97-AF65-F5344CB8AC3E}">
        <p14:creationId xmlns="" xmlns:p14="http://schemas.microsoft.com/office/powerpoint/2010/main" val="1183562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Your</a:t>
            </a:r>
            <a:r>
              <a:rPr lang="en-US" baseline="0" dirty="0" smtClean="0"/>
              <a:t> “relatives” may  not be linked to you, or find closely related relatives that you were not previously aware of. </a:t>
            </a:r>
            <a:endParaRPr lang="en-US" dirty="0"/>
          </a:p>
        </p:txBody>
      </p:sp>
      <p:sp>
        <p:nvSpPr>
          <p:cNvPr id="4" name="Slide Number Placeholder 3"/>
          <p:cNvSpPr>
            <a:spLocks noGrp="1"/>
          </p:cNvSpPr>
          <p:nvPr>
            <p:ph type="sldNum" sz="quarter" idx="10"/>
          </p:nvPr>
        </p:nvSpPr>
        <p:spPr/>
        <p:txBody>
          <a:bodyPr/>
          <a:lstStyle/>
          <a:p>
            <a:fld id="{902F6EC7-2BAD-4D29-A296-86352137AA24}" type="slidenum">
              <a:rPr lang="en-US" smtClean="0"/>
              <a:pPr/>
              <a:t>12</a:t>
            </a:fld>
            <a:endParaRPr lang="en-US"/>
          </a:p>
        </p:txBody>
      </p:sp>
    </p:spTree>
    <p:extLst>
      <p:ext uri="{BB962C8B-B14F-4D97-AF65-F5344CB8AC3E}">
        <p14:creationId xmlns="" xmlns:p14="http://schemas.microsoft.com/office/powerpoint/2010/main" val="1134951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C130AA6-E1E5-4E34-A686-34F212D21375}" type="datetimeFigureOut">
              <a:rPr lang="en-US" smtClean="0"/>
              <a:t>1/28/2014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66E9A4-755C-4B32-B0D1-9FD7C2FFCC3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130AA6-E1E5-4E34-A686-34F212D21375}" type="datetimeFigureOut">
              <a:rPr lang="en-US" smtClean="0"/>
              <a:t>1/28/2014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66E9A4-755C-4B32-B0D1-9FD7C2FFCC3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130AA6-E1E5-4E34-A686-34F212D21375}" type="datetimeFigureOut">
              <a:rPr lang="en-US" smtClean="0"/>
              <a:t>1/28/2014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66E9A4-755C-4B32-B0D1-9FD7C2FFCC3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130AA6-E1E5-4E34-A686-34F212D21375}" type="datetimeFigureOut">
              <a:rPr lang="en-US" smtClean="0"/>
              <a:t>1/28/2014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66E9A4-755C-4B32-B0D1-9FD7C2FFCC3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130AA6-E1E5-4E34-A686-34F212D21375}" type="datetimeFigureOut">
              <a:rPr lang="en-US" smtClean="0"/>
              <a:t>1/28/2014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66E9A4-755C-4B32-B0D1-9FD7C2FFCC3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C130AA6-E1E5-4E34-A686-34F212D21375}" type="datetimeFigureOut">
              <a:rPr lang="en-US" smtClean="0"/>
              <a:t>1/28/2014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66E9A4-755C-4B32-B0D1-9FD7C2FFCC3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C130AA6-E1E5-4E34-A686-34F212D21375}" type="datetimeFigureOut">
              <a:rPr lang="en-US" smtClean="0"/>
              <a:t>1/28/2014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66E9A4-755C-4B32-B0D1-9FD7C2FFCC3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C130AA6-E1E5-4E34-A686-34F212D21375}" type="datetimeFigureOut">
              <a:rPr lang="en-US" smtClean="0"/>
              <a:t>1/28/2014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66E9A4-755C-4B32-B0D1-9FD7C2FFCC3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130AA6-E1E5-4E34-A686-34F212D21375}" type="datetimeFigureOut">
              <a:rPr lang="en-US" smtClean="0"/>
              <a:t>1/28/2014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66E9A4-755C-4B32-B0D1-9FD7C2FFCC3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130AA6-E1E5-4E34-A686-34F212D21375}" type="datetimeFigureOut">
              <a:rPr lang="en-US" smtClean="0"/>
              <a:t>1/28/2014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66E9A4-755C-4B32-B0D1-9FD7C2FFCC3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130AA6-E1E5-4E34-A686-34F212D21375}" type="datetimeFigureOut">
              <a:rPr lang="en-US" smtClean="0"/>
              <a:t>1/28/2014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66E9A4-755C-4B32-B0D1-9FD7C2FFCC3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130AA6-E1E5-4E34-A686-34F212D21375}" type="datetimeFigureOut">
              <a:rPr lang="en-US" smtClean="0"/>
              <a:t>1/28/2014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66E9A4-755C-4B32-B0D1-9FD7C2FFCC3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419600" y="-228600"/>
            <a:ext cx="18288000" cy="9906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Oval 1"/>
          <p:cNvSpPr/>
          <p:nvPr/>
        </p:nvSpPr>
        <p:spPr>
          <a:xfrm>
            <a:off x="228600" y="1981200"/>
            <a:ext cx="2286000" cy="1828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 xmlns:p14="http://schemas.microsoft.com/office/powerpoint/2010/main" val="29492788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Ancestry</a:t>
            </a:r>
            <a:endParaRPr lang="en-US" dirty="0"/>
          </a:p>
        </p:txBody>
      </p:sp>
      <p:sp>
        <p:nvSpPr>
          <p:cNvPr id="3" name="Content Placeholder 2"/>
          <p:cNvSpPr>
            <a:spLocks noGrp="1"/>
          </p:cNvSpPr>
          <p:nvPr>
            <p:ph sz="quarter" idx="1"/>
          </p:nvPr>
        </p:nvSpPr>
        <p:spPr/>
        <p:txBody>
          <a:bodyPr/>
          <a:lstStyle/>
          <a:p>
            <a:r>
              <a:rPr lang="en-US" dirty="0" smtClean="0"/>
              <a:t>Find information about your immediate family background that may not have been disclosed </a:t>
            </a:r>
          </a:p>
          <a:p>
            <a:pPr lvl="1"/>
            <a:r>
              <a:rPr lang="en-US" dirty="0" smtClean="0"/>
              <a:t>Jewish? </a:t>
            </a:r>
          </a:p>
          <a:p>
            <a:pPr lvl="1"/>
            <a:r>
              <a:rPr lang="en-US" dirty="0" smtClean="0"/>
              <a:t>African-American?</a:t>
            </a:r>
          </a:p>
          <a:p>
            <a:endParaRPr lang="en-US" dirty="0" smtClean="0"/>
          </a:p>
          <a:p>
            <a:r>
              <a:rPr lang="en-US" dirty="0" smtClean="0"/>
              <a:t>Adoption history not disclosed</a:t>
            </a:r>
            <a:endParaRPr lang="en-US" dirty="0"/>
          </a:p>
          <a:p>
            <a:endParaRPr lang="en-US" dirty="0" smtClean="0"/>
          </a:p>
          <a:p>
            <a:r>
              <a:rPr lang="en-US" dirty="0" smtClean="0"/>
              <a:t>Raises question of paternity</a:t>
            </a:r>
          </a:p>
        </p:txBody>
      </p:sp>
    </p:spTree>
    <p:extLst>
      <p:ext uri="{BB962C8B-B14F-4D97-AF65-F5344CB8AC3E}">
        <p14:creationId xmlns="" xmlns:p14="http://schemas.microsoft.com/office/powerpoint/2010/main" val="10610788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114800" y="-381000"/>
            <a:ext cx="18288000" cy="9906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9259355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Who Should Know?"/>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676400" y="1752600"/>
            <a:ext cx="5429250" cy="4086226"/>
          </a:xfrm>
          <a:prstGeom prst="rect">
            <a:avLst/>
          </a:prstGeom>
          <a:noFill/>
          <a:extLst>
            <a:ext uri="{909E8E84-426E-40DD-AFC4-6F175D3DCCD1}">
              <a14:hiddenFill xmlns="" xmlns:a14="http://schemas.microsoft.com/office/drawing/2010/main">
                <a:solidFill>
                  <a:srgbClr val="FFFFFF"/>
                </a:solidFill>
              </a14:hiddenFill>
            </a:ext>
          </a:extLst>
        </p:spPr>
      </p:pic>
      <p:sp>
        <p:nvSpPr>
          <p:cNvPr id="6" name="Title 5"/>
          <p:cNvSpPr>
            <a:spLocks noGrp="1"/>
          </p:cNvSpPr>
          <p:nvPr>
            <p:ph type="title"/>
          </p:nvPr>
        </p:nvSpPr>
        <p:spPr/>
        <p:txBody>
          <a:bodyPr/>
          <a:lstStyle/>
          <a:p>
            <a:r>
              <a:rPr lang="en-US" dirty="0" smtClean="0"/>
              <a:t>Do others want to know?</a:t>
            </a:r>
            <a:endParaRPr lang="en-US" dirty="0"/>
          </a:p>
        </p:txBody>
      </p:sp>
    </p:spTree>
    <p:extLst>
      <p:ext uri="{BB962C8B-B14F-4D97-AF65-F5344CB8AC3E}">
        <p14:creationId xmlns="" xmlns:p14="http://schemas.microsoft.com/office/powerpoint/2010/main" val="10830872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Other “risks” for genetic testing</a:t>
            </a:r>
            <a:endParaRPr lang="en-US" dirty="0"/>
          </a:p>
        </p:txBody>
      </p:sp>
      <p:sp>
        <p:nvSpPr>
          <p:cNvPr id="3" name="Content Placeholder 2"/>
          <p:cNvSpPr>
            <a:spLocks noGrp="1"/>
          </p:cNvSpPr>
          <p:nvPr>
            <p:ph sz="quarter" idx="1"/>
          </p:nvPr>
        </p:nvSpPr>
        <p:spPr/>
        <p:txBody>
          <a:bodyPr/>
          <a:lstStyle/>
          <a:p>
            <a:r>
              <a:rPr lang="en-US" dirty="0" smtClean="0"/>
              <a:t>False positives</a:t>
            </a:r>
          </a:p>
          <a:p>
            <a:pPr lvl="1"/>
            <a:r>
              <a:rPr lang="en-US" dirty="0" smtClean="0"/>
              <a:t>Anxiety/Stress</a:t>
            </a:r>
          </a:p>
          <a:p>
            <a:pPr lvl="1"/>
            <a:r>
              <a:rPr lang="en-US" dirty="0" smtClean="0"/>
              <a:t>Harm from undergoing unnecessary tests or procedures</a:t>
            </a:r>
          </a:p>
          <a:p>
            <a:endParaRPr lang="en-US" dirty="0"/>
          </a:p>
          <a:p>
            <a:r>
              <a:rPr lang="en-US" dirty="0" smtClean="0"/>
              <a:t>False negatives:</a:t>
            </a:r>
          </a:p>
          <a:p>
            <a:pPr lvl="1"/>
            <a:r>
              <a:rPr lang="en-US" dirty="0" smtClean="0"/>
              <a:t>Ignoring a disease when genetic testing is negative</a:t>
            </a:r>
          </a:p>
          <a:p>
            <a:pPr lvl="2"/>
            <a:r>
              <a:rPr lang="en-US" dirty="0" smtClean="0"/>
              <a:t>Diseases can occur sporadically</a:t>
            </a:r>
          </a:p>
        </p:txBody>
      </p:sp>
    </p:spTree>
    <p:extLst>
      <p:ext uri="{BB962C8B-B14F-4D97-AF65-F5344CB8AC3E}">
        <p14:creationId xmlns="" xmlns:p14="http://schemas.microsoft.com/office/powerpoint/2010/main" val="8189484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343400" y="-718038"/>
            <a:ext cx="18288000" cy="9906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9068065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planning implications</a:t>
            </a:r>
            <a:endParaRPr lang="en-US" dirty="0"/>
          </a:p>
        </p:txBody>
      </p:sp>
      <p:sp>
        <p:nvSpPr>
          <p:cNvPr id="3" name="Content Placeholder 2"/>
          <p:cNvSpPr>
            <a:spLocks noGrp="1"/>
          </p:cNvSpPr>
          <p:nvPr>
            <p:ph sz="quarter" idx="1"/>
          </p:nvPr>
        </p:nvSpPr>
        <p:spPr/>
        <p:txBody>
          <a:bodyPr/>
          <a:lstStyle/>
          <a:p>
            <a:r>
              <a:rPr lang="en-US" dirty="0" smtClean="0"/>
              <a:t>Cystic Fibrosis or </a:t>
            </a:r>
            <a:r>
              <a:rPr lang="en-US" dirty="0" err="1" smtClean="0"/>
              <a:t>Tay</a:t>
            </a:r>
            <a:r>
              <a:rPr lang="en-US" dirty="0" smtClean="0"/>
              <a:t> Sachs</a:t>
            </a:r>
          </a:p>
          <a:p>
            <a:pPr lvl="1"/>
            <a:r>
              <a:rPr lang="en-US" dirty="0" smtClean="0"/>
              <a:t>High carrier rate in Caucasians (CF) or Ashkenazi Jews (TS)</a:t>
            </a:r>
          </a:p>
          <a:p>
            <a:pPr marL="457200" lvl="1" indent="0">
              <a:buNone/>
            </a:pPr>
            <a:endParaRPr lang="en-US" dirty="0" smtClean="0"/>
          </a:p>
          <a:p>
            <a:pPr marL="457200" lvl="1" indent="0">
              <a:buNone/>
            </a:pPr>
            <a:r>
              <a:rPr lang="en-US" dirty="0" smtClean="0"/>
              <a:t>Would that influence your choice in partners?</a:t>
            </a:r>
          </a:p>
          <a:p>
            <a:pPr marL="457200" lvl="1" indent="0">
              <a:buNone/>
            </a:pPr>
            <a:endParaRPr lang="en-US" dirty="0" smtClean="0"/>
          </a:p>
          <a:p>
            <a:pPr marL="457200" lvl="1" indent="0">
              <a:buNone/>
            </a:pPr>
            <a:r>
              <a:rPr lang="en-US" dirty="0" smtClean="0"/>
              <a:t>What if you and your spouse are both carriers?  How does that influence family planning?  </a:t>
            </a:r>
          </a:p>
          <a:p>
            <a:pPr marL="457200" lvl="1" indent="0">
              <a:buNone/>
            </a:pPr>
            <a:endParaRPr lang="en-US" dirty="0"/>
          </a:p>
        </p:txBody>
      </p:sp>
    </p:spTree>
    <p:extLst>
      <p:ext uri="{BB962C8B-B14F-4D97-AF65-F5344CB8AC3E}">
        <p14:creationId xmlns="" xmlns:p14="http://schemas.microsoft.com/office/powerpoint/2010/main" val="1409675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267200" y="0"/>
            <a:ext cx="18288000" cy="9906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Oval 1"/>
          <p:cNvSpPr/>
          <p:nvPr/>
        </p:nvSpPr>
        <p:spPr>
          <a:xfrm>
            <a:off x="4495800" y="2286000"/>
            <a:ext cx="2286000" cy="1828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3" name="Title 2"/>
          <p:cNvSpPr>
            <a:spLocks noGrp="1"/>
          </p:cNvSpPr>
          <p:nvPr>
            <p:ph type="title"/>
          </p:nvPr>
        </p:nvSpPr>
        <p:spPr>
          <a:xfrm>
            <a:off x="381000" y="533400"/>
            <a:ext cx="8229600" cy="609600"/>
          </a:xfrm>
          <a:solidFill>
            <a:schemeClr val="bg1"/>
          </a:solidFill>
        </p:spPr>
        <p:txBody>
          <a:bodyPr>
            <a:normAutofit fontScale="90000"/>
          </a:bodyPr>
          <a:lstStyle/>
          <a:p>
            <a:r>
              <a:rPr lang="en-US" dirty="0" smtClean="0"/>
              <a:t/>
            </a:r>
            <a:br>
              <a:rPr lang="en-US" dirty="0" smtClean="0"/>
            </a:br>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dirty="0"/>
              <a:t/>
            </a:r>
            <a:br>
              <a:rPr lang="en-US" dirty="0"/>
            </a:br>
            <a:r>
              <a:rPr lang="en-US" dirty="0" smtClean="0"/>
              <a:t/>
            </a:r>
            <a:br>
              <a:rPr lang="en-US" dirty="0" smtClean="0"/>
            </a:br>
            <a:r>
              <a:rPr lang="en-US" dirty="0" smtClean="0"/>
              <a:t>Informed </a:t>
            </a:r>
            <a:r>
              <a:rPr lang="en-US" dirty="0"/>
              <a:t>Consent for Research</a:t>
            </a:r>
            <a:br>
              <a:rPr lang="en-US" dirty="0"/>
            </a:br>
            <a:endParaRPr lang="en-US" dirty="0"/>
          </a:p>
        </p:txBody>
      </p:sp>
    </p:spTree>
    <p:extLst>
      <p:ext uri="{BB962C8B-B14F-4D97-AF65-F5344CB8AC3E}">
        <p14:creationId xmlns="" xmlns:p14="http://schemas.microsoft.com/office/powerpoint/2010/main" val="17793771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23andme Informed </a:t>
            </a:r>
            <a:r>
              <a:rPr lang="en-US" dirty="0"/>
              <a:t>C</a:t>
            </a:r>
            <a:r>
              <a:rPr lang="en-US" dirty="0" smtClean="0"/>
              <a:t>onsent</a:t>
            </a:r>
            <a:endParaRPr lang="en-US" dirty="0"/>
          </a:p>
        </p:txBody>
      </p:sp>
      <p:sp>
        <p:nvSpPr>
          <p:cNvPr id="4" name="Content Placeholder 3"/>
          <p:cNvSpPr>
            <a:spLocks noGrp="1"/>
          </p:cNvSpPr>
          <p:nvPr>
            <p:ph sz="quarter" idx="1"/>
          </p:nvPr>
        </p:nvSpPr>
        <p:spPr/>
        <p:txBody>
          <a:bodyPr>
            <a:normAutofit fontScale="70000" lnSpcReduction="20000"/>
          </a:bodyPr>
          <a:lstStyle/>
          <a:p>
            <a:r>
              <a:rPr lang="en-US" dirty="0" smtClean="0"/>
              <a:t>Read the </a:t>
            </a:r>
            <a:r>
              <a:rPr lang="en-US" dirty="0"/>
              <a:t>consent form: https://www.23andme.com/legal/privacy/</a:t>
            </a:r>
            <a:endParaRPr lang="en-US" dirty="0" smtClean="0"/>
          </a:p>
          <a:p>
            <a:endParaRPr lang="en-US" dirty="0" smtClean="0"/>
          </a:p>
          <a:p>
            <a:r>
              <a:rPr lang="en-US" dirty="0" smtClean="0"/>
              <a:t>Decide whether you wish to:</a:t>
            </a:r>
          </a:p>
          <a:p>
            <a:pPr lvl="1">
              <a:buFont typeface="Wingdings" pitchFamily="2" charset="2"/>
              <a:buChar char="Ø"/>
            </a:pPr>
            <a:r>
              <a:rPr lang="en-US" dirty="0" smtClean="0"/>
              <a:t>Participate in research</a:t>
            </a:r>
          </a:p>
          <a:p>
            <a:pPr lvl="2">
              <a:buFont typeface="Wingdings" pitchFamily="2" charset="2"/>
              <a:buChar char="Ø"/>
            </a:pPr>
            <a:r>
              <a:rPr lang="en-US" dirty="0" smtClean="0"/>
              <a:t>Your de-identified genetic information may be used without your knowledge for future research</a:t>
            </a:r>
          </a:p>
          <a:p>
            <a:pPr lvl="1">
              <a:buFont typeface="Wingdings" pitchFamily="2" charset="2"/>
              <a:buChar char="Ø"/>
            </a:pPr>
            <a:r>
              <a:rPr lang="en-US" dirty="0"/>
              <a:t>B</a:t>
            </a:r>
            <a:r>
              <a:rPr lang="en-US" dirty="0" smtClean="0"/>
              <a:t>ank your DNA at 23andme</a:t>
            </a:r>
          </a:p>
          <a:p>
            <a:pPr lvl="1">
              <a:buFont typeface="Wingdings" pitchFamily="2" charset="2"/>
              <a:buChar char="Ø"/>
            </a:pPr>
            <a:r>
              <a:rPr lang="en-US" dirty="0" smtClean="0"/>
              <a:t>Provide voluntarily personal information (beyond information necessary for registration)</a:t>
            </a:r>
          </a:p>
          <a:p>
            <a:pPr lvl="1">
              <a:buFont typeface="Wingdings" pitchFamily="2" charset="2"/>
              <a:buChar char="Ø"/>
            </a:pPr>
            <a:r>
              <a:rPr lang="en-US" dirty="0" smtClean="0"/>
              <a:t>Store genetic information on the database after completing the class</a:t>
            </a:r>
          </a:p>
          <a:p>
            <a:pPr lvl="1">
              <a:buFont typeface="Wingdings" pitchFamily="2" charset="2"/>
              <a:buChar char="Ø"/>
            </a:pPr>
            <a:r>
              <a:rPr lang="en-US" dirty="0" smtClean="0"/>
              <a:t>Allow sharing</a:t>
            </a:r>
          </a:p>
          <a:p>
            <a:pPr lvl="2">
              <a:buFont typeface="Wingdings" pitchFamily="2" charset="2"/>
              <a:buChar char="Ø"/>
            </a:pPr>
            <a:r>
              <a:rPr lang="en-US" dirty="0"/>
              <a:t>23andMe gives you the ability to connect with other individuals who have 23andMe accounts through our community forums, relative finding features, and other sharing features. For some features, </a:t>
            </a:r>
            <a:r>
              <a:rPr lang="en-US" i="1" dirty="0"/>
              <a:t>opt-out is required </a:t>
            </a:r>
            <a:r>
              <a:rPr lang="en-US" dirty="0"/>
              <a:t>to avoid notifications</a:t>
            </a:r>
            <a:endParaRPr lang="en-US" dirty="0" smtClean="0"/>
          </a:p>
          <a:p>
            <a:pPr lvl="1"/>
            <a:endParaRPr lang="en-US" dirty="0" smtClean="0"/>
          </a:p>
          <a:p>
            <a:pPr lvl="1"/>
            <a:endParaRPr lang="en-US" b="1" dirty="0"/>
          </a:p>
        </p:txBody>
      </p:sp>
    </p:spTree>
    <p:extLst>
      <p:ext uri="{BB962C8B-B14F-4D97-AF65-F5344CB8AC3E}">
        <p14:creationId xmlns="" xmlns:p14="http://schemas.microsoft.com/office/powerpoint/2010/main" val="36560944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52400"/>
            <a:ext cx="8229600" cy="868362"/>
          </a:xfrm>
        </p:spPr>
        <p:txBody>
          <a:bodyPr/>
          <a:lstStyle/>
          <a:p>
            <a:pPr algn="l"/>
            <a:r>
              <a:rPr lang="en-US" sz="3600" dirty="0" smtClean="0"/>
              <a:t>Example of test results</a:t>
            </a:r>
            <a:endParaRPr lang="en-US" dirty="0"/>
          </a:p>
        </p:txBody>
      </p:sp>
      <p:pic>
        <p:nvPicPr>
          <p:cNvPr id="6147"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34000" y="990600"/>
            <a:ext cx="18288000" cy="9906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0104874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en-US" dirty="0" smtClean="0"/>
              <a:t>Rosalind Chuang, M.D.</a:t>
            </a:r>
          </a:p>
          <a:p>
            <a:r>
              <a:rPr lang="en-US" dirty="0" smtClean="0"/>
              <a:t>Department of Neurology</a:t>
            </a:r>
          </a:p>
          <a:p>
            <a:r>
              <a:rPr lang="en-US" dirty="0" smtClean="0"/>
              <a:t>Stanford University</a:t>
            </a:r>
          </a:p>
        </p:txBody>
      </p:sp>
      <p:sp>
        <p:nvSpPr>
          <p:cNvPr id="2" name="Title 1"/>
          <p:cNvSpPr>
            <a:spLocks noGrp="1"/>
          </p:cNvSpPr>
          <p:nvPr>
            <p:ph type="ctrTitle"/>
          </p:nvPr>
        </p:nvSpPr>
        <p:spPr/>
        <p:txBody>
          <a:bodyPr>
            <a:normAutofit fontScale="90000"/>
          </a:bodyPr>
          <a:lstStyle/>
          <a:p>
            <a:r>
              <a:rPr lang="en-US" dirty="0" smtClean="0"/>
              <a:t>Informed consent for genetic </a:t>
            </a:r>
            <a:r>
              <a:rPr lang="en-US" dirty="0"/>
              <a:t>testing: Genetics 210</a:t>
            </a:r>
            <a:br>
              <a:rPr lang="en-US" dirty="0"/>
            </a:br>
            <a:endParaRPr lang="en-US" dirty="0"/>
          </a:p>
        </p:txBody>
      </p:sp>
    </p:spTree>
    <p:extLst>
      <p:ext uri="{BB962C8B-B14F-4D97-AF65-F5344CB8AC3E}">
        <p14:creationId xmlns="" xmlns:p14="http://schemas.microsoft.com/office/powerpoint/2010/main" val="11101052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Sensitive test results</a:t>
            </a:r>
            <a:endParaRPr lang="en-US" dirty="0"/>
          </a:p>
        </p:txBody>
      </p:sp>
      <p:sp>
        <p:nvSpPr>
          <p:cNvPr id="4" name="Content Placeholder 3"/>
          <p:cNvSpPr>
            <a:spLocks noGrp="1"/>
          </p:cNvSpPr>
          <p:nvPr>
            <p:ph sz="quarter" idx="1"/>
          </p:nvPr>
        </p:nvSpPr>
        <p:spPr>
          <a:xfrm>
            <a:off x="457200" y="1600200"/>
            <a:ext cx="8229600" cy="4800600"/>
          </a:xfrm>
        </p:spPr>
        <p:txBody>
          <a:bodyPr/>
          <a:lstStyle/>
          <a:p>
            <a:pPr marL="0" indent="0">
              <a:buNone/>
            </a:pPr>
            <a:r>
              <a:rPr lang="en-US" u="sng" dirty="0" smtClean="0">
                <a:solidFill>
                  <a:schemeClr val="tx2">
                    <a:lumMod val="60000"/>
                    <a:lumOff val="40000"/>
                  </a:schemeClr>
                </a:solidFill>
              </a:rPr>
              <a:t>Alzheimer’s disease</a:t>
            </a:r>
          </a:p>
          <a:p>
            <a:pPr marL="0" indent="0">
              <a:buNone/>
            </a:pPr>
            <a:endParaRPr lang="en-US" dirty="0" smtClean="0"/>
          </a:p>
          <a:p>
            <a:pPr marL="0" indent="0">
              <a:buNone/>
            </a:pPr>
            <a:r>
              <a:rPr lang="en-US" u="sng" dirty="0" smtClean="0">
                <a:solidFill>
                  <a:schemeClr val="tx2">
                    <a:lumMod val="60000"/>
                    <a:lumOff val="40000"/>
                  </a:schemeClr>
                </a:solidFill>
              </a:rPr>
              <a:t>Parkinson’s disease </a:t>
            </a:r>
          </a:p>
          <a:p>
            <a:endParaRPr lang="en-US" u="sng" dirty="0">
              <a:solidFill>
                <a:schemeClr val="tx2">
                  <a:lumMod val="60000"/>
                  <a:lumOff val="40000"/>
                </a:schemeClr>
              </a:solidFill>
            </a:endParaRPr>
          </a:p>
          <a:p>
            <a:pPr marL="0" indent="0">
              <a:buNone/>
            </a:pPr>
            <a:endParaRPr lang="en-US" u="sng" dirty="0" smtClean="0">
              <a:solidFill>
                <a:schemeClr val="tx2">
                  <a:lumMod val="60000"/>
                  <a:lumOff val="40000"/>
                </a:schemeClr>
              </a:solidFill>
            </a:endParaRPr>
          </a:p>
          <a:p>
            <a:pPr marL="0" indent="0">
              <a:buNone/>
            </a:pPr>
            <a:endParaRPr lang="en-US" u="sng" dirty="0" smtClean="0">
              <a:solidFill>
                <a:schemeClr val="accent2"/>
              </a:solidFill>
            </a:endParaRPr>
          </a:p>
          <a:p>
            <a:pPr marL="0" indent="0">
              <a:buNone/>
            </a:pPr>
            <a:r>
              <a:rPr lang="en-US" sz="2400" i="1" dirty="0" smtClean="0"/>
              <a:t>Huntington’s disease is NOT tested</a:t>
            </a:r>
            <a:endParaRPr lang="en-US" sz="2400" i="1" dirty="0"/>
          </a:p>
        </p:txBody>
      </p:sp>
      <p:sp>
        <p:nvSpPr>
          <p:cNvPr id="5" name="Lock"/>
          <p:cNvSpPr>
            <a:spLocks noEditPoints="1" noChangeArrowheads="1"/>
          </p:cNvSpPr>
          <p:nvPr/>
        </p:nvSpPr>
        <p:spPr bwMode="auto">
          <a:xfrm>
            <a:off x="4267199" y="1576699"/>
            <a:ext cx="609601" cy="609600"/>
          </a:xfrm>
          <a:custGeom>
            <a:avLst/>
            <a:gdLst>
              <a:gd name="T0" fmla="*/ 10800 w 21600"/>
              <a:gd name="T1" fmla="*/ 0 h 21600"/>
              <a:gd name="T2" fmla="*/ 21600 w 21600"/>
              <a:gd name="T3" fmla="*/ 9606 h 21600"/>
              <a:gd name="T4" fmla="*/ 10800 w 21600"/>
              <a:gd name="T5" fmla="*/ 21600 h 21600"/>
              <a:gd name="T6" fmla="*/ 0 w 21600"/>
              <a:gd name="T7" fmla="*/ 9606 h 21600"/>
              <a:gd name="T8" fmla="*/ 744 w 21600"/>
              <a:gd name="T9" fmla="*/ 9904 h 21600"/>
              <a:gd name="T10" fmla="*/ 21134 w 21600"/>
              <a:gd name="T11" fmla="*/ 15335 h 21600"/>
            </a:gdLst>
            <a:ahLst/>
            <a:cxnLst>
              <a:cxn ang="0">
                <a:pos x="T0" y="T1"/>
              </a:cxn>
              <a:cxn ang="0">
                <a:pos x="T2" y="T3"/>
              </a:cxn>
              <a:cxn ang="0">
                <a:pos x="T4" y="T5"/>
              </a:cxn>
              <a:cxn ang="0">
                <a:pos x="T6" y="T7"/>
              </a:cxn>
            </a:cxnLst>
            <a:rect l="T8" t="T9" r="T10" b="T11"/>
            <a:pathLst>
              <a:path w="21600" h="21600" extrusionOk="0">
                <a:moveTo>
                  <a:pt x="93" y="9606"/>
                </a:moveTo>
                <a:lnTo>
                  <a:pt x="2048" y="9606"/>
                </a:lnTo>
                <a:lnTo>
                  <a:pt x="2048" y="4713"/>
                </a:lnTo>
                <a:lnTo>
                  <a:pt x="2420" y="3818"/>
                </a:lnTo>
                <a:lnTo>
                  <a:pt x="2979" y="3028"/>
                </a:lnTo>
                <a:lnTo>
                  <a:pt x="3537" y="2446"/>
                </a:lnTo>
                <a:lnTo>
                  <a:pt x="3956" y="1998"/>
                </a:lnTo>
                <a:lnTo>
                  <a:pt x="4492" y="1581"/>
                </a:lnTo>
                <a:lnTo>
                  <a:pt x="5143" y="1238"/>
                </a:lnTo>
                <a:lnTo>
                  <a:pt x="5912" y="880"/>
                </a:lnTo>
                <a:lnTo>
                  <a:pt x="6587" y="641"/>
                </a:lnTo>
                <a:lnTo>
                  <a:pt x="7518" y="372"/>
                </a:lnTo>
                <a:lnTo>
                  <a:pt x="8425" y="208"/>
                </a:lnTo>
                <a:lnTo>
                  <a:pt x="9496" y="59"/>
                </a:lnTo>
                <a:lnTo>
                  <a:pt x="10637" y="14"/>
                </a:lnTo>
                <a:lnTo>
                  <a:pt x="11614" y="59"/>
                </a:lnTo>
                <a:lnTo>
                  <a:pt x="12382" y="119"/>
                </a:lnTo>
                <a:lnTo>
                  <a:pt x="13034" y="253"/>
                </a:lnTo>
                <a:lnTo>
                  <a:pt x="13779" y="417"/>
                </a:lnTo>
                <a:lnTo>
                  <a:pt x="14500" y="611"/>
                </a:lnTo>
                <a:lnTo>
                  <a:pt x="14733" y="686"/>
                </a:lnTo>
                <a:lnTo>
                  <a:pt x="14989" y="790"/>
                </a:lnTo>
                <a:lnTo>
                  <a:pt x="15175" y="865"/>
                </a:lnTo>
                <a:lnTo>
                  <a:pt x="15385" y="954"/>
                </a:lnTo>
                <a:lnTo>
                  <a:pt x="15431" y="969"/>
                </a:lnTo>
                <a:lnTo>
                  <a:pt x="15594" y="1059"/>
                </a:lnTo>
                <a:lnTo>
                  <a:pt x="15757" y="1148"/>
                </a:lnTo>
                <a:lnTo>
                  <a:pt x="15920" y="1267"/>
                </a:lnTo>
                <a:lnTo>
                  <a:pt x="16106" y="1372"/>
                </a:lnTo>
                <a:lnTo>
                  <a:pt x="16665" y="1730"/>
                </a:lnTo>
                <a:lnTo>
                  <a:pt x="17014" y="1998"/>
                </a:lnTo>
                <a:lnTo>
                  <a:pt x="17480" y="2356"/>
                </a:lnTo>
                <a:lnTo>
                  <a:pt x="17852" y="2804"/>
                </a:lnTo>
                <a:lnTo>
                  <a:pt x="18178" y="3192"/>
                </a:lnTo>
                <a:lnTo>
                  <a:pt x="18527" y="3639"/>
                </a:lnTo>
                <a:lnTo>
                  <a:pt x="18806" y="4132"/>
                </a:lnTo>
                <a:lnTo>
                  <a:pt x="19086" y="4713"/>
                </a:lnTo>
                <a:lnTo>
                  <a:pt x="19272" y="5191"/>
                </a:lnTo>
                <a:lnTo>
                  <a:pt x="19295" y="9606"/>
                </a:lnTo>
                <a:lnTo>
                  <a:pt x="21600" y="9606"/>
                </a:lnTo>
                <a:lnTo>
                  <a:pt x="21600" y="16289"/>
                </a:lnTo>
                <a:lnTo>
                  <a:pt x="21413" y="17184"/>
                </a:lnTo>
                <a:lnTo>
                  <a:pt x="21041" y="17900"/>
                </a:lnTo>
                <a:lnTo>
                  <a:pt x="20668" y="18377"/>
                </a:lnTo>
                <a:lnTo>
                  <a:pt x="20343" y="18855"/>
                </a:lnTo>
                <a:lnTo>
                  <a:pt x="19924" y="19332"/>
                </a:lnTo>
                <a:lnTo>
                  <a:pt x="19388" y="19809"/>
                </a:lnTo>
                <a:lnTo>
                  <a:pt x="18806" y="20242"/>
                </a:lnTo>
                <a:lnTo>
                  <a:pt x="18062" y="20585"/>
                </a:lnTo>
                <a:lnTo>
                  <a:pt x="17270" y="20883"/>
                </a:lnTo>
                <a:lnTo>
                  <a:pt x="16525" y="21182"/>
                </a:lnTo>
                <a:lnTo>
                  <a:pt x="15548" y="21420"/>
                </a:lnTo>
                <a:lnTo>
                  <a:pt x="14803" y="21540"/>
                </a:lnTo>
                <a:lnTo>
                  <a:pt x="13662" y="21674"/>
                </a:lnTo>
                <a:lnTo>
                  <a:pt x="8379" y="21659"/>
                </a:lnTo>
                <a:lnTo>
                  <a:pt x="7168" y="21540"/>
                </a:lnTo>
                <a:lnTo>
                  <a:pt x="6098" y="21331"/>
                </a:lnTo>
                <a:lnTo>
                  <a:pt x="5050" y="21092"/>
                </a:lnTo>
                <a:lnTo>
                  <a:pt x="4003" y="20764"/>
                </a:lnTo>
                <a:lnTo>
                  <a:pt x="3258" y="20391"/>
                </a:lnTo>
                <a:lnTo>
                  <a:pt x="2769" y="20123"/>
                </a:lnTo>
                <a:lnTo>
                  <a:pt x="2281" y="19720"/>
                </a:lnTo>
                <a:lnTo>
                  <a:pt x="1862" y="19407"/>
                </a:lnTo>
                <a:lnTo>
                  <a:pt x="1489" y="19079"/>
                </a:lnTo>
                <a:lnTo>
                  <a:pt x="1070" y="18676"/>
                </a:lnTo>
                <a:lnTo>
                  <a:pt x="744" y="18258"/>
                </a:lnTo>
                <a:lnTo>
                  <a:pt x="325" y="17661"/>
                </a:lnTo>
                <a:lnTo>
                  <a:pt x="162" y="17035"/>
                </a:lnTo>
                <a:lnTo>
                  <a:pt x="93" y="16468"/>
                </a:lnTo>
                <a:lnTo>
                  <a:pt x="93" y="9606"/>
                </a:lnTo>
                <a:close/>
                <a:moveTo>
                  <a:pt x="6098" y="9591"/>
                </a:moveTo>
                <a:lnTo>
                  <a:pt x="6098" y="5220"/>
                </a:lnTo>
                <a:lnTo>
                  <a:pt x="6191" y="4907"/>
                </a:lnTo>
                <a:lnTo>
                  <a:pt x="6307" y="4639"/>
                </a:lnTo>
                <a:lnTo>
                  <a:pt x="6517" y="4370"/>
                </a:lnTo>
                <a:lnTo>
                  <a:pt x="6680" y="4087"/>
                </a:lnTo>
                <a:lnTo>
                  <a:pt x="6889" y="3878"/>
                </a:lnTo>
                <a:lnTo>
                  <a:pt x="7308" y="3520"/>
                </a:lnTo>
                <a:lnTo>
                  <a:pt x="7843" y="3281"/>
                </a:lnTo>
                <a:lnTo>
                  <a:pt x="8402" y="3013"/>
                </a:lnTo>
                <a:lnTo>
                  <a:pt x="9031" y="2834"/>
                </a:lnTo>
                <a:lnTo>
                  <a:pt x="9659" y="2700"/>
                </a:lnTo>
                <a:lnTo>
                  <a:pt x="10497" y="2625"/>
                </a:lnTo>
                <a:lnTo>
                  <a:pt x="11125" y="2655"/>
                </a:lnTo>
                <a:lnTo>
                  <a:pt x="11987" y="2789"/>
                </a:lnTo>
                <a:lnTo>
                  <a:pt x="12522" y="2893"/>
                </a:lnTo>
                <a:lnTo>
                  <a:pt x="13011" y="3028"/>
                </a:lnTo>
                <a:lnTo>
                  <a:pt x="13290" y="3192"/>
                </a:lnTo>
                <a:lnTo>
                  <a:pt x="13709" y="3371"/>
                </a:lnTo>
                <a:lnTo>
                  <a:pt x="13872" y="3505"/>
                </a:lnTo>
                <a:lnTo>
                  <a:pt x="14058" y="3639"/>
                </a:lnTo>
                <a:lnTo>
                  <a:pt x="14291" y="3788"/>
                </a:lnTo>
                <a:lnTo>
                  <a:pt x="14431" y="3953"/>
                </a:lnTo>
                <a:lnTo>
                  <a:pt x="14617" y="4102"/>
                </a:lnTo>
                <a:lnTo>
                  <a:pt x="14826" y="4311"/>
                </a:lnTo>
                <a:lnTo>
                  <a:pt x="14919" y="4534"/>
                </a:lnTo>
                <a:lnTo>
                  <a:pt x="15036" y="4773"/>
                </a:lnTo>
                <a:lnTo>
                  <a:pt x="15175" y="5027"/>
                </a:lnTo>
                <a:lnTo>
                  <a:pt x="15245" y="5220"/>
                </a:lnTo>
                <a:lnTo>
                  <a:pt x="15245" y="9591"/>
                </a:lnTo>
                <a:lnTo>
                  <a:pt x="6098" y="9591"/>
                </a:lnTo>
                <a:close/>
              </a:path>
              <a:path w="21600" h="21600" extrusionOk="0">
                <a:moveTo>
                  <a:pt x="93" y="9606"/>
                </a:moveTo>
                <a:lnTo>
                  <a:pt x="21600" y="9606"/>
                </a:lnTo>
                <a:close/>
              </a:path>
              <a:path w="21600" h="21600" extrusionOk="0">
                <a:moveTo>
                  <a:pt x="11684" y="17109"/>
                </a:moveTo>
                <a:lnTo>
                  <a:pt x="12266" y="19317"/>
                </a:lnTo>
                <a:lnTo>
                  <a:pt x="9659" y="19317"/>
                </a:lnTo>
                <a:lnTo>
                  <a:pt x="10287" y="17124"/>
                </a:lnTo>
                <a:lnTo>
                  <a:pt x="10008" y="16975"/>
                </a:lnTo>
                <a:lnTo>
                  <a:pt x="9799" y="16722"/>
                </a:lnTo>
                <a:lnTo>
                  <a:pt x="9752" y="16408"/>
                </a:lnTo>
                <a:lnTo>
                  <a:pt x="9822" y="16170"/>
                </a:lnTo>
                <a:lnTo>
                  <a:pt x="10008" y="16006"/>
                </a:lnTo>
                <a:lnTo>
                  <a:pt x="10148" y="15871"/>
                </a:lnTo>
                <a:lnTo>
                  <a:pt x="10381" y="15782"/>
                </a:lnTo>
                <a:lnTo>
                  <a:pt x="10660" y="15692"/>
                </a:lnTo>
                <a:lnTo>
                  <a:pt x="11009" y="15677"/>
                </a:lnTo>
                <a:lnTo>
                  <a:pt x="11288" y="15722"/>
                </a:lnTo>
                <a:lnTo>
                  <a:pt x="11614" y="15782"/>
                </a:lnTo>
                <a:lnTo>
                  <a:pt x="11893" y="15946"/>
                </a:lnTo>
                <a:lnTo>
                  <a:pt x="12033" y="16080"/>
                </a:lnTo>
                <a:lnTo>
                  <a:pt x="12173" y="16229"/>
                </a:lnTo>
                <a:lnTo>
                  <a:pt x="12196" y="16408"/>
                </a:lnTo>
                <a:lnTo>
                  <a:pt x="12103" y="16722"/>
                </a:lnTo>
                <a:lnTo>
                  <a:pt x="11987" y="16856"/>
                </a:lnTo>
                <a:lnTo>
                  <a:pt x="11847" y="16975"/>
                </a:lnTo>
                <a:lnTo>
                  <a:pt x="11684" y="17109"/>
                </a:lnTo>
              </a:path>
            </a:pathLst>
          </a:custGeom>
          <a:solidFill>
            <a:srgbClr val="C0C0C0"/>
          </a:solidFill>
          <a:ln w="381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 name="Lock"/>
          <p:cNvSpPr>
            <a:spLocks noEditPoints="1" noChangeArrowheads="1"/>
          </p:cNvSpPr>
          <p:nvPr/>
        </p:nvSpPr>
        <p:spPr bwMode="auto">
          <a:xfrm>
            <a:off x="4257941" y="2795187"/>
            <a:ext cx="609601" cy="609600"/>
          </a:xfrm>
          <a:custGeom>
            <a:avLst/>
            <a:gdLst>
              <a:gd name="T0" fmla="*/ 10800 w 21600"/>
              <a:gd name="T1" fmla="*/ 0 h 21600"/>
              <a:gd name="T2" fmla="*/ 21600 w 21600"/>
              <a:gd name="T3" fmla="*/ 9606 h 21600"/>
              <a:gd name="T4" fmla="*/ 10800 w 21600"/>
              <a:gd name="T5" fmla="*/ 21600 h 21600"/>
              <a:gd name="T6" fmla="*/ 0 w 21600"/>
              <a:gd name="T7" fmla="*/ 9606 h 21600"/>
              <a:gd name="T8" fmla="*/ 744 w 21600"/>
              <a:gd name="T9" fmla="*/ 9904 h 21600"/>
              <a:gd name="T10" fmla="*/ 21134 w 21600"/>
              <a:gd name="T11" fmla="*/ 15335 h 21600"/>
            </a:gdLst>
            <a:ahLst/>
            <a:cxnLst>
              <a:cxn ang="0">
                <a:pos x="T0" y="T1"/>
              </a:cxn>
              <a:cxn ang="0">
                <a:pos x="T2" y="T3"/>
              </a:cxn>
              <a:cxn ang="0">
                <a:pos x="T4" y="T5"/>
              </a:cxn>
              <a:cxn ang="0">
                <a:pos x="T6" y="T7"/>
              </a:cxn>
            </a:cxnLst>
            <a:rect l="T8" t="T9" r="T10" b="T11"/>
            <a:pathLst>
              <a:path w="21600" h="21600" extrusionOk="0">
                <a:moveTo>
                  <a:pt x="93" y="9606"/>
                </a:moveTo>
                <a:lnTo>
                  <a:pt x="2048" y="9606"/>
                </a:lnTo>
                <a:lnTo>
                  <a:pt x="2048" y="4713"/>
                </a:lnTo>
                <a:lnTo>
                  <a:pt x="2420" y="3818"/>
                </a:lnTo>
                <a:lnTo>
                  <a:pt x="2979" y="3028"/>
                </a:lnTo>
                <a:lnTo>
                  <a:pt x="3537" y="2446"/>
                </a:lnTo>
                <a:lnTo>
                  <a:pt x="3956" y="1998"/>
                </a:lnTo>
                <a:lnTo>
                  <a:pt x="4492" y="1581"/>
                </a:lnTo>
                <a:lnTo>
                  <a:pt x="5143" y="1238"/>
                </a:lnTo>
                <a:lnTo>
                  <a:pt x="5912" y="880"/>
                </a:lnTo>
                <a:lnTo>
                  <a:pt x="6587" y="641"/>
                </a:lnTo>
                <a:lnTo>
                  <a:pt x="7518" y="372"/>
                </a:lnTo>
                <a:lnTo>
                  <a:pt x="8425" y="208"/>
                </a:lnTo>
                <a:lnTo>
                  <a:pt x="9496" y="59"/>
                </a:lnTo>
                <a:lnTo>
                  <a:pt x="10637" y="14"/>
                </a:lnTo>
                <a:lnTo>
                  <a:pt x="11614" y="59"/>
                </a:lnTo>
                <a:lnTo>
                  <a:pt x="12382" y="119"/>
                </a:lnTo>
                <a:lnTo>
                  <a:pt x="13034" y="253"/>
                </a:lnTo>
                <a:lnTo>
                  <a:pt x="13779" y="417"/>
                </a:lnTo>
                <a:lnTo>
                  <a:pt x="14500" y="611"/>
                </a:lnTo>
                <a:lnTo>
                  <a:pt x="14733" y="686"/>
                </a:lnTo>
                <a:lnTo>
                  <a:pt x="14989" y="790"/>
                </a:lnTo>
                <a:lnTo>
                  <a:pt x="15175" y="865"/>
                </a:lnTo>
                <a:lnTo>
                  <a:pt x="15385" y="954"/>
                </a:lnTo>
                <a:lnTo>
                  <a:pt x="15431" y="969"/>
                </a:lnTo>
                <a:lnTo>
                  <a:pt x="15594" y="1059"/>
                </a:lnTo>
                <a:lnTo>
                  <a:pt x="15757" y="1148"/>
                </a:lnTo>
                <a:lnTo>
                  <a:pt x="15920" y="1267"/>
                </a:lnTo>
                <a:lnTo>
                  <a:pt x="16106" y="1372"/>
                </a:lnTo>
                <a:lnTo>
                  <a:pt x="16665" y="1730"/>
                </a:lnTo>
                <a:lnTo>
                  <a:pt x="17014" y="1998"/>
                </a:lnTo>
                <a:lnTo>
                  <a:pt x="17480" y="2356"/>
                </a:lnTo>
                <a:lnTo>
                  <a:pt x="17852" y="2804"/>
                </a:lnTo>
                <a:lnTo>
                  <a:pt x="18178" y="3192"/>
                </a:lnTo>
                <a:lnTo>
                  <a:pt x="18527" y="3639"/>
                </a:lnTo>
                <a:lnTo>
                  <a:pt x="18806" y="4132"/>
                </a:lnTo>
                <a:lnTo>
                  <a:pt x="19086" y="4713"/>
                </a:lnTo>
                <a:lnTo>
                  <a:pt x="19272" y="5191"/>
                </a:lnTo>
                <a:lnTo>
                  <a:pt x="19295" y="9606"/>
                </a:lnTo>
                <a:lnTo>
                  <a:pt x="21600" y="9606"/>
                </a:lnTo>
                <a:lnTo>
                  <a:pt x="21600" y="16289"/>
                </a:lnTo>
                <a:lnTo>
                  <a:pt x="21413" y="17184"/>
                </a:lnTo>
                <a:lnTo>
                  <a:pt x="21041" y="17900"/>
                </a:lnTo>
                <a:lnTo>
                  <a:pt x="20668" y="18377"/>
                </a:lnTo>
                <a:lnTo>
                  <a:pt x="20343" y="18855"/>
                </a:lnTo>
                <a:lnTo>
                  <a:pt x="19924" y="19332"/>
                </a:lnTo>
                <a:lnTo>
                  <a:pt x="19388" y="19809"/>
                </a:lnTo>
                <a:lnTo>
                  <a:pt x="18806" y="20242"/>
                </a:lnTo>
                <a:lnTo>
                  <a:pt x="18062" y="20585"/>
                </a:lnTo>
                <a:lnTo>
                  <a:pt x="17270" y="20883"/>
                </a:lnTo>
                <a:lnTo>
                  <a:pt x="16525" y="21182"/>
                </a:lnTo>
                <a:lnTo>
                  <a:pt x="15548" y="21420"/>
                </a:lnTo>
                <a:lnTo>
                  <a:pt x="14803" y="21540"/>
                </a:lnTo>
                <a:lnTo>
                  <a:pt x="13662" y="21674"/>
                </a:lnTo>
                <a:lnTo>
                  <a:pt x="8379" y="21659"/>
                </a:lnTo>
                <a:lnTo>
                  <a:pt x="7168" y="21540"/>
                </a:lnTo>
                <a:lnTo>
                  <a:pt x="6098" y="21331"/>
                </a:lnTo>
                <a:lnTo>
                  <a:pt x="5050" y="21092"/>
                </a:lnTo>
                <a:lnTo>
                  <a:pt x="4003" y="20764"/>
                </a:lnTo>
                <a:lnTo>
                  <a:pt x="3258" y="20391"/>
                </a:lnTo>
                <a:lnTo>
                  <a:pt x="2769" y="20123"/>
                </a:lnTo>
                <a:lnTo>
                  <a:pt x="2281" y="19720"/>
                </a:lnTo>
                <a:lnTo>
                  <a:pt x="1862" y="19407"/>
                </a:lnTo>
                <a:lnTo>
                  <a:pt x="1489" y="19079"/>
                </a:lnTo>
                <a:lnTo>
                  <a:pt x="1070" y="18676"/>
                </a:lnTo>
                <a:lnTo>
                  <a:pt x="744" y="18258"/>
                </a:lnTo>
                <a:lnTo>
                  <a:pt x="325" y="17661"/>
                </a:lnTo>
                <a:lnTo>
                  <a:pt x="162" y="17035"/>
                </a:lnTo>
                <a:lnTo>
                  <a:pt x="93" y="16468"/>
                </a:lnTo>
                <a:lnTo>
                  <a:pt x="93" y="9606"/>
                </a:lnTo>
                <a:close/>
                <a:moveTo>
                  <a:pt x="6098" y="9591"/>
                </a:moveTo>
                <a:lnTo>
                  <a:pt x="6098" y="5220"/>
                </a:lnTo>
                <a:lnTo>
                  <a:pt x="6191" y="4907"/>
                </a:lnTo>
                <a:lnTo>
                  <a:pt x="6307" y="4639"/>
                </a:lnTo>
                <a:lnTo>
                  <a:pt x="6517" y="4370"/>
                </a:lnTo>
                <a:lnTo>
                  <a:pt x="6680" y="4087"/>
                </a:lnTo>
                <a:lnTo>
                  <a:pt x="6889" y="3878"/>
                </a:lnTo>
                <a:lnTo>
                  <a:pt x="7308" y="3520"/>
                </a:lnTo>
                <a:lnTo>
                  <a:pt x="7843" y="3281"/>
                </a:lnTo>
                <a:lnTo>
                  <a:pt x="8402" y="3013"/>
                </a:lnTo>
                <a:lnTo>
                  <a:pt x="9031" y="2834"/>
                </a:lnTo>
                <a:lnTo>
                  <a:pt x="9659" y="2700"/>
                </a:lnTo>
                <a:lnTo>
                  <a:pt x="10497" y="2625"/>
                </a:lnTo>
                <a:lnTo>
                  <a:pt x="11125" y="2655"/>
                </a:lnTo>
                <a:lnTo>
                  <a:pt x="11987" y="2789"/>
                </a:lnTo>
                <a:lnTo>
                  <a:pt x="12522" y="2893"/>
                </a:lnTo>
                <a:lnTo>
                  <a:pt x="13011" y="3028"/>
                </a:lnTo>
                <a:lnTo>
                  <a:pt x="13290" y="3192"/>
                </a:lnTo>
                <a:lnTo>
                  <a:pt x="13709" y="3371"/>
                </a:lnTo>
                <a:lnTo>
                  <a:pt x="13872" y="3505"/>
                </a:lnTo>
                <a:lnTo>
                  <a:pt x="14058" y="3639"/>
                </a:lnTo>
                <a:lnTo>
                  <a:pt x="14291" y="3788"/>
                </a:lnTo>
                <a:lnTo>
                  <a:pt x="14431" y="3953"/>
                </a:lnTo>
                <a:lnTo>
                  <a:pt x="14617" y="4102"/>
                </a:lnTo>
                <a:lnTo>
                  <a:pt x="14826" y="4311"/>
                </a:lnTo>
                <a:lnTo>
                  <a:pt x="14919" y="4534"/>
                </a:lnTo>
                <a:lnTo>
                  <a:pt x="15036" y="4773"/>
                </a:lnTo>
                <a:lnTo>
                  <a:pt x="15175" y="5027"/>
                </a:lnTo>
                <a:lnTo>
                  <a:pt x="15245" y="5220"/>
                </a:lnTo>
                <a:lnTo>
                  <a:pt x="15245" y="9591"/>
                </a:lnTo>
                <a:lnTo>
                  <a:pt x="6098" y="9591"/>
                </a:lnTo>
                <a:close/>
              </a:path>
              <a:path w="21600" h="21600" extrusionOk="0">
                <a:moveTo>
                  <a:pt x="93" y="9606"/>
                </a:moveTo>
                <a:lnTo>
                  <a:pt x="21600" y="9606"/>
                </a:lnTo>
                <a:close/>
              </a:path>
              <a:path w="21600" h="21600" extrusionOk="0">
                <a:moveTo>
                  <a:pt x="11684" y="17109"/>
                </a:moveTo>
                <a:lnTo>
                  <a:pt x="12266" y="19317"/>
                </a:lnTo>
                <a:lnTo>
                  <a:pt x="9659" y="19317"/>
                </a:lnTo>
                <a:lnTo>
                  <a:pt x="10287" y="17124"/>
                </a:lnTo>
                <a:lnTo>
                  <a:pt x="10008" y="16975"/>
                </a:lnTo>
                <a:lnTo>
                  <a:pt x="9799" y="16722"/>
                </a:lnTo>
                <a:lnTo>
                  <a:pt x="9752" y="16408"/>
                </a:lnTo>
                <a:lnTo>
                  <a:pt x="9822" y="16170"/>
                </a:lnTo>
                <a:lnTo>
                  <a:pt x="10008" y="16006"/>
                </a:lnTo>
                <a:lnTo>
                  <a:pt x="10148" y="15871"/>
                </a:lnTo>
                <a:lnTo>
                  <a:pt x="10381" y="15782"/>
                </a:lnTo>
                <a:lnTo>
                  <a:pt x="10660" y="15692"/>
                </a:lnTo>
                <a:lnTo>
                  <a:pt x="11009" y="15677"/>
                </a:lnTo>
                <a:lnTo>
                  <a:pt x="11288" y="15722"/>
                </a:lnTo>
                <a:lnTo>
                  <a:pt x="11614" y="15782"/>
                </a:lnTo>
                <a:lnTo>
                  <a:pt x="11893" y="15946"/>
                </a:lnTo>
                <a:lnTo>
                  <a:pt x="12033" y="16080"/>
                </a:lnTo>
                <a:lnTo>
                  <a:pt x="12173" y="16229"/>
                </a:lnTo>
                <a:lnTo>
                  <a:pt x="12196" y="16408"/>
                </a:lnTo>
                <a:lnTo>
                  <a:pt x="12103" y="16722"/>
                </a:lnTo>
                <a:lnTo>
                  <a:pt x="11987" y="16856"/>
                </a:lnTo>
                <a:lnTo>
                  <a:pt x="11847" y="16975"/>
                </a:lnTo>
                <a:lnTo>
                  <a:pt x="11684" y="17109"/>
                </a:lnTo>
              </a:path>
            </a:pathLst>
          </a:custGeom>
          <a:solidFill>
            <a:srgbClr val="C0C0C0"/>
          </a:solidFill>
          <a:ln w="381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pic>
        <p:nvPicPr>
          <p:cNvPr id="7174" name="Picture 6" descr="http://4.bp.blogspot.com/-vh_Sa8hpweM/T1_wne5tSwI/AAAAAAAAAOQ/2MMzQNOLGlk/s1600/pandora.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534826" y="3099987"/>
            <a:ext cx="3067050" cy="2876551"/>
          </a:xfrm>
          <a:prstGeom prst="rect">
            <a:avLst/>
          </a:prstGeom>
          <a:noFill/>
          <a:extLst>
            <a:ext uri="{909E8E84-426E-40DD-AFC4-6F175D3DCCD1}">
              <a14:hiddenFill xmlns="" xmlns:a14="http://schemas.microsoft.com/office/drawing/2010/main">
                <a:solidFill>
                  <a:srgbClr val="FFFFFF"/>
                </a:solidFill>
              </a14:hiddenFill>
            </a:ext>
          </a:extLst>
        </p:spPr>
      </p:pic>
      <p:sp>
        <p:nvSpPr>
          <p:cNvPr id="7" name="TextBox 6"/>
          <p:cNvSpPr txBox="1"/>
          <p:nvPr/>
        </p:nvSpPr>
        <p:spPr>
          <a:xfrm>
            <a:off x="6248400" y="2726656"/>
            <a:ext cx="1828800" cy="369332"/>
          </a:xfrm>
          <a:prstGeom prst="rect">
            <a:avLst/>
          </a:prstGeom>
          <a:noFill/>
        </p:spPr>
        <p:txBody>
          <a:bodyPr wrap="square" rtlCol="0">
            <a:spAutoFit/>
          </a:bodyPr>
          <a:lstStyle/>
          <a:p>
            <a:r>
              <a:rPr lang="en-US" dirty="0" smtClean="0"/>
              <a:t>Pandora’s Box</a:t>
            </a:r>
            <a:endParaRPr lang="en-US" dirty="0"/>
          </a:p>
        </p:txBody>
      </p:sp>
      <p:sp>
        <p:nvSpPr>
          <p:cNvPr id="8" name="TextBox 7"/>
          <p:cNvSpPr txBox="1"/>
          <p:nvPr/>
        </p:nvSpPr>
        <p:spPr>
          <a:xfrm>
            <a:off x="5791200" y="6019800"/>
            <a:ext cx="2590800" cy="246221"/>
          </a:xfrm>
          <a:prstGeom prst="rect">
            <a:avLst/>
          </a:prstGeom>
          <a:noFill/>
        </p:spPr>
        <p:txBody>
          <a:bodyPr wrap="square" rtlCol="0">
            <a:spAutoFit/>
          </a:bodyPr>
          <a:lstStyle/>
          <a:p>
            <a:r>
              <a:rPr lang="en-US" sz="1000" dirty="0" smtClean="0"/>
              <a:t>Artist: J. </a:t>
            </a:r>
            <a:r>
              <a:rPr lang="en-US" sz="1000" dirty="0"/>
              <a:t>W</a:t>
            </a:r>
            <a:r>
              <a:rPr lang="en-US" sz="1000" dirty="0" smtClean="0"/>
              <a:t>aterhouse</a:t>
            </a:r>
            <a:endParaRPr lang="en-US" sz="1000" dirty="0"/>
          </a:p>
        </p:txBody>
      </p:sp>
    </p:spTree>
    <p:extLst>
      <p:ext uri="{BB962C8B-B14F-4D97-AF65-F5344CB8AC3E}">
        <p14:creationId xmlns="" xmlns:p14="http://schemas.microsoft.com/office/powerpoint/2010/main" val="33497367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of Genetic discrimination</a:t>
            </a:r>
            <a:endParaRPr lang="en-US" dirty="0"/>
          </a:p>
        </p:txBody>
      </p:sp>
      <p:sp>
        <p:nvSpPr>
          <p:cNvPr id="3" name="Content Placeholder 2"/>
          <p:cNvSpPr>
            <a:spLocks noGrp="1"/>
          </p:cNvSpPr>
          <p:nvPr>
            <p:ph sz="quarter" idx="1"/>
          </p:nvPr>
        </p:nvSpPr>
        <p:spPr/>
        <p:txBody>
          <a:bodyPr>
            <a:normAutofit fontScale="77500" lnSpcReduction="20000"/>
          </a:bodyPr>
          <a:lstStyle/>
          <a:p>
            <a:r>
              <a:rPr lang="en-US" dirty="0" smtClean="0">
                <a:effectLst/>
              </a:rPr>
              <a:t>Genetic discrimination occurs when employers or insurance company because they have a gene mutation that causes or increases the risk of an inherited disorder. </a:t>
            </a:r>
          </a:p>
          <a:p>
            <a:r>
              <a:rPr lang="en-US" dirty="0" smtClean="0">
                <a:effectLst/>
              </a:rPr>
              <a:t>People who undergo genetic testing may be at risk for genetic discrimination.</a:t>
            </a:r>
          </a:p>
          <a:p>
            <a:r>
              <a:rPr lang="en-US" dirty="0" smtClean="0"/>
              <a:t>Traditional genetic test results are usually included in medical records.  </a:t>
            </a:r>
          </a:p>
          <a:p>
            <a:pPr lvl="1"/>
            <a:r>
              <a:rPr lang="en-US" dirty="0" smtClean="0">
                <a:effectLst/>
              </a:rPr>
              <a:t>Medical records are accessible to health insurance companies</a:t>
            </a:r>
          </a:p>
          <a:p>
            <a:pPr lvl="1"/>
            <a:r>
              <a:rPr lang="en-US" dirty="0" smtClean="0"/>
              <a:t>Pre-existing medical or psychiatric conditions make preclude insurance eligibility</a:t>
            </a:r>
          </a:p>
          <a:p>
            <a:pPr lvl="1"/>
            <a:r>
              <a:rPr lang="en-US" dirty="0" smtClean="0"/>
              <a:t>Failure to disclose pre-existing conditions prior to new insurance may have consequences</a:t>
            </a:r>
            <a:endParaRPr lang="en-US" dirty="0" smtClean="0">
              <a:effectLst/>
            </a:endParaRPr>
          </a:p>
          <a:p>
            <a:endParaRPr lang="en-US" dirty="0"/>
          </a:p>
        </p:txBody>
      </p:sp>
    </p:spTree>
    <p:extLst>
      <p:ext uri="{BB962C8B-B14F-4D97-AF65-F5344CB8AC3E}">
        <p14:creationId xmlns="" xmlns:p14="http://schemas.microsoft.com/office/powerpoint/2010/main" val="19240066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solidFill>
                  <a:schemeClr val="tx2"/>
                </a:solidFill>
              </a:rPr>
              <a:t>Genetic Information Non-discrimination Act (GINA)</a:t>
            </a:r>
            <a:endParaRPr lang="en-US" sz="2800" dirty="0">
              <a:solidFill>
                <a:schemeClr val="tx2"/>
              </a:solidFill>
            </a:endParaRPr>
          </a:p>
        </p:txBody>
      </p:sp>
      <p:sp>
        <p:nvSpPr>
          <p:cNvPr id="3" name="Content Placeholder 2"/>
          <p:cNvSpPr>
            <a:spLocks noGrp="1"/>
          </p:cNvSpPr>
          <p:nvPr>
            <p:ph sz="quarter" idx="1"/>
          </p:nvPr>
        </p:nvSpPr>
        <p:spPr/>
        <p:txBody>
          <a:bodyPr>
            <a:normAutofit/>
          </a:bodyPr>
          <a:lstStyle/>
          <a:p>
            <a:r>
              <a:rPr lang="en-US" dirty="0" smtClean="0"/>
              <a:t>Went into effect November 2009</a:t>
            </a:r>
          </a:p>
          <a:p>
            <a:pPr lvl="1"/>
            <a:endParaRPr lang="en-US" dirty="0"/>
          </a:p>
          <a:p>
            <a:pPr lvl="1"/>
            <a:endParaRPr lang="en-US" dirty="0" smtClean="0"/>
          </a:p>
          <a:p>
            <a:endParaRPr lang="en-US" dirty="0"/>
          </a:p>
          <a:p>
            <a:pPr lvl="1"/>
            <a:endParaRPr lang="en-US" dirty="0" smtClean="0"/>
          </a:p>
          <a:p>
            <a:r>
              <a:rPr lang="en-US" sz="2900" dirty="0" smtClean="0"/>
              <a:t>http://www.dol.gov/ebsa/faqs/faq-GINA.html</a:t>
            </a:r>
            <a:endParaRPr lang="en-US" dirty="0" smtClean="0"/>
          </a:p>
        </p:txBody>
      </p:sp>
    </p:spTree>
    <p:extLst>
      <p:ext uri="{BB962C8B-B14F-4D97-AF65-F5344CB8AC3E}">
        <p14:creationId xmlns="" xmlns:p14="http://schemas.microsoft.com/office/powerpoint/2010/main" val="39592961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GINA do?</a:t>
            </a:r>
            <a:endParaRPr lang="en-US" dirty="0"/>
          </a:p>
        </p:txBody>
      </p:sp>
      <p:sp>
        <p:nvSpPr>
          <p:cNvPr id="3" name="Content Placeholder 2"/>
          <p:cNvSpPr>
            <a:spLocks noGrp="1"/>
          </p:cNvSpPr>
          <p:nvPr>
            <p:ph sz="quarter" idx="1"/>
          </p:nvPr>
        </p:nvSpPr>
        <p:spPr/>
        <p:txBody>
          <a:bodyPr>
            <a:normAutofit fontScale="55000" lnSpcReduction="20000"/>
          </a:bodyPr>
          <a:lstStyle/>
          <a:p>
            <a:r>
              <a:rPr lang="en-US" dirty="0" smtClean="0"/>
              <a:t>Prevents health insurance plan from collecting genetic information including family medical history prior to, or in connection, with enrollment for purposes of underwriting.</a:t>
            </a:r>
          </a:p>
          <a:p>
            <a:r>
              <a:rPr lang="en-US" dirty="0" smtClean="0"/>
              <a:t>What is “underwriting?”</a:t>
            </a:r>
          </a:p>
          <a:p>
            <a:pPr lvl="1"/>
            <a:r>
              <a:rPr lang="en-US" dirty="0" smtClean="0"/>
              <a:t>Rules for or determination of eligibility (including enrollment and continued eligibility) for benefits under the plan or coverage (including changes in deductibles or other cost-sharing mechanisms in return for activities such as completing a health risk assessment (HRA) or participating in a wellness program);</a:t>
            </a:r>
          </a:p>
          <a:p>
            <a:pPr lvl="1"/>
            <a:r>
              <a:rPr lang="en-US" dirty="0" smtClean="0"/>
              <a:t>Computation of premium or contribution amounts under the plan (including discounts, rebates, payments in kind, or other premium differential mechanisms in return for activities such as completing an HRA or participating in a wellness program);</a:t>
            </a:r>
          </a:p>
          <a:p>
            <a:pPr lvl="1"/>
            <a:r>
              <a:rPr lang="en-US" dirty="0" smtClean="0"/>
              <a:t>The application of any preexisting condition exclusion under the plan; and</a:t>
            </a:r>
          </a:p>
          <a:p>
            <a:pPr lvl="1"/>
            <a:r>
              <a:rPr lang="en-US" dirty="0" smtClean="0"/>
              <a:t>Other activities related to the creation, renewal, or replacement of a contract of health insurance or health benefits.</a:t>
            </a:r>
          </a:p>
          <a:p>
            <a:r>
              <a:rPr lang="en-US" dirty="0" smtClean="0"/>
              <a:t>Prevents employers from requesting genetic information prior to employment</a:t>
            </a:r>
            <a:endParaRPr lang="en-US" dirty="0"/>
          </a:p>
        </p:txBody>
      </p:sp>
    </p:spTree>
    <p:extLst>
      <p:ext uri="{BB962C8B-B14F-4D97-AF65-F5344CB8AC3E}">
        <p14:creationId xmlns="" xmlns:p14="http://schemas.microsoft.com/office/powerpoint/2010/main" val="4081056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Vertical)">
                                      <p:cBhvr>
                                        <p:cTn id="10" dur="500"/>
                                        <p:tgtEl>
                                          <p:spTgt spid="3">
                                            <p:txEl>
                                              <p:pRg st="2" end="2"/>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arn(inVertical)">
                                      <p:cBhvr>
                                        <p:cTn id="13" dur="500"/>
                                        <p:tgtEl>
                                          <p:spTgt spid="3">
                                            <p:txEl>
                                              <p:pRg st="3" end="3"/>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arn(inVertical)">
                                      <p:cBhvr>
                                        <p:cTn id="16" dur="500"/>
                                        <p:tgtEl>
                                          <p:spTgt spid="3">
                                            <p:txEl>
                                              <p:pRg st="4" end="4"/>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arn(inVertical)">
                                      <p:cBhvr>
                                        <p:cTn id="19" dur="500"/>
                                        <p:tgtEl>
                                          <p:spTgt spid="3">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arn(inVertical)">
                                      <p:cBhvr>
                                        <p:cTn id="2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GINA does </a:t>
            </a:r>
            <a:r>
              <a:rPr lang="en-US" i="1" dirty="0" smtClean="0"/>
              <a:t>not</a:t>
            </a:r>
            <a:r>
              <a:rPr lang="en-US" dirty="0" smtClean="0"/>
              <a:t> do</a:t>
            </a:r>
            <a:endParaRPr lang="en-US" dirty="0"/>
          </a:p>
        </p:txBody>
      </p:sp>
      <p:sp>
        <p:nvSpPr>
          <p:cNvPr id="3" name="Content Placeholder 2"/>
          <p:cNvSpPr>
            <a:spLocks noGrp="1"/>
          </p:cNvSpPr>
          <p:nvPr>
            <p:ph sz="quarter" idx="1"/>
          </p:nvPr>
        </p:nvSpPr>
        <p:spPr/>
        <p:txBody>
          <a:bodyPr>
            <a:normAutofit fontScale="70000" lnSpcReduction="20000"/>
          </a:bodyPr>
          <a:lstStyle/>
          <a:p>
            <a:r>
              <a:rPr lang="en-US" dirty="0" smtClean="0"/>
              <a:t>No protection against life insurance, disability insurance, or long term care insurance</a:t>
            </a:r>
          </a:p>
          <a:p>
            <a:pPr>
              <a:lnSpc>
                <a:spcPct val="90000"/>
              </a:lnSpc>
              <a:spcAft>
                <a:spcPts val="600"/>
              </a:spcAft>
            </a:pPr>
            <a:r>
              <a:rPr lang="en-US" sz="3000" dirty="0" smtClean="0"/>
              <a:t>Apply to diagnosed conditions </a:t>
            </a:r>
          </a:p>
          <a:p>
            <a:pPr>
              <a:lnSpc>
                <a:spcPct val="90000"/>
              </a:lnSpc>
              <a:spcAft>
                <a:spcPts val="600"/>
              </a:spcAft>
            </a:pPr>
            <a:r>
              <a:rPr lang="en-US" sz="3000" dirty="0" smtClean="0"/>
              <a:t>Apply to employers with fewer than 15 employees</a:t>
            </a:r>
          </a:p>
          <a:p>
            <a:pPr>
              <a:lnSpc>
                <a:spcPct val="90000"/>
              </a:lnSpc>
              <a:spcAft>
                <a:spcPts val="600"/>
              </a:spcAft>
            </a:pPr>
            <a:r>
              <a:rPr lang="en-US" sz="3000" dirty="0" smtClean="0"/>
              <a:t>Certain groups:</a:t>
            </a:r>
          </a:p>
          <a:p>
            <a:pPr lvl="1">
              <a:lnSpc>
                <a:spcPct val="90000"/>
              </a:lnSpc>
              <a:spcAft>
                <a:spcPts val="600"/>
              </a:spcAft>
            </a:pPr>
            <a:r>
              <a:rPr lang="en-US" sz="2600" dirty="0" smtClean="0"/>
              <a:t>Members of the US Military</a:t>
            </a:r>
          </a:p>
          <a:p>
            <a:pPr lvl="1">
              <a:lnSpc>
                <a:spcPct val="90000"/>
              </a:lnSpc>
              <a:spcAft>
                <a:spcPts val="600"/>
              </a:spcAft>
            </a:pPr>
            <a:r>
              <a:rPr lang="en-US" sz="2600" dirty="0" smtClean="0"/>
              <a:t>Veterans receiving care through the VA</a:t>
            </a:r>
          </a:p>
          <a:p>
            <a:pPr lvl="1">
              <a:lnSpc>
                <a:spcPct val="90000"/>
              </a:lnSpc>
              <a:spcAft>
                <a:spcPts val="600"/>
              </a:spcAft>
            </a:pPr>
            <a:r>
              <a:rPr lang="en-US" sz="2600" dirty="0" smtClean="0"/>
              <a:t>Federal employees enrolled in the FEHB</a:t>
            </a:r>
          </a:p>
          <a:p>
            <a:pPr lvl="1">
              <a:lnSpc>
                <a:spcPct val="90000"/>
              </a:lnSpc>
              <a:spcAft>
                <a:spcPts val="600"/>
              </a:spcAft>
            </a:pPr>
            <a:r>
              <a:rPr lang="en-US" sz="2600" dirty="0" smtClean="0"/>
              <a:t>Individuals using the Indian Health Service</a:t>
            </a:r>
          </a:p>
          <a:p>
            <a:r>
              <a:rPr lang="en-US" dirty="0" smtClean="0"/>
              <a:t>Doesn’t require insurer to pay for additional screening or treatment based on genetic information.  </a:t>
            </a:r>
          </a:p>
          <a:p>
            <a:pPr lvl="1"/>
            <a:r>
              <a:rPr lang="en-US" dirty="0" smtClean="0"/>
              <a:t>E.g. BrCA1 carriers: Insurers may ask for genetic information to determine coverage</a:t>
            </a:r>
          </a:p>
          <a:p>
            <a:endParaRPr lang="en-US" dirty="0"/>
          </a:p>
        </p:txBody>
      </p:sp>
    </p:spTree>
    <p:extLst>
      <p:ext uri="{BB962C8B-B14F-4D97-AF65-F5344CB8AC3E}">
        <p14:creationId xmlns="" xmlns:p14="http://schemas.microsoft.com/office/powerpoint/2010/main" val="35079354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sz="quarter" idx="1"/>
          </p:nvPr>
        </p:nvSpPr>
        <p:spPr/>
        <p:txBody>
          <a:bodyPr/>
          <a:lstStyle/>
          <a:p>
            <a:r>
              <a:rPr lang="en-US" dirty="0" smtClean="0"/>
              <a:t>Decision to undergo genetic testing is personal</a:t>
            </a:r>
          </a:p>
          <a:p>
            <a:pPr lvl="1"/>
            <a:r>
              <a:rPr lang="en-US" dirty="0" smtClean="0"/>
              <a:t>Consider underlying motivation</a:t>
            </a:r>
          </a:p>
          <a:p>
            <a:pPr lvl="1"/>
            <a:r>
              <a:rPr lang="en-US" dirty="0" smtClean="0"/>
              <a:t>Consider discussing with close family members</a:t>
            </a:r>
          </a:p>
          <a:p>
            <a:endParaRPr lang="en-US" dirty="0" smtClean="0"/>
          </a:p>
          <a:p>
            <a:r>
              <a:rPr lang="en-US" dirty="0" smtClean="0"/>
              <a:t>Genetic testing is not required for successful completion of this class</a:t>
            </a:r>
            <a:endParaRPr lang="en-US" dirty="0"/>
          </a:p>
        </p:txBody>
      </p:sp>
    </p:spTree>
    <p:extLst>
      <p:ext uri="{BB962C8B-B14F-4D97-AF65-F5344CB8AC3E}">
        <p14:creationId xmlns="" xmlns:p14="http://schemas.microsoft.com/office/powerpoint/2010/main" val="2305887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Personal Decision"/>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828800" y="1066800"/>
            <a:ext cx="5429250" cy="407670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3995160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700" dirty="0" smtClean="0"/>
              <a:t>If you have questions or concerns before or after testing:</a:t>
            </a:r>
            <a:endParaRPr lang="en-US" dirty="0"/>
          </a:p>
        </p:txBody>
      </p:sp>
      <p:sp>
        <p:nvSpPr>
          <p:cNvPr id="4" name="Content Placeholder 3"/>
          <p:cNvSpPr>
            <a:spLocks noGrp="1"/>
          </p:cNvSpPr>
          <p:nvPr>
            <p:ph sz="quarter" idx="1"/>
          </p:nvPr>
        </p:nvSpPr>
        <p:spPr/>
        <p:txBody>
          <a:bodyPr/>
          <a:lstStyle/>
          <a:p>
            <a:r>
              <a:rPr lang="en-US" dirty="0" smtClean="0"/>
              <a:t>Genetic counseling</a:t>
            </a:r>
          </a:p>
          <a:p>
            <a:r>
              <a:rPr lang="en-US" dirty="0" smtClean="0"/>
              <a:t>Psychological counseling</a:t>
            </a:r>
          </a:p>
          <a:p>
            <a:r>
              <a:rPr lang="en-US" dirty="0" smtClean="0"/>
              <a:t>R. Chuang: rschuang@stanford.edu</a:t>
            </a:r>
          </a:p>
          <a:p>
            <a:endParaRPr lang="en-US" dirty="0" smtClean="0"/>
          </a:p>
        </p:txBody>
      </p:sp>
    </p:spTree>
    <p:extLst>
      <p:ext uri="{BB962C8B-B14F-4D97-AF65-F5344CB8AC3E}">
        <p14:creationId xmlns="" xmlns:p14="http://schemas.microsoft.com/office/powerpoint/2010/main" val="25353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(1)</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solidFill>
                  <a:srgbClr val="000000"/>
                </a:solidFill>
              </a:rPr>
              <a:t>Relief</a:t>
            </a:r>
          </a:p>
          <a:p>
            <a:endParaRPr lang="en-US" dirty="0" smtClean="0">
              <a:solidFill>
                <a:srgbClr val="000000"/>
              </a:solidFill>
            </a:endParaRPr>
          </a:p>
          <a:p>
            <a:r>
              <a:rPr lang="en-US" dirty="0" smtClean="0">
                <a:solidFill>
                  <a:srgbClr val="000000"/>
                </a:solidFill>
              </a:rPr>
              <a:t>Fewer check ups</a:t>
            </a:r>
          </a:p>
          <a:p>
            <a:pPr lvl="1"/>
            <a:endParaRPr lang="en-US" dirty="0" smtClean="0">
              <a:solidFill>
                <a:srgbClr val="000000"/>
              </a:solidFill>
            </a:endParaRPr>
          </a:p>
          <a:p>
            <a:endParaRPr lang="en-US" dirty="0" smtClean="0">
              <a:solidFill>
                <a:srgbClr val="000000"/>
              </a:solidFill>
            </a:endParaRPr>
          </a:p>
          <a:p>
            <a:r>
              <a:rPr lang="en-US" dirty="0" smtClean="0">
                <a:solidFill>
                  <a:srgbClr val="000000"/>
                </a:solidFill>
              </a:rPr>
              <a:t>Knowledge: Integrating genetic information into healthcare enables proactive and informed decision-making </a:t>
            </a:r>
          </a:p>
          <a:p>
            <a:pPr lvl="1"/>
            <a:r>
              <a:rPr lang="en-US" dirty="0" smtClean="0">
                <a:solidFill>
                  <a:schemeClr val="tx1"/>
                </a:solidFill>
              </a:rPr>
              <a:t>Preventive treatment</a:t>
            </a:r>
          </a:p>
          <a:p>
            <a:endParaRPr lang="en-US" dirty="0" smtClean="0"/>
          </a:p>
          <a:p>
            <a:pPr>
              <a:spcAft>
                <a:spcPts val="1200"/>
              </a:spcAft>
              <a:buClr>
                <a:srgbClr val="0A82A3"/>
              </a:buClr>
            </a:pPr>
            <a:endParaRPr lang="en-US" dirty="0">
              <a:solidFill>
                <a:srgbClr val="000000"/>
              </a:solidFill>
            </a:endParaRPr>
          </a:p>
          <a:p>
            <a:endParaRPr lang="en-US" dirty="0" smtClean="0"/>
          </a:p>
        </p:txBody>
      </p:sp>
      <p:pic>
        <p:nvPicPr>
          <p:cNvPr id="4" name="Picture 2" descr="http://t1.gstatic.com/images?q=tbn:ANd9GcRNOk0xMw2EPt4B8X0f9w0R9etBmuXAJ84YSkOH21czdOX7io7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934200" y="4800600"/>
            <a:ext cx="1933575" cy="144831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1437811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(2) </a:t>
            </a:r>
            <a:endParaRPr lang="en-US" dirty="0"/>
          </a:p>
        </p:txBody>
      </p:sp>
      <p:sp>
        <p:nvSpPr>
          <p:cNvPr id="3" name="Content Placeholder 2"/>
          <p:cNvSpPr>
            <a:spLocks noGrp="1"/>
          </p:cNvSpPr>
          <p:nvPr>
            <p:ph sz="quarter" idx="1"/>
          </p:nvPr>
        </p:nvSpPr>
        <p:spPr/>
        <p:txBody>
          <a:bodyPr>
            <a:normAutofit lnSpcReduction="10000"/>
          </a:bodyPr>
          <a:lstStyle/>
          <a:p>
            <a:r>
              <a:rPr lang="en-US" dirty="0"/>
              <a:t>Make important life planning decisions</a:t>
            </a:r>
          </a:p>
          <a:p>
            <a:pPr lvl="1"/>
            <a:r>
              <a:rPr lang="en-US" dirty="0">
                <a:solidFill>
                  <a:schemeClr val="tx1"/>
                </a:solidFill>
              </a:rPr>
              <a:t>Even if cure not yet available</a:t>
            </a:r>
          </a:p>
          <a:p>
            <a:endParaRPr lang="en-US" dirty="0" smtClean="0"/>
          </a:p>
          <a:p>
            <a:r>
              <a:rPr lang="en-US" dirty="0" smtClean="0"/>
              <a:t>Intervention</a:t>
            </a:r>
            <a:endParaRPr lang="en-US" dirty="0"/>
          </a:p>
          <a:p>
            <a:endParaRPr lang="en-US" dirty="0" smtClean="0"/>
          </a:p>
          <a:p>
            <a:r>
              <a:rPr lang="en-US" dirty="0" smtClean="0"/>
              <a:t>Enroll </a:t>
            </a:r>
            <a:r>
              <a:rPr lang="en-US" dirty="0"/>
              <a:t>in research trials</a:t>
            </a:r>
          </a:p>
          <a:p>
            <a:endParaRPr lang="en-US" dirty="0" smtClean="0"/>
          </a:p>
          <a:p>
            <a:r>
              <a:rPr lang="en-US" dirty="0" smtClean="0"/>
              <a:t>Provide </a:t>
            </a:r>
            <a:r>
              <a:rPr lang="en-US" dirty="0"/>
              <a:t>information for family</a:t>
            </a:r>
          </a:p>
        </p:txBody>
      </p:sp>
    </p:spTree>
    <p:extLst>
      <p:ext uri="{BB962C8B-B14F-4D97-AF65-F5344CB8AC3E}">
        <p14:creationId xmlns="" xmlns:p14="http://schemas.microsoft.com/office/powerpoint/2010/main" val="10856504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267200" y="-269631"/>
            <a:ext cx="18288000" cy="9906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2717986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 of genetic testing</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Having positive genetic testing 	 	developing disease.</a:t>
            </a:r>
          </a:p>
          <a:p>
            <a:r>
              <a:rPr lang="en-US" dirty="0" smtClean="0"/>
              <a:t>Risk for developing disease may not be accurate based on current research</a:t>
            </a:r>
          </a:p>
          <a:p>
            <a:pPr lvl="1"/>
            <a:r>
              <a:rPr lang="en-US" dirty="0" smtClean="0"/>
              <a:t>Most risks from GWAS data have low odds ratios for developing disease</a:t>
            </a:r>
          </a:p>
          <a:p>
            <a:r>
              <a:rPr lang="en-US" dirty="0" smtClean="0"/>
              <a:t>Does not predict </a:t>
            </a:r>
            <a:r>
              <a:rPr lang="en-US" i="1" dirty="0" smtClean="0"/>
              <a:t>when</a:t>
            </a:r>
            <a:r>
              <a:rPr lang="en-US" dirty="0" smtClean="0"/>
              <a:t> a person </a:t>
            </a:r>
            <a:r>
              <a:rPr lang="en-US" i="1" dirty="0" smtClean="0"/>
              <a:t>may</a:t>
            </a:r>
            <a:r>
              <a:rPr lang="en-US" dirty="0" smtClean="0"/>
              <a:t> show symptoms of a disease</a:t>
            </a:r>
          </a:p>
          <a:p>
            <a:r>
              <a:rPr lang="en-US" dirty="0" smtClean="0"/>
              <a:t>Does not predict severity of symptoms</a:t>
            </a:r>
          </a:p>
        </p:txBody>
      </p:sp>
      <p:sp>
        <p:nvSpPr>
          <p:cNvPr id="5" name="Not Equal 4"/>
          <p:cNvSpPr/>
          <p:nvPr/>
        </p:nvSpPr>
        <p:spPr>
          <a:xfrm>
            <a:off x="5562600" y="1600200"/>
            <a:ext cx="609600" cy="457200"/>
          </a:xfrm>
          <a:prstGeom prst="mathNotEqual">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 xmlns:p14="http://schemas.microsoft.com/office/powerpoint/2010/main" val="1202790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Major Limitations of Gene Testi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52600" y="1143000"/>
            <a:ext cx="5429250" cy="405765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8970095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Risks</a:t>
            </a:r>
            <a:endParaRPr lang="en-US" dirty="0"/>
          </a:p>
        </p:txBody>
      </p:sp>
      <p:sp>
        <p:nvSpPr>
          <p:cNvPr id="3" name="Content Placeholder 2"/>
          <p:cNvSpPr>
            <a:spLocks noGrp="1"/>
          </p:cNvSpPr>
          <p:nvPr>
            <p:ph sz="quarter" idx="1"/>
          </p:nvPr>
        </p:nvSpPr>
        <p:spPr/>
        <p:txBody>
          <a:bodyPr/>
          <a:lstStyle/>
          <a:p>
            <a:r>
              <a:rPr lang="en-US" dirty="0" smtClean="0"/>
              <a:t>Personal implications</a:t>
            </a:r>
          </a:p>
          <a:p>
            <a:pPr lvl="1"/>
            <a:r>
              <a:rPr lang="en-US" dirty="0" smtClean="0"/>
              <a:t>Risk for a disease</a:t>
            </a:r>
          </a:p>
          <a:p>
            <a:pPr lvl="2"/>
            <a:r>
              <a:rPr lang="en-US" dirty="0" smtClean="0"/>
              <a:t>Neurological disease without known treatment or cure: Alzheimer’s disease or Parkinson’s disease</a:t>
            </a:r>
          </a:p>
          <a:p>
            <a:pPr lvl="2"/>
            <a:r>
              <a:rPr lang="en-US" dirty="0" smtClean="0"/>
              <a:t>Psychiatric diseases: schizophrenia  </a:t>
            </a:r>
          </a:p>
          <a:p>
            <a:pPr lvl="2"/>
            <a:r>
              <a:rPr lang="en-US" dirty="0" smtClean="0"/>
              <a:t>Cancer genes- BrCA1 and 2</a:t>
            </a:r>
          </a:p>
          <a:p>
            <a:endParaRPr lang="en-US" dirty="0" smtClean="0"/>
          </a:p>
          <a:p>
            <a:r>
              <a:rPr lang="en-US" dirty="0" smtClean="0"/>
              <a:t>Confidentiality issues</a:t>
            </a:r>
          </a:p>
          <a:p>
            <a:pPr lvl="2"/>
            <a:r>
              <a:rPr lang="en-US" dirty="0" smtClean="0">
                <a:solidFill>
                  <a:schemeClr val="tx1"/>
                </a:solidFill>
              </a:rPr>
              <a:t>Others may find out test results</a:t>
            </a:r>
          </a:p>
          <a:p>
            <a:pPr lvl="2"/>
            <a:endParaRPr lang="en-US" dirty="0"/>
          </a:p>
        </p:txBody>
      </p:sp>
    </p:spTree>
    <p:extLst>
      <p:ext uri="{BB962C8B-B14F-4D97-AF65-F5344CB8AC3E}">
        <p14:creationId xmlns="" xmlns:p14="http://schemas.microsoft.com/office/powerpoint/2010/main" val="6423184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Psychological outcome from genetic information</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Anxiety/Stress </a:t>
            </a:r>
          </a:p>
          <a:p>
            <a:endParaRPr lang="en-US" dirty="0" smtClean="0"/>
          </a:p>
          <a:p>
            <a:r>
              <a:rPr lang="en-US" dirty="0" smtClean="0"/>
              <a:t>Confusion</a:t>
            </a:r>
            <a:endParaRPr lang="en-US" dirty="0"/>
          </a:p>
          <a:p>
            <a:endParaRPr lang="en-US" dirty="0" smtClean="0"/>
          </a:p>
          <a:p>
            <a:r>
              <a:rPr lang="en-US" dirty="0" smtClean="0"/>
              <a:t>Impact on family:</a:t>
            </a:r>
          </a:p>
          <a:p>
            <a:pPr lvl="1"/>
            <a:r>
              <a:rPr lang="en-US" dirty="0"/>
              <a:t>In some cases, genetic testing creates tension within a family because the results can reveal information about other family members in addition to the person who is tested.</a:t>
            </a:r>
          </a:p>
        </p:txBody>
      </p:sp>
    </p:spTree>
    <p:extLst>
      <p:ext uri="{BB962C8B-B14F-4D97-AF65-F5344CB8AC3E}">
        <p14:creationId xmlns="" xmlns:p14="http://schemas.microsoft.com/office/powerpoint/2010/main" val="14790270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828</Words>
  <Application>Microsoft Office PowerPoint</Application>
  <PresentationFormat>On-screen Show (4:3)</PresentationFormat>
  <Paragraphs>138</Paragraphs>
  <Slides>27</Slides>
  <Notes>2</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Slide 1</vt:lpstr>
      <vt:lpstr>Informed consent for genetic testing: Genetics 210 </vt:lpstr>
      <vt:lpstr>Benefits (1)</vt:lpstr>
      <vt:lpstr>Benefits (2) </vt:lpstr>
      <vt:lpstr>Slide 5</vt:lpstr>
      <vt:lpstr>Limitations of genetic testing</vt:lpstr>
      <vt:lpstr>Slide 7</vt:lpstr>
      <vt:lpstr>Risks</vt:lpstr>
      <vt:lpstr>Psychological outcome from genetic information</vt:lpstr>
      <vt:lpstr>Slide 10</vt:lpstr>
      <vt:lpstr>Ancestry</vt:lpstr>
      <vt:lpstr>Slide 12</vt:lpstr>
      <vt:lpstr>Do others want to know?</vt:lpstr>
      <vt:lpstr>Other “risks” for genetic testing</vt:lpstr>
      <vt:lpstr>Slide 15</vt:lpstr>
      <vt:lpstr>Family planning implications</vt:lpstr>
      <vt:lpstr>       Informed Consent for Research </vt:lpstr>
      <vt:lpstr>23andme Informed Consent</vt:lpstr>
      <vt:lpstr>Example of test results</vt:lpstr>
      <vt:lpstr>Sensitive test results</vt:lpstr>
      <vt:lpstr>Risk of Genetic discrimination</vt:lpstr>
      <vt:lpstr>Genetic Information Non-discrimination Act (GINA)</vt:lpstr>
      <vt:lpstr>What does GINA do?</vt:lpstr>
      <vt:lpstr>What GINA does not do</vt:lpstr>
      <vt:lpstr>Summary</vt:lpstr>
      <vt:lpstr>Slide 26</vt:lpstr>
      <vt:lpstr>If you have questions or concerns before or after testing:</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Stuart</dc:creator>
  <cp:lastModifiedBy>Stuart</cp:lastModifiedBy>
  <cp:revision>1</cp:revision>
  <dcterms:created xsi:type="dcterms:W3CDTF">2014-01-28T18:36:15Z</dcterms:created>
  <dcterms:modified xsi:type="dcterms:W3CDTF">2014-01-28T18:36:47Z</dcterms:modified>
</cp:coreProperties>
</file>