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17" r:id="rId2"/>
    <p:sldId id="321" r:id="rId3"/>
    <p:sldId id="328" r:id="rId4"/>
    <p:sldId id="329" r:id="rId5"/>
    <p:sldId id="330" r:id="rId6"/>
    <p:sldId id="331" r:id="rId7"/>
    <p:sldId id="285" r:id="rId8"/>
    <p:sldId id="286" r:id="rId9"/>
    <p:sldId id="287" r:id="rId10"/>
    <p:sldId id="288" r:id="rId11"/>
    <p:sldId id="289" r:id="rId12"/>
    <p:sldId id="296" r:id="rId13"/>
    <p:sldId id="324" r:id="rId14"/>
    <p:sldId id="256" r:id="rId15"/>
    <p:sldId id="266" r:id="rId16"/>
    <p:sldId id="267" r:id="rId17"/>
    <p:sldId id="264" r:id="rId18"/>
    <p:sldId id="257" r:id="rId19"/>
    <p:sldId id="269" r:id="rId20"/>
    <p:sldId id="326" r:id="rId21"/>
    <p:sldId id="273" r:id="rId22"/>
    <p:sldId id="271" r:id="rId23"/>
    <p:sldId id="272" r:id="rId24"/>
    <p:sldId id="258" r:id="rId25"/>
    <p:sldId id="275" r:id="rId26"/>
    <p:sldId id="276" r:id="rId27"/>
    <p:sldId id="333" r:id="rId28"/>
    <p:sldId id="311" r:id="rId29"/>
    <p:sldId id="322" r:id="rId30"/>
    <p:sldId id="323" r:id="rId31"/>
    <p:sldId id="325" r:id="rId32"/>
    <p:sldId id="33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90" autoAdjust="0"/>
  </p:normalViewPr>
  <p:slideViewPr>
    <p:cSldViewPr>
      <p:cViewPr varScale="1">
        <p:scale>
          <a:sx n="45" d="100"/>
          <a:sy n="45" d="100"/>
        </p:scale>
        <p:origin x="-1234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0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8B0E6-4811-45BD-A35A-785929632038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FA4F5-8ACA-4008-8AE7-133CE2FE84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5589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ure.com.laneproxy.stanford.edu/ng/journal/v42/n9/full/ng.646.html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SzPct val="45000"/>
              <a:buFont typeface="Wingdings" charset="2"/>
              <a:buNone/>
            </a:pPr>
            <a:r>
              <a:rPr lang="en-GB" dirty="0">
                <a:latin typeface="Arial" charset="0"/>
                <a:ea typeface="msgothic" charset="0"/>
                <a:cs typeface="msgothic" charset="0"/>
              </a:rPr>
              <a:t>Metabolic pathways of neurotransmitter production. DRD has been associated with mutations in the genes encoding GTP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cyclohydrolase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(GCH1), tyrosine hydroxylase (TH), and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sepiapterin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reductase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(SPR) (boxed), which are enzymes associated with production of the neurotransmitters dopamine and serotonin. The catalytic action of GCH1 is the rate-limiting step in production of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tetrahydrobiopterin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(BH4), a cofactor for the tyrosine and tryptophan hydroxylases. Disruption of the GCH1 gene can cause autosomal dominant DRD. Autosomal recessive DRD is caused by mutations in TH and SPR. Both 5-hydroxytryptophan (5-HTP) and dopamine production are disrupted by mutations in SPR, whereas only dopamine production is disrupted by mutations in TH.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SzPct val="45000"/>
              <a:buFont typeface="Wingdings" charset="2"/>
              <a:buNone/>
            </a:pPr>
            <a:r>
              <a:rPr lang="en-GB" dirty="0">
                <a:latin typeface="Arial" charset="0"/>
                <a:ea typeface="msgothic" charset="0"/>
                <a:cs typeface="msgothic" charset="0"/>
              </a:rPr>
              <a:t>Metabolic pathways of neurotransmitter production. DRD has been associated with mutations in the genes encoding GTP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cyclohydrolase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(GCH1), tyrosine hydroxylase (TH), and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sepiapterin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reductase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(SPR) (boxed), which are enzymes associated with production of the neurotransmitters dopamine and serotonin. The catalytic action of GCH1 is the rate-limiting step in production of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tetrahydrobiopterin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(BH4), a cofactor for the tyrosine and tryptophan hydroxylases. Disruption of the GCH1 gene can cause autosomal dominant DRD. Autosomal recessive DRD is caused by mutations in TH and SPR. Both 5-hydroxytryptophan (5-HTP) and dopamine production are disrupted by mutations in SPR, whereas only dopamine production is disrupted by mutations in TH.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 9-year-old boy with Miller syndrome caused by mutations in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DHODH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Facial anomalies (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include cupped ears,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coloboma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lower eyelids, prominent nose,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micrognathia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absence of the fifth digits of the feet (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(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 26-year-old man with methotrexate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embryopathy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Note the cupped ears,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hypertelorism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sparse eyebrows and prominent nose (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accompanied by absence of the fourth and fifth digits of the feet (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FA4F5-8ACA-4008-8AE7-133CE2FE84B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1602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Kabuki syndrome is a rare, multiple malformation disorder characterized by a distinctive facial appearance (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Supplementary Fig. 1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cardiac anomalies, skeletal abnormalities, immunological defects and mild to moderate mental retardation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FA4F5-8ACA-4008-8AE7-133CE2FE84B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7097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4859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555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6109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5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308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2613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016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542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590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478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543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377C6-CC51-403C-8B4E-252394DA3D6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2C5FD-BB3F-454F-8D0F-1FADA4459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189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762000"/>
            <a:ext cx="7772400" cy="1470025"/>
          </a:xfrm>
        </p:spPr>
        <p:txBody>
          <a:bodyPr/>
          <a:lstStyle/>
          <a:p>
            <a:r>
              <a:rPr lang="en-US" dirty="0" smtClean="0"/>
              <a:t>Final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286000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Thursday May 22, 2014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Take home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No help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10% extra credit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Due Monday May 26, 2013 at midnight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Submit to gene210.stanford@gmail.com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264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304839" y="3797496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1324892" y="4589047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Process 5"/>
          <p:cNvSpPr/>
          <p:nvPr/>
        </p:nvSpPr>
        <p:spPr>
          <a:xfrm>
            <a:off x="1647739" y="3492696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200189" y="3378396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1667792" y="4284247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782092" y="422165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49541" y="1570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369594" y="2362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owchart: Process 15"/>
          <p:cNvSpPr/>
          <p:nvPr/>
        </p:nvSpPr>
        <p:spPr>
          <a:xfrm>
            <a:off x="1692441" y="1265849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244891" y="115154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18" name="Flowchart: Process 17"/>
          <p:cNvSpPr/>
          <p:nvPr/>
        </p:nvSpPr>
        <p:spPr>
          <a:xfrm>
            <a:off x="1712494" y="2057400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4894847" y="1570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914900" y="2362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Process 21"/>
          <p:cNvSpPr/>
          <p:nvPr/>
        </p:nvSpPr>
        <p:spPr>
          <a:xfrm>
            <a:off x="5237747" y="1265849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Flowchart: Process 23"/>
          <p:cNvSpPr/>
          <p:nvPr/>
        </p:nvSpPr>
        <p:spPr>
          <a:xfrm>
            <a:off x="5257800" y="2057400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5372100" y="1994812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40568" y="457200"/>
            <a:ext cx="1452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Mother</a:t>
            </a:r>
            <a:endParaRPr lang="en-US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1675378" y="5131468"/>
            <a:ext cx="1680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Affected </a:t>
            </a:r>
            <a:endParaRPr 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9626" y="457200"/>
            <a:ext cx="1256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Father</a:t>
            </a:r>
            <a:endParaRPr lang="en-US" sz="32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4795868" y="3797496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815921" y="4589047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lowchart: Process 29"/>
          <p:cNvSpPr/>
          <p:nvPr/>
        </p:nvSpPr>
        <p:spPr>
          <a:xfrm>
            <a:off x="5138768" y="3492696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5691218" y="3378396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32" name="Flowchart: Process 31"/>
          <p:cNvSpPr/>
          <p:nvPr/>
        </p:nvSpPr>
        <p:spPr>
          <a:xfrm>
            <a:off x="5158821" y="4284247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5273121" y="422165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66407" y="5131468"/>
            <a:ext cx="1680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Affected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83698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"/>
            <a:ext cx="7772400" cy="1470025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8610600" cy="533400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Three genes found with rare compound heterozygous mutations.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i="1" dirty="0" smtClean="0">
                <a:solidFill>
                  <a:schemeClr val="tx1"/>
                </a:solidFill>
              </a:rPr>
              <a:t>ZNF544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encodes a computationally predicted zinc finger protein with no known function or </a:t>
            </a:r>
            <a:r>
              <a:rPr lang="en-US" dirty="0" smtClean="0">
                <a:solidFill>
                  <a:schemeClr val="tx1"/>
                </a:solidFill>
              </a:rPr>
              <a:t>targets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i="1" dirty="0" smtClean="0">
                <a:solidFill>
                  <a:schemeClr val="tx1"/>
                </a:solidFill>
              </a:rPr>
              <a:t>C2orf16.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i="1" dirty="0" smtClean="0">
                <a:solidFill>
                  <a:schemeClr val="tx1"/>
                </a:solidFill>
              </a:rPr>
              <a:t>SPR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 smtClean="0">
                <a:solidFill>
                  <a:schemeClr val="tx1"/>
                </a:solidFill>
              </a:rPr>
              <a:t>encoding </a:t>
            </a:r>
            <a:r>
              <a:rPr lang="en-US" dirty="0" err="1">
                <a:solidFill>
                  <a:schemeClr val="tx1"/>
                </a:solidFill>
              </a:rPr>
              <a:t>sepiapterin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reductase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US" dirty="0" smtClean="0">
              <a:solidFill>
                <a:schemeClr val="tx1"/>
              </a:solidFill>
            </a:endParaRPr>
          </a:p>
          <a:p>
            <a:pPr lvl="1" indent="-457200" algn="l">
              <a:buFont typeface="Arial" pitchFamily="34" charset="0"/>
              <a:buChar char="•"/>
            </a:pPr>
            <a:r>
              <a:rPr lang="en-US" i="1" dirty="0">
                <a:solidFill>
                  <a:schemeClr val="tx1"/>
                </a:solidFill>
              </a:rPr>
              <a:t>SPR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 smtClean="0">
                <a:solidFill>
                  <a:schemeClr val="tx1"/>
                </a:solidFill>
              </a:rPr>
              <a:t>mutations seen in two previous families with DRD.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628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sz="1500" b="1">
                <a:latin typeface="Arial" charset="0"/>
              </a:rPr>
              <a:t>Fig. 1 Metabolic pathways of neurotransmitter production.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9920" y="5943505"/>
            <a:ext cx="1226880" cy="65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1680" y="979303"/>
            <a:ext cx="4763520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191680" y="5972308"/>
            <a:ext cx="3918240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GB" sz="1100" b="1">
                <a:latin typeface="Arial" charset="0"/>
              </a:rPr>
              <a:t>Bainbridge M N et al. Sci Transl Med 2011;3:87re3-87re3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613175"/>
            <a:ext cx="4930560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GB" sz="900">
                <a:latin typeface="Arial" charset="0"/>
              </a:rPr>
              <a:t>Published by AAAS</a:t>
            </a:r>
          </a:p>
        </p:txBody>
      </p:sp>
    </p:spTree>
    <p:extLst>
      <p:ext uri="{BB962C8B-B14F-4D97-AF65-F5344CB8AC3E}">
        <p14:creationId xmlns:p14="http://schemas.microsoft.com/office/powerpoint/2010/main" xmlns="" val="15131937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"/>
            <a:ext cx="7772400" cy="1470025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8610600" cy="5334000"/>
          </a:xfrm>
        </p:spPr>
        <p:txBody>
          <a:bodyPr>
            <a:normAutofit/>
          </a:bodyPr>
          <a:lstStyle/>
          <a:p>
            <a:pPr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Gave serotonin precursor 5-hydroxytryptophan (5-HTP) to the twins. </a:t>
            </a:r>
          </a:p>
          <a:p>
            <a:pPr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 male DRD patient reported improved focus in school, as well as improved coordination in athletics. Further, the male showed reduced drooling and hand tremor. </a:t>
            </a:r>
          </a:p>
          <a:p>
            <a:pPr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 female twin reported reduced frequency of laryngeal spasms, improved sleep and focus, and improved tolerance for exercise and was able to resume participation in sports after a 14-month absence.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628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200"/>
            <a:ext cx="7772400" cy="1470025"/>
          </a:xfrm>
        </p:spPr>
        <p:txBody>
          <a:bodyPr/>
          <a:lstStyle/>
          <a:p>
            <a:r>
              <a:rPr lang="en-US" dirty="0" smtClean="0"/>
              <a:t>Miller Syndrome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6088616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Ng, S.B. et al. </a:t>
            </a:r>
            <a:r>
              <a:rPr lang="en-US" dirty="0" err="1" smtClean="0"/>
              <a:t>Exome</a:t>
            </a:r>
            <a:r>
              <a:rPr lang="en-US" dirty="0" smtClean="0"/>
              <a:t> sequencing identifies the cause of a </a:t>
            </a:r>
            <a:r>
              <a:rPr lang="en-US" dirty="0" err="1" smtClean="0"/>
              <a:t>Mendelian</a:t>
            </a:r>
            <a:r>
              <a:rPr lang="en-US" dirty="0" smtClean="0"/>
              <a:t> disorder.</a:t>
            </a:r>
          </a:p>
          <a:p>
            <a:r>
              <a:rPr lang="en-US" dirty="0" smtClean="0"/>
              <a:t>Nat. Genet. 42, 30–35 (2010).</a:t>
            </a:r>
            <a:endParaRPr lang="en-US" dirty="0"/>
          </a:p>
        </p:txBody>
      </p:sp>
      <p:pic>
        <p:nvPicPr>
          <p:cNvPr id="1026" name="Picture 2" descr="Clinical characteristics of an individual with Miller syndrome and an individual with methotrexate embryopathy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 bwMode="auto">
          <a:xfrm>
            <a:off x="2971800" y="1143000"/>
            <a:ext cx="2400300" cy="486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0" y="1371600"/>
            <a:ext cx="243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Cupped ears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/>
              <a:t>coloboma</a:t>
            </a:r>
            <a:r>
              <a:rPr lang="en-US" dirty="0"/>
              <a:t> of the lower eyelids, 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prominent </a:t>
            </a:r>
            <a:r>
              <a:rPr lang="en-US" dirty="0"/>
              <a:t>nose, 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micrognathia</a:t>
            </a:r>
            <a:r>
              <a:rPr lang="en-US" dirty="0" smtClean="0"/>
              <a:t> 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absence </a:t>
            </a:r>
            <a:r>
              <a:rPr lang="en-US" dirty="0"/>
              <a:t>of the fifth digits of the feet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112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3200400" y="3911796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3220453" y="4703347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Process 5"/>
          <p:cNvSpPr/>
          <p:nvPr/>
        </p:nvSpPr>
        <p:spPr>
          <a:xfrm>
            <a:off x="3543300" y="3606996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095750" y="3492696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3563353" y="4398547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677653" y="433595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49541" y="1570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369594" y="2362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owchart: Process 15"/>
          <p:cNvSpPr/>
          <p:nvPr/>
        </p:nvSpPr>
        <p:spPr>
          <a:xfrm>
            <a:off x="1692441" y="1265849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244891" y="115154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18" name="Flowchart: Process 17"/>
          <p:cNvSpPr/>
          <p:nvPr/>
        </p:nvSpPr>
        <p:spPr>
          <a:xfrm>
            <a:off x="1712494" y="2057400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4894847" y="1570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914900" y="2362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Process 21"/>
          <p:cNvSpPr/>
          <p:nvPr/>
        </p:nvSpPr>
        <p:spPr>
          <a:xfrm>
            <a:off x="5237747" y="1265849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Flowchart: Process 23"/>
          <p:cNvSpPr/>
          <p:nvPr/>
        </p:nvSpPr>
        <p:spPr>
          <a:xfrm>
            <a:off x="5257800" y="2057400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5372100" y="1994812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40568" y="457200"/>
            <a:ext cx="1452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Mother</a:t>
            </a:r>
            <a:endParaRPr lang="en-US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3570939" y="5245768"/>
            <a:ext cx="1680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Affected </a:t>
            </a:r>
            <a:endParaRPr 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9626" y="457200"/>
            <a:ext cx="1256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Father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99320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533400" y="3652723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544044" y="4079865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lowchart: Process 3"/>
          <p:cNvSpPr/>
          <p:nvPr/>
        </p:nvSpPr>
        <p:spPr>
          <a:xfrm>
            <a:off x="715406" y="3488246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1008638" y="3242390"/>
            <a:ext cx="283121" cy="41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726050" y="3915387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786718" y="3699590"/>
            <a:ext cx="283121" cy="41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23204" y="2389380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3848" y="2816522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Process 9"/>
          <p:cNvSpPr/>
          <p:nvPr/>
        </p:nvSpPr>
        <p:spPr>
          <a:xfrm>
            <a:off x="705210" y="2224902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998442" y="1981200"/>
            <a:ext cx="283121" cy="41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715854" y="2652044"/>
            <a:ext cx="869585" cy="328956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012136" y="2374278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22780" y="2801420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Process 14"/>
          <p:cNvSpPr/>
          <p:nvPr/>
        </p:nvSpPr>
        <p:spPr>
          <a:xfrm>
            <a:off x="2194143" y="2209800"/>
            <a:ext cx="869585" cy="328956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6" name="Flowchart: Process 15"/>
          <p:cNvSpPr/>
          <p:nvPr/>
        </p:nvSpPr>
        <p:spPr>
          <a:xfrm>
            <a:off x="2204786" y="2636942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265455" y="2423298"/>
            <a:ext cx="283121" cy="41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2917" y="1400324"/>
            <a:ext cx="1565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Family 1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607068" y="4549970"/>
            <a:ext cx="10658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Affected</a:t>
            </a:r>
          </a:p>
          <a:p>
            <a:pPr algn="ctr"/>
            <a:r>
              <a:rPr lang="en-US" sz="2000" dirty="0" smtClean="0"/>
              <a:t>1A </a:t>
            </a:r>
            <a:endParaRPr lang="en-US" sz="20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981200" y="3660478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91844" y="4087620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owchart: Process 23"/>
          <p:cNvSpPr/>
          <p:nvPr/>
        </p:nvSpPr>
        <p:spPr>
          <a:xfrm>
            <a:off x="2163206" y="3496001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2456438" y="3250145"/>
            <a:ext cx="283121" cy="41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26" name="Flowchart: Process 25"/>
          <p:cNvSpPr/>
          <p:nvPr/>
        </p:nvSpPr>
        <p:spPr>
          <a:xfrm>
            <a:off x="2173850" y="3923142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2234518" y="3707345"/>
            <a:ext cx="283121" cy="41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16756" y="4528880"/>
            <a:ext cx="10658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Affected</a:t>
            </a:r>
          </a:p>
          <a:p>
            <a:pPr algn="ctr"/>
            <a:r>
              <a:rPr lang="en-US" sz="2000" dirty="0" smtClean="0"/>
              <a:t>1B</a:t>
            </a:r>
            <a:endParaRPr lang="en-US" sz="2000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3962400" y="3652667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973044" y="4079809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lowchart: Process 55"/>
          <p:cNvSpPr/>
          <p:nvPr/>
        </p:nvSpPr>
        <p:spPr>
          <a:xfrm>
            <a:off x="4144406" y="3488190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7" name="TextBox 56"/>
          <p:cNvSpPr txBox="1"/>
          <p:nvPr/>
        </p:nvSpPr>
        <p:spPr>
          <a:xfrm>
            <a:off x="4181743" y="3276600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X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58" name="Flowchart: Process 57"/>
          <p:cNvSpPr/>
          <p:nvPr/>
        </p:nvSpPr>
        <p:spPr>
          <a:xfrm>
            <a:off x="4155050" y="3915331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9" name="TextBox 58"/>
          <p:cNvSpPr txBox="1"/>
          <p:nvPr/>
        </p:nvSpPr>
        <p:spPr>
          <a:xfrm>
            <a:off x="4541064" y="3699534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X</a:t>
            </a:r>
            <a:endParaRPr lang="en-US" sz="4400" b="1" dirty="0">
              <a:solidFill>
                <a:srgbClr val="002060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3495004" y="2389324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505648" y="2816466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lowchart: Process 61"/>
          <p:cNvSpPr/>
          <p:nvPr/>
        </p:nvSpPr>
        <p:spPr>
          <a:xfrm>
            <a:off x="3677010" y="2224846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3" name="TextBox 62"/>
          <p:cNvSpPr txBox="1"/>
          <p:nvPr/>
        </p:nvSpPr>
        <p:spPr>
          <a:xfrm>
            <a:off x="3733800" y="1981144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X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64" name="Flowchart: Process 63"/>
          <p:cNvSpPr/>
          <p:nvPr/>
        </p:nvSpPr>
        <p:spPr>
          <a:xfrm>
            <a:off x="3687654" y="2651988"/>
            <a:ext cx="869585" cy="328956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65" name="Straight Connector 64"/>
          <p:cNvCxnSpPr/>
          <p:nvPr/>
        </p:nvCxnSpPr>
        <p:spPr>
          <a:xfrm>
            <a:off x="4876800" y="2389324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4887444" y="2816466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lowchart: Process 66"/>
          <p:cNvSpPr/>
          <p:nvPr/>
        </p:nvSpPr>
        <p:spPr>
          <a:xfrm>
            <a:off x="5058807" y="2224846"/>
            <a:ext cx="869585" cy="328956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8" name="Flowchart: Process 67"/>
          <p:cNvSpPr/>
          <p:nvPr/>
        </p:nvSpPr>
        <p:spPr>
          <a:xfrm>
            <a:off x="5069450" y="2651988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9" name="TextBox 68"/>
          <p:cNvSpPr txBox="1"/>
          <p:nvPr/>
        </p:nvSpPr>
        <p:spPr>
          <a:xfrm>
            <a:off x="5400943" y="2438344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X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042024" y="1391597"/>
            <a:ext cx="1565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Family 2</a:t>
            </a:r>
            <a:endParaRPr lang="en-US" sz="3200" dirty="0"/>
          </a:p>
        </p:txBody>
      </p:sp>
      <p:sp>
        <p:nvSpPr>
          <p:cNvPr id="71" name="TextBox 70"/>
          <p:cNvSpPr txBox="1"/>
          <p:nvPr/>
        </p:nvSpPr>
        <p:spPr>
          <a:xfrm>
            <a:off x="4036068" y="4549914"/>
            <a:ext cx="10658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Affected</a:t>
            </a:r>
          </a:p>
          <a:p>
            <a:pPr algn="ctr"/>
            <a:r>
              <a:rPr lang="en-US" sz="2000" dirty="0" smtClean="0"/>
              <a:t>2 </a:t>
            </a:r>
            <a:endParaRPr lang="en-US" sz="2000" dirty="0"/>
          </a:p>
        </p:txBody>
      </p:sp>
      <p:cxnSp>
        <p:nvCxnSpPr>
          <p:cNvPr id="79" name="Straight Connector 78"/>
          <p:cNvCxnSpPr/>
          <p:nvPr/>
        </p:nvCxnSpPr>
        <p:spPr>
          <a:xfrm>
            <a:off x="7086600" y="3576467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7097244" y="4003609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Flowchart: Process 80"/>
          <p:cNvSpPr/>
          <p:nvPr/>
        </p:nvSpPr>
        <p:spPr>
          <a:xfrm>
            <a:off x="7268606" y="3411990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82" name="TextBox 81"/>
          <p:cNvSpPr txBox="1"/>
          <p:nvPr/>
        </p:nvSpPr>
        <p:spPr>
          <a:xfrm>
            <a:off x="7305943" y="3200400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X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83" name="Flowchart: Process 82"/>
          <p:cNvSpPr/>
          <p:nvPr/>
        </p:nvSpPr>
        <p:spPr>
          <a:xfrm>
            <a:off x="7279250" y="3839131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84" name="TextBox 83"/>
          <p:cNvSpPr txBox="1"/>
          <p:nvPr/>
        </p:nvSpPr>
        <p:spPr>
          <a:xfrm>
            <a:off x="7665264" y="3623334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X</a:t>
            </a:r>
            <a:endParaRPr lang="en-US" sz="4400" b="1" dirty="0">
              <a:solidFill>
                <a:srgbClr val="FFFF00"/>
              </a:solidFill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>
            <a:off x="6390604" y="2369327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6401248" y="2796469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Flowchart: Process 86"/>
          <p:cNvSpPr/>
          <p:nvPr/>
        </p:nvSpPr>
        <p:spPr>
          <a:xfrm>
            <a:off x="6572610" y="2204849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88" name="TextBox 87"/>
          <p:cNvSpPr txBox="1"/>
          <p:nvPr/>
        </p:nvSpPr>
        <p:spPr>
          <a:xfrm>
            <a:off x="6629400" y="1961147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X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89" name="Flowchart: Process 88"/>
          <p:cNvSpPr/>
          <p:nvPr/>
        </p:nvSpPr>
        <p:spPr>
          <a:xfrm>
            <a:off x="6583254" y="2631991"/>
            <a:ext cx="869585" cy="328956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90" name="Straight Connector 89"/>
          <p:cNvCxnSpPr/>
          <p:nvPr/>
        </p:nvCxnSpPr>
        <p:spPr>
          <a:xfrm>
            <a:off x="7772400" y="2381939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7783044" y="2809081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Flowchart: Process 91"/>
          <p:cNvSpPr/>
          <p:nvPr/>
        </p:nvSpPr>
        <p:spPr>
          <a:xfrm>
            <a:off x="7954407" y="2217461"/>
            <a:ext cx="869585" cy="328956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3" name="Flowchart: Process 92"/>
          <p:cNvSpPr/>
          <p:nvPr/>
        </p:nvSpPr>
        <p:spPr>
          <a:xfrm>
            <a:off x="7965050" y="2644603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4" name="TextBox 93"/>
          <p:cNvSpPr txBox="1"/>
          <p:nvPr/>
        </p:nvSpPr>
        <p:spPr>
          <a:xfrm>
            <a:off x="8296543" y="2430959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X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937624" y="1371600"/>
            <a:ext cx="1565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Family 3</a:t>
            </a:r>
            <a:endParaRPr lang="en-US" sz="3200" dirty="0"/>
          </a:p>
        </p:txBody>
      </p:sp>
      <p:sp>
        <p:nvSpPr>
          <p:cNvPr id="96" name="TextBox 95"/>
          <p:cNvSpPr txBox="1"/>
          <p:nvPr/>
        </p:nvSpPr>
        <p:spPr>
          <a:xfrm>
            <a:off x="7160268" y="4473714"/>
            <a:ext cx="10658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Affected</a:t>
            </a:r>
          </a:p>
          <a:p>
            <a:pPr algn="ctr"/>
            <a:r>
              <a:rPr lang="en-US" sz="2000" dirty="0" smtClean="0"/>
              <a:t>3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28259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304800" y="1676400"/>
            <a:ext cx="8305800" cy="35052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Non-synonymous and Rare (~450/person)</a:t>
            </a:r>
          </a:p>
          <a:p>
            <a:r>
              <a:rPr lang="en-US" dirty="0" smtClean="0"/>
              <a:t>Two variants in the same gene (30/person)</a:t>
            </a:r>
          </a:p>
          <a:p>
            <a:r>
              <a:rPr lang="en-US" dirty="0" smtClean="0"/>
              <a:t>Same gene in 1A and 1B = 9 genes</a:t>
            </a:r>
          </a:p>
          <a:p>
            <a:r>
              <a:rPr lang="en-US" dirty="0" smtClean="0"/>
              <a:t>Same gene in 1A, 1B, 2 and 3 = </a:t>
            </a:r>
            <a:r>
              <a:rPr lang="en-US" i="1" dirty="0" smtClean="0"/>
              <a:t>DHODH </a:t>
            </a:r>
          </a:p>
          <a:p>
            <a:r>
              <a:rPr lang="en-US" dirty="0" err="1" smtClean="0"/>
              <a:t>dihydroorotate</a:t>
            </a:r>
            <a:r>
              <a:rPr lang="en-US" dirty="0" smtClean="0"/>
              <a:t> dehydrogenase</a:t>
            </a:r>
            <a:endParaRPr lang="en-US" i="1" dirty="0" smtClean="0"/>
          </a:p>
          <a:p>
            <a:r>
              <a:rPr lang="en-US" dirty="0" smtClean="0"/>
              <a:t>Validate by sequencing the gene in 3 more cases.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777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60960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Ng, S.B. </a:t>
            </a:r>
            <a:r>
              <a:rPr lang="en-US" i="1" dirty="0"/>
              <a:t>et al</a:t>
            </a:r>
            <a:r>
              <a:rPr lang="en-US" dirty="0"/>
              <a:t>. </a:t>
            </a:r>
            <a:r>
              <a:rPr lang="en-US" dirty="0" err="1"/>
              <a:t>Exome</a:t>
            </a:r>
            <a:r>
              <a:rPr lang="en-US" dirty="0"/>
              <a:t> sequencing identifies MLL2 mutations as a cause of</a:t>
            </a:r>
          </a:p>
          <a:p>
            <a:r>
              <a:rPr lang="sv-SE" dirty="0"/>
              <a:t>Kabuki syndrome. </a:t>
            </a:r>
            <a:r>
              <a:rPr lang="sv-SE" i="1" dirty="0"/>
              <a:t>Nat. Genet. </a:t>
            </a:r>
            <a:r>
              <a:rPr lang="sv-SE" b="1" dirty="0"/>
              <a:t>42</a:t>
            </a:r>
            <a:r>
              <a:rPr lang="sv-SE" dirty="0"/>
              <a:t>, 790–793 (2010).</a:t>
            </a:r>
            <a:endParaRPr lang="en-US" dirty="0"/>
          </a:p>
        </p:txBody>
      </p:sp>
      <p:pic>
        <p:nvPicPr>
          <p:cNvPr id="3074" name="Picture 2" descr="http://1.bp.blogspot.com/-P0Zd_VdC030/TZjVNaWyRNI/AAAAAAAAM7s/raNNfnyOYcY/s1600/Kabuki+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9159" y="1066800"/>
            <a:ext cx="5828481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76200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Kabuki Syndrome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38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57200"/>
            <a:ext cx="7772400" cy="1470025"/>
          </a:xfrm>
        </p:spPr>
        <p:txBody>
          <a:bodyPr/>
          <a:lstStyle/>
          <a:p>
            <a:r>
              <a:rPr lang="en-US" dirty="0" smtClean="0"/>
              <a:t>Kabuki syndrome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76400"/>
            <a:ext cx="7010400" cy="464820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distinctive </a:t>
            </a:r>
            <a:r>
              <a:rPr lang="en-US" dirty="0">
                <a:solidFill>
                  <a:schemeClr val="tx1"/>
                </a:solidFill>
              </a:rPr>
              <a:t>facial </a:t>
            </a:r>
            <a:r>
              <a:rPr lang="en-US" dirty="0" smtClean="0">
                <a:solidFill>
                  <a:schemeClr val="tx1"/>
                </a:solidFill>
              </a:rPr>
              <a:t>appearance, cardiac </a:t>
            </a:r>
            <a:r>
              <a:rPr lang="en-US" dirty="0">
                <a:solidFill>
                  <a:schemeClr val="tx1"/>
                </a:solidFill>
              </a:rPr>
              <a:t>anomalies, skeletal abnormalities, immunological defects and mild to moderate mental </a:t>
            </a:r>
            <a:r>
              <a:rPr lang="en-US" dirty="0" smtClean="0">
                <a:solidFill>
                  <a:schemeClr val="tx1"/>
                </a:solidFill>
              </a:rPr>
              <a:t>retardation.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Six cases of parent-child transmission.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Autosomal </a:t>
            </a:r>
            <a:r>
              <a:rPr lang="en-US" dirty="0">
                <a:solidFill>
                  <a:schemeClr val="tx1"/>
                </a:solidFill>
              </a:rPr>
              <a:t>dominant disorder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984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Discovery of new </a:t>
            </a:r>
            <a:r>
              <a:rPr lang="en-US" dirty="0" err="1" smtClean="0"/>
              <a:t>Mendelian</a:t>
            </a:r>
            <a:r>
              <a:rPr lang="en-US" dirty="0" smtClean="0"/>
              <a:t> disorders by Next Gen sequencing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780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3200400" y="3911796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3220453" y="4703347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owchart: Process 7"/>
          <p:cNvSpPr/>
          <p:nvPr/>
        </p:nvSpPr>
        <p:spPr>
          <a:xfrm>
            <a:off x="3563353" y="4398547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677653" y="433595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49541" y="1570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369594" y="2362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owchart: Process 15"/>
          <p:cNvSpPr/>
          <p:nvPr/>
        </p:nvSpPr>
        <p:spPr>
          <a:xfrm>
            <a:off x="1692441" y="1265849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244891" y="115154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18" name="Flowchart: Process 17"/>
          <p:cNvSpPr/>
          <p:nvPr/>
        </p:nvSpPr>
        <p:spPr>
          <a:xfrm>
            <a:off x="1712494" y="2057400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4894847" y="1570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914900" y="2362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Process 21"/>
          <p:cNvSpPr/>
          <p:nvPr/>
        </p:nvSpPr>
        <p:spPr>
          <a:xfrm>
            <a:off x="5237747" y="1265849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1740568" y="457200"/>
            <a:ext cx="1577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Parent 1</a:t>
            </a:r>
            <a:endParaRPr lang="en-US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3570939" y="5245768"/>
            <a:ext cx="1680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Affected </a:t>
            </a:r>
            <a:endParaRPr 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9626" y="457200"/>
            <a:ext cx="1577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Parent 2</a:t>
            </a:r>
            <a:endParaRPr lang="en-US" sz="3200" dirty="0"/>
          </a:p>
        </p:txBody>
      </p:sp>
      <p:sp>
        <p:nvSpPr>
          <p:cNvPr id="23" name="Flowchart: Process 22"/>
          <p:cNvSpPr/>
          <p:nvPr/>
        </p:nvSpPr>
        <p:spPr>
          <a:xfrm>
            <a:off x="5201653" y="2057400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9" name="Flowchart: Process 28"/>
          <p:cNvSpPr/>
          <p:nvPr/>
        </p:nvSpPr>
        <p:spPr>
          <a:xfrm>
            <a:off x="3563353" y="3606996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157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470025"/>
          </a:xfrm>
        </p:spPr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7772400" cy="3733800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Look for rare, loss-of-function protein coding changes in strongest patient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Look for mutations </a:t>
            </a:r>
            <a:r>
              <a:rPr lang="en-US" dirty="0" smtClean="0">
                <a:solidFill>
                  <a:schemeClr val="tx1"/>
                </a:solidFill>
              </a:rPr>
              <a:t>in same gene in the second strongest patient, then third, then fourth, etc.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After 4 patients, only one gene is common. MLL2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Retrospectively, see that MLL2 has suggestive mutations in 5 more patients.  Ultimately, 9/10 patients had mutations in MLL2.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For validation, found 26/43 patients had mutations in MLL2.  0/190 controls had mutations.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94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8473856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83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nomic structure and allelic spectrum of MLL2 mutations that cause Kabuki syndrom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811248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6858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Genomic structure and allelic spectrum of </a:t>
            </a:r>
            <a:r>
              <a:rPr lang="en-US" b="1" i="1" dirty="0"/>
              <a:t>MLL2</a:t>
            </a:r>
            <a:r>
              <a:rPr lang="en-US" b="1" dirty="0"/>
              <a:t> mutations that cause Kabuki syndrome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53340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The SET domain of MLL2 confers strong histone 3 lysine 4 </a:t>
            </a:r>
            <a:r>
              <a:rPr lang="en-US" dirty="0" err="1"/>
              <a:t>methyltransferase</a:t>
            </a:r>
            <a:r>
              <a:rPr lang="en-US" dirty="0"/>
              <a:t> activity and is important in the epigenetic control of active chromatin </a:t>
            </a:r>
            <a:r>
              <a:rPr lang="en-US" dirty="0" smtClean="0"/>
              <a:t>states.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825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6409" y="6104318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/>
              <a:t>Hoischen</a:t>
            </a:r>
            <a:r>
              <a:rPr lang="en-US" sz="1200" dirty="0" smtClean="0"/>
              <a:t>, A. et al. De novo mutations of SETBP1 cause </a:t>
            </a:r>
            <a:r>
              <a:rPr lang="en-US" sz="1200" dirty="0" err="1" smtClean="0"/>
              <a:t>Schinzel-Giedion</a:t>
            </a:r>
            <a:endParaRPr lang="en-US" sz="1200" dirty="0" smtClean="0"/>
          </a:p>
          <a:p>
            <a:r>
              <a:rPr lang="en-US" sz="1200" dirty="0" smtClean="0"/>
              <a:t>syndrome. Nat. Genet. 42, 483–485 (2010).</a:t>
            </a:r>
            <a:endParaRPr lang="en-US" sz="1200" dirty="0"/>
          </a:p>
        </p:txBody>
      </p:sp>
      <p:pic>
        <p:nvPicPr>
          <p:cNvPr id="3074" name="Picture 2" descr="Identification of SETBP1 mutations in individuals with Schinzel-Giedion syndrome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7575"/>
          <a:stretch/>
        </p:blipFill>
        <p:spPr bwMode="auto">
          <a:xfrm>
            <a:off x="578811" y="1455241"/>
            <a:ext cx="7560455" cy="28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4464" y="685800"/>
            <a:ext cx="77026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Schinzel-Giedon</a:t>
            </a:r>
            <a:r>
              <a:rPr lang="en-US" sz="4400" dirty="0" smtClean="0"/>
              <a:t> syndrome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518006" y="4343400"/>
            <a:ext cx="79555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/>
              <a:t>Severe mental retardation, distinctive facial features, multiple congenital malformations (including skeletal abnormalities, genitourinary and renal malformations, and cardiac defects) and a higher-than-normal prevalence of tumors, notably </a:t>
            </a:r>
            <a:r>
              <a:rPr lang="en-US" dirty="0" err="1"/>
              <a:t>neuroepithelial</a:t>
            </a:r>
            <a:r>
              <a:rPr lang="en-US" dirty="0"/>
              <a:t> </a:t>
            </a:r>
            <a:r>
              <a:rPr lang="en-US" dirty="0" err="1"/>
              <a:t>neoplasia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6793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49541" y="1570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369594" y="2362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owchart: Process 15"/>
          <p:cNvSpPr/>
          <p:nvPr/>
        </p:nvSpPr>
        <p:spPr>
          <a:xfrm>
            <a:off x="1692441" y="1265849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8" name="Flowchart: Process 17"/>
          <p:cNvSpPr/>
          <p:nvPr/>
        </p:nvSpPr>
        <p:spPr>
          <a:xfrm>
            <a:off x="1712494" y="2057400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4894847" y="1570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914900" y="2362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Process 21"/>
          <p:cNvSpPr/>
          <p:nvPr/>
        </p:nvSpPr>
        <p:spPr>
          <a:xfrm>
            <a:off x="5237747" y="1265849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Flowchart: Process 23"/>
          <p:cNvSpPr/>
          <p:nvPr/>
        </p:nvSpPr>
        <p:spPr>
          <a:xfrm>
            <a:off x="5257800" y="2057400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1740568" y="457200"/>
            <a:ext cx="1452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Mother</a:t>
            </a:r>
            <a:endParaRPr lang="en-US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3570939" y="5245768"/>
            <a:ext cx="1680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Affected </a:t>
            </a:r>
            <a:endParaRPr 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9626" y="457200"/>
            <a:ext cx="1256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Father</a:t>
            </a:r>
            <a:endParaRPr lang="en-US" sz="32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3104147" y="3856649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124200" y="4648200"/>
            <a:ext cx="23622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lowchart: Process 29"/>
          <p:cNvSpPr/>
          <p:nvPr/>
        </p:nvSpPr>
        <p:spPr>
          <a:xfrm>
            <a:off x="3447047" y="3551849"/>
            <a:ext cx="16383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3999497" y="343754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32" name="Flowchart: Process 31"/>
          <p:cNvSpPr/>
          <p:nvPr/>
        </p:nvSpPr>
        <p:spPr>
          <a:xfrm>
            <a:off x="3467100" y="4343400"/>
            <a:ext cx="1638300" cy="609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95603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470025"/>
          </a:xfrm>
        </p:spPr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7772400" cy="37338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Look for rare, loss-of-function protein coding changes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Only 1 gene shared in four patients – SETB1.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In all cases, mutations occurred de novo in patients and were absent from parents.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Validated in 8/9 additional patients.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Gain-of-function </a:t>
            </a:r>
            <a:r>
              <a:rPr lang="en-US" dirty="0">
                <a:solidFill>
                  <a:schemeClr val="tx1"/>
                </a:solidFill>
              </a:rPr>
              <a:t>effect or </a:t>
            </a:r>
            <a:r>
              <a:rPr lang="en-US" dirty="0" smtClean="0">
                <a:solidFill>
                  <a:schemeClr val="tx1"/>
                </a:solidFill>
              </a:rPr>
              <a:t>dominant-negative </a:t>
            </a:r>
            <a:r>
              <a:rPr lang="en-US" dirty="0">
                <a:solidFill>
                  <a:schemeClr val="tx1"/>
                </a:solidFill>
              </a:rPr>
              <a:t>effect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78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772400" cy="1470025"/>
          </a:xfrm>
        </p:spPr>
        <p:txBody>
          <a:bodyPr/>
          <a:lstStyle/>
          <a:p>
            <a:r>
              <a:rPr lang="en-US" dirty="0" smtClean="0"/>
              <a:t>recap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7924800" cy="47244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Dopa</a:t>
            </a:r>
            <a:r>
              <a:rPr lang="en-US" dirty="0" smtClean="0">
                <a:solidFill>
                  <a:schemeClr val="tx1"/>
                </a:solidFill>
              </a:rPr>
              <a:t> responsive disorder – Knew the pathway and could guess which mutations were right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Miller’s syndrome – recessive mutations in DHODH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Kabuki syndrome – </a:t>
            </a:r>
            <a:r>
              <a:rPr lang="en-US" dirty="0" err="1" smtClean="0">
                <a:solidFill>
                  <a:schemeClr val="tx1"/>
                </a:solidFill>
              </a:rPr>
              <a:t>autosomal</a:t>
            </a:r>
            <a:r>
              <a:rPr lang="en-US" dirty="0" smtClean="0">
                <a:solidFill>
                  <a:schemeClr val="tx1"/>
                </a:solidFill>
              </a:rPr>
              <a:t> dominant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Shinzel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Giedon</a:t>
            </a:r>
            <a:r>
              <a:rPr lang="en-US" dirty="0" smtClean="0">
                <a:solidFill>
                  <a:schemeClr val="tx1"/>
                </a:solidFill>
              </a:rPr>
              <a:t> syndrome – spontaneous mutations</a:t>
            </a:r>
          </a:p>
          <a:p>
            <a:pPr algn="l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www.mendelian.org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" y="1371600"/>
            <a:ext cx="8010525" cy="505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744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772400" cy="1470025"/>
          </a:xfrm>
        </p:spPr>
        <p:txBody>
          <a:bodyPr/>
          <a:lstStyle/>
          <a:p>
            <a:r>
              <a:rPr lang="en-US" dirty="0" smtClean="0"/>
              <a:t>www.mendelian.org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828800"/>
            <a:ext cx="8229600" cy="457200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Large scale public effort to identify </a:t>
            </a:r>
            <a:r>
              <a:rPr lang="en-US" dirty="0" err="1" smtClean="0">
                <a:solidFill>
                  <a:schemeClr val="tx1"/>
                </a:solidFill>
              </a:rPr>
              <a:t>Mendelian</a:t>
            </a:r>
            <a:r>
              <a:rPr lang="en-US" dirty="0" smtClean="0">
                <a:solidFill>
                  <a:schemeClr val="tx1"/>
                </a:solidFill>
              </a:rPr>
              <a:t> mutations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UW/Yale/Hopkins/Baylor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Doctors send in samples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Centers sequence families, find mutations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Joint publication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1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pic>
        <p:nvPicPr>
          <p:cNvPr id="3" name="Picture 2" descr="http://o.quizlet.com/i/PzX3gg_HhScI-fTnaNdJIw_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2286000" cy="34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6600" y="2004910"/>
            <a:ext cx="4953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Syndrome</a:t>
            </a:r>
          </a:p>
          <a:p>
            <a:endParaRPr lang="en-US" sz="2800" dirty="0"/>
          </a:p>
          <a:p>
            <a:r>
              <a:rPr lang="en-US" sz="2800" dirty="0" smtClean="0"/>
              <a:t>Full Genome Sequence</a:t>
            </a:r>
          </a:p>
          <a:p>
            <a:endParaRPr lang="en-US" sz="2800" dirty="0"/>
          </a:p>
          <a:p>
            <a:r>
              <a:rPr lang="en-US" sz="2800" dirty="0" smtClean="0"/>
              <a:t>Look for coding mutations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82138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28345"/>
            <a:ext cx="56164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3400" y="152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www.mendelian.org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72200" y="19050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Sequencing 500 Mendelian families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Either </a:t>
            </a:r>
            <a:r>
              <a:rPr lang="en-US" dirty="0" err="1" smtClean="0"/>
              <a:t>exome</a:t>
            </a:r>
            <a:r>
              <a:rPr lang="en-US" dirty="0" smtClean="0"/>
              <a:t> or </a:t>
            </a:r>
            <a:r>
              <a:rPr lang="en-US" dirty="0" err="1" smtClean="0"/>
              <a:t>wgs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439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49" y="1066800"/>
            <a:ext cx="8948929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7324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Overview of Next Gen Sequencing results for disease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133600"/>
            <a:ext cx="8382000" cy="4114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Rare Syndromes: DRD, Miller’s etc.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Not common diseases:  Type 2 diabetes, cardiovascular disease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Constrained to protein coding mutations.  Mutations that disrupt expression not currently recognized.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Much of Heritability is still missing.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30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Mutational </a:t>
            </a:r>
            <a:r>
              <a:rPr lang="en-US" sz="4000" dirty="0" smtClean="0"/>
              <a:t>load </a:t>
            </a:r>
            <a:r>
              <a:rPr lang="en-US" sz="4000" dirty="0" smtClean="0"/>
              <a:t>in a normal person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133600"/>
            <a:ext cx="8357681" cy="10668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Rare non-synonymous/splice site/insertions		~500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Rare, strong loss of function				  ~25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Genes with compound heterozygous mutations		   1-3</a:t>
            </a: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4267200"/>
            <a:ext cx="1600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81600" y="4267200"/>
            <a:ext cx="1600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905000" y="39624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19574" y="36576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stop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48768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stop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05000" y="45720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638800" y="39624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53374" y="36576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stop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6019800" y="44958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15505" y="4876800"/>
            <a:ext cx="1113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Glu</a:t>
            </a:r>
            <a:r>
              <a:rPr lang="en-US" dirty="0" smtClean="0"/>
              <a:t> -&gt; Pro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338326" y="5329535"/>
            <a:ext cx="1785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homozygous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419600" y="5329535"/>
            <a:ext cx="3361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Compound heterozygous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269085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06375"/>
            <a:ext cx="7772400" cy="1470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895600"/>
            <a:ext cx="8305800" cy="3505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Find multiple people with the same syndrome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Each person has ~25 mutations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Look for mutations that affect the same gene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http://o.quizlet.com/i/PzX3gg_HhScI-fTnaNdJIw_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008" y="237075"/>
            <a:ext cx="1678683" cy="254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o.quizlet.com/i/PzX3gg_HhScI-fTnaNdJIw_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4041" y="237075"/>
            <a:ext cx="1700030" cy="258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o.quizlet.com/i/PzX3gg_HhScI-fTnaNdJIw_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5421" y="237075"/>
            <a:ext cx="1684020" cy="255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o.quizlet.com/i/PzX3gg_HhScI-fTnaNdJIw_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0790" y="237075"/>
            <a:ext cx="1684020" cy="255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285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228599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Syndromes caused by mutations with a recessive phenotype</a:t>
            </a:r>
            <a:endParaRPr lang="en-US" sz="2800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645550" y="2359609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56194" y="2786751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owchart: Process 36"/>
          <p:cNvSpPr/>
          <p:nvPr/>
        </p:nvSpPr>
        <p:spPr>
          <a:xfrm>
            <a:off x="827556" y="2195132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1120788" y="1949276"/>
            <a:ext cx="283121" cy="41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39" name="Flowchart: Process 38"/>
          <p:cNvSpPr/>
          <p:nvPr/>
        </p:nvSpPr>
        <p:spPr>
          <a:xfrm>
            <a:off x="838200" y="2622273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898868" y="2406476"/>
            <a:ext cx="283121" cy="41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/>
                </a:solidFill>
              </a:rPr>
              <a:t>X</a:t>
            </a:r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1106" y="3228011"/>
            <a:ext cx="10658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Affected</a:t>
            </a:r>
          </a:p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3820839" y="2357267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831483" y="2784409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owchart: Process 43"/>
          <p:cNvSpPr/>
          <p:nvPr/>
        </p:nvSpPr>
        <p:spPr>
          <a:xfrm>
            <a:off x="4002845" y="2192790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4040182" y="1981200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X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6" name="Flowchart: Process 45"/>
          <p:cNvSpPr/>
          <p:nvPr/>
        </p:nvSpPr>
        <p:spPr>
          <a:xfrm>
            <a:off x="4013489" y="2619931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47" name="TextBox 46"/>
          <p:cNvSpPr txBox="1"/>
          <p:nvPr/>
        </p:nvSpPr>
        <p:spPr>
          <a:xfrm>
            <a:off x="4399503" y="2404134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X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894507" y="3254514"/>
            <a:ext cx="10658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Affected</a:t>
            </a:r>
          </a:p>
          <a:p>
            <a:pPr algn="ctr"/>
            <a:r>
              <a:rPr lang="en-US" sz="2000" dirty="0" smtClean="0"/>
              <a:t>2 </a:t>
            </a:r>
            <a:endParaRPr lang="en-US" sz="2000" dirty="0"/>
          </a:p>
        </p:txBody>
      </p:sp>
      <p:cxnSp>
        <p:nvCxnSpPr>
          <p:cNvPr id="49" name="Straight Connector 48"/>
          <p:cNvCxnSpPr/>
          <p:nvPr/>
        </p:nvCxnSpPr>
        <p:spPr>
          <a:xfrm>
            <a:off x="6858000" y="2433467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868644" y="2860609"/>
            <a:ext cx="125382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50"/>
          <p:cNvSpPr/>
          <p:nvPr/>
        </p:nvSpPr>
        <p:spPr>
          <a:xfrm>
            <a:off x="7040006" y="2268990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2" name="TextBox 51"/>
          <p:cNvSpPr txBox="1"/>
          <p:nvPr/>
        </p:nvSpPr>
        <p:spPr>
          <a:xfrm>
            <a:off x="7077343" y="2057400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X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53" name="Flowchart: Process 52"/>
          <p:cNvSpPr/>
          <p:nvPr/>
        </p:nvSpPr>
        <p:spPr>
          <a:xfrm>
            <a:off x="7050650" y="2696131"/>
            <a:ext cx="869585" cy="328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4" name="TextBox 53"/>
          <p:cNvSpPr txBox="1"/>
          <p:nvPr/>
        </p:nvSpPr>
        <p:spPr>
          <a:xfrm>
            <a:off x="7436664" y="2480334"/>
            <a:ext cx="283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X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931668" y="3330714"/>
            <a:ext cx="10658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Affected</a:t>
            </a:r>
          </a:p>
          <a:p>
            <a:pPr algn="ctr"/>
            <a:r>
              <a:rPr lang="en-US" sz="2000" dirty="0" smtClean="0"/>
              <a:t>3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3906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Dopa</a:t>
            </a:r>
            <a:r>
              <a:rPr lang="en-US" dirty="0"/>
              <a:t> (3,4-dihydroxyphenylalanine)–responsive dystonia (DRD).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133600"/>
            <a:ext cx="8305800" cy="3352800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tx1"/>
                </a:solidFill>
              </a:rPr>
              <a:t>Dystonia</a:t>
            </a:r>
            <a:r>
              <a:rPr lang="en-US" sz="2000" dirty="0" smtClean="0">
                <a:solidFill>
                  <a:schemeClr val="tx1"/>
                </a:solidFill>
              </a:rPr>
              <a:t> - involuntary </a:t>
            </a:r>
            <a:r>
              <a:rPr lang="en-US" sz="2000" dirty="0" smtClean="0">
                <a:solidFill>
                  <a:schemeClr val="tx1"/>
                </a:solidFill>
              </a:rPr>
              <a:t>muscle contractions that cause slow repetitive movements or abnormal postures. 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hereditary </a:t>
            </a:r>
            <a:r>
              <a:rPr lang="en-US" sz="2000" dirty="0" err="1">
                <a:solidFill>
                  <a:schemeClr val="tx1"/>
                </a:solidFill>
              </a:rPr>
              <a:t>dystonia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that gets worse late in the day.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begins in </a:t>
            </a:r>
            <a:r>
              <a:rPr lang="en-US" sz="2000" dirty="0" smtClean="0">
                <a:solidFill>
                  <a:schemeClr val="tx1"/>
                </a:solidFill>
              </a:rPr>
              <a:t>childhood.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associated with mutations in genes encoding </a:t>
            </a:r>
            <a:r>
              <a:rPr lang="en-US" sz="2000" dirty="0" err="1">
                <a:solidFill>
                  <a:schemeClr val="tx1"/>
                </a:solidFill>
              </a:rPr>
              <a:t>guanosine</a:t>
            </a:r>
            <a:r>
              <a:rPr lang="en-US" sz="2000" dirty="0">
                <a:solidFill>
                  <a:schemeClr val="tx1"/>
                </a:solidFill>
              </a:rPr>
              <a:t> 5′-triphosphate (GTP</a:t>
            </a:r>
            <a:r>
              <a:rPr lang="en-US" sz="2000" dirty="0" smtClean="0">
                <a:solidFill>
                  <a:schemeClr val="tx1"/>
                </a:solidFill>
              </a:rPr>
              <a:t>), </a:t>
            </a:r>
            <a:r>
              <a:rPr lang="en-US" sz="2000" dirty="0" err="1">
                <a:solidFill>
                  <a:schemeClr val="tx1"/>
                </a:solidFill>
              </a:rPr>
              <a:t>cyclohydrolase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i="1" dirty="0">
                <a:solidFill>
                  <a:schemeClr val="tx1"/>
                </a:solidFill>
              </a:rPr>
              <a:t>GCH1</a:t>
            </a:r>
            <a:r>
              <a:rPr lang="en-US" sz="2000" dirty="0">
                <a:solidFill>
                  <a:schemeClr val="tx1"/>
                </a:solidFill>
              </a:rPr>
              <a:t>), tyrosine hydroxylase (</a:t>
            </a:r>
            <a:r>
              <a:rPr lang="en-US" sz="2000" i="1" dirty="0">
                <a:solidFill>
                  <a:schemeClr val="tx1"/>
                </a:solidFill>
              </a:rPr>
              <a:t>TH</a:t>
            </a:r>
            <a:r>
              <a:rPr lang="en-US" sz="2000" dirty="0">
                <a:solidFill>
                  <a:schemeClr val="tx1"/>
                </a:solidFill>
              </a:rPr>
              <a:t>), and </a:t>
            </a:r>
            <a:r>
              <a:rPr lang="en-US" sz="2000" dirty="0" err="1">
                <a:solidFill>
                  <a:schemeClr val="tx1"/>
                </a:solidFill>
              </a:rPr>
              <a:t>sepiapterin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reductase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i="1" dirty="0">
                <a:solidFill>
                  <a:schemeClr val="tx1"/>
                </a:solidFill>
              </a:rPr>
              <a:t>SPR</a:t>
            </a:r>
            <a:r>
              <a:rPr lang="en-US" sz="200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7042" y="556260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Bainbridge, M.N. et al. Whole-genome sequencing for optimized patient</a:t>
            </a:r>
          </a:p>
          <a:p>
            <a:r>
              <a:rPr lang="en-US" dirty="0" smtClean="0"/>
              <a:t>management. Sci. Transl. Med. 3, 87re3 (2011).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277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sz="1500" b="1">
                <a:latin typeface="Arial" charset="0"/>
              </a:rPr>
              <a:t>Fig. 1 Metabolic pathways of neurotransmitter production.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9920" y="5943505"/>
            <a:ext cx="1226880" cy="65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1680" y="979303"/>
            <a:ext cx="4763520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191680" y="5972308"/>
            <a:ext cx="3918240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GB" sz="1100" b="1">
                <a:latin typeface="Arial" charset="0"/>
              </a:rPr>
              <a:t>Bainbridge M N et al. Sci Transl Med 2011;3:87re3-87re3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613175"/>
            <a:ext cx="4930560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GB" sz="900">
                <a:latin typeface="Arial" charset="0"/>
              </a:rPr>
              <a:t>Published by AAAS</a:t>
            </a:r>
          </a:p>
        </p:txBody>
      </p:sp>
    </p:spTree>
    <p:extLst>
      <p:ext uri="{BB962C8B-B14F-4D97-AF65-F5344CB8AC3E}">
        <p14:creationId xmlns:p14="http://schemas.microsoft.com/office/powerpoint/2010/main" xmlns="" val="29906746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"/>
            <a:ext cx="7772400" cy="1470025"/>
          </a:xfrm>
        </p:spPr>
        <p:txBody>
          <a:bodyPr/>
          <a:lstStyle/>
          <a:p>
            <a:r>
              <a:rPr lang="en-US" dirty="0" smtClean="0"/>
              <a:t>Clinical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676400"/>
            <a:ext cx="7848600" cy="3886200"/>
          </a:xfrm>
        </p:spPr>
        <p:txBody>
          <a:bodyPr>
            <a:normAutofit fontScale="85000" lnSpcReduction="1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fraternal twin </a:t>
            </a:r>
            <a:r>
              <a:rPr lang="en-US" dirty="0" smtClean="0">
                <a:solidFill>
                  <a:schemeClr val="tx1"/>
                </a:solidFill>
              </a:rPr>
              <a:t>pair.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diagnosed </a:t>
            </a:r>
            <a:r>
              <a:rPr lang="en-US" dirty="0">
                <a:solidFill>
                  <a:schemeClr val="tx1"/>
                </a:solidFill>
              </a:rPr>
              <a:t>with </a:t>
            </a:r>
            <a:r>
              <a:rPr lang="en-US" dirty="0" smtClean="0">
                <a:solidFill>
                  <a:schemeClr val="tx1"/>
                </a:solidFill>
              </a:rPr>
              <a:t>DRD at age 5.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cap="all" dirty="0" smtClean="0">
                <a:solidFill>
                  <a:schemeClr val="tx1"/>
                </a:solidFill>
              </a:rPr>
              <a:t>L</a:t>
            </a:r>
            <a:r>
              <a:rPr lang="en-US" dirty="0" smtClean="0">
                <a:solidFill>
                  <a:schemeClr val="tx1"/>
                </a:solidFill>
              </a:rPr>
              <a:t>-dopa </a:t>
            </a:r>
            <a:r>
              <a:rPr lang="en-US" dirty="0">
                <a:solidFill>
                  <a:schemeClr val="tx1"/>
                </a:solidFill>
              </a:rPr>
              <a:t>was found to alleviate the clinical symptoms of dystonia in one twin. 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no </a:t>
            </a:r>
            <a:r>
              <a:rPr lang="en-US" dirty="0">
                <a:solidFill>
                  <a:schemeClr val="tx1"/>
                </a:solidFill>
              </a:rPr>
              <a:t>identified deleterious variants in the </a:t>
            </a:r>
            <a:r>
              <a:rPr lang="en-US" i="1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 smtClean="0">
                <a:solidFill>
                  <a:schemeClr val="tx1"/>
                </a:solidFill>
              </a:rPr>
              <a:t>or </a:t>
            </a:r>
            <a:r>
              <a:rPr lang="en-US" i="1" dirty="0" smtClean="0">
                <a:solidFill>
                  <a:schemeClr val="tx1"/>
                </a:solidFill>
              </a:rPr>
              <a:t>GCH1</a:t>
            </a:r>
            <a:r>
              <a:rPr lang="en-US" dirty="0">
                <a:solidFill>
                  <a:schemeClr val="tx1"/>
                </a:solidFill>
              </a:rPr>
              <a:t> genes. 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Sequencing </a:t>
            </a:r>
            <a:r>
              <a:rPr lang="en-US" dirty="0">
                <a:solidFill>
                  <a:schemeClr val="tx1"/>
                </a:solidFill>
              </a:rPr>
              <a:t>of the </a:t>
            </a:r>
            <a:r>
              <a:rPr lang="en-US" i="1" dirty="0">
                <a:solidFill>
                  <a:schemeClr val="tx1"/>
                </a:solidFill>
              </a:rPr>
              <a:t>SPR</a:t>
            </a:r>
            <a:r>
              <a:rPr lang="en-US" dirty="0">
                <a:solidFill>
                  <a:schemeClr val="tx1"/>
                </a:solidFill>
              </a:rPr>
              <a:t> gene was not </a:t>
            </a:r>
            <a:r>
              <a:rPr lang="en-US" dirty="0" smtClean="0">
                <a:solidFill>
                  <a:schemeClr val="tx1"/>
                </a:solidFill>
              </a:rPr>
              <a:t>available.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high-throughput sequencing used to </a:t>
            </a:r>
            <a:r>
              <a:rPr lang="en-US" dirty="0">
                <a:solidFill>
                  <a:schemeClr val="tx1"/>
                </a:solidFill>
              </a:rPr>
              <a:t>interrogate the whole genomes of the male and female </a:t>
            </a:r>
            <a:r>
              <a:rPr lang="en-US" dirty="0" smtClean="0">
                <a:solidFill>
                  <a:schemeClr val="tx1"/>
                </a:solidFill>
              </a:rPr>
              <a:t>twins.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4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4390</TotalTime>
  <Words>1080</Words>
  <Application>Microsoft Office PowerPoint</Application>
  <PresentationFormat>On-screen Show (4:3)</PresentationFormat>
  <Paragraphs>188</Paragraphs>
  <Slides>32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Final</vt:lpstr>
      <vt:lpstr>Discovery of new Mendelian disorders by Next Gen sequencing</vt:lpstr>
      <vt:lpstr>Strategy</vt:lpstr>
      <vt:lpstr>Mutational load in a normal person</vt:lpstr>
      <vt:lpstr>Slide 5</vt:lpstr>
      <vt:lpstr>Slide 6</vt:lpstr>
      <vt:lpstr>Dopa (3,4-dihydroxyphenylalanine)–responsive dystonia (DRD). </vt:lpstr>
      <vt:lpstr>Slide 8</vt:lpstr>
      <vt:lpstr>Clinical history</vt:lpstr>
      <vt:lpstr>Slide 10</vt:lpstr>
      <vt:lpstr>Results</vt:lpstr>
      <vt:lpstr>Slide 12</vt:lpstr>
      <vt:lpstr>Results</vt:lpstr>
      <vt:lpstr>Miller Syndrome</vt:lpstr>
      <vt:lpstr>Slide 15</vt:lpstr>
      <vt:lpstr>Slide 16</vt:lpstr>
      <vt:lpstr>Slide 17</vt:lpstr>
      <vt:lpstr>Slide 18</vt:lpstr>
      <vt:lpstr>Kabuki syndrome</vt:lpstr>
      <vt:lpstr>Slide 20</vt:lpstr>
      <vt:lpstr>Strategy</vt:lpstr>
      <vt:lpstr>Slide 22</vt:lpstr>
      <vt:lpstr>Slide 23</vt:lpstr>
      <vt:lpstr>Slide 24</vt:lpstr>
      <vt:lpstr>Slide 25</vt:lpstr>
      <vt:lpstr>Strategy</vt:lpstr>
      <vt:lpstr>recap</vt:lpstr>
      <vt:lpstr>www.mendelian.org</vt:lpstr>
      <vt:lpstr>www.mendelian.org</vt:lpstr>
      <vt:lpstr>Slide 30</vt:lpstr>
      <vt:lpstr>Slide 31</vt:lpstr>
      <vt:lpstr>Overview of Next Gen Sequencing results for disease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stuart</dc:creator>
  <cp:lastModifiedBy>Stuart</cp:lastModifiedBy>
  <cp:revision>62</cp:revision>
  <dcterms:created xsi:type="dcterms:W3CDTF">2012-05-26T15:15:13Z</dcterms:created>
  <dcterms:modified xsi:type="dcterms:W3CDTF">2014-05-20T18:18:23Z</dcterms:modified>
</cp:coreProperties>
</file>