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tiff" ContentType="image/tiff"/>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8" r:id="rId2"/>
    <p:sldId id="275" r:id="rId3"/>
    <p:sldId id="271" r:id="rId4"/>
    <p:sldId id="279" r:id="rId5"/>
    <p:sldId id="280" r:id="rId6"/>
    <p:sldId id="281" r:id="rId7"/>
    <p:sldId id="282" r:id="rId8"/>
    <p:sldId id="284" r:id="rId9"/>
    <p:sldId id="257" r:id="rId10"/>
    <p:sldId id="258" r:id="rId11"/>
    <p:sldId id="273" r:id="rId12"/>
    <p:sldId id="259" r:id="rId13"/>
    <p:sldId id="260" r:id="rId14"/>
    <p:sldId id="261" r:id="rId15"/>
    <p:sldId id="262" r:id="rId16"/>
    <p:sldId id="272" r:id="rId17"/>
    <p:sldId id="263" r:id="rId18"/>
    <p:sldId id="264" r:id="rId19"/>
    <p:sldId id="274" r:id="rId20"/>
    <p:sldId id="269" r:id="rId21"/>
    <p:sldId id="277" r:id="rId22"/>
    <p:sldId id="276" r:id="rId23"/>
    <p:sldId id="26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355" y="2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F9B255-EFC8-4DE7-8847-12C8A46995DB}" type="datetimeFigureOut">
              <a:rPr lang="en-US" smtClean="0"/>
              <a:pPr/>
              <a:t>5/22/2014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D4641D-F760-4B86-A0C2-16576EA5E3BB}" type="slidenum">
              <a:rPr lang="en-US" smtClean="0"/>
              <a:pPr/>
              <a:t>‹#›</a:t>
            </a:fld>
            <a:endParaRPr lang="en-US"/>
          </a:p>
        </p:txBody>
      </p:sp>
    </p:spTree>
    <p:extLst>
      <p:ext uri="{BB962C8B-B14F-4D97-AF65-F5344CB8AC3E}">
        <p14:creationId xmlns:p14="http://schemas.microsoft.com/office/powerpoint/2010/main" xmlns="" val="3665146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ncbi.nlm.nih.gov/pubmed/23563607"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Shape 28"/>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 name="Shape 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sng" kern="1200" dirty="0" smtClean="0">
                <a:solidFill>
                  <a:schemeClr val="tx1"/>
                </a:solidFill>
                <a:latin typeface="+mn-lt"/>
                <a:ea typeface="+mn-ea"/>
                <a:cs typeface="+mn-cs"/>
                <a:hlinkClick r:id="rId3" tooltip="Nature genetics."/>
              </a:rPr>
              <a:t>Nat Genet.</a:t>
            </a:r>
            <a:r>
              <a:rPr lang="en-US" sz="1200" b="0" i="0" kern="1200" dirty="0" smtClean="0">
                <a:solidFill>
                  <a:schemeClr val="tx1"/>
                </a:solidFill>
                <a:latin typeface="+mn-lt"/>
                <a:ea typeface="+mn-ea"/>
                <a:cs typeface="+mn-cs"/>
              </a:rPr>
              <a:t> 2013 May;45(5):501-12. </a:t>
            </a:r>
            <a:r>
              <a:rPr lang="en-US" sz="1200" b="0" i="0" kern="1200" dirty="0" err="1" smtClean="0">
                <a:solidFill>
                  <a:schemeClr val="tx1"/>
                </a:solidFill>
                <a:latin typeface="+mn-lt"/>
                <a:ea typeface="+mn-ea"/>
                <a:cs typeface="+mn-cs"/>
              </a:rPr>
              <a:t>doi</a:t>
            </a:r>
            <a:r>
              <a:rPr lang="en-US" sz="1200" b="0" i="0" kern="1200" dirty="0" smtClean="0">
                <a:solidFill>
                  <a:schemeClr val="tx1"/>
                </a:solidFill>
                <a:latin typeface="+mn-lt"/>
                <a:ea typeface="+mn-ea"/>
                <a:cs typeface="+mn-cs"/>
              </a:rPr>
              <a:t>: 10.1038/ng.2606. </a:t>
            </a:r>
            <a:r>
              <a:rPr lang="en-US" sz="1200" b="0" i="0" kern="1200" dirty="0" err="1" smtClean="0">
                <a:solidFill>
                  <a:schemeClr val="tx1"/>
                </a:solidFill>
                <a:latin typeface="+mn-lt"/>
                <a:ea typeface="+mn-ea"/>
                <a:cs typeface="+mn-cs"/>
              </a:rPr>
              <a:t>Epub</a:t>
            </a:r>
            <a:r>
              <a:rPr lang="en-US" sz="1200" b="0" i="0" kern="1200" smtClean="0">
                <a:solidFill>
                  <a:schemeClr val="tx1"/>
                </a:solidFill>
                <a:latin typeface="+mn-lt"/>
                <a:ea typeface="+mn-ea"/>
                <a:cs typeface="+mn-cs"/>
              </a:rPr>
              <a:t> 2013 Apr 7.</a:t>
            </a:r>
            <a:endParaRPr lang="en-US"/>
          </a:p>
        </p:txBody>
      </p:sp>
      <p:sp>
        <p:nvSpPr>
          <p:cNvPr id="4" name="Slide Number Placeholder 3"/>
          <p:cNvSpPr>
            <a:spLocks noGrp="1"/>
          </p:cNvSpPr>
          <p:nvPr>
            <p:ph type="sldNum" sz="quarter" idx="10"/>
          </p:nvPr>
        </p:nvSpPr>
        <p:spPr/>
        <p:txBody>
          <a:bodyPr/>
          <a:lstStyle/>
          <a:p>
            <a:fld id="{CED4641D-F760-4B86-A0C2-16576EA5E3BB}"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hair curl, (B) asparagus anosmia, (C) photic sneeze reflex, and (D) freckling</a:t>
            </a:r>
            <a:endParaRPr lang="en-US" dirty="0"/>
          </a:p>
        </p:txBody>
      </p:sp>
      <p:sp>
        <p:nvSpPr>
          <p:cNvPr id="4" name="Slide Number Placeholder 3"/>
          <p:cNvSpPr>
            <a:spLocks noGrp="1"/>
          </p:cNvSpPr>
          <p:nvPr>
            <p:ph type="sldNum" sz="quarter" idx="10"/>
          </p:nvPr>
        </p:nvSpPr>
        <p:spPr/>
        <p:txBody>
          <a:bodyPr/>
          <a:lstStyle/>
          <a:p>
            <a:fld id="{4C3FA4F5-8ACA-4008-8AE7-133CE2FE84B7}" type="slidenum">
              <a:rPr lang="en-US" smtClean="0"/>
              <a:pPr/>
              <a:t>18</a:t>
            </a:fld>
            <a:endParaRPr lang="en-US"/>
          </a:p>
        </p:txBody>
      </p:sp>
    </p:spTree>
    <p:extLst>
      <p:ext uri="{BB962C8B-B14F-4D97-AF65-F5344CB8AC3E}">
        <p14:creationId xmlns:p14="http://schemas.microsoft.com/office/powerpoint/2010/main" xmlns="" val="280342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B277786-2192-496A-8AB1-94BC3BBDDB09}" type="datetimeFigureOut">
              <a:rPr lang="en-US" smtClean="0"/>
              <a:pPr/>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277786-2192-496A-8AB1-94BC3BBDDB09}" type="datetimeFigureOut">
              <a:rPr lang="en-US" smtClean="0"/>
              <a:pPr/>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277786-2192-496A-8AB1-94BC3BBDDB09}" type="datetimeFigureOut">
              <a:rPr lang="en-US" smtClean="0"/>
              <a:pPr/>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5600"/>
              <a:t>Title Text</a:t>
            </a:r>
          </a:p>
        </p:txBody>
      </p:sp>
      <p:sp>
        <p:nvSpPr>
          <p:cNvPr id="19" name="Shape 19"/>
          <p:cNvSpPr>
            <a:spLocks noGrp="1"/>
          </p:cNvSpPr>
          <p:nvPr>
            <p:ph type="body" idx="1"/>
          </p:nvPr>
        </p:nvSpPr>
        <p:spPr>
          <a:prstGeom prst="rect">
            <a:avLst/>
          </a:prstGeom>
        </p:spPr>
        <p:txBody>
          <a:body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extLst>
      <p:ext uri="{BB962C8B-B14F-4D97-AF65-F5344CB8AC3E}">
        <p14:creationId xmlns:p14="http://schemas.microsoft.com/office/powerpoint/2010/main" xmlns="" val="137701119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277786-2192-496A-8AB1-94BC3BBDDB09}" type="datetimeFigureOut">
              <a:rPr lang="en-US" smtClean="0"/>
              <a:pPr/>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277786-2192-496A-8AB1-94BC3BBDDB09}" type="datetimeFigureOut">
              <a:rPr lang="en-US" smtClean="0"/>
              <a:pPr/>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B277786-2192-496A-8AB1-94BC3BBDDB09}" type="datetimeFigureOut">
              <a:rPr lang="en-US" smtClean="0"/>
              <a:pPr/>
              <a:t>5/22/2014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277786-2192-496A-8AB1-94BC3BBDDB09}" type="datetimeFigureOut">
              <a:rPr lang="en-US" smtClean="0"/>
              <a:pPr/>
              <a:t>5/22/2014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277786-2192-496A-8AB1-94BC3BBDDB09}" type="datetimeFigureOut">
              <a:rPr lang="en-US" smtClean="0"/>
              <a:pPr/>
              <a:t>5/22/2014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277786-2192-496A-8AB1-94BC3BBDDB09}" type="datetimeFigureOut">
              <a:rPr lang="en-US" smtClean="0"/>
              <a:pPr/>
              <a:t>5/22/2014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277786-2192-496A-8AB1-94BC3BBDDB09}" type="datetimeFigureOut">
              <a:rPr lang="en-US" smtClean="0"/>
              <a:pPr/>
              <a:t>5/22/2014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277786-2192-496A-8AB1-94BC3BBDDB09}" type="datetimeFigureOut">
              <a:rPr lang="en-US" smtClean="0"/>
              <a:pPr/>
              <a:t>5/22/2014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8F6322-B789-4395-B0DD-D5E2A93640D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277786-2192-496A-8AB1-94BC3BBDDB09}" type="datetimeFigureOut">
              <a:rPr lang="en-US" smtClean="0"/>
              <a:pPr/>
              <a:t>5/22/2014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F6322-B789-4395-B0DD-D5E2A93640D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hyperlink" Target="http://youtu.be/4bGZuAqxxxw"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gif"/><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hyperlink" Target="http://stanfordhospital.org/clinicsmedServices/COE/surgicalServices/generalSurgery/bariatricsurgery/resources/bmi_calculator.html?gclid=CjgKEAjwwPabBRCXo46OtM_RhGMSJACgCeqABB_Q-2yY-0Hkk4wRzE0K6tzrYzAsvKekxjOA1w1dmvD_Bw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1934401" y="442400"/>
            <a:ext cx="5275199" cy="592400"/>
          </a:xfrm>
          <a:prstGeom prst="rect">
            <a:avLst/>
          </a:prstGeom>
        </p:spPr>
        <p:txBody>
          <a:bodyPr lIns="91425" tIns="91425" rIns="91425" bIns="91425" anchor="b" anchorCtr="0">
            <a:noAutofit/>
          </a:bodyPr>
          <a:lstStyle/>
          <a:p>
            <a:pPr>
              <a:spcBef>
                <a:spcPts val="0"/>
              </a:spcBef>
              <a:buNone/>
            </a:pPr>
            <a:r>
              <a:rPr lang="en" sz="3000"/>
              <a:t>My Genotype - Bite Sci-zed</a:t>
            </a:r>
          </a:p>
        </p:txBody>
      </p:sp>
      <p:sp>
        <p:nvSpPr>
          <p:cNvPr id="24" name="Shape 24"/>
          <p:cNvSpPr txBox="1">
            <a:spLocks noGrp="1"/>
          </p:cNvSpPr>
          <p:nvPr>
            <p:ph type="body" idx="1"/>
          </p:nvPr>
        </p:nvSpPr>
        <p:spPr>
          <a:xfrm>
            <a:off x="4502125" y="1652317"/>
            <a:ext cx="4460100" cy="3262399"/>
          </a:xfrm>
          <a:prstGeom prst="rect">
            <a:avLst/>
          </a:prstGeom>
        </p:spPr>
        <p:txBody>
          <a:bodyPr lIns="91425" tIns="91425" rIns="91425" bIns="91425" anchor="t" anchorCtr="0">
            <a:noAutofit/>
          </a:bodyPr>
          <a:lstStyle/>
          <a:p>
            <a:pPr lvl="0" rtl="0">
              <a:spcBef>
                <a:spcPts val="0"/>
              </a:spcBef>
              <a:buNone/>
            </a:pPr>
            <a:r>
              <a:rPr lang="en" sz="1400"/>
              <a:t>Email from high school student:</a:t>
            </a:r>
          </a:p>
          <a:p>
            <a:pPr lvl="0" rtl="0">
              <a:spcBef>
                <a:spcPts val="0"/>
              </a:spcBef>
              <a:buNone/>
            </a:pPr>
            <a:r>
              <a:rPr lang="en" sz="1400"/>
              <a:t>“...still trying to figure out what it is I want to do with my life. I'm thinking I want to study genomics… I'm extremely interested in having my genome sequenced. I've been looking into 23andMe's service, which includes ancestry, and health surveys, and also provides the raw data, all for $99. It seems too good to be true considering whole genome sequencing takes quite a bit of time at this point, and the sequencing machines are generally very expensive.”</a:t>
            </a:r>
          </a:p>
          <a:p>
            <a:pPr>
              <a:spcBef>
                <a:spcPts val="0"/>
              </a:spcBef>
              <a:buNone/>
            </a:pPr>
            <a:endParaRPr sz="1400"/>
          </a:p>
        </p:txBody>
      </p:sp>
      <p:pic>
        <p:nvPicPr>
          <p:cNvPr id="25" name="Shape 25"/>
          <p:cNvPicPr preferRelativeResize="0"/>
          <p:nvPr/>
        </p:nvPicPr>
        <p:blipFill>
          <a:blip r:embed="rId3" cstate="print"/>
          <a:stretch>
            <a:fillRect/>
          </a:stretch>
        </p:blipFill>
        <p:spPr>
          <a:xfrm>
            <a:off x="341150" y="1172567"/>
            <a:ext cx="3720550" cy="4221899"/>
          </a:xfrm>
          <a:prstGeom prst="rect">
            <a:avLst/>
          </a:prstGeom>
        </p:spPr>
      </p:pic>
      <p:sp>
        <p:nvSpPr>
          <p:cNvPr id="26" name="Shape 26"/>
          <p:cNvSpPr txBox="1"/>
          <p:nvPr/>
        </p:nvSpPr>
        <p:spPr>
          <a:xfrm>
            <a:off x="813325" y="5394467"/>
            <a:ext cx="2776200" cy="533999"/>
          </a:xfrm>
          <a:prstGeom prst="rect">
            <a:avLst/>
          </a:prstGeom>
        </p:spPr>
        <p:txBody>
          <a:bodyPr lIns="91425" tIns="91425" rIns="91425" bIns="91425" anchor="ctr" anchorCtr="0">
            <a:noAutofit/>
          </a:bodyPr>
          <a:lstStyle/>
          <a:p>
            <a:pPr lvl="0" rtl="0">
              <a:spcBef>
                <a:spcPts val="0"/>
              </a:spcBef>
              <a:buNone/>
            </a:pPr>
            <a:r>
              <a:rPr lang="en" u="sng" dirty="0">
                <a:solidFill>
                  <a:schemeClr val="hlink"/>
                </a:solidFill>
                <a:hlinkClick r:id="rId4"/>
              </a:rPr>
              <a:t>http://youtu.be/4bGZuAqxxxw</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GWAS examples</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1143000"/>
            <a:ext cx="8769480" cy="5029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78233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772400" cy="1470025"/>
          </a:xfrm>
        </p:spPr>
        <p:txBody>
          <a:bodyPr/>
          <a:lstStyle/>
          <a:p>
            <a:r>
              <a:rPr lang="en-US" dirty="0" smtClean="0"/>
              <a:t>Frontiers in Personalized Medicine</a:t>
            </a:r>
            <a:endParaRPr lang="en-US" dirty="0"/>
          </a:p>
        </p:txBody>
      </p:sp>
      <p:sp>
        <p:nvSpPr>
          <p:cNvPr id="3" name="Subtitle 2"/>
          <p:cNvSpPr>
            <a:spLocks noGrp="1"/>
          </p:cNvSpPr>
          <p:nvPr>
            <p:ph type="subTitle" idx="1"/>
          </p:nvPr>
        </p:nvSpPr>
        <p:spPr>
          <a:xfrm>
            <a:off x="685800" y="2438400"/>
            <a:ext cx="7696200" cy="3733800"/>
          </a:xfrm>
        </p:spPr>
        <p:txBody>
          <a:bodyPr/>
          <a:lstStyle/>
          <a:p>
            <a:pPr marL="457200" indent="-457200" algn="l">
              <a:buFont typeface="Arial" pitchFamily="34" charset="0"/>
              <a:buChar char="•"/>
            </a:pPr>
            <a:r>
              <a:rPr lang="en-US" dirty="0" smtClean="0">
                <a:solidFill>
                  <a:schemeClr val="tx1"/>
                </a:solidFill>
              </a:rPr>
              <a:t>PW-GW-AS:  phenotype wide – genotype wide – association study</a:t>
            </a:r>
          </a:p>
          <a:p>
            <a:pPr marL="457200" indent="-457200" algn="l">
              <a:buFont typeface="Arial" pitchFamily="34" charset="0"/>
              <a:buChar char="•"/>
            </a:pPr>
            <a:r>
              <a:rPr lang="en-US" dirty="0" smtClean="0">
                <a:solidFill>
                  <a:schemeClr val="tx1"/>
                </a:solidFill>
              </a:rPr>
              <a:t>Reverse human genetics</a:t>
            </a:r>
          </a:p>
          <a:p>
            <a:pPr marL="457200" indent="-457200" algn="l">
              <a:buFont typeface="Arial" pitchFamily="34" charset="0"/>
              <a:buChar char="•"/>
            </a:pPr>
            <a:endParaRPr lang="en-US" dirty="0" smtClean="0">
              <a:solidFill>
                <a:schemeClr val="tx1"/>
              </a:solidFill>
            </a:endParaRPr>
          </a:p>
          <a:p>
            <a:pPr marL="457200" indent="-457200" algn="l">
              <a:buFont typeface="Arial" pitchFamily="34" charset="0"/>
              <a:buChar char="•"/>
            </a:pPr>
            <a:endParaRPr lang="en-US" dirty="0">
              <a:solidFill>
                <a:schemeClr val="tx1"/>
              </a:solidFill>
            </a:endParaRPr>
          </a:p>
        </p:txBody>
      </p:sp>
    </p:spTree>
    <p:extLst>
      <p:ext uri="{BB962C8B-B14F-4D97-AF65-F5344CB8AC3E}">
        <p14:creationId xmlns:p14="http://schemas.microsoft.com/office/powerpoint/2010/main" xmlns="" val="3362601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UCSF Kaiser-Permanente</a:t>
            </a:r>
            <a:br>
              <a:rPr lang="en-US" dirty="0" smtClean="0"/>
            </a:br>
            <a:r>
              <a:rPr lang="en-US" dirty="0" smtClean="0"/>
              <a:t>N. </a:t>
            </a:r>
            <a:r>
              <a:rPr lang="en-US" dirty="0" err="1" smtClean="0"/>
              <a:t>Risch</a:t>
            </a:r>
            <a:r>
              <a:rPr lang="en-US" dirty="0" smtClean="0"/>
              <a:t> and P. Y. Kwok</a:t>
            </a:r>
            <a:endParaRPr lang="en-US" dirty="0"/>
          </a:p>
        </p:txBody>
      </p:sp>
      <p:pic>
        <p:nvPicPr>
          <p:cNvPr id="4098" name="Picture 2" descr="UCSF's Neil Risch and PuiYan Kwok"/>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0" y="2286000"/>
            <a:ext cx="5715000" cy="3571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9060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470025"/>
          </a:xfrm>
        </p:spPr>
        <p:txBody>
          <a:bodyPr/>
          <a:lstStyle/>
          <a:p>
            <a:r>
              <a:rPr lang="en-US" dirty="0" smtClean="0"/>
              <a:t>UCSF Kaiser-Permanente</a:t>
            </a:r>
            <a:endParaRPr lang="en-US" dirty="0"/>
          </a:p>
        </p:txBody>
      </p:sp>
      <p:sp>
        <p:nvSpPr>
          <p:cNvPr id="3" name="Subtitle 2"/>
          <p:cNvSpPr>
            <a:spLocks noGrp="1"/>
          </p:cNvSpPr>
          <p:nvPr>
            <p:ph type="subTitle" idx="1"/>
          </p:nvPr>
        </p:nvSpPr>
        <p:spPr>
          <a:xfrm>
            <a:off x="533400" y="2057400"/>
            <a:ext cx="7772400" cy="4343400"/>
          </a:xfrm>
        </p:spPr>
        <p:txBody>
          <a:bodyPr/>
          <a:lstStyle/>
          <a:p>
            <a:pPr marL="457200" indent="-457200" algn="l">
              <a:buFont typeface="Arial" pitchFamily="34" charset="0"/>
              <a:buChar char="•"/>
            </a:pPr>
            <a:r>
              <a:rPr lang="en-US" dirty="0" smtClean="0">
                <a:solidFill>
                  <a:schemeClr val="tx1"/>
                </a:solidFill>
              </a:rPr>
              <a:t>100,000 patients</a:t>
            </a:r>
          </a:p>
          <a:p>
            <a:pPr marL="457200" indent="-457200" algn="l">
              <a:buFont typeface="Arial" pitchFamily="34" charset="0"/>
              <a:buChar char="•"/>
            </a:pPr>
            <a:r>
              <a:rPr lang="en-US" dirty="0" smtClean="0">
                <a:solidFill>
                  <a:schemeClr val="tx1"/>
                </a:solidFill>
              </a:rPr>
              <a:t>Genotype and telomere lengths</a:t>
            </a:r>
          </a:p>
          <a:p>
            <a:pPr marL="457200" indent="-457200" algn="l">
              <a:buFont typeface="Arial" pitchFamily="34" charset="0"/>
              <a:buChar char="•"/>
            </a:pPr>
            <a:r>
              <a:rPr lang="en-US" b="1" i="1" dirty="0">
                <a:solidFill>
                  <a:schemeClr val="tx1"/>
                </a:solidFill>
              </a:rPr>
              <a:t>many</a:t>
            </a:r>
            <a:r>
              <a:rPr lang="en-US" dirty="0">
                <a:solidFill>
                  <a:schemeClr val="tx1"/>
                </a:solidFill>
              </a:rPr>
              <a:t> health traits</a:t>
            </a:r>
            <a:endParaRPr lang="en-US" dirty="0" smtClean="0">
              <a:solidFill>
                <a:schemeClr val="tx1"/>
              </a:solidFill>
            </a:endParaRPr>
          </a:p>
          <a:p>
            <a:pPr marL="457200" indent="-457200" algn="l">
              <a:buFont typeface="Arial" pitchFamily="34" charset="0"/>
              <a:buChar char="•"/>
            </a:pPr>
            <a:endParaRPr lang="en-US" dirty="0">
              <a:solidFill>
                <a:schemeClr val="tx1"/>
              </a:solidFill>
            </a:endParaRPr>
          </a:p>
        </p:txBody>
      </p:sp>
    </p:spTree>
    <p:extLst>
      <p:ext uri="{BB962C8B-B14F-4D97-AF65-F5344CB8AC3E}">
        <p14:creationId xmlns:p14="http://schemas.microsoft.com/office/powerpoint/2010/main" xmlns="" val="34836593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52400"/>
            <a:ext cx="9114763" cy="6096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09067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23andme</a:t>
            </a:r>
            <a:br>
              <a:rPr lang="en-US" dirty="0" smtClean="0"/>
            </a:b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00201" y="891018"/>
            <a:ext cx="5638800" cy="507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0600" y="6038850"/>
            <a:ext cx="4282765" cy="571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433497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85900" y="1219200"/>
            <a:ext cx="6228295" cy="5257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657225" y="228600"/>
            <a:ext cx="7848600" cy="707886"/>
          </a:xfrm>
          <a:prstGeom prst="rect">
            <a:avLst/>
          </a:prstGeom>
          <a:noFill/>
        </p:spPr>
        <p:txBody>
          <a:bodyPr wrap="square" rtlCol="0">
            <a:spAutoFit/>
          </a:bodyPr>
          <a:lstStyle/>
          <a:p>
            <a:r>
              <a:rPr lang="en-US" sz="4000" dirty="0" smtClean="0"/>
              <a:t>Research Discoveries at 23andme</a:t>
            </a:r>
            <a:endParaRPr lang="en-US" sz="4000" dirty="0"/>
          </a:p>
        </p:txBody>
      </p:sp>
    </p:spTree>
    <p:extLst>
      <p:ext uri="{BB962C8B-B14F-4D97-AF65-F5344CB8AC3E}">
        <p14:creationId xmlns:p14="http://schemas.microsoft.com/office/powerpoint/2010/main" xmlns="" val="15498033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04800" y="533400"/>
            <a:ext cx="8153400" cy="5980615"/>
          </a:xfrm>
          <a:prstGeom prst="rect">
            <a:avLst/>
          </a:prstGeom>
        </p:spPr>
      </p:pic>
    </p:spTree>
    <p:extLst>
      <p:ext uri="{BB962C8B-B14F-4D97-AF65-F5344CB8AC3E}">
        <p14:creationId xmlns:p14="http://schemas.microsoft.com/office/powerpoint/2010/main" xmlns="" val="2939283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2000" y="533400"/>
            <a:ext cx="4563166" cy="5638800"/>
          </a:xfrm>
          <a:prstGeom prst="rect">
            <a:avLst/>
          </a:prstGeom>
        </p:spPr>
      </p:pic>
      <p:sp>
        <p:nvSpPr>
          <p:cNvPr id="4" name="TextBox 3"/>
          <p:cNvSpPr txBox="1"/>
          <p:nvPr/>
        </p:nvSpPr>
        <p:spPr>
          <a:xfrm>
            <a:off x="5562600" y="1099066"/>
            <a:ext cx="2667000" cy="369332"/>
          </a:xfrm>
          <a:prstGeom prst="rect">
            <a:avLst/>
          </a:prstGeom>
          <a:noFill/>
        </p:spPr>
        <p:txBody>
          <a:bodyPr wrap="square" rtlCol="0">
            <a:spAutoFit/>
          </a:bodyPr>
          <a:lstStyle/>
          <a:p>
            <a:r>
              <a:rPr lang="en-US" dirty="0" smtClean="0"/>
              <a:t>Hair Curl</a:t>
            </a:r>
            <a:endParaRPr lang="en-US" dirty="0"/>
          </a:p>
        </p:txBody>
      </p:sp>
      <p:sp>
        <p:nvSpPr>
          <p:cNvPr id="5" name="TextBox 4"/>
          <p:cNvSpPr txBox="1"/>
          <p:nvPr/>
        </p:nvSpPr>
        <p:spPr>
          <a:xfrm>
            <a:off x="5562600" y="2438400"/>
            <a:ext cx="2667000" cy="369332"/>
          </a:xfrm>
          <a:prstGeom prst="rect">
            <a:avLst/>
          </a:prstGeom>
          <a:noFill/>
        </p:spPr>
        <p:txBody>
          <a:bodyPr wrap="square" rtlCol="0">
            <a:spAutoFit/>
          </a:bodyPr>
          <a:lstStyle/>
          <a:p>
            <a:r>
              <a:rPr lang="en-US" dirty="0" smtClean="0"/>
              <a:t>Asparagus smell</a:t>
            </a:r>
            <a:endParaRPr lang="en-US" dirty="0"/>
          </a:p>
        </p:txBody>
      </p:sp>
      <p:sp>
        <p:nvSpPr>
          <p:cNvPr id="6" name="TextBox 5"/>
          <p:cNvSpPr txBox="1"/>
          <p:nvPr/>
        </p:nvSpPr>
        <p:spPr>
          <a:xfrm>
            <a:off x="5562600" y="3777734"/>
            <a:ext cx="2667000" cy="369332"/>
          </a:xfrm>
          <a:prstGeom prst="rect">
            <a:avLst/>
          </a:prstGeom>
          <a:noFill/>
        </p:spPr>
        <p:txBody>
          <a:bodyPr wrap="square" rtlCol="0">
            <a:spAutoFit/>
          </a:bodyPr>
          <a:lstStyle/>
          <a:p>
            <a:r>
              <a:rPr lang="en-US" dirty="0" smtClean="0"/>
              <a:t>Photic sneeze</a:t>
            </a:r>
            <a:endParaRPr lang="en-US" dirty="0"/>
          </a:p>
        </p:txBody>
      </p:sp>
      <p:sp>
        <p:nvSpPr>
          <p:cNvPr id="7" name="TextBox 6"/>
          <p:cNvSpPr txBox="1"/>
          <p:nvPr/>
        </p:nvSpPr>
        <p:spPr>
          <a:xfrm>
            <a:off x="5562600" y="5181600"/>
            <a:ext cx="2667000" cy="369332"/>
          </a:xfrm>
          <a:prstGeom prst="rect">
            <a:avLst/>
          </a:prstGeom>
          <a:noFill/>
        </p:spPr>
        <p:txBody>
          <a:bodyPr wrap="square" rtlCol="0">
            <a:spAutoFit/>
          </a:bodyPr>
          <a:lstStyle/>
          <a:p>
            <a:r>
              <a:rPr lang="en-US" dirty="0" smtClean="0"/>
              <a:t>freckling</a:t>
            </a:r>
            <a:endParaRPr lang="en-US" dirty="0"/>
          </a:p>
        </p:txBody>
      </p:sp>
    </p:spTree>
    <p:extLst>
      <p:ext uri="{BB962C8B-B14F-4D97-AF65-F5344CB8AC3E}">
        <p14:creationId xmlns:p14="http://schemas.microsoft.com/office/powerpoint/2010/main" xmlns="" val="7138027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4.bp.blogspot.com/_fGS42N4yD_g/S9CsxnLTvvI/AAAAAAAAAKc/csbhZZt63gI/s1600/fi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2000" y="304798"/>
            <a:ext cx="7391400" cy="60885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5363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2"/>
          <p:cNvSpPr>
            <a:spLocks noGrp="1"/>
          </p:cNvSpPr>
          <p:nvPr>
            <p:ph type="title"/>
          </p:nvPr>
        </p:nvSpPr>
        <p:spPr>
          <a:prstGeom prst="rect">
            <a:avLst/>
          </a:prstGeom>
        </p:spPr>
        <p:txBody>
          <a:bodyPr>
            <a:normAutofit fontScale="90000"/>
          </a:bodyPr>
          <a:lstStyle>
            <a:lvl1pPr defTabSz="490727">
              <a:defRPr sz="6719"/>
            </a:lvl1pPr>
          </a:lstStyle>
          <a:p>
            <a:pPr lvl="0">
              <a:defRPr sz="1800"/>
            </a:pPr>
            <a:r>
              <a:rPr sz="4700"/>
              <a:t>A Conversation on Personal Genetics</a:t>
            </a:r>
          </a:p>
        </p:txBody>
      </p:sp>
      <p:sp>
        <p:nvSpPr>
          <p:cNvPr id="33" name="Shape 33"/>
          <p:cNvSpPr>
            <a:spLocks noGrp="1"/>
          </p:cNvSpPr>
          <p:nvPr>
            <p:ph type="body" idx="1"/>
          </p:nvPr>
        </p:nvSpPr>
        <p:spPr>
          <a:prstGeom prst="rect">
            <a:avLst/>
          </a:prstGeom>
        </p:spPr>
        <p:txBody>
          <a:bodyPr/>
          <a:lstStyle/>
          <a:p>
            <a:pPr marL="253148" indent="-253148" defTabSz="332708">
              <a:spcBef>
                <a:spcPts val="2391"/>
              </a:spcBef>
              <a:defRPr sz="1800"/>
            </a:pPr>
            <a:r>
              <a:rPr sz="2100" b="1"/>
              <a:t>When:</a:t>
            </a:r>
            <a:r>
              <a:rPr sz="2100"/>
              <a:t> 2-4:15 PM, Thursday June 5th </a:t>
            </a:r>
          </a:p>
          <a:p>
            <a:pPr marL="253148" indent="-253148" defTabSz="332708">
              <a:spcBef>
                <a:spcPts val="2391"/>
              </a:spcBef>
              <a:defRPr sz="1800"/>
            </a:pPr>
            <a:r>
              <a:rPr sz="2100" b="1"/>
              <a:t>Where: </a:t>
            </a:r>
            <a:r>
              <a:rPr sz="2100"/>
              <a:t>Munzer Auditorium, Beckman Center</a:t>
            </a:r>
          </a:p>
          <a:p>
            <a:pPr marL="253148" indent="-253148" defTabSz="332708">
              <a:spcBef>
                <a:spcPts val="2391"/>
              </a:spcBef>
              <a:defRPr sz="1800"/>
            </a:pPr>
            <a:r>
              <a:rPr sz="2100" b="1"/>
              <a:t>Speakers:</a:t>
            </a:r>
          </a:p>
          <a:p>
            <a:pPr marL="506295" lvl="1" indent="-253148" defTabSz="332708">
              <a:spcBef>
                <a:spcPts val="2391"/>
              </a:spcBef>
              <a:defRPr sz="1800"/>
            </a:pPr>
            <a:r>
              <a:rPr sz="2100"/>
              <a:t>Kelly Ormond – Stanford Genetics, Genetic Counselor </a:t>
            </a:r>
          </a:p>
          <a:p>
            <a:pPr marL="506295" lvl="1" indent="-253148" defTabSz="332708">
              <a:spcBef>
                <a:spcPts val="2391"/>
              </a:spcBef>
              <a:defRPr sz="1800"/>
            </a:pPr>
            <a:r>
              <a:rPr sz="2100"/>
              <a:t>Jacob Sherkow – Stanford Law School, Fellow, Center for Law and the Biosciences </a:t>
            </a:r>
          </a:p>
          <a:p>
            <a:pPr marL="506295" lvl="1" indent="-253148" defTabSz="332708">
              <a:spcBef>
                <a:spcPts val="2391"/>
              </a:spcBef>
              <a:defRPr sz="1800"/>
            </a:pPr>
            <a:r>
              <a:rPr sz="2100"/>
              <a:t>Dr. Jill Hagenkord – 23andMe, Chief Medical Officer</a:t>
            </a:r>
          </a:p>
          <a:p>
            <a:pPr marL="253148" indent="-253148" defTabSz="332708">
              <a:spcBef>
                <a:spcPts val="2391"/>
              </a:spcBef>
              <a:defRPr sz="1800"/>
            </a:pPr>
            <a:r>
              <a:rPr sz="2100"/>
              <a:t>Reception with refreshments afterwards – 4:15 PM</a:t>
            </a:r>
          </a:p>
        </p:txBody>
      </p:sp>
    </p:spTree>
    <p:extLst>
      <p:ext uri="{BB962C8B-B14F-4D97-AF65-F5344CB8AC3E}">
        <p14:creationId xmlns:p14="http://schemas.microsoft.com/office/powerpoint/2010/main" xmlns="" val="224346580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6200"/>
            <a:ext cx="7772400" cy="1470025"/>
          </a:xfrm>
        </p:spPr>
        <p:txBody>
          <a:bodyPr/>
          <a:lstStyle/>
          <a:p>
            <a:r>
              <a:rPr lang="en-US" dirty="0" smtClean="0"/>
              <a:t>DRD sequencing: Results</a:t>
            </a:r>
            <a:endParaRPr lang="en-US" dirty="0"/>
          </a:p>
        </p:txBody>
      </p:sp>
      <p:sp>
        <p:nvSpPr>
          <p:cNvPr id="3" name="Subtitle 2"/>
          <p:cNvSpPr>
            <a:spLocks noGrp="1"/>
          </p:cNvSpPr>
          <p:nvPr>
            <p:ph type="subTitle" idx="1"/>
          </p:nvPr>
        </p:nvSpPr>
        <p:spPr>
          <a:xfrm>
            <a:off x="228600" y="1295400"/>
            <a:ext cx="8610600" cy="5334000"/>
          </a:xfrm>
        </p:spPr>
        <p:txBody>
          <a:bodyPr>
            <a:normAutofit/>
          </a:bodyPr>
          <a:lstStyle/>
          <a:p>
            <a:pPr marL="457200" indent="-457200" algn="l">
              <a:buFont typeface="Arial" pitchFamily="34" charset="0"/>
              <a:buChar char="•"/>
            </a:pPr>
            <a:r>
              <a:rPr lang="en-US" dirty="0" smtClean="0">
                <a:solidFill>
                  <a:schemeClr val="tx1"/>
                </a:solidFill>
              </a:rPr>
              <a:t>Three genes found with rare compound heterozygous mutations.</a:t>
            </a:r>
          </a:p>
          <a:p>
            <a:pPr marL="914400" lvl="1" indent="-457200" algn="l">
              <a:buFont typeface="Arial" pitchFamily="34" charset="0"/>
              <a:buChar char="•"/>
            </a:pPr>
            <a:r>
              <a:rPr lang="en-US" b="1" i="1" dirty="0" smtClean="0">
                <a:solidFill>
                  <a:schemeClr val="tx1"/>
                </a:solidFill>
              </a:rPr>
              <a:t>ZNF544</a:t>
            </a:r>
            <a:r>
              <a:rPr lang="en-US" b="1" dirty="0" smtClean="0">
                <a:solidFill>
                  <a:schemeClr val="tx1"/>
                </a:solidFill>
              </a:rPr>
              <a:t> </a:t>
            </a:r>
            <a:r>
              <a:rPr lang="en-US" b="1" dirty="0">
                <a:solidFill>
                  <a:schemeClr val="tx1"/>
                </a:solidFill>
              </a:rPr>
              <a:t>encodes a computationally predicted zinc finger protein with no known function or </a:t>
            </a:r>
            <a:r>
              <a:rPr lang="en-US" b="1" dirty="0" smtClean="0">
                <a:solidFill>
                  <a:schemeClr val="tx1"/>
                </a:solidFill>
              </a:rPr>
              <a:t>targets</a:t>
            </a:r>
          </a:p>
          <a:p>
            <a:pPr marL="914400" lvl="1" indent="-457200" algn="l">
              <a:buFont typeface="Arial" pitchFamily="34" charset="0"/>
              <a:buChar char="•"/>
            </a:pPr>
            <a:r>
              <a:rPr lang="en-US" b="1" i="1" dirty="0" smtClean="0">
                <a:solidFill>
                  <a:schemeClr val="tx1"/>
                </a:solidFill>
              </a:rPr>
              <a:t>C2orf16.</a:t>
            </a:r>
          </a:p>
          <a:p>
            <a:pPr marL="914400" lvl="1" indent="-457200" algn="l">
              <a:buFont typeface="Arial" pitchFamily="34" charset="0"/>
              <a:buChar char="•"/>
            </a:pPr>
            <a:r>
              <a:rPr lang="en-US" i="1" dirty="0" smtClean="0">
                <a:solidFill>
                  <a:schemeClr val="tx1"/>
                </a:solidFill>
              </a:rPr>
              <a:t>SPR</a:t>
            </a:r>
            <a:r>
              <a:rPr lang="en-US" dirty="0">
                <a:solidFill>
                  <a:schemeClr val="tx1"/>
                </a:solidFill>
              </a:rPr>
              <a:t> </a:t>
            </a:r>
            <a:r>
              <a:rPr lang="en-US" dirty="0" smtClean="0">
                <a:solidFill>
                  <a:schemeClr val="tx1"/>
                </a:solidFill>
              </a:rPr>
              <a:t>encoding </a:t>
            </a:r>
            <a:r>
              <a:rPr lang="en-US" dirty="0" err="1">
                <a:solidFill>
                  <a:schemeClr val="tx1"/>
                </a:solidFill>
              </a:rPr>
              <a:t>sepiapterin</a:t>
            </a:r>
            <a:r>
              <a:rPr lang="en-US" dirty="0">
                <a:solidFill>
                  <a:schemeClr val="tx1"/>
                </a:solidFill>
              </a:rPr>
              <a:t> </a:t>
            </a:r>
            <a:r>
              <a:rPr lang="en-US" dirty="0" err="1">
                <a:solidFill>
                  <a:schemeClr val="tx1"/>
                </a:solidFill>
              </a:rPr>
              <a:t>reductase</a:t>
            </a:r>
            <a:r>
              <a:rPr lang="en-US" dirty="0">
                <a:solidFill>
                  <a:schemeClr val="tx1"/>
                </a:solidFill>
              </a:rPr>
              <a:t>. </a:t>
            </a:r>
            <a:endParaRPr lang="en-US" dirty="0" smtClean="0">
              <a:solidFill>
                <a:schemeClr val="tx1"/>
              </a:solidFill>
            </a:endParaRPr>
          </a:p>
          <a:p>
            <a:pPr marL="457200" indent="-457200" algn="l">
              <a:buFont typeface="Arial" pitchFamily="34" charset="0"/>
              <a:buChar char="•"/>
            </a:pPr>
            <a:endParaRPr lang="en-US" dirty="0">
              <a:solidFill>
                <a:schemeClr val="tx1"/>
              </a:solidFill>
            </a:endParaRPr>
          </a:p>
        </p:txBody>
      </p:sp>
    </p:spTree>
    <p:extLst>
      <p:ext uri="{BB962C8B-B14F-4D97-AF65-F5344CB8AC3E}">
        <p14:creationId xmlns:p14="http://schemas.microsoft.com/office/powerpoint/2010/main" xmlns="" val="33176251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knockout for NFATC2</a:t>
            </a:r>
            <a:endParaRPr lang="en-US" dirty="0"/>
          </a:p>
        </p:txBody>
      </p:sp>
      <p:sp>
        <p:nvSpPr>
          <p:cNvPr id="3" name="Rectangle 2"/>
          <p:cNvSpPr/>
          <p:nvPr/>
        </p:nvSpPr>
        <p:spPr>
          <a:xfrm>
            <a:off x="2362200" y="2895600"/>
            <a:ext cx="3962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1143000" y="3200400"/>
            <a:ext cx="70866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000500" y="2286000"/>
            <a:ext cx="1600200" cy="369332"/>
          </a:xfrm>
          <a:prstGeom prst="rect">
            <a:avLst/>
          </a:prstGeom>
          <a:noFill/>
        </p:spPr>
        <p:txBody>
          <a:bodyPr wrap="square" rtlCol="0">
            <a:spAutoFit/>
          </a:bodyPr>
          <a:lstStyle/>
          <a:p>
            <a:r>
              <a:rPr lang="en-US" dirty="0"/>
              <a:t>Pro860Leu</a:t>
            </a:r>
          </a:p>
        </p:txBody>
      </p:sp>
      <p:sp>
        <p:nvSpPr>
          <p:cNvPr id="7" name="TextBox 6"/>
          <p:cNvSpPr txBox="1"/>
          <p:nvPr/>
        </p:nvSpPr>
        <p:spPr>
          <a:xfrm>
            <a:off x="3086100" y="3791465"/>
            <a:ext cx="1600200" cy="381000"/>
          </a:xfrm>
          <a:prstGeom prst="rect">
            <a:avLst/>
          </a:prstGeom>
          <a:noFill/>
        </p:spPr>
        <p:txBody>
          <a:bodyPr wrap="square" rtlCol="0">
            <a:spAutoFit/>
          </a:bodyPr>
          <a:lstStyle/>
          <a:p>
            <a:r>
              <a:rPr lang="en-US" dirty="0"/>
              <a:t>His426Arg</a:t>
            </a:r>
          </a:p>
        </p:txBody>
      </p:sp>
      <p:cxnSp>
        <p:nvCxnSpPr>
          <p:cNvPr id="9" name="Straight Connector 8"/>
          <p:cNvCxnSpPr/>
          <p:nvPr/>
        </p:nvCxnSpPr>
        <p:spPr>
          <a:xfrm>
            <a:off x="4686300" y="2652584"/>
            <a:ext cx="0" cy="2286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543300" y="3505200"/>
            <a:ext cx="0" cy="22860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632987" y="2969567"/>
            <a:ext cx="1136721" cy="461665"/>
          </a:xfrm>
          <a:prstGeom prst="rect">
            <a:avLst/>
          </a:prstGeom>
          <a:noFill/>
        </p:spPr>
        <p:txBody>
          <a:bodyPr wrap="none" rtlCol="0">
            <a:spAutoFit/>
          </a:bodyPr>
          <a:lstStyle/>
          <a:p>
            <a:r>
              <a:rPr lang="en-US" sz="2400" b="1" dirty="0" smtClean="0">
                <a:solidFill>
                  <a:srgbClr val="FFFF00"/>
                </a:solidFill>
              </a:rPr>
              <a:t>NFATC2</a:t>
            </a:r>
            <a:endParaRPr lang="en-US" sz="2400" b="1" dirty="0">
              <a:solidFill>
                <a:srgbClr val="FFFF00"/>
              </a:solidFill>
            </a:endParaRPr>
          </a:p>
        </p:txBody>
      </p:sp>
      <p:sp>
        <p:nvSpPr>
          <p:cNvPr id="12" name="TextBox 11"/>
          <p:cNvSpPr txBox="1"/>
          <p:nvPr/>
        </p:nvSpPr>
        <p:spPr>
          <a:xfrm>
            <a:off x="2384854" y="4572000"/>
            <a:ext cx="4267200" cy="584775"/>
          </a:xfrm>
          <a:prstGeom prst="rect">
            <a:avLst/>
          </a:prstGeom>
          <a:noFill/>
        </p:spPr>
        <p:txBody>
          <a:bodyPr wrap="square" rtlCol="0">
            <a:spAutoFit/>
          </a:bodyPr>
          <a:lstStyle/>
          <a:p>
            <a:r>
              <a:rPr lang="en-US" sz="3200" dirty="0" smtClean="0"/>
              <a:t>Stuart Kim’s genome</a:t>
            </a:r>
            <a:endParaRPr lang="en-US" sz="3200" dirty="0"/>
          </a:p>
        </p:txBody>
      </p:sp>
    </p:spTree>
    <p:extLst>
      <p:ext uri="{BB962C8B-B14F-4D97-AF65-F5344CB8AC3E}">
        <p14:creationId xmlns:p14="http://schemas.microsoft.com/office/powerpoint/2010/main" xmlns="" val="406211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62200" y="914401"/>
            <a:ext cx="3581400" cy="273488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914400" y="206515"/>
            <a:ext cx="7848600" cy="707886"/>
          </a:xfrm>
          <a:prstGeom prst="rect">
            <a:avLst/>
          </a:prstGeom>
          <a:noFill/>
        </p:spPr>
        <p:txBody>
          <a:bodyPr wrap="square" rtlCol="0">
            <a:spAutoFit/>
          </a:bodyPr>
          <a:lstStyle/>
          <a:p>
            <a:r>
              <a:rPr lang="en-US" sz="4000" dirty="0" smtClean="0"/>
              <a:t>A human model for NFATC2</a:t>
            </a:r>
            <a:endParaRPr lang="en-US" sz="4000" dirty="0"/>
          </a:p>
        </p:txBody>
      </p:sp>
      <p:pic>
        <p:nvPicPr>
          <p:cNvPr id="1027" name="Picture 3" descr="Z:\WWW\web\img\people\Gitler.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14850" y="3810000"/>
            <a:ext cx="1428750" cy="2257425"/>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Z:\WWW\web\img\people\stuart.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399270" y="3851117"/>
            <a:ext cx="1697596" cy="221630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6392562" y="1958679"/>
            <a:ext cx="1905000" cy="646331"/>
          </a:xfrm>
          <a:prstGeom prst="rect">
            <a:avLst/>
          </a:prstGeom>
          <a:noFill/>
        </p:spPr>
        <p:txBody>
          <a:bodyPr wrap="square" rtlCol="0">
            <a:spAutoFit/>
          </a:bodyPr>
          <a:lstStyle/>
          <a:p>
            <a:r>
              <a:rPr lang="en-US" dirty="0" smtClean="0"/>
              <a:t>187 publications on NFATC2 in mice</a:t>
            </a:r>
            <a:endParaRPr lang="en-US" dirty="0"/>
          </a:p>
        </p:txBody>
      </p:sp>
    </p:spTree>
    <p:extLst>
      <p:ext uri="{BB962C8B-B14F-4D97-AF65-F5344CB8AC3E}">
        <p14:creationId xmlns:p14="http://schemas.microsoft.com/office/powerpoint/2010/main" xmlns="" val="4250807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2400"/>
            <a:ext cx="7772400" cy="1470025"/>
          </a:xfrm>
        </p:spPr>
        <p:txBody>
          <a:bodyPr/>
          <a:lstStyle/>
          <a:p>
            <a:r>
              <a:rPr lang="en-US" dirty="0" smtClean="0"/>
              <a:t>Reverse Human Genetics</a:t>
            </a:r>
            <a:endParaRPr lang="en-US" dirty="0"/>
          </a:p>
        </p:txBody>
      </p:sp>
      <p:sp>
        <p:nvSpPr>
          <p:cNvPr id="3" name="Subtitle 2"/>
          <p:cNvSpPr>
            <a:spLocks noGrp="1"/>
          </p:cNvSpPr>
          <p:nvPr>
            <p:ph type="subTitle" idx="1"/>
          </p:nvPr>
        </p:nvSpPr>
        <p:spPr>
          <a:xfrm>
            <a:off x="304800" y="1524000"/>
            <a:ext cx="8382000" cy="5029200"/>
          </a:xfrm>
        </p:spPr>
        <p:txBody>
          <a:bodyPr>
            <a:normAutofit fontScale="55000" lnSpcReduction="20000"/>
          </a:bodyPr>
          <a:lstStyle/>
          <a:p>
            <a:pPr algn="l"/>
            <a:r>
              <a:rPr lang="en-US" dirty="0" smtClean="0">
                <a:solidFill>
                  <a:schemeClr val="tx1"/>
                </a:solidFill>
              </a:rPr>
              <a:t>Sequence 1,000,000 people</a:t>
            </a:r>
          </a:p>
          <a:p>
            <a:pPr lvl="1" algn="l"/>
            <a:r>
              <a:rPr lang="en-US" dirty="0" smtClean="0">
                <a:solidFill>
                  <a:schemeClr val="tx1"/>
                </a:solidFill>
              </a:rPr>
              <a:t>Each person is compound heterozygous ~2 gene.</a:t>
            </a:r>
          </a:p>
          <a:p>
            <a:pPr lvl="1" algn="l"/>
            <a:r>
              <a:rPr lang="en-US" dirty="0" smtClean="0">
                <a:solidFill>
                  <a:schemeClr val="tx1"/>
                </a:solidFill>
              </a:rPr>
              <a:t>DRD patients (2), Snyder (1), Kim (2)</a:t>
            </a:r>
          </a:p>
          <a:p>
            <a:pPr algn="l"/>
            <a:r>
              <a:rPr lang="en-US" dirty="0" smtClean="0">
                <a:solidFill>
                  <a:schemeClr val="tx1"/>
                </a:solidFill>
              </a:rPr>
              <a:t>Entire population has ~2M knockouts</a:t>
            </a:r>
          </a:p>
          <a:p>
            <a:pPr lvl="1" algn="l"/>
            <a:r>
              <a:rPr lang="en-US" dirty="0" smtClean="0">
                <a:solidFill>
                  <a:schemeClr val="tx1"/>
                </a:solidFill>
              </a:rPr>
              <a:t>For each gene, there are about 100 people lacking that gene (compound heterozygous)</a:t>
            </a:r>
          </a:p>
          <a:p>
            <a:pPr algn="l"/>
            <a:r>
              <a:rPr lang="en-US" dirty="0" smtClean="0">
                <a:solidFill>
                  <a:schemeClr val="tx1"/>
                </a:solidFill>
              </a:rPr>
              <a:t>Find an interesting gene</a:t>
            </a:r>
          </a:p>
          <a:p>
            <a:pPr lvl="1" algn="l"/>
            <a:r>
              <a:rPr lang="en-US" dirty="0" smtClean="0">
                <a:solidFill>
                  <a:schemeClr val="tx1"/>
                </a:solidFill>
              </a:rPr>
              <a:t>Mutant phenotype is known in model organisms</a:t>
            </a:r>
          </a:p>
          <a:p>
            <a:pPr lvl="1" algn="l"/>
            <a:r>
              <a:rPr lang="en-US" dirty="0" smtClean="0">
                <a:solidFill>
                  <a:schemeClr val="tx1"/>
                </a:solidFill>
              </a:rPr>
              <a:t>Expression or biochemical activity is interesting</a:t>
            </a:r>
          </a:p>
          <a:p>
            <a:pPr lvl="1" algn="l"/>
            <a:r>
              <a:rPr lang="en-US" dirty="0" smtClean="0">
                <a:solidFill>
                  <a:schemeClr val="tx1"/>
                </a:solidFill>
              </a:rPr>
              <a:t>Etc.</a:t>
            </a:r>
          </a:p>
          <a:p>
            <a:pPr algn="l"/>
            <a:r>
              <a:rPr lang="en-US" dirty="0" smtClean="0">
                <a:solidFill>
                  <a:schemeClr val="tx1"/>
                </a:solidFill>
              </a:rPr>
              <a:t>Recruit ~100 people that are compound heterozygous for your gene.</a:t>
            </a:r>
          </a:p>
          <a:p>
            <a:pPr lvl="1" algn="l"/>
            <a:r>
              <a:rPr lang="en-US" dirty="0" smtClean="0">
                <a:solidFill>
                  <a:schemeClr val="tx1"/>
                </a:solidFill>
              </a:rPr>
              <a:t>Guess phenotype based on known function in model organisms</a:t>
            </a:r>
          </a:p>
          <a:p>
            <a:pPr lvl="1" algn="l"/>
            <a:r>
              <a:rPr lang="en-US" dirty="0" smtClean="0">
                <a:solidFill>
                  <a:schemeClr val="tx1"/>
                </a:solidFill>
              </a:rPr>
              <a:t>Have people come into clinic, take </a:t>
            </a:r>
            <a:r>
              <a:rPr lang="en-US" dirty="0" err="1" smtClean="0">
                <a:solidFill>
                  <a:schemeClr val="tx1"/>
                </a:solidFill>
              </a:rPr>
              <a:t>questionaire</a:t>
            </a:r>
            <a:r>
              <a:rPr lang="en-US" dirty="0" smtClean="0">
                <a:solidFill>
                  <a:schemeClr val="tx1"/>
                </a:solidFill>
              </a:rPr>
              <a:t>, etc.</a:t>
            </a:r>
          </a:p>
          <a:p>
            <a:pPr lvl="1" algn="l"/>
            <a:r>
              <a:rPr lang="en-US" dirty="0" smtClean="0">
                <a:solidFill>
                  <a:schemeClr val="tx1"/>
                </a:solidFill>
              </a:rPr>
              <a:t>This could tell you function of gene in people</a:t>
            </a:r>
          </a:p>
          <a:p>
            <a:pPr algn="l"/>
            <a:r>
              <a:rPr lang="en-US" dirty="0" smtClean="0">
                <a:solidFill>
                  <a:schemeClr val="tx1"/>
                </a:solidFill>
              </a:rPr>
              <a:t>Examples</a:t>
            </a:r>
          </a:p>
          <a:p>
            <a:pPr lvl="1" algn="l"/>
            <a:r>
              <a:rPr lang="en-US" dirty="0" smtClean="0">
                <a:solidFill>
                  <a:schemeClr val="tx1"/>
                </a:solidFill>
              </a:rPr>
              <a:t>Neurotransmitter receptors/brain function</a:t>
            </a:r>
          </a:p>
          <a:p>
            <a:pPr lvl="1" algn="l"/>
            <a:r>
              <a:rPr lang="en-US" dirty="0" smtClean="0">
                <a:solidFill>
                  <a:schemeClr val="tx1"/>
                </a:solidFill>
              </a:rPr>
              <a:t>foxP2/speech function</a:t>
            </a:r>
          </a:p>
          <a:p>
            <a:pPr lvl="1" algn="l"/>
            <a:r>
              <a:rPr lang="en-US" dirty="0" smtClean="0">
                <a:solidFill>
                  <a:schemeClr val="tx1"/>
                </a:solidFill>
              </a:rPr>
              <a:t>Telomerase or insulin signaling receptor/longevity</a:t>
            </a:r>
          </a:p>
          <a:p>
            <a:pPr algn="l"/>
            <a:endParaRPr lang="en-US" dirty="0" smtClean="0">
              <a:solidFill>
                <a:schemeClr val="tx1"/>
              </a:solidFill>
            </a:endParaRPr>
          </a:p>
        </p:txBody>
      </p:sp>
    </p:spTree>
    <p:extLst>
      <p:ext uri="{BB962C8B-B14F-4D97-AF65-F5344CB8AC3E}">
        <p14:creationId xmlns:p14="http://schemas.microsoft.com/office/powerpoint/2010/main" xmlns="" val="123465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5" end="15"/>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dirty="0" smtClean="0"/>
              <a:t>Final</a:t>
            </a:r>
            <a:br>
              <a:rPr lang="en-US" dirty="0" smtClean="0"/>
            </a:br>
            <a:r>
              <a:rPr lang="en-US" dirty="0" smtClean="0"/>
              <a:t>Future Genetics</a:t>
            </a:r>
            <a:br>
              <a:rPr lang="en-US" dirty="0" smtClean="0"/>
            </a:br>
            <a:r>
              <a:rPr lang="en-US" dirty="0" smtClean="0"/>
              <a:t>Course evaluation</a:t>
            </a:r>
            <a:br>
              <a:rPr lang="en-US" dirty="0" smtClean="0"/>
            </a:br>
            <a:r>
              <a:rPr lang="en-US" dirty="0" smtClean="0"/>
              <a:t>Class discussion/feedback</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Obesity</a:t>
            </a:r>
            <a:endParaRPr lang="en-US" dirty="0"/>
          </a:p>
        </p:txBody>
      </p:sp>
      <p:pic>
        <p:nvPicPr>
          <p:cNvPr id="2050" name="Picture 2" descr="http://upload.wikimedia.org/wikipedia/commons/4/46/La_monstrua_desnuda_%281680%29%2C_de_Juan_Carre%C3%B1o_de_Miranda..jpg"/>
          <p:cNvPicPr>
            <a:picLocks noChangeAspect="1" noChangeArrowheads="1"/>
          </p:cNvPicPr>
          <p:nvPr/>
        </p:nvPicPr>
        <p:blipFill>
          <a:blip r:embed="rId2" cstate="print"/>
          <a:srcRect/>
          <a:stretch>
            <a:fillRect/>
          </a:stretch>
        </p:blipFill>
        <p:spPr bwMode="auto">
          <a:xfrm>
            <a:off x="1066800" y="1219200"/>
            <a:ext cx="3657600" cy="5446235"/>
          </a:xfrm>
          <a:prstGeom prst="rect">
            <a:avLst/>
          </a:prstGeom>
          <a:noFill/>
        </p:spPr>
      </p:pic>
      <p:sp>
        <p:nvSpPr>
          <p:cNvPr id="4" name="TextBox 3"/>
          <p:cNvSpPr txBox="1"/>
          <p:nvPr/>
        </p:nvSpPr>
        <p:spPr>
          <a:xfrm>
            <a:off x="4800600" y="2895600"/>
            <a:ext cx="4114800" cy="1138773"/>
          </a:xfrm>
          <a:prstGeom prst="rect">
            <a:avLst/>
          </a:prstGeom>
          <a:noFill/>
        </p:spPr>
        <p:txBody>
          <a:bodyPr wrap="square" rtlCol="0">
            <a:spAutoFit/>
          </a:bodyPr>
          <a:lstStyle/>
          <a:p>
            <a:r>
              <a:rPr lang="en-US" sz="3200" dirty="0" err="1" smtClean="0"/>
              <a:t>Prader</a:t>
            </a:r>
            <a:r>
              <a:rPr lang="en-US" sz="3200" dirty="0" smtClean="0"/>
              <a:t> </a:t>
            </a:r>
            <a:r>
              <a:rPr lang="en-US" sz="3200" dirty="0" err="1" smtClean="0"/>
              <a:t>Willi</a:t>
            </a:r>
            <a:r>
              <a:rPr lang="en-US" sz="3200" dirty="0" smtClean="0"/>
              <a:t> Syndrome</a:t>
            </a:r>
          </a:p>
          <a:p>
            <a:endParaRPr lang="en-US" dirty="0" smtClean="0"/>
          </a:p>
          <a:p>
            <a:r>
              <a:rPr lang="en-US" dirty="0" err="1" smtClean="0"/>
              <a:t>Genotation</a:t>
            </a:r>
            <a:r>
              <a:rPr lang="en-US" dirty="0" smtClean="0"/>
              <a:t>/class exercises/</a:t>
            </a:r>
            <a:r>
              <a:rPr lang="en-US" dirty="0" err="1" smtClean="0"/>
              <a:t>snyderome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Mass Index</a:t>
            </a:r>
            <a:endParaRPr lang="en-US" dirty="0"/>
          </a:p>
        </p:txBody>
      </p:sp>
      <p:sp>
        <p:nvSpPr>
          <p:cNvPr id="1025" name="Rectangle 1"/>
          <p:cNvSpPr>
            <a:spLocks noChangeArrowheads="1"/>
          </p:cNvSpPr>
          <p:nvPr/>
        </p:nvSpPr>
        <p:spPr bwMode="auto">
          <a:xfrm>
            <a:off x="3276600" y="1371600"/>
            <a:ext cx="5867400" cy="1279181"/>
          </a:xfrm>
          <a:prstGeom prst="rect">
            <a:avLst/>
          </a:prstGeom>
          <a:solidFill>
            <a:srgbClr val="FFFFFF"/>
          </a:solidFill>
          <a:ln w="9525">
            <a:noFill/>
            <a:miter lim="800000"/>
            <a:headEnd/>
            <a:tailEnd/>
          </a:ln>
          <a:effectLst/>
        </p:spPr>
        <p:txBody>
          <a:bodyPr vert="horz" wrap="square" lIns="253920" tIns="31740" rIns="0" bIns="15870" numCol="1" anchor="ctr" anchorCtr="0" compatLnSpc="1">
            <a:prstTxWarp prst="textNoShape">
              <a:avLst/>
            </a:prstTxWarp>
            <a:spAutoFit/>
          </a:bodyPr>
          <a:lstStyle/>
          <a:p>
            <a:pPr marL="457200" marR="0" lvl="1" indent="-45720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252525"/>
              </a:solidFill>
              <a:effectLst/>
              <a:latin typeface="Arial" charset="0"/>
              <a:cs typeface="Arial" charset="0"/>
            </a:endParaRP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252525"/>
                </a:solidFill>
                <a:effectLst/>
                <a:latin typeface="Arial" charset="0"/>
                <a:cs typeface="Arial" charset="0"/>
              </a:rPr>
              <a:t> </a:t>
            </a:r>
            <a:r>
              <a:rPr kumimoji="0" lang="en-US" sz="2000" b="0" i="1" u="none" strike="noStrike" cap="none" normalizeH="0" baseline="0" dirty="0" smtClean="0">
                <a:ln>
                  <a:noFill/>
                </a:ln>
                <a:solidFill>
                  <a:srgbClr val="252525"/>
                </a:solidFill>
                <a:effectLst/>
                <a:latin typeface="Arial" charset="0"/>
                <a:cs typeface="Arial" charset="0"/>
              </a:rPr>
              <a:t>m</a:t>
            </a:r>
            <a:r>
              <a:rPr kumimoji="0" lang="en-US" sz="2000" b="0" i="0" u="none" strike="noStrike" cap="none" normalizeH="0" baseline="0" dirty="0" smtClean="0">
                <a:ln>
                  <a:noFill/>
                </a:ln>
                <a:solidFill>
                  <a:srgbClr val="252525"/>
                </a:solidFill>
                <a:effectLst/>
                <a:latin typeface="Arial" charset="0"/>
                <a:cs typeface="Arial" charset="0"/>
              </a:rPr>
              <a:t> and </a:t>
            </a:r>
            <a:r>
              <a:rPr kumimoji="0" lang="en-US" sz="2000" b="0" i="1" u="none" strike="noStrike" cap="none" normalizeH="0" baseline="0" dirty="0" smtClean="0">
                <a:ln>
                  <a:noFill/>
                </a:ln>
                <a:solidFill>
                  <a:srgbClr val="252525"/>
                </a:solidFill>
                <a:effectLst/>
                <a:latin typeface="Arial" charset="0"/>
                <a:cs typeface="Arial" charset="0"/>
              </a:rPr>
              <a:t>h</a:t>
            </a:r>
            <a:r>
              <a:rPr kumimoji="0" lang="en-US" sz="2000" b="0" i="0" u="none" strike="noStrike" cap="none" normalizeH="0" baseline="0" dirty="0" smtClean="0">
                <a:ln>
                  <a:noFill/>
                </a:ln>
                <a:solidFill>
                  <a:srgbClr val="252525"/>
                </a:solidFill>
                <a:effectLst/>
                <a:latin typeface="Arial" charset="0"/>
                <a:cs typeface="Arial" charset="0"/>
              </a:rPr>
              <a:t> are the subject's weight in kilograms and height in meters respectively.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252525"/>
              </a:solidFill>
              <a:effectLst/>
              <a:latin typeface="Arial" charset="0"/>
              <a:cs typeface="Arial" charset="0"/>
            </a:endParaRPr>
          </a:p>
        </p:txBody>
      </p:sp>
      <p:pic>
        <p:nvPicPr>
          <p:cNvPr id="1026" name="Picture 2" descr="\mathrm{BMI}= \frac{m}{h^2}"/>
          <p:cNvPicPr>
            <a:picLocks noChangeAspect="1" noChangeArrowheads="1"/>
          </p:cNvPicPr>
          <p:nvPr/>
        </p:nvPicPr>
        <p:blipFill>
          <a:blip r:embed="rId2" cstate="print"/>
          <a:srcRect/>
          <a:stretch>
            <a:fillRect/>
          </a:stretch>
        </p:blipFill>
        <p:spPr bwMode="auto">
          <a:xfrm>
            <a:off x="685800" y="1600200"/>
            <a:ext cx="2362201" cy="988828"/>
          </a:xfrm>
          <a:prstGeom prst="rect">
            <a:avLst/>
          </a:prstGeom>
          <a:noFill/>
        </p:spPr>
      </p:pic>
      <p:pic>
        <p:nvPicPr>
          <p:cNvPr id="1027" name="Picture 3"/>
          <p:cNvPicPr>
            <a:picLocks noChangeAspect="1" noChangeArrowheads="1"/>
          </p:cNvPicPr>
          <p:nvPr/>
        </p:nvPicPr>
        <p:blipFill>
          <a:blip r:embed="rId3" cstate="print"/>
          <a:srcRect/>
          <a:stretch>
            <a:fillRect/>
          </a:stretch>
        </p:blipFill>
        <p:spPr bwMode="auto">
          <a:xfrm>
            <a:off x="2819400" y="2667000"/>
            <a:ext cx="3209925" cy="2581275"/>
          </a:xfrm>
          <a:prstGeom prst="rect">
            <a:avLst/>
          </a:prstGeom>
          <a:noFill/>
          <a:ln w="9525">
            <a:noFill/>
            <a:miter lim="800000"/>
            <a:headEnd/>
            <a:tailEnd/>
          </a:ln>
        </p:spPr>
      </p:pic>
      <p:sp>
        <p:nvSpPr>
          <p:cNvPr id="6" name="TextBox 5"/>
          <p:cNvSpPr txBox="1"/>
          <p:nvPr/>
        </p:nvSpPr>
        <p:spPr>
          <a:xfrm>
            <a:off x="457200" y="5657671"/>
            <a:ext cx="8229600" cy="923330"/>
          </a:xfrm>
          <a:prstGeom prst="rect">
            <a:avLst/>
          </a:prstGeom>
          <a:noFill/>
        </p:spPr>
        <p:txBody>
          <a:bodyPr wrap="square" rtlCol="0">
            <a:spAutoFit/>
          </a:bodyPr>
          <a:lstStyle/>
          <a:p>
            <a:r>
              <a:rPr lang="en-US" dirty="0" smtClean="0">
                <a:hlinkClick r:id="rId4"/>
              </a:rPr>
              <a:t>http://stanfordhospital.org/clinicsmedServices/COE/surgicalServices/generalSurgery/bariatricsurgery/resources/bmi_calculator.html?gclid=CjgKEAjwwPabBRCXo46OtM_RhGMSJACgCeqABB_Q-2yY-0Hkk4wRzE0K6tzrYzAsvKekxjOA1w1dmvD_BwE</a:t>
            </a:r>
            <a:endParaRPr lang="en-US" dirty="0"/>
          </a:p>
        </p:txBody>
      </p:sp>
      <p:sp>
        <p:nvSpPr>
          <p:cNvPr id="7" name="TextBox 6"/>
          <p:cNvSpPr txBox="1"/>
          <p:nvPr/>
        </p:nvSpPr>
        <p:spPr>
          <a:xfrm>
            <a:off x="685800" y="5181600"/>
            <a:ext cx="1534523" cy="369332"/>
          </a:xfrm>
          <a:prstGeom prst="rect">
            <a:avLst/>
          </a:prstGeom>
          <a:noFill/>
        </p:spPr>
        <p:txBody>
          <a:bodyPr wrap="none" rtlCol="0">
            <a:spAutoFit/>
          </a:bodyPr>
          <a:lstStyle/>
          <a:p>
            <a:r>
              <a:rPr lang="en-US" dirty="0" smtClean="0"/>
              <a:t>BMI calculator</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1219200" y="762000"/>
            <a:ext cx="6620700" cy="5529263"/>
          </a:xfrm>
          <a:prstGeom prst="rect">
            <a:avLst/>
          </a:prstGeom>
          <a:noFill/>
          <a:ln w="9525">
            <a:noFill/>
            <a:miter lim="800000"/>
            <a:headEnd/>
            <a:tailEnd/>
          </a:ln>
        </p:spPr>
      </p:pic>
      <p:sp>
        <p:nvSpPr>
          <p:cNvPr id="3" name="TextBox 2"/>
          <p:cNvSpPr txBox="1"/>
          <p:nvPr/>
        </p:nvSpPr>
        <p:spPr>
          <a:xfrm>
            <a:off x="1600200" y="3429000"/>
            <a:ext cx="1447800" cy="369332"/>
          </a:xfrm>
          <a:prstGeom prst="rect">
            <a:avLst/>
          </a:prstGeom>
          <a:noFill/>
        </p:spPr>
        <p:txBody>
          <a:bodyPr wrap="square" rtlCol="0">
            <a:spAutoFit/>
          </a:bodyPr>
          <a:lstStyle/>
          <a:p>
            <a:r>
              <a:rPr lang="en-US" dirty="0" smtClean="0"/>
              <a:t>5’ 8”, 121 lbs</a:t>
            </a:r>
            <a:endParaRPr lang="en-US" dirty="0"/>
          </a:p>
        </p:txBody>
      </p:sp>
      <p:sp>
        <p:nvSpPr>
          <p:cNvPr id="4" name="TextBox 3"/>
          <p:cNvSpPr txBox="1"/>
          <p:nvPr/>
        </p:nvSpPr>
        <p:spPr>
          <a:xfrm>
            <a:off x="6629400" y="990600"/>
            <a:ext cx="1600200" cy="369332"/>
          </a:xfrm>
          <a:prstGeom prst="rect">
            <a:avLst/>
          </a:prstGeom>
          <a:noFill/>
        </p:spPr>
        <p:txBody>
          <a:bodyPr wrap="square" rtlCol="0">
            <a:spAutoFit/>
          </a:bodyPr>
          <a:lstStyle/>
          <a:p>
            <a:r>
              <a:rPr lang="en-US" dirty="0" smtClean="0"/>
              <a:t>5’ 8”, 263 lbs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upload.wikimedia.org/wikipedia/commons/thumb/6/65/World_map_of_Male_Obesity%2C_2008.svg/940px-World_map_of_Male_Obesity%2C_2008.svg.png"/>
          <p:cNvPicPr>
            <a:picLocks noChangeAspect="1" noChangeArrowheads="1"/>
          </p:cNvPicPr>
          <p:nvPr/>
        </p:nvPicPr>
        <p:blipFill>
          <a:blip r:embed="rId2" cstate="print"/>
          <a:srcRect/>
          <a:stretch>
            <a:fillRect/>
          </a:stretch>
        </p:blipFill>
        <p:spPr bwMode="auto">
          <a:xfrm>
            <a:off x="685800" y="1524000"/>
            <a:ext cx="8229600" cy="3633282"/>
          </a:xfrm>
          <a:prstGeom prst="rect">
            <a:avLst/>
          </a:prstGeom>
          <a:noFill/>
        </p:spPr>
      </p:pic>
      <p:pic>
        <p:nvPicPr>
          <p:cNvPr id="38915" name="Picture 3"/>
          <p:cNvPicPr>
            <a:picLocks noChangeAspect="1" noChangeArrowheads="1"/>
          </p:cNvPicPr>
          <p:nvPr/>
        </p:nvPicPr>
        <p:blipFill>
          <a:blip r:embed="rId3" cstate="print"/>
          <a:srcRect/>
          <a:stretch>
            <a:fillRect/>
          </a:stretch>
        </p:blipFill>
        <p:spPr bwMode="auto">
          <a:xfrm>
            <a:off x="2514600" y="5257800"/>
            <a:ext cx="3152775" cy="828675"/>
          </a:xfrm>
          <a:prstGeom prst="rect">
            <a:avLst/>
          </a:prstGeom>
          <a:noFill/>
          <a:ln w="9525">
            <a:noFill/>
            <a:miter lim="800000"/>
            <a:headEnd/>
            <a:tailEnd/>
          </a:ln>
        </p:spPr>
      </p:pic>
      <p:sp>
        <p:nvSpPr>
          <p:cNvPr id="4" name="TextBox 3"/>
          <p:cNvSpPr txBox="1"/>
          <p:nvPr/>
        </p:nvSpPr>
        <p:spPr>
          <a:xfrm>
            <a:off x="990600" y="533400"/>
            <a:ext cx="7467600" cy="769441"/>
          </a:xfrm>
          <a:prstGeom prst="rect">
            <a:avLst/>
          </a:prstGeom>
          <a:noFill/>
        </p:spPr>
        <p:txBody>
          <a:bodyPr wrap="square" rtlCol="0">
            <a:spAutoFit/>
          </a:bodyPr>
          <a:lstStyle/>
          <a:p>
            <a:r>
              <a:rPr lang="en-US" sz="4400" dirty="0" smtClean="0"/>
              <a:t>World Prevalence of Obesity</a:t>
            </a:r>
            <a:endParaRPr lang="en-US" sz="4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srcRect/>
          <a:stretch>
            <a:fillRect/>
          </a:stretch>
        </p:blipFill>
        <p:spPr bwMode="auto">
          <a:xfrm>
            <a:off x="762000" y="685800"/>
            <a:ext cx="7591425" cy="2495550"/>
          </a:xfrm>
          <a:prstGeom prst="rect">
            <a:avLst/>
          </a:prstGeom>
          <a:noFill/>
          <a:ln w="9525">
            <a:noFill/>
            <a:miter lim="800000"/>
            <a:headEnd/>
            <a:tailEnd/>
          </a:ln>
        </p:spPr>
      </p:pic>
      <p:sp>
        <p:nvSpPr>
          <p:cNvPr id="3" name="TextBox 2"/>
          <p:cNvSpPr txBox="1"/>
          <p:nvPr/>
        </p:nvSpPr>
        <p:spPr>
          <a:xfrm>
            <a:off x="990600" y="3657600"/>
            <a:ext cx="6400800" cy="2031325"/>
          </a:xfrm>
          <a:prstGeom prst="rect">
            <a:avLst/>
          </a:prstGeom>
          <a:noFill/>
        </p:spPr>
        <p:txBody>
          <a:bodyPr wrap="square" rtlCol="0">
            <a:spAutoFit/>
          </a:bodyPr>
          <a:lstStyle/>
          <a:p>
            <a:r>
              <a:rPr lang="en-US" dirty="0" smtClean="0"/>
              <a:t>genome-wide </a:t>
            </a:r>
            <a:r>
              <a:rPr lang="en-US" dirty="0" smtClean="0"/>
              <a:t>search </a:t>
            </a:r>
            <a:endParaRPr lang="en-US" dirty="0" smtClean="0"/>
          </a:p>
          <a:p>
            <a:r>
              <a:rPr lang="en-US" dirty="0" smtClean="0"/>
              <a:t>upper </a:t>
            </a:r>
            <a:r>
              <a:rPr lang="en-US" dirty="0" smtClean="0"/>
              <a:t>versus the lower 5th </a:t>
            </a:r>
            <a:r>
              <a:rPr lang="en-US" dirty="0" smtClean="0"/>
              <a:t>percentiles</a:t>
            </a:r>
          </a:p>
          <a:p>
            <a:pPr lvl="1"/>
            <a:r>
              <a:rPr lang="en-US" dirty="0" smtClean="0"/>
              <a:t>body </a:t>
            </a:r>
            <a:r>
              <a:rPr lang="en-US" dirty="0" smtClean="0"/>
              <a:t>mass index, </a:t>
            </a:r>
            <a:endParaRPr lang="en-US" dirty="0" smtClean="0"/>
          </a:p>
          <a:p>
            <a:pPr lvl="1"/>
            <a:r>
              <a:rPr lang="en-US" dirty="0" smtClean="0"/>
              <a:t>height </a:t>
            </a:r>
            <a:r>
              <a:rPr lang="en-US" dirty="0" smtClean="0"/>
              <a:t>and waist-to-hip ratio, </a:t>
            </a:r>
            <a:endParaRPr lang="en-US" dirty="0" smtClean="0"/>
          </a:p>
          <a:p>
            <a:pPr lvl="1"/>
            <a:r>
              <a:rPr lang="en-US" dirty="0" smtClean="0"/>
              <a:t>clinical </a:t>
            </a:r>
            <a:r>
              <a:rPr lang="en-US" dirty="0" smtClean="0"/>
              <a:t>classes of obesity</a:t>
            </a:r>
            <a:r>
              <a:rPr lang="en-US" dirty="0" smtClean="0"/>
              <a:t>,</a:t>
            </a:r>
          </a:p>
          <a:p>
            <a:r>
              <a:rPr lang="en-US" dirty="0" smtClean="0"/>
              <a:t>263,407 </a:t>
            </a:r>
            <a:r>
              <a:rPr lang="en-US" dirty="0" smtClean="0"/>
              <a:t>individuals of European </a:t>
            </a:r>
            <a:r>
              <a:rPr lang="en-US" dirty="0" smtClean="0"/>
              <a:t>ancestry</a:t>
            </a:r>
          </a:p>
          <a:p>
            <a:r>
              <a:rPr lang="en-US" dirty="0" smtClean="0"/>
              <a:t>Found 11 loci</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1 2.jpg"/>
          <p:cNvPicPr>
            <a:picLocks noChangeAspect="1"/>
          </p:cNvPicPr>
          <p:nvPr/>
        </p:nvPicPr>
        <p:blipFill>
          <a:blip r:embed="rId2" cstate="print"/>
          <a:srcRect/>
          <a:stretch>
            <a:fillRect/>
          </a:stretch>
        </p:blipFill>
        <p:spPr>
          <a:xfrm>
            <a:off x="0" y="0"/>
            <a:ext cx="9144000" cy="6858000"/>
          </a:xfrm>
          <a:prstGeom prst="rect">
            <a:avLst/>
          </a:prstGeom>
        </p:spPr>
      </p:pic>
      <p:sp>
        <p:nvSpPr>
          <p:cNvPr id="6" name="TextBox 5"/>
          <p:cNvSpPr txBox="1"/>
          <p:nvPr/>
        </p:nvSpPr>
        <p:spPr>
          <a:xfrm>
            <a:off x="762000" y="0"/>
            <a:ext cx="5791200" cy="646331"/>
          </a:xfrm>
          <a:prstGeom prst="rect">
            <a:avLst/>
          </a:prstGeom>
          <a:noFill/>
        </p:spPr>
        <p:txBody>
          <a:bodyPr wrap="square" rtlCol="0">
            <a:spAutoFit/>
          </a:bodyPr>
          <a:lstStyle/>
          <a:p>
            <a:pPr algn="ctr"/>
            <a:r>
              <a:rPr lang="en-US" b="1" dirty="0" smtClean="0"/>
              <a:t>Published Genome-Wide Associations through 06/2011,</a:t>
            </a:r>
          </a:p>
          <a:p>
            <a:pPr algn="ctr"/>
            <a:r>
              <a:rPr lang="en-US" b="1" dirty="0" smtClean="0"/>
              <a:t>1,449 published GWA at p≤5x10</a:t>
            </a:r>
            <a:r>
              <a:rPr lang="en-US" b="1" baseline="30000" dirty="0" smtClean="0"/>
              <a:t>-8</a:t>
            </a:r>
            <a:r>
              <a:rPr lang="en-US" b="1" dirty="0" smtClean="0"/>
              <a:t> for 237 traits</a:t>
            </a:r>
            <a:endParaRPr lang="en-US" b="1" dirty="0"/>
          </a:p>
        </p:txBody>
      </p:sp>
      <p:sp>
        <p:nvSpPr>
          <p:cNvPr id="7" name="TextBox 6"/>
          <p:cNvSpPr txBox="1"/>
          <p:nvPr/>
        </p:nvSpPr>
        <p:spPr>
          <a:xfrm>
            <a:off x="4191000" y="5961965"/>
            <a:ext cx="3276600" cy="646331"/>
          </a:xfrm>
          <a:prstGeom prst="rect">
            <a:avLst/>
          </a:prstGeom>
          <a:noFill/>
        </p:spPr>
        <p:txBody>
          <a:bodyPr wrap="square" rtlCol="0">
            <a:spAutoFit/>
          </a:bodyPr>
          <a:lstStyle/>
          <a:p>
            <a:r>
              <a:rPr lang="en-US" b="1" dirty="0" smtClean="0"/>
              <a:t>NHGRI GWA Catalog</a:t>
            </a:r>
          </a:p>
          <a:p>
            <a:r>
              <a:rPr lang="en-US" b="1" dirty="0" smtClean="0"/>
              <a:t>www.genome.gov/GWAStudies</a:t>
            </a:r>
            <a:endParaRPr lang="en-US" b="1" dirty="0"/>
          </a:p>
        </p:txBody>
      </p:sp>
    </p:spTree>
    <p:extLst>
      <p:ext uri="{BB962C8B-B14F-4D97-AF65-F5344CB8AC3E}">
        <p14:creationId xmlns:p14="http://schemas.microsoft.com/office/powerpoint/2010/main" xmlns="" val="15315159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TotalTime>
  <Words>493</Words>
  <Application>Microsoft Office PowerPoint</Application>
  <PresentationFormat>On-screen Show (4:3)</PresentationFormat>
  <Paragraphs>85</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My Genotype - Bite Sci-zed</vt:lpstr>
      <vt:lpstr>A Conversation on Personal Genetics</vt:lpstr>
      <vt:lpstr>Final Future Genetics Course evaluation Class discussion/feedback</vt:lpstr>
      <vt:lpstr>Obesity</vt:lpstr>
      <vt:lpstr>Body Mass Index</vt:lpstr>
      <vt:lpstr>Slide 6</vt:lpstr>
      <vt:lpstr>Slide 7</vt:lpstr>
      <vt:lpstr>Slide 8</vt:lpstr>
      <vt:lpstr>Slide 9</vt:lpstr>
      <vt:lpstr>GWAS examples</vt:lpstr>
      <vt:lpstr>Frontiers in Personalized Medicine</vt:lpstr>
      <vt:lpstr>UCSF Kaiser-Permanente N. Risch and P. Y. Kwok</vt:lpstr>
      <vt:lpstr>UCSF Kaiser-Permanente</vt:lpstr>
      <vt:lpstr>Slide 14</vt:lpstr>
      <vt:lpstr>23andme </vt:lpstr>
      <vt:lpstr>Slide 16</vt:lpstr>
      <vt:lpstr>Slide 17</vt:lpstr>
      <vt:lpstr>Slide 18</vt:lpstr>
      <vt:lpstr>Slide 19</vt:lpstr>
      <vt:lpstr>DRD sequencing: Results</vt:lpstr>
      <vt:lpstr>Human knockout for NFATC2</vt:lpstr>
      <vt:lpstr>Slide 22</vt:lpstr>
      <vt:lpstr>Reverse Human Genetics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Stuart</dc:creator>
  <cp:lastModifiedBy>Stuart</cp:lastModifiedBy>
  <cp:revision>14</cp:revision>
  <dcterms:created xsi:type="dcterms:W3CDTF">2013-05-21T19:35:44Z</dcterms:created>
  <dcterms:modified xsi:type="dcterms:W3CDTF">2014-05-22T20:19:08Z</dcterms:modified>
</cp:coreProperties>
</file>