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handoutMasterIdLst>
    <p:handoutMasterId r:id="rId56"/>
  </p:handoutMasterIdLst>
  <p:sldIdLst>
    <p:sldId id="388" r:id="rId2"/>
    <p:sldId id="454" r:id="rId3"/>
    <p:sldId id="456" r:id="rId4"/>
    <p:sldId id="457" r:id="rId5"/>
    <p:sldId id="455" r:id="rId6"/>
    <p:sldId id="389" r:id="rId7"/>
    <p:sldId id="450" r:id="rId8"/>
    <p:sldId id="397" r:id="rId9"/>
    <p:sldId id="393" r:id="rId10"/>
    <p:sldId id="394" r:id="rId11"/>
    <p:sldId id="395" r:id="rId12"/>
    <p:sldId id="396" r:id="rId13"/>
    <p:sldId id="391" r:id="rId14"/>
    <p:sldId id="426" r:id="rId15"/>
    <p:sldId id="425" r:id="rId16"/>
    <p:sldId id="430" r:id="rId17"/>
    <p:sldId id="427" r:id="rId18"/>
    <p:sldId id="428" r:id="rId19"/>
    <p:sldId id="429" r:id="rId20"/>
    <p:sldId id="392" r:id="rId21"/>
    <p:sldId id="439" r:id="rId22"/>
    <p:sldId id="442" r:id="rId23"/>
    <p:sldId id="431" r:id="rId24"/>
    <p:sldId id="432" r:id="rId25"/>
    <p:sldId id="433" r:id="rId26"/>
    <p:sldId id="445" r:id="rId27"/>
    <p:sldId id="448" r:id="rId28"/>
    <p:sldId id="447" r:id="rId29"/>
    <p:sldId id="443" r:id="rId30"/>
    <p:sldId id="403" r:id="rId31"/>
    <p:sldId id="404" r:id="rId32"/>
    <p:sldId id="405" r:id="rId33"/>
    <p:sldId id="407" r:id="rId34"/>
    <p:sldId id="458" r:id="rId35"/>
    <p:sldId id="409" r:id="rId36"/>
    <p:sldId id="408" r:id="rId37"/>
    <p:sldId id="460" r:id="rId38"/>
    <p:sldId id="459" r:id="rId39"/>
    <p:sldId id="461" r:id="rId40"/>
    <p:sldId id="410" r:id="rId41"/>
    <p:sldId id="411" r:id="rId42"/>
    <p:sldId id="412" r:id="rId43"/>
    <p:sldId id="413" r:id="rId44"/>
    <p:sldId id="451" r:id="rId45"/>
    <p:sldId id="414" r:id="rId46"/>
    <p:sldId id="422" r:id="rId47"/>
    <p:sldId id="423" r:id="rId48"/>
    <p:sldId id="434" r:id="rId49"/>
    <p:sldId id="438" r:id="rId50"/>
    <p:sldId id="436" r:id="rId51"/>
    <p:sldId id="415" r:id="rId52"/>
    <p:sldId id="463" r:id="rId53"/>
    <p:sldId id="453"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15620"/>
    <p:restoredTop sz="61679" autoAdjust="0"/>
  </p:normalViewPr>
  <p:slideViewPr>
    <p:cSldViewPr>
      <p:cViewPr>
        <p:scale>
          <a:sx n="60" d="100"/>
          <a:sy n="60" d="100"/>
        </p:scale>
        <p:origin x="-62" y="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93" d="100"/>
          <a:sy n="93" d="100"/>
        </p:scale>
        <p:origin x="-3078"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7BDA735-1AFD-4972-8FAB-B271967BA7EA}" type="datetimeFigureOut">
              <a:rPr lang="en-US" smtClean="0"/>
              <a:pPr/>
              <a:t>3/31/2015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B4D05F-7D29-4EB7-B1F8-4C721EBAB6C0}" type="slidenum">
              <a:rPr lang="en-US" smtClean="0"/>
              <a:pPr/>
              <a:t>‹#›</a:t>
            </a:fld>
            <a:endParaRPr lang="en-US"/>
          </a:p>
        </p:txBody>
      </p:sp>
    </p:spTree>
    <p:extLst>
      <p:ext uri="{BB962C8B-B14F-4D97-AF65-F5344CB8AC3E}">
        <p14:creationId xmlns:p14="http://schemas.microsoft.com/office/powerpoint/2010/main" xmlns="" val="57329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2CE99F-6139-4505-B69D-5A4DF59A9767}" type="datetimeFigureOut">
              <a:rPr lang="en-US" smtClean="0"/>
              <a:pPr/>
              <a:t>3/31/2015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DF1D9A-77E9-4AD7-B930-2216D065006F}" type="slidenum">
              <a:rPr lang="en-US" smtClean="0"/>
              <a:pPr/>
              <a:t>‹#›</a:t>
            </a:fld>
            <a:endParaRPr lang="en-US"/>
          </a:p>
        </p:txBody>
      </p:sp>
    </p:spTree>
    <p:extLst>
      <p:ext uri="{BB962C8B-B14F-4D97-AF65-F5344CB8AC3E}">
        <p14:creationId xmlns:p14="http://schemas.microsoft.com/office/powerpoint/2010/main" xmlns="" val="4223089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Engage in current and future possibilities about precision medicine</a:t>
            </a:r>
          </a:p>
          <a:p>
            <a:r>
              <a:rPr lang="en-US" dirty="0" smtClean="0"/>
              <a:t>Broad, diverse for everyone to learn</a:t>
            </a:r>
          </a:p>
          <a:p>
            <a:r>
              <a:rPr lang="en-US" dirty="0" smtClean="0"/>
              <a:t>Not for high-end</a:t>
            </a:r>
            <a:r>
              <a:rPr lang="en-US" baseline="0" dirty="0" smtClean="0"/>
              <a:t> human genetics, end-game diagnostics.  </a:t>
            </a:r>
          </a:p>
          <a:p>
            <a:r>
              <a:rPr lang="en-US" dirty="0" smtClean="0"/>
              <a:t>New way to teach. Workshops and projects, not lectures and term papers.</a:t>
            </a:r>
            <a:endParaRPr lang="en-US" dirty="0"/>
          </a:p>
        </p:txBody>
      </p:sp>
      <p:sp>
        <p:nvSpPr>
          <p:cNvPr id="4" name="Slide Number Placeholder 3"/>
          <p:cNvSpPr>
            <a:spLocks noGrp="1"/>
          </p:cNvSpPr>
          <p:nvPr>
            <p:ph type="sldNum" sz="quarter" idx="10"/>
          </p:nvPr>
        </p:nvSpPr>
        <p:spPr/>
        <p:txBody>
          <a:bodyPr/>
          <a:lstStyle/>
          <a:p>
            <a:fld id="{19DF1D9A-77E9-4AD7-B930-2216D065006F}"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Blue is </a:t>
            </a:r>
            <a:r>
              <a:rPr lang="en-US" dirty="0" err="1" smtClean="0"/>
              <a:t>similated</a:t>
            </a:r>
            <a:endParaRPr lang="en-US" dirty="0" smtClean="0"/>
          </a:p>
          <a:p>
            <a:r>
              <a:rPr lang="en-US" dirty="0" smtClean="0"/>
              <a:t>Green is real</a:t>
            </a:r>
          </a:p>
          <a:p>
            <a:r>
              <a:rPr lang="en-US" dirty="0" smtClean="0"/>
              <a:t>Red is </a:t>
            </a:r>
            <a:r>
              <a:rPr lang="en-US" dirty="0" err="1" smtClean="0"/>
              <a:t>modelled</a:t>
            </a:r>
            <a:r>
              <a:rPr lang="en-US" dirty="0" smtClean="0"/>
              <a:t> </a:t>
            </a:r>
          </a:p>
          <a:p>
            <a:endParaRPr lang="en-US" dirty="0"/>
          </a:p>
        </p:txBody>
      </p:sp>
      <p:sp>
        <p:nvSpPr>
          <p:cNvPr id="4" name="Slide Number Placeholder 3"/>
          <p:cNvSpPr>
            <a:spLocks noGrp="1"/>
          </p:cNvSpPr>
          <p:nvPr>
            <p:ph type="sldNum" sz="quarter" idx="10"/>
          </p:nvPr>
        </p:nvSpPr>
        <p:spPr/>
        <p:txBody>
          <a:bodyPr/>
          <a:lstStyle/>
          <a:p>
            <a:fld id="{19DF1D9A-77E9-4AD7-B930-2216D065006F}" type="slidenum">
              <a:rPr lang="en-US" smtClean="0"/>
              <a:pPr/>
              <a:t>35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7ED7A9-F96E-44DB-A656-7FB4BD9B3C13}"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ED7A9-F96E-44DB-A656-7FB4BD9B3C13}"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ED7A9-F96E-44DB-A656-7FB4BD9B3C13}"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ED7A9-F96E-44DB-A656-7FB4BD9B3C13}"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7ED7A9-F96E-44DB-A656-7FB4BD9B3C13}"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7ED7A9-F96E-44DB-A656-7FB4BD9B3C13}" type="datetimeFigureOut">
              <a:rPr lang="en-US" smtClean="0"/>
              <a:pPr/>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7ED7A9-F96E-44DB-A656-7FB4BD9B3C13}" type="datetimeFigureOut">
              <a:rPr lang="en-US" smtClean="0"/>
              <a:pPr/>
              <a:t>3/31/2015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7ED7A9-F96E-44DB-A656-7FB4BD9B3C13}" type="datetimeFigureOut">
              <a:rPr lang="en-US" smtClean="0"/>
              <a:pPr/>
              <a:t>3/31/2015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7ED7A9-F96E-44DB-A656-7FB4BD9B3C13}" type="datetimeFigureOut">
              <a:rPr lang="en-US" smtClean="0"/>
              <a:pPr/>
              <a:t>3/31/2015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7ED7A9-F96E-44DB-A656-7FB4BD9B3C13}" type="datetimeFigureOut">
              <a:rPr lang="en-US" smtClean="0"/>
              <a:pPr/>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7ED7A9-F96E-44DB-A656-7FB4BD9B3C13}" type="datetimeFigureOut">
              <a:rPr lang="en-US" smtClean="0"/>
              <a:pPr/>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7ED7A9-F96E-44DB-A656-7FB4BD9B3C13}" type="datetimeFigureOut">
              <a:rPr lang="en-US" smtClean="0"/>
              <a:pPr/>
              <a:t>3/31/2015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469FB-F093-4961-9B5E-A08B8C3ED81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www.plosone.org/article/info:doi/10.1371/journal.pone.0068853" TargetMode="External"/><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hyperlink" Target="http://genotation.stanford.edu/" TargetMode="Externa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tanford.edu/class/gene210/web/html/schedule.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7772400" cy="1470025"/>
          </a:xfrm>
        </p:spPr>
        <p:txBody>
          <a:bodyPr/>
          <a:lstStyle/>
          <a:p>
            <a:r>
              <a:rPr lang="en-US" dirty="0" smtClean="0"/>
              <a:t>Genetics 210: Personalized Medicine and Genomics</a:t>
            </a:r>
            <a:endParaRPr lang="en-US" dirty="0"/>
          </a:p>
        </p:txBody>
      </p:sp>
      <p:sp>
        <p:nvSpPr>
          <p:cNvPr id="3" name="Subtitle 2"/>
          <p:cNvSpPr>
            <a:spLocks noGrp="1"/>
          </p:cNvSpPr>
          <p:nvPr>
            <p:ph type="subTitle" idx="1"/>
          </p:nvPr>
        </p:nvSpPr>
        <p:spPr>
          <a:xfrm>
            <a:off x="762000" y="2971800"/>
            <a:ext cx="7315200" cy="3886200"/>
          </a:xfrm>
        </p:spPr>
        <p:txBody>
          <a:bodyPr>
            <a:normAutofit/>
          </a:bodyPr>
          <a:lstStyle/>
          <a:p>
            <a:pPr algn="l"/>
            <a:r>
              <a:rPr lang="en-US" dirty="0" smtClean="0">
                <a:solidFill>
                  <a:schemeClr val="tx1"/>
                </a:solidFill>
              </a:rPr>
              <a:t>For:  MDs, PhDs and curious students</a:t>
            </a:r>
          </a:p>
          <a:p>
            <a:pPr algn="l"/>
            <a:r>
              <a:rPr lang="en-US" dirty="0" smtClean="0">
                <a:solidFill>
                  <a:schemeClr val="tx1"/>
                </a:solidFill>
              </a:rPr>
              <a:t>Spring term.  	</a:t>
            </a:r>
            <a:r>
              <a:rPr lang="en-US" sz="2600" dirty="0" smtClean="0">
                <a:solidFill>
                  <a:schemeClr val="tx1"/>
                </a:solidFill>
              </a:rPr>
              <a:t>Tue 2:15 – 4:05</a:t>
            </a:r>
            <a:endParaRPr lang="en-US" dirty="0" smtClean="0">
              <a:solidFill>
                <a:schemeClr val="tx1"/>
              </a:solidFill>
            </a:endParaRPr>
          </a:p>
          <a:p>
            <a:pPr algn="l"/>
            <a:r>
              <a:rPr lang="en-US" dirty="0">
                <a:solidFill>
                  <a:schemeClr val="tx1"/>
                </a:solidFill>
              </a:rPr>
              <a:t> </a:t>
            </a:r>
            <a:r>
              <a:rPr lang="en-US" dirty="0" smtClean="0">
                <a:solidFill>
                  <a:schemeClr val="tx1"/>
                </a:solidFill>
              </a:rPr>
              <a:t>           		</a:t>
            </a:r>
            <a:r>
              <a:rPr lang="en-US" sz="2600" dirty="0" smtClean="0">
                <a:solidFill>
                  <a:schemeClr val="tx1"/>
                </a:solidFill>
              </a:rPr>
              <a:t>Thur. 2:15-4:05</a:t>
            </a:r>
          </a:p>
          <a:p>
            <a:pPr algn="l"/>
            <a:r>
              <a:rPr lang="en-US" sz="2600" dirty="0" smtClean="0">
                <a:solidFill>
                  <a:schemeClr val="tx1"/>
                </a:solidFill>
              </a:rPr>
              <a:t>LKSC 102</a:t>
            </a:r>
          </a:p>
          <a:p>
            <a:pPr algn="l"/>
            <a:r>
              <a:rPr lang="en-US" dirty="0" smtClean="0">
                <a:solidFill>
                  <a:schemeClr val="tx1"/>
                </a:solidFill>
              </a:rPr>
              <a:t>Genotyping : free</a:t>
            </a:r>
          </a:p>
          <a:p>
            <a:pPr algn="l"/>
            <a:r>
              <a:rPr lang="en-US" dirty="0" smtClean="0">
                <a:solidFill>
                  <a:schemeClr val="tx1"/>
                </a:solidFill>
              </a:rPr>
              <a:t>Gene210.stanford.edu: info and FAQs </a:t>
            </a:r>
          </a:p>
          <a:p>
            <a:pPr algn="l"/>
            <a:endParaRPr lang="en-US" dirty="0" smtClean="0">
              <a:solidFill>
                <a:schemeClr val="tx1"/>
              </a:solidFill>
            </a:endParaRPr>
          </a:p>
          <a:p>
            <a:pPr algn="l"/>
            <a:endParaRPr lang="en-US" dirty="0" smtClean="0">
              <a:solidFill>
                <a:schemeClr val="tx1"/>
              </a:solidFill>
            </a:endParaRPr>
          </a:p>
          <a:p>
            <a:pPr algn="l"/>
            <a:endParaRPr lang="en-US" dirty="0">
              <a:solidFill>
                <a:schemeClr val="tx1"/>
              </a:solidFill>
            </a:endParaRPr>
          </a:p>
        </p:txBody>
      </p:sp>
      <p:pic>
        <p:nvPicPr>
          <p:cNvPr id="22530" name="Picture 2" descr="http://www.stanford.edu/class/gene210/HippocratesQuote.png"/>
          <p:cNvPicPr>
            <a:picLocks noChangeAspect="1" noChangeArrowheads="1"/>
          </p:cNvPicPr>
          <p:nvPr/>
        </p:nvPicPr>
        <p:blipFill>
          <a:blip r:embed="rId2" cstate="print"/>
          <a:srcRect/>
          <a:stretch>
            <a:fillRect/>
          </a:stretch>
        </p:blipFill>
        <p:spPr bwMode="auto">
          <a:xfrm>
            <a:off x="685800" y="1219200"/>
            <a:ext cx="7123465" cy="1752600"/>
          </a:xfrm>
          <a:prstGeom prst="rect">
            <a:avLst/>
          </a:prstGeom>
          <a:noFill/>
        </p:spPr>
      </p:pic>
    </p:spTree>
  </p:cSld>
  <p:clrMapOvr>
    <a:masterClrMapping/>
  </p:clrMapOvr>
  <p:transition advTm="624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Requirements</a:t>
            </a:r>
            <a:br>
              <a:rPr lang="en-US" dirty="0" smtClean="0"/>
            </a:br>
            <a:r>
              <a:rPr lang="en-US" dirty="0" smtClean="0"/>
              <a:t> </a:t>
            </a:r>
            <a:r>
              <a:rPr lang="en-US" sz="2200" dirty="0" smtClean="0"/>
              <a:t>http://stanford.edu/class/gene210/web/html/course_requirements.html</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2.  Projects  (40%) Choose one of the following projects.</a:t>
            </a:r>
          </a:p>
          <a:p>
            <a:pPr marL="400050" lvl="1" indent="0">
              <a:buNone/>
            </a:pPr>
            <a:r>
              <a:rPr lang="en-US" sz="2600" dirty="0" smtClean="0"/>
              <a:t> a. </a:t>
            </a:r>
            <a:r>
              <a:rPr lang="en-US" sz="2600" dirty="0" err="1" smtClean="0"/>
              <a:t>Genotation</a:t>
            </a:r>
            <a:r>
              <a:rPr lang="en-US" sz="2600" dirty="0" smtClean="0"/>
              <a:t> Write-up</a:t>
            </a:r>
          </a:p>
          <a:p>
            <a:pPr marL="800100" lvl="2" indent="0">
              <a:buNone/>
            </a:pPr>
            <a:r>
              <a:rPr lang="en-US" sz="2600" dirty="0" smtClean="0"/>
              <a:t>Create a page on a new topic for </a:t>
            </a:r>
            <a:r>
              <a:rPr lang="en-US" sz="2600" dirty="0" err="1" smtClean="0"/>
              <a:t>genotation</a:t>
            </a:r>
            <a:r>
              <a:rPr lang="en-US" sz="2600" dirty="0" smtClean="0"/>
              <a:t>. It should include introductory text and a look-up table for other students to use. Consult Stuart with your idea for a new </a:t>
            </a:r>
            <a:r>
              <a:rPr lang="en-US" sz="2600" dirty="0" err="1" smtClean="0"/>
              <a:t>genotation</a:t>
            </a:r>
            <a:r>
              <a:rPr lang="en-US" sz="2600" dirty="0" smtClean="0"/>
              <a:t> topic.</a:t>
            </a:r>
          </a:p>
          <a:p>
            <a:pPr marL="400050" lvl="1" indent="0">
              <a:buNone/>
            </a:pPr>
            <a:r>
              <a:rPr lang="en-US" sz="2600" dirty="0" smtClean="0"/>
              <a:t>b. Write-up</a:t>
            </a:r>
          </a:p>
          <a:p>
            <a:pPr marL="857250" lvl="2" indent="0">
              <a:buNone/>
            </a:pPr>
            <a:r>
              <a:rPr lang="en-US" sz="2600" dirty="0" smtClean="0"/>
              <a:t>One page write up of association of how a SNP is linked with a particular trait.  The format is the same as used at SNPedia.com.  </a:t>
            </a:r>
          </a:p>
          <a:p>
            <a:pPr marL="400050" lvl="1" indent="0">
              <a:buNone/>
            </a:pPr>
            <a:r>
              <a:rPr lang="en-US" sz="2600" dirty="0" smtClean="0"/>
              <a:t>c.  Special Project </a:t>
            </a:r>
          </a:p>
          <a:p>
            <a:pPr marL="857250" lvl="2" indent="0">
              <a:buNone/>
            </a:pPr>
            <a:r>
              <a:rPr lang="en-US" sz="2600" dirty="0" smtClean="0"/>
              <a:t>In the past, some students have found a specific interest in some aspect of Personalized Medicine.  This may come from your interest in some aspect of your own genetics, the ethics of genetic testing, or entrepreneurial possibilities in Personalized Medicine.  You may come up with an individualized project  for class credit by discussing your idea with one of the course directors.  </a:t>
            </a:r>
          </a:p>
          <a:p>
            <a:pPr marL="400050" lvl="1" indent="0">
              <a:buNone/>
            </a:pPr>
            <a:r>
              <a:rPr lang="en-US" dirty="0" smtClean="0"/>
              <a:t> </a:t>
            </a:r>
          </a:p>
        </p:txBody>
      </p:sp>
    </p:spTree>
  </p:cSld>
  <p:clrMapOvr>
    <a:masterClrMapping/>
  </p:clrMapOvr>
  <p:transition advTm="368615"/>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Requirements</a:t>
            </a:r>
            <a:br>
              <a:rPr lang="en-US" dirty="0" smtClean="0"/>
            </a:br>
            <a:r>
              <a:rPr lang="en-US" dirty="0" smtClean="0"/>
              <a:t> </a:t>
            </a:r>
            <a:r>
              <a:rPr lang="en-US" sz="2200" dirty="0" smtClean="0"/>
              <a:t>http://stanford.edu/class/gene210/web/html/course_requirements.html</a:t>
            </a:r>
            <a:endParaRPr lang="en-US" dirty="0"/>
          </a:p>
        </p:txBody>
      </p:sp>
      <p:sp>
        <p:nvSpPr>
          <p:cNvPr id="3" name="Content Placeholder 2"/>
          <p:cNvSpPr>
            <a:spLocks noGrp="1"/>
          </p:cNvSpPr>
          <p:nvPr>
            <p:ph idx="1"/>
          </p:nvPr>
        </p:nvSpPr>
        <p:spPr/>
        <p:txBody>
          <a:bodyPr>
            <a:normAutofit fontScale="92500"/>
          </a:bodyPr>
          <a:lstStyle/>
          <a:p>
            <a:r>
              <a:rPr lang="en-US" dirty="0" smtClean="0"/>
              <a:t>Final Exam (40%  credit)  take home.  </a:t>
            </a:r>
          </a:p>
          <a:p>
            <a:pPr lvl="1"/>
            <a:r>
              <a:rPr lang="en-US" dirty="0" smtClean="0"/>
              <a:t> Scenario is that you are an MD diagnosing a patient.</a:t>
            </a:r>
          </a:p>
          <a:p>
            <a:pPr lvl="1"/>
            <a:r>
              <a:rPr lang="en-US" dirty="0" smtClean="0"/>
              <a:t>You will be given the genotypes of a hypothetical family.  The final will have various scenarios.</a:t>
            </a:r>
          </a:p>
          <a:p>
            <a:pPr lvl="1"/>
            <a:r>
              <a:rPr lang="en-US" dirty="0" smtClean="0"/>
              <a:t> Extra credit. (10%)  </a:t>
            </a:r>
          </a:p>
          <a:p>
            <a:pPr lvl="2"/>
            <a:r>
              <a:rPr lang="en-US" dirty="0" smtClean="0"/>
              <a:t>a.  You will be given the genotypes of 7 people (SK, KK, RT, NT, NZ, MPS, GC).</a:t>
            </a:r>
          </a:p>
          <a:p>
            <a:pPr lvl="2"/>
            <a:r>
              <a:rPr lang="en-US" dirty="0" smtClean="0"/>
              <a:t>b.  You will be told ancestry and specific traits for these 7 people.</a:t>
            </a:r>
          </a:p>
          <a:p>
            <a:pPr lvl="2"/>
            <a:r>
              <a:rPr lang="en-US" dirty="0" smtClean="0"/>
              <a:t>c.  You need to match the genotype with the person.</a:t>
            </a:r>
            <a:endParaRPr lang="en-US" dirty="0"/>
          </a:p>
        </p:txBody>
      </p:sp>
    </p:spTree>
  </p:cSld>
  <p:clrMapOvr>
    <a:masterClrMapping/>
  </p:clrMapOvr>
  <p:transition advTm="162226"/>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Requirements</a:t>
            </a:r>
            <a:br>
              <a:rPr lang="en-US" dirty="0" smtClean="0"/>
            </a:br>
            <a:r>
              <a:rPr lang="en-US" dirty="0" smtClean="0"/>
              <a:t> </a:t>
            </a:r>
            <a:r>
              <a:rPr lang="en-US" sz="2200" dirty="0" smtClean="0"/>
              <a:t>http://stanford.edu/class/gene210/web/html/course_requirements.html</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Super-projects</a:t>
            </a:r>
          </a:p>
          <a:p>
            <a:pPr lvl="1">
              <a:buNone/>
            </a:pPr>
            <a:r>
              <a:rPr lang="en-US" dirty="0" smtClean="0"/>
              <a:t>In the past, some students have taken this introductory class even though they are highly advanced in human genetics and bioinformatics.  These students can do a more advanced project by consulting one of the course instructors.  Students that undertake a super-project do not need to take the final exam.  Possible super-projects topics include:</a:t>
            </a:r>
          </a:p>
          <a:p>
            <a:pPr marL="914400" lvl="2" indent="0">
              <a:buNone/>
            </a:pPr>
            <a:r>
              <a:rPr lang="en-US" dirty="0" smtClean="0"/>
              <a:t>a.  Annotate genotypes of entire family. Determine recombination breakpoints in all children.</a:t>
            </a:r>
            <a:br>
              <a:rPr lang="en-US" dirty="0" smtClean="0"/>
            </a:br>
            <a:r>
              <a:rPr lang="en-US" dirty="0" smtClean="0"/>
              <a:t>b.  Write a grant for Kaiser-Permanente GWAS (n=110,000 patients)</a:t>
            </a:r>
            <a:br>
              <a:rPr lang="en-US" dirty="0" smtClean="0"/>
            </a:br>
            <a:r>
              <a:rPr lang="en-US" dirty="0" smtClean="0"/>
              <a:t>c.  Write a program to calculate best genetic mate between one student and all other students of the opposite sex.</a:t>
            </a:r>
            <a:endParaRPr lang="en-US" dirty="0"/>
          </a:p>
        </p:txBody>
      </p:sp>
    </p:spTree>
  </p:cSld>
  <p:clrMapOvr>
    <a:masterClrMapping/>
  </p:clrMapOvr>
  <p:transition advTm="472496"/>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History</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cSld>
  <p:clrMapOvr>
    <a:masterClrMapping/>
  </p:clrMapOvr>
  <p:transition advTm="236467"/>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Course proposed in 2008</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rgbClr val="FF0000"/>
                </a:solidFill>
              </a:rPr>
              <a:t>Stuart Kim Dev. Bio.</a:t>
            </a:r>
            <a:r>
              <a:rPr lang="en-US" dirty="0" smtClean="0">
                <a:solidFill>
                  <a:schemeClr val="tx1"/>
                </a:solidFill>
              </a:rPr>
              <a:t>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rgbClr val="FF0000"/>
                </a:solidFill>
              </a:rPr>
              <a:t>Keyan</a:t>
            </a:r>
            <a:r>
              <a:rPr lang="en-US" dirty="0" smtClean="0">
                <a:solidFill>
                  <a:srgbClr val="FF0000"/>
                </a:solidFill>
              </a:rPr>
              <a:t> </a:t>
            </a:r>
            <a:r>
              <a:rPr lang="en-US" dirty="0" err="1" smtClean="0">
                <a:solidFill>
                  <a:srgbClr val="FF0000"/>
                </a:solidFill>
              </a:rPr>
              <a:t>Salari</a:t>
            </a:r>
            <a:r>
              <a:rPr lang="en-US" dirty="0" smtClean="0">
                <a:solidFill>
                  <a:srgbClr val="FF0000"/>
                </a:solidFill>
              </a:rPr>
              <a:t> Med. School</a:t>
            </a:r>
            <a:r>
              <a:rPr lang="en-US" dirty="0" smtClean="0">
                <a:solidFill>
                  <a:schemeClr val="tx1"/>
                </a:solidFill>
              </a:rPr>
              <a:t>		Mildred Cho Pediatrics</a:t>
            </a:r>
          </a:p>
        </p:txBody>
      </p:sp>
    </p:spTree>
    <p:extLst>
      <p:ext uri="{BB962C8B-B14F-4D97-AF65-F5344CB8AC3E}">
        <p14:creationId xmlns:p14="http://schemas.microsoft.com/office/powerpoint/2010/main" xmlns="" val="1874824423"/>
      </p:ext>
    </p:extLst>
  </p:cSld>
  <p:clrMapOvr>
    <a:masterClrMapping/>
  </p:clrMapOvr>
  <p:transition advTm="236467"/>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a:t>Concern over student stress</a:t>
            </a:r>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a:t>
            </a:r>
            <a:r>
              <a:rPr lang="en-US" dirty="0" smtClean="0">
                <a:solidFill>
                  <a:srgbClr val="FF0000"/>
                </a:solidFill>
              </a:rPr>
              <a:t>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a:t>
            </a:r>
            <a:r>
              <a:rPr lang="en-US" dirty="0" smtClean="0">
                <a:solidFill>
                  <a:srgbClr val="FF0000"/>
                </a:solidFill>
              </a:rPr>
              <a:t>Gil Chu </a:t>
            </a:r>
            <a:r>
              <a:rPr lang="en-US" dirty="0" err="1" smtClean="0">
                <a:solidFill>
                  <a:srgbClr val="FF0000"/>
                </a:solidFill>
              </a:rPr>
              <a:t>Biochem</a:t>
            </a:r>
            <a:endParaRPr lang="en-US" dirty="0" smtClean="0">
              <a:solidFill>
                <a:srgbClr val="FF0000"/>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rgbClr val="FF0000"/>
                </a:solidFill>
              </a:rPr>
              <a:t>Louanne</a:t>
            </a:r>
            <a:r>
              <a:rPr lang="en-US" dirty="0" smtClean="0">
                <a:solidFill>
                  <a:srgbClr val="FF0000"/>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a:t>
            </a:r>
            <a:r>
              <a:rPr lang="en-US" dirty="0" smtClean="0">
                <a:solidFill>
                  <a:srgbClr val="FF0000"/>
                </a:solidFill>
              </a:rPr>
              <a:t>David Magnus  Cen. BME</a:t>
            </a:r>
          </a:p>
          <a:p>
            <a:pPr algn="l"/>
            <a:r>
              <a:rPr lang="en-US" dirty="0" smtClean="0">
                <a:solidFill>
                  <a:srgbClr val="FF0000"/>
                </a:solidFill>
              </a:rPr>
              <a:t>Kelly Ormond Genetics</a:t>
            </a:r>
            <a:r>
              <a:rPr lang="en-US" dirty="0" smtClean="0">
                <a:solidFill>
                  <a:schemeClr val="tx1"/>
                </a:solidFill>
              </a:rPr>
              <a:t>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xmlns="" val="4235222761"/>
      </p:ext>
    </p:extLst>
  </p:cSld>
  <p:clrMapOvr>
    <a:masterClrMapping/>
  </p:clrMapOvr>
  <p:transition advTm="236467"/>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Support for counseling</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rgbClr val="FF0000"/>
                </a:solidFill>
              </a:rPr>
              <a:t>Ralph </a:t>
            </a:r>
            <a:r>
              <a:rPr lang="en-US" dirty="0" err="1" smtClean="0">
                <a:solidFill>
                  <a:srgbClr val="FF0000"/>
                </a:solidFill>
              </a:rPr>
              <a:t>Horwitz</a:t>
            </a:r>
            <a:r>
              <a:rPr lang="en-US" dirty="0" smtClean="0">
                <a:solidFill>
                  <a:srgbClr val="FF0000"/>
                </a:solidFill>
              </a:rPr>
              <a:t> Psych</a:t>
            </a:r>
            <a:r>
              <a:rPr lang="en-US" dirty="0" smtClean="0">
                <a:solidFill>
                  <a:schemeClr val="tx1"/>
                </a:solidFill>
              </a:rPr>
              <a:t>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t>
            </a:r>
            <a:r>
              <a:rPr lang="en-US" dirty="0" smtClean="0">
                <a:solidFill>
                  <a:srgbClr val="FF0000"/>
                </a:solidFill>
              </a:rPr>
              <a:t>Alan </a:t>
            </a:r>
            <a:r>
              <a:rPr lang="en-US" dirty="0" err="1" smtClean="0">
                <a:solidFill>
                  <a:srgbClr val="FF0000"/>
                </a:solidFill>
              </a:rPr>
              <a:t>Schatzberg</a:t>
            </a:r>
            <a:r>
              <a:rPr lang="en-US" dirty="0" smtClean="0">
                <a:solidFill>
                  <a:srgbClr val="FF0000"/>
                </a:solidFill>
              </a:rPr>
              <a:t> Psych</a:t>
            </a:r>
            <a:r>
              <a:rPr lang="en-US" dirty="0" smtClean="0">
                <a:solidFill>
                  <a:schemeClr val="tx1"/>
                </a:solidFill>
              </a:rPr>
              <a:t>.</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xmlns="" val="832634137"/>
      </p:ext>
    </p:extLst>
  </p:cSld>
  <p:clrMapOvr>
    <a:masterClrMapping/>
  </p:clrMapOvr>
  <p:transition advTm="236467"/>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No Coercion</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a:t>
            </a:r>
            <a:r>
              <a:rPr lang="en-US" dirty="0" smtClean="0">
                <a:solidFill>
                  <a:srgbClr val="FF0000"/>
                </a:solidFill>
              </a:rPr>
              <a:t>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xmlns="" val="832634137"/>
      </p:ext>
    </p:extLst>
  </p:cSld>
  <p:clrMapOvr>
    <a:masterClrMapping/>
  </p:clrMapOvr>
  <p:transition advTm="236467"/>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No financial ties to 23andme</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rgbClr val="FF0000"/>
                </a:solidFill>
              </a:rPr>
              <a:t>Anne James Legal Counsel</a:t>
            </a:r>
            <a:r>
              <a:rPr lang="en-US" dirty="0" smtClean="0">
                <a:solidFill>
                  <a:schemeClr val="tx1"/>
                </a:solidFill>
              </a:rPr>
              <a:t>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xmlns="" val="832634137"/>
      </p:ext>
    </p:extLst>
  </p:cSld>
  <p:clrMapOvr>
    <a:masterClrMapping/>
  </p:clrMapOvr>
  <p:transition advTm="236467"/>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Informed consent</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rgbClr val="FF0000"/>
                </a:solidFill>
              </a:rPr>
              <a:t>Charles Prober Dean</a:t>
            </a:r>
            <a:r>
              <a:rPr lang="en-US" dirty="0" smtClean="0">
                <a:solidFill>
                  <a:schemeClr val="tx1"/>
                </a:solidFill>
              </a:rPr>
              <a:t>		</a:t>
            </a:r>
            <a:r>
              <a:rPr lang="en-US" dirty="0" smtClean="0">
                <a:solidFill>
                  <a:srgbClr val="FF0000"/>
                </a:solidFill>
              </a:rPr>
              <a:t>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rgbClr val="FF0000"/>
                </a:solidFill>
              </a:rPr>
              <a:t>Kelly Ormond Genetics</a:t>
            </a:r>
            <a:r>
              <a:rPr lang="en-US" dirty="0" smtClean="0">
                <a:solidFill>
                  <a:schemeClr val="tx1"/>
                </a:solidFill>
              </a:rPr>
              <a:t>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xmlns="" val="832634137"/>
      </p:ext>
    </p:extLst>
  </p:cSld>
  <p:clrMapOvr>
    <a:masterClrMapping/>
  </p:clrMapOvr>
  <p:transition advTm="236467"/>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685799" y="0"/>
            <a:ext cx="8021887" cy="6172200"/>
          </a:xfrm>
          <a:prstGeom prst="rect">
            <a:avLst/>
          </a:prstGeom>
          <a:noFill/>
          <a:ln w="9525">
            <a:noFill/>
            <a:miter lim="800000"/>
            <a:headEnd/>
            <a:tailEnd/>
          </a:ln>
        </p:spPr>
      </p:pic>
    </p:spTree>
  </p:cSld>
  <p:clrMapOvr>
    <a:masterClrMapping/>
  </p:clrMapOvr>
  <p:transition advTm="79451"/>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Genotyping</a:t>
            </a:r>
            <a:endParaRPr lang="en-US" dirty="0"/>
          </a:p>
        </p:txBody>
      </p:sp>
      <p:sp>
        <p:nvSpPr>
          <p:cNvPr id="3" name="Content Placeholder 2"/>
          <p:cNvSpPr>
            <a:spLocks noGrp="1"/>
          </p:cNvSpPr>
          <p:nvPr>
            <p:ph idx="1"/>
          </p:nvPr>
        </p:nvSpPr>
        <p:spPr>
          <a:xfrm>
            <a:off x="457200" y="1447800"/>
            <a:ext cx="8229600" cy="4525963"/>
          </a:xfrm>
        </p:spPr>
        <p:txBody>
          <a:bodyPr>
            <a:normAutofit lnSpcReduction="10000"/>
          </a:bodyPr>
          <a:lstStyle/>
          <a:p>
            <a:r>
              <a:rPr lang="en-US" dirty="0" smtClean="0"/>
              <a:t>Voluntary.  You can use a public genome file instead of your own.</a:t>
            </a:r>
          </a:p>
          <a:p>
            <a:r>
              <a:rPr lang="en-US" dirty="0" smtClean="0"/>
              <a:t>Confidential – instructors will not ask who opted to be genotyped. </a:t>
            </a:r>
          </a:p>
          <a:p>
            <a:r>
              <a:rPr lang="en-US" dirty="0" smtClean="0"/>
              <a:t>Private – Your own DNA information will not be revealed. </a:t>
            </a:r>
          </a:p>
          <a:p>
            <a:r>
              <a:rPr lang="en-US" dirty="0" smtClean="0"/>
              <a:t>Counseling - genetic counseling via 23andMe and medical/psychological counseling via Dr. Alan </a:t>
            </a:r>
            <a:r>
              <a:rPr lang="en-US" dirty="0" err="1" smtClean="0"/>
              <a:t>Schatzberg</a:t>
            </a:r>
            <a:r>
              <a:rPr lang="en-US" dirty="0" smtClean="0"/>
              <a:t> (Psychology, Stanford).</a:t>
            </a:r>
            <a:endParaRPr lang="en-US" dirty="0"/>
          </a:p>
        </p:txBody>
      </p:sp>
    </p:spTree>
  </p:cSld>
  <p:clrMapOvr>
    <a:masterClrMapping/>
  </p:clrMapOvr>
  <p:transition advTm="62852"/>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57200"/>
            <a:ext cx="8229600" cy="1143000"/>
          </a:xfrm>
        </p:spPr>
        <p:txBody>
          <a:bodyPr>
            <a:normAutofit fontScale="90000"/>
          </a:bodyPr>
          <a:lstStyle/>
          <a:p>
            <a:r>
              <a:rPr lang="en-US" dirty="0" smtClean="0"/>
              <a:t>Summary of the Joint Genotyping Task Force Committee</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8137" y="1828800"/>
            <a:ext cx="8467725" cy="2657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Box 2"/>
          <p:cNvSpPr txBox="1"/>
          <p:nvPr/>
        </p:nvSpPr>
        <p:spPr>
          <a:xfrm>
            <a:off x="5562600" y="5943600"/>
            <a:ext cx="2946319" cy="369332"/>
          </a:xfrm>
          <a:prstGeom prst="rect">
            <a:avLst/>
          </a:prstGeom>
          <a:noFill/>
        </p:spPr>
        <p:txBody>
          <a:bodyPr wrap="none" rtlCol="0">
            <a:spAutoFit/>
          </a:bodyPr>
          <a:lstStyle/>
          <a:p>
            <a:r>
              <a:rPr lang="en-US" dirty="0" err="1"/>
              <a:t>Acad</a:t>
            </a:r>
            <a:r>
              <a:rPr lang="en-US" dirty="0"/>
              <a:t> Med. 2011;86:925–927.</a:t>
            </a:r>
          </a:p>
        </p:txBody>
      </p:sp>
    </p:spTree>
    <p:extLst>
      <p:ext uri="{BB962C8B-B14F-4D97-AF65-F5344CB8AC3E}">
        <p14:creationId xmlns:p14="http://schemas.microsoft.com/office/powerpoint/2010/main" xmlns="" val="895766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2455" y="1008530"/>
            <a:ext cx="8659091" cy="4336676"/>
          </a:xfrm>
          <a:prstGeom prst="rect">
            <a:avLst/>
          </a:prstGeom>
          <a:noFill/>
          <a:extLst>
            <a:ext uri="{909E8E84-426E-40DD-AFC4-6F175D3DCCD1}">
              <a14:hiddenFill xmlns:a14="http://schemas.microsoft.com/office/drawing/2010/main" xmlns="">
                <a:solidFill>
                  <a:srgbClr val="FFFFFF"/>
                </a:solidFill>
              </a14:hiddenFill>
            </a:ext>
          </a:extLst>
        </p:spPr>
      </p:pic>
      <p:sp>
        <p:nvSpPr>
          <p:cNvPr id="4099" name="Rectangle 3"/>
          <p:cNvSpPr>
            <a:spLocks noGrp="1" noChangeArrowheads="1"/>
          </p:cNvSpPr>
          <p:nvPr>
            <p:ph type="body" idx="4294967295"/>
          </p:nvPr>
        </p:nvSpPr>
        <p:spPr>
          <a:xfrm>
            <a:off x="323273" y="246529"/>
            <a:ext cx="8509000" cy="307777"/>
          </a:xfrm>
          <a:noFill/>
          <a:ln/>
        </p:spPr>
        <p:txBody>
          <a:bodyPr>
            <a:spAutoFit/>
          </a:bodyPr>
          <a:lstStyle/>
          <a:p>
            <a:pPr marL="0" indent="0" algn="ctr">
              <a:spcBef>
                <a:spcPct val="0"/>
              </a:spcBef>
              <a:buNone/>
            </a:pPr>
            <a:r>
              <a:rPr lang="en-US" altLang="en-US" sz="1400" b="1">
                <a:solidFill>
                  <a:schemeClr val="tx2"/>
                </a:solidFill>
              </a:rPr>
              <a:t>Figure 1. Student scores assessing knowledge of genomics.</a:t>
            </a:r>
          </a:p>
        </p:txBody>
      </p:sp>
      <p:sp>
        <p:nvSpPr>
          <p:cNvPr id="4100" name="Text Box 4"/>
          <p:cNvSpPr txBox="1">
            <a:spLocks noChangeArrowheads="1"/>
          </p:cNvSpPr>
          <p:nvPr/>
        </p:nvSpPr>
        <p:spPr bwMode="auto">
          <a:xfrm>
            <a:off x="404091" y="5748618"/>
            <a:ext cx="8347364" cy="5906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2058" tIns="41029" rIns="82058" bIns="41029">
            <a:spAutoFit/>
          </a:bodyPr>
          <a:lstStyle/>
          <a:p>
            <a:pPr eaLnBrk="1" hangingPunct="1"/>
            <a:r>
              <a:rPr lang="en-US" altLang="en-US" sz="1100"/>
              <a:t>Salari K, Karczewski KJ, Hudgins L, Ormond KE (2013) Evidence That Personal Genome Testing Enhances Student Learning in a Course on Genomics and Personalized Medicine. PLoS ONE 8(7): e68853. doi:10.1371/journal.pone.0068853</a:t>
            </a:r>
          </a:p>
          <a:p>
            <a:pPr eaLnBrk="1" hangingPunct="1"/>
            <a:r>
              <a:rPr lang="en-US" altLang="en-US" sz="1100">
                <a:hlinkClick r:id="rId3"/>
              </a:rPr>
              <a:t>http://www.plosone.org/article/info:doi/10.1371/journal.pone.0068853</a:t>
            </a:r>
            <a:endParaRPr lang="en-US" altLang="en-US" sz="1100"/>
          </a:p>
        </p:txBody>
      </p:sp>
      <p:pic>
        <p:nvPicPr>
          <p:cNvPr id="4101"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81091" y="6342530"/>
            <a:ext cx="2205182" cy="45944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25263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Readings today 4/1</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990600" y="1524000"/>
            <a:ext cx="6810375" cy="1866900"/>
          </a:xfrm>
          <a:prstGeom prst="rect">
            <a:avLst/>
          </a:prstGeom>
          <a:noFill/>
          <a:ln w="9525">
            <a:noFill/>
            <a:miter lim="800000"/>
            <a:headEnd/>
            <a:tailEnd/>
          </a:ln>
        </p:spPr>
      </p:pic>
      <p:grpSp>
        <p:nvGrpSpPr>
          <p:cNvPr id="6" name="Group 5"/>
          <p:cNvGrpSpPr/>
          <p:nvPr/>
        </p:nvGrpSpPr>
        <p:grpSpPr>
          <a:xfrm>
            <a:off x="990600" y="4038600"/>
            <a:ext cx="6981825" cy="1962150"/>
            <a:chOff x="914400" y="4572000"/>
            <a:chExt cx="6981825" cy="1962150"/>
          </a:xfrm>
        </p:grpSpPr>
        <p:pic>
          <p:nvPicPr>
            <p:cNvPr id="1027" name="Picture 3"/>
            <p:cNvPicPr>
              <a:picLocks noChangeAspect="1" noChangeArrowheads="1"/>
            </p:cNvPicPr>
            <p:nvPr/>
          </p:nvPicPr>
          <p:blipFill>
            <a:blip r:embed="rId3" cstate="print"/>
            <a:srcRect t="80000"/>
            <a:stretch>
              <a:fillRect/>
            </a:stretch>
          </p:blipFill>
          <p:spPr bwMode="auto">
            <a:xfrm>
              <a:off x="1143000" y="5715000"/>
              <a:ext cx="6753225" cy="81915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b="75814"/>
            <a:stretch>
              <a:fillRect/>
            </a:stretch>
          </p:blipFill>
          <p:spPr bwMode="auto">
            <a:xfrm>
              <a:off x="914400" y="4572000"/>
              <a:ext cx="6753225" cy="990600"/>
            </a:xfrm>
            <a:prstGeom prst="rect">
              <a:avLst/>
            </a:prstGeom>
            <a:noFill/>
            <a:ln w="9525">
              <a:noFill/>
              <a:miter lim="800000"/>
              <a:headEnd/>
              <a:tailEnd/>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#1: Thursday 4/3</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990600" y="1676400"/>
            <a:ext cx="7219950" cy="150495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#2: Thursday 4/3</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914400" y="1371600"/>
            <a:ext cx="7115175" cy="173355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990600" y="3124200"/>
            <a:ext cx="7067550" cy="161925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1066800" y="4572000"/>
            <a:ext cx="7000875" cy="169545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81000"/>
            <a:ext cx="7772400" cy="1470025"/>
          </a:xfrm>
        </p:spPr>
        <p:txBody>
          <a:bodyPr/>
          <a:lstStyle/>
          <a:p>
            <a:r>
              <a:rPr lang="en-US" dirty="0" smtClean="0"/>
              <a:t>Personalized Medicine</a:t>
            </a:r>
            <a:endParaRPr lang="en-US" dirty="0"/>
          </a:p>
        </p:txBody>
      </p:sp>
      <p:sp>
        <p:nvSpPr>
          <p:cNvPr id="3" name="Subtitle 2"/>
          <p:cNvSpPr>
            <a:spLocks noGrp="1"/>
          </p:cNvSpPr>
          <p:nvPr>
            <p:ph type="subTitle" idx="1"/>
          </p:nvPr>
        </p:nvSpPr>
        <p:spPr>
          <a:xfrm>
            <a:off x="914400" y="1828800"/>
            <a:ext cx="7391400" cy="4572000"/>
          </a:xfrm>
        </p:spPr>
        <p:txBody>
          <a:bodyPr>
            <a:normAutofit/>
          </a:bodyPr>
          <a:lstStyle/>
          <a:p>
            <a:pPr algn="l"/>
            <a:r>
              <a:rPr lang="en-US" dirty="0" smtClean="0">
                <a:solidFill>
                  <a:schemeClr val="tx1"/>
                </a:solidFill>
              </a:rPr>
              <a:t>Alzheimer’s disease – </a:t>
            </a:r>
            <a:r>
              <a:rPr lang="en-US" dirty="0" err="1" smtClean="0">
                <a:solidFill>
                  <a:schemeClr val="tx1"/>
                </a:solidFill>
              </a:rPr>
              <a:t>ApoE</a:t>
            </a:r>
            <a:r>
              <a:rPr lang="en-US" dirty="0" smtClean="0">
                <a:solidFill>
                  <a:schemeClr val="tx1"/>
                </a:solidFill>
              </a:rPr>
              <a:t> (2,3,4)</a:t>
            </a:r>
          </a:p>
          <a:p>
            <a:pPr algn="l"/>
            <a:r>
              <a:rPr lang="en-US" dirty="0" smtClean="0">
                <a:solidFill>
                  <a:schemeClr val="tx1"/>
                </a:solidFill>
              </a:rPr>
              <a:t>Huntington’s disease (HTT)</a:t>
            </a:r>
          </a:p>
          <a:p>
            <a:pPr algn="l"/>
            <a:r>
              <a:rPr lang="en-US" dirty="0" smtClean="0">
                <a:solidFill>
                  <a:schemeClr val="tx1"/>
                </a:solidFill>
              </a:rPr>
              <a:t>Cystic fibrosis (CFTR)</a:t>
            </a:r>
          </a:p>
          <a:p>
            <a:pPr algn="l"/>
            <a:r>
              <a:rPr lang="en-US" dirty="0" smtClean="0">
                <a:solidFill>
                  <a:schemeClr val="tx1"/>
                </a:solidFill>
              </a:rPr>
              <a:t>Breast Cancer (BRCA1, BRCA2)</a:t>
            </a:r>
          </a:p>
          <a:p>
            <a:pPr algn="l"/>
            <a:r>
              <a:rPr lang="en-US" dirty="0" smtClean="0">
                <a:solidFill>
                  <a:schemeClr val="tx1"/>
                </a:solidFill>
              </a:rPr>
              <a:t>Warfarin sensitivity (VKORC)</a:t>
            </a:r>
            <a:endParaRPr lang="en-US" dirty="0">
              <a:solidFill>
                <a:schemeClr val="tx1"/>
              </a:solidFill>
            </a:endParaRPr>
          </a:p>
        </p:txBody>
      </p:sp>
    </p:spTree>
    <p:extLst>
      <p:ext uri="{BB962C8B-B14F-4D97-AF65-F5344CB8AC3E}">
        <p14:creationId xmlns:p14="http://schemas.microsoft.com/office/powerpoint/2010/main" xmlns="" val="2842400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14400"/>
            <a:ext cx="7772400" cy="1470025"/>
          </a:xfrm>
        </p:spPr>
        <p:txBody>
          <a:bodyPr>
            <a:normAutofit fontScale="90000"/>
          </a:bodyPr>
          <a:lstStyle/>
          <a:p>
            <a:pPr algn="l"/>
            <a:r>
              <a:rPr lang="en-US" dirty="0" smtClean="0"/>
              <a:t>Low Bone Mineral Density</a:t>
            </a:r>
            <a:br>
              <a:rPr lang="en-US" dirty="0" smtClean="0"/>
            </a:br>
            <a:r>
              <a:rPr lang="en-US" dirty="0" smtClean="0"/>
              <a:t>Osteoporosis</a:t>
            </a:r>
            <a:br>
              <a:rPr lang="en-US" dirty="0" smtClean="0"/>
            </a:br>
            <a:r>
              <a:rPr lang="en-US" dirty="0" smtClean="0"/>
              <a:t>Stress fracture</a:t>
            </a:r>
            <a:br>
              <a:rPr lang="en-US" dirty="0" smtClean="0"/>
            </a:br>
            <a:endParaRPr lang="en-US" dirty="0"/>
          </a:p>
        </p:txBody>
      </p:sp>
      <p:sp>
        <p:nvSpPr>
          <p:cNvPr id="3" name="Subtitle 2"/>
          <p:cNvSpPr>
            <a:spLocks noGrp="1"/>
          </p:cNvSpPr>
          <p:nvPr>
            <p:ph type="subTitle" idx="1"/>
          </p:nvPr>
        </p:nvSpPr>
        <p:spPr>
          <a:xfrm>
            <a:off x="609600" y="2819400"/>
            <a:ext cx="8001000" cy="3657600"/>
          </a:xfrm>
        </p:spPr>
        <p:txBody>
          <a:bodyPr>
            <a:normAutofit/>
          </a:bodyPr>
          <a:lstStyle/>
          <a:p>
            <a:pPr algn="l"/>
            <a:r>
              <a:rPr lang="en-US" dirty="0" smtClean="0">
                <a:solidFill>
                  <a:schemeClr val="tx1"/>
                </a:solidFill>
              </a:rPr>
              <a:t>17 GWA studies</a:t>
            </a:r>
          </a:p>
          <a:p>
            <a:pPr algn="l"/>
            <a:r>
              <a:rPr lang="en-US" dirty="0" smtClean="0">
                <a:solidFill>
                  <a:schemeClr val="tx1"/>
                </a:solidFill>
              </a:rPr>
              <a:t>33,000 people total</a:t>
            </a:r>
          </a:p>
          <a:p>
            <a:pPr algn="l"/>
            <a:r>
              <a:rPr lang="en-US" dirty="0" smtClean="0">
                <a:solidFill>
                  <a:schemeClr val="tx1"/>
                </a:solidFill>
              </a:rPr>
              <a:t>56 loci identified</a:t>
            </a:r>
          </a:p>
          <a:p>
            <a:pPr algn="l"/>
            <a:r>
              <a:rPr lang="en-US" dirty="0" smtClean="0">
                <a:solidFill>
                  <a:schemeClr val="tx1"/>
                </a:solidFill>
              </a:rPr>
              <a:t>Developed a genetic signature based on combined score from all 56 loci.</a:t>
            </a:r>
            <a:endParaRPr lang="en-US" dirty="0">
              <a:solidFill>
                <a:schemeClr val="tx1"/>
              </a:solidFill>
            </a:endParaRPr>
          </a:p>
        </p:txBody>
      </p:sp>
    </p:spTree>
    <p:extLst>
      <p:ext uri="{BB962C8B-B14F-4D97-AF65-F5344CB8AC3E}">
        <p14:creationId xmlns:p14="http://schemas.microsoft.com/office/powerpoint/2010/main" xmlns="" val="2693891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BMD/osteoporosis/fracture</a:t>
            </a:r>
            <a:endParaRPr 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2133600"/>
            <a:ext cx="8848725" cy="29565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23681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3075" y="457200"/>
            <a:ext cx="8879257" cy="5105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81184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09600"/>
            <a:ext cx="9154702" cy="49530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09600" y="304800"/>
            <a:ext cx="7865080" cy="6051550"/>
          </a:xfrm>
          <a:prstGeom prst="rect">
            <a:avLst/>
          </a:prstGeom>
          <a:noFill/>
          <a:ln w="9525">
            <a:noFill/>
            <a:miter lim="800000"/>
            <a:headEnd/>
            <a:tailEnd/>
          </a:ln>
        </p:spPr>
      </p:pic>
    </p:spTree>
  </p:cSld>
  <p:clrMapOvr>
    <a:masterClrMapping/>
  </p:clrMapOvr>
  <p:transition advTm="235873"/>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405262" y="0"/>
            <a:ext cx="8333473" cy="6858000"/>
          </a:xfrm>
          <a:prstGeom prst="rect">
            <a:avLst/>
          </a:prstGeom>
          <a:noFill/>
          <a:ln w="9525">
            <a:noFill/>
            <a:miter lim="800000"/>
            <a:headEnd/>
            <a:tailEnd/>
          </a:ln>
        </p:spPr>
      </p:pic>
    </p:spTree>
  </p:cSld>
  <p:clrMapOvr>
    <a:masterClrMapping/>
  </p:clrMapOvr>
  <p:transition advTm="69779"/>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426674" y="1"/>
            <a:ext cx="8107726" cy="6267450"/>
          </a:xfrm>
          <a:prstGeom prst="rect">
            <a:avLst/>
          </a:prstGeom>
          <a:noFill/>
          <a:ln w="9525">
            <a:noFill/>
            <a:miter lim="800000"/>
            <a:headEnd/>
            <a:tailEnd/>
          </a:ln>
        </p:spPr>
      </p:pic>
    </p:spTree>
  </p:cSld>
  <p:clrMapOvr>
    <a:masterClrMapping/>
  </p:clrMapOvr>
  <p:transition advTm="170135"/>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136163" y="0"/>
            <a:ext cx="8871675" cy="6858000"/>
          </a:xfrm>
          <a:prstGeom prst="rect">
            <a:avLst/>
          </a:prstGeom>
          <a:noFill/>
          <a:ln w="9525">
            <a:noFill/>
            <a:miter lim="800000"/>
            <a:headEnd/>
            <a:tailEnd/>
          </a:ln>
        </p:spPr>
      </p:pic>
    </p:spTree>
  </p:cSld>
  <p:clrMapOvr>
    <a:masterClrMapping/>
  </p:clrMapOvr>
  <p:transition advTm="174019"/>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0800"/>
            <a:ext cx="9144000" cy="1143000"/>
          </a:xfrm>
        </p:spPr>
        <p:txBody>
          <a:bodyPr>
            <a:normAutofit/>
          </a:bodyPr>
          <a:lstStyle/>
          <a:p>
            <a:pPr eaLnBrk="1" hangingPunct="1">
              <a:defRPr/>
            </a:pPr>
            <a:r>
              <a:rPr lang="en-US" sz="3600" dirty="0" smtClean="0"/>
              <a:t>Some DNA variants affect expression</a:t>
            </a:r>
          </a:p>
        </p:txBody>
      </p:sp>
      <p:pic>
        <p:nvPicPr>
          <p:cNvPr id="1028" name="Picture 4" descr="Figure 1.  Total expression analysis."/>
          <p:cNvPicPr>
            <a:picLocks noChangeAspect="1" noChangeArrowheads="1"/>
          </p:cNvPicPr>
          <p:nvPr/>
        </p:nvPicPr>
        <p:blipFill>
          <a:blip r:embed="rId3" cstate="print"/>
          <a:srcRect r="32530"/>
          <a:stretch>
            <a:fillRect/>
          </a:stretch>
        </p:blipFill>
        <p:spPr bwMode="auto">
          <a:xfrm>
            <a:off x="1981200" y="1371600"/>
            <a:ext cx="5012044" cy="4572000"/>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333313" y="152400"/>
            <a:ext cx="8674526" cy="6705600"/>
          </a:xfrm>
          <a:prstGeom prst="rect">
            <a:avLst/>
          </a:prstGeom>
          <a:noFill/>
          <a:ln w="9525">
            <a:noFill/>
            <a:miter lim="800000"/>
            <a:headEnd/>
            <a:tailEnd/>
          </a:ln>
        </p:spPr>
      </p:pic>
    </p:spTree>
  </p:cSld>
  <p:clrMapOvr>
    <a:masterClrMapping/>
  </p:clrMapOvr>
  <p:transition advTm="222894"/>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l="5188" t="6711" r="6615" b="6040"/>
          <a:stretch>
            <a:fillRect/>
          </a:stretch>
        </p:blipFill>
        <p:spPr bwMode="auto">
          <a:xfrm>
            <a:off x="685800" y="466165"/>
            <a:ext cx="8358554" cy="6391835"/>
          </a:xfrm>
          <a:prstGeom prst="rect">
            <a:avLst/>
          </a:prstGeom>
          <a:noFill/>
          <a:ln w="9525">
            <a:noFill/>
            <a:miter lim="800000"/>
            <a:headEnd/>
            <a:tailEnd/>
          </a:ln>
        </p:spPr>
      </p:pic>
    </p:spTree>
  </p:cSld>
  <p:clrMapOvr>
    <a:masterClrMapping/>
  </p:clrMapOvr>
  <p:transition advTm="83554"/>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www.nature.com/nrcardio/journal/v4/n10/images/ncpcardio0982-i1.jpg"/>
          <p:cNvPicPr>
            <a:picLocks noChangeAspect="1" noChangeArrowheads="1"/>
          </p:cNvPicPr>
          <p:nvPr/>
        </p:nvPicPr>
        <p:blipFill>
          <a:blip r:embed="rId2" cstate="print"/>
          <a:srcRect/>
          <a:stretch>
            <a:fillRect/>
          </a:stretch>
        </p:blipFill>
        <p:spPr bwMode="auto">
          <a:xfrm>
            <a:off x="762000" y="990600"/>
            <a:ext cx="7286341" cy="48768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Genome Wide Association Studies</a:t>
            </a:r>
            <a:endParaRPr lang="en-US" dirty="0"/>
          </a:p>
        </p:txBody>
      </p:sp>
      <p:sp>
        <p:nvSpPr>
          <p:cNvPr id="1026" name="AutoShape 2" descr="data:image/jpeg;base64,/9j/4AAQSkZJRgABAQAAAQABAAD/2wCEAAkGBxMSEhMTExMTFBUXFhcUFRgVGBoXGRgWHR0eHxgWGhYYHCggGR0mHRoWITEiJSkrLi4uGB8zODMsNyguLisBCgoKDg0OGxAQGzckHyUvNzc0Ni8sLCwsLzQ0Nys0LC40NSwuNyw0LCwuLDAsLDAsLiwsLCwsLCwsLCwsLCwsLP/AABEIAQcAwAMBIgACEQEDEQH/xAAbAAEAAgMBAQAAAAAAAAAAAAAABAUBAwYCB//EAEQQAAICAQIDBQYBCAcHBQAAAAECABEDEiEEBTEGEyJBUTJhcYGRoSNCUnKisbLB4QcUFTOCktEWJDVDYnTCNGNzg/D/xAAZAQEAAwEBAAAAAAAAAAAAAAAAAQIDBAX/xAArEQEAAgEDAwIEBwEAAAAAAAAAAQIRAyExEkHwYdETUXGBFCIykbHB4QT/2gAMAwEAAhEDEQA/APsvN2YYXKkg7WR1C2NRHp4b6Ss7Ou2vILJUKprcgGz09L/hM8y4lnLjUQllaG11sbPXrY2PSpV4M+VHPckA9WDex6Cx1v4Udus6aUnomGFr4vC04DnGR8qBgul7oAG18JI3vfpXT37dJYcXzNFDgMrOoPhve/5efpOcw5+6yB9KtRY6fZA1fm9aoEge4yLizawhAG5I8XQ1YJNHewD0Pn8ZadGJnPZEauIw6PlHMndyj6T4SwIFdCARVn1H0lbwmV+/TdtRen3O/XUCOlCjXkK2kROLfESV8wASK1bel7b+fToN4Oc7ZEZgfaDXvv631+B/hJjT3nHdX4m0ZdrEq+z/ADFsyNrrUrUSNrFWDX1HylpOS1ZrOJdNZiYzBERISRE18Rl0qzdaGw9T5D5naBVdoGa0FnTR6fnbdfl0+czh4x14ZG6sSQC2+1mifM+EfPaQuPyM3tMWrp5AfAD59bPvkfDmylNJIOPourdhR2K15beZM16dnFOri8z6LvlXMC6v3mkaKtugo+tnboZ45hzSgvdMpu7PWqrar67iUbccERkK3qdWsHfYjYg9em1fSYTcv02K/Ho23w8Q+nuk9G6v4ienETuu34xsnDF+hum02Ng1Ej02+m88dnXa8gJOkaavoD4rA9NtO0qcfHkKMRsL0GnoSeurzsknoa36TZwWfIr6UYqDbNsD0FXuNjemOjaSNaJvWW7j8rjMd21BwFon3aQB6EEbedmWPNuYOjBU0jYMSRd2SAOo9DKfjHN6rYtYN3vflX+nSZ4jJlYDvSpYAgFRvRrqehIryHn9XTwj4uOrDoMPHr3aO5VNQB3Pn51K/j+cOrErpKL89QoG7B267fWVeTjg5RNGnSlCjYoV0vcX/Abmax7Kml8jXkRZPi9bFA+4RFPmtf8A6JmMVn7rrn7NaizpokVtv7/tXzk7lDscKFiSaO56kWdJvz2rec4/HnLeonUN6207+a19N95v5TzV1yJjY6kJ0i+q/m0fPehv6yJpPSmuvX4me0vOa9RNnT4gB5WxLA/QSKmfSTtZbIqfAab+2/8Amm/vASy37JJI9LVQvzADfWQMll0UbHvi30XHf6uofOdNY2XtymDErM2oAgAUD0JYmtvl+tNPGKCKoV6Txxp2v/3UFeukFh92X6CZ5j7LfA/slq8s7cK85SFfq2nxD9GiSB60FYj6TfjasN+ms/rNI2NQGZeiggfBNTKR8NJM38ELxC/Mn+f3uayzh0PZXHofiMd2VKi/UAuAfjtOinMdkM4yZOIcddOEH9Km1H5tZ+c6eefrfr3d2l+kiImTQkbmPsf4k/eEkyJzX+7NdbWv8wiEW4lz+S63N3Tb+WoBq+A1V8pjFlsaKoKifUiyPkCn1jM4ZSV6G6+A8K/YCacBLZMjdBSgD0NUf3RN4edM4mW/FhUKGoaiNV+dHoPdtX3lfxo+R8iOv1knEfGB6YVH7p/8jInMB9rI+IBMvVjq8YhHyZSdB9dBv3nevsZPzOyrmZdiMZHwJIAP2MrH/uwL3oAfEWp/aD8jLPK1awapgFYHzB1AV8Cbi3Culz56pV22M+RZT/H+fynjvTkRWG2uq9wY7H6EGes7aSCPyQxHyRpr4DHSYhf5QI/RB8P6oEq39POzfmxqopQAPd7vU+ZlTlbSwrzIB997byZwjXjP6RP18RP1JldxQpg3/Ut/AEH/AF+8vVhqzneG3hWPekHbwt9LWj/+98kYUrJie9u/RK/ym/uftI2EfijffS1/AFgPsV+k3LlGvGh/KzYmHyJDfUFf8sSiuMug51w6qyuFA1agxAA1MaIv12DTmwunJiNnqpry1ZMa2f2TrOf+wn6f/i05oi2HuxA/McOCD9ajRn8r0tWN2vM34qgg75AB6VSm/jqFfT57uKYWRe/Wp55jkCqG/NbI7fBe7P7AY44UNXocg+i4iP4zWvZnbupeBt1fUpAOhDtVp0sX18BB+JlmOG7pastWtSW6mgjWf85m7HirulG5GNQf0hiP+ixx5/Davzsh/Uxf6y3VmYR04iXXcs4RceNQqqpKrqIABYhQLPqdpLgRPOmcu4iIkBPLqCCCAQeoO4nqIHMcx4cAugFAE0BsAK1UKkHg3o5bJPstZ+BH7FH1lxzJqzXVkAED1Gk/xBlPjT8N/wDGL/wp/Kb14edqRi37s8F7WSwbC41N+oWmHyIr5SFzTIdNr4jYAre7NGgOuxMss2QDPkHqcn1Dfzaa0x1nxA+WRL+l/wARLROGVq529UDhuFGTSDqFLq2956H47/ST+G4XXkRCL2br66GI+9H5THADwn/6x+q/85O5ZvxIP/Tf0RR/p9ZFp5TpUjFfrH9ofF70wJHs0fcyvf7BPOBvwsXWhtfmFW/F9Fubcp8BHvxg+4gZL+4qEFIP/i+/9Xkdlsfm8+bXw7DuVPS7O/kSTt/CVfGE94gAJBIJIF0Qdr9AQX+ktOGOpWT0Lj9QvNWEf3p92MD/ADG/sZeJwytXqiPOIa+H4MHVktrIcV5WASG+NAfSXXZ3hlZsjMoYqU02AdLDVuPQ00i4DpC7eTMB6gq38dX0ll2XHgyfp1+qspadpdGjSIvXztCZzqu5a/8Apr3sCCo+tTn+EfH3ijIQqHAMZJ6aiqr18gVvc+6dZkxhhTAEehFj6Gac3BY2G6L00g6QSB7rEpS8RGHbauZy47isJyY0X8p2ZD8WGL/X7zHMGvEW/JJydfUpiI+1zom7PYtAXVk2JNgrfRRXs1+Svl5SkycHk7kL3eUjvL8SnX7Nb+E+VC6q7nRXUiWFqTCTy9B/WMH6Go/pAZFP7o+kiZSoWvyRm1WN7xUF6eZ0qDXvEuMHKMeVUcHiMRAqjSOCCxs2vW2bcbUZarweMKF0KQN91Xc/nUBVzOdSIlpFJmGzBmV1DIwYHoQbE2TxixKopQFHoBQ+gnuc7YiIgIiIFTzRgM2E+d0R7iwAv6t95SYGU8MQCNYa9PmQyhdvUXp+k644lJDECx0Nbj5yLxXLMbgbaKN2gUH7g+svFmF9KZmZjzj2c7xWMHPkYbqPP3ZBqv67fOYv/eMYPXUhPwpAP3lllzTk6ga170m1GldxQq7AF1S+vWpDGBhmR8mPKQFx3oW99KddtxqXcA3tLxOYc9qTE/f3Z4HGBw+X17xFHy0/wLfK5s5ZxKLxGpiFvGgs9NRTGQL+Allw/JERtQZyPNTpKn0sad68j1k5+GQmyiE9N1BlZtDaulbEdsf77ub5kR/vAG9spHxDeL7sw+RnvMUZk0MCrY2B9zDGym/Q1o2nQnh03GlfF7Ww3+PrIr8pxl9W42rStAdCL2F3ufOR1JnRnOfOZ93OcBjPUdXLsPjodK/U+81cLRXMf0K+qX9mEt/7N7rNj7vvW8yW9ncgGiAADpDXfukbkvAAhseRMylh7Wml20nqV2NqOtjaadUcub4U7V+v8QkABTwnroXV86AJ+bOfkZt7LZ07vRqGu9VedUNx6iT+A5YuLoWb010dPuUgChv0khOGRTYRQfUAA/WZzbbDqrpzExbzt7Nsgc25gcIxhVD5MuQYsSk6QX0sx1NR0gIjsTRPh2BMnyHzPl4zBfEyMjjJjda1I4BFgMCDasykEdGMo3RW513SseKQ4Spa9GrMhRQCcoZUtUGqiXVaIPlRO1ueYAcgLN4L1HQ+mwQpVW007aiF0qSbNVcrOY9kUzqwy5srlxkDlhjb2wq2qshXGVVAAVA6sTZJM98T2SxZGyM7sTkG/hxiyGVlZqT8TSyLpD2ACRRECcOfYCVGp7YkV3WTUtEA6103jFsu7UKN9N5Zznm7JYiEGojSxfwpiXxEjdCqXjNKFtaNdbNGdDAREQEREBERAREQE8ZcgVSx2ABJ+A6z3MMoIIO4Ox+ECl4TnGXQubNhXHhZO8BXIXdAaKq+MILYg1SFvFsL6z1m7UcOvtHICBkZl7rIWQY9ByF1C2tDLjO/UMCLnjH2aXSEbNndEXRiViv4XTSwIQF2WgAXLdN7JJPodm8ZORmyZHfImbHkY6QWGUY1JpVABC4cYFCtjdk3Ax/tPgBcPrTS+RLKPRXGFL5NQWggDg6jtM5u0uJaJ1BbbvNaujIoxlw2hl1MCBQr3jqCJluzeJjk1F2V1yoVJAGnKqK4BAB6YweuxJ91Ybs6rWz5sz5Dt3h7sNWhlAoIFoamPTcsbsbQLPhOJGRdShhuRTqyEEdfCwB+fQ+U3yDyflacNjONCSCxboqgE+SogCqPcAPM9SSZ0BERAREQEREBERAREQEREBERAREQEREBERAREQEREBERAREQEREBERAREQERECo7Xce/D8FxWbGQHx4XdCRYDAWLB6y3nP8A9IP/AAzjv+3y/umdBAREQEREBERAREQEREBERAREQEREBERAREQEREDhf6XeeHhuDdDiL4+ITJgLqd8eQr4LU9VI1b3tp6G9ug7I88PHcMvE90cKZCxxKxtjjBoO1bAkgmhe1b7z12u5AnH8Jl4Zzp1gaW6lXBBVvkQPlYllwXCpixpiQaURVRQPJVFAfQQN0REBERAREQEREBERAREQEREBERAREQEqU58hatGUJ3pwDIQNByBymnZtQtxpBIq6ltOc/wBlxVhgMn9ZfPrFilfIxK1dXocrfrvAuP7TwaWbvsWlDpdta0rfmsboH3GYfmmFbLZEVRp8bOoU6roA37jOZx9n8nDjDk2yNiOFVCjI4K40ypbKzEqv4xIVASpr2h0zwfZrKcOMnQj6U8PiTQayA0UYj/meydSkAj0MDohznh7yA5sY7vIMT6mCgZCoYLZ6miPv6GSk4hCzIHUstFlBBIB6EjqOhnL5+ymQuzjIrE6hXixgh8WDGxYYyNwcFgDYjIRt1lvy7kwxJnUFT3rXZW9u7TGNW9t7Hr02uBuPO+GtB3+I6y6qQ4IJQanFg1sNzJGfjcSbvkRdwviYDc9Buep8hOcPZbI2Mo2RQDrX8pyqNhOKw7+JjZBpiaG1+c3ryTP3hzFsBcmtJVigQ4wh3uy1i+g2JXz1QLngOY482PHkRhpyBSoJAPiXUFI8m071Jc5bkHIWw5kB3x4cGIXpoPxIxjE2VbN7YkVf8RFneupgIiICIiAiIgIiICIiAiIgIiICIiAiIgIlD28ysvLuNZWKsMGQgqSCDpO4I3Bl9AREQEREBERAREQEREBERAREQEREBERAREQEREDn/wCkH/hnHf8Ab5f3TOgnz/8Apm43icHBF8Wg4XDYOIVlulyCkyKwIIIbw+YOsbToew/GcTn4PFn4rSMmb8UKq6VTG392oB39mmNkm2PpAv4iICIiAiIgIiICIiAiIgIiICIkfj+NTChdyaBVQACSWYhVVQNySxAA98CREr8POMZDHJeDSQGGbSlavZ8VlWB9xO4I6iF5xiOVsVkMpYMSKUaUxuTq9NOVPv6QLCJGHMMOlG73Hpc6UbWtMfRTdMfcJ54XmeHJjbKmRDjVnVmugCjFXsnpRB3+fSBLiRxx+LwDvcf4m+PxL4x6rv4vlNfBcyx5a0nqLF0CRZBoXe1QHOOWY+Kw5MGZdWPIpRh02PofIjqD7pLVQAABQGwA9Jpw8bjdtK5EZqDaVYE6T0agbo2N/fDcbjDMhyIGVdTLqFqv5xF2B74G+JEbmWELr73Hp1aL1rRf80G61e7rNJ51hC4XZwi5l1oXpRVA7knY0wgWMSEvNcVuC6rpyDCdZC25VWCrZ8Wzr0m/+t49TJrTUo1MuoalX84i7A98DdErTz3B3efN3gOPBZyON1oIHtSPa8LDp57SRg5jibo6AhBkZSy6lUiwWAJob9ekCVE8YsqsAykMD0INg/MT3AREQEREBERASDzjgTmxhVYK6vjyISLGpGDAEehqj7jJ0QKLNy/iXZcrthLIx04iCcaqUKk661F7N3VV4aFlpWJ2MYIUGYVpAB0kXWLhkAIB6E8ObAPR68p2EQOXXs3kBL/gsci5UyLl15VAyd3ZBY+M1jFqQoax0reWeSt/VsmG0JOd8y+2ops5zAWhDIwugwuiAaPsyz5pfc5au+7eq63pNVOJ4jCr4lXhxlCNw2niO71qNZbEE38sld9uu4F3+TAsn7MZzovLjNPhydCu+PiGzaSUA72wQupuhBbSSxmzL2VyFKXKEfwBXAOw/EXJ59TjytXowU71IGbNxPecRhK5GyHFw3DKwtQ4L5y2ZXA0q3c7mujrXTTdlwPF58XA5V0HvuH1YlB1ZLUUcTX1yHumQmrtgw6wN3B8iyJxCZNSaEbLQFjwOKUBB4QVpVvct1sdDD5z2Xy5zmHeYwMi8QovV0zYmQXjFLakrZ3LDzHQx153xQOMBxkQ5Cr5AmvTg/D/ABtaoqMQ7PjpRVHV/wApwc8Nx3EouS8uQjGM7EnGrMX7/IigkgAKq6W+AB9kUQsuJ7Pv3uTLjOI69S6HU6Qr48SE0OrDuh8QSLF3Nj8myKnCBDiZuHxnGe8BprQJYI6eZ94sbXYqU53nIpsxQKcwXIMXel3XuziSgih9QdzSBS4UaSKJOvBxudC15H/veIV8jJqbEh4qhW1UMZBFggAhvZWoEnD2RfGpVHxveNsH4qk0jYsGMvQ6n8CyuwIYCxW+7P2XdlOPvE0Bs2RXILOzZVYaMo2DINW+/iCoNqs6cPMuKbUwc6cYxlfwh+Mpz5U1GxteJEPhrqGFA1Ovgc+OR5Gw8ejHEr8XrPgBKoWwpiFk0XNpd0Ovukbj+y75Uy4tWMI39aZWolyc6upR/IoveH4hEG2nfqYgYVQAAAAB0AmYiAiIgIiICIiAiIgIiICIiAiIgIlN2x43Jg4His2JtOTHhd0agaYCwaIIPzlzAREQEREBERAREQEREBERAREQEREBERAREQEREDn/AOkH/hnHf9vl/dM6CcJ/S9zt+G4Nl7rXi4hMnDs4NHFkZfASKplNN5iiB1udB2P50/G8MvEti7lchY411aj3YNKzGgLaidvIiBdxEQEREBERAREQEREBERAREQEREBEicy44YU1FWYllRFStTuxpVFkDr5kgAWSQBIy85pkTJhy42fJ3Q1aSt6GcNrViCpCFfUGgQLBgWkSi4XtVhdEyU6q2PPmOoAaceEqGZhe16kI9Qwnpe0asmBlxuXzF1GNiiMrYyRkRizadSsCtAne/IEgLuJEHMEGJcuS8QYDbJ4WDH8gj869qF35XNY51w+pF7/FqcKyjULIckIRv0YggepFQNHarkScdwuXhshoZBsw6qwIKsPeCAZY8Lw640TGgCoihFA6BQKA+gkThecYcmU4sbhyFLkqQQAG0119b92x9Jn+2eHpj32OlIDeIbFiQvxsggepBA6QJ8SAedcPaDv8AFbhCnjHiDmkrffUbA9aNdJ7fmmEKHOXHpKq4OoUVY0hHrZoD1JgTIkD+2uHtF7/FbhSo1CyGJVCPiwKj1IrrPP8AbeAnSuVGIbS1Ovh2Y2bO48Dja91PoaCxiV6884YrrGfEV1BbDCrIsAetrZ+AJ6SZw2dciK6MrowDKykFWU7ggjYgjzgbIiICIiAiIgIiICIiBC5rwJzIAraHR1yY2rUA6na1sWpFqRYNE0QdxSZOyWpeIBypjfP3R1YMQxhGRmYuF1G2bUQSTf7AiBv4nsqr5Mzd4wTL3IKAVpVCNaqwIIGQJiB9Au25ueX7MUHVMitjZ2c4uJQ8QniVQ1631E6lLAlv+Y43sUiBJbkbDh8OBMxU42BumAYC/BSOrKgvYBtgqgkiwY3CdltCaTlv/wBNuErbBmbKOrHrq0/K/dMRAlcm5I2BkJyK648I4fGAmkjGCNJZtR1NQAsADzoSAOybV/f0VdHxhRkVFKh1JKLlFWuQ7Yyi2Aa8oiBjiOzmVEQYnVgc3C5MqlNyceZXd1Zn8IqzR1Hw9bNzI7KPpRTnH4S4kw0jLQxlqLlcgZiVYg0V6AgDpEQJHD9mAoYd5uwwaiFPtY8+TMTuxPibIRuSR1JJMwnZpu7TEcwKYhoxVjpggR0GttRLNTjcUPD032xEDHMeU5MbJmw27r3agBVIAVMiklWyJd955MCCB1FiWnZ7g2w8Lw+J61pixo1dNQUA1XviIFhERAREQERE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MSEhMTExMTFBUXFhcUFRgVGBoXGRgWHR0eHxgWGhYYHCggGR0mHRoWITEiJSkrLi4uGB8zODMsNyguLisBCgoKDg0OGxAQGzckHyUvNzc0Ni8sLCwsLzQ0Nys0LC40NSwuNyw0LCwuLDAsLDAsLiwsLCwsLCwsLCwsLCwsLP/AABEIAQcAwAMBIgACEQEDEQH/xAAbAAEAAgMBAQAAAAAAAAAAAAAABAUBAwYCB//EAEQQAAICAQIDBQYBCAcHBQAAAAECABEDEiEEBTEGEyJBUTJhcYGRoSNCUnKisbLB4QcUFTOCktEWJDVDYnTCNGNzg/D/xAAZAQEAAwEBAAAAAAAAAAAAAAAAAQIDBAX/xAArEQEAAgEDAwIEBwEAAAAAAAAAAQIRAyExEkHwYdETUXGBFCIykbHB4QT/2gAMAwEAAhEDEQA/APsvN2YYXKkg7WR1C2NRHp4b6Ss7Ou2vILJUKprcgGz09L/hM8y4lnLjUQllaG11sbPXrY2PSpV4M+VHPckA9WDex6Cx1v4Udus6aUnomGFr4vC04DnGR8qBgul7oAG18JI3vfpXT37dJYcXzNFDgMrOoPhve/5efpOcw5+6yB9KtRY6fZA1fm9aoEge4yLizawhAG5I8XQ1YJNHewD0Pn8ZadGJnPZEauIw6PlHMndyj6T4SwIFdCARVn1H0lbwmV+/TdtRen3O/XUCOlCjXkK2kROLfESV8wASK1bel7b+fToN4Oc7ZEZgfaDXvv631+B/hJjT3nHdX4m0ZdrEq+z/ADFsyNrrUrUSNrFWDX1HylpOS1ZrOJdNZiYzBERISRE18Rl0qzdaGw9T5D5naBVdoGa0FnTR6fnbdfl0+czh4x14ZG6sSQC2+1mifM+EfPaQuPyM3tMWrp5AfAD59bPvkfDmylNJIOPourdhR2K15beZM16dnFOri8z6LvlXMC6v3mkaKtugo+tnboZ45hzSgvdMpu7PWqrar67iUbccERkK3qdWsHfYjYg9em1fSYTcv02K/Ho23w8Q+nuk9G6v4ienETuu34xsnDF+hum02Ng1Ej02+m88dnXa8gJOkaavoD4rA9NtO0qcfHkKMRsL0GnoSeurzsknoa36TZwWfIr6UYqDbNsD0FXuNjemOjaSNaJvWW7j8rjMd21BwFon3aQB6EEbedmWPNuYOjBU0jYMSRd2SAOo9DKfjHN6rYtYN3vflX+nSZ4jJlYDvSpYAgFRvRrqehIryHn9XTwj4uOrDoMPHr3aO5VNQB3Pn51K/j+cOrErpKL89QoG7B267fWVeTjg5RNGnSlCjYoV0vcX/Abmax7Kml8jXkRZPi9bFA+4RFPmtf8A6JmMVn7rrn7NaizpokVtv7/tXzk7lDscKFiSaO56kWdJvz2rec4/HnLeonUN6207+a19N95v5TzV1yJjY6kJ0i+q/m0fPehv6yJpPSmuvX4me0vOa9RNnT4gB5WxLA/QSKmfSTtZbIqfAab+2/8Amm/vASy37JJI9LVQvzADfWQMll0UbHvi30XHf6uofOdNY2XtymDErM2oAgAUD0JYmtvl+tNPGKCKoV6Txxp2v/3UFeukFh92X6CZ5j7LfA/slq8s7cK85SFfq2nxD9GiSB60FYj6TfjasN+ms/rNI2NQGZeiggfBNTKR8NJM38ELxC/Mn+f3uayzh0PZXHofiMd2VKi/UAuAfjtOinMdkM4yZOIcddOEH9Km1H5tZ+c6eefrfr3d2l+kiImTQkbmPsf4k/eEkyJzX+7NdbWv8wiEW4lz+S63N3Tb+WoBq+A1V8pjFlsaKoKifUiyPkCn1jM4ZSV6G6+A8K/YCacBLZMjdBSgD0NUf3RN4edM4mW/FhUKGoaiNV+dHoPdtX3lfxo+R8iOv1knEfGB6YVH7p/8jInMB9rI+IBMvVjq8YhHyZSdB9dBv3nevsZPzOyrmZdiMZHwJIAP2MrH/uwL3oAfEWp/aD8jLPK1awapgFYHzB1AV8Cbi3Culz56pV22M+RZT/H+fynjvTkRWG2uq9wY7H6EGes7aSCPyQxHyRpr4DHSYhf5QI/RB8P6oEq39POzfmxqopQAPd7vU+ZlTlbSwrzIB997byZwjXjP6RP18RP1JldxQpg3/Ut/AEH/AF+8vVhqzneG3hWPekHbwt9LWj/+98kYUrJie9u/RK/ym/uftI2EfijffS1/AFgPsV+k3LlGvGh/KzYmHyJDfUFf8sSiuMug51w6qyuFA1agxAA1MaIv12DTmwunJiNnqpry1ZMa2f2TrOf+wn6f/i05oi2HuxA/McOCD9ajRn8r0tWN2vM34qgg75AB6VSm/jqFfT57uKYWRe/Wp55jkCqG/NbI7fBe7P7AY44UNXocg+i4iP4zWvZnbupeBt1fUpAOhDtVp0sX18BB+JlmOG7pastWtSW6mgjWf85m7HirulG5GNQf0hiP+ixx5/Davzsh/Uxf6y3VmYR04iXXcs4RceNQqqpKrqIABYhQLPqdpLgRPOmcu4iIkBPLqCCCAQeoO4nqIHMcx4cAugFAE0BsAK1UKkHg3o5bJPstZ+BH7FH1lxzJqzXVkAED1Gk/xBlPjT8N/wDGL/wp/Kb14edqRi37s8F7WSwbC41N+oWmHyIr5SFzTIdNr4jYAre7NGgOuxMss2QDPkHqcn1Dfzaa0x1nxA+WRL+l/wARLROGVq529UDhuFGTSDqFLq2956H47/ST+G4XXkRCL2br66GI+9H5THADwn/6x+q/85O5ZvxIP/Tf0RR/p9ZFp5TpUjFfrH9ofF70wJHs0fcyvf7BPOBvwsXWhtfmFW/F9Fubcp8BHvxg+4gZL+4qEFIP/i+/9Xkdlsfm8+bXw7DuVPS7O/kSTt/CVfGE94gAJBIJIF0Qdr9AQX+ktOGOpWT0Lj9QvNWEf3p92MD/ADG/sZeJwytXqiPOIa+H4MHVktrIcV5WASG+NAfSXXZ3hlZsjMoYqU02AdLDVuPQ00i4DpC7eTMB6gq38dX0ll2XHgyfp1+qspadpdGjSIvXztCZzqu5a/8Apr3sCCo+tTn+EfH3ijIQqHAMZJ6aiqr18gVvc+6dZkxhhTAEehFj6Gac3BY2G6L00g6QSB7rEpS8RGHbauZy47isJyY0X8p2ZD8WGL/X7zHMGvEW/JJydfUpiI+1zom7PYtAXVk2JNgrfRRXs1+Svl5SkycHk7kL3eUjvL8SnX7Nb+E+VC6q7nRXUiWFqTCTy9B/WMH6Go/pAZFP7o+kiZSoWvyRm1WN7xUF6eZ0qDXvEuMHKMeVUcHiMRAqjSOCCxs2vW2bcbUZarweMKF0KQN91Xc/nUBVzOdSIlpFJmGzBmV1DIwYHoQbE2TxixKopQFHoBQ+gnuc7YiIgIiIFTzRgM2E+d0R7iwAv6t95SYGU8MQCNYa9PmQyhdvUXp+k644lJDECx0Nbj5yLxXLMbgbaKN2gUH7g+svFmF9KZmZjzj2c7xWMHPkYbqPP3ZBqv67fOYv/eMYPXUhPwpAP3lllzTk6ga170m1GldxQq7AF1S+vWpDGBhmR8mPKQFx3oW99KddtxqXcA3tLxOYc9qTE/f3Z4HGBw+X17xFHy0/wLfK5s5ZxKLxGpiFvGgs9NRTGQL+Allw/JERtQZyPNTpKn0sad68j1k5+GQmyiE9N1BlZtDaulbEdsf77ub5kR/vAG9spHxDeL7sw+RnvMUZk0MCrY2B9zDGym/Q1o2nQnh03GlfF7Ww3+PrIr8pxl9W42rStAdCL2F3ufOR1JnRnOfOZ93OcBjPUdXLsPjodK/U+81cLRXMf0K+qX9mEt/7N7rNj7vvW8yW9ncgGiAADpDXfukbkvAAhseRMylh7Wml20nqV2NqOtjaadUcub4U7V+v8QkABTwnroXV86AJ+bOfkZt7LZ07vRqGu9VedUNx6iT+A5YuLoWb010dPuUgChv0khOGRTYRQfUAA/WZzbbDqrpzExbzt7Nsgc25gcIxhVD5MuQYsSk6QX0sx1NR0gIjsTRPh2BMnyHzPl4zBfEyMjjJjda1I4BFgMCDasykEdGMo3RW513SseKQ4Spa9GrMhRQCcoZUtUGqiXVaIPlRO1ueYAcgLN4L1HQ+mwQpVW007aiF0qSbNVcrOY9kUzqwy5srlxkDlhjb2wq2qshXGVVAAVA6sTZJM98T2SxZGyM7sTkG/hxiyGVlZqT8TSyLpD2ACRRECcOfYCVGp7YkV3WTUtEA6103jFsu7UKN9N5Zznm7JYiEGojSxfwpiXxEjdCqXjNKFtaNdbNGdDAREQEREBERAREQE8ZcgVSx2ABJ+A6z3MMoIIO4Ox+ECl4TnGXQubNhXHhZO8BXIXdAaKq+MILYg1SFvFsL6z1m7UcOvtHICBkZl7rIWQY9ByF1C2tDLjO/UMCLnjH2aXSEbNndEXRiViv4XTSwIQF2WgAXLdN7JJPodm8ZORmyZHfImbHkY6QWGUY1JpVABC4cYFCtjdk3Ax/tPgBcPrTS+RLKPRXGFL5NQWggDg6jtM5u0uJaJ1BbbvNaujIoxlw2hl1MCBQr3jqCJluzeJjk1F2V1yoVJAGnKqK4BAB6YweuxJ91Ybs6rWz5sz5Dt3h7sNWhlAoIFoamPTcsbsbQLPhOJGRdShhuRTqyEEdfCwB+fQ+U3yDyflacNjONCSCxboqgE+SogCqPcAPM9SSZ0BERAREQEREBERAREQEREBERAREQEREBERAREQEREBERAREQEREBERAREQERECo7Xce/D8FxWbGQHx4XdCRYDAWLB6y3nP8A9IP/AAzjv+3y/umdBAREQEREBERAREQEREBERAREQEREBERAREQEREDhf6XeeHhuDdDiL4+ITJgLqd8eQr4LU9VI1b3tp6G9ug7I88PHcMvE90cKZCxxKxtjjBoO1bAkgmhe1b7z12u5AnH8Jl4Zzp1gaW6lXBBVvkQPlYllwXCpixpiQaURVRQPJVFAfQQN0REBERAREQEREBERAREQEREBERAREQEqU58hatGUJ3pwDIQNByBymnZtQtxpBIq6ltOc/wBlxVhgMn9ZfPrFilfIxK1dXocrfrvAuP7TwaWbvsWlDpdta0rfmsboH3GYfmmFbLZEVRp8bOoU6roA37jOZx9n8nDjDk2yNiOFVCjI4K40ypbKzEqv4xIVASpr2h0zwfZrKcOMnQj6U8PiTQayA0UYj/meydSkAj0MDohznh7yA5sY7vIMT6mCgZCoYLZ6miPv6GSk4hCzIHUstFlBBIB6EjqOhnL5+ymQuzjIrE6hXixgh8WDGxYYyNwcFgDYjIRt1lvy7kwxJnUFT3rXZW9u7TGNW9t7Hr02uBuPO+GtB3+I6y6qQ4IJQanFg1sNzJGfjcSbvkRdwviYDc9Buep8hOcPZbI2Mo2RQDrX8pyqNhOKw7+JjZBpiaG1+c3ryTP3hzFsBcmtJVigQ4wh3uy1i+g2JXz1QLngOY482PHkRhpyBSoJAPiXUFI8m071Jc5bkHIWw5kB3x4cGIXpoPxIxjE2VbN7YkVf8RFneupgIiICIiAiIgIiICIiAiIgIiICIiAiIgIlD28ysvLuNZWKsMGQgqSCDpO4I3Bl9AREQEREBERAREQEREBERAREQEREBERAREQEREDn/wCkH/hnHf8Ab5f3TOgnz/8Apm43icHBF8Wg4XDYOIVlulyCkyKwIIIbw+YOsbToew/GcTn4PFn4rSMmb8UKq6VTG392oB39mmNkm2PpAv4iICIiAiIgIiICIiAiIgIiICIkfj+NTChdyaBVQACSWYhVVQNySxAA98CREr8POMZDHJeDSQGGbSlavZ8VlWB9xO4I6iF5xiOVsVkMpYMSKUaUxuTq9NOVPv6QLCJGHMMOlG73Hpc6UbWtMfRTdMfcJ54XmeHJjbKmRDjVnVmugCjFXsnpRB3+fSBLiRxx+LwDvcf4m+PxL4x6rv4vlNfBcyx5a0nqLF0CRZBoXe1QHOOWY+Kw5MGZdWPIpRh02PofIjqD7pLVQAABQGwA9Jpw8bjdtK5EZqDaVYE6T0agbo2N/fDcbjDMhyIGVdTLqFqv5xF2B74G+JEbmWELr73Hp1aL1rRf80G61e7rNJ51hC4XZwi5l1oXpRVA7knY0wgWMSEvNcVuC6rpyDCdZC25VWCrZ8Wzr0m/+t49TJrTUo1MuoalX84i7A98DdErTz3B3efN3gOPBZyON1oIHtSPa8LDp57SRg5jibo6AhBkZSy6lUiwWAJob9ekCVE8YsqsAykMD0INg/MT3AREQEREBERASDzjgTmxhVYK6vjyISLGpGDAEehqj7jJ0QKLNy/iXZcrthLIx04iCcaqUKk661F7N3VV4aFlpWJ2MYIUGYVpAB0kXWLhkAIB6E8ObAPR68p2EQOXXs3kBL/gsci5UyLl15VAyd3ZBY+M1jFqQoax0reWeSt/VsmG0JOd8y+2ops5zAWhDIwugwuiAaPsyz5pfc5au+7eq63pNVOJ4jCr4lXhxlCNw2niO71qNZbEE38sld9uu4F3+TAsn7MZzovLjNPhydCu+PiGzaSUA72wQupuhBbSSxmzL2VyFKXKEfwBXAOw/EXJ59TjytXowU71IGbNxPecRhK5GyHFw3DKwtQ4L5y2ZXA0q3c7mujrXTTdlwPF58XA5V0HvuH1YlB1ZLUUcTX1yHumQmrtgw6wN3B8iyJxCZNSaEbLQFjwOKUBB4QVpVvct1sdDD5z2Xy5zmHeYwMi8QovV0zYmQXjFLakrZ3LDzHQx153xQOMBxkQ5Cr5AmvTg/D/ABtaoqMQ7PjpRVHV/wApwc8Nx3EouS8uQjGM7EnGrMX7/IigkgAKq6W+AB9kUQsuJ7Pv3uTLjOI69S6HU6Qr48SE0OrDuh8QSLF3Nj8myKnCBDiZuHxnGe8BprQJYI6eZ94sbXYqU53nIpsxQKcwXIMXel3XuziSgih9QdzSBS4UaSKJOvBxudC15H/veIV8jJqbEh4qhW1UMZBFggAhvZWoEnD2RfGpVHxveNsH4qk0jYsGMvQ6n8CyuwIYCxW+7P2XdlOPvE0Bs2RXILOzZVYaMo2DINW+/iCoNqs6cPMuKbUwc6cYxlfwh+Mpz5U1GxteJEPhrqGFA1Ovgc+OR5Gw8ejHEr8XrPgBKoWwpiFk0XNpd0Ovukbj+y75Uy4tWMI39aZWolyc6upR/IoveH4hEG2nfqYgYVQAAAAB0AmYiAiIgIiICIiAiIgIiICIiAiIgIlN2x43Jg4His2JtOTHhd0agaYCwaIIPzlzAREQEREBERAREQEREBERAREQEREBERAREQEREDn/AOkH/hnHf9vl/dM6CcJ/S9zt+G4Nl7rXi4hMnDs4NHFkZfASKplNN5iiB1udB2P50/G8MvEti7lchY411aj3YNKzGgLaidvIiBdxEQEREBERAREQEREBERAREQEREBEicy44YU1FWYllRFStTuxpVFkDr5kgAWSQBIy85pkTJhy42fJ3Q1aSt6GcNrViCpCFfUGgQLBgWkSi4XtVhdEyU6q2PPmOoAaceEqGZhe16kI9Qwnpe0asmBlxuXzF1GNiiMrYyRkRizadSsCtAne/IEgLuJEHMEGJcuS8QYDbJ4WDH8gj869qF35XNY51w+pF7/FqcKyjULIckIRv0YggepFQNHarkScdwuXhshoZBsw6qwIKsPeCAZY8Lw640TGgCoihFA6BQKA+gkThecYcmU4sbhyFLkqQQAG0119b92x9Jn+2eHpj32OlIDeIbFiQvxsggepBA6QJ8SAedcPaDv8AFbhCnjHiDmkrffUbA9aNdJ7fmmEKHOXHpKq4OoUVY0hHrZoD1JgTIkD+2uHtF7/FbhSo1CyGJVCPiwKj1IrrPP8AbeAnSuVGIbS1Ovh2Y2bO48Dja91PoaCxiV6884YrrGfEV1BbDCrIsAetrZ+AJ6SZw2dciK6MrowDKykFWU7ggjYgjzgbIiICIiAiIgIiICIiBC5rwJzIAraHR1yY2rUA6na1sWpFqRYNE0QdxSZOyWpeIBypjfP3R1YMQxhGRmYuF1G2bUQSTf7AiBv4nsqr5Mzd4wTL3IKAVpVCNaqwIIGQJiB9Au25ueX7MUHVMitjZ2c4uJQ8QniVQ1631E6lLAlv+Y43sUiBJbkbDh8OBMxU42BumAYC/BSOrKgvYBtgqgkiwY3CdltCaTlv/wBNuErbBmbKOrHrq0/K/dMRAlcm5I2BkJyK648I4fGAmkjGCNJZtR1NQAsADzoSAOybV/f0VdHxhRkVFKh1JKLlFWuQ7Yyi2Aa8oiBjiOzmVEQYnVgc3C5MqlNyceZXd1Zn8IqzR1Hw9bNzI7KPpRTnH4S4kw0jLQxlqLlcgZiVYg0V6AgDpEQJHD9mAoYd5uwwaiFPtY8+TMTuxPibIRuSR1JJMwnZpu7TEcwKYhoxVjpggR0GttRLNTjcUPD032xEDHMeU5MbJmw27r3agBVIAVMiklWyJd955MCCB1FiWnZ7g2w8Lw+J61pixo1dNQUA1XviIFhERAREQERE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data:image/jpeg;base64,/9j/4AAQSkZJRgABAQAAAQABAAD/2wCEAAkGBxMSEhMTExMTFBUXFhcUFRgVGBoXGRgWHR0eHxgWGhYYHCggGR0mHRoWITEiJSkrLi4uGB8zODMsNyguLisBCgoKDg0OGxAQGzckHyUvNzc0Ni8sLCwsLzQ0Nys0LC40NSwuNyw0LCwuLDAsLDAsLiwsLCwsLCwsLCwsLCwsLP/AABEIAQcAwAMBIgACEQEDEQH/xAAbAAEAAgMBAQAAAAAAAAAAAAAABAUBAwYCB//EAEQQAAICAQIDBQYBCAcHBQAAAAECABEDEiEEBTEGEyJBUTJhcYGRoSNCUnKisbLB4QcUFTOCktEWJDVDYnTCNGNzg/D/xAAZAQEAAwEBAAAAAAAAAAAAAAAAAQIDBAX/xAArEQEAAgEDAwIEBwEAAAAAAAAAAQIRAyExEkHwYdETUXGBFCIykbHB4QT/2gAMAwEAAhEDEQA/APsvN2YYXKkg7WR1C2NRHp4b6Ss7Ou2vILJUKprcgGz09L/hM8y4lnLjUQllaG11sbPXrY2PSpV4M+VHPckA9WDex6Cx1v4Udus6aUnomGFr4vC04DnGR8qBgul7oAG18JI3vfpXT37dJYcXzNFDgMrOoPhve/5efpOcw5+6yB9KtRY6fZA1fm9aoEge4yLizawhAG5I8XQ1YJNHewD0Pn8ZadGJnPZEauIw6PlHMndyj6T4SwIFdCARVn1H0lbwmV+/TdtRen3O/XUCOlCjXkK2kROLfESV8wASK1bel7b+fToN4Oc7ZEZgfaDXvv631+B/hJjT3nHdX4m0ZdrEq+z/ADFsyNrrUrUSNrFWDX1HylpOS1ZrOJdNZiYzBERISRE18Rl0qzdaGw9T5D5naBVdoGa0FnTR6fnbdfl0+czh4x14ZG6sSQC2+1mifM+EfPaQuPyM3tMWrp5AfAD59bPvkfDmylNJIOPourdhR2K15beZM16dnFOri8z6LvlXMC6v3mkaKtugo+tnboZ45hzSgvdMpu7PWqrar67iUbccERkK3qdWsHfYjYg9em1fSYTcv02K/Ho23w8Q+nuk9G6v4ienETuu34xsnDF+hum02Ng1Ej02+m88dnXa8gJOkaavoD4rA9NtO0qcfHkKMRsL0GnoSeurzsknoa36TZwWfIr6UYqDbNsD0FXuNjemOjaSNaJvWW7j8rjMd21BwFon3aQB6EEbedmWPNuYOjBU0jYMSRd2SAOo9DKfjHN6rYtYN3vflX+nSZ4jJlYDvSpYAgFRvRrqehIryHn9XTwj4uOrDoMPHr3aO5VNQB3Pn51K/j+cOrErpKL89QoG7B267fWVeTjg5RNGnSlCjYoV0vcX/Abmax7Kml8jXkRZPi9bFA+4RFPmtf8A6JmMVn7rrn7NaizpokVtv7/tXzk7lDscKFiSaO56kWdJvz2rec4/HnLeonUN6207+a19N95v5TzV1yJjY6kJ0i+q/m0fPehv6yJpPSmuvX4me0vOa9RNnT4gB5WxLA/QSKmfSTtZbIqfAab+2/8Amm/vASy37JJI9LVQvzADfWQMll0UbHvi30XHf6uofOdNY2XtymDErM2oAgAUD0JYmtvl+tNPGKCKoV6Txxp2v/3UFeukFh92X6CZ5j7LfA/slq8s7cK85SFfq2nxD9GiSB60FYj6TfjasN+ms/rNI2NQGZeiggfBNTKR8NJM38ELxC/Mn+f3uayzh0PZXHofiMd2VKi/UAuAfjtOinMdkM4yZOIcddOEH9Km1H5tZ+c6eefrfr3d2l+kiImTQkbmPsf4k/eEkyJzX+7NdbWv8wiEW4lz+S63N3Tb+WoBq+A1V8pjFlsaKoKifUiyPkCn1jM4ZSV6G6+A8K/YCacBLZMjdBSgD0NUf3RN4edM4mW/FhUKGoaiNV+dHoPdtX3lfxo+R8iOv1knEfGB6YVH7p/8jInMB9rI+IBMvVjq8YhHyZSdB9dBv3nevsZPzOyrmZdiMZHwJIAP2MrH/uwL3oAfEWp/aD8jLPK1awapgFYHzB1AV8Cbi3Culz56pV22M+RZT/H+fynjvTkRWG2uq9wY7H6EGes7aSCPyQxHyRpr4DHSYhf5QI/RB8P6oEq39POzfmxqopQAPd7vU+ZlTlbSwrzIB997byZwjXjP6RP18RP1JldxQpg3/Ut/AEH/AF+8vVhqzneG3hWPekHbwt9LWj/+98kYUrJie9u/RK/ym/uftI2EfijffS1/AFgPsV+k3LlGvGh/KzYmHyJDfUFf8sSiuMug51w6qyuFA1agxAA1MaIv12DTmwunJiNnqpry1ZMa2f2TrOf+wn6f/i05oi2HuxA/McOCD9ajRn8r0tWN2vM34qgg75AB6VSm/jqFfT57uKYWRe/Wp55jkCqG/NbI7fBe7P7AY44UNXocg+i4iP4zWvZnbupeBt1fUpAOhDtVp0sX18BB+JlmOG7pastWtSW6mgjWf85m7HirulG5GNQf0hiP+ixx5/Davzsh/Uxf6y3VmYR04iXXcs4RceNQqqpKrqIABYhQLPqdpLgRPOmcu4iIkBPLqCCCAQeoO4nqIHMcx4cAugFAE0BsAK1UKkHg3o5bJPstZ+BH7FH1lxzJqzXVkAED1Gk/xBlPjT8N/wDGL/wp/Kb14edqRi37s8F7WSwbC41N+oWmHyIr5SFzTIdNr4jYAre7NGgOuxMss2QDPkHqcn1Dfzaa0x1nxA+WRL+l/wARLROGVq529UDhuFGTSDqFLq2956H47/ST+G4XXkRCL2br66GI+9H5THADwn/6x+q/85O5ZvxIP/Tf0RR/p9ZFp5TpUjFfrH9ofF70wJHs0fcyvf7BPOBvwsXWhtfmFW/F9Fubcp8BHvxg+4gZL+4qEFIP/i+/9Xkdlsfm8+bXw7DuVPS7O/kSTt/CVfGE94gAJBIJIF0Qdr9AQX+ktOGOpWT0Lj9QvNWEf3p92MD/ADG/sZeJwytXqiPOIa+H4MHVktrIcV5WASG+NAfSXXZ3hlZsjMoYqU02AdLDVuPQ00i4DpC7eTMB6gq38dX0ll2XHgyfp1+qspadpdGjSIvXztCZzqu5a/8Apr3sCCo+tTn+EfH3ijIQqHAMZJ6aiqr18gVvc+6dZkxhhTAEehFj6Gac3BY2G6L00g6QSB7rEpS8RGHbauZy47isJyY0X8p2ZD8WGL/X7zHMGvEW/JJydfUpiI+1zom7PYtAXVk2JNgrfRRXs1+Svl5SkycHk7kL3eUjvL8SnX7Nb+E+VC6q7nRXUiWFqTCTy9B/WMH6Go/pAZFP7o+kiZSoWvyRm1WN7xUF6eZ0qDXvEuMHKMeVUcHiMRAqjSOCCxs2vW2bcbUZarweMKF0KQN91Xc/nUBVzOdSIlpFJmGzBmV1DIwYHoQbE2TxixKopQFHoBQ+gnuc7YiIgIiIFTzRgM2E+d0R7iwAv6t95SYGU8MQCNYa9PmQyhdvUXp+k644lJDECx0Nbj5yLxXLMbgbaKN2gUH7g+svFmF9KZmZjzj2c7xWMHPkYbqPP3ZBqv67fOYv/eMYPXUhPwpAP3lllzTk6ga170m1GldxQq7AF1S+vWpDGBhmR8mPKQFx3oW99KddtxqXcA3tLxOYc9qTE/f3Z4HGBw+X17xFHy0/wLfK5s5ZxKLxGpiFvGgs9NRTGQL+Allw/JERtQZyPNTpKn0sad68j1k5+GQmyiE9N1BlZtDaulbEdsf77ub5kR/vAG9spHxDeL7sw+RnvMUZk0MCrY2B9zDGym/Q1o2nQnh03GlfF7Ww3+PrIr8pxl9W42rStAdCL2F3ufOR1JnRnOfOZ93OcBjPUdXLsPjodK/U+81cLRXMf0K+qX9mEt/7N7rNj7vvW8yW9ncgGiAADpDXfukbkvAAhseRMylh7Wml20nqV2NqOtjaadUcub4U7V+v8QkABTwnroXV86AJ+bOfkZt7LZ07vRqGu9VedUNx6iT+A5YuLoWb010dPuUgChv0khOGRTYRQfUAA/WZzbbDqrpzExbzt7Nsgc25gcIxhVD5MuQYsSk6QX0sx1NR0gIjsTRPh2BMnyHzPl4zBfEyMjjJjda1I4BFgMCDasykEdGMo3RW513SseKQ4Spa9GrMhRQCcoZUtUGqiXVaIPlRO1ueYAcgLN4L1HQ+mwQpVW007aiF0qSbNVcrOY9kUzqwy5srlxkDlhjb2wq2qshXGVVAAVA6sTZJM98T2SxZGyM7sTkG/hxiyGVlZqT8TSyLpD2ACRRECcOfYCVGp7YkV3WTUtEA6103jFsu7UKN9N5Zznm7JYiEGojSxfwpiXxEjdCqXjNKFtaNdbNGdDAREQEREBERAREQE8ZcgVSx2ABJ+A6z3MMoIIO4Ox+ECl4TnGXQubNhXHhZO8BXIXdAaKq+MILYg1SFvFsL6z1m7UcOvtHICBkZl7rIWQY9ByF1C2tDLjO/UMCLnjH2aXSEbNndEXRiViv4XTSwIQF2WgAXLdN7JJPodm8ZORmyZHfImbHkY6QWGUY1JpVABC4cYFCtjdk3Ax/tPgBcPrTS+RLKPRXGFL5NQWggDg6jtM5u0uJaJ1BbbvNaujIoxlw2hl1MCBQr3jqCJluzeJjk1F2V1yoVJAGnKqK4BAB6YweuxJ91Ybs6rWz5sz5Dt3h7sNWhlAoIFoamPTcsbsbQLPhOJGRdShhuRTqyEEdfCwB+fQ+U3yDyflacNjONCSCxboqgE+SogCqPcAPM9SSZ0BERAREQEREBERAREQEREBERAREQEREBERAREQEREBERAREQEREBERAREQERECo7Xce/D8FxWbGQHx4XdCRYDAWLB6y3nP8A9IP/AAzjv+3y/umdBAREQEREBERAREQEREBERAREQEREBERAREQEREDhf6XeeHhuDdDiL4+ITJgLqd8eQr4LU9VI1b3tp6G9ug7I88PHcMvE90cKZCxxKxtjjBoO1bAkgmhe1b7z12u5AnH8Jl4Zzp1gaW6lXBBVvkQPlYllwXCpixpiQaURVRQPJVFAfQQN0REBERAREQEREBERAREQEREBERAREQEqU58hatGUJ3pwDIQNByBymnZtQtxpBIq6ltOc/wBlxVhgMn9ZfPrFilfIxK1dXocrfrvAuP7TwaWbvsWlDpdta0rfmsboH3GYfmmFbLZEVRp8bOoU6roA37jOZx9n8nDjDk2yNiOFVCjI4K40ypbKzEqv4xIVASpr2h0zwfZrKcOMnQj6U8PiTQayA0UYj/meydSkAj0MDohznh7yA5sY7vIMT6mCgZCoYLZ6miPv6GSk4hCzIHUstFlBBIB6EjqOhnL5+ymQuzjIrE6hXixgh8WDGxYYyNwcFgDYjIRt1lvy7kwxJnUFT3rXZW9u7TGNW9t7Hr02uBuPO+GtB3+I6y6qQ4IJQanFg1sNzJGfjcSbvkRdwviYDc9Buep8hOcPZbI2Mo2RQDrX8pyqNhOKw7+JjZBpiaG1+c3ryTP3hzFsBcmtJVigQ4wh3uy1i+g2JXz1QLngOY482PHkRhpyBSoJAPiXUFI8m071Jc5bkHIWw5kB3x4cGIXpoPxIxjE2VbN7YkVf8RFneupgIiICIiAiIgIiICIiAiIgIiICIiAiIgIlD28ysvLuNZWKsMGQgqSCDpO4I3Bl9AREQEREBERAREQEREBERAREQEREBERAREQEREDn/wCkH/hnHf8Ab5f3TOgnz/8Apm43icHBF8Wg4XDYOIVlulyCkyKwIIIbw+YOsbToew/GcTn4PFn4rSMmb8UKq6VTG392oB39mmNkm2PpAv4iICIiAiIgIiICIiAiIgIiICIkfj+NTChdyaBVQACSWYhVVQNySxAA98CREr8POMZDHJeDSQGGbSlavZ8VlWB9xO4I6iF5xiOVsVkMpYMSKUaUxuTq9NOVPv6QLCJGHMMOlG73Hpc6UbWtMfRTdMfcJ54XmeHJjbKmRDjVnVmugCjFXsnpRB3+fSBLiRxx+LwDvcf4m+PxL4x6rv4vlNfBcyx5a0nqLF0CRZBoXe1QHOOWY+Kw5MGZdWPIpRh02PofIjqD7pLVQAABQGwA9Jpw8bjdtK5EZqDaVYE6T0agbo2N/fDcbjDMhyIGVdTLqFqv5xF2B74G+JEbmWELr73Hp1aL1rRf80G61e7rNJ51hC4XZwi5l1oXpRVA7knY0wgWMSEvNcVuC6rpyDCdZC25VWCrZ8Wzr0m/+t49TJrTUo1MuoalX84i7A98DdErTz3B3efN3gOPBZyON1oIHtSPa8LDp57SRg5jibo6AhBkZSy6lUiwWAJob9ekCVE8YsqsAykMD0INg/MT3AREQEREBERASDzjgTmxhVYK6vjyISLGpGDAEehqj7jJ0QKLNy/iXZcrthLIx04iCcaqUKk661F7N3VV4aFlpWJ2MYIUGYVpAB0kXWLhkAIB6E8ObAPR68p2EQOXXs3kBL/gsci5UyLl15VAyd3ZBY+M1jFqQoax0reWeSt/VsmG0JOd8y+2ops5zAWhDIwugwuiAaPsyz5pfc5au+7eq63pNVOJ4jCr4lXhxlCNw2niO71qNZbEE38sld9uu4F3+TAsn7MZzovLjNPhydCu+PiGzaSUA72wQupuhBbSSxmzL2VyFKXKEfwBXAOw/EXJ59TjytXowU71IGbNxPecRhK5GyHFw3DKwtQ4L5y2ZXA0q3c7mujrXTTdlwPF58XA5V0HvuH1YlB1ZLUUcTX1yHumQmrtgw6wN3B8iyJxCZNSaEbLQFjwOKUBB4QVpVvct1sdDD5z2Xy5zmHeYwMi8QovV0zYmQXjFLakrZ3LDzHQx153xQOMBxkQ5Cr5AmvTg/D/ABtaoqMQ7PjpRVHV/wApwc8Nx3EouS8uQjGM7EnGrMX7/IigkgAKq6W+AB9kUQsuJ7Pv3uTLjOI69S6HU6Qr48SE0OrDuh8QSLF3Nj8myKnCBDiZuHxnGe8BprQJYI6eZ94sbXYqU53nIpsxQKcwXIMXel3XuziSgih9QdzSBS4UaSKJOvBxudC15H/veIV8jJqbEh4qhW1UMZBFggAhvZWoEnD2RfGpVHxveNsH4qk0jYsGMvQ6n8CyuwIYCxW+7P2XdlOPvE0Bs2RXILOzZVYaMo2DINW+/iCoNqs6cPMuKbUwc6cYxlfwh+Mpz5U1GxteJEPhrqGFA1Ovgc+OR5Gw8ejHEr8XrPgBKoWwpiFk0XNpd0Ovukbj+y75Uy4tWMI39aZWolyc6upR/IoveH4hEG2nfqYgYVQAAAAB0AmYiAiIgIiICIiAiIgIiICIiAiIgIlN2x43Jg4His2JtOTHhd0agaYCwaIIPzlzAREQEREBERAREQEREBERAREQEREBERAREQEREDn/AOkH/hnHf9vl/dM6CcJ/S9zt+G4Nl7rXi4hMnDs4NHFkZfASKplNN5iiB1udB2P50/G8MvEti7lchY411aj3YNKzGgLaidvIiBdxEQEREBERAREQEREBERAREQEREBEicy44YU1FWYllRFStTuxpVFkDr5kgAWSQBIy85pkTJhy42fJ3Q1aSt6GcNrViCpCFfUGgQLBgWkSi4XtVhdEyU6q2PPmOoAaceEqGZhe16kI9Qwnpe0asmBlxuXzF1GNiiMrYyRkRizadSsCtAne/IEgLuJEHMEGJcuS8QYDbJ4WDH8gj869qF35XNY51w+pF7/FqcKyjULIckIRv0YggepFQNHarkScdwuXhshoZBsw6qwIKsPeCAZY8Lw640TGgCoihFA6BQKA+gkThecYcmU4sbhyFLkqQQAG0119b92x9Jn+2eHpj32OlIDeIbFiQvxsggepBA6QJ8SAedcPaDv8AFbhCnjHiDmkrffUbA9aNdJ7fmmEKHOXHpKq4OoUVY0hHrZoD1JgTIkD+2uHtF7/FbhSo1CyGJVCPiwKj1IrrPP8AbeAnSuVGIbS1Ovh2Y2bO48Dja91PoaCxiV6884YrrGfEV1BbDCrIsAetrZ+AJ6SZw2dciK6MrowDKykFWU7ggjYgjzgbIiICIiAiIgIiICIiBC5rwJzIAraHR1yY2rUA6na1sWpFqRYNE0QdxSZOyWpeIBypjfP3R1YMQxhGRmYuF1G2bUQSTf7AiBv4nsqr5Mzd4wTL3IKAVpVCNaqwIIGQJiB9Au25ueX7MUHVMitjZ2c4uJQ8QniVQ1631E6lLAlv+Y43sUiBJbkbDh8OBMxU42BumAYC/BSOrKgvYBtgqgkiwY3CdltCaTlv/wBNuErbBmbKOrHrq0/K/dMRAlcm5I2BkJyK648I4fGAmkjGCNJZtR1NQAsADzoSAOybV/f0VdHxhRkVFKh1JKLlFWuQ7Yyi2Aa8oiBjiOzmVEQYnVgc3C5MqlNyceZXd1Zn8IqzR1Hw9bNzI7KPpRTnH4S4kw0jLQxlqLlcgZiVYg0V6AgDpEQJHD9mAoYd5uwwaiFPtY8+TMTuxPibIRuSR1JJMwnZpu7TEcwKYhoxVjpggR0GttRLNTjcUPD032xEDHMeU5MbJmw27r3agBVIAVMiklWyJd955MCCB1FiWnZ7g2w8Lw+J61pixo1dNQUA1XviIFhERAREQERE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2" name="AutoShape 8" descr="data:image/jpeg;base64,/9j/4AAQSkZJRgABAQAAAQABAAD/2wCEAAkGBxMSEhMTExMTFBUXFhcUFRgVGBoXGRgWHR0eHxgWGhYYHCggGR0mHRoWITEiJSkrLi4uGB8zODMsNyguLisBCgoKDg0OGxAQGzckHyUvNzc0Ni8sLCwsLzQ0Nys0LC40NSwuNyw0LCwuLDAsLDAsLiwsLCwsLCwsLCwsLCwsLP/AABEIAQcAwAMBIgACEQEDEQH/xAAbAAEAAgMBAQAAAAAAAAAAAAAABAUBAwYCB//EAEQQAAICAQIDBQYBCAcHBQAAAAECABEDEiEEBTEGEyJBUTJhcYGRoSNCUnKisbLB4QcUFTOCktEWJDVDYnTCNGNzg/D/xAAZAQEAAwEBAAAAAAAAAAAAAAAAAQIDBAX/xAArEQEAAgEDAwIEBwEAAAAAAAAAAQIRAyExEkHwYdETUXGBFCIykbHB4QT/2gAMAwEAAhEDEQA/APsvN2YYXKkg7WR1C2NRHp4b6Ss7Ou2vILJUKprcgGz09L/hM8y4lnLjUQllaG11sbPXrY2PSpV4M+VHPckA9WDex6Cx1v4Udus6aUnomGFr4vC04DnGR8qBgul7oAG18JI3vfpXT37dJYcXzNFDgMrOoPhve/5efpOcw5+6yB9KtRY6fZA1fm9aoEge4yLizawhAG5I8XQ1YJNHewD0Pn8ZadGJnPZEauIw6PlHMndyj6T4SwIFdCARVn1H0lbwmV+/TdtRen3O/XUCOlCjXkK2kROLfESV8wASK1bel7b+fToN4Oc7ZEZgfaDXvv631+B/hJjT3nHdX4m0ZdrEq+z/ADFsyNrrUrUSNrFWDX1HylpOS1ZrOJdNZiYzBERISRE18Rl0qzdaGw9T5D5naBVdoGa0FnTR6fnbdfl0+czh4x14ZG6sSQC2+1mifM+EfPaQuPyM3tMWrp5AfAD59bPvkfDmylNJIOPourdhR2K15beZM16dnFOri8z6LvlXMC6v3mkaKtugo+tnboZ45hzSgvdMpu7PWqrar67iUbccERkK3qdWsHfYjYg9em1fSYTcv02K/Ho23w8Q+nuk9G6v4ienETuu34xsnDF+hum02Ng1Ej02+m88dnXa8gJOkaavoD4rA9NtO0qcfHkKMRsL0GnoSeurzsknoa36TZwWfIr6UYqDbNsD0FXuNjemOjaSNaJvWW7j8rjMd21BwFon3aQB6EEbedmWPNuYOjBU0jYMSRd2SAOo9DKfjHN6rYtYN3vflX+nSZ4jJlYDvSpYAgFRvRrqehIryHn9XTwj4uOrDoMPHr3aO5VNQB3Pn51K/j+cOrErpKL89QoG7B267fWVeTjg5RNGnSlCjYoV0vcX/Abmax7Kml8jXkRZPi9bFA+4RFPmtf8A6JmMVn7rrn7NaizpokVtv7/tXzk7lDscKFiSaO56kWdJvz2rec4/HnLeonUN6207+a19N95v5TzV1yJjY6kJ0i+q/m0fPehv6yJpPSmuvX4me0vOa9RNnT4gB5WxLA/QSKmfSTtZbIqfAab+2/8Amm/vASy37JJI9LVQvzADfWQMll0UbHvi30XHf6uofOdNY2XtymDErM2oAgAUD0JYmtvl+tNPGKCKoV6Txxp2v/3UFeukFh92X6CZ5j7LfA/slq8s7cK85SFfq2nxD9GiSB60FYj6TfjasN+ms/rNI2NQGZeiggfBNTKR8NJM38ELxC/Mn+f3uayzh0PZXHofiMd2VKi/UAuAfjtOinMdkM4yZOIcddOEH9Km1H5tZ+c6eefrfr3d2l+kiImTQkbmPsf4k/eEkyJzX+7NdbWv8wiEW4lz+S63N3Tb+WoBq+A1V8pjFlsaKoKifUiyPkCn1jM4ZSV6G6+A8K/YCacBLZMjdBSgD0NUf3RN4edM4mW/FhUKGoaiNV+dHoPdtX3lfxo+R8iOv1knEfGB6YVH7p/8jInMB9rI+IBMvVjq8YhHyZSdB9dBv3nevsZPzOyrmZdiMZHwJIAP2MrH/uwL3oAfEWp/aD8jLPK1awapgFYHzB1AV8Cbi3Culz56pV22M+RZT/H+fynjvTkRWG2uq9wY7H6EGes7aSCPyQxHyRpr4DHSYhf5QI/RB8P6oEq39POzfmxqopQAPd7vU+ZlTlbSwrzIB997byZwjXjP6RP18RP1JldxQpg3/Ut/AEH/AF+8vVhqzneG3hWPekHbwt9LWj/+98kYUrJie9u/RK/ym/uftI2EfijffS1/AFgPsV+k3LlGvGh/KzYmHyJDfUFf8sSiuMug51w6qyuFA1agxAA1MaIv12DTmwunJiNnqpry1ZMa2f2TrOf+wn6f/i05oi2HuxA/McOCD9ajRn8r0tWN2vM34qgg75AB6VSm/jqFfT57uKYWRe/Wp55jkCqG/NbI7fBe7P7AY44UNXocg+i4iP4zWvZnbupeBt1fUpAOhDtVp0sX18BB+JlmOG7pastWtSW6mgjWf85m7HirulG5GNQf0hiP+ixx5/Davzsh/Uxf6y3VmYR04iXXcs4RceNQqqpKrqIABYhQLPqdpLgRPOmcu4iIkBPLqCCCAQeoO4nqIHMcx4cAugFAE0BsAK1UKkHg3o5bJPstZ+BH7FH1lxzJqzXVkAED1Gk/xBlPjT8N/wDGL/wp/Kb14edqRi37s8F7WSwbC41N+oWmHyIr5SFzTIdNr4jYAre7NGgOuxMss2QDPkHqcn1Dfzaa0x1nxA+WRL+l/wARLROGVq529UDhuFGTSDqFLq2956H47/ST+G4XXkRCL2br66GI+9H5THADwn/6x+q/85O5ZvxIP/Tf0RR/p9ZFp5TpUjFfrH9ofF70wJHs0fcyvf7BPOBvwsXWhtfmFW/F9Fubcp8BHvxg+4gZL+4qEFIP/i+/9Xkdlsfm8+bXw7DuVPS7O/kSTt/CVfGE94gAJBIJIF0Qdr9AQX+ktOGOpWT0Lj9QvNWEf3p92MD/ADG/sZeJwytXqiPOIa+H4MHVktrIcV5WASG+NAfSXXZ3hlZsjMoYqU02AdLDVuPQ00i4DpC7eTMB6gq38dX0ll2XHgyfp1+qspadpdGjSIvXztCZzqu5a/8Apr3sCCo+tTn+EfH3ijIQqHAMZJ6aiqr18gVvc+6dZkxhhTAEehFj6Gac3BY2G6L00g6QSB7rEpS8RGHbauZy47isJyY0X8p2ZD8WGL/X7zHMGvEW/JJydfUpiI+1zom7PYtAXVk2JNgrfRRXs1+Svl5SkycHk7kL3eUjvL8SnX7Nb+E+VC6q7nRXUiWFqTCTy9B/WMH6Go/pAZFP7o+kiZSoWvyRm1WN7xUF6eZ0qDXvEuMHKMeVUcHiMRAqjSOCCxs2vW2bcbUZarweMKF0KQN91Xc/nUBVzOdSIlpFJmGzBmV1DIwYHoQbE2TxixKopQFHoBQ+gnuc7YiIgIiIFTzRgM2E+d0R7iwAv6t95SYGU8MQCNYa9PmQyhdvUXp+k644lJDECx0Nbj5yLxXLMbgbaKN2gUH7g+svFmF9KZmZjzj2c7xWMHPkYbqPP3ZBqv67fOYv/eMYPXUhPwpAP3lllzTk6ga170m1GldxQq7AF1S+vWpDGBhmR8mPKQFx3oW99KddtxqXcA3tLxOYc9qTE/f3Z4HGBw+X17xFHy0/wLfK5s5ZxKLxGpiFvGgs9NRTGQL+Allw/JERtQZyPNTpKn0sad68j1k5+GQmyiE9N1BlZtDaulbEdsf77ub5kR/vAG9spHxDeL7sw+RnvMUZk0MCrY2B9zDGym/Q1o2nQnh03GlfF7Ww3+PrIr8pxl9W42rStAdCL2F3ufOR1JnRnOfOZ93OcBjPUdXLsPjodK/U+81cLRXMf0K+qX9mEt/7N7rNj7vvW8yW9ncgGiAADpDXfukbkvAAhseRMylh7Wml20nqV2NqOtjaadUcub4U7V+v8QkABTwnroXV86AJ+bOfkZt7LZ07vRqGu9VedUNx6iT+A5YuLoWb010dPuUgChv0khOGRTYRQfUAA/WZzbbDqrpzExbzt7Nsgc25gcIxhVD5MuQYsSk6QX0sx1NR0gIjsTRPh2BMnyHzPl4zBfEyMjjJjda1I4BFgMCDasykEdGMo3RW513SseKQ4Spa9GrMhRQCcoZUtUGqiXVaIPlRO1ueYAcgLN4L1HQ+mwQpVW007aiF0qSbNVcrOY9kUzqwy5srlxkDlhjb2wq2qshXGVVAAVA6sTZJM98T2SxZGyM7sTkG/hxiyGVlZqT8TSyLpD2ACRRECcOfYCVGp7YkV3WTUtEA6103jFsu7UKN9N5Zznm7JYiEGojSxfwpiXxEjdCqXjNKFtaNdbNGdDAREQEREBERAREQE8ZcgVSx2ABJ+A6z3MMoIIO4Ox+ECl4TnGXQubNhXHhZO8BXIXdAaKq+MILYg1SFvFsL6z1m7UcOvtHICBkZl7rIWQY9ByF1C2tDLjO/UMCLnjH2aXSEbNndEXRiViv4XTSwIQF2WgAXLdN7JJPodm8ZORmyZHfImbHkY6QWGUY1JpVABC4cYFCtjdk3Ax/tPgBcPrTS+RLKPRXGFL5NQWggDg6jtM5u0uJaJ1BbbvNaujIoxlw2hl1MCBQr3jqCJluzeJjk1F2V1yoVJAGnKqK4BAB6YweuxJ91Ybs6rWz5sz5Dt3h7sNWhlAoIFoamPTcsbsbQLPhOJGRdShhuRTqyEEdfCwB+fQ+U3yDyflacNjONCSCxboqgE+SogCqPcAPM9SSZ0BERAREQEREBERAREQEREBERAREQEREBERAREQEREBERAREQEREBERAREQERECo7Xce/D8FxWbGQHx4XdCRYDAWLB6y3nP8A9IP/AAzjv+3y/umdBAREQEREBERAREQEREBERAREQEREBERAREQEREDhf6XeeHhuDdDiL4+ITJgLqd8eQr4LU9VI1b3tp6G9ug7I88PHcMvE90cKZCxxKxtjjBoO1bAkgmhe1b7z12u5AnH8Jl4Zzp1gaW6lXBBVvkQPlYllwXCpixpiQaURVRQPJVFAfQQN0REBERAREQEREBERAREQEREBERAREQEqU58hatGUJ3pwDIQNByBymnZtQtxpBIq6ltOc/wBlxVhgMn9ZfPrFilfIxK1dXocrfrvAuP7TwaWbvsWlDpdta0rfmsboH3GYfmmFbLZEVRp8bOoU6roA37jOZx9n8nDjDk2yNiOFVCjI4K40ypbKzEqv4xIVASpr2h0zwfZrKcOMnQj6U8PiTQayA0UYj/meydSkAj0MDohznh7yA5sY7vIMT6mCgZCoYLZ6miPv6GSk4hCzIHUstFlBBIB6EjqOhnL5+ymQuzjIrE6hXixgh8WDGxYYyNwcFgDYjIRt1lvy7kwxJnUFT3rXZW9u7TGNW9t7Hr02uBuPO+GtB3+I6y6qQ4IJQanFg1sNzJGfjcSbvkRdwviYDc9Buep8hOcPZbI2Mo2RQDrX8pyqNhOKw7+JjZBpiaG1+c3ryTP3hzFsBcmtJVigQ4wh3uy1i+g2JXz1QLngOY482PHkRhpyBSoJAPiXUFI8m071Jc5bkHIWw5kB3x4cGIXpoPxIxjE2VbN7YkVf8RFneupgIiICIiAiIgIiICIiAiIgIiICIiAiIgIlD28ysvLuNZWKsMGQgqSCDpO4I3Bl9AREQEREBERAREQEREBERAREQEREBERAREQEREDn/wCkH/hnHf8Ab5f3TOgnz/8Apm43icHBF8Wg4XDYOIVlulyCkyKwIIIbw+YOsbToew/GcTn4PFn4rSMmb8UKq6VTG392oB39mmNkm2PpAv4iICIiAiIgIiICIiAiIgIiICIkfj+NTChdyaBVQACSWYhVVQNySxAA98CREr8POMZDHJeDSQGGbSlavZ8VlWB9xO4I6iF5xiOVsVkMpYMSKUaUxuTq9NOVPv6QLCJGHMMOlG73Hpc6UbWtMfRTdMfcJ54XmeHJjbKmRDjVnVmugCjFXsnpRB3+fSBLiRxx+LwDvcf4m+PxL4x6rv4vlNfBcyx5a0nqLF0CRZBoXe1QHOOWY+Kw5MGZdWPIpRh02PofIjqD7pLVQAABQGwA9Jpw8bjdtK5EZqDaVYE6T0agbo2N/fDcbjDMhyIGVdTLqFqv5xF2B74G+JEbmWELr73Hp1aL1rRf80G61e7rNJ51hC4XZwi5l1oXpRVA7knY0wgWMSEvNcVuC6rpyDCdZC25VWCrZ8Wzr0m/+t49TJrTUo1MuoalX84i7A98DdErTz3B3efN3gOPBZyON1oIHtSPa8LDp57SRg5jibo6AhBkZSy6lUiwWAJob9ekCVE8YsqsAykMD0INg/MT3AREQEREBERASDzjgTmxhVYK6vjyISLGpGDAEehqj7jJ0QKLNy/iXZcrthLIx04iCcaqUKk661F7N3VV4aFlpWJ2MYIUGYVpAB0kXWLhkAIB6E8ObAPR68p2EQOXXs3kBL/gsci5UyLl15VAyd3ZBY+M1jFqQoax0reWeSt/VsmG0JOd8y+2ops5zAWhDIwugwuiAaPsyz5pfc5au+7eq63pNVOJ4jCr4lXhxlCNw2niO71qNZbEE38sld9uu4F3+TAsn7MZzovLjNPhydCu+PiGzaSUA72wQupuhBbSSxmzL2VyFKXKEfwBXAOw/EXJ59TjytXowU71IGbNxPecRhK5GyHFw3DKwtQ4L5y2ZXA0q3c7mujrXTTdlwPF58XA5V0HvuH1YlB1ZLUUcTX1yHumQmrtgw6wN3B8iyJxCZNSaEbLQFjwOKUBB4QVpVvct1sdDD5z2Xy5zmHeYwMi8QovV0zYmQXjFLakrZ3LDzHQx153xQOMBxkQ5Cr5AmvTg/D/ABtaoqMQ7PjpRVHV/wApwc8Nx3EouS8uQjGM7EnGrMX7/IigkgAKq6W+AB9kUQsuJ7Pv3uTLjOI69S6HU6Qr48SE0OrDuh8QSLF3Nj8myKnCBDiZuHxnGe8BprQJYI6eZ94sbXYqU53nIpsxQKcwXIMXel3XuziSgih9QdzSBS4UaSKJOvBxudC15H/veIV8jJqbEh4qhW1UMZBFggAhvZWoEnD2RfGpVHxveNsH4qk0jYsGMvQ6n8CyuwIYCxW+7P2XdlOPvE0Bs2RXILOzZVYaMo2DINW+/iCoNqs6cPMuKbUwc6cYxlfwh+Mpz5U1GxteJEPhrqGFA1Ovgc+OR5Gw8ejHEr8XrPgBKoWwpiFk0XNpd0Ovukbj+y75Uy4tWMI39aZWolyc6upR/IoveH4hEG2nfqYgYVQAAAAB0AmYiAiIgIiICIiAiIgIiICIiAiIgIlN2x43Jg4His2JtOTHhd0agaYCwaIIPzlzAREQEREBERAREQEREBERAREQEREBERAREQEREDn/AOkH/hnHf9vl/dM6CcJ/S9zt+G4Nl7rXi4hMnDs4NHFkZfASKplNN5iiB1udB2P50/G8MvEti7lchY411aj3YNKzGgLaidvIiBdxEQEREBERAREQEREBERAREQEREBEicy44YU1FWYllRFStTuxpVFkDr5kgAWSQBIy85pkTJhy42fJ3Q1aSt6GcNrViCpCFfUGgQLBgWkSi4XtVhdEyU6q2PPmOoAaceEqGZhe16kI9Qwnpe0asmBlxuXzF1GNiiMrYyRkRizadSsCtAne/IEgLuJEHMEGJcuS8QYDbJ4WDH8gj869qF35XNY51w+pF7/FqcKyjULIckIRv0YggepFQNHarkScdwuXhshoZBsw6qwIKsPeCAZY8Lw640TGgCoihFA6BQKA+gkThecYcmU4sbhyFLkqQQAG0119b92x9Jn+2eHpj32OlIDeIbFiQvxsggepBA6QJ8SAedcPaDv8AFbhCnjHiDmkrffUbA9aNdJ7fmmEKHOXHpKq4OoUVY0hHrZoD1JgTIkD+2uHtF7/FbhSo1CyGJVCPiwKj1IrrPP8AbeAnSuVGIbS1Ovh2Y2bO48Dja91PoaCxiV6884YrrGfEV1BbDCrIsAetrZ+AJ6SZw2dciK6MrowDKykFWU7ggjYgjzgbIiICIiAiIgIiICIiBC5rwJzIAraHR1yY2rUA6na1sWpFqRYNE0QdxSZOyWpeIBypjfP3R1YMQxhGRmYuF1G2bUQSTf7AiBv4nsqr5Mzd4wTL3IKAVpVCNaqwIIGQJiB9Au25ueX7MUHVMitjZ2c4uJQ8QniVQ1631E6lLAlv+Y43sUiBJbkbDh8OBMxU42BumAYC/BSOrKgvYBtgqgkiwY3CdltCaTlv/wBNuErbBmbKOrHrq0/K/dMRAlcm5I2BkJyK648I4fGAmkjGCNJZtR1NQAsADzoSAOybV/f0VdHxhRkVFKh1JKLlFWuQ7Yyi2Aa8oiBjiOzmVEQYnVgc3C5MqlNyceZXd1Zn8IqzR1Hw9bNzI7KPpRTnH4S4kw0jLQxlqLlcgZiVYg0V6AgDpEQJHD9mAoYd5uwwaiFPtY8+TMTuxPibIRuSR1JJMwnZpu7TEcwKYhoxVjpggR0GttRLNTjcUPD032xEDHMeU5MbJmw27r3agBVIAVMiklWyJd955MCCB1FiWnZ7g2w8Lw+J61pixo1dNQUA1XviIFhERAREQERE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4" name="Picture 10" descr="Assembling cohorts for drug-response GWAS."/>
          <p:cNvPicPr>
            <a:picLocks noChangeAspect="1" noChangeArrowheads="1"/>
          </p:cNvPicPr>
          <p:nvPr/>
        </p:nvPicPr>
        <p:blipFill>
          <a:blip r:embed="rId2" cstate="print"/>
          <a:srcRect b="65042"/>
          <a:stretch>
            <a:fillRect/>
          </a:stretch>
        </p:blipFill>
        <p:spPr bwMode="auto">
          <a:xfrm>
            <a:off x="1066800" y="1143000"/>
            <a:ext cx="6534150" cy="3122026"/>
          </a:xfrm>
          <a:prstGeom prst="rect">
            <a:avLst/>
          </a:prstGeom>
          <a:noFill/>
        </p:spPr>
      </p:pic>
      <p:sp>
        <p:nvSpPr>
          <p:cNvPr id="8" name="TextBox 7"/>
          <p:cNvSpPr txBox="1"/>
          <p:nvPr/>
        </p:nvSpPr>
        <p:spPr>
          <a:xfrm>
            <a:off x="685800" y="3962400"/>
            <a:ext cx="2895600" cy="1477328"/>
          </a:xfrm>
          <a:prstGeom prst="rect">
            <a:avLst/>
          </a:prstGeom>
          <a:noFill/>
        </p:spPr>
        <p:txBody>
          <a:bodyPr wrap="square" rtlCol="0">
            <a:spAutoFit/>
          </a:bodyPr>
          <a:lstStyle/>
          <a:p>
            <a:r>
              <a:rPr lang="en-US" dirty="0" smtClean="0"/>
              <a:t>Genotype of </a:t>
            </a:r>
            <a:r>
              <a:rPr lang="en-US" dirty="0" err="1" smtClean="0"/>
              <a:t>SNPxxx</a:t>
            </a:r>
            <a:endParaRPr lang="en-US" dirty="0" smtClean="0"/>
          </a:p>
          <a:p>
            <a:r>
              <a:rPr lang="en-US" dirty="0" smtClean="0"/>
              <a:t>GGGGGGGGGGGGGGGGGGGGGGGGGGGGGGGGGGGGGGGGGGGGGGGGGGGGGGAAAAAAAAAAAAAAAAAAAA</a:t>
            </a:r>
            <a:endParaRPr lang="en-US" dirty="0"/>
          </a:p>
        </p:txBody>
      </p:sp>
      <p:sp>
        <p:nvSpPr>
          <p:cNvPr id="9" name="TextBox 8"/>
          <p:cNvSpPr txBox="1"/>
          <p:nvPr/>
        </p:nvSpPr>
        <p:spPr>
          <a:xfrm>
            <a:off x="4495800" y="3981271"/>
            <a:ext cx="2895600" cy="1477328"/>
          </a:xfrm>
          <a:prstGeom prst="rect">
            <a:avLst/>
          </a:prstGeom>
          <a:noFill/>
        </p:spPr>
        <p:txBody>
          <a:bodyPr wrap="square" rtlCol="0">
            <a:spAutoFit/>
          </a:bodyPr>
          <a:lstStyle/>
          <a:p>
            <a:r>
              <a:rPr lang="en-US" dirty="0" smtClean="0"/>
              <a:t>Genotype of </a:t>
            </a:r>
            <a:r>
              <a:rPr lang="en-US" dirty="0" err="1" smtClean="0"/>
              <a:t>SNPxxx</a:t>
            </a:r>
            <a:endParaRPr lang="en-US" dirty="0" smtClean="0"/>
          </a:p>
          <a:p>
            <a:r>
              <a:rPr lang="en-US" dirty="0" smtClean="0"/>
              <a:t>GGGGGGGGGGGGGGGGGGAAAAAAAAAAAAAAAAAAAA</a:t>
            </a:r>
          </a:p>
          <a:p>
            <a:r>
              <a:rPr lang="en-US" dirty="0" smtClean="0"/>
              <a:t>AAAAAAAAAAAAAAAAAAAA</a:t>
            </a:r>
            <a:br>
              <a:rPr lang="en-US" dirty="0" smtClean="0"/>
            </a:br>
            <a:r>
              <a:rPr lang="en-US" dirty="0" smtClean="0"/>
              <a:t>AAAAAAAAAAAAAAAAAAAA</a:t>
            </a:r>
            <a:endParaRPr lang="en-US" dirty="0"/>
          </a:p>
        </p:txBody>
      </p:sp>
      <p:sp>
        <p:nvSpPr>
          <p:cNvPr id="10" name="TextBox 9"/>
          <p:cNvSpPr txBox="1"/>
          <p:nvPr/>
        </p:nvSpPr>
        <p:spPr>
          <a:xfrm>
            <a:off x="2057400" y="5562600"/>
            <a:ext cx="4232890" cy="584775"/>
          </a:xfrm>
          <a:prstGeom prst="rect">
            <a:avLst/>
          </a:prstGeom>
          <a:noFill/>
        </p:spPr>
        <p:txBody>
          <a:bodyPr wrap="none" rtlCol="0">
            <a:spAutoFit/>
          </a:bodyPr>
          <a:lstStyle/>
          <a:p>
            <a:r>
              <a:rPr lang="en-US" sz="3200" b="1" dirty="0" smtClean="0"/>
              <a:t>G is risk, A is protective </a:t>
            </a:r>
            <a:endParaRPr lang="en-US"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a:stretch>
            <a:fillRect/>
          </a:stretch>
        </p:blipFill>
        <p:spPr bwMode="auto">
          <a:xfrm>
            <a:off x="1219200" y="2133600"/>
            <a:ext cx="6972980" cy="338817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22673" y="228600"/>
            <a:ext cx="9032231" cy="61722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 y="-105257"/>
            <a:ext cx="9303560" cy="7191857"/>
          </a:xfrm>
          <a:prstGeom prst="rect">
            <a:avLst/>
          </a:prstGeom>
          <a:noFill/>
          <a:ln w="9525">
            <a:noFill/>
            <a:miter lim="800000"/>
            <a:headEnd/>
            <a:tailEnd/>
          </a:ln>
        </p:spPr>
      </p:pic>
    </p:spTree>
  </p:cSld>
  <p:clrMapOvr>
    <a:masterClrMapping/>
  </p:clrMapOvr>
  <p:transition advTm="57253"/>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136163" y="0"/>
            <a:ext cx="8871675" cy="6858000"/>
          </a:xfrm>
          <a:prstGeom prst="rect">
            <a:avLst/>
          </a:prstGeom>
          <a:noFill/>
          <a:ln w="9525">
            <a:noFill/>
            <a:miter lim="800000"/>
            <a:headEnd/>
            <a:tailEnd/>
          </a:ln>
        </p:spPr>
      </p:pic>
    </p:spTree>
  </p:cSld>
  <p:clrMapOvr>
    <a:masterClrMapping/>
  </p:clrMapOvr>
  <p:transition advTm="96846"/>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60985" y="-152400"/>
            <a:ext cx="9204985" cy="7115656"/>
          </a:xfrm>
          <a:prstGeom prst="rect">
            <a:avLst/>
          </a:prstGeom>
          <a:noFill/>
          <a:ln w="9525">
            <a:noFill/>
            <a:miter lim="800000"/>
            <a:headEnd/>
            <a:tailEnd/>
          </a:ln>
        </p:spPr>
      </p:pic>
    </p:spTree>
  </p:cSld>
  <p:clrMapOvr>
    <a:masterClrMapping/>
  </p:clrMapOvr>
  <p:transition advTm="36286"/>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136163" y="0"/>
            <a:ext cx="8871675" cy="6858000"/>
          </a:xfrm>
          <a:prstGeom prst="rect">
            <a:avLst/>
          </a:prstGeom>
          <a:noFill/>
          <a:ln w="9525">
            <a:noFill/>
            <a:miter lim="800000"/>
            <a:headEnd/>
            <a:tailEnd/>
          </a:ln>
        </p:spPr>
      </p:pic>
    </p:spTree>
  </p:cSld>
  <p:clrMapOvr>
    <a:masterClrMapping/>
  </p:clrMapOvr>
  <p:transition advTm="72665"/>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l="18047" t="56756" r="17384" b="19684"/>
          <a:stretch>
            <a:fillRect/>
          </a:stretch>
        </p:blipFill>
        <p:spPr bwMode="auto">
          <a:xfrm>
            <a:off x="1524000" y="3429000"/>
            <a:ext cx="5943600" cy="1676400"/>
          </a:xfrm>
          <a:prstGeom prst="rect">
            <a:avLst/>
          </a:prstGeom>
          <a:noFill/>
          <a:ln w="9525">
            <a:noFill/>
            <a:miter lim="800000"/>
            <a:headEnd/>
            <a:tailEnd/>
          </a:ln>
        </p:spPr>
      </p:pic>
      <p:sp>
        <p:nvSpPr>
          <p:cNvPr id="3" name="TextBox 2"/>
          <p:cNvSpPr txBox="1"/>
          <p:nvPr/>
        </p:nvSpPr>
        <p:spPr>
          <a:xfrm>
            <a:off x="1143000" y="2209800"/>
            <a:ext cx="6858000" cy="584775"/>
          </a:xfrm>
          <a:prstGeom prst="rect">
            <a:avLst/>
          </a:prstGeom>
          <a:noFill/>
        </p:spPr>
        <p:txBody>
          <a:bodyPr wrap="square" rtlCol="0">
            <a:spAutoFit/>
          </a:bodyPr>
          <a:lstStyle/>
          <a:p>
            <a:pPr algn="ctr"/>
            <a:r>
              <a:rPr lang="en-US" sz="3200" b="1" dirty="0" smtClean="0"/>
              <a:t>Genetic Linkage</a:t>
            </a:r>
            <a:endParaRPr lang="en-US" sz="3200" b="1" dirty="0"/>
          </a:p>
        </p:txBody>
      </p:sp>
    </p:spTree>
  </p:cSld>
  <p:clrMapOvr>
    <a:masterClrMapping/>
  </p:clrMapOvr>
  <p:transition advTm="36286"/>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455281" y="-457200"/>
            <a:ext cx="9463120" cy="7315200"/>
          </a:xfrm>
          <a:prstGeom prst="rect">
            <a:avLst/>
          </a:prstGeom>
          <a:noFill/>
          <a:ln w="9525">
            <a:noFill/>
            <a:miter lim="800000"/>
            <a:headEnd/>
            <a:tailEnd/>
          </a:ln>
        </p:spPr>
      </p:pic>
    </p:spTree>
  </p:cSld>
  <p:clrMapOvr>
    <a:masterClrMapping/>
  </p:clrMapOvr>
  <p:transition advTm="140167"/>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Terminology</a:t>
            </a:r>
            <a:endParaRPr lang="en-US" dirty="0"/>
          </a:p>
        </p:txBody>
      </p:sp>
      <p:sp>
        <p:nvSpPr>
          <p:cNvPr id="3" name="TextBox 2"/>
          <p:cNvSpPr txBox="1"/>
          <p:nvPr/>
        </p:nvSpPr>
        <p:spPr>
          <a:xfrm>
            <a:off x="457200" y="1143000"/>
            <a:ext cx="6705600" cy="4708981"/>
          </a:xfrm>
          <a:prstGeom prst="rect">
            <a:avLst/>
          </a:prstGeom>
          <a:noFill/>
        </p:spPr>
        <p:txBody>
          <a:bodyPr wrap="square" rtlCol="0">
            <a:spAutoFit/>
          </a:bodyPr>
          <a:lstStyle/>
          <a:p>
            <a:pPr>
              <a:buFont typeface="Arial" pitchFamily="34" charset="0"/>
              <a:buChar char="•"/>
            </a:pPr>
            <a:r>
              <a:rPr lang="en-US" sz="2000" b="1" dirty="0" smtClean="0"/>
              <a:t>Genotype frequency</a:t>
            </a:r>
            <a:r>
              <a:rPr lang="en-US" sz="2000" dirty="0" smtClean="0"/>
              <a:t>:  The frequency of a particular genotype in the </a:t>
            </a:r>
            <a:r>
              <a:rPr lang="en-US" sz="2000" dirty="0" err="1" smtClean="0"/>
              <a:t>popolation</a:t>
            </a:r>
            <a:r>
              <a:rPr lang="en-US" sz="2000" dirty="0" smtClean="0"/>
              <a:t>; e.g. A/a B/b.  If the SNPs segregate randomly, you can calculate this by multiplying each of the allele frequencies.</a:t>
            </a:r>
          </a:p>
          <a:p>
            <a:r>
              <a:rPr lang="en-US" sz="2000" b="1" smtClean="0"/>
              <a:t>Linkage disequilibrium</a:t>
            </a:r>
            <a:r>
              <a:rPr lang="en-US" sz="2000" dirty="0" smtClean="0"/>
              <a:t>: If the SNPs segregate randomly, they are said to be in equilibrium.  If they do not segregate randomly, they are in linkage disequilibrium.</a:t>
            </a:r>
          </a:p>
          <a:p>
            <a:r>
              <a:rPr lang="en-US" sz="2000" b="1" dirty="0" err="1" smtClean="0"/>
              <a:t>Haplotype</a:t>
            </a:r>
            <a:r>
              <a:rPr lang="en-US" sz="2000" dirty="0" smtClean="0"/>
              <a:t>:  a set of markers that co-segregate with each other.  </a:t>
            </a:r>
          </a:p>
          <a:p>
            <a:r>
              <a:rPr lang="en-US" sz="2000" dirty="0" smtClean="0"/>
              <a:t>	</a:t>
            </a:r>
            <a:r>
              <a:rPr lang="en-US" sz="2000" u="sng" dirty="0" err="1" smtClean="0"/>
              <a:t>abc</a:t>
            </a:r>
            <a:r>
              <a:rPr lang="en-US" sz="2000" dirty="0" smtClean="0"/>
              <a:t>	or 	</a:t>
            </a:r>
            <a:r>
              <a:rPr lang="en-US" sz="2000" u="sng" dirty="0" err="1" smtClean="0"/>
              <a:t>abc</a:t>
            </a:r>
            <a:r>
              <a:rPr lang="en-US" sz="2000" dirty="0" smtClean="0"/>
              <a:t>	or 	</a:t>
            </a:r>
            <a:r>
              <a:rPr lang="en-US" sz="2000" u="sng" dirty="0" smtClean="0"/>
              <a:t>ABC</a:t>
            </a:r>
          </a:p>
          <a:p>
            <a:r>
              <a:rPr lang="en-US" sz="2000" dirty="0" smtClean="0"/>
              <a:t>	</a:t>
            </a:r>
            <a:r>
              <a:rPr lang="en-US" sz="2000" dirty="0" err="1" smtClean="0"/>
              <a:t>abc</a:t>
            </a:r>
            <a:r>
              <a:rPr lang="en-US" sz="2000" dirty="0" smtClean="0"/>
              <a:t>		</a:t>
            </a:r>
            <a:r>
              <a:rPr lang="en-US" sz="2000" dirty="0" err="1" smtClean="0"/>
              <a:t>ABC</a:t>
            </a:r>
            <a:r>
              <a:rPr lang="en-US" sz="2000" dirty="0" smtClean="0"/>
              <a:t>		</a:t>
            </a:r>
            <a:r>
              <a:rPr lang="en-US" sz="2000" dirty="0" err="1" smtClean="0"/>
              <a:t>ABC</a:t>
            </a:r>
            <a:endParaRPr lang="en-US" sz="2000" dirty="0" smtClean="0"/>
          </a:p>
          <a:p>
            <a:pPr>
              <a:buFont typeface="Arial" pitchFamily="34" charset="0"/>
              <a:buChar char="•"/>
            </a:pPr>
            <a:r>
              <a:rPr lang="en-US" sz="2000" b="1" dirty="0" smtClean="0"/>
              <a:t>Phase</a:t>
            </a:r>
            <a:r>
              <a:rPr lang="en-US" sz="2000" dirty="0" smtClean="0"/>
              <a:t>:  refers to whether the alleles are in </a:t>
            </a:r>
            <a:r>
              <a:rPr lang="en-US" sz="2000" dirty="0" err="1" smtClean="0"/>
              <a:t>cis</a:t>
            </a:r>
            <a:r>
              <a:rPr lang="en-US" sz="2000" dirty="0" smtClean="0"/>
              <a:t> or in trans.  </a:t>
            </a:r>
          </a:p>
          <a:p>
            <a:r>
              <a:rPr lang="en-US" sz="2000" dirty="0" smtClean="0"/>
              <a:t>	</a:t>
            </a:r>
            <a:r>
              <a:rPr lang="en-US" sz="2000" u="sng" dirty="0" err="1" smtClean="0"/>
              <a:t>ab</a:t>
            </a:r>
            <a:r>
              <a:rPr lang="en-US" sz="2000" dirty="0" smtClean="0"/>
              <a:t>	or 	</a:t>
            </a:r>
            <a:r>
              <a:rPr lang="en-US" sz="2000" u="sng" dirty="0" err="1" smtClean="0"/>
              <a:t>aB</a:t>
            </a:r>
            <a:endParaRPr lang="en-US" sz="2000" u="sng" dirty="0" smtClean="0"/>
          </a:p>
          <a:p>
            <a:r>
              <a:rPr lang="en-US" sz="2000" dirty="0" smtClean="0"/>
              <a:t>	AB		</a:t>
            </a:r>
            <a:r>
              <a:rPr lang="en-US" sz="2000" dirty="0" err="1" smtClean="0"/>
              <a:t>Ab</a:t>
            </a:r>
            <a:endParaRPr lang="en-US" sz="2000" dirty="0" smtClean="0"/>
          </a:p>
          <a:p>
            <a:endParaRPr lang="en-US" sz="2000" dirty="0" smtClean="0"/>
          </a:p>
          <a:p>
            <a:endParaRPr lang="en-US" sz="2000" dirty="0"/>
          </a:p>
        </p:txBody>
      </p:sp>
    </p:spTree>
  </p:cSld>
  <p:clrMapOvr>
    <a:masterClrMapping/>
  </p:clrMapOvr>
  <p:transition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Linkage</a:t>
            </a:r>
            <a:endParaRPr lang="en-US" dirty="0"/>
          </a:p>
        </p:txBody>
      </p:sp>
      <p:sp>
        <p:nvSpPr>
          <p:cNvPr id="3" name="TextBox 2"/>
          <p:cNvSpPr txBox="1"/>
          <p:nvPr/>
        </p:nvSpPr>
        <p:spPr>
          <a:xfrm>
            <a:off x="533400" y="1600200"/>
            <a:ext cx="7848600" cy="5262979"/>
          </a:xfrm>
          <a:prstGeom prst="rect">
            <a:avLst/>
          </a:prstGeom>
          <a:noFill/>
        </p:spPr>
        <p:txBody>
          <a:bodyPr wrap="square" rtlCol="0">
            <a:spAutoFit/>
          </a:bodyPr>
          <a:lstStyle/>
          <a:p>
            <a:endParaRPr lang="en-US" sz="2800" dirty="0" smtClean="0"/>
          </a:p>
          <a:p>
            <a:pPr>
              <a:buFont typeface="Arial" pitchFamily="34" charset="0"/>
              <a:buChar char="•"/>
            </a:pPr>
            <a:r>
              <a:rPr lang="en-US" sz="2800" dirty="0" smtClean="0"/>
              <a:t>The correlation between two markers (R) is a way to measure their linkage.</a:t>
            </a:r>
          </a:p>
          <a:p>
            <a:pPr>
              <a:buFont typeface="Arial" pitchFamily="34" charset="0"/>
              <a:buChar char="•"/>
            </a:pPr>
            <a:r>
              <a:rPr lang="en-US" sz="2800" dirty="0" smtClean="0"/>
              <a:t>R=1 indicates that the two markers are completely linked.</a:t>
            </a:r>
          </a:p>
          <a:p>
            <a:pPr>
              <a:buFont typeface="Arial" pitchFamily="34" charset="0"/>
              <a:buChar char="•"/>
            </a:pPr>
            <a:r>
              <a:rPr lang="en-US" sz="2800" dirty="0" smtClean="0"/>
              <a:t>R=0 indicates that the two markers segregate randomly.</a:t>
            </a:r>
          </a:p>
          <a:p>
            <a:pPr>
              <a:buFont typeface="Arial" pitchFamily="34" charset="0"/>
              <a:buChar char="•"/>
            </a:pPr>
            <a:r>
              <a:rPr lang="en-US" sz="2800" dirty="0" smtClean="0"/>
              <a:t>R</a:t>
            </a:r>
            <a:r>
              <a:rPr lang="en-US" sz="2800" baseline="30000" dirty="0" smtClean="0"/>
              <a:t>2</a:t>
            </a:r>
            <a:r>
              <a:rPr lang="en-US" sz="2800" dirty="0" smtClean="0"/>
              <a:t> measures the loss of information when marker A is replaced by marker B.  </a:t>
            </a:r>
          </a:p>
          <a:p>
            <a:pPr>
              <a:buFont typeface="Arial" pitchFamily="34" charset="0"/>
              <a:buChar char="•"/>
            </a:pPr>
            <a:endParaRPr lang="en-US" sz="2800" dirty="0" smtClean="0"/>
          </a:p>
          <a:p>
            <a:endParaRPr lang="en-US" sz="2800" dirty="0" smtClean="0"/>
          </a:p>
          <a:p>
            <a:r>
              <a:rPr lang="en-US" sz="2800" dirty="0" smtClean="0"/>
              <a:t>	</a:t>
            </a:r>
          </a:p>
        </p:txBody>
      </p:sp>
    </p:spTree>
    <p:custDataLst>
      <p:tags r:id="rId1"/>
    </p:custDataLst>
  </p:cSld>
  <p:clrMapOvr>
    <a:masterClrMapping/>
  </p:clrMapOvr>
  <p:transition advTm="15283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Scenario 1</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2"/>
          <p:cNvPicPr>
            <a:picLocks noChangeAspect="1" noChangeArrowheads="1"/>
          </p:cNvPicPr>
          <p:nvPr/>
        </p:nvPicPr>
        <p:blipFill>
          <a:blip r:embed="rId2" cstate="print"/>
          <a:srcRect l="18047" t="56756" r="17384" b="19684"/>
          <a:stretch>
            <a:fillRect/>
          </a:stretch>
        </p:blipFill>
        <p:spPr bwMode="auto">
          <a:xfrm>
            <a:off x="1143000" y="2438400"/>
            <a:ext cx="5943600" cy="1676400"/>
          </a:xfrm>
          <a:prstGeom prst="rect">
            <a:avLst/>
          </a:prstGeom>
          <a:noFill/>
          <a:ln w="9525">
            <a:noFill/>
            <a:miter lim="800000"/>
            <a:headEnd/>
            <a:tailEnd/>
          </a:ln>
        </p:spPr>
      </p:pic>
    </p:spTree>
  </p:cSld>
  <p:clrMapOvr>
    <a:masterClrMapping/>
  </p:clrMapOvr>
  <p:transition advTm="72665"/>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2</a:t>
            </a:r>
            <a:endParaRPr lang="en-US" dirty="0"/>
          </a:p>
        </p:txBody>
      </p:sp>
      <p:cxnSp>
        <p:nvCxnSpPr>
          <p:cNvPr id="4" name="Straight Connector 3"/>
          <p:cNvCxnSpPr/>
          <p:nvPr/>
        </p:nvCxnSpPr>
        <p:spPr>
          <a:xfrm>
            <a:off x="762000" y="18288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5" name="Straight Connector 4"/>
          <p:cNvCxnSpPr/>
          <p:nvPr/>
        </p:nvCxnSpPr>
        <p:spPr>
          <a:xfrm>
            <a:off x="762000" y="2286000"/>
            <a:ext cx="175260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95400" y="2357735"/>
            <a:ext cx="348172" cy="461665"/>
          </a:xfrm>
          <a:prstGeom prst="rect">
            <a:avLst/>
          </a:prstGeom>
          <a:noFill/>
        </p:spPr>
        <p:txBody>
          <a:bodyPr wrap="none" rtlCol="0">
            <a:spAutoFit/>
          </a:bodyPr>
          <a:lstStyle/>
          <a:p>
            <a:r>
              <a:rPr lang="en-US" sz="2400" b="1" dirty="0" smtClean="0">
                <a:solidFill>
                  <a:srgbClr val="00B050"/>
                </a:solidFill>
              </a:rPr>
              <a:t>C</a:t>
            </a:r>
            <a:endParaRPr lang="en-US" sz="2400" b="1" dirty="0">
              <a:solidFill>
                <a:srgbClr val="00B050"/>
              </a:solidFill>
            </a:endParaRPr>
          </a:p>
        </p:txBody>
      </p:sp>
      <p:sp>
        <p:nvSpPr>
          <p:cNvPr id="8" name="TextBox 7"/>
          <p:cNvSpPr txBox="1"/>
          <p:nvPr/>
        </p:nvSpPr>
        <p:spPr>
          <a:xfrm>
            <a:off x="1295400" y="1295400"/>
            <a:ext cx="370614" cy="461665"/>
          </a:xfrm>
          <a:prstGeom prst="rect">
            <a:avLst/>
          </a:prstGeom>
          <a:noFill/>
        </p:spPr>
        <p:txBody>
          <a:bodyPr wrap="none" rtlCol="0">
            <a:spAutoFit/>
          </a:bodyPr>
          <a:lstStyle/>
          <a:p>
            <a:r>
              <a:rPr lang="en-US" sz="2400" b="1" dirty="0" smtClean="0">
                <a:solidFill>
                  <a:srgbClr val="C00000"/>
                </a:solidFill>
              </a:rPr>
              <a:t>A</a:t>
            </a:r>
            <a:endParaRPr lang="en-US" sz="2400" b="1" dirty="0">
              <a:solidFill>
                <a:srgbClr val="C00000"/>
              </a:solidFill>
            </a:endParaRPr>
          </a:p>
        </p:txBody>
      </p:sp>
      <p:cxnSp>
        <p:nvCxnSpPr>
          <p:cNvPr id="9" name="Straight Connector 8"/>
          <p:cNvCxnSpPr/>
          <p:nvPr/>
        </p:nvCxnSpPr>
        <p:spPr>
          <a:xfrm>
            <a:off x="5105400" y="18288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10" name="TextBox 9"/>
          <p:cNvSpPr txBox="1"/>
          <p:nvPr/>
        </p:nvSpPr>
        <p:spPr>
          <a:xfrm>
            <a:off x="5638800" y="1367135"/>
            <a:ext cx="380232" cy="461665"/>
          </a:xfrm>
          <a:prstGeom prst="rect">
            <a:avLst/>
          </a:prstGeom>
          <a:noFill/>
        </p:spPr>
        <p:txBody>
          <a:bodyPr wrap="none" rtlCol="0">
            <a:spAutoFit/>
          </a:bodyPr>
          <a:lstStyle/>
          <a:p>
            <a:r>
              <a:rPr lang="en-US" sz="2400" b="1" dirty="0" smtClean="0">
                <a:solidFill>
                  <a:srgbClr val="C00000"/>
                </a:solidFill>
              </a:rPr>
              <a:t>G</a:t>
            </a:r>
            <a:endParaRPr lang="en-US" sz="2400" b="1" dirty="0">
              <a:solidFill>
                <a:srgbClr val="C00000"/>
              </a:solidFill>
            </a:endParaRPr>
          </a:p>
        </p:txBody>
      </p:sp>
      <p:cxnSp>
        <p:nvCxnSpPr>
          <p:cNvPr id="11" name="Straight Connector 10"/>
          <p:cNvCxnSpPr/>
          <p:nvPr/>
        </p:nvCxnSpPr>
        <p:spPr>
          <a:xfrm>
            <a:off x="5105400" y="22860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12" name="TextBox 11"/>
          <p:cNvSpPr txBox="1"/>
          <p:nvPr/>
        </p:nvSpPr>
        <p:spPr>
          <a:xfrm>
            <a:off x="5638800" y="2281535"/>
            <a:ext cx="380232" cy="461665"/>
          </a:xfrm>
          <a:prstGeom prst="rect">
            <a:avLst/>
          </a:prstGeom>
          <a:noFill/>
        </p:spPr>
        <p:txBody>
          <a:bodyPr wrap="none" rtlCol="0">
            <a:spAutoFit/>
          </a:bodyPr>
          <a:lstStyle/>
          <a:p>
            <a:r>
              <a:rPr lang="en-US" sz="2400" b="1" dirty="0" smtClean="0">
                <a:solidFill>
                  <a:srgbClr val="C00000"/>
                </a:solidFill>
              </a:rPr>
              <a:t>G</a:t>
            </a:r>
            <a:endParaRPr lang="en-US" sz="2400" b="1" dirty="0">
              <a:solidFill>
                <a:srgbClr val="C00000"/>
              </a:solidFill>
            </a:endParaRPr>
          </a:p>
        </p:txBody>
      </p:sp>
      <p:sp>
        <p:nvSpPr>
          <p:cNvPr id="14" name="TextBox 13"/>
          <p:cNvSpPr txBox="1"/>
          <p:nvPr/>
        </p:nvSpPr>
        <p:spPr>
          <a:xfrm>
            <a:off x="2667000" y="1828800"/>
            <a:ext cx="982448" cy="369332"/>
          </a:xfrm>
          <a:prstGeom prst="rect">
            <a:avLst/>
          </a:prstGeom>
          <a:noFill/>
        </p:spPr>
        <p:txBody>
          <a:bodyPr wrap="none" rtlCol="0">
            <a:spAutoFit/>
          </a:bodyPr>
          <a:lstStyle/>
          <a:p>
            <a:r>
              <a:rPr lang="en-US" dirty="0" err="1" smtClean="0"/>
              <a:t>Chrom</a:t>
            </a:r>
            <a:r>
              <a:rPr lang="en-US" dirty="0" smtClean="0"/>
              <a:t> 1</a:t>
            </a:r>
            <a:endParaRPr lang="en-US" dirty="0"/>
          </a:p>
        </p:txBody>
      </p:sp>
      <p:sp>
        <p:nvSpPr>
          <p:cNvPr id="15" name="TextBox 14"/>
          <p:cNvSpPr txBox="1"/>
          <p:nvPr/>
        </p:nvSpPr>
        <p:spPr>
          <a:xfrm>
            <a:off x="7018552" y="1828800"/>
            <a:ext cx="982448" cy="369332"/>
          </a:xfrm>
          <a:prstGeom prst="rect">
            <a:avLst/>
          </a:prstGeom>
          <a:noFill/>
        </p:spPr>
        <p:txBody>
          <a:bodyPr wrap="none" rtlCol="0">
            <a:spAutoFit/>
          </a:bodyPr>
          <a:lstStyle/>
          <a:p>
            <a:r>
              <a:rPr lang="en-US" dirty="0" err="1" smtClean="0"/>
              <a:t>Chrom</a:t>
            </a:r>
            <a:r>
              <a:rPr lang="en-US" dirty="0" smtClean="0"/>
              <a:t> 2</a:t>
            </a:r>
            <a:endParaRPr lang="en-US" dirty="0"/>
          </a:p>
        </p:txBody>
      </p:sp>
      <p:cxnSp>
        <p:nvCxnSpPr>
          <p:cNvPr id="17" name="Straight Connector 16"/>
          <p:cNvCxnSpPr/>
          <p:nvPr/>
        </p:nvCxnSpPr>
        <p:spPr>
          <a:xfrm>
            <a:off x="609600" y="3429000"/>
            <a:ext cx="77724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323164" y="2667000"/>
            <a:ext cx="3800784" cy="646331"/>
          </a:xfrm>
          <a:prstGeom prst="rect">
            <a:avLst/>
          </a:prstGeom>
          <a:noFill/>
        </p:spPr>
        <p:txBody>
          <a:bodyPr wrap="none" rtlCol="0">
            <a:spAutoFit/>
          </a:bodyPr>
          <a:lstStyle/>
          <a:p>
            <a:r>
              <a:rPr lang="en-US" sz="3600" dirty="0" smtClean="0"/>
              <a:t>First polymorphism</a:t>
            </a:r>
            <a:endParaRPr lang="en-US" sz="3600" dirty="0"/>
          </a:p>
        </p:txBody>
      </p:sp>
      <p:sp>
        <p:nvSpPr>
          <p:cNvPr id="19" name="TextBox 18"/>
          <p:cNvSpPr txBox="1"/>
          <p:nvPr/>
        </p:nvSpPr>
        <p:spPr>
          <a:xfrm>
            <a:off x="2133600" y="3505200"/>
            <a:ext cx="4361450" cy="646331"/>
          </a:xfrm>
          <a:prstGeom prst="rect">
            <a:avLst/>
          </a:prstGeom>
          <a:noFill/>
        </p:spPr>
        <p:txBody>
          <a:bodyPr wrap="none" rtlCol="0">
            <a:spAutoFit/>
          </a:bodyPr>
          <a:lstStyle/>
          <a:p>
            <a:r>
              <a:rPr lang="en-US" sz="3600" dirty="0" smtClean="0"/>
              <a:t>Second polymorphism</a:t>
            </a:r>
            <a:endParaRPr lang="en-US" sz="3600" dirty="0"/>
          </a:p>
        </p:txBody>
      </p:sp>
      <p:cxnSp>
        <p:nvCxnSpPr>
          <p:cNvPr id="20" name="Straight Connector 19"/>
          <p:cNvCxnSpPr/>
          <p:nvPr/>
        </p:nvCxnSpPr>
        <p:spPr>
          <a:xfrm>
            <a:off x="762000" y="45720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1" name="Straight Connector 20"/>
          <p:cNvCxnSpPr/>
          <p:nvPr/>
        </p:nvCxnSpPr>
        <p:spPr>
          <a:xfrm>
            <a:off x="762000" y="5029200"/>
            <a:ext cx="175260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295400" y="5100935"/>
            <a:ext cx="348172" cy="461665"/>
          </a:xfrm>
          <a:prstGeom prst="rect">
            <a:avLst/>
          </a:prstGeom>
          <a:noFill/>
        </p:spPr>
        <p:txBody>
          <a:bodyPr wrap="none" rtlCol="0">
            <a:spAutoFit/>
          </a:bodyPr>
          <a:lstStyle/>
          <a:p>
            <a:r>
              <a:rPr lang="en-US" sz="2400" b="1" dirty="0" smtClean="0">
                <a:solidFill>
                  <a:srgbClr val="00B050"/>
                </a:solidFill>
              </a:rPr>
              <a:t>C</a:t>
            </a:r>
            <a:endParaRPr lang="en-US" sz="2400" b="1" dirty="0">
              <a:solidFill>
                <a:srgbClr val="00B050"/>
              </a:solidFill>
            </a:endParaRPr>
          </a:p>
        </p:txBody>
      </p:sp>
      <p:sp>
        <p:nvSpPr>
          <p:cNvPr id="23" name="TextBox 22"/>
          <p:cNvSpPr txBox="1"/>
          <p:nvPr/>
        </p:nvSpPr>
        <p:spPr>
          <a:xfrm>
            <a:off x="1295400" y="4038600"/>
            <a:ext cx="370614" cy="461665"/>
          </a:xfrm>
          <a:prstGeom prst="rect">
            <a:avLst/>
          </a:prstGeom>
          <a:noFill/>
        </p:spPr>
        <p:txBody>
          <a:bodyPr wrap="none" rtlCol="0">
            <a:spAutoFit/>
          </a:bodyPr>
          <a:lstStyle/>
          <a:p>
            <a:r>
              <a:rPr lang="en-US" sz="2400" b="1" dirty="0" smtClean="0">
                <a:solidFill>
                  <a:srgbClr val="C00000"/>
                </a:solidFill>
              </a:rPr>
              <a:t>A</a:t>
            </a:r>
            <a:endParaRPr lang="en-US" sz="2400" b="1" dirty="0">
              <a:solidFill>
                <a:srgbClr val="C00000"/>
              </a:solidFill>
            </a:endParaRPr>
          </a:p>
        </p:txBody>
      </p:sp>
      <p:cxnSp>
        <p:nvCxnSpPr>
          <p:cNvPr id="24" name="Straight Connector 23"/>
          <p:cNvCxnSpPr/>
          <p:nvPr/>
        </p:nvCxnSpPr>
        <p:spPr>
          <a:xfrm>
            <a:off x="5105400" y="45720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25" name="TextBox 24"/>
          <p:cNvSpPr txBox="1"/>
          <p:nvPr/>
        </p:nvSpPr>
        <p:spPr>
          <a:xfrm>
            <a:off x="5638800" y="4110335"/>
            <a:ext cx="380232" cy="461665"/>
          </a:xfrm>
          <a:prstGeom prst="rect">
            <a:avLst/>
          </a:prstGeom>
          <a:noFill/>
        </p:spPr>
        <p:txBody>
          <a:bodyPr wrap="none" rtlCol="0">
            <a:spAutoFit/>
          </a:bodyPr>
          <a:lstStyle/>
          <a:p>
            <a:r>
              <a:rPr lang="en-US" sz="2400" b="1" dirty="0" smtClean="0">
                <a:solidFill>
                  <a:srgbClr val="C00000"/>
                </a:solidFill>
              </a:rPr>
              <a:t>G</a:t>
            </a:r>
            <a:endParaRPr lang="en-US" sz="2400" b="1" dirty="0">
              <a:solidFill>
                <a:srgbClr val="C00000"/>
              </a:solidFill>
            </a:endParaRPr>
          </a:p>
        </p:txBody>
      </p:sp>
      <p:cxnSp>
        <p:nvCxnSpPr>
          <p:cNvPr id="26" name="Straight Connector 25"/>
          <p:cNvCxnSpPr/>
          <p:nvPr/>
        </p:nvCxnSpPr>
        <p:spPr>
          <a:xfrm>
            <a:off x="5105400" y="5029200"/>
            <a:ext cx="1752600" cy="0"/>
          </a:xfrm>
          <a:prstGeom prst="line">
            <a:avLst/>
          </a:prstGeom>
          <a:ln w="57150">
            <a:solidFill>
              <a:srgbClr val="92D050"/>
            </a:solidFill>
          </a:ln>
        </p:spPr>
        <p:style>
          <a:lnRef idx="1">
            <a:schemeClr val="accent2"/>
          </a:lnRef>
          <a:fillRef idx="0">
            <a:schemeClr val="accent2"/>
          </a:fillRef>
          <a:effectRef idx="0">
            <a:schemeClr val="accent2"/>
          </a:effectRef>
          <a:fontRef idx="minor">
            <a:schemeClr val="tx1"/>
          </a:fontRef>
        </p:style>
      </p:cxnSp>
      <p:sp>
        <p:nvSpPr>
          <p:cNvPr id="27" name="TextBox 26"/>
          <p:cNvSpPr txBox="1"/>
          <p:nvPr/>
        </p:nvSpPr>
        <p:spPr>
          <a:xfrm>
            <a:off x="5638800" y="5024735"/>
            <a:ext cx="348172" cy="461665"/>
          </a:xfrm>
          <a:prstGeom prst="rect">
            <a:avLst/>
          </a:prstGeom>
          <a:noFill/>
          <a:ln>
            <a:solidFill>
              <a:schemeClr val="bg1"/>
            </a:solidFill>
          </a:ln>
        </p:spPr>
        <p:txBody>
          <a:bodyPr wrap="none" rtlCol="0">
            <a:spAutoFit/>
          </a:bodyPr>
          <a:lstStyle/>
          <a:p>
            <a:r>
              <a:rPr lang="en-US" sz="2400" b="1" dirty="0" smtClean="0">
                <a:solidFill>
                  <a:srgbClr val="00B050"/>
                </a:solidFill>
              </a:rPr>
              <a:t>C</a:t>
            </a:r>
            <a:endParaRPr lang="en-US" sz="2400" b="1" dirty="0">
              <a:solidFill>
                <a:srgbClr val="00B050"/>
              </a:solidFill>
            </a:endParaRPr>
          </a:p>
        </p:txBody>
      </p:sp>
      <p:sp>
        <p:nvSpPr>
          <p:cNvPr id="28" name="TextBox 27"/>
          <p:cNvSpPr txBox="1"/>
          <p:nvPr/>
        </p:nvSpPr>
        <p:spPr>
          <a:xfrm>
            <a:off x="2667000" y="4572000"/>
            <a:ext cx="982448" cy="369332"/>
          </a:xfrm>
          <a:prstGeom prst="rect">
            <a:avLst/>
          </a:prstGeom>
          <a:noFill/>
        </p:spPr>
        <p:txBody>
          <a:bodyPr wrap="none" rtlCol="0">
            <a:spAutoFit/>
          </a:bodyPr>
          <a:lstStyle/>
          <a:p>
            <a:r>
              <a:rPr lang="en-US" dirty="0" err="1" smtClean="0"/>
              <a:t>Chrom</a:t>
            </a:r>
            <a:r>
              <a:rPr lang="en-US" dirty="0" smtClean="0"/>
              <a:t> 1</a:t>
            </a:r>
            <a:endParaRPr lang="en-US" dirty="0"/>
          </a:p>
        </p:txBody>
      </p:sp>
      <p:sp>
        <p:nvSpPr>
          <p:cNvPr id="29" name="TextBox 28"/>
          <p:cNvSpPr txBox="1"/>
          <p:nvPr/>
        </p:nvSpPr>
        <p:spPr>
          <a:xfrm>
            <a:off x="7018552" y="4572000"/>
            <a:ext cx="982448" cy="369332"/>
          </a:xfrm>
          <a:prstGeom prst="rect">
            <a:avLst/>
          </a:prstGeom>
          <a:noFill/>
        </p:spPr>
        <p:txBody>
          <a:bodyPr wrap="none" rtlCol="0">
            <a:spAutoFit/>
          </a:bodyPr>
          <a:lstStyle/>
          <a:p>
            <a:r>
              <a:rPr lang="en-US" dirty="0" err="1" smtClean="0"/>
              <a:t>Chrom</a:t>
            </a:r>
            <a:r>
              <a:rPr lang="en-US" dirty="0" smtClean="0"/>
              <a:t> 2</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pic>
        <p:nvPicPr>
          <p:cNvPr id="4" name="Picture 3" descr="gwas-2012-07-01.jpg"/>
          <p:cNvPicPr>
            <a:picLocks noChangeAspect="1"/>
          </p:cNvPicPr>
          <p:nvPr/>
        </p:nvPicPr>
        <p:blipFill rotWithShape="1">
          <a:blip r:embed="rId2" cstate="print"/>
          <a:srcRect l="132" b="1254"/>
          <a:stretch/>
        </p:blipFill>
        <p:spPr>
          <a:xfrm>
            <a:off x="-1" y="432262"/>
            <a:ext cx="8218711" cy="6094801"/>
          </a:xfrm>
          <a:prstGeom prst="rect">
            <a:avLst/>
          </a:prstGeom>
        </p:spPr>
      </p:pic>
      <p:sp>
        <p:nvSpPr>
          <p:cNvPr id="5" name="TextBox 4"/>
          <p:cNvSpPr txBox="1"/>
          <p:nvPr/>
        </p:nvSpPr>
        <p:spPr>
          <a:xfrm>
            <a:off x="1790700" y="0"/>
            <a:ext cx="5562600" cy="646331"/>
          </a:xfrm>
          <a:prstGeom prst="rect">
            <a:avLst/>
          </a:prstGeom>
          <a:noFill/>
        </p:spPr>
        <p:txBody>
          <a:bodyPr wrap="square" rtlCol="0">
            <a:spAutoFit/>
          </a:bodyPr>
          <a:lstStyle/>
          <a:p>
            <a:pPr algn="ctr"/>
            <a:r>
              <a:rPr lang="en-US" b="1" dirty="0" smtClean="0"/>
              <a:t>Published Genome-Wide Associations through 07/2012</a:t>
            </a:r>
          </a:p>
          <a:p>
            <a:pPr algn="ctr"/>
            <a:r>
              <a:rPr lang="en-US" b="1" dirty="0"/>
              <a:t>P</a:t>
            </a:r>
            <a:r>
              <a:rPr lang="en-US" b="1" dirty="0" smtClean="0"/>
              <a:t>ublished GWA at p≤5X10</a:t>
            </a:r>
            <a:r>
              <a:rPr lang="en-US" b="1" baseline="30000" dirty="0" smtClean="0"/>
              <a:t>-8</a:t>
            </a:r>
            <a:r>
              <a:rPr lang="en-US" b="1" dirty="0" smtClean="0"/>
              <a:t> for 18 trait categories</a:t>
            </a:r>
            <a:endParaRPr lang="en-US" b="1" dirty="0"/>
          </a:p>
        </p:txBody>
      </p:sp>
      <p:sp>
        <p:nvSpPr>
          <p:cNvPr id="6" name="TextBox 5"/>
          <p:cNvSpPr txBox="1"/>
          <p:nvPr/>
        </p:nvSpPr>
        <p:spPr>
          <a:xfrm>
            <a:off x="3875318" y="5868574"/>
            <a:ext cx="3505200" cy="923330"/>
          </a:xfrm>
          <a:prstGeom prst="rect">
            <a:avLst/>
          </a:prstGeom>
          <a:noFill/>
        </p:spPr>
        <p:txBody>
          <a:bodyPr wrap="square" rtlCol="0">
            <a:spAutoFit/>
          </a:bodyPr>
          <a:lstStyle/>
          <a:p>
            <a:r>
              <a:rPr lang="en-US" b="1" dirty="0" smtClean="0"/>
              <a:t>NHGRI GWA Catalog</a:t>
            </a:r>
          </a:p>
          <a:p>
            <a:r>
              <a:rPr lang="en-US" b="1" dirty="0" smtClean="0"/>
              <a:t>www.genome.gov/GWAStudies</a:t>
            </a:r>
          </a:p>
          <a:p>
            <a:r>
              <a:rPr lang="en-US" b="1" dirty="0" smtClean="0"/>
              <a:t>www.ebi.ac.uk/fgpt/gwas/ </a:t>
            </a:r>
            <a:endParaRPr lang="en-US" b="1" dirty="0"/>
          </a:p>
        </p:txBody>
      </p:sp>
      <p:pic>
        <p:nvPicPr>
          <p:cNvPr id="7" name="Picture 2" descr="http://wwwdev.ebi.ac.uk/fgpt/gwas/images/dual-logo2.pn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54283"/>
          <a:stretch/>
        </p:blipFill>
        <p:spPr bwMode="auto">
          <a:xfrm>
            <a:off x="6770918" y="6413845"/>
            <a:ext cx="1053854" cy="335297"/>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2" descr="http://wwwdev.ebi.ac.uk/fgpt/gwas/images/dual-logo2.pn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r="46392"/>
          <a:stretch/>
        </p:blipFill>
        <p:spPr bwMode="auto">
          <a:xfrm>
            <a:off x="2656118" y="6413845"/>
            <a:ext cx="1235754" cy="33529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descr="gwas-2012-07-02.jpg"/>
          <p:cNvPicPr>
            <a:picLocks noChangeAspect="1"/>
          </p:cNvPicPr>
          <p:nvPr/>
        </p:nvPicPr>
        <p:blipFill rotWithShape="1">
          <a:blip r:embed="rId4" cstate="print"/>
          <a:srcRect l="9642" t="10000" r="52738" b="12063"/>
          <a:stretch/>
        </p:blipFill>
        <p:spPr>
          <a:xfrm>
            <a:off x="7674429" y="4417413"/>
            <a:ext cx="1307190" cy="2031069"/>
          </a:xfrm>
          <a:prstGeom prst="rect">
            <a:avLst/>
          </a:prstGeom>
        </p:spPr>
      </p:pic>
    </p:spTree>
  </p:cSld>
  <p:clrMapOvr>
    <a:masterClrMapping/>
  </p:clrMapOvr>
  <p:transition advTm="125534"/>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1143000"/>
          </a:xfrm>
        </p:spPr>
        <p:txBody>
          <a:bodyPr/>
          <a:lstStyle/>
          <a:p>
            <a:r>
              <a:rPr lang="en-US" dirty="0" smtClean="0"/>
              <a:t>Scenario 1</a:t>
            </a:r>
            <a:endParaRPr lang="en-US" dirty="0"/>
          </a:p>
        </p:txBody>
      </p:sp>
      <p:sp>
        <p:nvSpPr>
          <p:cNvPr id="3" name="TextBox 2"/>
          <p:cNvSpPr txBox="1"/>
          <p:nvPr/>
        </p:nvSpPr>
        <p:spPr>
          <a:xfrm>
            <a:off x="685800" y="1447800"/>
            <a:ext cx="7772400" cy="1477328"/>
          </a:xfrm>
          <a:prstGeom prst="rect">
            <a:avLst/>
          </a:prstGeom>
          <a:noFill/>
        </p:spPr>
        <p:txBody>
          <a:bodyPr wrap="square" rtlCol="0">
            <a:spAutoFit/>
          </a:bodyPr>
          <a:lstStyle/>
          <a:p>
            <a:r>
              <a:rPr lang="en-US" dirty="0" smtClean="0"/>
              <a:t>SNP1	SNP2				</a:t>
            </a:r>
          </a:p>
          <a:p>
            <a:r>
              <a:rPr lang="en-US" dirty="0" smtClean="0"/>
              <a:t>    A	    C	Ancestral</a:t>
            </a:r>
          </a:p>
          <a:p>
            <a:r>
              <a:rPr lang="en-US" dirty="0" smtClean="0"/>
              <a:t>    C	    </a:t>
            </a:r>
            <a:r>
              <a:rPr lang="en-US" dirty="0" err="1" smtClean="0"/>
              <a:t>C</a:t>
            </a:r>
            <a:r>
              <a:rPr lang="en-US" dirty="0" smtClean="0"/>
              <a:t>	derived SNP1</a:t>
            </a:r>
          </a:p>
          <a:p>
            <a:r>
              <a:rPr lang="en-US" dirty="0" smtClean="0"/>
              <a:t>    C	    G	derived SNP2</a:t>
            </a:r>
          </a:p>
          <a:p>
            <a:r>
              <a:rPr lang="en-US" dirty="0" smtClean="0"/>
              <a:t>    A	    G	recombinant (not observed)</a:t>
            </a:r>
            <a:endParaRPr lang="en-US" dirty="0"/>
          </a:p>
        </p:txBody>
      </p:sp>
      <p:sp>
        <p:nvSpPr>
          <p:cNvPr id="5" name="Title 1"/>
          <p:cNvSpPr txBox="1">
            <a:spLocks/>
          </p:cNvSpPr>
          <p:nvPr/>
        </p:nvSpPr>
        <p:spPr>
          <a:xfrm>
            <a:off x="304800" y="2819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Scenario 2</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TextBox 5"/>
          <p:cNvSpPr txBox="1"/>
          <p:nvPr/>
        </p:nvSpPr>
        <p:spPr>
          <a:xfrm>
            <a:off x="685800" y="3704272"/>
            <a:ext cx="7772400" cy="1477328"/>
          </a:xfrm>
          <a:prstGeom prst="rect">
            <a:avLst/>
          </a:prstGeom>
          <a:noFill/>
        </p:spPr>
        <p:txBody>
          <a:bodyPr wrap="square" rtlCol="0">
            <a:spAutoFit/>
          </a:bodyPr>
          <a:lstStyle/>
          <a:p>
            <a:r>
              <a:rPr lang="en-US" dirty="0" smtClean="0"/>
              <a:t>SNP1	SNP2				</a:t>
            </a:r>
          </a:p>
          <a:p>
            <a:r>
              <a:rPr lang="en-US" dirty="0" smtClean="0"/>
              <a:t>    A	    C	Ancestral</a:t>
            </a:r>
          </a:p>
          <a:p>
            <a:r>
              <a:rPr lang="en-US" dirty="0" smtClean="0"/>
              <a:t>    C	    G	derived SNP1 and SNP2</a:t>
            </a:r>
          </a:p>
          <a:p>
            <a:r>
              <a:rPr lang="en-US" dirty="0" smtClean="0"/>
              <a:t>    C	    </a:t>
            </a:r>
            <a:r>
              <a:rPr lang="en-US" dirty="0" err="1" smtClean="0"/>
              <a:t>C</a:t>
            </a:r>
            <a:r>
              <a:rPr lang="en-US" dirty="0" smtClean="0"/>
              <a:t>	</a:t>
            </a:r>
            <a:r>
              <a:rPr lang="en-US" dirty="0" err="1" smtClean="0"/>
              <a:t>haplotype</a:t>
            </a:r>
            <a:r>
              <a:rPr lang="en-US" dirty="0" smtClean="0"/>
              <a:t> 1</a:t>
            </a:r>
          </a:p>
          <a:p>
            <a:r>
              <a:rPr lang="en-US" dirty="0" smtClean="0"/>
              <a:t>    A	    G	</a:t>
            </a:r>
            <a:r>
              <a:rPr lang="en-US" dirty="0" err="1" smtClean="0"/>
              <a:t>haplotype</a:t>
            </a:r>
            <a:r>
              <a:rPr lang="en-US" dirty="0" smtClean="0"/>
              <a:t> 2</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1470025"/>
          </a:xfrm>
        </p:spPr>
        <p:txBody>
          <a:bodyPr/>
          <a:lstStyle/>
          <a:p>
            <a:r>
              <a:rPr lang="en-US" dirty="0" smtClean="0"/>
              <a:t>Linkage</a:t>
            </a:r>
            <a:endParaRPr lang="en-US" dirty="0"/>
          </a:p>
        </p:txBody>
      </p:sp>
      <p:sp>
        <p:nvSpPr>
          <p:cNvPr id="3" name="Subtitle 2"/>
          <p:cNvSpPr>
            <a:spLocks noGrp="1"/>
          </p:cNvSpPr>
          <p:nvPr>
            <p:ph type="subTitle" idx="1"/>
          </p:nvPr>
        </p:nvSpPr>
        <p:spPr>
          <a:xfrm>
            <a:off x="533400" y="1219200"/>
            <a:ext cx="7162800" cy="5638800"/>
          </a:xfrm>
        </p:spPr>
        <p:txBody>
          <a:bodyPr>
            <a:normAutofit fontScale="85000" lnSpcReduction="10000"/>
          </a:bodyPr>
          <a:lstStyle/>
          <a:p>
            <a:pPr algn="l">
              <a:buFontTx/>
              <a:buChar char="-"/>
            </a:pPr>
            <a:r>
              <a:rPr lang="en-US" dirty="0" smtClean="0">
                <a:solidFill>
                  <a:schemeClr val="tx1"/>
                </a:solidFill>
              </a:rPr>
              <a:t>Go to </a:t>
            </a:r>
            <a:r>
              <a:rPr lang="en-US" dirty="0" smtClean="0">
                <a:solidFill>
                  <a:schemeClr val="tx1"/>
                </a:solidFill>
                <a:hlinkClick r:id="rId2"/>
              </a:rPr>
              <a:t>http://genotation.stanford.edu/</a:t>
            </a:r>
            <a:endParaRPr lang="en-US" dirty="0" smtClean="0">
              <a:solidFill>
                <a:schemeClr val="tx1"/>
              </a:solidFill>
            </a:endParaRPr>
          </a:p>
          <a:p>
            <a:pPr algn="l">
              <a:buFontTx/>
              <a:buChar char="-"/>
            </a:pPr>
            <a:r>
              <a:rPr lang="en-US" dirty="0" smtClean="0">
                <a:solidFill>
                  <a:schemeClr val="tx1"/>
                </a:solidFill>
              </a:rPr>
              <a:t>Load your genome, race</a:t>
            </a:r>
          </a:p>
          <a:p>
            <a:pPr algn="l">
              <a:buFontTx/>
              <a:buChar char="-"/>
            </a:pPr>
            <a:r>
              <a:rPr lang="en-US" dirty="0" smtClean="0">
                <a:solidFill>
                  <a:schemeClr val="tx1"/>
                </a:solidFill>
              </a:rPr>
              <a:t>Under “presentations”, run “genetic linkage, part 1”</a:t>
            </a:r>
          </a:p>
          <a:p>
            <a:pPr algn="l">
              <a:buFontTx/>
              <a:buChar char="-"/>
            </a:pPr>
            <a:r>
              <a:rPr lang="en-US" dirty="0" smtClean="0">
                <a:solidFill>
                  <a:schemeClr val="tx1"/>
                </a:solidFill>
              </a:rPr>
              <a:t>Click “look up exercise”</a:t>
            </a:r>
          </a:p>
          <a:p>
            <a:pPr algn="l">
              <a:buFontTx/>
              <a:buChar char="-"/>
            </a:pPr>
            <a:r>
              <a:rPr lang="en-US" dirty="0" smtClean="0">
                <a:solidFill>
                  <a:schemeClr val="tx1"/>
                </a:solidFill>
              </a:rPr>
              <a:t>Click “submit my information”</a:t>
            </a:r>
          </a:p>
          <a:p>
            <a:pPr algn="l">
              <a:buFontTx/>
              <a:buChar char="-"/>
            </a:pPr>
            <a:r>
              <a:rPr lang="en-US" dirty="0" smtClean="0">
                <a:solidFill>
                  <a:schemeClr val="tx1"/>
                </a:solidFill>
              </a:rPr>
              <a:t>Using the allele frequencies from class, calculate the chance of someone having your genotype.</a:t>
            </a:r>
          </a:p>
          <a:p>
            <a:pPr algn="l">
              <a:buFontTx/>
              <a:buChar char="-"/>
            </a:pPr>
            <a:r>
              <a:rPr lang="en-US" dirty="0" smtClean="0">
                <a:solidFill>
                  <a:schemeClr val="tx1"/>
                </a:solidFill>
              </a:rPr>
              <a:t>Compare the predicted genotype frequency to the observed genotype frequency in the class.</a:t>
            </a:r>
          </a:p>
          <a:p>
            <a:pPr algn="l">
              <a:buFontTx/>
              <a:buChar char="-"/>
            </a:pPr>
            <a:r>
              <a:rPr lang="en-US" dirty="0" smtClean="0">
                <a:solidFill>
                  <a:schemeClr val="tx1"/>
                </a:solidFill>
              </a:rPr>
              <a:t>Discuss.</a:t>
            </a:r>
          </a:p>
          <a:p>
            <a:pPr algn="l">
              <a:buFontTx/>
              <a:buChar char="-"/>
            </a:pPr>
            <a:r>
              <a:rPr lang="en-US" dirty="0" smtClean="0">
                <a:solidFill>
                  <a:schemeClr val="tx1"/>
                </a:solidFill>
              </a:rPr>
              <a:t>Repeat for parts 2 and 3.  Discuss.</a:t>
            </a:r>
          </a:p>
          <a:p>
            <a:pPr algn="l">
              <a:buFontTx/>
              <a:buChar char="-"/>
            </a:pPr>
            <a:endParaRPr lang="en-US" dirty="0" smtClean="0">
              <a:solidFill>
                <a:schemeClr val="tx1"/>
              </a:solidFill>
            </a:endParaRPr>
          </a:p>
          <a:p>
            <a:pPr algn="l">
              <a:buFontTx/>
              <a:buChar char="-"/>
            </a:pPr>
            <a:endParaRPr lang="en-US" dirty="0">
              <a:solidFill>
                <a:schemeClr val="tx1"/>
              </a:solidFill>
            </a:endParaRPr>
          </a:p>
        </p:txBody>
      </p:sp>
    </p:spTree>
  </p:cSld>
  <p:clrMapOvr>
    <a:masterClrMapping/>
  </p:clrMapOvr>
  <p:transition advTm="542384"/>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1</a:t>
            </a:r>
            <a:endParaRPr lang="en-US" dirty="0"/>
          </a:p>
        </p:txBody>
      </p:sp>
      <p:sp>
        <p:nvSpPr>
          <p:cNvPr id="3" name="TextBox 2"/>
          <p:cNvSpPr txBox="1"/>
          <p:nvPr/>
        </p:nvSpPr>
        <p:spPr>
          <a:xfrm>
            <a:off x="990600" y="1225689"/>
            <a:ext cx="7467600" cy="8125301"/>
          </a:xfrm>
          <a:prstGeom prst="rect">
            <a:avLst/>
          </a:prstGeom>
          <a:noFill/>
        </p:spPr>
        <p:txBody>
          <a:bodyPr wrap="square" rtlCol="0">
            <a:spAutoFit/>
          </a:bodyPr>
          <a:lstStyle/>
          <a:p>
            <a:r>
              <a:rPr lang="en-US" dirty="0" smtClean="0"/>
              <a:t>rs6447271	3 AA	 5 AG	20 GG</a:t>
            </a:r>
          </a:p>
          <a:p>
            <a:r>
              <a:rPr lang="en-US" dirty="0" smtClean="0"/>
              <a:t>rs12426597	1 CC	9 CT	18 TT</a:t>
            </a:r>
          </a:p>
          <a:p>
            <a:endParaRPr lang="en-US" dirty="0" smtClean="0"/>
          </a:p>
          <a:p>
            <a:endParaRPr lang="en-US" dirty="0" smtClean="0"/>
          </a:p>
          <a:p>
            <a:r>
              <a:rPr lang="en-US" dirty="0" smtClean="0"/>
              <a:t>How many rs6447271 (AA) ; 	 rs12426597 (CT) would you expect if these loci are not linked?</a:t>
            </a:r>
          </a:p>
          <a:p>
            <a:endParaRPr lang="en-US" dirty="0" smtClean="0"/>
          </a:p>
          <a:p>
            <a:r>
              <a:rPr lang="en-US" dirty="0" smtClean="0"/>
              <a:t>rs6447271 (AA) = 3/28 total = .107</a:t>
            </a:r>
          </a:p>
          <a:p>
            <a:endParaRPr lang="en-US" dirty="0" smtClean="0"/>
          </a:p>
          <a:p>
            <a:r>
              <a:rPr lang="en-US" dirty="0" smtClean="0"/>
              <a:t> rs12426597 (CT)  = 9/28 total = .321</a:t>
            </a:r>
          </a:p>
          <a:p>
            <a:endParaRPr lang="en-US" dirty="0" smtClean="0"/>
          </a:p>
          <a:p>
            <a:r>
              <a:rPr lang="en-US" dirty="0" smtClean="0"/>
              <a:t>rs6447271 (AA) ; 	 rs12426597 (CT) = .107 x .321 = .034</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2400" dirty="0" smtClean="0"/>
              <a:t>What can we say about rs6447271 and rs12426597?</a:t>
            </a:r>
          </a:p>
        </p:txBody>
      </p:sp>
      <p:sp>
        <p:nvSpPr>
          <p:cNvPr id="3" name="TextBox 2"/>
          <p:cNvSpPr txBox="1"/>
          <p:nvPr/>
        </p:nvSpPr>
        <p:spPr>
          <a:xfrm>
            <a:off x="838200" y="1752600"/>
            <a:ext cx="7543800" cy="4524315"/>
          </a:xfrm>
          <a:prstGeom prst="rect">
            <a:avLst/>
          </a:prstGeom>
          <a:noFill/>
        </p:spPr>
        <p:txBody>
          <a:bodyPr wrap="square" rtlCol="0">
            <a:spAutoFit/>
          </a:bodyPr>
          <a:lstStyle/>
          <a:p>
            <a:r>
              <a:rPr lang="en-US" sz="2400" dirty="0" smtClean="0"/>
              <a:t>rs6447271, rs12426597</a:t>
            </a:r>
          </a:p>
          <a:p>
            <a:r>
              <a:rPr lang="en-US" sz="2400" dirty="0" err="1" smtClean="0"/>
              <a:t>haplotype</a:t>
            </a:r>
            <a:r>
              <a:rPr lang="en-US" sz="2400" dirty="0" smtClean="0"/>
              <a:t>		expected		observed</a:t>
            </a:r>
          </a:p>
          <a:p>
            <a:r>
              <a:rPr lang="en-US" sz="2400" dirty="0" smtClean="0"/>
              <a:t>AA	CC		___			0</a:t>
            </a:r>
          </a:p>
          <a:p>
            <a:r>
              <a:rPr lang="en-US" sz="2400" dirty="0" smtClean="0"/>
              <a:t>AA	CT		 ___ 			.04</a:t>
            </a:r>
          </a:p>
          <a:p>
            <a:r>
              <a:rPr lang="en-US" sz="2400" dirty="0" smtClean="0"/>
              <a:t>AA	TT		 ___ 			.07</a:t>
            </a:r>
          </a:p>
          <a:p>
            <a:r>
              <a:rPr lang="en-US" sz="2400" dirty="0" smtClean="0"/>
              <a:t>AG	CC		 ___ 			0</a:t>
            </a:r>
          </a:p>
          <a:p>
            <a:r>
              <a:rPr lang="en-US" sz="2400" dirty="0" smtClean="0"/>
              <a:t>AG	CT		 ___ 			.04</a:t>
            </a:r>
          </a:p>
          <a:p>
            <a:r>
              <a:rPr lang="en-US" sz="2400" dirty="0" smtClean="0"/>
              <a:t>AG	TT		 ___ 			.14</a:t>
            </a:r>
          </a:p>
          <a:p>
            <a:r>
              <a:rPr lang="en-US" sz="2400" dirty="0" smtClean="0"/>
              <a:t>GG	CC		 ___ 			.04</a:t>
            </a:r>
          </a:p>
          <a:p>
            <a:r>
              <a:rPr lang="en-US" sz="2400" dirty="0" smtClean="0"/>
              <a:t>GG	CT		 ___ 			.25</a:t>
            </a:r>
          </a:p>
          <a:p>
            <a:r>
              <a:rPr lang="en-US" sz="2400" dirty="0" smtClean="0"/>
              <a:t>GG	TT		 ___ 			.43</a:t>
            </a:r>
          </a:p>
          <a:p>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Staff	</a:t>
            </a:r>
            <a:endParaRPr lang="en-US" dirty="0"/>
          </a:p>
        </p:txBody>
      </p:sp>
      <p:sp>
        <p:nvSpPr>
          <p:cNvPr id="3" name="Content Placeholder 2"/>
          <p:cNvSpPr>
            <a:spLocks noGrp="1"/>
          </p:cNvSpPr>
          <p:nvPr>
            <p:ph idx="1"/>
          </p:nvPr>
        </p:nvSpPr>
        <p:spPr>
          <a:xfrm>
            <a:off x="457200" y="1295400"/>
            <a:ext cx="8229600" cy="4525963"/>
          </a:xfrm>
        </p:spPr>
        <p:txBody>
          <a:bodyPr>
            <a:normAutofit/>
          </a:bodyPr>
          <a:lstStyle/>
          <a:p>
            <a:r>
              <a:rPr lang="en-US" sz="2400" dirty="0" smtClean="0"/>
              <a:t>http://stanford.edu/class/gene210/web/html/contact.html</a:t>
            </a:r>
          </a:p>
          <a:p>
            <a:r>
              <a:rPr lang="en-US" dirty="0" smtClean="0"/>
              <a:t>Course Organizers:  </a:t>
            </a:r>
          </a:p>
          <a:p>
            <a:pPr lvl="1"/>
            <a:r>
              <a:rPr lang="en-US" dirty="0" smtClean="0"/>
              <a:t>Stuart Kim (Dev. Bio., Genetics)</a:t>
            </a:r>
          </a:p>
          <a:p>
            <a:pPr lvl="1"/>
            <a:r>
              <a:rPr lang="en-US" dirty="0" smtClean="0"/>
              <a:t>Aaron </a:t>
            </a:r>
            <a:r>
              <a:rPr lang="en-US" dirty="0" err="1" smtClean="0"/>
              <a:t>Gitler</a:t>
            </a:r>
            <a:r>
              <a:rPr lang="en-US" dirty="0" smtClean="0"/>
              <a:t> (Genetics) </a:t>
            </a:r>
          </a:p>
          <a:p>
            <a:r>
              <a:rPr lang="en-US" dirty="0" smtClean="0"/>
              <a:t>TAs</a:t>
            </a:r>
          </a:p>
          <a:p>
            <a:pPr lvl="1"/>
            <a:r>
              <a:rPr lang="en-US" dirty="0" smtClean="0"/>
              <a:t>Andrew Roos (Epidemiology)</a:t>
            </a:r>
          </a:p>
          <a:p>
            <a:pPr lvl="1"/>
            <a:r>
              <a:rPr lang="en-US" dirty="0" smtClean="0"/>
              <a:t>Rachel </a:t>
            </a:r>
            <a:r>
              <a:rPr lang="en-US" dirty="0" err="1" smtClean="0"/>
              <a:t>Goldfeder</a:t>
            </a:r>
            <a:r>
              <a:rPr lang="en-US" dirty="0" smtClean="0"/>
              <a:t> (BMI)</a:t>
            </a:r>
          </a:p>
        </p:txBody>
      </p:sp>
    </p:spTree>
  </p:cSld>
  <p:clrMapOvr>
    <a:masterClrMapping/>
  </p:clrMapOvr>
  <p:transition advTm="90855"/>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70025"/>
          </a:xfrm>
        </p:spPr>
        <p:txBody>
          <a:bodyPr/>
          <a:lstStyle/>
          <a:p>
            <a:r>
              <a:rPr lang="en-US" dirty="0" smtClean="0"/>
              <a:t>Participants</a:t>
            </a:r>
            <a:endParaRPr lang="en-US" dirty="0"/>
          </a:p>
        </p:txBody>
      </p:sp>
      <p:sp>
        <p:nvSpPr>
          <p:cNvPr id="3" name="Subtitle 2"/>
          <p:cNvSpPr>
            <a:spLocks noGrp="1"/>
          </p:cNvSpPr>
          <p:nvPr>
            <p:ph type="subTitle" idx="1"/>
          </p:nvPr>
        </p:nvSpPr>
        <p:spPr>
          <a:xfrm>
            <a:off x="685800" y="1676400"/>
            <a:ext cx="7391400" cy="4800600"/>
          </a:xfrm>
        </p:spPr>
        <p:txBody>
          <a:bodyPr>
            <a:normAutofit/>
          </a:bodyPr>
          <a:lstStyle/>
          <a:p>
            <a:pPr algn="l"/>
            <a:r>
              <a:rPr lang="en-US" dirty="0" smtClean="0">
                <a:solidFill>
                  <a:schemeClr val="tx1"/>
                </a:solidFill>
              </a:rPr>
              <a:t>MD students</a:t>
            </a:r>
          </a:p>
          <a:p>
            <a:pPr algn="l"/>
            <a:r>
              <a:rPr lang="en-US" dirty="0" smtClean="0">
                <a:solidFill>
                  <a:schemeClr val="tx1"/>
                </a:solidFill>
              </a:rPr>
              <a:t>Biomedical PhD</a:t>
            </a:r>
          </a:p>
          <a:p>
            <a:pPr algn="l"/>
            <a:r>
              <a:rPr lang="en-US" dirty="0" err="1" smtClean="0">
                <a:solidFill>
                  <a:schemeClr val="tx1"/>
                </a:solidFill>
              </a:rPr>
              <a:t>BioInformatics</a:t>
            </a:r>
            <a:endParaRPr lang="en-US" dirty="0" smtClean="0">
              <a:solidFill>
                <a:schemeClr val="tx1"/>
              </a:solidFill>
            </a:endParaRPr>
          </a:p>
          <a:p>
            <a:pPr algn="l"/>
            <a:r>
              <a:rPr lang="en-US" dirty="0" smtClean="0">
                <a:solidFill>
                  <a:schemeClr val="tx1"/>
                </a:solidFill>
              </a:rPr>
              <a:t>Other Science PhD</a:t>
            </a:r>
          </a:p>
          <a:p>
            <a:pPr algn="l"/>
            <a:r>
              <a:rPr lang="en-US" dirty="0" smtClean="0">
                <a:solidFill>
                  <a:schemeClr val="tx1"/>
                </a:solidFill>
              </a:rPr>
              <a:t>Other programs (Law, Psych)?</a:t>
            </a:r>
          </a:p>
          <a:p>
            <a:pPr algn="l"/>
            <a:r>
              <a:rPr lang="en-US" dirty="0" smtClean="0">
                <a:solidFill>
                  <a:schemeClr val="tx1"/>
                </a:solidFill>
              </a:rPr>
              <a:t>Undergrad</a:t>
            </a:r>
          </a:p>
          <a:p>
            <a:pPr algn="l"/>
            <a:r>
              <a:rPr lang="en-US" dirty="0" smtClean="0">
                <a:solidFill>
                  <a:schemeClr val="tx1"/>
                </a:solidFill>
              </a:rPr>
              <a:t>DCI/MD</a:t>
            </a:r>
          </a:p>
          <a:p>
            <a:pPr algn="l"/>
            <a:endParaRPr lang="en-US"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syllabus</a:t>
            </a:r>
            <a:endParaRPr lang="en-US" dirty="0"/>
          </a:p>
        </p:txBody>
      </p:sp>
      <p:sp>
        <p:nvSpPr>
          <p:cNvPr id="3" name="Content Placeholder 2"/>
          <p:cNvSpPr>
            <a:spLocks noGrp="1"/>
          </p:cNvSpPr>
          <p:nvPr>
            <p:ph idx="1"/>
          </p:nvPr>
        </p:nvSpPr>
        <p:spPr>
          <a:xfrm>
            <a:off x="457200" y="1219200"/>
            <a:ext cx="8229600" cy="4906963"/>
          </a:xfrm>
        </p:spPr>
        <p:txBody>
          <a:bodyPr>
            <a:normAutofit fontScale="77500" lnSpcReduction="20000"/>
          </a:bodyPr>
          <a:lstStyle/>
          <a:p>
            <a:r>
              <a:rPr lang="en-US" dirty="0" smtClean="0">
                <a:hlinkClick r:id="rId2"/>
              </a:rPr>
              <a:t>http://stanford.edu/class/gene210/web/html/schedule.html</a:t>
            </a:r>
            <a:endParaRPr lang="en-US" dirty="0" smtClean="0"/>
          </a:p>
          <a:p>
            <a:r>
              <a:rPr lang="en-US" dirty="0" smtClean="0"/>
              <a:t>Activities</a:t>
            </a:r>
          </a:p>
          <a:p>
            <a:pPr lvl="1"/>
            <a:r>
              <a:rPr lang="en-US" dirty="0" smtClean="0"/>
              <a:t>In class GWAS exercise</a:t>
            </a:r>
          </a:p>
          <a:p>
            <a:pPr lvl="1"/>
            <a:r>
              <a:rPr lang="en-US" dirty="0" smtClean="0"/>
              <a:t>cardiovascular, diabetes, cancer, </a:t>
            </a:r>
            <a:r>
              <a:rPr lang="en-US" dirty="0" err="1" smtClean="0"/>
              <a:t>crohn’s</a:t>
            </a:r>
            <a:r>
              <a:rPr lang="en-US" dirty="0" smtClean="0"/>
              <a:t> etc. </a:t>
            </a:r>
          </a:p>
          <a:p>
            <a:pPr lvl="1"/>
            <a:r>
              <a:rPr lang="en-US" dirty="0" err="1" smtClean="0"/>
              <a:t>Neandertal</a:t>
            </a:r>
            <a:endParaRPr lang="en-US" dirty="0" smtClean="0"/>
          </a:p>
          <a:p>
            <a:pPr lvl="1"/>
            <a:r>
              <a:rPr lang="en-US" dirty="0" smtClean="0"/>
              <a:t>Human positive selection</a:t>
            </a:r>
          </a:p>
          <a:p>
            <a:pPr lvl="1"/>
            <a:r>
              <a:rPr lang="en-US" dirty="0" smtClean="0"/>
              <a:t>Who done it?</a:t>
            </a:r>
          </a:p>
          <a:p>
            <a:r>
              <a:rPr lang="en-US" dirty="0" smtClean="0"/>
              <a:t>Presentations</a:t>
            </a:r>
          </a:p>
          <a:p>
            <a:pPr lvl="1"/>
            <a:r>
              <a:rPr lang="en-US" dirty="0" smtClean="0"/>
              <a:t>Josh Knowles (cardiovascular)</a:t>
            </a:r>
          </a:p>
          <a:p>
            <a:pPr lvl="1"/>
            <a:r>
              <a:rPr lang="en-US" dirty="0" smtClean="0"/>
              <a:t>Russ Altman (</a:t>
            </a:r>
            <a:r>
              <a:rPr lang="en-US" dirty="0" err="1" smtClean="0"/>
              <a:t>pharmacogenetics</a:t>
            </a:r>
            <a:r>
              <a:rPr lang="en-US" dirty="0" smtClean="0"/>
              <a:t>)</a:t>
            </a:r>
          </a:p>
          <a:p>
            <a:pPr lvl="1"/>
            <a:r>
              <a:rPr lang="en-US" dirty="0" err="1" smtClean="0"/>
              <a:t>Yair</a:t>
            </a:r>
            <a:r>
              <a:rPr lang="en-US" dirty="0" smtClean="0"/>
              <a:t> </a:t>
            </a:r>
            <a:r>
              <a:rPr lang="en-US" dirty="0" err="1" smtClean="0"/>
              <a:t>Blumenfeld</a:t>
            </a:r>
            <a:r>
              <a:rPr lang="en-US" dirty="0" smtClean="0"/>
              <a:t> (prenatal sequencing)</a:t>
            </a:r>
          </a:p>
          <a:p>
            <a:pPr lvl="1"/>
            <a:r>
              <a:rPr lang="en-US" dirty="0" smtClean="0"/>
              <a:t>Steve Montgomery (</a:t>
            </a:r>
            <a:r>
              <a:rPr lang="en-US" dirty="0" err="1" smtClean="0"/>
              <a:t>eQTLs</a:t>
            </a:r>
            <a:r>
              <a:rPr lang="en-US" dirty="0" smtClean="0"/>
              <a:t>)</a:t>
            </a:r>
          </a:p>
          <a:p>
            <a:pPr lvl="1"/>
            <a:r>
              <a:rPr lang="en-US" dirty="0" smtClean="0"/>
              <a:t>Mike Snyder (next gen sequencing)</a:t>
            </a:r>
          </a:p>
          <a:p>
            <a:endParaRPr lang="en-US" dirty="0"/>
          </a:p>
        </p:txBody>
      </p:sp>
    </p:spTree>
  </p:cSld>
  <p:clrMapOvr>
    <a:masterClrMapping/>
  </p:clrMapOvr>
  <p:transition advTm="796276"/>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Requirements</a:t>
            </a:r>
            <a:br>
              <a:rPr lang="en-US" dirty="0" smtClean="0"/>
            </a:br>
            <a:r>
              <a:rPr lang="en-US" dirty="0" smtClean="0"/>
              <a:t> </a:t>
            </a:r>
            <a:r>
              <a:rPr lang="en-US" sz="2200" dirty="0" smtClean="0"/>
              <a:t>http://stanford.edu/class/gene210/web/html/course_requirements.html</a:t>
            </a:r>
            <a:endParaRPr lang="en-US" dirty="0"/>
          </a:p>
        </p:txBody>
      </p:sp>
      <p:sp>
        <p:nvSpPr>
          <p:cNvPr id="3" name="Content Placeholder 2"/>
          <p:cNvSpPr>
            <a:spLocks noGrp="1"/>
          </p:cNvSpPr>
          <p:nvPr>
            <p:ph idx="1"/>
          </p:nvPr>
        </p:nvSpPr>
        <p:spPr/>
        <p:txBody>
          <a:bodyPr/>
          <a:lstStyle/>
          <a:p>
            <a:r>
              <a:rPr lang="en-US" dirty="0" smtClean="0"/>
              <a:t>1.  Problem Sets (20%)</a:t>
            </a:r>
          </a:p>
          <a:p>
            <a:pPr lvl="1"/>
            <a:r>
              <a:rPr lang="en-US" dirty="0" smtClean="0"/>
              <a:t>Problem set 1.  Out April 2.  Due April 16.</a:t>
            </a:r>
          </a:p>
          <a:p>
            <a:pPr lvl="1"/>
            <a:r>
              <a:rPr lang="en-US" dirty="0" smtClean="0"/>
              <a:t>Problem set 2.  Out April 16.  Due April 28.</a:t>
            </a:r>
          </a:p>
          <a:p>
            <a:pPr lvl="1"/>
            <a:r>
              <a:rPr lang="en-US" dirty="0" smtClean="0"/>
              <a:t>OK to work in team, but need to work independently.</a:t>
            </a:r>
          </a:p>
          <a:p>
            <a:endParaRPr lang="en-US" dirty="0"/>
          </a:p>
        </p:txBody>
      </p:sp>
    </p:spTree>
  </p:cSld>
  <p:clrMapOvr>
    <a:masterClrMapping/>
  </p:clrMapOvr>
  <p:transition advTm="137827"/>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01.9"/>
</p:tagLst>
</file>

<file path=ppt/tags/tag2.xml><?xml version="1.0" encoding="utf-8"?>
<p:tagLst xmlns:a="http://schemas.openxmlformats.org/drawingml/2006/main" xmlns:r="http://schemas.openxmlformats.org/officeDocument/2006/relationships" xmlns:p="http://schemas.openxmlformats.org/presentationml/2006/main">
  <p:tag name="TIMING" val="|1|8.2|7.7|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6178</TotalTime>
  <Words>907</Words>
  <Application>Microsoft Office PowerPoint</Application>
  <PresentationFormat>On-screen Show (4:3)</PresentationFormat>
  <Paragraphs>305</Paragraphs>
  <Slides>53</Slides>
  <Notes>2</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Genetics 210: Personalized Medicine and Genomics</vt:lpstr>
      <vt:lpstr>Slide 2</vt:lpstr>
      <vt:lpstr>Slide 3</vt:lpstr>
      <vt:lpstr>Slide 4</vt:lpstr>
      <vt:lpstr>Slide 5</vt:lpstr>
      <vt:lpstr>Course Staff </vt:lpstr>
      <vt:lpstr>Participants</vt:lpstr>
      <vt:lpstr>Course syllabus</vt:lpstr>
      <vt:lpstr>Course Requirements  http://stanford.edu/class/gene210/web/html/course_requirements.html</vt:lpstr>
      <vt:lpstr>Course Requirements  http://stanford.edu/class/gene210/web/html/course_requirements.html</vt:lpstr>
      <vt:lpstr>Course Requirements  http://stanford.edu/class/gene210/web/html/course_requirements.html</vt:lpstr>
      <vt:lpstr>Course Requirements  http://stanford.edu/class/gene210/web/html/course_requirements.html</vt:lpstr>
      <vt:lpstr>History</vt:lpstr>
      <vt:lpstr>Course proposed in 2008</vt:lpstr>
      <vt:lpstr>Concern over student stress</vt:lpstr>
      <vt:lpstr>Support for counseling</vt:lpstr>
      <vt:lpstr>No Coercion</vt:lpstr>
      <vt:lpstr>No financial ties to 23andme</vt:lpstr>
      <vt:lpstr>Informed consent</vt:lpstr>
      <vt:lpstr>Personal Genotyping</vt:lpstr>
      <vt:lpstr>Summary of the Joint Genotyping Task Force Committee</vt:lpstr>
      <vt:lpstr>Slide 22</vt:lpstr>
      <vt:lpstr>Readings today 4/1</vt:lpstr>
      <vt:lpstr>Reading #1: Thursday 4/3</vt:lpstr>
      <vt:lpstr>Reading #2: Thursday 4/3</vt:lpstr>
      <vt:lpstr>Personalized Medicine</vt:lpstr>
      <vt:lpstr>Low Bone Mineral Density Osteoporosis Stress fracture </vt:lpstr>
      <vt:lpstr>BMD/osteoporosis/fracture</vt:lpstr>
      <vt:lpstr>Slide 29</vt:lpstr>
      <vt:lpstr>Slide 30</vt:lpstr>
      <vt:lpstr>Slide 31</vt:lpstr>
      <vt:lpstr>Slide 32</vt:lpstr>
      <vt:lpstr>Slide 33</vt:lpstr>
      <vt:lpstr>Some DNA variants affect expression</vt:lpstr>
      <vt:lpstr>Slide 35</vt:lpstr>
      <vt:lpstr>Slide 36</vt:lpstr>
      <vt:lpstr>Slide 37</vt:lpstr>
      <vt:lpstr>Genome Wide Association Studies</vt:lpstr>
      <vt:lpstr>Slide 39</vt:lpstr>
      <vt:lpstr>Slide 40</vt:lpstr>
      <vt:lpstr>Slide 41</vt:lpstr>
      <vt:lpstr>Slide 42</vt:lpstr>
      <vt:lpstr>Slide 43</vt:lpstr>
      <vt:lpstr>Slide 44</vt:lpstr>
      <vt:lpstr>Slide 45</vt:lpstr>
      <vt:lpstr>Terminology</vt:lpstr>
      <vt:lpstr>Linkage</vt:lpstr>
      <vt:lpstr>Slide 48</vt:lpstr>
      <vt:lpstr>Scenario 2</vt:lpstr>
      <vt:lpstr>Scenario 1</vt:lpstr>
      <vt:lpstr>Linkage</vt:lpstr>
      <vt:lpstr>Data 1</vt:lpstr>
      <vt:lpstr>What can we say about rs6447271 and rs12426597?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c:title>
  <dc:creator>Stuart</dc:creator>
  <cp:lastModifiedBy>Stuart</cp:lastModifiedBy>
  <cp:revision>74</cp:revision>
  <dcterms:created xsi:type="dcterms:W3CDTF">2011-03-17T17:45:46Z</dcterms:created>
  <dcterms:modified xsi:type="dcterms:W3CDTF">2015-03-31T20:52:30Z</dcterms:modified>
</cp:coreProperties>
</file>