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21" r:id="rId2"/>
    <p:sldId id="373" r:id="rId3"/>
    <p:sldId id="394" r:id="rId4"/>
    <p:sldId id="396" r:id="rId5"/>
    <p:sldId id="386" r:id="rId6"/>
    <p:sldId id="361" r:id="rId7"/>
    <p:sldId id="383" r:id="rId8"/>
    <p:sldId id="388" r:id="rId9"/>
    <p:sldId id="389" r:id="rId10"/>
    <p:sldId id="390" r:id="rId11"/>
    <p:sldId id="374" r:id="rId12"/>
    <p:sldId id="391" r:id="rId13"/>
    <p:sldId id="392" r:id="rId14"/>
    <p:sldId id="375" r:id="rId15"/>
    <p:sldId id="385" r:id="rId16"/>
    <p:sldId id="379" r:id="rId17"/>
    <p:sldId id="393" r:id="rId18"/>
    <p:sldId id="378" r:id="rId19"/>
    <p:sldId id="328" r:id="rId20"/>
    <p:sldId id="329" r:id="rId21"/>
    <p:sldId id="330" r:id="rId22"/>
    <p:sldId id="331" r:id="rId23"/>
    <p:sldId id="333" r:id="rId24"/>
    <p:sldId id="365" r:id="rId25"/>
    <p:sldId id="366" r:id="rId26"/>
    <p:sldId id="369" r:id="rId27"/>
    <p:sldId id="352" r:id="rId28"/>
    <p:sldId id="346" r:id="rId29"/>
    <p:sldId id="347" r:id="rId30"/>
    <p:sldId id="367" r:id="rId31"/>
    <p:sldId id="368" r:id="rId32"/>
    <p:sldId id="348" r:id="rId33"/>
    <p:sldId id="349" r:id="rId34"/>
    <p:sldId id="316" r:id="rId35"/>
    <p:sldId id="381" r:id="rId36"/>
    <p:sldId id="281" r:id="rId37"/>
    <p:sldId id="282" r:id="rId38"/>
    <p:sldId id="283" r:id="rId39"/>
    <p:sldId id="284" r:id="rId40"/>
    <p:sldId id="286" r:id="rId41"/>
    <p:sldId id="287" r:id="rId42"/>
    <p:sldId id="307" r:id="rId43"/>
    <p:sldId id="308" r:id="rId44"/>
    <p:sldId id="303" r:id="rId45"/>
    <p:sldId id="382" r:id="rId46"/>
    <p:sldId id="288" r:id="rId47"/>
    <p:sldId id="298" r:id="rId48"/>
    <p:sldId id="289" r:id="rId49"/>
    <p:sldId id="290" r:id="rId50"/>
    <p:sldId id="291" r:id="rId51"/>
    <p:sldId id="292" r:id="rId52"/>
    <p:sldId id="395" r:id="rId53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5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209" cy="465292"/>
          </a:xfrm>
          <a:prstGeom prst="rect">
            <a:avLst/>
          </a:prstGeom>
        </p:spPr>
        <p:txBody>
          <a:bodyPr vert="horz" lIns="89565" tIns="44783" rIns="89565" bIns="447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259" y="0"/>
            <a:ext cx="2972209" cy="465292"/>
          </a:xfrm>
          <a:prstGeom prst="rect">
            <a:avLst/>
          </a:prstGeom>
        </p:spPr>
        <p:txBody>
          <a:bodyPr vert="horz" lIns="89565" tIns="44783" rIns="89565" bIns="44783" rtlCol="0"/>
          <a:lstStyle>
            <a:lvl1pPr algn="r">
              <a:defRPr sz="1200"/>
            </a:lvl1pPr>
          </a:lstStyle>
          <a:p>
            <a:fld id="{2ED30310-8A89-427A-B0D8-71609423CDA1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537"/>
            <a:ext cx="2972209" cy="465292"/>
          </a:xfrm>
          <a:prstGeom prst="rect">
            <a:avLst/>
          </a:prstGeom>
        </p:spPr>
        <p:txBody>
          <a:bodyPr vert="horz" lIns="89565" tIns="44783" rIns="89565" bIns="447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259" y="8829537"/>
            <a:ext cx="2972209" cy="465292"/>
          </a:xfrm>
          <a:prstGeom prst="rect">
            <a:avLst/>
          </a:prstGeom>
        </p:spPr>
        <p:txBody>
          <a:bodyPr vert="horz" lIns="89565" tIns="44783" rIns="89565" bIns="44783" rtlCol="0" anchor="b"/>
          <a:lstStyle>
            <a:lvl1pPr algn="r">
              <a:defRPr sz="1200"/>
            </a:lvl1pPr>
          </a:lstStyle>
          <a:p>
            <a:fld id="{D5CA27CB-1981-4E9F-9DBE-4EB798080C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2615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/>
          <a:lstStyle>
            <a:lvl1pPr algn="r">
              <a:defRPr sz="1200"/>
            </a:lvl1pPr>
          </a:lstStyle>
          <a:p>
            <a:fld id="{9B507029-89AD-4772-BD55-68AC83B4A0B2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7" tIns="46148" rIns="92297" bIns="4614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2297" tIns="46148" rIns="92297" bIns="4614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 anchor="b"/>
          <a:lstStyle>
            <a:lvl1pPr algn="r">
              <a:defRPr sz="1200"/>
            </a:lvl1pPr>
          </a:lstStyle>
          <a:p>
            <a:fld id="{56609D2D-8B8E-425A-B544-E6B0EB162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2421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09D2D-8B8E-425A-B544-E6B0EB16290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09D2D-8B8E-425A-B544-E6B0EB16290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443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09D2D-8B8E-425A-B544-E6B0EB16290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9147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5797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5797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GG genotype:</a:t>
            </a:r>
            <a:r>
              <a:rPr lang="en-US" baseline="0" dirty="0" smtClean="0"/>
              <a:t>  352/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923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DE835-741A-4998-A7FE-4CD3B2A3377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ed.stanford.edu/mediadropbox/courseListing.html?identifier=dbio220&amp;cyyt=1156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eb.stanford.edu/class/gene210/web/html/schedule.html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eb.stanford.edu/class/gene210/web/html/schedule.html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Linkage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392094"/>
      </p:ext>
    </p:extLst>
  </p:cSld>
  <p:clrMapOvr>
    <a:masterClrMapping/>
  </p:clrMapOvr>
  <p:transition advTm="13422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457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rs6447271	.21A	 .79 G	</a:t>
            </a:r>
          </a:p>
          <a:p>
            <a:r>
              <a:rPr lang="en-US" dirty="0" smtClean="0"/>
              <a:t>rs12426597	.17C	 .73  T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66800" y="1371600"/>
          <a:ext cx="7086601" cy="4648197"/>
        </p:xfrm>
        <a:graphic>
          <a:graphicData uri="http://schemas.openxmlformats.org/drawingml/2006/table">
            <a:tbl>
              <a:tblPr/>
              <a:tblGrid>
                <a:gridCol w="2340903"/>
                <a:gridCol w="1497672"/>
                <a:gridCol w="1624013"/>
                <a:gridCol w="1624013"/>
              </a:tblGrid>
              <a:tr h="811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rs12426597/rs6447271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observed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expected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expected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TT / GG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.37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(2 * T) * (2*G)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05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TT / AG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.28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(2*T) * 2*(A*G)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TT / AA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CT / GG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CT / AG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CT / AA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GG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5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1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3581400" y="27432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rs12426597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0" y="16002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rs6447271</a:t>
            </a:r>
            <a:endParaRPr lang="en-US" sz="20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219200" y="21336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5400" y="33528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1905000"/>
            <a:ext cx="10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4</a:t>
            </a:r>
            <a:endParaRPr 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3124200"/>
            <a:ext cx="12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12</a:t>
            </a:r>
            <a:endParaRPr lang="en-US" sz="2800" b="1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819400" y="19812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191000" y="32004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4287832"/>
      </p:ext>
    </p:extLst>
  </p:cSld>
  <p:clrMapOvr>
    <a:masterClrMapping/>
  </p:clrMapOvr>
  <p:transition advTm="15647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2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600200"/>
            <a:ext cx="7467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rs1333049</a:t>
            </a:r>
            <a:r>
              <a:rPr lang="en-US" dirty="0" smtClean="0"/>
              <a:t>	8 GG	 14 CG	6 CC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rs10757274</a:t>
            </a:r>
            <a:r>
              <a:rPr lang="en-US" dirty="0" smtClean="0"/>
              <a:t>	8 AA	12 AG	8 GG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2362200"/>
          <a:ext cx="6934199" cy="3602180"/>
        </p:xfrm>
        <a:graphic>
          <a:graphicData uri="http://schemas.openxmlformats.org/drawingml/2006/table">
            <a:tbl>
              <a:tblPr/>
              <a:tblGrid>
                <a:gridCol w="3266209"/>
                <a:gridCol w="1686790"/>
                <a:gridCol w="1981200"/>
              </a:tblGrid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rs1333049/rs10757274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count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frequency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GG / AA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GG / AG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GG / GG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CG / AA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CG / AG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0.39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CG / GG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0.07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AA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CC / GG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3475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457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rs1333049 </a:t>
            </a:r>
            <a:r>
              <a:rPr lang="en-US" dirty="0" smtClean="0"/>
              <a:t>	.54G	 .46 C	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rs10757274 </a:t>
            </a:r>
            <a:r>
              <a:rPr lang="en-US" dirty="0" smtClean="0"/>
              <a:t>	.50A	 .50  G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371600"/>
          <a:ext cx="7315202" cy="3773977"/>
        </p:xfrm>
        <a:graphic>
          <a:graphicData uri="http://schemas.openxmlformats.org/drawingml/2006/table">
            <a:tbl>
              <a:tblPr/>
              <a:tblGrid>
                <a:gridCol w="1860965"/>
                <a:gridCol w="1720435"/>
                <a:gridCol w="1905001"/>
                <a:gridCol w="1828801"/>
              </a:tblGrid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rs1333049/rs10757274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frequency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expected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expected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GG / AA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(G*G) * (A*A)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GG / AG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(G*G) * 2 * (A*G)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GG / GG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CG / AA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CG / AG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0.39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CG / GG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0.07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AA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2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CC / GG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0.21</a:t>
                      </a: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855" marR="13855" marT="1385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2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2667000"/>
            <a:ext cx="3335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rs10757274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486400" y="2647890"/>
            <a:ext cx="1892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rs1333049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886200" y="26670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</a:t>
            </a:r>
            <a:endParaRPr lang="en-US" sz="2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914400" y="3886200"/>
            <a:ext cx="63246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95800" y="3429000"/>
            <a:ext cx="0" cy="457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800600" y="3429000"/>
            <a:ext cx="0" cy="457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67600" y="3657600"/>
            <a:ext cx="901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Chr. 9</a:t>
            </a:r>
            <a:endParaRPr lang="en-US" sz="2400" b="1" dirty="0"/>
          </a:p>
        </p:txBody>
      </p:sp>
      <p:cxnSp>
        <p:nvCxnSpPr>
          <p:cNvPr id="20" name="Straight Connector 19"/>
          <p:cNvCxnSpPr>
            <a:endCxn id="10" idx="2"/>
          </p:cNvCxnSpPr>
          <p:nvPr/>
        </p:nvCxnSpPr>
        <p:spPr>
          <a:xfrm flipV="1">
            <a:off x="4800600" y="3067110"/>
            <a:ext cx="862048" cy="3618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3124200" y="3124200"/>
            <a:ext cx="1371600" cy="2856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/>
          <p:cNvSpPr/>
          <p:nvPr/>
        </p:nvSpPr>
        <p:spPr>
          <a:xfrm rot="16200000">
            <a:off x="4457700" y="3924300"/>
            <a:ext cx="342900" cy="4191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962400" y="4343400"/>
            <a:ext cx="1353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29 kb</a:t>
            </a:r>
          </a:p>
          <a:p>
            <a:pPr algn="ctr"/>
            <a:r>
              <a:rPr lang="en-US" sz="2400" b="1" dirty="0" smtClean="0"/>
              <a:t>R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 = .901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4263628252"/>
      </p:ext>
    </p:extLst>
  </p:cSld>
  <p:clrMapOvr>
    <a:masterClrMapping/>
  </p:clrMapOvr>
  <p:transition advTm="25319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 3</a:t>
            </a:r>
            <a:br>
              <a:rPr lang="en-US" dirty="0" smtClean="0"/>
            </a:br>
            <a:r>
              <a:rPr lang="en-US" sz="2200" dirty="0" smtClean="0">
                <a:solidFill>
                  <a:srgbClr val="000000"/>
                </a:solidFill>
              </a:rPr>
              <a:t> rs17822931 	.56C  	.44T</a:t>
            </a:r>
            <a:br>
              <a:rPr lang="en-US" sz="2200" dirty="0" smtClean="0">
                <a:solidFill>
                  <a:srgbClr val="000000"/>
                </a:solidFill>
              </a:rPr>
            </a:br>
            <a:r>
              <a:rPr lang="en-US" sz="2200" dirty="0" smtClean="0">
                <a:solidFill>
                  <a:srgbClr val="000000"/>
                </a:solidFill>
              </a:rPr>
              <a:t>rs4988235	.34A	.66G</a:t>
            </a:r>
            <a:r>
              <a:rPr lang="en-US" sz="7200" dirty="0" smtClean="0">
                <a:solidFill>
                  <a:srgbClr val="000000"/>
                </a:solidFill>
              </a:rPr>
              <a:t/>
            </a:r>
            <a:br>
              <a:rPr lang="en-US" sz="7200" dirty="0" smtClean="0">
                <a:solidFill>
                  <a:srgbClr val="000000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62000" y="1447800"/>
          <a:ext cx="5320781" cy="4672443"/>
        </p:xfrm>
        <a:graphic>
          <a:graphicData uri="http://schemas.openxmlformats.org/drawingml/2006/table">
            <a:tbl>
              <a:tblPr/>
              <a:tblGrid>
                <a:gridCol w="2209800"/>
                <a:gridCol w="1296754"/>
                <a:gridCol w="1814227"/>
              </a:tblGrid>
              <a:tr h="342901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rs17822931/rs4988235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frequency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expected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TT / AA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TT / AG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TT / GG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CT / AA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CT / AG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CT / GG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GG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6331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3</a:t>
            </a:r>
            <a:endParaRPr lang="en-US" sz="36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219200" y="21336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19200" y="43434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1905000"/>
            <a:ext cx="10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2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878705" y="4114800"/>
            <a:ext cx="12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26</a:t>
            </a:r>
            <a:endParaRPr lang="en-US" sz="2800" b="1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819400" y="19812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048000" y="41910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390704" y="38100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rs17822931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2196789" y="1606347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rs4988235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1905000" y="356229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</a:t>
            </a:r>
            <a:r>
              <a:rPr lang="en-US" sz="2000" dirty="0" smtClean="0"/>
              <a:t>ar wax, TT-&gt; dry earwax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143000" y="1276290"/>
            <a:ext cx="367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Lactase, GG -&gt; lactose intolerance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38179396"/>
      </p:ext>
    </p:extLst>
  </p:cSld>
  <p:clrMapOvr>
    <a:masterClrMapping/>
  </p:clrMapOvr>
  <p:transition advTm="89435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4997" y="304800"/>
            <a:ext cx="7242203" cy="60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895600"/>
            <a:ext cx="7162800" cy="16764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Sequence APOA2 in 72 people</a:t>
            </a:r>
          </a:p>
          <a:p>
            <a:pPr algn="l"/>
            <a:r>
              <a:rPr lang="en-US" dirty="0" smtClean="0"/>
              <a:t>Look at patterns of polymorphisms</a:t>
            </a: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77057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799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194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Find polymorphisms at these positions.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Reference sequence is listed.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20984" b="71667"/>
          <a:stretch>
            <a:fillRect/>
          </a:stretch>
        </p:blipFill>
        <p:spPr bwMode="auto">
          <a:xfrm>
            <a:off x="109473" y="1066800"/>
            <a:ext cx="682472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379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057400"/>
            <a:ext cx="777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Problem set 1 </a:t>
            </a:r>
            <a:r>
              <a:rPr lang="en-US" sz="1600" dirty="0" smtClean="0"/>
              <a:t>is available for download.  Due April 14.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class videos </a:t>
            </a:r>
            <a:r>
              <a:rPr lang="en-US" sz="1600" dirty="0" smtClean="0"/>
              <a:t>are available from a link on the schedule web page, and at </a:t>
            </a:r>
            <a:r>
              <a:rPr lang="en-US" sz="1600" dirty="0" smtClean="0">
                <a:hlinkClick r:id="rId2"/>
              </a:rPr>
              <a:t>https://med.stanford.edu/mediadropbox/courseListing.html?identifier=dbio220&amp;cyyt=1156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Open up today’s lecture on </a:t>
            </a:r>
            <a:r>
              <a:rPr lang="en-US" sz="3200" dirty="0" err="1" smtClean="0"/>
              <a:t>powerpoint</a:t>
            </a:r>
            <a:r>
              <a:rPr lang="en-US" sz="3200" dirty="0" smtClean="0"/>
              <a:t>, there are tables to fill out</a:t>
            </a:r>
            <a:r>
              <a:rPr lang="en-US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Stuart Office Hours Monday 4-6 pm.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1242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Sequence of the first chromosome.  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Circle is same as reference.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65000"/>
          <a:stretch>
            <a:fillRect/>
          </a:stretch>
        </p:blipFill>
        <p:spPr bwMode="auto">
          <a:xfrm>
            <a:off x="109473" y="1066800"/>
            <a:ext cx="86371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482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73" y="1066800"/>
            <a:ext cx="86371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822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73" y="1066800"/>
            <a:ext cx="86371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0292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36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34882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5142485"/>
      </p:ext>
    </p:extLst>
  </p:cSld>
  <p:clrMapOvr>
    <a:masterClrMapping/>
  </p:clrMapOvr>
  <p:transition advTm="108639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4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.87  T 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 C</a:t>
                      </a:r>
                    </a:p>
                    <a:p>
                      <a:pPr algn="ctr"/>
                      <a:r>
                        <a:rPr lang="en-US" dirty="0" smtClean="0"/>
                        <a:t>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.92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 T 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Tm="3386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4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.87</a:t>
                      </a:r>
                      <a:r>
                        <a:rPr lang="en-US" baseline="0" dirty="0" smtClean="0"/>
                        <a:t> x .92 = </a:t>
                      </a:r>
                    </a:p>
                    <a:p>
                      <a:pPr algn="ctr"/>
                      <a:r>
                        <a:rPr lang="en-US" baseline="0" dirty="0" smtClean="0"/>
                        <a:t>.80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.87 x .08 = </a:t>
                      </a:r>
                    </a:p>
                    <a:p>
                      <a:pPr algn="ctr"/>
                      <a:r>
                        <a:rPr lang="en-US" dirty="0" smtClean="0"/>
                        <a:t>.07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.87  T 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x .92 =</a:t>
                      </a:r>
                    </a:p>
                    <a:p>
                      <a:pPr algn="ctr"/>
                      <a:r>
                        <a:rPr lang="en-US" dirty="0" smtClean="0"/>
                        <a:t>.12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</a:t>
                      </a:r>
                      <a:r>
                        <a:rPr lang="en-US" baseline="0" dirty="0" smtClean="0"/>
                        <a:t> x .08 =</a:t>
                      </a:r>
                    </a:p>
                    <a:p>
                      <a:pPr algn="ctr"/>
                      <a:r>
                        <a:rPr lang="en-US" baseline="0" dirty="0" smtClean="0"/>
                        <a:t>.02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 C</a:t>
                      </a:r>
                    </a:p>
                    <a:p>
                      <a:pPr algn="ctr"/>
                      <a:r>
                        <a:rPr lang="en-US" dirty="0" smtClean="0"/>
                        <a:t>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.92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 T 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28800" y="7620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Expected </a:t>
            </a:r>
            <a:r>
              <a:rPr lang="en-US" sz="2400" b="1" dirty="0" err="1" smtClean="0"/>
              <a:t>haplotype</a:t>
            </a:r>
            <a:r>
              <a:rPr lang="en-US" sz="2400" b="1" dirty="0" smtClean="0"/>
              <a:t> frequencies if unlinked</a:t>
            </a:r>
            <a:endParaRPr lang="en-US" sz="2400" b="1" dirty="0"/>
          </a:p>
        </p:txBody>
      </p:sp>
    </p:spTree>
  </p:cSld>
  <p:clrMapOvr>
    <a:masterClrMapping/>
  </p:clrMapOvr>
  <p:transition advTm="3386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4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.80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.86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.07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.01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.87  T 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.12</a:t>
                      </a:r>
                      <a:endParaRPr lang="en-US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.06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.02</a:t>
                      </a:r>
                      <a:endParaRPr lang="en-US" dirty="0" smtClean="0"/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.07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 C</a:t>
                      </a:r>
                    </a:p>
                    <a:p>
                      <a:pPr algn="ctr"/>
                      <a:r>
                        <a:rPr lang="en-US" dirty="0" smtClean="0"/>
                        <a:t>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.92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 T 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28800" y="533400"/>
            <a:ext cx="2077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Expected if unlinked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Observed</a:t>
            </a:r>
          </a:p>
        </p:txBody>
      </p:sp>
      <p:sp>
        <p:nvSpPr>
          <p:cNvPr id="4" name="Up Arrow 3"/>
          <p:cNvSpPr/>
          <p:nvPr/>
        </p:nvSpPr>
        <p:spPr>
          <a:xfrm>
            <a:off x="5638800" y="3505200"/>
            <a:ext cx="228600" cy="533400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flipV="1">
            <a:off x="3276600" y="3505200"/>
            <a:ext cx="228600" cy="533400"/>
          </a:xfrm>
          <a:prstGeom prst="up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flipV="1">
            <a:off x="5638800" y="2514600"/>
            <a:ext cx="228600" cy="533400"/>
          </a:xfrm>
          <a:prstGeom prst="up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33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 – correlation coefficient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0"/>
            <a:ext cx="7467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			 P</a:t>
            </a:r>
            <a:r>
              <a:rPr lang="en-US" sz="2800" baseline="-25000" dirty="0" smtClean="0"/>
              <a:t>AB</a:t>
            </a:r>
            <a:r>
              <a:rPr lang="en-US" sz="2800" dirty="0" smtClean="0"/>
              <a:t> – P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P</a:t>
            </a:r>
            <a:r>
              <a:rPr lang="en-US" sz="2800" baseline="-25000" dirty="0" smtClean="0"/>
              <a:t>B </a:t>
            </a:r>
            <a:r>
              <a:rPr lang="en-US" sz="2800" dirty="0" smtClean="0"/>
              <a:t>	</a:t>
            </a:r>
          </a:p>
          <a:p>
            <a:r>
              <a:rPr lang="en-US" sz="2800" dirty="0" smtClean="0"/>
              <a:t> R = 		</a:t>
            </a:r>
            <a:r>
              <a:rPr lang="en-US" sz="2800" u="sng" dirty="0" smtClean="0"/>
              <a:t>				</a:t>
            </a:r>
          </a:p>
          <a:p>
            <a:r>
              <a:rPr lang="en-US" sz="2800" dirty="0" smtClean="0"/>
              <a:t>		</a:t>
            </a:r>
          </a:p>
          <a:p>
            <a:r>
              <a:rPr lang="en-US" sz="2800" dirty="0" smtClean="0"/>
              <a:t>		SQR(P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  x  P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  x  P</a:t>
            </a:r>
            <a:r>
              <a:rPr lang="en-US" sz="2800" baseline="-25000" dirty="0" smtClean="0"/>
              <a:t>B</a:t>
            </a:r>
            <a:r>
              <a:rPr lang="en-US" sz="2800" dirty="0" smtClean="0"/>
              <a:t>  x  </a:t>
            </a:r>
            <a:r>
              <a:rPr lang="en-US" sz="2800" dirty="0" err="1" smtClean="0"/>
              <a:t>P</a:t>
            </a:r>
            <a:r>
              <a:rPr lang="en-US" sz="2800" baseline="-25000" dirty="0" err="1" smtClean="0"/>
              <a:t>b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</p:cSld>
  <p:clrMapOvr>
    <a:masterClrMapping/>
  </p:clrMapOvr>
  <p:transition advTm="18174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Calculate 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371600"/>
            <a:ext cx="8534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 	= .86 – (.87)(.92) / SQR (.87 * .13 * .92 * .08)</a:t>
            </a:r>
          </a:p>
          <a:p>
            <a:endParaRPr lang="en-US" sz="3200" dirty="0" smtClean="0"/>
          </a:p>
          <a:p>
            <a:r>
              <a:rPr lang="en-US" sz="3200" dirty="0" smtClean="0"/>
              <a:t>	=  .06  /  SQR (7.2 x 10</a:t>
            </a:r>
            <a:r>
              <a:rPr lang="en-US" sz="3200" baseline="30000" dirty="0" smtClean="0"/>
              <a:t>-3</a:t>
            </a:r>
            <a:r>
              <a:rPr lang="en-US" sz="3200" dirty="0" smtClean="0"/>
              <a:t>)</a:t>
            </a:r>
          </a:p>
          <a:p>
            <a:endParaRPr lang="en-US" sz="3200" dirty="0" smtClean="0"/>
          </a:p>
          <a:p>
            <a:r>
              <a:rPr lang="en-US" sz="3200" dirty="0" smtClean="0"/>
              <a:t>	= .06 / .085  </a:t>
            </a:r>
          </a:p>
          <a:p>
            <a:endParaRPr lang="en-US" sz="3200" dirty="0" smtClean="0"/>
          </a:p>
          <a:p>
            <a:r>
              <a:rPr lang="en-US" sz="3200" dirty="0" smtClean="0"/>
              <a:t>	=  .706</a:t>
            </a:r>
          </a:p>
          <a:p>
            <a:endParaRPr lang="en-US" sz="3200" dirty="0" smtClean="0"/>
          </a:p>
        </p:txBody>
      </p:sp>
    </p:spTree>
  </p:cSld>
  <p:clrMapOvr>
    <a:masterClrMapping/>
  </p:clrMapOvr>
  <p:transition advTm="73742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</p:cSld>
  <p:clrMapOvr>
    <a:masterClrMapping/>
  </p:clrMapOvr>
  <p:transition advTm="169027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981200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Go to genotation.stanford.edu</a:t>
            </a:r>
          </a:p>
          <a:p>
            <a:r>
              <a:rPr lang="en-US" sz="3200" dirty="0" smtClean="0"/>
              <a:t>Go to “traits”, then “GWAS”</a:t>
            </a:r>
          </a:p>
          <a:p>
            <a:r>
              <a:rPr lang="en-US" sz="3200" dirty="0" smtClean="0"/>
              <a:t>Look up your SNPs</a:t>
            </a:r>
          </a:p>
          <a:p>
            <a:r>
              <a:rPr lang="en-US" sz="3200" dirty="0" smtClean="0"/>
              <a:t>Fill out the table</a:t>
            </a:r>
          </a:p>
          <a:p>
            <a:r>
              <a:rPr lang="en-US" sz="3200" dirty="0" smtClean="0"/>
              <a:t>Submit information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265008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R</a:t>
            </a:r>
            <a:r>
              <a:rPr lang="en-US" sz="3200" b="1" baseline="30000" dirty="0" smtClean="0"/>
              <a:t>2</a:t>
            </a:r>
            <a:r>
              <a:rPr lang="en-US" sz="3200" b="1" dirty="0" smtClean="0"/>
              <a:t> 	=  0.706</a:t>
            </a:r>
            <a:r>
              <a:rPr lang="en-US" sz="3200" b="1" baseline="30000" dirty="0" smtClean="0"/>
              <a:t>2</a:t>
            </a:r>
          </a:p>
          <a:p>
            <a:r>
              <a:rPr lang="en-US" sz="3200" b="1" dirty="0" smtClean="0"/>
              <a:t>	= .497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Haplotype</a:t>
            </a:r>
            <a:r>
              <a:rPr lang="en-US" dirty="0" smtClean="0"/>
              <a:t> blocks</a:t>
            </a:r>
            <a:endParaRPr lang="en-US" dirty="0"/>
          </a:p>
        </p:txBody>
      </p:sp>
      <p:pic>
        <p:nvPicPr>
          <p:cNvPr id="1026" name="Picture 2" descr="http://woratanti.files.wordpress.com/2009/11/pictur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1219200"/>
            <a:ext cx="8146849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</p:cSld>
  <p:clrMapOvr>
    <a:masterClrMapping/>
  </p:clrMapOvr>
  <p:transition advTm="8229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</p:cSld>
  <p:clrMapOvr>
    <a:masterClrMapping/>
  </p:clrMapOvr>
  <p:transition advTm="23744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was-2012-07-01.jpg"/>
          <p:cNvPicPr>
            <a:picLocks noChangeAspect="1"/>
          </p:cNvPicPr>
          <p:nvPr/>
        </p:nvPicPr>
        <p:blipFill rotWithShape="1">
          <a:blip r:embed="rId2" cstate="print"/>
          <a:srcRect l="132" b="1254"/>
          <a:stretch/>
        </p:blipFill>
        <p:spPr>
          <a:xfrm>
            <a:off x="-1" y="432262"/>
            <a:ext cx="8218711" cy="60948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0700" y="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Published Genome-Wide Associations through 07/2012</a:t>
            </a:r>
          </a:p>
          <a:p>
            <a:pPr algn="ctr"/>
            <a:r>
              <a:rPr lang="en-US" b="1" dirty="0"/>
              <a:t>P</a:t>
            </a:r>
            <a:r>
              <a:rPr lang="en-US" b="1" dirty="0" smtClean="0"/>
              <a:t>ublished GWA at p≤5X10</a:t>
            </a:r>
            <a:r>
              <a:rPr lang="en-US" b="1" baseline="30000" dirty="0" smtClean="0"/>
              <a:t>-8</a:t>
            </a:r>
            <a:r>
              <a:rPr lang="en-US" b="1" dirty="0" smtClean="0"/>
              <a:t> for 18 trait categories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75318" y="5868574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NHGRI GWA Catalog</a:t>
            </a:r>
          </a:p>
          <a:p>
            <a:r>
              <a:rPr lang="en-US" b="1" dirty="0" smtClean="0"/>
              <a:t>www.genome.gov/GWAStudies</a:t>
            </a:r>
          </a:p>
          <a:p>
            <a:r>
              <a:rPr lang="en-US" b="1" dirty="0" smtClean="0"/>
              <a:t>www.ebi.ac.uk/fgpt/gwas/ </a:t>
            </a:r>
            <a:endParaRPr lang="en-US" b="1" dirty="0"/>
          </a:p>
        </p:txBody>
      </p:sp>
      <p:pic>
        <p:nvPicPr>
          <p:cNvPr id="7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283"/>
          <a:stretch/>
        </p:blipFill>
        <p:spPr bwMode="auto">
          <a:xfrm>
            <a:off x="6770918" y="6413845"/>
            <a:ext cx="10538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392"/>
          <a:stretch/>
        </p:blipFill>
        <p:spPr bwMode="auto">
          <a:xfrm>
            <a:off x="2656118" y="6413845"/>
            <a:ext cx="12357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was-2012-07-02.jpg"/>
          <p:cNvPicPr>
            <a:picLocks noChangeAspect="1"/>
          </p:cNvPicPr>
          <p:nvPr/>
        </p:nvPicPr>
        <p:blipFill rotWithShape="1">
          <a:blip r:embed="rId4" cstate="print"/>
          <a:srcRect l="9642" t="10000" r="52738" b="12063"/>
          <a:stretch/>
        </p:blipFill>
        <p:spPr>
          <a:xfrm>
            <a:off x="7674429" y="4417413"/>
            <a:ext cx="1307190" cy="2031069"/>
          </a:xfrm>
          <a:prstGeom prst="rect">
            <a:avLst/>
          </a:prstGeom>
        </p:spPr>
      </p:pic>
    </p:spTree>
  </p:cSld>
  <p:clrMapOvr>
    <a:masterClrMapping/>
  </p:clrMapOvr>
  <p:transition advTm="32198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Genome Wide Association Studies</a:t>
            </a:r>
            <a:endParaRPr lang="en-US" dirty="0"/>
          </a:p>
        </p:txBody>
      </p:sp>
      <p:sp>
        <p:nvSpPr>
          <p:cNvPr id="1026" name="AutoShape 2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Assembling cohorts for drug-response GWAS."/>
          <p:cNvPicPr>
            <a:picLocks noChangeAspect="1" noChangeArrowheads="1"/>
          </p:cNvPicPr>
          <p:nvPr/>
        </p:nvPicPr>
        <p:blipFill>
          <a:blip r:embed="rId2" cstate="print"/>
          <a:srcRect b="65042"/>
          <a:stretch>
            <a:fillRect/>
          </a:stretch>
        </p:blipFill>
        <p:spPr bwMode="auto">
          <a:xfrm>
            <a:off x="1066800" y="1143000"/>
            <a:ext cx="6534150" cy="31220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5800" y="3962400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Genotype of </a:t>
            </a:r>
            <a:r>
              <a:rPr lang="en-US" dirty="0" err="1" smtClean="0"/>
              <a:t>SNPxxx</a:t>
            </a:r>
            <a:endParaRPr lang="en-US" dirty="0" smtClean="0"/>
          </a:p>
          <a:p>
            <a:r>
              <a:rPr lang="en-US" dirty="0" smtClean="0"/>
              <a:t>GGGGGGGGGGGGGGGGGGGGGGGGGGGGGGGGGGGGGGGGGGGGGGGGGGGGGGAAAAAAAAAAAAAAAAAAAA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3981271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Genotype of </a:t>
            </a:r>
            <a:r>
              <a:rPr lang="en-US" dirty="0" err="1" smtClean="0"/>
              <a:t>SNPxxx</a:t>
            </a:r>
            <a:endParaRPr lang="en-US" dirty="0" smtClean="0"/>
          </a:p>
          <a:p>
            <a:r>
              <a:rPr lang="en-US" dirty="0" smtClean="0"/>
              <a:t>GGGGGGGGGGGGGGGGGGAAAAAAAAAAAAAAAAAAAA</a:t>
            </a:r>
          </a:p>
          <a:p>
            <a:r>
              <a:rPr lang="en-US" dirty="0" smtClean="0"/>
              <a:t>AAAAAAAAAAAAAAAAAAAA</a:t>
            </a:r>
            <a:br>
              <a:rPr lang="en-US" dirty="0" smtClean="0"/>
            </a:br>
            <a:r>
              <a:rPr lang="en-US" dirty="0" smtClean="0"/>
              <a:t>AAAAAAAAAAAAAAAAAAAA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0" y="5562600"/>
            <a:ext cx="4232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G is risk, A is protective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Colorectal cancer</a:t>
            </a:r>
            <a:endParaRPr lang="en-US" dirty="0"/>
          </a:p>
        </p:txBody>
      </p:sp>
      <p:pic>
        <p:nvPicPr>
          <p:cNvPr id="8194" name="Picture 2" descr="http://www.sabustin.org/custom/co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6032500" cy="403693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77000" y="2438400"/>
            <a:ext cx="2209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1057 cases</a:t>
            </a:r>
          </a:p>
          <a:p>
            <a:r>
              <a:rPr lang="en-US" sz="2800" dirty="0" smtClean="0"/>
              <a:t>960 controls</a:t>
            </a:r>
          </a:p>
          <a:p>
            <a:endParaRPr lang="en-US" sz="2800" dirty="0" smtClean="0"/>
          </a:p>
          <a:p>
            <a:r>
              <a:rPr lang="en-US" sz="2800" dirty="0" smtClean="0"/>
              <a:t>550K SNPs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56604966"/>
      </p:ext>
    </p:extLst>
  </p:cSld>
  <p:clrMapOvr>
    <a:masterClrMapping/>
  </p:clrMapOvr>
  <p:transition advTm="9033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39091"/>
          <a:stretch/>
        </p:blipFill>
        <p:spPr bwMode="auto">
          <a:xfrm>
            <a:off x="1371601" y="2270124"/>
            <a:ext cx="5702968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Arrow Connector 3"/>
          <p:cNvCxnSpPr/>
          <p:nvPr/>
        </p:nvCxnSpPr>
        <p:spPr>
          <a:xfrm rot="5400000" flipH="1" flipV="1">
            <a:off x="2705100" y="3924300"/>
            <a:ext cx="1524000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76400" y="5181600"/>
            <a:ext cx="2328138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1027 Colorectal cancer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3124200" y="4724400"/>
            <a:ext cx="14478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86000" y="5715000"/>
            <a:ext cx="1343894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960 controls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5790406" y="3886200"/>
            <a:ext cx="838994" cy="381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724400" y="44958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Cancer:  0.57G   0.43T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5400000" flipH="1" flipV="1">
            <a:off x="5790406" y="4419600"/>
            <a:ext cx="838994" cy="381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24400" y="50292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controls:  0.49G   0.51T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Colorectal cancer</a:t>
            </a:r>
            <a:br>
              <a:rPr lang="en-US" dirty="0" smtClean="0"/>
            </a:br>
            <a:r>
              <a:rPr lang="en-US" dirty="0" smtClean="0"/>
              <a:t>data from rs6983267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806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0" grpId="1" animBg="1"/>
      <p:bldP spid="15" grpId="0" animBg="1"/>
      <p:bldP spid="15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-1" r="38556"/>
          <a:stretch/>
        </p:blipFill>
        <p:spPr bwMode="auto">
          <a:xfrm>
            <a:off x="533400" y="609600"/>
            <a:ext cx="57531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876800" y="31242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Cancer:  0.57G   0.43T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36576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controls:  0.49G   0.51T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4152900" y="3619500"/>
            <a:ext cx="9906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9200" y="3352800"/>
            <a:ext cx="3086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Are these different?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180714" y="4429780"/>
            <a:ext cx="1906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Chi squared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30879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Chi squared</a:t>
            </a:r>
            <a:br>
              <a:rPr lang="en-US" dirty="0" smtClean="0"/>
            </a:br>
            <a:r>
              <a:rPr lang="en-US" sz="2200" dirty="0" smtClean="0"/>
              <a:t>http://www.graphpad.com/quickcalcs/chisquared1.cfm</a:t>
            </a:r>
            <a:endParaRPr lang="en-US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5262562" cy="483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6593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4997" y="304800"/>
            <a:ext cx="7242203" cy="60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Chi squared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http://www.graphpad.com/quickcalcs/chisquared1.cfm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799" y="1600200"/>
            <a:ext cx="760534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600200" y="5257800"/>
            <a:ext cx="3301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Chi squared = 31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P values = 10</a:t>
            </a:r>
            <a:r>
              <a:rPr lang="en-US" sz="3600" baseline="30000" dirty="0" smtClean="0">
                <a:solidFill>
                  <a:srgbClr val="FF0000"/>
                </a:solidFill>
              </a:rPr>
              <a:t>-7</a:t>
            </a:r>
            <a:endParaRPr lang="en-US" sz="36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4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np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219200"/>
            <a:ext cx="6892146" cy="4495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4600" y="4572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Stuart’s genotype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86200" y="5943600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Homozygous bad allele </a:t>
            </a:r>
            <a:r>
              <a:rPr lang="en-US" sz="3600" dirty="0" smtClean="0">
                <a:solidFill>
                  <a:srgbClr val="FF0000"/>
                </a:solidFill>
                <a:sym typeface="Wingdings" pitchFamily="2" charset="2"/>
              </a:rPr>
              <a:t></a:t>
            </a:r>
            <a:endParaRPr lang="en-US" sz="36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638800" y="5257800"/>
            <a:ext cx="6858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6604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-1" r="50613"/>
          <a:stretch/>
        </p:blipFill>
        <p:spPr bwMode="auto">
          <a:xfrm>
            <a:off x="1905000" y="762000"/>
            <a:ext cx="46241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Other models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3352800"/>
            <a:ext cx="41804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Dominant:  </a:t>
            </a:r>
            <a:r>
              <a:rPr lang="en-US" dirty="0"/>
              <a:t>	</a:t>
            </a:r>
            <a:r>
              <a:rPr lang="en-US" dirty="0" smtClean="0"/>
              <a:t>Assume G is dominant.</a:t>
            </a:r>
          </a:p>
          <a:p>
            <a:r>
              <a:rPr lang="en-US" dirty="0"/>
              <a:t>	</a:t>
            </a:r>
            <a:r>
              <a:rPr lang="en-US" dirty="0" smtClean="0"/>
              <a:t>	GG or GT  </a:t>
            </a:r>
            <a:r>
              <a:rPr lang="en-US" dirty="0" err="1" smtClean="0"/>
              <a:t>vs</a:t>
            </a:r>
            <a:r>
              <a:rPr lang="en-US" dirty="0" smtClean="0"/>
              <a:t> TT</a:t>
            </a:r>
          </a:p>
          <a:p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58658936"/>
              </p:ext>
            </p:extLst>
          </p:nvPr>
        </p:nvGraphicFramePr>
        <p:xfrm>
          <a:off x="2438400" y="4419600"/>
          <a:ext cx="3657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GG or GT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Controls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303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-1" r="50613"/>
          <a:stretch/>
        </p:blipFill>
        <p:spPr bwMode="auto">
          <a:xfrm>
            <a:off x="1905000" y="762000"/>
            <a:ext cx="46241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Other models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3352800"/>
            <a:ext cx="41260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Recessive:  </a:t>
            </a:r>
            <a:r>
              <a:rPr lang="en-US" dirty="0"/>
              <a:t>	</a:t>
            </a:r>
            <a:r>
              <a:rPr lang="en-US" dirty="0" smtClean="0"/>
              <a:t>Assume G is recessive.</a:t>
            </a:r>
          </a:p>
          <a:p>
            <a:r>
              <a:rPr lang="en-US" dirty="0"/>
              <a:t>	</a:t>
            </a:r>
            <a:r>
              <a:rPr lang="en-US" dirty="0" smtClean="0"/>
              <a:t>	GG </a:t>
            </a:r>
            <a:r>
              <a:rPr lang="en-US" dirty="0" err="1" smtClean="0"/>
              <a:t>vs</a:t>
            </a:r>
            <a:r>
              <a:rPr lang="en-US" dirty="0" smtClean="0"/>
              <a:t> GT or TT</a:t>
            </a:r>
          </a:p>
          <a:p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0706406"/>
              </p:ext>
            </p:extLst>
          </p:nvPr>
        </p:nvGraphicFramePr>
        <p:xfrm>
          <a:off x="2438400" y="4419600"/>
          <a:ext cx="3657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GT or TT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675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Controls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0734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-1" r="50613"/>
          <a:stretch/>
        </p:blipFill>
        <p:spPr bwMode="auto">
          <a:xfrm>
            <a:off x="1905000" y="762000"/>
            <a:ext cx="46241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Other models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3352800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additive:  </a:t>
            </a:r>
            <a:r>
              <a:rPr lang="en-US" dirty="0"/>
              <a:t>	</a:t>
            </a:r>
            <a:r>
              <a:rPr lang="en-US" dirty="0" smtClean="0"/>
              <a:t>  GG &gt; GT  &gt; TT</a:t>
            </a:r>
          </a:p>
          <a:p>
            <a:r>
              <a:rPr lang="en-US" dirty="0" smtClean="0"/>
              <a:t>	Do linear regression 3 genotype x 2 groups </a:t>
            </a:r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160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133600" y="838200"/>
            <a:ext cx="0" cy="403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2133600" y="4876800"/>
            <a:ext cx="4343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665459" y="2458741"/>
            <a:ext cx="1692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% cancer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2895600" y="3962400"/>
            <a:ext cx="609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267200" y="2895600"/>
            <a:ext cx="609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638800" y="1524000"/>
            <a:ext cx="609600" cy="3352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971800" y="4872335"/>
            <a:ext cx="490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TT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10338" y="4876800"/>
            <a:ext cx="531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GT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48876" y="4881265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GG</a:t>
            </a:r>
            <a:endParaRPr lang="en-US" sz="2400" b="1" dirty="0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667000" y="1295400"/>
            <a:ext cx="3733800" cy="3124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76400" y="5410200"/>
            <a:ext cx="5368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%cancer = </a:t>
            </a:r>
            <a:r>
              <a:rPr lang="en-US" sz="3600" dirty="0" smtClean="0">
                <a:latin typeface="Symbol" pitchFamily="18" charset="2"/>
              </a:rPr>
              <a:t>b</a:t>
            </a:r>
            <a:r>
              <a:rPr lang="en-US" sz="3600" dirty="0" smtClean="0"/>
              <a:t> (genotype) + </a:t>
            </a:r>
            <a:r>
              <a:rPr lang="en-US" sz="3600" dirty="0" smtClean="0">
                <a:latin typeface="Symbol" pitchFamily="18" charset="2"/>
              </a:rPr>
              <a:t>e</a:t>
            </a:r>
            <a:endParaRPr lang="en-US" sz="3600" dirty="0">
              <a:latin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11" y="1599363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Allelic odds ratio:  ratio of the allele ratios in the cases divided by the allele ratios in the controls</a:t>
            </a: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the controls?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1295400" y="3276600"/>
            <a:ext cx="5562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Cancer .57 G/.43 T = 1.32</a:t>
            </a:r>
          </a:p>
          <a:p>
            <a:endParaRPr lang="en-US" sz="2800" dirty="0" smtClean="0"/>
          </a:p>
          <a:p>
            <a:r>
              <a:rPr lang="en-US" sz="2800" dirty="0" smtClean="0"/>
              <a:t>Control  .49 G/ .51T  = 0.96</a:t>
            </a:r>
          </a:p>
          <a:p>
            <a:endParaRPr lang="en-US" sz="2800" dirty="0" smtClean="0"/>
          </a:p>
          <a:p>
            <a:r>
              <a:rPr lang="en-US" sz="2800" dirty="0" smtClean="0"/>
              <a:t>Allelic Odds Ratio = 1.32/0.96 = 1.37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6739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194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Allelic odds ratio*:  ratio of the allele ratios in the cases divided by the allele ratio in the entire population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(need allele ratio from entire population to do this)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everyone?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02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30316" y="3276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Likelihood ratio: What is the likelihood of seeing a genotype given the disease compared to the likelihood of seeing the genotype given no disease?</a:t>
            </a:r>
          </a:p>
          <a:p>
            <a:pPr algn="l"/>
            <a:endParaRPr lang="en-US" sz="2400" dirty="0" smtClean="0"/>
          </a:p>
          <a:p>
            <a:pPr algn="l"/>
            <a:r>
              <a:rPr lang="en-US" sz="2400" dirty="0" smtClean="0"/>
              <a:t>Increased Risk: What is the likelihood of seeing a trait given a genotype compared to overall likelihood of seeing the trait in the population?</a:t>
            </a:r>
          </a:p>
          <a:p>
            <a:pPr algn="l"/>
            <a:endParaRPr lang="en-US" sz="2400" dirty="0" smtClean="0"/>
          </a:p>
          <a:p>
            <a:pPr algn="l"/>
            <a:endParaRPr lang="en-US" sz="2400" dirty="0"/>
          </a:p>
          <a:p>
            <a:pPr algn="l"/>
            <a:endParaRPr lang="en-US" sz="2400" dirty="0"/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10498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/>
          <a:lstStyle/>
          <a:p>
            <a:r>
              <a:rPr lang="en-US" dirty="0" smtClean="0"/>
              <a:t>P = .05 means that there is a 5% chance for this to occur randomly.</a:t>
            </a:r>
          </a:p>
          <a:p>
            <a:r>
              <a:rPr lang="en-US" dirty="0" smtClean="0"/>
              <a:t>If you try 100 times, you will get about 5 hits.</a:t>
            </a:r>
          </a:p>
          <a:p>
            <a:r>
              <a:rPr lang="en-US" dirty="0" smtClean="0"/>
              <a:t>If you try 547,647 times, you should expect 547,647 x .05 = 27,382 hits.</a:t>
            </a:r>
          </a:p>
          <a:p>
            <a:r>
              <a:rPr lang="en-US" dirty="0" smtClean="0"/>
              <a:t>So 27,673 (observed) is about the same as one would randomly expect.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776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Genotype frequency</a:t>
            </a:r>
            <a:r>
              <a:rPr lang="en-US" sz="2000" dirty="0" smtClean="0"/>
              <a:t>:  The frequency of a particular genotype in the population; e.g. A/a B/b.  If the SNPs segregate randomly, you can calculate this by multiplying each of the allele frequencies.</a:t>
            </a:r>
          </a:p>
          <a:p>
            <a:r>
              <a:rPr lang="en-US" sz="2000" b="1" dirty="0" smtClean="0"/>
              <a:t>Linkage disequilibrium</a:t>
            </a:r>
            <a:r>
              <a:rPr lang="en-US" sz="2000" dirty="0" smtClean="0"/>
              <a:t>: If the SNPs segregate randomly, they are said to be in equilibrium.  If they do not segregate randomly, they are in linkage disequilibrium.</a:t>
            </a:r>
          </a:p>
          <a:p>
            <a:r>
              <a:rPr lang="en-US" sz="2000" b="1" dirty="0" err="1" smtClean="0"/>
              <a:t>Haplotype</a:t>
            </a:r>
            <a:r>
              <a:rPr lang="en-US" sz="2000" dirty="0" smtClean="0"/>
              <a:t>:  a set of markers that co-segregate with each other.  </a:t>
            </a:r>
          </a:p>
          <a:p>
            <a:r>
              <a:rPr lang="en-US" sz="2000" dirty="0" smtClean="0"/>
              <a:t>	</a:t>
            </a:r>
            <a:r>
              <a:rPr lang="en-US" sz="2000" u="sng" dirty="0" err="1" smtClean="0"/>
              <a:t>abc</a:t>
            </a:r>
            <a:r>
              <a:rPr lang="en-US" sz="2000" dirty="0" smtClean="0"/>
              <a:t>	or 	</a:t>
            </a:r>
            <a:r>
              <a:rPr lang="en-US" sz="2000" u="sng" dirty="0" err="1" smtClean="0"/>
              <a:t>abc</a:t>
            </a:r>
            <a:r>
              <a:rPr lang="en-US" sz="2000" dirty="0" smtClean="0"/>
              <a:t>	or 	</a:t>
            </a:r>
            <a:r>
              <a:rPr lang="en-US" sz="2000" u="sng" dirty="0" smtClean="0"/>
              <a:t>ABC</a:t>
            </a:r>
          </a:p>
          <a:p>
            <a:r>
              <a:rPr lang="en-US" sz="2000" dirty="0" smtClean="0"/>
              <a:t>	</a:t>
            </a:r>
            <a:r>
              <a:rPr lang="en-US" sz="2000" dirty="0" err="1" smtClean="0"/>
              <a:t>abc</a:t>
            </a:r>
            <a:r>
              <a:rPr lang="en-US" sz="2000" dirty="0" smtClean="0"/>
              <a:t>		</a:t>
            </a:r>
            <a:r>
              <a:rPr lang="en-US" sz="2000" dirty="0" err="1" smtClean="0"/>
              <a:t>ABC</a:t>
            </a:r>
            <a:r>
              <a:rPr lang="en-US" sz="2000" dirty="0" smtClean="0"/>
              <a:t>		</a:t>
            </a:r>
            <a:r>
              <a:rPr lang="en-US" sz="2000" dirty="0" err="1" smtClean="0"/>
              <a:t>ABC</a:t>
            </a: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Phase</a:t>
            </a:r>
            <a:r>
              <a:rPr lang="en-US" sz="2000" dirty="0" smtClean="0"/>
              <a:t>:  refers to whether the alleles are in </a:t>
            </a:r>
            <a:r>
              <a:rPr lang="en-US" sz="2000" dirty="0" err="1" smtClean="0"/>
              <a:t>cis</a:t>
            </a:r>
            <a:r>
              <a:rPr lang="en-US" sz="2000" dirty="0" smtClean="0"/>
              <a:t> or in trans.  </a:t>
            </a:r>
          </a:p>
          <a:p>
            <a:r>
              <a:rPr lang="en-US" sz="2000" dirty="0" smtClean="0"/>
              <a:t>	</a:t>
            </a:r>
            <a:r>
              <a:rPr lang="en-US" sz="2000" u="sng" dirty="0" err="1" smtClean="0"/>
              <a:t>ab</a:t>
            </a:r>
            <a:r>
              <a:rPr lang="en-US" sz="2000" dirty="0" smtClean="0"/>
              <a:t>	or 	</a:t>
            </a:r>
            <a:r>
              <a:rPr lang="en-US" sz="2000" u="sng" dirty="0" err="1" smtClean="0"/>
              <a:t>aB</a:t>
            </a:r>
            <a:endParaRPr lang="en-US" sz="2000" u="sng" dirty="0" smtClean="0"/>
          </a:p>
          <a:p>
            <a:r>
              <a:rPr lang="en-US" sz="2000" dirty="0" smtClean="0"/>
              <a:t>	AB		</a:t>
            </a:r>
            <a:r>
              <a:rPr lang="en-US" sz="2000" dirty="0" err="1" smtClean="0"/>
              <a:t>Ab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Here, have 547,647 SNPs = # hypotheses</a:t>
            </a:r>
          </a:p>
          <a:p>
            <a:r>
              <a:rPr lang="en-US" dirty="0" smtClean="0"/>
              <a:t>False discover rate = q = p x # hypotheses.  This is called the </a:t>
            </a:r>
            <a:r>
              <a:rPr lang="en-US" dirty="0" err="1" smtClean="0"/>
              <a:t>Bonferroni</a:t>
            </a:r>
            <a:r>
              <a:rPr lang="en-US" dirty="0" smtClean="0"/>
              <a:t> correction.</a:t>
            </a:r>
          </a:p>
          <a:p>
            <a:r>
              <a:rPr lang="en-US" dirty="0" smtClean="0"/>
              <a:t>Want q = .05.  This means a positive SNP has a .05 likelihood of rising by chance.  </a:t>
            </a:r>
          </a:p>
          <a:p>
            <a:r>
              <a:rPr lang="en-US" dirty="0" smtClean="0"/>
              <a:t>At q = .05, p = .05 / 547,647 = .91 x 10</a:t>
            </a:r>
            <a:r>
              <a:rPr lang="en-US" baseline="30000" dirty="0" smtClean="0"/>
              <a:t>-7</a:t>
            </a:r>
          </a:p>
          <a:p>
            <a:r>
              <a:rPr lang="en-US" dirty="0" smtClean="0"/>
              <a:t>This is the p value cutoff used in the paper.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687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Bonferroni</a:t>
            </a:r>
            <a:r>
              <a:rPr lang="en-US" dirty="0" smtClean="0"/>
              <a:t> correction is too conservative.  It assumes that all of the tests are independent.  </a:t>
            </a:r>
          </a:p>
          <a:p>
            <a:r>
              <a:rPr lang="en-US" dirty="0" smtClean="0"/>
              <a:t>But the SNPs are linked in </a:t>
            </a:r>
            <a:r>
              <a:rPr lang="en-US" dirty="0" err="1" smtClean="0"/>
              <a:t>haplotype</a:t>
            </a:r>
            <a:r>
              <a:rPr lang="en-US" dirty="0" smtClean="0"/>
              <a:t> blocks, so there really are less independent hypotheses than SNPs.</a:t>
            </a:r>
          </a:p>
          <a:p>
            <a:r>
              <a:rPr lang="en-US" dirty="0" smtClean="0"/>
              <a:t>Another way to correct is to permute the data many times, and see how many times a SNP comes up in the permuted data at a particular threshold.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823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0"/>
            <a:ext cx="8839200" cy="4724400"/>
          </a:xfrm>
        </p:spPr>
        <p:txBody>
          <a:bodyPr/>
          <a:lstStyle/>
          <a:p>
            <a:pPr algn="l"/>
            <a:r>
              <a:rPr lang="en-US" dirty="0" smtClean="0"/>
              <a:t>Are the SNPs linked?		</a:t>
            </a:r>
          </a:p>
          <a:p>
            <a:pPr lvl="1" algn="l"/>
            <a:r>
              <a:rPr lang="en-US" dirty="0" smtClean="0"/>
              <a:t>Calculate Correlation</a:t>
            </a:r>
          </a:p>
          <a:p>
            <a:pPr algn="l"/>
            <a:r>
              <a:rPr lang="en-US" dirty="0" smtClean="0"/>
              <a:t>Is the SNP associated with a disease?</a:t>
            </a:r>
          </a:p>
          <a:p>
            <a:pPr lvl="1" algn="l"/>
            <a:r>
              <a:rPr lang="en-US" dirty="0" smtClean="0"/>
              <a:t>Chi-squared</a:t>
            </a:r>
          </a:p>
          <a:p>
            <a:pPr algn="l"/>
            <a:r>
              <a:rPr lang="en-US" dirty="0" smtClean="0"/>
              <a:t>Is the SNP genome-wide significant?</a:t>
            </a:r>
          </a:p>
          <a:p>
            <a:pPr lvl="1" algn="l"/>
            <a:r>
              <a:rPr lang="en-US" dirty="0" smtClean="0"/>
              <a:t>Correct for multiple hypothesis testing</a:t>
            </a:r>
          </a:p>
          <a:p>
            <a:pPr algn="l"/>
            <a:r>
              <a:rPr lang="en-US" dirty="0" smtClean="0"/>
              <a:t>How big is the effect of the SNP? </a:t>
            </a:r>
          </a:p>
          <a:p>
            <a:pPr lvl="1" algn="l"/>
            <a:r>
              <a:rPr lang="en-US" dirty="0" smtClean="0"/>
              <a:t>Odds ratio, increased likelihood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1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762000" y="18288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62000" y="22860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95400" y="2357735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</a:rPr>
              <a:t>C</a:t>
            </a:r>
            <a:endParaRPr lang="en-US" sz="2400" b="1" dirty="0">
              <a:solidFill>
                <a:srgbClr val="92D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1295400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105400" y="18288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38800" y="1367135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105400" y="22860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38800" y="2281535"/>
            <a:ext cx="380232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</a:rPr>
              <a:t>A</a:t>
            </a:r>
            <a:endParaRPr lang="en-US" sz="2400" b="1" dirty="0">
              <a:solidFill>
                <a:srgbClr val="92D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7000" y="18288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18552" y="18288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2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609600" y="3429000"/>
            <a:ext cx="777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590800" y="49530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90800" y="53340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667986" y="5405735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</a:rPr>
              <a:t>C</a:t>
            </a:r>
            <a:endParaRPr lang="en-US" sz="2400" b="1" dirty="0">
              <a:solidFill>
                <a:srgbClr val="92D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67986" y="4419600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810000" y="49530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343400" y="4419600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3810000" y="53340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343400" y="5405735"/>
            <a:ext cx="370614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</a:rPr>
              <a:t>A</a:t>
            </a:r>
            <a:endParaRPr lang="en-US" sz="2400" b="1" dirty="0">
              <a:solidFill>
                <a:srgbClr val="92D050"/>
              </a:solidFill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57200" y="3200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Scenario 2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1</a:t>
            </a:r>
            <a:br>
              <a:rPr lang="en-US" dirty="0" smtClean="0"/>
            </a:br>
            <a:r>
              <a:rPr lang="en-US" sz="1800" dirty="0" smtClean="0">
                <a:hlinkClick r:id="rId2"/>
              </a:rPr>
              <a:t>http://web.stanford.edu/class/gene210/web/html/schedule.html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click on “LD Blocks exercise”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600200"/>
            <a:ext cx="7467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rs6447271	0 AA	 15 AG	20 GG</a:t>
            </a:r>
          </a:p>
          <a:p>
            <a:r>
              <a:rPr lang="en-US" dirty="0" smtClean="0"/>
              <a:t>rs12426597	0 CC	12 CT	23 TT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2438400"/>
          <a:ext cx="7112001" cy="3200395"/>
        </p:xfrm>
        <a:graphic>
          <a:graphicData uri="http://schemas.openxmlformats.org/drawingml/2006/table">
            <a:tbl>
              <a:tblPr/>
              <a:tblGrid>
                <a:gridCol w="3313545"/>
                <a:gridCol w="949614"/>
                <a:gridCol w="949614"/>
                <a:gridCol w="949614"/>
                <a:gridCol w="949614"/>
              </a:tblGrid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rs12426597/rs6447271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count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frequency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+----------------------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--+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------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-+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----------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TT / GG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TT / AG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0.29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TT / AA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CT / GG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CT / AG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CT / AA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| CC / GG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AG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 CC / AA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|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12123" marR="12123" marT="121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3475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76400"/>
            <a:ext cx="8229600" cy="4191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Plan A: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Plan B: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1470025"/>
          </a:xfrm>
        </p:spPr>
        <p:txBody>
          <a:bodyPr/>
          <a:lstStyle/>
          <a:p>
            <a:r>
              <a:rPr lang="en-US" dirty="0" smtClean="0"/>
              <a:t>Scenario 1 or 2?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1</a:t>
            </a:r>
            <a:br>
              <a:rPr lang="en-US" dirty="0" smtClean="0"/>
            </a:br>
            <a:r>
              <a:rPr lang="en-US" sz="1800" dirty="0" smtClean="0">
                <a:hlinkClick r:id="rId2"/>
              </a:rPr>
              <a:t>http://web.stanford.edu/class/gene210/web/html/schedule.html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click on “LD Blocks exercise”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600200"/>
            <a:ext cx="74676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rs6447271	0 AA	 15 AG	20 GG</a:t>
            </a:r>
          </a:p>
          <a:p>
            <a:r>
              <a:rPr lang="en-US" dirty="0" smtClean="0"/>
              <a:t>rs12426597	0 CC	12 CT	23 TT</a:t>
            </a:r>
          </a:p>
          <a:p>
            <a:endParaRPr lang="en-US" dirty="0" smtClean="0"/>
          </a:p>
          <a:p>
            <a:r>
              <a:rPr lang="en-US" dirty="0" smtClean="0"/>
              <a:t>rs6447271	15A	 55 G	</a:t>
            </a:r>
          </a:p>
          <a:p>
            <a:r>
              <a:rPr lang="en-US" dirty="0" smtClean="0"/>
              <a:t>rs12426597	12C	 58 T</a:t>
            </a:r>
          </a:p>
          <a:p>
            <a:endParaRPr lang="en-US" dirty="0" smtClean="0"/>
          </a:p>
          <a:p>
            <a:r>
              <a:rPr lang="en-US" dirty="0" smtClean="0"/>
              <a:t>rs6447271	.21A	 .79 G	</a:t>
            </a:r>
          </a:p>
          <a:p>
            <a:r>
              <a:rPr lang="en-US" dirty="0" smtClean="0"/>
              <a:t>rs12426597	.17C	 .73  T	</a:t>
            </a:r>
          </a:p>
          <a:p>
            <a:r>
              <a:rPr lang="en-US" dirty="0" smtClean="0"/>
              <a:t>	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475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11830</TotalTime>
  <Words>1342</Words>
  <Application>Microsoft Office PowerPoint</Application>
  <PresentationFormat>On-screen Show (4:3)</PresentationFormat>
  <Paragraphs>489</Paragraphs>
  <Slides>52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Linkage</vt:lpstr>
      <vt:lpstr>Announcements</vt:lpstr>
      <vt:lpstr>Class GWAS</vt:lpstr>
      <vt:lpstr>Slide 4</vt:lpstr>
      <vt:lpstr>Terminology</vt:lpstr>
      <vt:lpstr>Scenario 1</vt:lpstr>
      <vt:lpstr>Data 1 http://web.stanford.edu/class/gene210/web/html/schedule.html click on “LD Blocks exercise”</vt:lpstr>
      <vt:lpstr>Scenario 1 or 2?</vt:lpstr>
      <vt:lpstr>Data 1 http://web.stanford.edu/class/gene210/web/html/schedule.html click on “LD Blocks exercise”</vt:lpstr>
      <vt:lpstr>Slide 10</vt:lpstr>
      <vt:lpstr>Genetic Linkage 1</vt:lpstr>
      <vt:lpstr>Data 2 </vt:lpstr>
      <vt:lpstr>Slide 13</vt:lpstr>
      <vt:lpstr>Genetic Linkage 2</vt:lpstr>
      <vt:lpstr>Data 3  rs17822931  .56C   .44T rs4988235 .34A .66G  </vt:lpstr>
      <vt:lpstr>Genetic Linkage 3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R – correlation coefficient</vt:lpstr>
      <vt:lpstr>Calculate R</vt:lpstr>
      <vt:lpstr>Slide 29</vt:lpstr>
      <vt:lpstr>Slide 30</vt:lpstr>
      <vt:lpstr>Haplotype blocks</vt:lpstr>
      <vt:lpstr>Slide 32</vt:lpstr>
      <vt:lpstr>Slide 33</vt:lpstr>
      <vt:lpstr>Slide 34</vt:lpstr>
      <vt:lpstr>Genome Wide Association Studies</vt:lpstr>
      <vt:lpstr>Colorectal cancer</vt:lpstr>
      <vt:lpstr>Slide 37</vt:lpstr>
      <vt:lpstr>Slide 38</vt:lpstr>
      <vt:lpstr>Chi squared http://www.graphpad.com/quickcalcs/chisquared1.cfm</vt:lpstr>
      <vt:lpstr>Slide 40</vt:lpstr>
      <vt:lpstr>Slide 41</vt:lpstr>
      <vt:lpstr>Slide 42</vt:lpstr>
      <vt:lpstr>Slide 43</vt:lpstr>
      <vt:lpstr>Slide 44</vt:lpstr>
      <vt:lpstr>Slide 45</vt:lpstr>
      <vt:lpstr>Allelic odds ratio:  ratio of the allele ratios in the cases divided by the allele ratios in the controls</vt:lpstr>
      <vt:lpstr>Allelic odds ratio*:  ratio of the allele ratios in the cases divided by the allele ratio in the entire population  (need allele ratio from entire population to do this) </vt:lpstr>
      <vt:lpstr>Slide 48</vt:lpstr>
      <vt:lpstr>Multiple hypothesis testing</vt:lpstr>
      <vt:lpstr>Multiple hypothesis testing</vt:lpstr>
      <vt:lpstr>Multiple hypothesis testing</vt:lpstr>
      <vt:lpstr>Summary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84</cp:revision>
  <cp:lastPrinted>2012-04-10T18:46:08Z</cp:lastPrinted>
  <dcterms:created xsi:type="dcterms:W3CDTF">2011-03-17T17:52:55Z</dcterms:created>
  <dcterms:modified xsi:type="dcterms:W3CDTF">2015-04-02T21:05:41Z</dcterms:modified>
</cp:coreProperties>
</file>