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65" r:id="rId2"/>
    <p:sldId id="361" r:id="rId3"/>
    <p:sldId id="337" r:id="rId4"/>
    <p:sldId id="339" r:id="rId5"/>
    <p:sldId id="338" r:id="rId6"/>
    <p:sldId id="340" r:id="rId7"/>
    <p:sldId id="341" r:id="rId8"/>
    <p:sldId id="342" r:id="rId9"/>
    <p:sldId id="319" r:id="rId10"/>
    <p:sldId id="256" r:id="rId11"/>
    <p:sldId id="352" r:id="rId12"/>
    <p:sldId id="353" r:id="rId13"/>
    <p:sldId id="335" r:id="rId14"/>
    <p:sldId id="324" r:id="rId15"/>
    <p:sldId id="355" r:id="rId16"/>
    <p:sldId id="280" r:id="rId17"/>
    <p:sldId id="330" r:id="rId18"/>
    <p:sldId id="356" r:id="rId19"/>
    <p:sldId id="283" r:id="rId20"/>
    <p:sldId id="325" r:id="rId21"/>
    <p:sldId id="326" r:id="rId22"/>
    <p:sldId id="33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4" y="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FAC394-00F7-4FF7-92E2-7C27EF640C24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220B5-DECD-4122-8262-5EE4E98A21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8916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5797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GG genotype:</a:t>
            </a:r>
            <a:r>
              <a:rPr lang="en-US" baseline="0" dirty="0" smtClean="0"/>
              <a:t>  352/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F1D9A-77E9-4AD7-B930-2216D065006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9235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7D230-19AE-4357-B4A8-F5DAD0FE198E}" type="datetimeFigureOut">
              <a:rPr lang="en-US" smtClean="0"/>
              <a:pPr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8524B-20A1-44D3-B5AF-8C49AE9DA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npedia.blogspot.com/2012/12/o-come-all-ye-faithful.html" TargetMode="External"/><Relationship Id="rId7" Type="http://schemas.openxmlformats.org/officeDocument/2006/relationships/hyperlink" Target="http://stanford.edu/class/gene210/web/html/snpedia.html" TargetMode="External"/><Relationship Id="rId2" Type="http://schemas.openxmlformats.org/officeDocument/2006/relationships/hyperlink" Target="http://www.snpedia.com/index.php/SNPedia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stanford.edu/class/gene210/archive/2012/projects_2014.html" TargetMode="External"/><Relationship Id="rId5" Type="http://schemas.openxmlformats.org/officeDocument/2006/relationships/hyperlink" Target="http://stanford.edu/class/gene210/web/html/projects.html" TargetMode="External"/><Relationship Id="rId4" Type="http://schemas.openxmlformats.org/officeDocument/2006/relationships/hyperlink" Target="http://stanford.edu/class/gene210/web/html/projects.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http://</a:t>
            </a:r>
            <a:r>
              <a:rPr lang="en-US" sz="2400" dirty="0" err="1"/>
              <a:t>web.stanford.edu</a:t>
            </a:r>
            <a:r>
              <a:rPr lang="en-US" sz="2400" dirty="0"/>
              <a:t>/class/</a:t>
            </a:r>
            <a:r>
              <a:rPr lang="en-US" sz="2400" dirty="0" smtClean="0"/>
              <a:t>gene210/</a:t>
            </a:r>
            <a:r>
              <a:rPr lang="en-US" sz="2400" dirty="0"/>
              <a:t>files/lectures/2015/3%20GWASancestry.pptx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2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 GWAS </a:t>
            </a:r>
            <a:br>
              <a:rPr lang="en-US" sz="3200" dirty="0" smtClean="0"/>
            </a:br>
            <a:r>
              <a:rPr lang="en-US" sz="2000" dirty="0" smtClean="0"/>
              <a:t> http://web.stanford.edu/class/gene210/web/html/exercises.html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eye color data for rs4988235</a:t>
            </a:r>
            <a:endParaRPr lang="en-US" sz="3200" dirty="0"/>
          </a:p>
        </p:txBody>
      </p:sp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524000"/>
            <a:ext cx="3889399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Class GWAS </a:t>
            </a:r>
            <a:br>
              <a:rPr lang="en-US" sz="3200" dirty="0" smtClean="0"/>
            </a:br>
            <a:r>
              <a:rPr lang="en-US" sz="2000" dirty="0" smtClean="0"/>
              <a:t> http://web.stanford.edu/class/gene210/web/html/exercises.html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eye color data for rs7495174</a:t>
            </a:r>
            <a:endParaRPr lang="en-US" sz="3200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600200"/>
            <a:ext cx="3352800" cy="31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-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eye color data for rs7495174</a:t>
            </a:r>
            <a:endParaRPr lang="en-US" sz="3200" dirty="0"/>
          </a:p>
        </p:txBody>
      </p:sp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762000"/>
            <a:ext cx="3352800" cy="3106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38200" y="40386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do we calculate whether rs7495174 is associated with eye color?</a:t>
            </a:r>
          </a:p>
          <a:p>
            <a:r>
              <a:rPr lang="en-US" dirty="0" smtClean="0"/>
              <a:t>What is the threshold for significance?</a:t>
            </a:r>
          </a:p>
          <a:p>
            <a:r>
              <a:rPr lang="en-US" dirty="0" smtClean="0"/>
              <a:t>Later:  odds ratio, increased likelihood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Is rs7495174 is associated with eye color??</a:t>
            </a:r>
            <a:endParaRPr lang="en-US" sz="3600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b="58470"/>
          <a:stretch>
            <a:fillRect/>
          </a:stretch>
        </p:blipFill>
        <p:spPr bwMode="auto">
          <a:xfrm>
            <a:off x="2362200" y="762000"/>
            <a:ext cx="388939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286000"/>
            <a:ext cx="6229350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828800"/>
            <a:ext cx="6477000" cy="4648200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Calculate chi-squared for allelic differences in all five SNPs for one of these traits: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Earwax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Lactose intolerance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Eye color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Bitter taste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Asparagus smell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868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/>
          <a:lstStyle/>
          <a:p>
            <a:r>
              <a:rPr lang="en-US" dirty="0" smtClean="0"/>
              <a:t>Class GWAS (n=98)</a:t>
            </a:r>
            <a:br>
              <a:rPr lang="en-US" dirty="0" smtClean="0"/>
            </a:br>
            <a:r>
              <a:rPr lang="en-US" dirty="0" smtClean="0"/>
              <a:t>Allele p-values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9566148"/>
              </p:ext>
            </p:extLst>
          </p:nvPr>
        </p:nvGraphicFramePr>
        <p:xfrm>
          <a:off x="381000" y="2286001"/>
          <a:ext cx="7848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  <a:gridCol w="1308100"/>
                <a:gridCol w="1308100"/>
              </a:tblGrid>
              <a:tr h="1081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Earwax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.0001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.27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.62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0.003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0.015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0.144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6568">
                <a:tc>
                  <a:txBody>
                    <a:bodyPr/>
                    <a:lstStyle/>
                    <a:p>
                      <a:r>
                        <a:rPr lang="en-US" dirty="0" smtClean="0"/>
                        <a:t>Asparagus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.36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.67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.28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.79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.76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.80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Lactose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3.  genotype counts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72440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 is a null allele in ABC11</a:t>
            </a:r>
          </a:p>
          <a:p>
            <a:r>
              <a:rPr lang="en-US" sz="2400" dirty="0" smtClean="0"/>
              <a:t>T/T has dry wax.  T/C and C/C have wet earwax usually.</a:t>
            </a:r>
            <a:endParaRPr lang="en-US" sz="2400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752600"/>
            <a:ext cx="3962400" cy="3507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0"/>
            <a:ext cx="7772400" cy="1470025"/>
          </a:xfrm>
        </p:spPr>
        <p:txBody>
          <a:bodyPr>
            <a:normAutofit/>
          </a:bodyPr>
          <a:lstStyle/>
          <a:p>
            <a:r>
              <a:rPr lang="en-US" sz="3200" dirty="0" smtClean="0"/>
              <a:t>Recessive model is best for earwax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4479839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rs17822931</a:t>
            </a:r>
          </a:p>
          <a:p>
            <a:r>
              <a:rPr lang="en-US" sz="2400" dirty="0" smtClean="0"/>
              <a:t>Allelic p value  =			.0014</a:t>
            </a:r>
          </a:p>
          <a:p>
            <a:r>
              <a:rPr lang="en-US" sz="2400" dirty="0" smtClean="0"/>
              <a:t>Genotype p value, T is dominant = 	0.34</a:t>
            </a:r>
          </a:p>
          <a:p>
            <a:r>
              <a:rPr lang="en-US" sz="2400" dirty="0" smtClean="0"/>
              <a:t>Genotype p value, T is recessive = 	.0001</a:t>
            </a:r>
            <a:endParaRPr lang="en-US" sz="2400" baseline="30000" dirty="0" smtClean="0"/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066800"/>
            <a:ext cx="3581400" cy="3170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9204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 genetic models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52516002"/>
              </p:ext>
            </p:extLst>
          </p:nvPr>
        </p:nvGraphicFramePr>
        <p:xfrm>
          <a:off x="1752600" y="1447800"/>
          <a:ext cx="5232400" cy="4418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00"/>
                <a:gridCol w="1308100"/>
                <a:gridCol w="1308100"/>
                <a:gridCol w="1308100"/>
              </a:tblGrid>
              <a:tr h="108136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allelic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Dominant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Recessive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Earwax</a:t>
                      </a:r>
                      <a:br>
                        <a:rPr lang="en-US" dirty="0" smtClean="0"/>
                      </a:b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rs17822931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 = .0014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(T)</a:t>
                      </a:r>
                    </a:p>
                    <a:p>
                      <a:r>
                        <a:rPr lang="en-US" dirty="0" smtClean="0"/>
                        <a:t>P= .34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(T)</a:t>
                      </a:r>
                      <a:br>
                        <a:rPr lang="en-US" dirty="0" smtClean="0"/>
                      </a:br>
                      <a:r>
                        <a:rPr lang="en-US" dirty="0" smtClean="0"/>
                        <a:t>P = .0001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Eyes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.003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(G)</a:t>
                      </a:r>
                    </a:p>
                    <a:p>
                      <a:r>
                        <a:rPr lang="en-US" dirty="0" smtClean="0"/>
                        <a:t>.0093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(G)</a:t>
                      </a:r>
                    </a:p>
                    <a:p>
                      <a:r>
                        <a:rPr lang="en-US" dirty="0" smtClean="0"/>
                        <a:t>.57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76568">
                <a:tc>
                  <a:txBody>
                    <a:bodyPr/>
                    <a:lstStyle/>
                    <a:p>
                      <a:r>
                        <a:rPr lang="en-US" dirty="0" smtClean="0"/>
                        <a:t>Asparagus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(G)</a:t>
                      </a:r>
                    </a:p>
                    <a:p>
                      <a:r>
                        <a:rPr lang="en-US" dirty="0" smtClean="0"/>
                        <a:t>.48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(A)</a:t>
                      </a:r>
                    </a:p>
                    <a:p>
                      <a:r>
                        <a:rPr lang="en-US" dirty="0" smtClean="0"/>
                        <a:t>.084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Bitter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(G)</a:t>
                      </a:r>
                    </a:p>
                    <a:p>
                      <a:r>
                        <a:rPr lang="en-US" dirty="0" smtClean="0"/>
                        <a:t>0.000498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0.0565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49916">
                <a:tc>
                  <a:txBody>
                    <a:bodyPr/>
                    <a:lstStyle/>
                    <a:p>
                      <a:r>
                        <a:rPr lang="en-US" dirty="0" smtClean="0"/>
                        <a:t>Lactose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.09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(G)</a:t>
                      </a:r>
                    </a:p>
                    <a:p>
                      <a:r>
                        <a:rPr lang="en-US" dirty="0" smtClean="0"/>
                        <a:t>0.41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/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86000"/>
            <a:ext cx="762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Lactose intolerance: rs4988235, GG associated with lactose intolerance</a:t>
            </a:r>
          </a:p>
          <a:p>
            <a:r>
              <a:rPr lang="en-US" dirty="0" smtClean="0"/>
              <a:t>Eye color: rs7495174, AA associated with blue/green eyes</a:t>
            </a:r>
          </a:p>
          <a:p>
            <a:r>
              <a:rPr lang="en-US" dirty="0" smtClean="0"/>
              <a:t>Bitter taste: rs713598, CC associated with inability to taste bitterness</a:t>
            </a:r>
          </a:p>
          <a:p>
            <a:r>
              <a:rPr lang="en-US" dirty="0" smtClean="0"/>
              <a:t>Earwax: rs17822931, TT associated with dry earwax</a:t>
            </a:r>
          </a:p>
          <a:p>
            <a:r>
              <a:rPr lang="en-US" dirty="0" smtClean="0"/>
              <a:t>Asparagus smell: rs4481887, A more likely to be able to smell asparagus than G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r>
              <a:rPr lang="en-US" dirty="0" smtClean="0"/>
              <a:t>Height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752600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Do “height” exercise in </a:t>
            </a:r>
            <a:r>
              <a:rPr lang="en-US" dirty="0" err="1" smtClean="0">
                <a:solidFill>
                  <a:schemeClr val="tx1"/>
                </a:solidFill>
              </a:rPr>
              <a:t>Genotation</a:t>
            </a:r>
            <a:r>
              <a:rPr lang="en-US" dirty="0" smtClean="0">
                <a:solidFill>
                  <a:schemeClr val="tx1"/>
                </a:solidFill>
              </a:rPr>
              <a:t>/traits/height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Fill out form.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Submit SNPs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411" y="1599363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Allelic odds ratio:  ratio of the allele ratios in the cases divided by the allele ratios in the controls</a:t>
            </a:r>
            <a:endParaRPr lang="en-US" sz="32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66411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How different is this SNP in the cases versus the controls?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67200" y="2971800"/>
            <a:ext cx="3086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Wet wax	C/T = 48/22 = 2.18 </a:t>
            </a:r>
          </a:p>
          <a:p>
            <a:endParaRPr lang="en-US" sz="20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267200" y="4800600"/>
            <a:ext cx="29899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Allelic odds ratio 	= </a:t>
            </a:r>
            <a:r>
              <a:rPr lang="en-US" dirty="0" smtClean="0"/>
              <a:t>2.18/.47</a:t>
            </a:r>
            <a:endParaRPr lang="en-US" dirty="0"/>
          </a:p>
          <a:p>
            <a:r>
              <a:rPr lang="en-US" dirty="0"/>
              <a:t>	  	= </a:t>
            </a:r>
            <a:r>
              <a:rPr lang="en-US" dirty="0" smtClean="0"/>
              <a:t> 4.6</a:t>
            </a:r>
          </a:p>
          <a:p>
            <a:r>
              <a:rPr lang="en-US" dirty="0" smtClean="0"/>
              <a:t>In 2014, OR was 10.9</a:t>
            </a:r>
            <a:endParaRPr lang="en-US" dirty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67200" y="3924300"/>
            <a:ext cx="2661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Dry wax 	C/T = </a:t>
            </a:r>
            <a:r>
              <a:rPr lang="en-US" dirty="0" smtClean="0"/>
              <a:t>9/19 </a:t>
            </a:r>
            <a:r>
              <a:rPr lang="en-US" dirty="0"/>
              <a:t>=  </a:t>
            </a:r>
            <a:r>
              <a:rPr lang="en-US" dirty="0" smtClean="0"/>
              <a:t>.47</a:t>
            </a:r>
            <a:endParaRPr lang="en-US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 cstate="print"/>
          <a:srcRect b="63070"/>
          <a:stretch>
            <a:fillRect/>
          </a:stretch>
        </p:blipFill>
        <p:spPr bwMode="auto">
          <a:xfrm>
            <a:off x="304800" y="2819400"/>
            <a:ext cx="396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6261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609600" y="1600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 smtClean="0"/>
              <a:t>Increased Risk: What is the likelihood of seeing a trait given a genotype compared to overall likelihood of seeing the trait in the population?</a:t>
            </a:r>
          </a:p>
          <a:p>
            <a:pPr algn="l"/>
            <a:endParaRPr lang="en-US" sz="2400" dirty="0"/>
          </a:p>
          <a:p>
            <a:pPr algn="l"/>
            <a:endParaRPr lang="en-US" sz="2400" dirty="0"/>
          </a:p>
          <a:p>
            <a:pPr algn="l"/>
            <a:endParaRPr lang="en-US" sz="2400" dirty="0" smtClean="0"/>
          </a:p>
          <a:p>
            <a:pPr algn="l"/>
            <a:endParaRPr lang="en-US" sz="2400" dirty="0" smtClean="0"/>
          </a:p>
          <a:p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24400" y="20574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Prior chance to have dry earwax</a:t>
            </a:r>
          </a:p>
          <a:p>
            <a:r>
              <a:rPr lang="en-US" dirty="0" smtClean="0"/>
              <a:t>	14 Dry/49 total students = .286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4800"/>
          <a:stretch/>
        </p:blipFill>
        <p:spPr bwMode="auto">
          <a:xfrm>
            <a:off x="95250" y="1905000"/>
            <a:ext cx="46291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724400" y="4038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Increased risk for dry earwax for TT compared to prior:</a:t>
            </a:r>
          </a:p>
          <a:p>
            <a:r>
              <a:rPr lang="en-US" dirty="0"/>
              <a:t>	</a:t>
            </a:r>
            <a:r>
              <a:rPr lang="en-US" dirty="0" smtClean="0"/>
              <a:t>.75/.286 </a:t>
            </a:r>
            <a:r>
              <a:rPr lang="en-US" dirty="0"/>
              <a:t>= </a:t>
            </a:r>
            <a:r>
              <a:rPr lang="en-US" dirty="0" smtClean="0"/>
              <a:t>2.6</a:t>
            </a:r>
            <a:endParaRPr lang="en-US" dirty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 cstate="print"/>
          <a:srcRect t="74507"/>
          <a:stretch>
            <a:fillRect/>
          </a:stretch>
        </p:blipFill>
        <p:spPr bwMode="auto">
          <a:xfrm>
            <a:off x="73369" y="2743200"/>
            <a:ext cx="4879631" cy="1101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724400" y="3048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For  TT genotype, chance is</a:t>
            </a:r>
          </a:p>
          <a:p>
            <a:r>
              <a:rPr lang="en-US" dirty="0"/>
              <a:t>	</a:t>
            </a:r>
            <a:r>
              <a:rPr lang="en-US" dirty="0" smtClean="0"/>
              <a:t>9 Dry/12 </a:t>
            </a:r>
            <a:r>
              <a:rPr lang="en-US" dirty="0"/>
              <a:t>students = </a:t>
            </a:r>
            <a:r>
              <a:rPr lang="en-US" dirty="0" smtClean="0"/>
              <a:t>.75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074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381000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Class GWAS</a:t>
            </a:r>
            <a:br>
              <a:rPr lang="en-US" dirty="0" smtClean="0"/>
            </a:br>
            <a:r>
              <a:rPr lang="en-US" sz="3600" dirty="0" smtClean="0"/>
              <a:t>Odds Ratio, Increased Risk</a:t>
            </a:r>
            <a:endParaRPr lang="en-US" sz="3600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585436"/>
              </p:ext>
            </p:extLst>
          </p:nvPr>
        </p:nvGraphicFramePr>
        <p:xfrm>
          <a:off x="838200" y="2209800"/>
          <a:ext cx="6348742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8513"/>
                <a:gridCol w="1360257"/>
                <a:gridCol w="1029858"/>
                <a:gridCol w="1195057"/>
                <a:gridCol w="119505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P-value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Lactose Intolerance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rs4988235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1.2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Eye Color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7495174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.0093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>
                          <a:solidFill>
                            <a:schemeClr val="tx1"/>
                          </a:solidFill>
                        </a:rPr>
                        <a:t>inf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Asparagus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rs4481887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.084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2.35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1.18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Bitter Taste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713598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.000498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0.22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0.519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Earwax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en-US" dirty="0" smtClean="0"/>
                        <a:t>17822931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.004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4.6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2.6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2928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SNPedia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SNPedia</a:t>
            </a:r>
            <a:r>
              <a:rPr lang="en-US" dirty="0" smtClean="0"/>
              <a:t> website</a:t>
            </a:r>
            <a:endParaRPr lang="en-US" dirty="0" smtClean="0">
              <a:hlinkClick r:id="rId2"/>
            </a:endParaRPr>
          </a:p>
          <a:p>
            <a:pPr lvl="1"/>
            <a:r>
              <a:rPr lang="en-US" dirty="0" smtClean="0">
                <a:hlinkClick r:id="rId2"/>
              </a:rPr>
              <a:t>http://www.snpedia.com/index.php/SNPedia</a:t>
            </a:r>
            <a:endParaRPr lang="en-US" dirty="0" smtClean="0">
              <a:hlinkClick r:id="rId3"/>
            </a:endParaRPr>
          </a:p>
          <a:p>
            <a:endParaRPr lang="en-US" dirty="0" smtClean="0"/>
          </a:p>
          <a:p>
            <a:r>
              <a:rPr lang="en-US" dirty="0" smtClean="0"/>
              <a:t>A thank you from </a:t>
            </a:r>
            <a:r>
              <a:rPr lang="en-US" dirty="0" err="1" smtClean="0"/>
              <a:t>SNPedia</a:t>
            </a:r>
            <a:endParaRPr lang="en-US" dirty="0" smtClean="0">
              <a:hlinkClick r:id="rId3"/>
            </a:endParaRPr>
          </a:p>
          <a:p>
            <a:pPr lvl="1"/>
            <a:r>
              <a:rPr lang="en-US" dirty="0" smtClean="0">
                <a:hlinkClick r:id="rId3"/>
              </a:rPr>
              <a:t>http://snpedia.blogspot.com/2012/12/o-come-all-ye-faithful.html</a:t>
            </a:r>
            <a:endParaRPr lang="en-US" dirty="0" smtClean="0">
              <a:hlinkClick r:id="rId4"/>
            </a:endParaRPr>
          </a:p>
          <a:p>
            <a:endParaRPr lang="en-US" dirty="0" smtClean="0">
              <a:hlinkClick r:id="rId4"/>
            </a:endParaRPr>
          </a:p>
          <a:p>
            <a:r>
              <a:rPr lang="en-US" dirty="0" smtClean="0"/>
              <a:t>Class website for </a:t>
            </a:r>
            <a:r>
              <a:rPr lang="en-US" dirty="0" err="1" smtClean="0"/>
              <a:t>SNPedia</a:t>
            </a:r>
            <a:endParaRPr lang="en-US" dirty="0" smtClean="0">
              <a:hlinkClick r:id="rId4"/>
            </a:endParaRPr>
          </a:p>
          <a:p>
            <a:pPr lvl="1"/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stanford.edu/class/gene210/web/html/projects.html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List of last years write-ups</a:t>
            </a:r>
          </a:p>
          <a:p>
            <a:pPr lvl="1"/>
            <a:r>
              <a:rPr lang="en-US" dirty="0" smtClean="0">
                <a:hlinkClick r:id="rId6"/>
              </a:rPr>
              <a:t>http://stanford.edu/class/gene210/archive/2012/projects_2014.html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to write up a </a:t>
            </a:r>
            <a:r>
              <a:rPr lang="en-US" dirty="0" err="1" smtClean="0"/>
              <a:t>SNPedia</a:t>
            </a:r>
            <a:r>
              <a:rPr lang="en-US" dirty="0" smtClean="0"/>
              <a:t> entry</a:t>
            </a:r>
          </a:p>
          <a:p>
            <a:pPr lvl="1"/>
            <a:r>
              <a:rPr lang="en-US" dirty="0" smtClean="0">
                <a:hlinkClick r:id="rId7"/>
              </a:rPr>
              <a:t>http://stanford.edu/class/gene210/web/html/snpedia.html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74928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8695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 should be in your </a:t>
            </a:r>
            <a:r>
              <a:rPr lang="en-US" sz="3600" dirty="0" err="1" smtClean="0"/>
              <a:t>SNPedia</a:t>
            </a:r>
            <a:r>
              <a:rPr lang="en-US" sz="3600" dirty="0" smtClean="0"/>
              <a:t> write-up?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676400"/>
            <a:ext cx="8077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Summarize the trait</a:t>
            </a:r>
          </a:p>
          <a:p>
            <a:r>
              <a:rPr lang="en-US" dirty="0" smtClean="0"/>
              <a:t>Summarize the study</a:t>
            </a:r>
          </a:p>
          <a:p>
            <a:pPr lvl="1"/>
            <a:r>
              <a:rPr lang="en-US" dirty="0" smtClean="0"/>
              <a:t>How large was the cohort?</a:t>
            </a:r>
          </a:p>
          <a:p>
            <a:pPr lvl="1"/>
            <a:r>
              <a:rPr lang="en-US" dirty="0" smtClean="0"/>
              <a:t>How strong was the p-value?</a:t>
            </a:r>
          </a:p>
          <a:p>
            <a:pPr lvl="1"/>
            <a:r>
              <a:rPr lang="en-US" dirty="0" smtClean="0"/>
              <a:t>What was the OR, likelihood ratio or increased risk?</a:t>
            </a:r>
          </a:p>
          <a:p>
            <a:r>
              <a:rPr lang="en-US" dirty="0" smtClean="0"/>
              <a:t>Which population?</a:t>
            </a:r>
          </a:p>
          <a:p>
            <a:r>
              <a:rPr lang="en-US" dirty="0" smtClean="0"/>
              <a:t>What is known about the SNP?</a:t>
            </a:r>
          </a:p>
          <a:p>
            <a:pPr lvl="1"/>
            <a:r>
              <a:rPr lang="en-US" dirty="0" smtClean="0"/>
              <a:t>Associated genes?</a:t>
            </a:r>
          </a:p>
          <a:p>
            <a:pPr lvl="1"/>
            <a:r>
              <a:rPr lang="en-US" dirty="0" smtClean="0"/>
              <a:t>Protein coding? </a:t>
            </a:r>
          </a:p>
          <a:p>
            <a:pPr lvl="1"/>
            <a:r>
              <a:rPr lang="en-US" dirty="0" smtClean="0"/>
              <a:t>Allele frequency? </a:t>
            </a:r>
          </a:p>
          <a:p>
            <a:r>
              <a:rPr lang="en-US" dirty="0" smtClean="0"/>
              <a:t>Does knowledge of the SNP affect diagnosis or treatment?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9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04800"/>
            <a:ext cx="7772400" cy="1470025"/>
          </a:xfrm>
        </p:spPr>
        <p:txBody>
          <a:bodyPr/>
          <a:lstStyle/>
          <a:p>
            <a:r>
              <a:rPr lang="en-US" dirty="0"/>
              <a:t>Summarize the trait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“BD </a:t>
            </a:r>
            <a:r>
              <a:rPr lang="en-US" dirty="0">
                <a:solidFill>
                  <a:schemeClr val="tx1"/>
                </a:solidFill>
              </a:rPr>
              <a:t>is characterized by a fluctuation between manic episodes and severe depression. Schizophrenia is characterized by hallucinations, both visual and auditory, paranoia, disorganized thinking and lack of normal social skills</a:t>
            </a:r>
            <a:r>
              <a:rPr lang="en-US" dirty="0" smtClean="0">
                <a:solidFill>
                  <a:schemeClr val="tx1"/>
                </a:solidFill>
              </a:rPr>
              <a:t>.”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2286000"/>
            <a:ext cx="68580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1239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31787"/>
            <a:ext cx="7772400" cy="1470025"/>
          </a:xfrm>
        </p:spPr>
        <p:txBody>
          <a:bodyPr>
            <a:noAutofit/>
          </a:bodyPr>
          <a:lstStyle/>
          <a:p>
            <a:r>
              <a:rPr lang="en-US" sz="2000" dirty="0"/>
              <a:t>Summarize the study</a:t>
            </a:r>
            <a:br>
              <a:rPr lang="en-US" sz="2000" dirty="0"/>
            </a:br>
            <a:r>
              <a:rPr lang="en-US" sz="2000" dirty="0"/>
              <a:t>How large was the cohort?</a:t>
            </a:r>
            <a:br>
              <a:rPr lang="en-US" sz="2000" dirty="0"/>
            </a:br>
            <a:r>
              <a:rPr lang="en-US" sz="2000" dirty="0"/>
              <a:t>How strong was the p-value?</a:t>
            </a:r>
            <a:br>
              <a:rPr lang="en-US" sz="2000" dirty="0"/>
            </a:br>
            <a:r>
              <a:rPr lang="en-US" sz="2000" dirty="0"/>
              <a:t>What was the OR, likelihood ratio or increased risk?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This study was done by analyzing around 500,000 autosomal SNPs and 12,000 X-chromosomal SNPS in 682 patients with BD and 1300 controls</a:t>
            </a:r>
            <a:r>
              <a:rPr lang="en-US" dirty="0" smtClean="0">
                <a:solidFill>
                  <a:schemeClr val="tx1"/>
                </a:solidFill>
              </a:rPr>
              <a:t>.”  “</a:t>
            </a:r>
            <a:r>
              <a:rPr lang="en-US" dirty="0">
                <a:solidFill>
                  <a:schemeClr val="tx1"/>
                </a:solidFill>
              </a:rPr>
              <a:t>The rs1064395 was highly significant with a p-value of 3.02X10-8 and an odds ratio of 1.31, with A being the risk allele. 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066800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3429000"/>
            <a:ext cx="685800" cy="11430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8166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31787"/>
            <a:ext cx="7772400" cy="1470025"/>
          </a:xfrm>
        </p:spPr>
        <p:txBody>
          <a:bodyPr>
            <a:noAutofit/>
          </a:bodyPr>
          <a:lstStyle/>
          <a:p>
            <a:r>
              <a:rPr lang="en-US" sz="2000" dirty="0"/>
              <a:t>What is known about the SNP?</a:t>
            </a:r>
            <a:br>
              <a:rPr lang="en-US" sz="2000" dirty="0"/>
            </a:br>
            <a:r>
              <a:rPr lang="en-US" sz="2000" dirty="0"/>
              <a:t>Associated genes?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What was the OR, likelihood ratio or increased risk?</a:t>
            </a:r>
            <a:br>
              <a:rPr lang="en-US" sz="2000" dirty="0"/>
            </a:b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009" y="4648200"/>
            <a:ext cx="7848600" cy="16764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>
                <a:solidFill>
                  <a:schemeClr val="tx1"/>
                </a:solidFill>
              </a:rPr>
              <a:t>rs1064395 is a single nucleotide variant (SNV) found in the </a:t>
            </a:r>
            <a:r>
              <a:rPr lang="en-US" dirty="0" err="1">
                <a:solidFill>
                  <a:schemeClr val="tx1"/>
                </a:solidFill>
              </a:rPr>
              <a:t>neurocan</a:t>
            </a:r>
            <a:r>
              <a:rPr lang="en-US" dirty="0">
                <a:solidFill>
                  <a:schemeClr val="tx1"/>
                </a:solidFill>
              </a:rPr>
              <a:t> gene (NCAN) that has been implicated as a predictor of both bipolar disorder (BD) and schizophrenia. 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78173"/>
            <a:ext cx="863821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V="1">
            <a:off x="3124200" y="2133600"/>
            <a:ext cx="0" cy="24384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948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GWAS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469"/>
          <a:stretch/>
        </p:blipFill>
        <p:spPr bwMode="auto">
          <a:xfrm>
            <a:off x="2438400" y="1524000"/>
            <a:ext cx="3352800" cy="5079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876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1910</TotalTime>
  <Words>673</Words>
  <Application>Microsoft Office PowerPoint</Application>
  <PresentationFormat>On-screen Show (4:3)</PresentationFormat>
  <Paragraphs>185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http://web.stanford.edu/class/gene210/files/lectures/2015/3%20GWASancestry.pptx</vt:lpstr>
      <vt:lpstr>Height</vt:lpstr>
      <vt:lpstr>SNPedia</vt:lpstr>
      <vt:lpstr>Slide 4</vt:lpstr>
      <vt:lpstr>What should be in your SNPedia write-up?</vt:lpstr>
      <vt:lpstr>Summarize the trait </vt:lpstr>
      <vt:lpstr>Summarize the study How large was the cohort? How strong was the p-value? What was the OR, likelihood ratio or increased risk?  </vt:lpstr>
      <vt:lpstr>What is known about the SNP? Associated genes?  What was the OR, likelihood ratio or increased risk?  </vt:lpstr>
      <vt:lpstr>Class GWAS</vt:lpstr>
      <vt:lpstr>Class GWAS   http://web.stanford.edu/class/gene210/web/html/exercises.html  eye color data for rs4988235</vt:lpstr>
      <vt:lpstr>Class GWAS   http://web.stanford.edu/class/gene210/web/html/exercises.html  eye color data for rs7495174</vt:lpstr>
      <vt:lpstr>eye color data for rs7495174</vt:lpstr>
      <vt:lpstr>Is rs7495174 is associated with eye color??</vt:lpstr>
      <vt:lpstr>Class GWAS</vt:lpstr>
      <vt:lpstr>Class GWAS (n=98) Allele p-values</vt:lpstr>
      <vt:lpstr>Class GWAS 3.  genotype counts</vt:lpstr>
      <vt:lpstr>Recessive model is best for earwax</vt:lpstr>
      <vt:lpstr>3 genetic models</vt:lpstr>
      <vt:lpstr>Class GWAS results</vt:lpstr>
      <vt:lpstr>Allelic odds ratio:  ratio of the allele ratios in the cases divided by the allele ratios in the controls</vt:lpstr>
      <vt:lpstr>Slide 21</vt:lpstr>
      <vt:lpstr>Class GWAS Odds Ratio, Increased Risk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Stuart</dc:creator>
  <cp:lastModifiedBy>Stuart</cp:lastModifiedBy>
  <cp:revision>61</cp:revision>
  <dcterms:created xsi:type="dcterms:W3CDTF">2013-04-10T23:49:07Z</dcterms:created>
  <dcterms:modified xsi:type="dcterms:W3CDTF">2015-04-08T03:44:12Z</dcterms:modified>
</cp:coreProperties>
</file>