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361" r:id="rId2"/>
    <p:sldId id="337" r:id="rId3"/>
    <p:sldId id="339" r:id="rId4"/>
    <p:sldId id="338" r:id="rId5"/>
    <p:sldId id="340" r:id="rId6"/>
    <p:sldId id="341" r:id="rId7"/>
    <p:sldId id="342" r:id="rId8"/>
    <p:sldId id="319" r:id="rId9"/>
    <p:sldId id="256" r:id="rId10"/>
    <p:sldId id="352" r:id="rId11"/>
    <p:sldId id="353" r:id="rId12"/>
    <p:sldId id="335" r:id="rId13"/>
    <p:sldId id="324" r:id="rId14"/>
    <p:sldId id="355" r:id="rId15"/>
    <p:sldId id="280" r:id="rId16"/>
    <p:sldId id="330" r:id="rId17"/>
    <p:sldId id="356" r:id="rId18"/>
    <p:sldId id="283" r:id="rId19"/>
    <p:sldId id="325" r:id="rId20"/>
    <p:sldId id="326" r:id="rId21"/>
    <p:sldId id="333" r:id="rId22"/>
    <p:sldId id="317" r:id="rId23"/>
    <p:sldId id="271" r:id="rId24"/>
    <p:sldId id="272" r:id="rId25"/>
    <p:sldId id="273" r:id="rId26"/>
    <p:sldId id="274" r:id="rId27"/>
    <p:sldId id="275" r:id="rId28"/>
    <p:sldId id="276" r:id="rId29"/>
    <p:sldId id="290" r:id="rId30"/>
    <p:sldId id="291" r:id="rId31"/>
    <p:sldId id="362" r:id="rId32"/>
    <p:sldId id="364" r:id="rId33"/>
    <p:sldId id="363" r:id="rId34"/>
    <p:sldId id="286" r:id="rId35"/>
    <p:sldId id="257" r:id="rId36"/>
    <p:sldId id="287" r:id="rId37"/>
    <p:sldId id="259" r:id="rId38"/>
    <p:sldId id="288" r:id="rId39"/>
    <p:sldId id="289" r:id="rId40"/>
    <p:sldId id="263" r:id="rId41"/>
    <p:sldId id="264" r:id="rId42"/>
    <p:sldId id="265" r:id="rId43"/>
    <p:sldId id="266" r:id="rId44"/>
    <p:sldId id="267" r:id="rId45"/>
    <p:sldId id="268" r:id="rId46"/>
    <p:sldId id="269" r:id="rId47"/>
    <p:sldId id="270" r:id="rId48"/>
    <p:sldId id="336" r:id="rId49"/>
    <p:sldId id="292" r:id="rId50"/>
    <p:sldId id="293" r:id="rId51"/>
    <p:sldId id="296" r:id="rId52"/>
    <p:sldId id="295" r:id="rId53"/>
    <p:sldId id="304" r:id="rId54"/>
    <p:sldId id="297" r:id="rId55"/>
    <p:sldId id="298" r:id="rId56"/>
    <p:sldId id="299" r:id="rId57"/>
    <p:sldId id="300" r:id="rId58"/>
    <p:sldId id="301" r:id="rId59"/>
    <p:sldId id="302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962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AC394-00F7-4FF7-92E2-7C27EF640C24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20B5-DECD-4122-8262-5EE4E98A21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9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GG genotype:</a:t>
            </a:r>
            <a:r>
              <a:rPr lang="en-US" baseline="0" dirty="0" smtClean="0"/>
              <a:t>  352/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3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7D230-19AE-4357-B4A8-F5DAD0FE198E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npedia.blogspot.com/2012/12/o-come-all-ye-faithful.html" TargetMode="External"/><Relationship Id="rId7" Type="http://schemas.openxmlformats.org/officeDocument/2006/relationships/hyperlink" Target="http://stanford.edu/class/gene210/web/html/snpedia.html" TargetMode="External"/><Relationship Id="rId2" Type="http://schemas.openxmlformats.org/officeDocument/2006/relationships/hyperlink" Target="http://www.snpedia.com/index.php/SNPedi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tanford.edu/class/gene210/archive/2012/projects_2014.html" TargetMode="External"/><Relationship Id="rId5" Type="http://schemas.openxmlformats.org/officeDocument/2006/relationships/hyperlink" Target="http://stanford.edu/class/gene210/web/html/projects.html" TargetMode="External"/><Relationship Id="rId4" Type="http://schemas.openxmlformats.org/officeDocument/2006/relationships/hyperlink" Target="http://stanford.edu/class/gene210/web/html/projects.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6247908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r>
              <a:rPr lang="en-US" dirty="0" smtClean="0"/>
              <a:t>Height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752600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Do “height” exercise in </a:t>
            </a:r>
            <a:r>
              <a:rPr lang="en-US" dirty="0" err="1" smtClean="0">
                <a:solidFill>
                  <a:schemeClr val="tx1"/>
                </a:solidFill>
              </a:rPr>
              <a:t>Genotation</a:t>
            </a:r>
            <a:r>
              <a:rPr lang="en-US" dirty="0" smtClean="0">
                <a:solidFill>
                  <a:schemeClr val="tx1"/>
                </a:solidFill>
              </a:rPr>
              <a:t>/traits/height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Fill out form.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Submit SNPs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Class GWAS </a:t>
            </a:r>
            <a:br>
              <a:rPr lang="en-US" sz="3200" dirty="0" smtClean="0"/>
            </a:br>
            <a:r>
              <a:rPr lang="en-US" sz="2000" dirty="0" smtClean="0"/>
              <a:t> http://web.stanford.edu/class/gene210/web/html/exercises.html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eye color data for rs7495174</a:t>
            </a:r>
            <a:endParaRPr lang="en-US" sz="3200" dirty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600200"/>
            <a:ext cx="3352800" cy="310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-22860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eye color data for rs7495174</a:t>
            </a:r>
            <a:endParaRPr lang="en-US" sz="3200" dirty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762000"/>
            <a:ext cx="3352800" cy="310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38200" y="40386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do we calculate whether rs7495174 is associated with eye color?</a:t>
            </a:r>
          </a:p>
          <a:p>
            <a:r>
              <a:rPr lang="en-US" dirty="0" smtClean="0"/>
              <a:t>What is the threshold for significance?</a:t>
            </a:r>
          </a:p>
          <a:p>
            <a:r>
              <a:rPr lang="en-US" dirty="0" smtClean="0"/>
              <a:t>Later:  odds ratio, increased likelihood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Is rs7495174 is associated with eye color??</a:t>
            </a:r>
            <a:endParaRPr lang="en-US" sz="36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 b="58470"/>
          <a:stretch>
            <a:fillRect/>
          </a:stretch>
        </p:blipFill>
        <p:spPr bwMode="auto">
          <a:xfrm>
            <a:off x="2362200" y="762000"/>
            <a:ext cx="3889399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286000"/>
            <a:ext cx="622935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828800"/>
            <a:ext cx="6477000" cy="4648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Calculate chi-squared for allelic differences in all five SNPs for one of these traits: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Earwax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Lactose intolerance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Eye color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Bitter taste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Asparagus smell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8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/>
          <a:lstStyle/>
          <a:p>
            <a:r>
              <a:rPr lang="en-US" dirty="0" smtClean="0"/>
              <a:t>Class GWAS (n=98)</a:t>
            </a:r>
            <a:br>
              <a:rPr lang="en-US" dirty="0" smtClean="0"/>
            </a:br>
            <a:r>
              <a:rPr lang="en-US" dirty="0" smtClean="0"/>
              <a:t>Allele p-values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602707"/>
              </p:ext>
            </p:extLst>
          </p:nvPr>
        </p:nvGraphicFramePr>
        <p:xfrm>
          <a:off x="381000" y="2286001"/>
          <a:ext cx="7848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100"/>
                <a:gridCol w="1308100"/>
                <a:gridCol w="1308100"/>
                <a:gridCol w="1308100"/>
                <a:gridCol w="1308100"/>
                <a:gridCol w="1308100"/>
              </a:tblGrid>
              <a:tr h="10813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rs4988235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rs7495174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rs713598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rs17822931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rs4481887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Earwax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Eyes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.12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6568">
                <a:tc>
                  <a:txBody>
                    <a:bodyPr/>
                    <a:lstStyle/>
                    <a:p>
                      <a:r>
                        <a:rPr lang="en-US" dirty="0" smtClean="0"/>
                        <a:t>Asparagus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Bitter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Lactose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dirty="0" smtClean="0"/>
              <a:t>3.  genotype counts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4724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 is a null allele in ABC11</a:t>
            </a:r>
          </a:p>
          <a:p>
            <a:r>
              <a:rPr lang="en-US" sz="2400" dirty="0" smtClean="0"/>
              <a:t>T/T has dry wax.  T/C and C/C have wet earwax usually.</a:t>
            </a:r>
            <a:endParaRPr lang="en-US" sz="2400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752600"/>
            <a:ext cx="3962400" cy="3507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Recessive model is best for earwax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4479839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rs17822931</a:t>
            </a:r>
          </a:p>
          <a:p>
            <a:r>
              <a:rPr lang="en-US" sz="2400" dirty="0" smtClean="0"/>
              <a:t>Allelic p value  =			.0014</a:t>
            </a:r>
          </a:p>
          <a:p>
            <a:r>
              <a:rPr lang="en-US" sz="2400" dirty="0" smtClean="0"/>
              <a:t>Genotype p value, T is dominant = 	0.34</a:t>
            </a:r>
          </a:p>
          <a:p>
            <a:r>
              <a:rPr lang="en-US" sz="2400" dirty="0" smtClean="0"/>
              <a:t>Genotype p value, T is recessive = 	.0001</a:t>
            </a:r>
            <a:endParaRPr lang="en-US" sz="2400" baseline="30000" dirty="0" smtClean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066800"/>
            <a:ext cx="3581400" cy="3170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20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genetic models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929161"/>
              </p:ext>
            </p:extLst>
          </p:nvPr>
        </p:nvGraphicFramePr>
        <p:xfrm>
          <a:off x="1752600" y="1447800"/>
          <a:ext cx="5232400" cy="3847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100"/>
                <a:gridCol w="1308100"/>
                <a:gridCol w="1308100"/>
                <a:gridCol w="1308100"/>
              </a:tblGrid>
              <a:tr h="10813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allelic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Dominant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Recessive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Earwax</a:t>
                      </a:r>
                      <a:br>
                        <a:rPr lang="en-US" dirty="0" smtClean="0"/>
                      </a:b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rs17822931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 = .0014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(T)</a:t>
                      </a:r>
                    </a:p>
                    <a:p>
                      <a:r>
                        <a:rPr lang="en-US" dirty="0" smtClean="0"/>
                        <a:t>P= .34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(T)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P = .0001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Eyes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6568">
                <a:tc>
                  <a:txBody>
                    <a:bodyPr/>
                    <a:lstStyle/>
                    <a:p>
                      <a:r>
                        <a:rPr lang="en-US" dirty="0" smtClean="0"/>
                        <a:t>Asparagus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Bitter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Lactose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0"/>
            <a:ext cx="762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Lactose intolerance: rs4988235, GG associated with lactose intolerance</a:t>
            </a:r>
          </a:p>
          <a:p>
            <a:r>
              <a:rPr lang="en-US" dirty="0" smtClean="0"/>
              <a:t>Eye color: rs7495174, AA associated with blue/green eyes</a:t>
            </a:r>
          </a:p>
          <a:p>
            <a:r>
              <a:rPr lang="en-US" dirty="0" smtClean="0"/>
              <a:t>Bitter taste: rs713598, CC associated with inability to taste bitterness</a:t>
            </a:r>
          </a:p>
          <a:p>
            <a:r>
              <a:rPr lang="en-US" dirty="0" smtClean="0"/>
              <a:t>Earwax: rs17822931, TT associated with dry earwax</a:t>
            </a:r>
          </a:p>
          <a:p>
            <a:r>
              <a:rPr lang="en-US" dirty="0" smtClean="0"/>
              <a:t>Asparagus smell: rs4481887, A more likely to be able to smell asparagus than 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11" y="1599363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Allelic odds ratio:  ratio of the allele ratios in the cases divided by the allele ratios in the controls</a:t>
            </a: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the controls?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2971800"/>
            <a:ext cx="30861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Wet wax	C/T = 48/22 = 2.18 </a:t>
            </a:r>
          </a:p>
          <a:p>
            <a:endParaRPr lang="en-US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267200" y="4800600"/>
            <a:ext cx="29899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Allelic odds ratio 	= </a:t>
            </a:r>
            <a:r>
              <a:rPr lang="en-US" dirty="0" smtClean="0"/>
              <a:t>2.18/.47</a:t>
            </a:r>
            <a:endParaRPr lang="en-US" dirty="0"/>
          </a:p>
          <a:p>
            <a:r>
              <a:rPr lang="en-US" dirty="0"/>
              <a:t>	  	= </a:t>
            </a:r>
            <a:r>
              <a:rPr lang="en-US" dirty="0" smtClean="0"/>
              <a:t> 4.6</a:t>
            </a:r>
          </a:p>
          <a:p>
            <a:r>
              <a:rPr lang="en-US" dirty="0" smtClean="0"/>
              <a:t>In 2014, OR was 10.9</a:t>
            </a: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67200" y="3924300"/>
            <a:ext cx="2661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Dry wax 	C/T = </a:t>
            </a:r>
            <a:r>
              <a:rPr lang="en-US" dirty="0" smtClean="0"/>
              <a:t>9/19 </a:t>
            </a:r>
            <a:r>
              <a:rPr lang="en-US" dirty="0"/>
              <a:t>=  </a:t>
            </a:r>
            <a:r>
              <a:rPr lang="en-US" dirty="0" smtClean="0"/>
              <a:t>.47</a:t>
            </a:r>
            <a:endParaRPr lang="en-US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/>
          <a:srcRect b="63070"/>
          <a:stretch>
            <a:fillRect/>
          </a:stretch>
        </p:blipFill>
        <p:spPr bwMode="auto">
          <a:xfrm>
            <a:off x="304800" y="2819400"/>
            <a:ext cx="396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261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SNPedia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SNPedia</a:t>
            </a:r>
            <a:r>
              <a:rPr lang="en-US" dirty="0" smtClean="0"/>
              <a:t> website</a:t>
            </a:r>
            <a:endParaRPr lang="en-US" dirty="0" smtClean="0">
              <a:hlinkClick r:id="rId2"/>
            </a:endParaRPr>
          </a:p>
          <a:p>
            <a:pPr lvl="1"/>
            <a:r>
              <a:rPr lang="en-US" dirty="0" smtClean="0">
                <a:hlinkClick r:id="rId2"/>
              </a:rPr>
              <a:t>http://www.snpedia.com/index.php/SNPedia</a:t>
            </a:r>
            <a:endParaRPr lang="en-US" dirty="0" smtClean="0">
              <a:hlinkClick r:id="rId3"/>
            </a:endParaRPr>
          </a:p>
          <a:p>
            <a:endParaRPr lang="en-US" dirty="0" smtClean="0"/>
          </a:p>
          <a:p>
            <a:r>
              <a:rPr lang="en-US" dirty="0" smtClean="0"/>
              <a:t>A thank you from </a:t>
            </a:r>
            <a:r>
              <a:rPr lang="en-US" dirty="0" err="1" smtClean="0"/>
              <a:t>SNPedia</a:t>
            </a:r>
            <a:endParaRPr lang="en-US" dirty="0" smtClean="0">
              <a:hlinkClick r:id="rId3"/>
            </a:endParaRPr>
          </a:p>
          <a:p>
            <a:pPr lvl="1"/>
            <a:r>
              <a:rPr lang="en-US" dirty="0" smtClean="0">
                <a:hlinkClick r:id="rId3"/>
              </a:rPr>
              <a:t>http://snpedia.blogspot.com/2012/12/o-come-all-ye-faithful.html</a:t>
            </a:r>
            <a:endParaRPr lang="en-US" dirty="0" smtClean="0">
              <a:hlinkClick r:id="rId4"/>
            </a:endParaRPr>
          </a:p>
          <a:p>
            <a:endParaRPr lang="en-US" dirty="0" smtClean="0">
              <a:hlinkClick r:id="rId4"/>
            </a:endParaRPr>
          </a:p>
          <a:p>
            <a:r>
              <a:rPr lang="en-US" dirty="0" smtClean="0"/>
              <a:t>Class website for </a:t>
            </a:r>
            <a:r>
              <a:rPr lang="en-US" dirty="0" err="1" smtClean="0"/>
              <a:t>SNPedia</a:t>
            </a:r>
            <a:endParaRPr lang="en-US" dirty="0" smtClean="0">
              <a:hlinkClick r:id="rId4"/>
            </a:endParaRPr>
          </a:p>
          <a:p>
            <a:pPr lvl="1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stanford.edu/class/gene210/web/html/projects.html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List of last years write-ups</a:t>
            </a:r>
          </a:p>
          <a:p>
            <a:pPr lvl="1"/>
            <a:r>
              <a:rPr lang="en-US" dirty="0" smtClean="0">
                <a:hlinkClick r:id="rId6"/>
              </a:rPr>
              <a:t>http://stanford.edu/class/gene210/archive/2012/projects_2014.html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to write up a </a:t>
            </a:r>
            <a:r>
              <a:rPr lang="en-US" dirty="0" err="1" smtClean="0"/>
              <a:t>SNPedia</a:t>
            </a:r>
            <a:r>
              <a:rPr lang="en-US" dirty="0" smtClean="0"/>
              <a:t> entry</a:t>
            </a:r>
          </a:p>
          <a:p>
            <a:pPr lvl="1"/>
            <a:r>
              <a:rPr lang="en-US" dirty="0" smtClean="0">
                <a:hlinkClick r:id="rId7"/>
              </a:rPr>
              <a:t>http://stanford.edu/class/gene210/web/html/snpedia.html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09600" y="1600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Increased Risk: What is the likelihood of seeing a trait given a genotype compared to overall likelihood of seeing the trait in the population?</a:t>
            </a:r>
          </a:p>
          <a:p>
            <a:pPr algn="l"/>
            <a:endParaRPr lang="en-US" sz="2400" dirty="0"/>
          </a:p>
          <a:p>
            <a:pPr algn="l"/>
            <a:endParaRPr lang="en-US" sz="2400" dirty="0"/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724400" y="20574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Prior chance to have dry earwax</a:t>
            </a:r>
          </a:p>
          <a:p>
            <a:r>
              <a:rPr lang="en-US" dirty="0" smtClean="0"/>
              <a:t>	14 Dry/49 total students = .286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00"/>
          <a:stretch/>
        </p:blipFill>
        <p:spPr bwMode="auto">
          <a:xfrm>
            <a:off x="95250" y="1905000"/>
            <a:ext cx="4629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24400" y="4038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Increased risk for dry earwax for TT compared to prior:</a:t>
            </a:r>
          </a:p>
          <a:p>
            <a:r>
              <a:rPr lang="en-US" dirty="0"/>
              <a:t>	</a:t>
            </a:r>
            <a:r>
              <a:rPr lang="en-US" dirty="0" smtClean="0"/>
              <a:t>.75/.286 </a:t>
            </a:r>
            <a:r>
              <a:rPr lang="en-US" dirty="0"/>
              <a:t>= </a:t>
            </a:r>
            <a:r>
              <a:rPr lang="en-US" dirty="0" smtClean="0"/>
              <a:t>2.6</a:t>
            </a:r>
            <a:endParaRPr lang="en-US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 cstate="print"/>
          <a:srcRect t="74507"/>
          <a:stretch>
            <a:fillRect/>
          </a:stretch>
        </p:blipFill>
        <p:spPr bwMode="auto">
          <a:xfrm>
            <a:off x="73369" y="2743200"/>
            <a:ext cx="4879631" cy="1101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724400" y="3048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For  TT genotype, chance is</a:t>
            </a:r>
          </a:p>
          <a:p>
            <a:r>
              <a:rPr lang="en-US" dirty="0"/>
              <a:t>	</a:t>
            </a:r>
            <a:r>
              <a:rPr lang="en-US" dirty="0" smtClean="0"/>
              <a:t>9 Dry/12 </a:t>
            </a:r>
            <a:r>
              <a:rPr lang="en-US" dirty="0"/>
              <a:t>students = </a:t>
            </a:r>
            <a:r>
              <a:rPr lang="en-US" dirty="0" smtClean="0"/>
              <a:t>.75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7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sz="3600" dirty="0" smtClean="0"/>
              <a:t>Odds Ratio, </a:t>
            </a:r>
            <a:r>
              <a:rPr lang="en-US" sz="3600" dirty="0" smtClean="0"/>
              <a:t>Increased Risk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883433"/>
              </p:ext>
            </p:extLst>
          </p:nvPr>
        </p:nvGraphicFramePr>
        <p:xfrm>
          <a:off x="838200" y="2209800"/>
          <a:ext cx="634874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513"/>
                <a:gridCol w="1360257"/>
                <a:gridCol w="1029858"/>
                <a:gridCol w="1195057"/>
                <a:gridCol w="119505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P-value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Lactose Intolerance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rs4988235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7495174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rs4481887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Bitter Taste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713598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17822931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4.6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2.6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28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90616"/>
            <a:ext cx="8229600" cy="1143000"/>
          </a:xfrm>
        </p:spPr>
        <p:txBody>
          <a:bodyPr/>
          <a:lstStyle/>
          <a:p>
            <a:r>
              <a:rPr lang="en-US" dirty="0" smtClean="0"/>
              <a:t>GWAS guides on </a:t>
            </a:r>
            <a:r>
              <a:rPr lang="en-US" dirty="0" err="1" smtClean="0"/>
              <a:t>genotation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1000" y="6096000"/>
            <a:ext cx="807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http://www.stanford.edu/class/gene210/web/html/exercises.html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143000"/>
            <a:ext cx="6019800" cy="488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7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Lactose Intolerance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33600" y="2438400"/>
            <a:ext cx="1218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Rs4988235</a:t>
            </a:r>
          </a:p>
          <a:p>
            <a:endParaRPr lang="en-US" dirty="0"/>
          </a:p>
        </p:txBody>
      </p:sp>
      <p:pic>
        <p:nvPicPr>
          <p:cNvPr id="2052" name="Picture 4" descr="http://hmg.oxfordjournals.org/content/14/24/3945/F3.medium.gif"/>
          <p:cNvPicPr>
            <a:picLocks noChangeAspect="1" noChangeArrowheads="1"/>
          </p:cNvPicPr>
          <p:nvPr/>
        </p:nvPicPr>
        <p:blipFill>
          <a:blip r:embed="rId2" cstate="print"/>
          <a:srcRect b="87273"/>
          <a:stretch>
            <a:fillRect/>
          </a:stretch>
        </p:blipFill>
        <p:spPr bwMode="auto">
          <a:xfrm>
            <a:off x="1524000" y="3124200"/>
            <a:ext cx="426720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05400" y="3657600"/>
            <a:ext cx="2118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Lactase Gene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514600" y="3962400"/>
            <a:ext cx="914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A/G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434340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– lactase expressed in adulthood</a:t>
            </a:r>
          </a:p>
          <a:p>
            <a:r>
              <a:rPr lang="en-US" dirty="0" smtClean="0"/>
              <a:t>G – lactase expression turns off in adulthood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Lactose Intolerance</a:t>
            </a:r>
            <a:endParaRPr lang="en-US" dirty="0"/>
          </a:p>
        </p:txBody>
      </p:sp>
      <p:pic>
        <p:nvPicPr>
          <p:cNvPr id="30722" name="Picture 2" descr="File:LacIntol-World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28800"/>
            <a:ext cx="7620000" cy="335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5715000" cy="1143000"/>
          </a:xfrm>
        </p:spPr>
        <p:txBody>
          <a:bodyPr/>
          <a:lstStyle/>
          <a:p>
            <a:r>
              <a:rPr lang="en-US" dirty="0" smtClean="0"/>
              <a:t>Eye Color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14800" y="2209800"/>
            <a:ext cx="426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Rs7495174</a:t>
            </a:r>
          </a:p>
          <a:p>
            <a:r>
              <a:rPr lang="en-US" b="1" dirty="0" smtClean="0"/>
              <a:t>In OCA2</a:t>
            </a:r>
            <a:r>
              <a:rPr lang="en-US" dirty="0" smtClean="0"/>
              <a:t>, the </a:t>
            </a:r>
            <a:r>
              <a:rPr lang="en-US" dirty="0" err="1" smtClean="0"/>
              <a:t>oculocutaneous</a:t>
            </a:r>
            <a:r>
              <a:rPr lang="en-US" dirty="0" smtClean="0"/>
              <a:t> albinism gene (also known as the human P protein gene).</a:t>
            </a:r>
          </a:p>
          <a:p>
            <a:r>
              <a:rPr lang="en-US" dirty="0" smtClean="0"/>
              <a:t>Involved in making pigment for eyes, skin, hair.</a:t>
            </a:r>
          </a:p>
          <a:p>
            <a:r>
              <a:rPr lang="en-US" dirty="0" smtClean="0"/>
              <a:t>accounts for 74% of variation in human eye color.</a:t>
            </a:r>
          </a:p>
          <a:p>
            <a:r>
              <a:rPr lang="en-US" dirty="0" smtClean="0"/>
              <a:t>Rs7495174 leads to reduced expression in eye specifically.</a:t>
            </a:r>
          </a:p>
          <a:p>
            <a:r>
              <a:rPr lang="en-US" dirty="0" smtClean="0"/>
              <a:t>Null alleles cause albinism</a:t>
            </a:r>
          </a:p>
          <a:p>
            <a:endParaRPr lang="en-US" dirty="0"/>
          </a:p>
        </p:txBody>
      </p:sp>
      <p:pic>
        <p:nvPicPr>
          <p:cNvPr id="4098" name="Picture 2" descr="Image: Reese Witherspo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19794"/>
            <a:ext cx="3352800" cy="437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1143000"/>
          </a:xfrm>
        </p:spPr>
        <p:txBody>
          <a:bodyPr/>
          <a:lstStyle/>
          <a:p>
            <a:r>
              <a:rPr lang="en-US" dirty="0" smtClean="0"/>
              <a:t>Ear Wax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286000"/>
            <a:ext cx="7162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Rs17822931 </a:t>
            </a:r>
          </a:p>
          <a:p>
            <a:r>
              <a:rPr lang="en-US" sz="2400" dirty="0" smtClean="0"/>
              <a:t>In </a:t>
            </a:r>
            <a:r>
              <a:rPr lang="en-US" sz="2400" i="1" dirty="0" smtClean="0"/>
              <a:t>ABCC11 </a:t>
            </a:r>
            <a:r>
              <a:rPr lang="en-US" sz="2400" dirty="0" smtClean="0"/>
              <a:t>gene that transports various molecules across extra- and intra-cellular membranes.</a:t>
            </a:r>
          </a:p>
          <a:p>
            <a:r>
              <a:rPr lang="en-US" sz="2400" dirty="0" smtClean="0"/>
              <a:t>The T allele is loss of function of the protein.</a:t>
            </a:r>
          </a:p>
          <a:p>
            <a:r>
              <a:rPr lang="en-US" sz="2400" dirty="0" smtClean="0"/>
              <a:t>Phenotypic implications of wet earwax:  Insect trapping, self-cleaning and prevention of dryness of the external auditory canal. </a:t>
            </a:r>
          </a:p>
          <a:p>
            <a:r>
              <a:rPr lang="en-US" sz="2400" dirty="0" smtClean="0"/>
              <a:t>Wet earwax:  linked to axillary odor and apocrine colostrum.</a:t>
            </a:r>
          </a:p>
        </p:txBody>
      </p:sp>
      <p:pic>
        <p:nvPicPr>
          <p:cNvPr id="3076" name="Picture 4" descr="https://encrypted-tbn0.gstatic.com/images?q=tbn:ANd9GcThX2xneQHIE3BV3GkvFzhod3CfFApgGW19goynYSqLtN2YCxeQC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88074"/>
            <a:ext cx="2886075" cy="1759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 Wax</a:t>
            </a:r>
            <a:endParaRPr lang="en-US" dirty="0"/>
          </a:p>
        </p:txBody>
      </p:sp>
      <p:pic>
        <p:nvPicPr>
          <p:cNvPr id="3074" name="Picture 2" descr="Fig 4 full siz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71600"/>
            <a:ext cx="7240266" cy="3352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38200" y="48006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Rs17822931</a:t>
            </a:r>
          </a:p>
          <a:p>
            <a:r>
              <a:rPr lang="en-US" dirty="0" smtClean="0"/>
              <a:t>“the allele T arose in northeast Asia and thereafter spread through the world.”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Asparagus</a:t>
            </a:r>
            <a:endParaRPr lang="en-US" dirty="0"/>
          </a:p>
        </p:txBody>
      </p:sp>
      <p:pic>
        <p:nvPicPr>
          <p:cNvPr id="1026" name="Picture 2" descr="http://upload.wikimedia.org/wikipedia/commons/thumb/0/08/Yummy_Greenz.jpg/120px-Yummy_Green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828800"/>
            <a:ext cx="3352796" cy="2514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62400" y="1371600"/>
            <a:ext cx="464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Certain compounds in asparagus are metabolized to yield ammonia and various sulfur-containing degradation products, including various </a:t>
            </a:r>
            <a:r>
              <a:rPr lang="en-US" dirty="0" err="1" smtClean="0"/>
              <a:t>thiols</a:t>
            </a:r>
            <a:r>
              <a:rPr lang="en-US" dirty="0" smtClean="0"/>
              <a:t> and </a:t>
            </a:r>
            <a:r>
              <a:rPr lang="en-US" dirty="0" err="1" smtClean="0"/>
              <a:t>thioesters</a:t>
            </a:r>
            <a:r>
              <a:rPr lang="en-US" dirty="0" smtClean="0"/>
              <a:t>, which give urine a characteristic smell.</a:t>
            </a:r>
          </a:p>
          <a:p>
            <a:r>
              <a:rPr lang="en-US" dirty="0" err="1" smtClean="0"/>
              <a:t>Methanethiol</a:t>
            </a:r>
            <a:r>
              <a:rPr lang="en-US" dirty="0" smtClean="0"/>
              <a:t> (pungent)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sulfide (pungent)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disulfide</a:t>
            </a:r>
          </a:p>
          <a:p>
            <a:r>
              <a:rPr lang="en-US" dirty="0" err="1" smtClean="0"/>
              <a:t>bis</a:t>
            </a:r>
            <a:r>
              <a:rPr lang="en-US" dirty="0" smtClean="0"/>
              <a:t>(</a:t>
            </a:r>
            <a:r>
              <a:rPr lang="en-US" dirty="0" err="1" smtClean="0"/>
              <a:t>methylthio</a:t>
            </a:r>
            <a:r>
              <a:rPr lang="en-US" dirty="0" smtClean="0"/>
              <a:t>)methane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</a:t>
            </a:r>
            <a:r>
              <a:rPr lang="en-US" dirty="0" err="1" smtClean="0"/>
              <a:t>sulfoxide</a:t>
            </a:r>
            <a:r>
              <a:rPr lang="en-US" dirty="0" smtClean="0"/>
              <a:t> (sweet aroma)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</a:t>
            </a:r>
            <a:r>
              <a:rPr lang="en-US" dirty="0" err="1" smtClean="0"/>
              <a:t>sulfone</a:t>
            </a:r>
            <a:r>
              <a:rPr lang="en-US" dirty="0" smtClean="0"/>
              <a:t> (sweet aroma)</a:t>
            </a:r>
          </a:p>
          <a:p>
            <a:endParaRPr lang="en-US" dirty="0" smtClean="0"/>
          </a:p>
          <a:p>
            <a:r>
              <a:rPr lang="en-US" dirty="0" smtClean="0"/>
              <a:t>rs4481887 is in a region containing 39 olfactory receptors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Genetic principles are universal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8057899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14400" y="39624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 smtClean="0">
                <a:hlinkClick r:id="rId3" tooltip="American journal of human genetics."/>
              </a:rPr>
              <a:t>Am J Hum Genet.</a:t>
            </a:r>
            <a:r>
              <a:rPr lang="de-DE" dirty="0" smtClean="0"/>
              <a:t> 1980 May;32(3):314-31.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4928"/>
            <a:ext cx="863821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95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Different genetics for different traits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9812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Simple:  Lactose tolerance, asparagus smell, </a:t>
            </a:r>
            <a:r>
              <a:rPr lang="en-US" dirty="0" err="1" smtClean="0"/>
              <a:t>photic</a:t>
            </a:r>
            <a:r>
              <a:rPr lang="en-US" dirty="0" smtClean="0"/>
              <a:t> sneeze</a:t>
            </a:r>
          </a:p>
          <a:p>
            <a:r>
              <a:rPr lang="en-US" dirty="0" smtClean="0"/>
              <a:t>Complex:  T2D, CVD</a:t>
            </a:r>
          </a:p>
          <a:p>
            <a:r>
              <a:rPr lang="en-US" dirty="0" smtClean="0"/>
              <a:t>Same allele:  CFTR, </a:t>
            </a:r>
          </a:p>
          <a:p>
            <a:r>
              <a:rPr lang="en-US" dirty="0" smtClean="0"/>
              <a:t>Different alleles:  BRCA1, hypertrophic cardiomyopathy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23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782189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728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8823832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7903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457200"/>
            <a:ext cx="8531101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7988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2057400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 to </a:t>
            </a:r>
            <a:r>
              <a:rPr lang="en-US" dirty="0" err="1" smtClean="0"/>
              <a:t>Genotation</a:t>
            </a:r>
            <a:r>
              <a:rPr lang="en-US" dirty="0" smtClean="0"/>
              <a:t>, Ancestry, PCA (principle components analysis)</a:t>
            </a:r>
          </a:p>
          <a:p>
            <a:r>
              <a:rPr lang="en-US" dirty="0" smtClean="0"/>
              <a:t>Load in genome.</a:t>
            </a:r>
          </a:p>
          <a:p>
            <a:r>
              <a:rPr lang="en-US" dirty="0" smtClean="0"/>
              <a:t>Start with HGDP world</a:t>
            </a:r>
          </a:p>
          <a:p>
            <a:r>
              <a:rPr lang="en-US" dirty="0" smtClean="0"/>
              <a:t>Resolution 10,000</a:t>
            </a:r>
          </a:p>
          <a:p>
            <a:r>
              <a:rPr lang="en-US" dirty="0" smtClean="0"/>
              <a:t>PC1 and PC2</a:t>
            </a:r>
          </a:p>
          <a:p>
            <a:endParaRPr lang="en-US" dirty="0"/>
          </a:p>
          <a:p>
            <a:r>
              <a:rPr lang="en-US" dirty="0" smtClean="0"/>
              <a:t>Then go to Ancestry, painting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1828800" y="1981200"/>
            <a:ext cx="5867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038600" y="1447800"/>
            <a:ext cx="1048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people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1752600" y="1600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6858000" y="1524000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10,000</a:t>
            </a:r>
            <a:endParaRPr lang="en-US" dirty="0"/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1828800" y="19812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914400" y="35052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SNPs</a:t>
            </a:r>
            <a:endParaRPr lang="en-US" sz="24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1447800" y="1981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329945" y="5410200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1M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1981200" y="2133600"/>
            <a:ext cx="4707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AA</a:t>
            </a:r>
          </a:p>
          <a:p>
            <a:r>
              <a:rPr lang="en-US" dirty="0" smtClean="0"/>
              <a:t>CC</a:t>
            </a:r>
          </a:p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2501030" y="2133600"/>
            <a:ext cx="476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GG</a:t>
            </a:r>
          </a:p>
          <a:p>
            <a:r>
              <a:rPr lang="en-US" dirty="0" smtClean="0"/>
              <a:t>TT</a:t>
            </a:r>
          </a:p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3020860" y="2133600"/>
            <a:ext cx="4707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</a:t>
            </a:r>
          </a:p>
          <a:p>
            <a:r>
              <a:rPr lang="en-US" dirty="0" smtClean="0"/>
              <a:t>CT</a:t>
            </a:r>
          </a:p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2362200" y="34290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want to simplify this </a:t>
            </a:r>
          </a:p>
          <a:p>
            <a:r>
              <a:rPr lang="en-US" sz="2400" dirty="0" smtClean="0"/>
              <a:t>10,000 people x 1M SNP matrix using a method called </a:t>
            </a:r>
          </a:p>
          <a:p>
            <a:r>
              <a:rPr lang="en-US" sz="2400" dirty="0" smtClean="0"/>
              <a:t>Principle Component Analysis.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877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8" grpId="0"/>
      <p:bldP spid="59" grpId="0"/>
      <p:bldP spid="60" grpId="0"/>
      <p:bldP spid="62" grpId="0"/>
      <p:bldP spid="63" grpId="0"/>
      <p:bldP spid="64" grpId="0"/>
      <p:bldP spid="6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PCA example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2667000" y="1981200"/>
            <a:ext cx="5867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876800" y="1447800"/>
            <a:ext cx="1263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students</a:t>
            </a:r>
            <a:endParaRPr lang="en-US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2590800" y="1600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696200" y="1524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2667000" y="19812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62000" y="2057400"/>
            <a:ext cx="186563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Eye color</a:t>
            </a:r>
          </a:p>
          <a:p>
            <a:pPr algn="r"/>
            <a:r>
              <a:rPr lang="en-US" dirty="0" smtClean="0"/>
              <a:t>Lactose intolerant</a:t>
            </a:r>
          </a:p>
          <a:p>
            <a:pPr algn="r"/>
            <a:r>
              <a:rPr lang="en-US" dirty="0" smtClean="0"/>
              <a:t>Asparagus</a:t>
            </a:r>
          </a:p>
          <a:p>
            <a:pPr algn="r"/>
            <a:r>
              <a:rPr lang="en-US" dirty="0" smtClean="0"/>
              <a:t>Ear Wax</a:t>
            </a:r>
          </a:p>
          <a:p>
            <a:pPr algn="r"/>
            <a:r>
              <a:rPr lang="en-US" dirty="0" smtClean="0"/>
              <a:t>Bitter taste</a:t>
            </a:r>
          </a:p>
          <a:p>
            <a:pPr algn="r"/>
            <a:r>
              <a:rPr lang="en-US" dirty="0" smtClean="0"/>
              <a:t>Sex</a:t>
            </a:r>
          </a:p>
          <a:p>
            <a:pPr algn="r"/>
            <a:r>
              <a:rPr lang="en-US" dirty="0" smtClean="0"/>
              <a:t>Height</a:t>
            </a:r>
          </a:p>
          <a:p>
            <a:pPr algn="r"/>
            <a:r>
              <a:rPr lang="en-US" dirty="0" smtClean="0"/>
              <a:t>Weight</a:t>
            </a:r>
          </a:p>
          <a:p>
            <a:pPr algn="r"/>
            <a:r>
              <a:rPr lang="en-US" dirty="0" smtClean="0"/>
              <a:t>Hair color</a:t>
            </a:r>
          </a:p>
          <a:p>
            <a:pPr algn="r"/>
            <a:r>
              <a:rPr lang="en-US" dirty="0" smtClean="0"/>
              <a:t>Shirt Color</a:t>
            </a:r>
          </a:p>
          <a:p>
            <a:pPr algn="r"/>
            <a:r>
              <a:rPr lang="en-US" dirty="0" smtClean="0"/>
              <a:t>Favorite Color</a:t>
            </a:r>
          </a:p>
          <a:p>
            <a:pPr algn="r"/>
            <a:r>
              <a:rPr lang="en-US" dirty="0" smtClean="0"/>
              <a:t>Etc.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2168145" y="54102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334000" y="4267200"/>
            <a:ext cx="1447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34000" y="37338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Kinds of students</a:t>
            </a:r>
            <a:endParaRPr lang="en-US" sz="24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334000" y="4267200"/>
            <a:ext cx="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429000" y="4419600"/>
            <a:ext cx="1865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Body </a:t>
            </a:r>
          </a:p>
          <a:p>
            <a:pPr algn="r"/>
            <a:r>
              <a:rPr lang="en-US" dirty="0" smtClean="0"/>
              <a:t>types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495800" y="28194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simplify</a:t>
            </a:r>
            <a:endParaRPr lang="en-US" sz="2400" dirty="0"/>
          </a:p>
        </p:txBody>
      </p:sp>
      <p:sp>
        <p:nvSpPr>
          <p:cNvPr id="29" name="Down Arrow 28"/>
          <p:cNvSpPr/>
          <p:nvPr/>
        </p:nvSpPr>
        <p:spPr>
          <a:xfrm rot="-2640000">
            <a:off x="3963536" y="2141798"/>
            <a:ext cx="302528" cy="23193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7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6" grpId="0"/>
      <p:bldP spid="2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0" y="2209800"/>
            <a:ext cx="4943972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Informative traits</a:t>
            </a:r>
            <a:br>
              <a:rPr lang="en-US" dirty="0" smtClean="0"/>
            </a:br>
            <a:r>
              <a:rPr lang="en-US" sz="3600" dirty="0" smtClean="0"/>
              <a:t>Skin color</a:t>
            </a:r>
            <a:br>
              <a:rPr lang="en-US" sz="3600" dirty="0" smtClean="0"/>
            </a:br>
            <a:r>
              <a:rPr lang="en-US" sz="3600" dirty="0" smtClean="0"/>
              <a:t>eye color</a:t>
            </a:r>
            <a:br>
              <a:rPr lang="en-US" sz="3600" dirty="0" smtClean="0"/>
            </a:br>
            <a:r>
              <a:rPr lang="en-US" sz="3600" dirty="0" smtClean="0"/>
              <a:t>height</a:t>
            </a:r>
            <a:br>
              <a:rPr lang="en-US" sz="3600" dirty="0" smtClean="0"/>
            </a:br>
            <a:r>
              <a:rPr lang="en-US" sz="3600" dirty="0" smtClean="0"/>
              <a:t>weight</a:t>
            </a:r>
            <a:br>
              <a:rPr lang="en-US" sz="3600" dirty="0" smtClean="0"/>
            </a:br>
            <a:r>
              <a:rPr lang="en-US" sz="3600" dirty="0" smtClean="0"/>
              <a:t>sex</a:t>
            </a:r>
            <a:br>
              <a:rPr lang="en-US" sz="3600" dirty="0" smtClean="0"/>
            </a:br>
            <a:r>
              <a:rPr lang="en-US" sz="3600" dirty="0" smtClean="0"/>
              <a:t>hair length</a:t>
            </a:r>
            <a:br>
              <a:rPr lang="en-US" sz="3600" dirty="0" smtClean="0"/>
            </a:br>
            <a:r>
              <a:rPr lang="en-US" sz="3600" dirty="0" smtClean="0"/>
              <a:t>etc.</a:t>
            </a:r>
            <a:endParaRPr lang="en-US" sz="3600" dirty="0"/>
          </a:p>
        </p:txBody>
      </p:sp>
      <p:sp>
        <p:nvSpPr>
          <p:cNvPr id="138" name="TextBox 137"/>
          <p:cNvSpPr txBox="1"/>
          <p:nvPr/>
        </p:nvSpPr>
        <p:spPr>
          <a:xfrm>
            <a:off x="4495800" y="762000"/>
            <a:ext cx="437453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/>
              <a:t>Uninformative </a:t>
            </a:r>
            <a:r>
              <a:rPr lang="en-US" sz="4000" dirty="0"/>
              <a:t>traits</a:t>
            </a: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shirt color</a:t>
            </a:r>
          </a:p>
          <a:p>
            <a:pPr algn="ctr"/>
            <a:r>
              <a:rPr lang="en-US" sz="3200" dirty="0" smtClean="0"/>
              <a:t>Pants color</a:t>
            </a:r>
          </a:p>
          <a:p>
            <a:pPr algn="ctr"/>
            <a:r>
              <a:rPr lang="en-US" sz="3200" dirty="0" smtClean="0"/>
              <a:t>favorite toothpaste</a:t>
            </a:r>
          </a:p>
          <a:p>
            <a:pPr algn="ctr"/>
            <a:r>
              <a:rPr lang="en-US" sz="3200" dirty="0" smtClean="0"/>
              <a:t>favorite color </a:t>
            </a:r>
          </a:p>
          <a:p>
            <a:pPr algn="ctr"/>
            <a:r>
              <a:rPr lang="en-US" sz="3200" dirty="0" smtClean="0"/>
              <a:t>etc.</a:t>
            </a:r>
            <a:endParaRPr lang="en-US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914400" y="5063706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~</a:t>
            </a:r>
            <a:r>
              <a:rPr lang="en-US" sz="2400" dirty="0" smtClean="0"/>
              <a:t>SNPs informative for ancestry</a:t>
            </a:r>
            <a:endParaRPr lang="en-US" sz="24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876800" y="5029200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~</a:t>
            </a:r>
            <a:r>
              <a:rPr lang="en-US" sz="2400" dirty="0" smtClean="0"/>
              <a:t>SNPs not informative for ancestry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890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8" grpId="0"/>
      <p:bldP spid="13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PCA example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2207506" y="194944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2207506" y="194944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73057" y="2025640"/>
            <a:ext cx="149508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Skin Color</a:t>
            </a:r>
          </a:p>
          <a:p>
            <a:pPr algn="r"/>
            <a:r>
              <a:rPr lang="en-US" sz="1400" dirty="0" smtClean="0"/>
              <a:t>Eye color</a:t>
            </a:r>
          </a:p>
          <a:p>
            <a:pPr algn="r"/>
            <a:r>
              <a:rPr lang="en-US" sz="1400" dirty="0" smtClean="0"/>
              <a:t>Lactose intolerant</a:t>
            </a:r>
          </a:p>
          <a:p>
            <a:pPr algn="r"/>
            <a:r>
              <a:rPr lang="en-US" sz="1400" dirty="0" smtClean="0"/>
              <a:t>Asparagus</a:t>
            </a:r>
          </a:p>
          <a:p>
            <a:pPr algn="r"/>
            <a:r>
              <a:rPr lang="en-US" sz="1400" dirty="0" smtClean="0"/>
              <a:t>Ear Wax</a:t>
            </a:r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r>
              <a:rPr lang="en-US" sz="1400" dirty="0" smtClean="0"/>
              <a:t>Sex</a:t>
            </a:r>
          </a:p>
          <a:p>
            <a:pPr algn="r"/>
            <a:r>
              <a:rPr lang="en-US" sz="1400" dirty="0" smtClean="0"/>
              <a:t>Height</a:t>
            </a:r>
          </a:p>
          <a:p>
            <a:pPr algn="r"/>
            <a:r>
              <a:rPr lang="en-US" sz="1400" dirty="0" smtClean="0"/>
              <a:t>Weight</a:t>
            </a:r>
          </a:p>
          <a:p>
            <a:pPr algn="r"/>
            <a:r>
              <a:rPr lang="en-US" sz="1400" dirty="0" smtClean="0"/>
              <a:t>Pant size</a:t>
            </a:r>
          </a:p>
          <a:p>
            <a:pPr algn="r"/>
            <a:r>
              <a:rPr lang="en-US" sz="1400" dirty="0" smtClean="0"/>
              <a:t>Shirt size</a:t>
            </a:r>
          </a:p>
          <a:p>
            <a:pPr algn="r"/>
            <a:r>
              <a:rPr lang="en-US" sz="1400" dirty="0" smtClean="0"/>
              <a:t>Hair color</a:t>
            </a:r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60" name="TextBox 59"/>
          <p:cNvSpPr txBox="1"/>
          <p:nvPr/>
        </p:nvSpPr>
        <p:spPr>
          <a:xfrm>
            <a:off x="1708651" y="537844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9" name="Down Arrow 28"/>
          <p:cNvSpPr/>
          <p:nvPr/>
        </p:nvSpPr>
        <p:spPr>
          <a:xfrm rot="16200000">
            <a:off x="2819435" y="3374484"/>
            <a:ext cx="302528" cy="725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887314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887314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52865" y="1981200"/>
            <a:ext cx="149508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Skin color</a:t>
            </a:r>
          </a:p>
          <a:p>
            <a:pPr algn="r"/>
            <a:r>
              <a:rPr lang="en-US" sz="1400" dirty="0" smtClean="0"/>
              <a:t>Eye color</a:t>
            </a:r>
          </a:p>
          <a:p>
            <a:pPr algn="r"/>
            <a:r>
              <a:rPr lang="en-US" sz="1400" dirty="0"/>
              <a:t>Hair color</a:t>
            </a:r>
          </a:p>
          <a:p>
            <a:pPr algn="r"/>
            <a:r>
              <a:rPr lang="en-US" sz="1400" dirty="0" smtClean="0"/>
              <a:t>Lactose intolerant</a:t>
            </a:r>
          </a:p>
          <a:p>
            <a:pPr algn="r"/>
            <a:r>
              <a:rPr lang="en-US" sz="1400" dirty="0" smtClean="0"/>
              <a:t>Ear Wax</a:t>
            </a:r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r>
              <a:rPr lang="en-US" sz="1400" dirty="0" smtClean="0"/>
              <a:t>Sex</a:t>
            </a:r>
          </a:p>
          <a:p>
            <a:pPr algn="r"/>
            <a:r>
              <a:rPr lang="en-US" sz="1400" dirty="0" smtClean="0"/>
              <a:t>Height</a:t>
            </a:r>
          </a:p>
          <a:p>
            <a:pPr algn="r"/>
            <a:r>
              <a:rPr lang="en-US" sz="1400" dirty="0" smtClean="0"/>
              <a:t>Weight</a:t>
            </a:r>
          </a:p>
          <a:p>
            <a:pPr algn="r"/>
            <a:r>
              <a:rPr lang="en-US" sz="1400" dirty="0" smtClean="0"/>
              <a:t>Pant size</a:t>
            </a:r>
          </a:p>
          <a:p>
            <a:pPr algn="r"/>
            <a:r>
              <a:rPr lang="en-US" sz="1400" dirty="0" smtClean="0"/>
              <a:t>Shirt size</a:t>
            </a:r>
          </a:p>
          <a:p>
            <a:pPr algn="r"/>
            <a:r>
              <a:rPr lang="en-US" sz="1400" dirty="0"/>
              <a:t>Asparagus</a:t>
            </a:r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4388459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00409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7086600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086600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44730" y="1981200"/>
            <a:ext cx="1202509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RACE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SIZE</a:t>
            </a:r>
          </a:p>
          <a:p>
            <a:pPr algn="r"/>
            <a:endParaRPr lang="en-US" sz="1400" dirty="0"/>
          </a:p>
          <a:p>
            <a:pPr algn="r"/>
            <a:endParaRPr lang="en-US" sz="1400" dirty="0" smtClean="0"/>
          </a:p>
          <a:p>
            <a:pPr algn="r"/>
            <a:r>
              <a:rPr lang="en-US" sz="1400" dirty="0" smtClean="0"/>
              <a:t>Asparagus</a:t>
            </a:r>
            <a:endParaRPr lang="en-US" sz="1400" dirty="0"/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6587745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299695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16200000">
            <a:off x="5504474" y="3381506"/>
            <a:ext cx="302528" cy="725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352865" y="2057400"/>
            <a:ext cx="1523935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324600" y="20574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1" grpId="0"/>
      <p:bldP spid="22" grpId="0"/>
      <p:bldP spid="4" grpId="0" animBg="1"/>
      <p:bldP spid="25" grpId="0"/>
      <p:bldP spid="27" grpId="0"/>
      <p:bldP spid="28" grpId="0" animBg="1"/>
      <p:bldP spid="30" grpId="0" animBg="1"/>
      <p:bldP spid="31" grpId="0" animBg="1"/>
      <p:bldP spid="3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r>
              <a:rPr lang="en-US" dirty="0" smtClean="0"/>
              <a:t>PCA example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296449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296449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2000" y="1981200"/>
            <a:ext cx="1495088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/>
              <a:t>Skin color</a:t>
            </a:r>
          </a:p>
          <a:p>
            <a:pPr algn="r"/>
            <a:r>
              <a:rPr lang="en-US" sz="1400" dirty="0" smtClean="0"/>
              <a:t>Eye color</a:t>
            </a:r>
          </a:p>
          <a:p>
            <a:pPr algn="r"/>
            <a:r>
              <a:rPr lang="en-US" sz="1400" dirty="0"/>
              <a:t>Hair color</a:t>
            </a:r>
          </a:p>
          <a:p>
            <a:pPr algn="r"/>
            <a:r>
              <a:rPr lang="en-US" sz="1400" dirty="0" smtClean="0"/>
              <a:t>Lactose intolerant</a:t>
            </a:r>
          </a:p>
          <a:p>
            <a:pPr algn="r"/>
            <a:r>
              <a:rPr lang="en-US" sz="1400" dirty="0" smtClean="0"/>
              <a:t>Ear Wax</a:t>
            </a:r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r>
              <a:rPr lang="en-US" sz="1400" dirty="0" smtClean="0"/>
              <a:t>Sex</a:t>
            </a:r>
          </a:p>
          <a:p>
            <a:pPr algn="r"/>
            <a:r>
              <a:rPr lang="en-US" sz="1400" dirty="0" smtClean="0"/>
              <a:t>Height</a:t>
            </a:r>
          </a:p>
          <a:p>
            <a:pPr algn="r"/>
            <a:r>
              <a:rPr lang="en-US" sz="1400" dirty="0" smtClean="0"/>
              <a:t>Weight</a:t>
            </a:r>
          </a:p>
          <a:p>
            <a:pPr algn="r"/>
            <a:r>
              <a:rPr lang="en-US" sz="1400" dirty="0" smtClean="0"/>
              <a:t>Pant size</a:t>
            </a:r>
          </a:p>
          <a:p>
            <a:pPr algn="r"/>
            <a:r>
              <a:rPr lang="en-US" sz="1400" dirty="0" smtClean="0"/>
              <a:t>Shirt size</a:t>
            </a:r>
          </a:p>
          <a:p>
            <a:pPr algn="r"/>
            <a:r>
              <a:rPr lang="en-US" sz="1400" dirty="0"/>
              <a:t>Asparagus</a:t>
            </a:r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1797594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09544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495735" y="19050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495735" y="1905000"/>
            <a:ext cx="0" cy="388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53865" y="1981200"/>
            <a:ext cx="1202509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RACE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Bitter taste</a:t>
            </a:r>
          </a:p>
          <a:p>
            <a:pPr algn="r"/>
            <a:endParaRPr lang="en-US" sz="1400" dirty="0" smtClean="0"/>
          </a:p>
          <a:p>
            <a:pPr algn="r"/>
            <a:endParaRPr lang="en-US" sz="1400" dirty="0"/>
          </a:p>
          <a:p>
            <a:pPr algn="r"/>
            <a:r>
              <a:rPr lang="en-US" sz="1400" dirty="0" smtClean="0"/>
              <a:t>SIZE</a:t>
            </a:r>
          </a:p>
          <a:p>
            <a:pPr algn="r"/>
            <a:endParaRPr lang="en-US" sz="1400" dirty="0"/>
          </a:p>
          <a:p>
            <a:pPr algn="r"/>
            <a:endParaRPr lang="en-US" sz="1400" dirty="0" smtClean="0"/>
          </a:p>
          <a:p>
            <a:pPr algn="r"/>
            <a:r>
              <a:rPr lang="en-US" sz="1400" dirty="0" smtClean="0"/>
              <a:t>Asparagus</a:t>
            </a:r>
            <a:endParaRPr lang="en-US" sz="1400" dirty="0"/>
          </a:p>
          <a:p>
            <a:pPr algn="r"/>
            <a:r>
              <a:rPr lang="en-US" sz="1400" dirty="0" smtClean="0"/>
              <a:t>Shirt Color</a:t>
            </a:r>
          </a:p>
          <a:p>
            <a:pPr algn="r"/>
            <a:r>
              <a:rPr lang="en-US" sz="1400" dirty="0" smtClean="0"/>
              <a:t>Favorite Color</a:t>
            </a:r>
          </a:p>
          <a:p>
            <a:pPr algn="r"/>
            <a:r>
              <a:rPr lang="en-US" sz="1400" dirty="0" smtClean="0"/>
              <a:t>Etc.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996880" y="533400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708830" y="32766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16200000">
            <a:off x="2913609" y="3381506"/>
            <a:ext cx="302528" cy="7252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62000" y="2057400"/>
            <a:ext cx="1523935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733735" y="2057400"/>
            <a:ext cx="747544" cy="1066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05400" y="3249085"/>
            <a:ext cx="3208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 = Sex + Height + Weight +</a:t>
            </a:r>
          </a:p>
          <a:p>
            <a:r>
              <a:rPr lang="en-US" dirty="0"/>
              <a:t>	</a:t>
            </a:r>
            <a:r>
              <a:rPr lang="en-US" dirty="0" smtClean="0"/>
              <a:t>Pant size + Shirt size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5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 should be in your </a:t>
            </a:r>
            <a:r>
              <a:rPr lang="en-US" sz="3600" dirty="0" err="1" smtClean="0"/>
              <a:t>SNPedia</a:t>
            </a:r>
            <a:r>
              <a:rPr lang="en-US" sz="3600" dirty="0" smtClean="0"/>
              <a:t> write-up?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Summarize the trait</a:t>
            </a:r>
          </a:p>
          <a:p>
            <a:r>
              <a:rPr lang="en-US" dirty="0" smtClean="0"/>
              <a:t>Summarize the study</a:t>
            </a:r>
          </a:p>
          <a:p>
            <a:pPr lvl="1"/>
            <a:r>
              <a:rPr lang="en-US" dirty="0" smtClean="0"/>
              <a:t>How large was the cohort?</a:t>
            </a:r>
          </a:p>
          <a:p>
            <a:pPr lvl="1"/>
            <a:r>
              <a:rPr lang="en-US" dirty="0" smtClean="0"/>
              <a:t>How strong was the p-value?</a:t>
            </a:r>
          </a:p>
          <a:p>
            <a:pPr lvl="1"/>
            <a:r>
              <a:rPr lang="en-US" dirty="0" smtClean="0"/>
              <a:t>What was the OR, likelihood ratio or increased risk?</a:t>
            </a:r>
          </a:p>
          <a:p>
            <a:r>
              <a:rPr lang="en-US" dirty="0" smtClean="0"/>
              <a:t>Which population?</a:t>
            </a:r>
          </a:p>
          <a:p>
            <a:r>
              <a:rPr lang="en-US" dirty="0" smtClean="0"/>
              <a:t>What is known about the SNP?</a:t>
            </a:r>
          </a:p>
          <a:p>
            <a:pPr lvl="1"/>
            <a:r>
              <a:rPr lang="en-US" dirty="0" smtClean="0"/>
              <a:t>Associated genes?</a:t>
            </a:r>
          </a:p>
          <a:p>
            <a:pPr lvl="1"/>
            <a:r>
              <a:rPr lang="en-US" dirty="0" smtClean="0"/>
              <a:t>Protein coding? </a:t>
            </a:r>
          </a:p>
          <a:p>
            <a:pPr lvl="1"/>
            <a:r>
              <a:rPr lang="en-US" dirty="0" smtClean="0"/>
              <a:t>Allele frequency? </a:t>
            </a:r>
          </a:p>
          <a:p>
            <a:r>
              <a:rPr lang="en-US" dirty="0" smtClean="0"/>
              <a:t>Does knowledge of the SNP affect diagnosis or treatment?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501111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3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Reorder the SNPs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774327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0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659796"/>
              </p:ext>
            </p:extLst>
          </p:nvPr>
        </p:nvGraphicFramePr>
        <p:xfrm>
          <a:off x="1295400" y="1295400"/>
          <a:ext cx="6096000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48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396791"/>
              </p:ext>
            </p:extLst>
          </p:nvPr>
        </p:nvGraphicFramePr>
        <p:xfrm>
          <a:off x="1295400" y="1295400"/>
          <a:ext cx="609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362901"/>
              </p:ext>
            </p:extLst>
          </p:nvPr>
        </p:nvGraphicFramePr>
        <p:xfrm>
          <a:off x="457200" y="3962400"/>
          <a:ext cx="228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556498"/>
              </p:ext>
            </p:extLst>
          </p:nvPr>
        </p:nvGraphicFramePr>
        <p:xfrm>
          <a:off x="3657600" y="3962400"/>
          <a:ext cx="1524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832837"/>
              </p:ext>
            </p:extLst>
          </p:nvPr>
        </p:nvGraphicFramePr>
        <p:xfrm>
          <a:off x="6553200" y="3962400"/>
          <a:ext cx="1524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181600" y="488765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=X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8077200" y="4936072"/>
            <a:ext cx="614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=x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9213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569561"/>
              </p:ext>
            </p:extLst>
          </p:nvPr>
        </p:nvGraphicFramePr>
        <p:xfrm>
          <a:off x="1143000" y="1524000"/>
          <a:ext cx="6096000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Snp3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Snp5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Snp7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Snp9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Snp11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277893"/>
              </p:ext>
            </p:extLst>
          </p:nvPr>
        </p:nvGraphicFramePr>
        <p:xfrm>
          <a:off x="3352800" y="4648200"/>
          <a:ext cx="2286000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4267200" y="4191000"/>
            <a:ext cx="1524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8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483433"/>
              </p:ext>
            </p:extLst>
          </p:nvPr>
        </p:nvGraphicFramePr>
        <p:xfrm>
          <a:off x="1295400" y="1295400"/>
          <a:ext cx="6096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61408"/>
              </p:ext>
            </p:extLst>
          </p:nvPr>
        </p:nvGraphicFramePr>
        <p:xfrm>
          <a:off x="609600" y="3124200"/>
          <a:ext cx="2286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66689"/>
              </p:ext>
            </p:extLst>
          </p:nvPr>
        </p:nvGraphicFramePr>
        <p:xfrm>
          <a:off x="3657600" y="3124200"/>
          <a:ext cx="1524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966805"/>
              </p:ext>
            </p:extLst>
          </p:nvPr>
        </p:nvGraphicFramePr>
        <p:xfrm>
          <a:off x="5943600" y="3088640"/>
          <a:ext cx="16002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Snp8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794969"/>
              </p:ext>
            </p:extLst>
          </p:nvPr>
        </p:nvGraphicFramePr>
        <p:xfrm>
          <a:off x="3276600" y="4953000"/>
          <a:ext cx="2286000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181600" y="350520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=Y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7543800" y="3553620"/>
            <a:ext cx="622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8188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Ancestry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600495"/>
              </p:ext>
            </p:extLst>
          </p:nvPr>
        </p:nvGraphicFramePr>
        <p:xfrm>
          <a:off x="1295400" y="1219200"/>
          <a:ext cx="6096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162478"/>
              </p:ext>
            </p:extLst>
          </p:nvPr>
        </p:nvGraphicFramePr>
        <p:xfrm>
          <a:off x="1219200" y="3886200"/>
          <a:ext cx="3048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6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PC1 and PC2 inform about ancestry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340716"/>
              </p:ext>
            </p:extLst>
          </p:nvPr>
        </p:nvGraphicFramePr>
        <p:xfrm>
          <a:off x="762000" y="2286000"/>
          <a:ext cx="3048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38200"/>
                <a:gridCol w="6858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1-3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4-6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PC1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PC2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Snp12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4574000" y="1980361"/>
            <a:ext cx="3786958" cy="3301008"/>
            <a:chOff x="4813450" y="1847850"/>
            <a:chExt cx="3786958" cy="3301008"/>
          </a:xfrm>
        </p:grpSpPr>
        <p:sp>
          <p:nvSpPr>
            <p:cNvPr id="4" name="SMARTInkAnnotation892"/>
            <p:cNvSpPr/>
            <p:nvPr/>
          </p:nvSpPr>
          <p:spPr>
            <a:xfrm>
              <a:off x="5214509" y="1898650"/>
              <a:ext cx="151737" cy="2584442"/>
            </a:xfrm>
            <a:custGeom>
              <a:avLst/>
              <a:gdLst/>
              <a:ahLst/>
              <a:cxnLst/>
              <a:rect l="0" t="0" r="0" b="0"/>
              <a:pathLst>
                <a:path w="151737" h="2584442">
                  <a:moveTo>
                    <a:pt x="151736" y="0"/>
                  </a:moveTo>
                  <a:lnTo>
                    <a:pt x="151736" y="12415"/>
                  </a:lnTo>
                  <a:lnTo>
                    <a:pt x="147369" y="26441"/>
                  </a:lnTo>
                  <a:lnTo>
                    <a:pt x="145556" y="37689"/>
                  </a:lnTo>
                  <a:lnTo>
                    <a:pt x="145459" y="40975"/>
                  </a:lnTo>
                  <a:lnTo>
                    <a:pt x="141030" y="53197"/>
                  </a:lnTo>
                  <a:lnTo>
                    <a:pt x="139621" y="61545"/>
                  </a:lnTo>
                  <a:lnTo>
                    <a:pt x="138374" y="89230"/>
                  </a:lnTo>
                  <a:lnTo>
                    <a:pt x="134009" y="109479"/>
                  </a:lnTo>
                  <a:lnTo>
                    <a:pt x="130908" y="146184"/>
                  </a:lnTo>
                  <a:lnTo>
                    <a:pt x="128359" y="159515"/>
                  </a:lnTo>
                  <a:lnTo>
                    <a:pt x="124840" y="191069"/>
                  </a:lnTo>
                  <a:lnTo>
                    <a:pt x="120929" y="221108"/>
                  </a:lnTo>
                  <a:lnTo>
                    <a:pt x="116618" y="294297"/>
                  </a:lnTo>
                  <a:lnTo>
                    <a:pt x="113729" y="369792"/>
                  </a:lnTo>
                  <a:lnTo>
                    <a:pt x="113613" y="468071"/>
                  </a:lnTo>
                  <a:lnTo>
                    <a:pt x="108582" y="520738"/>
                  </a:lnTo>
                  <a:lnTo>
                    <a:pt x="105492" y="591111"/>
                  </a:lnTo>
                  <a:lnTo>
                    <a:pt x="97800" y="679483"/>
                  </a:lnTo>
                  <a:lnTo>
                    <a:pt x="93095" y="742954"/>
                  </a:lnTo>
                  <a:lnTo>
                    <a:pt x="89163" y="797122"/>
                  </a:lnTo>
                  <a:lnTo>
                    <a:pt x="85110" y="840688"/>
                  </a:lnTo>
                  <a:lnTo>
                    <a:pt x="79437" y="884877"/>
                  </a:lnTo>
                  <a:lnTo>
                    <a:pt x="73285" y="929249"/>
                  </a:lnTo>
                  <a:lnTo>
                    <a:pt x="69681" y="1005186"/>
                  </a:lnTo>
                  <a:lnTo>
                    <a:pt x="65869" y="1071406"/>
                  </a:lnTo>
                  <a:lnTo>
                    <a:pt x="63186" y="1150723"/>
                  </a:lnTo>
                  <a:lnTo>
                    <a:pt x="59487" y="1213983"/>
                  </a:lnTo>
                  <a:lnTo>
                    <a:pt x="53961" y="1262496"/>
                  </a:lnTo>
                  <a:lnTo>
                    <a:pt x="48702" y="1349471"/>
                  </a:lnTo>
                  <a:lnTo>
                    <a:pt x="44703" y="1414580"/>
                  </a:lnTo>
                  <a:lnTo>
                    <a:pt x="43207" y="1481794"/>
                  </a:lnTo>
                  <a:lnTo>
                    <a:pt x="38727" y="1549425"/>
                  </a:lnTo>
                  <a:lnTo>
                    <a:pt x="34261" y="1613767"/>
                  </a:lnTo>
                  <a:lnTo>
                    <a:pt x="31653" y="1679106"/>
                  </a:lnTo>
                  <a:lnTo>
                    <a:pt x="31095" y="1759890"/>
                  </a:lnTo>
                  <a:lnTo>
                    <a:pt x="25993" y="1834995"/>
                  </a:lnTo>
                  <a:lnTo>
                    <a:pt x="24833" y="1909213"/>
                  </a:lnTo>
                  <a:lnTo>
                    <a:pt x="21307" y="1983314"/>
                  </a:lnTo>
                  <a:lnTo>
                    <a:pt x="18698" y="2055518"/>
                  </a:lnTo>
                  <a:lnTo>
                    <a:pt x="16455" y="2133435"/>
                  </a:lnTo>
                  <a:lnTo>
                    <a:pt x="8839" y="2222490"/>
                  </a:lnTo>
                  <a:lnTo>
                    <a:pt x="5079" y="2299862"/>
                  </a:lnTo>
                  <a:lnTo>
                    <a:pt x="603" y="2338075"/>
                  </a:lnTo>
                  <a:lnTo>
                    <a:pt x="0" y="2409980"/>
                  </a:lnTo>
                  <a:lnTo>
                    <a:pt x="5716" y="2450835"/>
                  </a:lnTo>
                  <a:lnTo>
                    <a:pt x="9788" y="2470071"/>
                  </a:lnTo>
                  <a:lnTo>
                    <a:pt x="12465" y="2503174"/>
                  </a:lnTo>
                  <a:lnTo>
                    <a:pt x="16940" y="2520784"/>
                  </a:lnTo>
                  <a:lnTo>
                    <a:pt x="18829" y="2541389"/>
                  </a:lnTo>
                  <a:lnTo>
                    <a:pt x="23296" y="2552138"/>
                  </a:lnTo>
                  <a:lnTo>
                    <a:pt x="24253" y="2560765"/>
                  </a:lnTo>
                  <a:lnTo>
                    <a:pt x="24577" y="2569580"/>
                  </a:lnTo>
                  <a:lnTo>
                    <a:pt x="25310" y="2571009"/>
                  </a:lnTo>
                  <a:lnTo>
                    <a:pt x="29007" y="2576390"/>
                  </a:lnTo>
                  <a:lnTo>
                    <a:pt x="31003" y="2584419"/>
                  </a:lnTo>
                  <a:lnTo>
                    <a:pt x="34381" y="2584441"/>
                  </a:lnTo>
                  <a:lnTo>
                    <a:pt x="36081" y="2583738"/>
                  </a:lnTo>
                  <a:lnTo>
                    <a:pt x="37921" y="2582564"/>
                  </a:lnTo>
                  <a:lnTo>
                    <a:pt x="43718" y="25781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ARTInkAnnotation893"/>
            <p:cNvSpPr/>
            <p:nvPr/>
          </p:nvSpPr>
          <p:spPr>
            <a:xfrm>
              <a:off x="5239165" y="4514850"/>
              <a:ext cx="3303694" cy="215901"/>
            </a:xfrm>
            <a:custGeom>
              <a:avLst/>
              <a:gdLst/>
              <a:ahLst/>
              <a:cxnLst/>
              <a:rect l="0" t="0" r="0" b="0"/>
              <a:pathLst>
                <a:path w="3303694" h="215901">
                  <a:moveTo>
                    <a:pt x="19062" y="0"/>
                  </a:moveTo>
                  <a:lnTo>
                    <a:pt x="0" y="0"/>
                  </a:lnTo>
                  <a:lnTo>
                    <a:pt x="0" y="6088"/>
                  </a:lnTo>
                  <a:lnTo>
                    <a:pt x="3374" y="2901"/>
                  </a:lnTo>
                  <a:lnTo>
                    <a:pt x="4367" y="2640"/>
                  </a:lnTo>
                  <a:lnTo>
                    <a:pt x="5030" y="3171"/>
                  </a:lnTo>
                  <a:lnTo>
                    <a:pt x="5472" y="4230"/>
                  </a:lnTo>
                  <a:lnTo>
                    <a:pt x="6471" y="4232"/>
                  </a:lnTo>
                  <a:lnTo>
                    <a:pt x="7844" y="3526"/>
                  </a:lnTo>
                  <a:lnTo>
                    <a:pt x="9465" y="2351"/>
                  </a:lnTo>
                  <a:lnTo>
                    <a:pt x="13150" y="1045"/>
                  </a:lnTo>
                  <a:lnTo>
                    <a:pt x="23356" y="138"/>
                  </a:lnTo>
                  <a:lnTo>
                    <a:pt x="62001" y="0"/>
                  </a:lnTo>
                  <a:lnTo>
                    <a:pt x="65338" y="706"/>
                  </a:lnTo>
                  <a:lnTo>
                    <a:pt x="74113" y="4364"/>
                  </a:lnTo>
                  <a:lnTo>
                    <a:pt x="90095" y="6088"/>
                  </a:lnTo>
                  <a:lnTo>
                    <a:pt x="148807" y="7054"/>
                  </a:lnTo>
                  <a:lnTo>
                    <a:pt x="178262" y="11817"/>
                  </a:lnTo>
                  <a:lnTo>
                    <a:pt x="279707" y="12698"/>
                  </a:lnTo>
                  <a:lnTo>
                    <a:pt x="302833" y="13405"/>
                  </a:lnTo>
                  <a:lnTo>
                    <a:pt x="356253" y="18658"/>
                  </a:lnTo>
                  <a:lnTo>
                    <a:pt x="406692" y="20896"/>
                  </a:lnTo>
                  <a:lnTo>
                    <a:pt x="453385" y="24807"/>
                  </a:lnTo>
                  <a:lnTo>
                    <a:pt x="488863" y="27164"/>
                  </a:lnTo>
                  <a:lnTo>
                    <a:pt x="554006" y="34853"/>
                  </a:lnTo>
                  <a:lnTo>
                    <a:pt x="611135" y="41186"/>
                  </a:lnTo>
                  <a:lnTo>
                    <a:pt x="640602" y="46854"/>
                  </a:lnTo>
                  <a:lnTo>
                    <a:pt x="690827" y="52162"/>
                  </a:lnTo>
                  <a:lnTo>
                    <a:pt x="750171" y="58593"/>
                  </a:lnTo>
                  <a:lnTo>
                    <a:pt x="781657" y="63927"/>
                  </a:lnTo>
                  <a:lnTo>
                    <a:pt x="835208" y="69776"/>
                  </a:lnTo>
                  <a:lnTo>
                    <a:pt x="870628" y="74688"/>
                  </a:lnTo>
                  <a:lnTo>
                    <a:pt x="925299" y="81375"/>
                  </a:lnTo>
                  <a:lnTo>
                    <a:pt x="1000380" y="88948"/>
                  </a:lnTo>
                  <a:lnTo>
                    <a:pt x="1047076" y="95677"/>
                  </a:lnTo>
                  <a:lnTo>
                    <a:pt x="1101178" y="101525"/>
                  </a:lnTo>
                  <a:lnTo>
                    <a:pt x="1133777" y="106438"/>
                  </a:lnTo>
                  <a:lnTo>
                    <a:pt x="1169244" y="112362"/>
                  </a:lnTo>
                  <a:lnTo>
                    <a:pt x="1215093" y="118803"/>
                  </a:lnTo>
                  <a:lnTo>
                    <a:pt x="1297178" y="126009"/>
                  </a:lnTo>
                  <a:lnTo>
                    <a:pt x="1342158" y="131874"/>
                  </a:lnTo>
                  <a:lnTo>
                    <a:pt x="1399041" y="138530"/>
                  </a:lnTo>
                  <a:lnTo>
                    <a:pt x="1480423" y="146098"/>
                  </a:lnTo>
                  <a:lnTo>
                    <a:pt x="1524522" y="152827"/>
                  </a:lnTo>
                  <a:lnTo>
                    <a:pt x="1577844" y="157970"/>
                  </a:lnTo>
                  <a:lnTo>
                    <a:pt x="1645801" y="163751"/>
                  </a:lnTo>
                  <a:lnTo>
                    <a:pt x="1700481" y="170297"/>
                  </a:lnTo>
                  <a:lnTo>
                    <a:pt x="1802271" y="177191"/>
                  </a:lnTo>
                  <a:lnTo>
                    <a:pt x="1911330" y="183881"/>
                  </a:lnTo>
                  <a:lnTo>
                    <a:pt x="2005792" y="191026"/>
                  </a:lnTo>
                  <a:lnTo>
                    <a:pt x="2103591" y="198612"/>
                  </a:lnTo>
                  <a:lnTo>
                    <a:pt x="2203344" y="203147"/>
                  </a:lnTo>
                  <a:lnTo>
                    <a:pt x="2333736" y="203200"/>
                  </a:lnTo>
                  <a:lnTo>
                    <a:pt x="2433447" y="209433"/>
                  </a:lnTo>
                  <a:lnTo>
                    <a:pt x="2598712" y="209550"/>
                  </a:lnTo>
                  <a:lnTo>
                    <a:pt x="2696257" y="215822"/>
                  </a:lnTo>
                  <a:lnTo>
                    <a:pt x="2829904" y="215900"/>
                  </a:lnTo>
                  <a:lnTo>
                    <a:pt x="2932538" y="209572"/>
                  </a:lnTo>
                  <a:lnTo>
                    <a:pt x="2945025" y="207678"/>
                  </a:lnTo>
                  <a:lnTo>
                    <a:pt x="2956693" y="205190"/>
                  </a:lnTo>
                  <a:lnTo>
                    <a:pt x="3055352" y="199836"/>
                  </a:lnTo>
                  <a:lnTo>
                    <a:pt x="3123439" y="192537"/>
                  </a:lnTo>
                  <a:lnTo>
                    <a:pt x="3224626" y="190502"/>
                  </a:lnTo>
                  <a:lnTo>
                    <a:pt x="3238084" y="190500"/>
                  </a:lnTo>
                  <a:lnTo>
                    <a:pt x="3246731" y="188619"/>
                  </a:lnTo>
                  <a:lnTo>
                    <a:pt x="3255282" y="186136"/>
                  </a:lnTo>
                  <a:lnTo>
                    <a:pt x="3283630" y="184172"/>
                  </a:lnTo>
                  <a:lnTo>
                    <a:pt x="3303693" y="184150"/>
                  </a:lnTo>
                  <a:lnTo>
                    <a:pt x="3298555" y="184150"/>
                  </a:lnTo>
                  <a:lnTo>
                    <a:pt x="3298271" y="183444"/>
                  </a:lnTo>
                  <a:lnTo>
                    <a:pt x="3297816" y="177242"/>
                  </a:lnTo>
                  <a:lnTo>
                    <a:pt x="3297779" y="175311"/>
                  </a:lnTo>
                  <a:lnTo>
                    <a:pt x="3295855" y="169403"/>
                  </a:lnTo>
                  <a:lnTo>
                    <a:pt x="3291351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ARTInkAnnotation894"/>
            <p:cNvSpPr/>
            <p:nvPr/>
          </p:nvSpPr>
          <p:spPr>
            <a:xfrm>
              <a:off x="5321844" y="4787900"/>
              <a:ext cx="292205" cy="209550"/>
            </a:xfrm>
            <a:custGeom>
              <a:avLst/>
              <a:gdLst/>
              <a:ahLst/>
              <a:cxnLst/>
              <a:rect l="0" t="0" r="0" b="0"/>
              <a:pathLst>
                <a:path w="292205" h="209550">
                  <a:moveTo>
                    <a:pt x="6277" y="0"/>
                  </a:moveTo>
                  <a:lnTo>
                    <a:pt x="0" y="0"/>
                  </a:lnTo>
                  <a:lnTo>
                    <a:pt x="12627" y="6348"/>
                  </a:lnTo>
                  <a:lnTo>
                    <a:pt x="12629" y="9720"/>
                  </a:lnTo>
                  <a:lnTo>
                    <a:pt x="13336" y="11419"/>
                  </a:lnTo>
                  <a:lnTo>
                    <a:pt x="18101" y="17906"/>
                  </a:lnTo>
                  <a:lnTo>
                    <a:pt x="23882" y="23894"/>
                  </a:lnTo>
                  <a:lnTo>
                    <a:pt x="33898" y="33947"/>
                  </a:lnTo>
                  <a:lnTo>
                    <a:pt x="38085" y="40017"/>
                  </a:lnTo>
                  <a:lnTo>
                    <a:pt x="40190" y="43612"/>
                  </a:lnTo>
                  <a:lnTo>
                    <a:pt x="44412" y="49487"/>
                  </a:lnTo>
                  <a:lnTo>
                    <a:pt x="48641" y="54450"/>
                  </a:lnTo>
                  <a:lnTo>
                    <a:pt x="52875" y="59007"/>
                  </a:lnTo>
                  <a:lnTo>
                    <a:pt x="58992" y="63384"/>
                  </a:lnTo>
                  <a:lnTo>
                    <a:pt x="66417" y="68388"/>
                  </a:lnTo>
                  <a:lnTo>
                    <a:pt x="70374" y="71697"/>
                  </a:lnTo>
                  <a:lnTo>
                    <a:pt x="74424" y="75314"/>
                  </a:lnTo>
                  <a:lnTo>
                    <a:pt x="82689" y="81215"/>
                  </a:lnTo>
                  <a:lnTo>
                    <a:pt x="90363" y="86190"/>
                  </a:lnTo>
                  <a:lnTo>
                    <a:pt x="96127" y="90753"/>
                  </a:lnTo>
                  <a:lnTo>
                    <a:pt x="102925" y="95133"/>
                  </a:lnTo>
                  <a:lnTo>
                    <a:pt x="110653" y="99431"/>
                  </a:lnTo>
                  <a:lnTo>
                    <a:pt x="122942" y="105818"/>
                  </a:lnTo>
                  <a:lnTo>
                    <a:pt x="143970" y="116415"/>
                  </a:lnTo>
                  <a:lnTo>
                    <a:pt x="150545" y="120649"/>
                  </a:lnTo>
                  <a:lnTo>
                    <a:pt x="156527" y="124883"/>
                  </a:lnTo>
                  <a:lnTo>
                    <a:pt x="163893" y="129116"/>
                  </a:lnTo>
                  <a:lnTo>
                    <a:pt x="171873" y="133350"/>
                  </a:lnTo>
                  <a:lnTo>
                    <a:pt x="179420" y="137583"/>
                  </a:lnTo>
                  <a:lnTo>
                    <a:pt x="188344" y="143933"/>
                  </a:lnTo>
                  <a:lnTo>
                    <a:pt x="195684" y="148167"/>
                  </a:lnTo>
                  <a:lnTo>
                    <a:pt x="198205" y="150283"/>
                  </a:lnTo>
                  <a:lnTo>
                    <a:pt x="199887" y="152400"/>
                  </a:lnTo>
                  <a:lnTo>
                    <a:pt x="201007" y="154517"/>
                  </a:lnTo>
                  <a:lnTo>
                    <a:pt x="206018" y="158750"/>
                  </a:lnTo>
                  <a:lnTo>
                    <a:pt x="214894" y="165100"/>
                  </a:lnTo>
                  <a:lnTo>
                    <a:pt x="221996" y="171450"/>
                  </a:lnTo>
                  <a:lnTo>
                    <a:pt x="228572" y="177800"/>
                  </a:lnTo>
                  <a:lnTo>
                    <a:pt x="230721" y="179917"/>
                  </a:lnTo>
                  <a:lnTo>
                    <a:pt x="232860" y="181328"/>
                  </a:lnTo>
                  <a:lnTo>
                    <a:pt x="239243" y="184019"/>
                  </a:lnTo>
                  <a:lnTo>
                    <a:pt x="245605" y="188266"/>
                  </a:lnTo>
                  <a:lnTo>
                    <a:pt x="251962" y="190544"/>
                  </a:lnTo>
                  <a:lnTo>
                    <a:pt x="258317" y="195373"/>
                  </a:lnTo>
                  <a:lnTo>
                    <a:pt x="264905" y="201445"/>
                  </a:lnTo>
                  <a:lnTo>
                    <a:pt x="269789" y="206224"/>
                  </a:lnTo>
                  <a:lnTo>
                    <a:pt x="271613" y="207333"/>
                  </a:lnTo>
                  <a:lnTo>
                    <a:pt x="278319" y="209258"/>
                  </a:lnTo>
                  <a:lnTo>
                    <a:pt x="287295" y="209539"/>
                  </a:lnTo>
                  <a:lnTo>
                    <a:pt x="291235" y="209548"/>
                  </a:lnTo>
                  <a:lnTo>
                    <a:pt x="288545" y="209549"/>
                  </a:lnTo>
                  <a:lnTo>
                    <a:pt x="287646" y="208844"/>
                  </a:lnTo>
                  <a:lnTo>
                    <a:pt x="287047" y="207668"/>
                  </a:lnTo>
                  <a:lnTo>
                    <a:pt x="286649" y="206179"/>
                  </a:lnTo>
                  <a:lnTo>
                    <a:pt x="287089" y="204480"/>
                  </a:lnTo>
                  <a:lnTo>
                    <a:pt x="290375" y="198719"/>
                  </a:lnTo>
                  <a:lnTo>
                    <a:pt x="290985" y="196685"/>
                  </a:lnTo>
                  <a:lnTo>
                    <a:pt x="292204" y="190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ARTInkAnnotation895"/>
            <p:cNvSpPr/>
            <p:nvPr/>
          </p:nvSpPr>
          <p:spPr>
            <a:xfrm>
              <a:off x="5378953" y="4800600"/>
              <a:ext cx="184265" cy="266700"/>
            </a:xfrm>
            <a:custGeom>
              <a:avLst/>
              <a:gdLst/>
              <a:ahLst/>
              <a:cxnLst/>
              <a:rect l="0" t="0" r="0" b="0"/>
              <a:pathLst>
                <a:path w="184265" h="266700">
                  <a:moveTo>
                    <a:pt x="184264" y="0"/>
                  </a:moveTo>
                  <a:lnTo>
                    <a:pt x="184264" y="8838"/>
                  </a:lnTo>
                  <a:lnTo>
                    <a:pt x="183558" y="10125"/>
                  </a:lnTo>
                  <a:lnTo>
                    <a:pt x="182380" y="10983"/>
                  </a:lnTo>
                  <a:lnTo>
                    <a:pt x="180890" y="11556"/>
                  </a:lnTo>
                  <a:lnTo>
                    <a:pt x="179897" y="12643"/>
                  </a:lnTo>
                  <a:lnTo>
                    <a:pt x="179234" y="14072"/>
                  </a:lnTo>
                  <a:lnTo>
                    <a:pt x="177793" y="18249"/>
                  </a:lnTo>
                  <a:lnTo>
                    <a:pt x="174799" y="24809"/>
                  </a:lnTo>
                  <a:lnTo>
                    <a:pt x="172996" y="30546"/>
                  </a:lnTo>
                  <a:lnTo>
                    <a:pt x="171840" y="36608"/>
                  </a:lnTo>
                  <a:lnTo>
                    <a:pt x="167245" y="42875"/>
                  </a:lnTo>
                  <a:lnTo>
                    <a:pt x="165101" y="49549"/>
                  </a:lnTo>
                  <a:lnTo>
                    <a:pt x="162098" y="56359"/>
                  </a:lnTo>
                  <a:lnTo>
                    <a:pt x="160292" y="62207"/>
                  </a:lnTo>
                  <a:lnTo>
                    <a:pt x="158784" y="67864"/>
                  </a:lnTo>
                  <a:lnTo>
                    <a:pt x="155760" y="75082"/>
                  </a:lnTo>
                  <a:lnTo>
                    <a:pt x="152062" y="81113"/>
                  </a:lnTo>
                  <a:lnTo>
                    <a:pt x="148067" y="86850"/>
                  </a:lnTo>
                  <a:lnTo>
                    <a:pt x="143937" y="94104"/>
                  </a:lnTo>
                  <a:lnTo>
                    <a:pt x="139748" y="102031"/>
                  </a:lnTo>
                  <a:lnTo>
                    <a:pt x="135533" y="109553"/>
                  </a:lnTo>
                  <a:lnTo>
                    <a:pt x="131307" y="115248"/>
                  </a:lnTo>
                  <a:lnTo>
                    <a:pt x="127075" y="122012"/>
                  </a:lnTo>
                  <a:lnTo>
                    <a:pt x="122841" y="129722"/>
                  </a:lnTo>
                  <a:lnTo>
                    <a:pt x="118606" y="137852"/>
                  </a:lnTo>
                  <a:lnTo>
                    <a:pt x="115782" y="141996"/>
                  </a:lnTo>
                  <a:lnTo>
                    <a:pt x="112487" y="146169"/>
                  </a:lnTo>
                  <a:lnTo>
                    <a:pt x="108879" y="150363"/>
                  </a:lnTo>
                  <a:lnTo>
                    <a:pt x="105768" y="154570"/>
                  </a:lnTo>
                  <a:lnTo>
                    <a:pt x="102987" y="158786"/>
                  </a:lnTo>
                  <a:lnTo>
                    <a:pt x="98015" y="166527"/>
                  </a:lnTo>
                  <a:lnTo>
                    <a:pt x="93453" y="172319"/>
                  </a:lnTo>
                  <a:lnTo>
                    <a:pt x="89071" y="179127"/>
                  </a:lnTo>
                  <a:lnTo>
                    <a:pt x="84064" y="186856"/>
                  </a:lnTo>
                  <a:lnTo>
                    <a:pt x="80752" y="190893"/>
                  </a:lnTo>
                  <a:lnTo>
                    <a:pt x="77132" y="194995"/>
                  </a:lnTo>
                  <a:lnTo>
                    <a:pt x="69345" y="203316"/>
                  </a:lnTo>
                  <a:lnTo>
                    <a:pt x="51340" y="221703"/>
                  </a:lnTo>
                  <a:lnTo>
                    <a:pt x="13962" y="259095"/>
                  </a:lnTo>
                  <a:lnTo>
                    <a:pt x="12838" y="259514"/>
                  </a:lnTo>
                  <a:lnTo>
                    <a:pt x="9706" y="259978"/>
                  </a:lnTo>
                  <a:lnTo>
                    <a:pt x="8588" y="260808"/>
                  </a:lnTo>
                  <a:lnTo>
                    <a:pt x="7843" y="262066"/>
                  </a:lnTo>
                  <a:lnTo>
                    <a:pt x="6647" y="265785"/>
                  </a:lnTo>
                  <a:lnTo>
                    <a:pt x="5844" y="266090"/>
                  </a:lnTo>
                  <a:lnTo>
                    <a:pt x="119" y="266689"/>
                  </a:lnTo>
                  <a:lnTo>
                    <a:pt x="6" y="266699"/>
                  </a:lnTo>
                  <a:lnTo>
                    <a:pt x="0" y="263329"/>
                  </a:lnTo>
                  <a:lnTo>
                    <a:pt x="706" y="262336"/>
                  </a:lnTo>
                  <a:lnTo>
                    <a:pt x="1883" y="261674"/>
                  </a:lnTo>
                  <a:lnTo>
                    <a:pt x="3373" y="261233"/>
                  </a:lnTo>
                  <a:lnTo>
                    <a:pt x="6911" y="258861"/>
                  </a:lnTo>
                  <a:lnTo>
                    <a:pt x="10837" y="255455"/>
                  </a:lnTo>
                  <a:lnTo>
                    <a:pt x="19061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ARTInkAnnotation896"/>
            <p:cNvSpPr/>
            <p:nvPr/>
          </p:nvSpPr>
          <p:spPr>
            <a:xfrm>
              <a:off x="8416143" y="4965700"/>
              <a:ext cx="184265" cy="145787"/>
            </a:xfrm>
            <a:custGeom>
              <a:avLst/>
              <a:gdLst/>
              <a:ahLst/>
              <a:cxnLst/>
              <a:rect l="0" t="0" r="0" b="0"/>
              <a:pathLst>
                <a:path w="184265" h="145787">
                  <a:moveTo>
                    <a:pt x="0" y="0"/>
                  </a:moveTo>
                  <a:lnTo>
                    <a:pt x="0" y="5468"/>
                  </a:lnTo>
                  <a:lnTo>
                    <a:pt x="706" y="5762"/>
                  </a:lnTo>
                  <a:lnTo>
                    <a:pt x="3373" y="6089"/>
                  </a:lnTo>
                  <a:lnTo>
                    <a:pt x="4366" y="5471"/>
                  </a:lnTo>
                  <a:lnTo>
                    <a:pt x="5029" y="4352"/>
                  </a:lnTo>
                  <a:lnTo>
                    <a:pt x="6276" y="255"/>
                  </a:lnTo>
                  <a:lnTo>
                    <a:pt x="6330" y="3446"/>
                  </a:lnTo>
                  <a:lnTo>
                    <a:pt x="7044" y="4415"/>
                  </a:lnTo>
                  <a:lnTo>
                    <a:pt x="8227" y="5060"/>
                  </a:lnTo>
                  <a:lnTo>
                    <a:pt x="9720" y="5490"/>
                  </a:lnTo>
                  <a:lnTo>
                    <a:pt x="10716" y="6482"/>
                  </a:lnTo>
                  <a:lnTo>
                    <a:pt x="11380" y="7850"/>
                  </a:lnTo>
                  <a:lnTo>
                    <a:pt x="12445" y="11742"/>
                  </a:lnTo>
                  <a:lnTo>
                    <a:pt x="12629" y="15787"/>
                  </a:lnTo>
                  <a:lnTo>
                    <a:pt x="12684" y="21454"/>
                  </a:lnTo>
                  <a:lnTo>
                    <a:pt x="13398" y="22770"/>
                  </a:lnTo>
                  <a:lnTo>
                    <a:pt x="14580" y="23647"/>
                  </a:lnTo>
                  <a:lnTo>
                    <a:pt x="16074" y="24231"/>
                  </a:lnTo>
                  <a:lnTo>
                    <a:pt x="17069" y="25327"/>
                  </a:lnTo>
                  <a:lnTo>
                    <a:pt x="17734" y="26762"/>
                  </a:lnTo>
                  <a:lnTo>
                    <a:pt x="19176" y="30944"/>
                  </a:lnTo>
                  <a:lnTo>
                    <a:pt x="20551" y="34036"/>
                  </a:lnTo>
                  <a:lnTo>
                    <a:pt x="22172" y="37507"/>
                  </a:lnTo>
                  <a:lnTo>
                    <a:pt x="23960" y="40527"/>
                  </a:lnTo>
                  <a:lnTo>
                    <a:pt x="25857" y="43246"/>
                  </a:lnTo>
                  <a:lnTo>
                    <a:pt x="27828" y="45764"/>
                  </a:lnTo>
                  <a:lnTo>
                    <a:pt x="29847" y="48148"/>
                  </a:lnTo>
                  <a:lnTo>
                    <a:pt x="33974" y="52679"/>
                  </a:lnTo>
                  <a:lnTo>
                    <a:pt x="36064" y="55581"/>
                  </a:lnTo>
                  <a:lnTo>
                    <a:pt x="38163" y="58925"/>
                  </a:lnTo>
                  <a:lnTo>
                    <a:pt x="40266" y="62567"/>
                  </a:lnTo>
                  <a:lnTo>
                    <a:pt x="42376" y="65701"/>
                  </a:lnTo>
                  <a:lnTo>
                    <a:pt x="44489" y="68495"/>
                  </a:lnTo>
                  <a:lnTo>
                    <a:pt x="46603" y="71063"/>
                  </a:lnTo>
                  <a:lnTo>
                    <a:pt x="48719" y="74187"/>
                  </a:lnTo>
                  <a:lnTo>
                    <a:pt x="50834" y="77680"/>
                  </a:lnTo>
                  <a:lnTo>
                    <a:pt x="52952" y="81420"/>
                  </a:lnTo>
                  <a:lnTo>
                    <a:pt x="55069" y="84619"/>
                  </a:lnTo>
                  <a:lnTo>
                    <a:pt x="57186" y="87457"/>
                  </a:lnTo>
                  <a:lnTo>
                    <a:pt x="59304" y="90055"/>
                  </a:lnTo>
                  <a:lnTo>
                    <a:pt x="62128" y="92492"/>
                  </a:lnTo>
                  <a:lnTo>
                    <a:pt x="65422" y="94823"/>
                  </a:lnTo>
                  <a:lnTo>
                    <a:pt x="69031" y="97082"/>
                  </a:lnTo>
                  <a:lnTo>
                    <a:pt x="72141" y="99293"/>
                  </a:lnTo>
                  <a:lnTo>
                    <a:pt x="77481" y="103632"/>
                  </a:lnTo>
                  <a:lnTo>
                    <a:pt x="80600" y="105776"/>
                  </a:lnTo>
                  <a:lnTo>
                    <a:pt x="84091" y="107912"/>
                  </a:lnTo>
                  <a:lnTo>
                    <a:pt x="87829" y="110042"/>
                  </a:lnTo>
                  <a:lnTo>
                    <a:pt x="95751" y="114289"/>
                  </a:lnTo>
                  <a:lnTo>
                    <a:pt x="99839" y="116409"/>
                  </a:lnTo>
                  <a:lnTo>
                    <a:pt x="103271" y="118528"/>
                  </a:lnTo>
                  <a:lnTo>
                    <a:pt x="108967" y="122765"/>
                  </a:lnTo>
                  <a:lnTo>
                    <a:pt x="113852" y="125117"/>
                  </a:lnTo>
                  <a:lnTo>
                    <a:pt x="116142" y="125745"/>
                  </a:lnTo>
                  <a:lnTo>
                    <a:pt x="120571" y="128324"/>
                  </a:lnTo>
                  <a:lnTo>
                    <a:pt x="124892" y="131821"/>
                  </a:lnTo>
                  <a:lnTo>
                    <a:pt x="129166" y="135728"/>
                  </a:lnTo>
                  <a:lnTo>
                    <a:pt x="131294" y="137052"/>
                  </a:lnTo>
                  <a:lnTo>
                    <a:pt x="135541" y="138523"/>
                  </a:lnTo>
                  <a:lnTo>
                    <a:pt x="139783" y="139177"/>
                  </a:lnTo>
                  <a:lnTo>
                    <a:pt x="144021" y="139467"/>
                  </a:lnTo>
                  <a:lnTo>
                    <a:pt x="148257" y="139597"/>
                  </a:lnTo>
                  <a:lnTo>
                    <a:pt x="150376" y="140337"/>
                  </a:lnTo>
                  <a:lnTo>
                    <a:pt x="156024" y="144044"/>
                  </a:lnTo>
                  <a:lnTo>
                    <a:pt x="157593" y="145158"/>
                  </a:lnTo>
                  <a:lnTo>
                    <a:pt x="160173" y="145653"/>
                  </a:lnTo>
                  <a:lnTo>
                    <a:pt x="161849" y="145786"/>
                  </a:lnTo>
                  <a:lnTo>
                    <a:pt x="163673" y="145169"/>
                  </a:lnTo>
                  <a:lnTo>
                    <a:pt x="167581" y="142601"/>
                  </a:lnTo>
                  <a:lnTo>
                    <a:pt x="171673" y="140989"/>
                  </a:lnTo>
                  <a:lnTo>
                    <a:pt x="176678" y="139955"/>
                  </a:lnTo>
                  <a:lnTo>
                    <a:pt x="180918" y="139776"/>
                  </a:lnTo>
                  <a:lnTo>
                    <a:pt x="182034" y="139045"/>
                  </a:lnTo>
                  <a:lnTo>
                    <a:pt x="182778" y="137852"/>
                  </a:lnTo>
                  <a:lnTo>
                    <a:pt x="183603" y="134645"/>
                  </a:lnTo>
                  <a:lnTo>
                    <a:pt x="183824" y="132803"/>
                  </a:lnTo>
                  <a:lnTo>
                    <a:pt x="184264" y="1270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ARTInkAnnotation897"/>
            <p:cNvSpPr/>
            <p:nvPr/>
          </p:nvSpPr>
          <p:spPr>
            <a:xfrm>
              <a:off x="8428878" y="4959350"/>
              <a:ext cx="146115" cy="189508"/>
            </a:xfrm>
            <a:custGeom>
              <a:avLst/>
              <a:gdLst/>
              <a:ahLst/>
              <a:cxnLst/>
              <a:rect l="0" t="0" r="0" b="0"/>
              <a:pathLst>
                <a:path w="146115" h="189508">
                  <a:moveTo>
                    <a:pt x="146114" y="0"/>
                  </a:moveTo>
                  <a:lnTo>
                    <a:pt x="146114" y="3371"/>
                  </a:lnTo>
                  <a:lnTo>
                    <a:pt x="145409" y="5069"/>
                  </a:lnTo>
                  <a:lnTo>
                    <a:pt x="141747" y="10831"/>
                  </a:lnTo>
                  <a:lnTo>
                    <a:pt x="140349" y="16301"/>
                  </a:lnTo>
                  <a:lnTo>
                    <a:pt x="140021" y="17829"/>
                  </a:lnTo>
                  <a:lnTo>
                    <a:pt x="136464" y="22059"/>
                  </a:lnTo>
                  <a:lnTo>
                    <a:pt x="135445" y="23878"/>
                  </a:lnTo>
                  <a:lnTo>
                    <a:pt x="134313" y="27781"/>
                  </a:lnTo>
                  <a:lnTo>
                    <a:pt x="131927" y="31867"/>
                  </a:lnTo>
                  <a:lnTo>
                    <a:pt x="130303" y="33945"/>
                  </a:lnTo>
                  <a:lnTo>
                    <a:pt x="128513" y="35330"/>
                  </a:lnTo>
                  <a:lnTo>
                    <a:pt x="126614" y="36254"/>
                  </a:lnTo>
                  <a:lnTo>
                    <a:pt x="124642" y="36869"/>
                  </a:lnTo>
                  <a:lnTo>
                    <a:pt x="122621" y="38690"/>
                  </a:lnTo>
                  <a:lnTo>
                    <a:pt x="118494" y="44478"/>
                  </a:lnTo>
                  <a:lnTo>
                    <a:pt x="114306" y="49871"/>
                  </a:lnTo>
                  <a:lnTo>
                    <a:pt x="110091" y="54621"/>
                  </a:lnTo>
                  <a:lnTo>
                    <a:pt x="105865" y="59083"/>
                  </a:lnTo>
                  <a:lnTo>
                    <a:pt x="90341" y="74778"/>
                  </a:lnTo>
                  <a:lnTo>
                    <a:pt x="83437" y="81683"/>
                  </a:lnTo>
                  <a:lnTo>
                    <a:pt x="79620" y="84794"/>
                  </a:lnTo>
                  <a:lnTo>
                    <a:pt x="75663" y="87574"/>
                  </a:lnTo>
                  <a:lnTo>
                    <a:pt x="71613" y="90133"/>
                  </a:lnTo>
                  <a:lnTo>
                    <a:pt x="68207" y="92544"/>
                  </a:lnTo>
                  <a:lnTo>
                    <a:pt x="65231" y="94857"/>
                  </a:lnTo>
                  <a:lnTo>
                    <a:pt x="62540" y="97105"/>
                  </a:lnTo>
                  <a:lnTo>
                    <a:pt x="60040" y="100014"/>
                  </a:lnTo>
                  <a:lnTo>
                    <a:pt x="57668" y="103365"/>
                  </a:lnTo>
                  <a:lnTo>
                    <a:pt x="55381" y="107011"/>
                  </a:lnTo>
                  <a:lnTo>
                    <a:pt x="53149" y="110146"/>
                  </a:lnTo>
                  <a:lnTo>
                    <a:pt x="48787" y="115511"/>
                  </a:lnTo>
                  <a:lnTo>
                    <a:pt x="46636" y="118635"/>
                  </a:lnTo>
                  <a:lnTo>
                    <a:pt x="44497" y="122129"/>
                  </a:lnTo>
                  <a:lnTo>
                    <a:pt x="42364" y="125869"/>
                  </a:lnTo>
                  <a:lnTo>
                    <a:pt x="40235" y="129068"/>
                  </a:lnTo>
                  <a:lnTo>
                    <a:pt x="35989" y="134505"/>
                  </a:lnTo>
                  <a:lnTo>
                    <a:pt x="33867" y="137647"/>
                  </a:lnTo>
                  <a:lnTo>
                    <a:pt x="31747" y="141153"/>
                  </a:lnTo>
                  <a:lnTo>
                    <a:pt x="29628" y="144902"/>
                  </a:lnTo>
                  <a:lnTo>
                    <a:pt x="27510" y="148107"/>
                  </a:lnTo>
                  <a:lnTo>
                    <a:pt x="23274" y="153549"/>
                  </a:lnTo>
                  <a:lnTo>
                    <a:pt x="20919" y="158320"/>
                  </a:lnTo>
                  <a:lnTo>
                    <a:pt x="20291" y="160580"/>
                  </a:lnTo>
                  <a:lnTo>
                    <a:pt x="17711" y="164972"/>
                  </a:lnTo>
                  <a:lnTo>
                    <a:pt x="14211" y="169276"/>
                  </a:lnTo>
                  <a:lnTo>
                    <a:pt x="10302" y="173542"/>
                  </a:lnTo>
                  <a:lnTo>
                    <a:pt x="8978" y="175666"/>
                  </a:lnTo>
                  <a:lnTo>
                    <a:pt x="7506" y="179910"/>
                  </a:lnTo>
                  <a:lnTo>
                    <a:pt x="6407" y="181323"/>
                  </a:lnTo>
                  <a:lnTo>
                    <a:pt x="4968" y="182265"/>
                  </a:lnTo>
                  <a:lnTo>
                    <a:pt x="3303" y="182893"/>
                  </a:lnTo>
                  <a:lnTo>
                    <a:pt x="2193" y="184018"/>
                  </a:lnTo>
                  <a:lnTo>
                    <a:pt x="1454" y="185473"/>
                  </a:lnTo>
                  <a:lnTo>
                    <a:pt x="267" y="189507"/>
                  </a:lnTo>
                  <a:lnTo>
                    <a:pt x="169" y="189132"/>
                  </a:lnTo>
                  <a:lnTo>
                    <a:pt x="14" y="183462"/>
                  </a:lnTo>
                  <a:lnTo>
                    <a:pt x="0" y="181574"/>
                  </a:lnTo>
                  <a:lnTo>
                    <a:pt x="697" y="179611"/>
                  </a:lnTo>
                  <a:lnTo>
                    <a:pt x="3355" y="175547"/>
                  </a:lnTo>
                  <a:lnTo>
                    <a:pt x="5006" y="171389"/>
                  </a:lnTo>
                  <a:lnTo>
                    <a:pt x="5447" y="169293"/>
                  </a:lnTo>
                  <a:lnTo>
                    <a:pt x="7819" y="165082"/>
                  </a:lnTo>
                  <a:lnTo>
                    <a:pt x="12682" y="1587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ARTInkAnnotation898"/>
            <p:cNvSpPr/>
            <p:nvPr/>
          </p:nvSpPr>
          <p:spPr>
            <a:xfrm>
              <a:off x="4813450" y="4413250"/>
              <a:ext cx="184266" cy="88901"/>
            </a:xfrm>
            <a:custGeom>
              <a:avLst/>
              <a:gdLst/>
              <a:ahLst/>
              <a:cxnLst/>
              <a:rect l="0" t="0" r="0" b="0"/>
              <a:pathLst>
                <a:path w="184266" h="88901">
                  <a:moveTo>
                    <a:pt x="12709" y="0"/>
                  </a:moveTo>
                  <a:lnTo>
                    <a:pt x="9335" y="0"/>
                  </a:lnTo>
                  <a:lnTo>
                    <a:pt x="8342" y="705"/>
                  </a:lnTo>
                  <a:lnTo>
                    <a:pt x="7679" y="1881"/>
                  </a:lnTo>
                  <a:lnTo>
                    <a:pt x="7238" y="3370"/>
                  </a:lnTo>
                  <a:lnTo>
                    <a:pt x="6237" y="4364"/>
                  </a:lnTo>
                  <a:lnTo>
                    <a:pt x="4864" y="5026"/>
                  </a:lnTo>
                  <a:lnTo>
                    <a:pt x="3243" y="5467"/>
                  </a:lnTo>
                  <a:lnTo>
                    <a:pt x="2162" y="5056"/>
                  </a:lnTo>
                  <a:lnTo>
                    <a:pt x="1441" y="4076"/>
                  </a:lnTo>
                  <a:lnTo>
                    <a:pt x="11" y="31"/>
                  </a:lnTo>
                  <a:lnTo>
                    <a:pt x="8" y="21"/>
                  </a:lnTo>
                  <a:lnTo>
                    <a:pt x="0" y="6089"/>
                  </a:lnTo>
                  <a:lnTo>
                    <a:pt x="1883" y="8115"/>
                  </a:lnTo>
                  <a:lnTo>
                    <a:pt x="27560" y="33892"/>
                  </a:lnTo>
                  <a:lnTo>
                    <a:pt x="30375" y="35295"/>
                  </a:lnTo>
                  <a:lnTo>
                    <a:pt x="33664" y="36230"/>
                  </a:lnTo>
                  <a:lnTo>
                    <a:pt x="37269" y="36853"/>
                  </a:lnTo>
                  <a:lnTo>
                    <a:pt x="40377" y="37974"/>
                  </a:lnTo>
                  <a:lnTo>
                    <a:pt x="43157" y="39427"/>
                  </a:lnTo>
                  <a:lnTo>
                    <a:pt x="45715" y="41102"/>
                  </a:lnTo>
                  <a:lnTo>
                    <a:pt x="48833" y="42923"/>
                  </a:lnTo>
                  <a:lnTo>
                    <a:pt x="52323" y="44844"/>
                  </a:lnTo>
                  <a:lnTo>
                    <a:pt x="59966" y="48858"/>
                  </a:lnTo>
                  <a:lnTo>
                    <a:pt x="68070" y="52995"/>
                  </a:lnTo>
                  <a:lnTo>
                    <a:pt x="71502" y="54380"/>
                  </a:lnTo>
                  <a:lnTo>
                    <a:pt x="77198" y="55919"/>
                  </a:lnTo>
                  <a:lnTo>
                    <a:pt x="80411" y="57035"/>
                  </a:lnTo>
                  <a:lnTo>
                    <a:pt x="83965" y="58485"/>
                  </a:lnTo>
                  <a:lnTo>
                    <a:pt x="87747" y="60156"/>
                  </a:lnTo>
                  <a:lnTo>
                    <a:pt x="91680" y="61271"/>
                  </a:lnTo>
                  <a:lnTo>
                    <a:pt x="95714" y="62014"/>
                  </a:lnTo>
                  <a:lnTo>
                    <a:pt x="99814" y="62509"/>
                  </a:lnTo>
                  <a:lnTo>
                    <a:pt x="103255" y="63545"/>
                  </a:lnTo>
                  <a:lnTo>
                    <a:pt x="106254" y="64941"/>
                  </a:lnTo>
                  <a:lnTo>
                    <a:pt x="108960" y="66577"/>
                  </a:lnTo>
                  <a:lnTo>
                    <a:pt x="112176" y="67668"/>
                  </a:lnTo>
                  <a:lnTo>
                    <a:pt x="115732" y="68395"/>
                  </a:lnTo>
                  <a:lnTo>
                    <a:pt x="119514" y="68880"/>
                  </a:lnTo>
                  <a:lnTo>
                    <a:pt x="123448" y="69909"/>
                  </a:lnTo>
                  <a:lnTo>
                    <a:pt x="127483" y="71301"/>
                  </a:lnTo>
                  <a:lnTo>
                    <a:pt x="137357" y="75233"/>
                  </a:lnTo>
                  <a:lnTo>
                    <a:pt x="142440" y="75913"/>
                  </a:lnTo>
                  <a:lnTo>
                    <a:pt x="146379" y="76073"/>
                  </a:lnTo>
                  <a:lnTo>
                    <a:pt x="148418" y="76115"/>
                  </a:lnTo>
                  <a:lnTo>
                    <a:pt x="150483" y="76849"/>
                  </a:lnTo>
                  <a:lnTo>
                    <a:pt x="154660" y="79546"/>
                  </a:lnTo>
                  <a:lnTo>
                    <a:pt x="158869" y="81215"/>
                  </a:lnTo>
                  <a:lnTo>
                    <a:pt x="163952" y="82287"/>
                  </a:lnTo>
                  <a:lnTo>
                    <a:pt x="166529" y="84315"/>
                  </a:lnTo>
                  <a:lnTo>
                    <a:pt x="171263" y="88632"/>
                  </a:lnTo>
                  <a:lnTo>
                    <a:pt x="176571" y="88847"/>
                  </a:lnTo>
                  <a:lnTo>
                    <a:pt x="184265" y="889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ARTInkAnnotation899"/>
            <p:cNvSpPr/>
            <p:nvPr/>
          </p:nvSpPr>
          <p:spPr>
            <a:xfrm>
              <a:off x="4953237" y="4432300"/>
              <a:ext cx="139788" cy="253992"/>
            </a:xfrm>
            <a:custGeom>
              <a:avLst/>
              <a:gdLst/>
              <a:ahLst/>
              <a:cxnLst/>
              <a:rect l="0" t="0" r="0" b="0"/>
              <a:pathLst>
                <a:path w="139788" h="253992">
                  <a:moveTo>
                    <a:pt x="139787" y="0"/>
                  </a:moveTo>
                  <a:lnTo>
                    <a:pt x="139787" y="8838"/>
                  </a:lnTo>
                  <a:lnTo>
                    <a:pt x="139081" y="10831"/>
                  </a:lnTo>
                  <a:lnTo>
                    <a:pt x="136414" y="14927"/>
                  </a:lnTo>
                  <a:lnTo>
                    <a:pt x="135420" y="15596"/>
                  </a:lnTo>
                  <a:lnTo>
                    <a:pt x="134758" y="15336"/>
                  </a:lnTo>
                  <a:lnTo>
                    <a:pt x="134316" y="14458"/>
                  </a:lnTo>
                  <a:lnTo>
                    <a:pt x="133316" y="14577"/>
                  </a:lnTo>
                  <a:lnTo>
                    <a:pt x="130322" y="16592"/>
                  </a:lnTo>
                  <a:lnTo>
                    <a:pt x="126638" y="19839"/>
                  </a:lnTo>
                  <a:lnTo>
                    <a:pt x="122648" y="23634"/>
                  </a:lnTo>
                  <a:lnTo>
                    <a:pt x="118520" y="27673"/>
                  </a:lnTo>
                  <a:lnTo>
                    <a:pt x="114333" y="33701"/>
                  </a:lnTo>
                  <a:lnTo>
                    <a:pt x="110118" y="40378"/>
                  </a:lnTo>
                  <a:lnTo>
                    <a:pt x="105891" y="45698"/>
                  </a:lnTo>
                  <a:lnTo>
                    <a:pt x="101660" y="50414"/>
                  </a:lnTo>
                  <a:lnTo>
                    <a:pt x="97426" y="55568"/>
                  </a:lnTo>
                  <a:lnTo>
                    <a:pt x="93191" y="62561"/>
                  </a:lnTo>
                  <a:lnTo>
                    <a:pt x="88956" y="68492"/>
                  </a:lnTo>
                  <a:lnTo>
                    <a:pt x="84720" y="73480"/>
                  </a:lnTo>
                  <a:lnTo>
                    <a:pt x="80484" y="78048"/>
                  </a:lnTo>
                  <a:lnTo>
                    <a:pt x="76247" y="84312"/>
                  </a:lnTo>
                  <a:lnTo>
                    <a:pt x="72012" y="91094"/>
                  </a:lnTo>
                  <a:lnTo>
                    <a:pt x="67776" y="96460"/>
                  </a:lnTo>
                  <a:lnTo>
                    <a:pt x="63539" y="101197"/>
                  </a:lnTo>
                  <a:lnTo>
                    <a:pt x="59304" y="106360"/>
                  </a:lnTo>
                  <a:lnTo>
                    <a:pt x="55067" y="113359"/>
                  </a:lnTo>
                  <a:lnTo>
                    <a:pt x="52715" y="119290"/>
                  </a:lnTo>
                  <a:lnTo>
                    <a:pt x="50963" y="124985"/>
                  </a:lnTo>
                  <a:lnTo>
                    <a:pt x="47831" y="132219"/>
                  </a:lnTo>
                  <a:lnTo>
                    <a:pt x="45968" y="138257"/>
                  </a:lnTo>
                  <a:lnTo>
                    <a:pt x="45471" y="140854"/>
                  </a:lnTo>
                  <a:lnTo>
                    <a:pt x="43037" y="145623"/>
                  </a:lnTo>
                  <a:lnTo>
                    <a:pt x="39602" y="150093"/>
                  </a:lnTo>
                  <a:lnTo>
                    <a:pt x="35722" y="154432"/>
                  </a:lnTo>
                  <a:lnTo>
                    <a:pt x="34404" y="156577"/>
                  </a:lnTo>
                  <a:lnTo>
                    <a:pt x="31844" y="162967"/>
                  </a:lnTo>
                  <a:lnTo>
                    <a:pt x="27634" y="169329"/>
                  </a:lnTo>
                  <a:lnTo>
                    <a:pt x="25367" y="175682"/>
                  </a:lnTo>
                  <a:lnTo>
                    <a:pt x="21244" y="182033"/>
                  </a:lnTo>
                  <a:lnTo>
                    <a:pt x="20032" y="186267"/>
                  </a:lnTo>
                  <a:lnTo>
                    <a:pt x="19349" y="192617"/>
                  </a:lnTo>
                  <a:lnTo>
                    <a:pt x="18548" y="194734"/>
                  </a:lnTo>
                  <a:lnTo>
                    <a:pt x="14752" y="201083"/>
                  </a:lnTo>
                  <a:lnTo>
                    <a:pt x="12977" y="208296"/>
                  </a:lnTo>
                  <a:lnTo>
                    <a:pt x="9415" y="212550"/>
                  </a:lnTo>
                  <a:lnTo>
                    <a:pt x="8394" y="214372"/>
                  </a:lnTo>
                  <a:lnTo>
                    <a:pt x="7261" y="218279"/>
                  </a:lnTo>
                  <a:lnTo>
                    <a:pt x="6623" y="224444"/>
                  </a:lnTo>
                  <a:lnTo>
                    <a:pt x="5827" y="226535"/>
                  </a:lnTo>
                  <a:lnTo>
                    <a:pt x="2040" y="232849"/>
                  </a:lnTo>
                  <a:lnTo>
                    <a:pt x="269" y="240048"/>
                  </a:lnTo>
                  <a:lnTo>
                    <a:pt x="53" y="246122"/>
                  </a:lnTo>
                  <a:lnTo>
                    <a:pt x="0" y="253991"/>
                  </a:lnTo>
                  <a:lnTo>
                    <a:pt x="0" y="2476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ARTInkAnnotation900"/>
            <p:cNvSpPr/>
            <p:nvPr/>
          </p:nvSpPr>
          <p:spPr>
            <a:xfrm>
              <a:off x="4870931" y="1847850"/>
              <a:ext cx="158554" cy="279375"/>
            </a:xfrm>
            <a:custGeom>
              <a:avLst/>
              <a:gdLst/>
              <a:ahLst/>
              <a:cxnLst/>
              <a:rect l="0" t="0" r="0" b="0"/>
              <a:pathLst>
                <a:path w="158554" h="279375">
                  <a:moveTo>
                    <a:pt x="12413" y="0"/>
                  </a:moveTo>
                  <a:lnTo>
                    <a:pt x="18505" y="6089"/>
                  </a:lnTo>
                  <a:lnTo>
                    <a:pt x="18764" y="14462"/>
                  </a:lnTo>
                  <a:lnTo>
                    <a:pt x="18766" y="24438"/>
                  </a:lnTo>
                  <a:lnTo>
                    <a:pt x="14399" y="29574"/>
                  </a:lnTo>
                  <a:lnTo>
                    <a:pt x="12674" y="31463"/>
                  </a:lnTo>
                  <a:lnTo>
                    <a:pt x="12447" y="38620"/>
                  </a:lnTo>
                  <a:lnTo>
                    <a:pt x="12413" y="78319"/>
                  </a:lnTo>
                  <a:lnTo>
                    <a:pt x="13119" y="80435"/>
                  </a:lnTo>
                  <a:lnTo>
                    <a:pt x="15786" y="84667"/>
                  </a:lnTo>
                  <a:lnTo>
                    <a:pt x="16073" y="86078"/>
                  </a:lnTo>
                  <a:lnTo>
                    <a:pt x="15559" y="87019"/>
                  </a:lnTo>
                  <a:lnTo>
                    <a:pt x="14510" y="87646"/>
                  </a:lnTo>
                  <a:lnTo>
                    <a:pt x="14518" y="88769"/>
                  </a:lnTo>
                  <a:lnTo>
                    <a:pt x="15228" y="90224"/>
                  </a:lnTo>
                  <a:lnTo>
                    <a:pt x="18705" y="95163"/>
                  </a:lnTo>
                  <a:lnTo>
                    <a:pt x="23121" y="95233"/>
                  </a:lnTo>
                  <a:lnTo>
                    <a:pt x="28230" y="95248"/>
                  </a:lnTo>
                  <a:lnTo>
                    <a:pt x="29311" y="94543"/>
                  </a:lnTo>
                  <a:lnTo>
                    <a:pt x="30033" y="93367"/>
                  </a:lnTo>
                  <a:lnTo>
                    <a:pt x="30514" y="91878"/>
                  </a:lnTo>
                  <a:lnTo>
                    <a:pt x="32930" y="88342"/>
                  </a:lnTo>
                  <a:lnTo>
                    <a:pt x="36861" y="83694"/>
                  </a:lnTo>
                  <a:lnTo>
                    <a:pt x="40915" y="76147"/>
                  </a:lnTo>
                  <a:lnTo>
                    <a:pt x="42710" y="74048"/>
                  </a:lnTo>
                  <a:lnTo>
                    <a:pt x="44612" y="72649"/>
                  </a:lnTo>
                  <a:lnTo>
                    <a:pt x="48610" y="70388"/>
                  </a:lnTo>
                  <a:lnTo>
                    <a:pt x="52739" y="67032"/>
                  </a:lnTo>
                  <a:lnTo>
                    <a:pt x="54123" y="65149"/>
                  </a:lnTo>
                  <a:lnTo>
                    <a:pt x="56777" y="59128"/>
                  </a:lnTo>
                  <a:lnTo>
                    <a:pt x="61014" y="52876"/>
                  </a:lnTo>
                  <a:lnTo>
                    <a:pt x="63290" y="46555"/>
                  </a:lnTo>
                  <a:lnTo>
                    <a:pt x="68143" y="39979"/>
                  </a:lnTo>
                  <a:lnTo>
                    <a:pt x="68628" y="39353"/>
                  </a:lnTo>
                  <a:lnTo>
                    <a:pt x="69167" y="36775"/>
                  </a:lnTo>
                  <a:lnTo>
                    <a:pt x="69513" y="32743"/>
                  </a:lnTo>
                  <a:lnTo>
                    <a:pt x="73949" y="27582"/>
                  </a:lnTo>
                  <a:lnTo>
                    <a:pt x="75945" y="25408"/>
                  </a:lnTo>
                  <a:lnTo>
                    <a:pt x="79323" y="28773"/>
                  </a:lnTo>
                  <a:lnTo>
                    <a:pt x="80318" y="30471"/>
                  </a:lnTo>
                  <a:lnTo>
                    <a:pt x="81423" y="34239"/>
                  </a:lnTo>
                  <a:lnTo>
                    <a:pt x="82044" y="40327"/>
                  </a:lnTo>
                  <a:lnTo>
                    <a:pt x="82838" y="42407"/>
                  </a:lnTo>
                  <a:lnTo>
                    <a:pt x="86621" y="48705"/>
                  </a:lnTo>
                  <a:lnTo>
                    <a:pt x="88762" y="55745"/>
                  </a:lnTo>
                  <a:lnTo>
                    <a:pt x="91765" y="62641"/>
                  </a:lnTo>
                  <a:lnTo>
                    <a:pt x="93570" y="70409"/>
                  </a:lnTo>
                  <a:lnTo>
                    <a:pt x="95078" y="78565"/>
                  </a:lnTo>
                  <a:lnTo>
                    <a:pt x="98102" y="86894"/>
                  </a:lnTo>
                  <a:lnTo>
                    <a:pt x="99190" y="91796"/>
                  </a:lnTo>
                  <a:lnTo>
                    <a:pt x="99917" y="97181"/>
                  </a:lnTo>
                  <a:lnTo>
                    <a:pt x="100400" y="102887"/>
                  </a:lnTo>
                  <a:lnTo>
                    <a:pt x="101429" y="108103"/>
                  </a:lnTo>
                  <a:lnTo>
                    <a:pt x="102821" y="112991"/>
                  </a:lnTo>
                  <a:lnTo>
                    <a:pt x="104454" y="117660"/>
                  </a:lnTo>
                  <a:lnTo>
                    <a:pt x="105544" y="122185"/>
                  </a:lnTo>
                  <a:lnTo>
                    <a:pt x="106270" y="126612"/>
                  </a:lnTo>
                  <a:lnTo>
                    <a:pt x="107076" y="135294"/>
                  </a:lnTo>
                  <a:lnTo>
                    <a:pt x="107435" y="143857"/>
                  </a:lnTo>
                  <a:lnTo>
                    <a:pt x="107665" y="165215"/>
                  </a:lnTo>
                  <a:lnTo>
                    <a:pt x="107697" y="174794"/>
                  </a:lnTo>
                  <a:lnTo>
                    <a:pt x="106999" y="179324"/>
                  </a:lnTo>
                  <a:lnTo>
                    <a:pt x="105828" y="183755"/>
                  </a:lnTo>
                  <a:lnTo>
                    <a:pt x="103350" y="192441"/>
                  </a:lnTo>
                  <a:lnTo>
                    <a:pt x="102249" y="201005"/>
                  </a:lnTo>
                  <a:lnTo>
                    <a:pt x="99877" y="209515"/>
                  </a:lnTo>
                  <a:lnTo>
                    <a:pt x="96469" y="218001"/>
                  </a:lnTo>
                  <a:lnTo>
                    <a:pt x="92602" y="226476"/>
                  </a:lnTo>
                  <a:lnTo>
                    <a:pt x="88529" y="233066"/>
                  </a:lnTo>
                  <a:lnTo>
                    <a:pt x="84366" y="239051"/>
                  </a:lnTo>
                  <a:lnTo>
                    <a:pt x="80162" y="246415"/>
                  </a:lnTo>
                  <a:lnTo>
                    <a:pt x="75940" y="252511"/>
                  </a:lnTo>
                  <a:lnTo>
                    <a:pt x="71711" y="257571"/>
                  </a:lnTo>
                  <a:lnTo>
                    <a:pt x="67478" y="262172"/>
                  </a:lnTo>
                  <a:lnTo>
                    <a:pt x="64655" y="264387"/>
                  </a:lnTo>
                  <a:lnTo>
                    <a:pt x="61361" y="266569"/>
                  </a:lnTo>
                  <a:lnTo>
                    <a:pt x="57753" y="268730"/>
                  </a:lnTo>
                  <a:lnTo>
                    <a:pt x="54641" y="270170"/>
                  </a:lnTo>
                  <a:lnTo>
                    <a:pt x="51860" y="271130"/>
                  </a:lnTo>
                  <a:lnTo>
                    <a:pt x="49301" y="271770"/>
                  </a:lnTo>
                  <a:lnTo>
                    <a:pt x="46183" y="272902"/>
                  </a:lnTo>
                  <a:lnTo>
                    <a:pt x="42692" y="274363"/>
                  </a:lnTo>
                  <a:lnTo>
                    <a:pt x="38953" y="276042"/>
                  </a:lnTo>
                  <a:lnTo>
                    <a:pt x="35754" y="277161"/>
                  </a:lnTo>
                  <a:lnTo>
                    <a:pt x="32916" y="277907"/>
                  </a:lnTo>
                  <a:lnTo>
                    <a:pt x="30317" y="278405"/>
                  </a:lnTo>
                  <a:lnTo>
                    <a:pt x="25547" y="278958"/>
                  </a:lnTo>
                  <a:lnTo>
                    <a:pt x="21074" y="279204"/>
                  </a:lnTo>
                  <a:lnTo>
                    <a:pt x="16733" y="279313"/>
                  </a:lnTo>
                  <a:lnTo>
                    <a:pt x="10320" y="279374"/>
                  </a:lnTo>
                  <a:lnTo>
                    <a:pt x="8899" y="278677"/>
                  </a:lnTo>
                  <a:lnTo>
                    <a:pt x="7953" y="277507"/>
                  </a:lnTo>
                  <a:lnTo>
                    <a:pt x="7322" y="276021"/>
                  </a:lnTo>
                  <a:lnTo>
                    <a:pt x="6195" y="275031"/>
                  </a:lnTo>
                  <a:lnTo>
                    <a:pt x="4737" y="274370"/>
                  </a:lnTo>
                  <a:lnTo>
                    <a:pt x="3060" y="273930"/>
                  </a:lnTo>
                  <a:lnTo>
                    <a:pt x="1941" y="272931"/>
                  </a:lnTo>
                  <a:lnTo>
                    <a:pt x="1196" y="271560"/>
                  </a:lnTo>
                  <a:lnTo>
                    <a:pt x="699" y="269940"/>
                  </a:lnTo>
                  <a:lnTo>
                    <a:pt x="147" y="264377"/>
                  </a:lnTo>
                  <a:lnTo>
                    <a:pt x="0" y="260918"/>
                  </a:lnTo>
                  <a:lnTo>
                    <a:pt x="607" y="257906"/>
                  </a:lnTo>
                  <a:lnTo>
                    <a:pt x="4836" y="249591"/>
                  </a:lnTo>
                  <a:lnTo>
                    <a:pt x="8575" y="242398"/>
                  </a:lnTo>
                  <a:lnTo>
                    <a:pt x="12589" y="236379"/>
                  </a:lnTo>
                  <a:lnTo>
                    <a:pt x="16727" y="230646"/>
                  </a:lnTo>
                  <a:lnTo>
                    <a:pt x="20920" y="223395"/>
                  </a:lnTo>
                  <a:lnTo>
                    <a:pt x="25137" y="215468"/>
                  </a:lnTo>
                  <a:lnTo>
                    <a:pt x="30069" y="207241"/>
                  </a:lnTo>
                  <a:lnTo>
                    <a:pt x="33362" y="203072"/>
                  </a:lnTo>
                  <a:lnTo>
                    <a:pt x="36969" y="198881"/>
                  </a:lnTo>
                  <a:lnTo>
                    <a:pt x="40785" y="194676"/>
                  </a:lnTo>
                  <a:lnTo>
                    <a:pt x="48792" y="186241"/>
                  </a:lnTo>
                  <a:lnTo>
                    <a:pt x="64610" y="170188"/>
                  </a:lnTo>
                  <a:lnTo>
                    <a:pt x="69097" y="164964"/>
                  </a:lnTo>
                  <a:lnTo>
                    <a:pt x="72794" y="160071"/>
                  </a:lnTo>
                  <a:lnTo>
                    <a:pt x="75964" y="155397"/>
                  </a:lnTo>
                  <a:lnTo>
                    <a:pt x="79490" y="150870"/>
                  </a:lnTo>
                  <a:lnTo>
                    <a:pt x="83253" y="146441"/>
                  </a:lnTo>
                  <a:lnTo>
                    <a:pt x="87173" y="142078"/>
                  </a:lnTo>
                  <a:lnTo>
                    <a:pt x="95295" y="133466"/>
                  </a:lnTo>
                  <a:lnTo>
                    <a:pt x="112013" y="116440"/>
                  </a:lnTo>
                  <a:lnTo>
                    <a:pt x="115525" y="112199"/>
                  </a:lnTo>
                  <a:lnTo>
                    <a:pt x="118571" y="107960"/>
                  </a:lnTo>
                  <a:lnTo>
                    <a:pt x="121309" y="103724"/>
                  </a:lnTo>
                  <a:lnTo>
                    <a:pt x="124546" y="99488"/>
                  </a:lnTo>
                  <a:lnTo>
                    <a:pt x="128115" y="95253"/>
                  </a:lnTo>
                  <a:lnTo>
                    <a:pt x="131907" y="91019"/>
                  </a:lnTo>
                  <a:lnTo>
                    <a:pt x="135142" y="86785"/>
                  </a:lnTo>
                  <a:lnTo>
                    <a:pt x="138004" y="82551"/>
                  </a:lnTo>
                  <a:lnTo>
                    <a:pt x="140618" y="78317"/>
                  </a:lnTo>
                  <a:lnTo>
                    <a:pt x="143773" y="74789"/>
                  </a:lnTo>
                  <a:lnTo>
                    <a:pt x="147288" y="71732"/>
                  </a:lnTo>
                  <a:lnTo>
                    <a:pt x="158553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ARTInkAnnotation901"/>
            <p:cNvSpPr/>
            <p:nvPr/>
          </p:nvSpPr>
          <p:spPr>
            <a:xfrm>
              <a:off x="5455233" y="4394200"/>
              <a:ext cx="69751" cy="50721"/>
            </a:xfrm>
            <a:custGeom>
              <a:avLst/>
              <a:gdLst/>
              <a:ahLst/>
              <a:cxnLst/>
              <a:rect l="0" t="0" r="0" b="0"/>
              <a:pathLst>
                <a:path w="69751" h="50721">
                  <a:moveTo>
                    <a:pt x="25383" y="6350"/>
                  </a:moveTo>
                  <a:lnTo>
                    <a:pt x="31685" y="52"/>
                  </a:lnTo>
                  <a:lnTo>
                    <a:pt x="31735" y="2"/>
                  </a:lnTo>
                  <a:lnTo>
                    <a:pt x="31736" y="1"/>
                  </a:lnTo>
                  <a:lnTo>
                    <a:pt x="28363" y="0"/>
                  </a:lnTo>
                  <a:lnTo>
                    <a:pt x="27370" y="705"/>
                  </a:lnTo>
                  <a:lnTo>
                    <a:pt x="26708" y="1881"/>
                  </a:lnTo>
                  <a:lnTo>
                    <a:pt x="26265" y="3371"/>
                  </a:lnTo>
                  <a:lnTo>
                    <a:pt x="25265" y="4364"/>
                  </a:lnTo>
                  <a:lnTo>
                    <a:pt x="23893" y="5026"/>
                  </a:lnTo>
                  <a:lnTo>
                    <a:pt x="19989" y="6088"/>
                  </a:lnTo>
                  <a:lnTo>
                    <a:pt x="19669" y="6881"/>
                  </a:lnTo>
                  <a:lnTo>
                    <a:pt x="19455" y="8115"/>
                  </a:lnTo>
                  <a:lnTo>
                    <a:pt x="19313" y="9644"/>
                  </a:lnTo>
                  <a:lnTo>
                    <a:pt x="18512" y="10663"/>
                  </a:lnTo>
                  <a:lnTo>
                    <a:pt x="17272" y="11342"/>
                  </a:lnTo>
                  <a:lnTo>
                    <a:pt x="15740" y="11794"/>
                  </a:lnTo>
                  <a:lnTo>
                    <a:pt x="14718" y="12802"/>
                  </a:lnTo>
                  <a:lnTo>
                    <a:pt x="14037" y="14179"/>
                  </a:lnTo>
                  <a:lnTo>
                    <a:pt x="13583" y="15803"/>
                  </a:lnTo>
                  <a:lnTo>
                    <a:pt x="12574" y="16885"/>
                  </a:lnTo>
                  <a:lnTo>
                    <a:pt x="11195" y="17606"/>
                  </a:lnTo>
                  <a:lnTo>
                    <a:pt x="9571" y="18088"/>
                  </a:lnTo>
                  <a:lnTo>
                    <a:pt x="8487" y="19114"/>
                  </a:lnTo>
                  <a:lnTo>
                    <a:pt x="7765" y="20504"/>
                  </a:lnTo>
                  <a:lnTo>
                    <a:pt x="6346" y="25315"/>
                  </a:lnTo>
                  <a:lnTo>
                    <a:pt x="7044" y="26049"/>
                  </a:lnTo>
                  <a:lnTo>
                    <a:pt x="11794" y="30860"/>
                  </a:lnTo>
                  <a:lnTo>
                    <a:pt x="12794" y="31157"/>
                  </a:lnTo>
                  <a:lnTo>
                    <a:pt x="14166" y="31354"/>
                  </a:lnTo>
                  <a:lnTo>
                    <a:pt x="18067" y="31672"/>
                  </a:lnTo>
                  <a:lnTo>
                    <a:pt x="20484" y="31715"/>
                  </a:lnTo>
                  <a:lnTo>
                    <a:pt x="24415" y="31743"/>
                  </a:lnTo>
                  <a:lnTo>
                    <a:pt x="25444" y="31040"/>
                  </a:lnTo>
                  <a:lnTo>
                    <a:pt x="26835" y="29866"/>
                  </a:lnTo>
                  <a:lnTo>
                    <a:pt x="28469" y="28377"/>
                  </a:lnTo>
                  <a:lnTo>
                    <a:pt x="30264" y="27385"/>
                  </a:lnTo>
                  <a:lnTo>
                    <a:pt x="32167" y="26723"/>
                  </a:lnTo>
                  <a:lnTo>
                    <a:pt x="36920" y="25661"/>
                  </a:lnTo>
                  <a:lnTo>
                    <a:pt x="38016" y="25574"/>
                  </a:lnTo>
                  <a:lnTo>
                    <a:pt x="39452" y="25516"/>
                  </a:lnTo>
                  <a:lnTo>
                    <a:pt x="43458" y="25423"/>
                  </a:lnTo>
                  <a:lnTo>
                    <a:pt x="44494" y="24710"/>
                  </a:lnTo>
                  <a:lnTo>
                    <a:pt x="45889" y="23528"/>
                  </a:lnTo>
                  <a:lnTo>
                    <a:pt x="49829" y="19935"/>
                  </a:lnTo>
                  <a:lnTo>
                    <a:pt x="50152" y="18934"/>
                  </a:lnTo>
                  <a:lnTo>
                    <a:pt x="50367" y="17562"/>
                  </a:lnTo>
                  <a:lnTo>
                    <a:pt x="50713" y="13660"/>
                  </a:lnTo>
                  <a:lnTo>
                    <a:pt x="50036" y="13340"/>
                  </a:lnTo>
                  <a:lnTo>
                    <a:pt x="48878" y="13127"/>
                  </a:lnTo>
                  <a:lnTo>
                    <a:pt x="45320" y="12784"/>
                  </a:lnTo>
                  <a:lnTo>
                    <a:pt x="45029" y="12051"/>
                  </a:lnTo>
                  <a:lnTo>
                    <a:pt x="44833" y="10856"/>
                  </a:lnTo>
                  <a:lnTo>
                    <a:pt x="44704" y="9354"/>
                  </a:lnTo>
                  <a:lnTo>
                    <a:pt x="43912" y="8353"/>
                  </a:lnTo>
                  <a:lnTo>
                    <a:pt x="42677" y="7685"/>
                  </a:lnTo>
                  <a:lnTo>
                    <a:pt x="38996" y="6614"/>
                  </a:lnTo>
                  <a:lnTo>
                    <a:pt x="37988" y="6526"/>
                  </a:lnTo>
                  <a:lnTo>
                    <a:pt x="36611" y="6467"/>
                  </a:lnTo>
                  <a:lnTo>
                    <a:pt x="33196" y="6402"/>
                  </a:lnTo>
                  <a:lnTo>
                    <a:pt x="29326" y="6373"/>
                  </a:lnTo>
                  <a:lnTo>
                    <a:pt x="28012" y="7071"/>
                  </a:lnTo>
                  <a:lnTo>
                    <a:pt x="27135" y="8242"/>
                  </a:lnTo>
                  <a:lnTo>
                    <a:pt x="26551" y="9728"/>
                  </a:lnTo>
                  <a:lnTo>
                    <a:pt x="25455" y="10719"/>
                  </a:lnTo>
                  <a:lnTo>
                    <a:pt x="24020" y="11380"/>
                  </a:lnTo>
                  <a:lnTo>
                    <a:pt x="22356" y="11819"/>
                  </a:lnTo>
                  <a:lnTo>
                    <a:pt x="21247" y="12819"/>
                  </a:lnTo>
                  <a:lnTo>
                    <a:pt x="20508" y="14190"/>
                  </a:lnTo>
                  <a:lnTo>
                    <a:pt x="20015" y="15810"/>
                  </a:lnTo>
                  <a:lnTo>
                    <a:pt x="18980" y="16890"/>
                  </a:lnTo>
                  <a:lnTo>
                    <a:pt x="17584" y="17609"/>
                  </a:lnTo>
                  <a:lnTo>
                    <a:pt x="15948" y="18090"/>
                  </a:lnTo>
                  <a:lnTo>
                    <a:pt x="14151" y="19115"/>
                  </a:lnTo>
                  <a:lnTo>
                    <a:pt x="12246" y="20505"/>
                  </a:lnTo>
                  <a:lnTo>
                    <a:pt x="7491" y="24433"/>
                  </a:lnTo>
                  <a:lnTo>
                    <a:pt x="6395" y="25461"/>
                  </a:lnTo>
                  <a:lnTo>
                    <a:pt x="953" y="30782"/>
                  </a:lnTo>
                  <a:lnTo>
                    <a:pt x="624" y="31810"/>
                  </a:lnTo>
                  <a:lnTo>
                    <a:pt x="405" y="33201"/>
                  </a:lnTo>
                  <a:lnTo>
                    <a:pt x="259" y="34834"/>
                  </a:lnTo>
                  <a:lnTo>
                    <a:pt x="867" y="35923"/>
                  </a:lnTo>
                  <a:lnTo>
                    <a:pt x="1980" y="36649"/>
                  </a:lnTo>
                  <a:lnTo>
                    <a:pt x="6067" y="38015"/>
                  </a:lnTo>
                  <a:lnTo>
                    <a:pt x="8091" y="38062"/>
                  </a:lnTo>
                  <a:lnTo>
                    <a:pt x="33935" y="38100"/>
                  </a:lnTo>
                  <a:lnTo>
                    <a:pt x="36026" y="37394"/>
                  </a:lnTo>
                  <a:lnTo>
                    <a:pt x="38126" y="36219"/>
                  </a:lnTo>
                  <a:lnTo>
                    <a:pt x="40232" y="34729"/>
                  </a:lnTo>
                  <a:lnTo>
                    <a:pt x="42342" y="33736"/>
                  </a:lnTo>
                  <a:lnTo>
                    <a:pt x="44455" y="33074"/>
                  </a:lnTo>
                  <a:lnTo>
                    <a:pt x="46570" y="32633"/>
                  </a:lnTo>
                  <a:lnTo>
                    <a:pt x="47979" y="31633"/>
                  </a:lnTo>
                  <a:lnTo>
                    <a:pt x="48919" y="30261"/>
                  </a:lnTo>
                  <a:lnTo>
                    <a:pt x="49546" y="28640"/>
                  </a:lnTo>
                  <a:lnTo>
                    <a:pt x="50669" y="27560"/>
                  </a:lnTo>
                  <a:lnTo>
                    <a:pt x="52124" y="26840"/>
                  </a:lnTo>
                  <a:lnTo>
                    <a:pt x="53801" y="26360"/>
                  </a:lnTo>
                  <a:lnTo>
                    <a:pt x="54917" y="25334"/>
                  </a:lnTo>
                  <a:lnTo>
                    <a:pt x="55662" y="23945"/>
                  </a:lnTo>
                  <a:lnTo>
                    <a:pt x="57065" y="19336"/>
                  </a:lnTo>
                  <a:lnTo>
                    <a:pt x="57094" y="18535"/>
                  </a:lnTo>
                  <a:lnTo>
                    <a:pt x="57127" y="15764"/>
                  </a:lnTo>
                  <a:lnTo>
                    <a:pt x="56430" y="14743"/>
                  </a:lnTo>
                  <a:lnTo>
                    <a:pt x="55258" y="14062"/>
                  </a:lnTo>
                  <a:lnTo>
                    <a:pt x="51680" y="12969"/>
                  </a:lnTo>
                  <a:lnTo>
                    <a:pt x="50680" y="12879"/>
                  </a:lnTo>
                  <a:lnTo>
                    <a:pt x="49307" y="12820"/>
                  </a:lnTo>
                  <a:lnTo>
                    <a:pt x="45900" y="12753"/>
                  </a:lnTo>
                  <a:lnTo>
                    <a:pt x="35886" y="12707"/>
                  </a:lnTo>
                  <a:lnTo>
                    <a:pt x="33797" y="13410"/>
                  </a:lnTo>
                  <a:lnTo>
                    <a:pt x="31698" y="14585"/>
                  </a:lnTo>
                  <a:lnTo>
                    <a:pt x="29593" y="16073"/>
                  </a:lnTo>
                  <a:lnTo>
                    <a:pt x="27484" y="17066"/>
                  </a:lnTo>
                  <a:lnTo>
                    <a:pt x="25371" y="17727"/>
                  </a:lnTo>
                  <a:lnTo>
                    <a:pt x="20281" y="18789"/>
                  </a:lnTo>
                  <a:lnTo>
                    <a:pt x="19158" y="19581"/>
                  </a:lnTo>
                  <a:lnTo>
                    <a:pt x="17703" y="20815"/>
                  </a:lnTo>
                  <a:lnTo>
                    <a:pt x="13668" y="24494"/>
                  </a:lnTo>
                  <a:lnTo>
                    <a:pt x="6608" y="31465"/>
                  </a:lnTo>
                  <a:lnTo>
                    <a:pt x="6513" y="32265"/>
                  </a:lnTo>
                  <a:lnTo>
                    <a:pt x="6448" y="33505"/>
                  </a:lnTo>
                  <a:lnTo>
                    <a:pt x="6406" y="35037"/>
                  </a:lnTo>
                  <a:lnTo>
                    <a:pt x="7083" y="36058"/>
                  </a:lnTo>
                  <a:lnTo>
                    <a:pt x="8241" y="36738"/>
                  </a:lnTo>
                  <a:lnTo>
                    <a:pt x="9719" y="37192"/>
                  </a:lnTo>
                  <a:lnTo>
                    <a:pt x="11410" y="37495"/>
                  </a:lnTo>
                  <a:lnTo>
                    <a:pt x="13243" y="37697"/>
                  </a:lnTo>
                  <a:lnTo>
                    <a:pt x="17886" y="38020"/>
                  </a:lnTo>
                  <a:lnTo>
                    <a:pt x="18973" y="37341"/>
                  </a:lnTo>
                  <a:lnTo>
                    <a:pt x="20403" y="36183"/>
                  </a:lnTo>
                  <a:lnTo>
                    <a:pt x="22063" y="34705"/>
                  </a:lnTo>
                  <a:lnTo>
                    <a:pt x="24582" y="33720"/>
                  </a:lnTo>
                  <a:lnTo>
                    <a:pt x="27672" y="33063"/>
                  </a:lnTo>
                  <a:lnTo>
                    <a:pt x="31145" y="32626"/>
                  </a:lnTo>
                  <a:lnTo>
                    <a:pt x="34166" y="32334"/>
                  </a:lnTo>
                  <a:lnTo>
                    <a:pt x="36886" y="32139"/>
                  </a:lnTo>
                  <a:lnTo>
                    <a:pt x="39405" y="32010"/>
                  </a:lnTo>
                  <a:lnTo>
                    <a:pt x="41791" y="31217"/>
                  </a:lnTo>
                  <a:lnTo>
                    <a:pt x="44088" y="29984"/>
                  </a:lnTo>
                  <a:lnTo>
                    <a:pt x="46325" y="28456"/>
                  </a:lnTo>
                  <a:lnTo>
                    <a:pt x="48522" y="27437"/>
                  </a:lnTo>
                  <a:lnTo>
                    <a:pt x="50693" y="26758"/>
                  </a:lnTo>
                  <a:lnTo>
                    <a:pt x="52846" y="26305"/>
                  </a:lnTo>
                  <a:lnTo>
                    <a:pt x="54988" y="25298"/>
                  </a:lnTo>
                  <a:lnTo>
                    <a:pt x="57121" y="23921"/>
                  </a:lnTo>
                  <a:lnTo>
                    <a:pt x="59250" y="22297"/>
                  </a:lnTo>
                  <a:lnTo>
                    <a:pt x="61375" y="21215"/>
                  </a:lnTo>
                  <a:lnTo>
                    <a:pt x="63497" y="20493"/>
                  </a:lnTo>
                  <a:lnTo>
                    <a:pt x="65619" y="20012"/>
                  </a:lnTo>
                  <a:lnTo>
                    <a:pt x="67032" y="18986"/>
                  </a:lnTo>
                  <a:lnTo>
                    <a:pt x="67975" y="17596"/>
                  </a:lnTo>
                  <a:lnTo>
                    <a:pt x="69750" y="12987"/>
                  </a:lnTo>
                  <a:lnTo>
                    <a:pt x="69081" y="12186"/>
                  </a:lnTo>
                  <a:lnTo>
                    <a:pt x="67928" y="10946"/>
                  </a:lnTo>
                  <a:lnTo>
                    <a:pt x="66455" y="9414"/>
                  </a:lnTo>
                  <a:lnTo>
                    <a:pt x="64766" y="8393"/>
                  </a:lnTo>
                  <a:lnTo>
                    <a:pt x="62934" y="7712"/>
                  </a:lnTo>
                  <a:lnTo>
                    <a:pt x="61007" y="7258"/>
                  </a:lnTo>
                  <a:lnTo>
                    <a:pt x="59016" y="6955"/>
                  </a:lnTo>
                  <a:lnTo>
                    <a:pt x="56982" y="6753"/>
                  </a:lnTo>
                  <a:lnTo>
                    <a:pt x="54922" y="6619"/>
                  </a:lnTo>
                  <a:lnTo>
                    <a:pt x="52840" y="7235"/>
                  </a:lnTo>
                  <a:lnTo>
                    <a:pt x="50748" y="8351"/>
                  </a:lnTo>
                  <a:lnTo>
                    <a:pt x="48647" y="9801"/>
                  </a:lnTo>
                  <a:lnTo>
                    <a:pt x="46540" y="10768"/>
                  </a:lnTo>
                  <a:lnTo>
                    <a:pt x="44429" y="11412"/>
                  </a:lnTo>
                  <a:lnTo>
                    <a:pt x="42316" y="11841"/>
                  </a:lnTo>
                  <a:lnTo>
                    <a:pt x="39496" y="12833"/>
                  </a:lnTo>
                  <a:lnTo>
                    <a:pt x="36203" y="14200"/>
                  </a:lnTo>
                  <a:lnTo>
                    <a:pt x="32597" y="15816"/>
                  </a:lnTo>
                  <a:lnTo>
                    <a:pt x="29486" y="17600"/>
                  </a:lnTo>
                  <a:lnTo>
                    <a:pt x="26707" y="19495"/>
                  </a:lnTo>
                  <a:lnTo>
                    <a:pt x="24147" y="21463"/>
                  </a:lnTo>
                  <a:lnTo>
                    <a:pt x="21735" y="22775"/>
                  </a:lnTo>
                  <a:lnTo>
                    <a:pt x="19421" y="23650"/>
                  </a:lnTo>
                  <a:lnTo>
                    <a:pt x="17173" y="24233"/>
                  </a:lnTo>
                  <a:lnTo>
                    <a:pt x="14966" y="25328"/>
                  </a:lnTo>
                  <a:lnTo>
                    <a:pt x="12791" y="26763"/>
                  </a:lnTo>
                  <a:lnTo>
                    <a:pt x="10634" y="28425"/>
                  </a:lnTo>
                  <a:lnTo>
                    <a:pt x="8490" y="30239"/>
                  </a:lnTo>
                  <a:lnTo>
                    <a:pt x="6355" y="32154"/>
                  </a:lnTo>
                  <a:lnTo>
                    <a:pt x="1229" y="36925"/>
                  </a:lnTo>
                  <a:lnTo>
                    <a:pt x="808" y="38022"/>
                  </a:lnTo>
                  <a:lnTo>
                    <a:pt x="528" y="39460"/>
                  </a:lnTo>
                  <a:lnTo>
                    <a:pt x="0" y="44158"/>
                  </a:lnTo>
                  <a:lnTo>
                    <a:pt x="694" y="44960"/>
                  </a:lnTo>
                  <a:lnTo>
                    <a:pt x="3349" y="47734"/>
                  </a:lnTo>
                  <a:lnTo>
                    <a:pt x="5047" y="48756"/>
                  </a:lnTo>
                  <a:lnTo>
                    <a:pt x="6882" y="49437"/>
                  </a:lnTo>
                  <a:lnTo>
                    <a:pt x="8814" y="49891"/>
                  </a:lnTo>
                  <a:lnTo>
                    <a:pt x="10806" y="50195"/>
                  </a:lnTo>
                  <a:lnTo>
                    <a:pt x="12841" y="50396"/>
                  </a:lnTo>
                  <a:lnTo>
                    <a:pt x="14903" y="50530"/>
                  </a:lnTo>
                  <a:lnTo>
                    <a:pt x="20961" y="50681"/>
                  </a:lnTo>
                  <a:lnTo>
                    <a:pt x="24553" y="50720"/>
                  </a:lnTo>
                  <a:lnTo>
                    <a:pt x="28359" y="50041"/>
                  </a:lnTo>
                  <a:lnTo>
                    <a:pt x="32309" y="48883"/>
                  </a:lnTo>
                  <a:lnTo>
                    <a:pt x="36354" y="47405"/>
                  </a:lnTo>
                  <a:lnTo>
                    <a:pt x="40463" y="46420"/>
                  </a:lnTo>
                  <a:lnTo>
                    <a:pt x="44615" y="45763"/>
                  </a:lnTo>
                  <a:lnTo>
                    <a:pt x="57153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ARTInkAnnotation902"/>
            <p:cNvSpPr/>
            <p:nvPr/>
          </p:nvSpPr>
          <p:spPr>
            <a:xfrm>
              <a:off x="5595902" y="4387850"/>
              <a:ext cx="62538" cy="44373"/>
            </a:xfrm>
            <a:custGeom>
              <a:avLst/>
              <a:gdLst/>
              <a:ahLst/>
              <a:cxnLst/>
              <a:rect l="0" t="0" r="0" b="0"/>
              <a:pathLst>
                <a:path w="62538" h="44373">
                  <a:moveTo>
                    <a:pt x="18147" y="6350"/>
                  </a:moveTo>
                  <a:lnTo>
                    <a:pt x="18147" y="261"/>
                  </a:lnTo>
                  <a:lnTo>
                    <a:pt x="20030" y="116"/>
                  </a:lnTo>
                  <a:lnTo>
                    <a:pt x="24477" y="0"/>
                  </a:lnTo>
                  <a:lnTo>
                    <a:pt x="24501" y="11815"/>
                  </a:lnTo>
                  <a:lnTo>
                    <a:pt x="23795" y="12816"/>
                  </a:lnTo>
                  <a:lnTo>
                    <a:pt x="22617" y="14188"/>
                  </a:lnTo>
                  <a:lnTo>
                    <a:pt x="19029" y="18090"/>
                  </a:lnTo>
                  <a:lnTo>
                    <a:pt x="18735" y="19115"/>
                  </a:lnTo>
                  <a:lnTo>
                    <a:pt x="18539" y="20505"/>
                  </a:lnTo>
                  <a:lnTo>
                    <a:pt x="18408" y="22136"/>
                  </a:lnTo>
                  <a:lnTo>
                    <a:pt x="18321" y="23930"/>
                  </a:lnTo>
                  <a:lnTo>
                    <a:pt x="18224" y="27804"/>
                  </a:lnTo>
                  <a:lnTo>
                    <a:pt x="17493" y="29119"/>
                  </a:lnTo>
                  <a:lnTo>
                    <a:pt x="16298" y="29996"/>
                  </a:lnTo>
                  <a:lnTo>
                    <a:pt x="14797" y="30581"/>
                  </a:lnTo>
                  <a:lnTo>
                    <a:pt x="13795" y="31676"/>
                  </a:lnTo>
                  <a:lnTo>
                    <a:pt x="13128" y="33112"/>
                  </a:lnTo>
                  <a:lnTo>
                    <a:pt x="11827" y="37970"/>
                  </a:lnTo>
                  <a:lnTo>
                    <a:pt x="11816" y="38014"/>
                  </a:lnTo>
                  <a:lnTo>
                    <a:pt x="12514" y="38748"/>
                  </a:lnTo>
                  <a:lnTo>
                    <a:pt x="17265" y="43560"/>
                  </a:lnTo>
                  <a:lnTo>
                    <a:pt x="18265" y="43856"/>
                  </a:lnTo>
                  <a:lnTo>
                    <a:pt x="19638" y="44055"/>
                  </a:lnTo>
                  <a:lnTo>
                    <a:pt x="23540" y="44372"/>
                  </a:lnTo>
                  <a:lnTo>
                    <a:pt x="23860" y="43692"/>
                  </a:lnTo>
                  <a:lnTo>
                    <a:pt x="24074" y="42533"/>
                  </a:lnTo>
                  <a:lnTo>
                    <a:pt x="24216" y="41056"/>
                  </a:lnTo>
                  <a:lnTo>
                    <a:pt x="25017" y="40070"/>
                  </a:lnTo>
                  <a:lnTo>
                    <a:pt x="26257" y="39413"/>
                  </a:lnTo>
                  <a:lnTo>
                    <a:pt x="27789" y="38976"/>
                  </a:lnTo>
                  <a:lnTo>
                    <a:pt x="29518" y="38683"/>
                  </a:lnTo>
                  <a:lnTo>
                    <a:pt x="31375" y="38489"/>
                  </a:lnTo>
                  <a:lnTo>
                    <a:pt x="36056" y="38177"/>
                  </a:lnTo>
                  <a:lnTo>
                    <a:pt x="37146" y="37446"/>
                  </a:lnTo>
                  <a:lnTo>
                    <a:pt x="38579" y="36253"/>
                  </a:lnTo>
                  <a:lnTo>
                    <a:pt x="42578" y="32639"/>
                  </a:lnTo>
                  <a:lnTo>
                    <a:pt x="43612" y="32343"/>
                  </a:lnTo>
                  <a:lnTo>
                    <a:pt x="45008" y="32145"/>
                  </a:lnTo>
                  <a:lnTo>
                    <a:pt x="46644" y="32013"/>
                  </a:lnTo>
                  <a:lnTo>
                    <a:pt x="47735" y="31220"/>
                  </a:lnTo>
                  <a:lnTo>
                    <a:pt x="48462" y="29985"/>
                  </a:lnTo>
                  <a:lnTo>
                    <a:pt x="49831" y="25668"/>
                  </a:lnTo>
                  <a:lnTo>
                    <a:pt x="49154" y="24873"/>
                  </a:lnTo>
                  <a:lnTo>
                    <a:pt x="47996" y="23637"/>
                  </a:lnTo>
                  <a:lnTo>
                    <a:pt x="44439" y="19956"/>
                  </a:lnTo>
                  <a:lnTo>
                    <a:pt x="43440" y="19654"/>
                  </a:lnTo>
                  <a:lnTo>
                    <a:pt x="42069" y="19453"/>
                  </a:lnTo>
                  <a:lnTo>
                    <a:pt x="40449" y="19318"/>
                  </a:lnTo>
                  <a:lnTo>
                    <a:pt x="38663" y="19229"/>
                  </a:lnTo>
                  <a:lnTo>
                    <a:pt x="34796" y="19129"/>
                  </a:lnTo>
                  <a:lnTo>
                    <a:pt x="9597" y="19050"/>
                  </a:lnTo>
                  <a:lnTo>
                    <a:pt x="8211" y="19755"/>
                  </a:lnTo>
                  <a:lnTo>
                    <a:pt x="7286" y="20932"/>
                  </a:lnTo>
                  <a:lnTo>
                    <a:pt x="5804" y="24517"/>
                  </a:lnTo>
                  <a:lnTo>
                    <a:pt x="4976" y="24811"/>
                  </a:lnTo>
                  <a:lnTo>
                    <a:pt x="3719" y="25007"/>
                  </a:lnTo>
                  <a:lnTo>
                    <a:pt x="0" y="25322"/>
                  </a:lnTo>
                  <a:lnTo>
                    <a:pt x="1375" y="25366"/>
                  </a:lnTo>
                  <a:lnTo>
                    <a:pt x="2730" y="25377"/>
                  </a:lnTo>
                  <a:lnTo>
                    <a:pt x="3633" y="26090"/>
                  </a:lnTo>
                  <a:lnTo>
                    <a:pt x="4234" y="27271"/>
                  </a:lnTo>
                  <a:lnTo>
                    <a:pt x="4636" y="28764"/>
                  </a:lnTo>
                  <a:lnTo>
                    <a:pt x="5610" y="29759"/>
                  </a:lnTo>
                  <a:lnTo>
                    <a:pt x="6965" y="30423"/>
                  </a:lnTo>
                  <a:lnTo>
                    <a:pt x="8574" y="30865"/>
                  </a:lnTo>
                  <a:lnTo>
                    <a:pt x="10353" y="31160"/>
                  </a:lnTo>
                  <a:lnTo>
                    <a:pt x="12245" y="31357"/>
                  </a:lnTo>
                  <a:lnTo>
                    <a:pt x="14212" y="31488"/>
                  </a:lnTo>
                  <a:lnTo>
                    <a:pt x="16229" y="30869"/>
                  </a:lnTo>
                  <a:lnTo>
                    <a:pt x="18280" y="29752"/>
                  </a:lnTo>
                  <a:lnTo>
                    <a:pt x="20354" y="28301"/>
                  </a:lnTo>
                  <a:lnTo>
                    <a:pt x="22442" y="27334"/>
                  </a:lnTo>
                  <a:lnTo>
                    <a:pt x="24540" y="26689"/>
                  </a:lnTo>
                  <a:lnTo>
                    <a:pt x="26645" y="26259"/>
                  </a:lnTo>
                  <a:lnTo>
                    <a:pt x="28754" y="25973"/>
                  </a:lnTo>
                  <a:lnTo>
                    <a:pt x="30866" y="25782"/>
                  </a:lnTo>
                  <a:lnTo>
                    <a:pt x="32980" y="25654"/>
                  </a:lnTo>
                  <a:lnTo>
                    <a:pt x="37212" y="25513"/>
                  </a:lnTo>
                  <a:lnTo>
                    <a:pt x="39329" y="25476"/>
                  </a:lnTo>
                  <a:lnTo>
                    <a:pt x="41446" y="24745"/>
                  </a:lnTo>
                  <a:lnTo>
                    <a:pt x="43563" y="23552"/>
                  </a:lnTo>
                  <a:lnTo>
                    <a:pt x="45681" y="22051"/>
                  </a:lnTo>
                  <a:lnTo>
                    <a:pt x="47799" y="21051"/>
                  </a:lnTo>
                  <a:lnTo>
                    <a:pt x="49916" y="20384"/>
                  </a:lnTo>
                  <a:lnTo>
                    <a:pt x="52035" y="19939"/>
                  </a:lnTo>
                  <a:lnTo>
                    <a:pt x="53446" y="18937"/>
                  </a:lnTo>
                  <a:lnTo>
                    <a:pt x="54387" y="17564"/>
                  </a:lnTo>
                  <a:lnTo>
                    <a:pt x="55015" y="15942"/>
                  </a:lnTo>
                  <a:lnTo>
                    <a:pt x="56139" y="14861"/>
                  </a:lnTo>
                  <a:lnTo>
                    <a:pt x="57595" y="14141"/>
                  </a:lnTo>
                  <a:lnTo>
                    <a:pt x="62330" y="12784"/>
                  </a:lnTo>
                  <a:lnTo>
                    <a:pt x="62428" y="12051"/>
                  </a:lnTo>
                  <a:lnTo>
                    <a:pt x="62493" y="10856"/>
                  </a:lnTo>
                  <a:lnTo>
                    <a:pt x="62537" y="9354"/>
                  </a:lnTo>
                  <a:lnTo>
                    <a:pt x="61860" y="8352"/>
                  </a:lnTo>
                  <a:lnTo>
                    <a:pt x="60703" y="7684"/>
                  </a:lnTo>
                  <a:lnTo>
                    <a:pt x="57146" y="6613"/>
                  </a:lnTo>
                  <a:lnTo>
                    <a:pt x="56148" y="6526"/>
                  </a:lnTo>
                  <a:lnTo>
                    <a:pt x="54778" y="6467"/>
                  </a:lnTo>
                  <a:lnTo>
                    <a:pt x="51371" y="6402"/>
                  </a:lnTo>
                  <a:lnTo>
                    <a:pt x="41357" y="6357"/>
                  </a:lnTo>
                  <a:lnTo>
                    <a:pt x="39975" y="7060"/>
                  </a:lnTo>
                  <a:lnTo>
                    <a:pt x="39052" y="8234"/>
                  </a:lnTo>
                  <a:lnTo>
                    <a:pt x="38438" y="9723"/>
                  </a:lnTo>
                  <a:lnTo>
                    <a:pt x="37322" y="10715"/>
                  </a:lnTo>
                  <a:lnTo>
                    <a:pt x="35872" y="11377"/>
                  </a:lnTo>
                  <a:lnTo>
                    <a:pt x="34200" y="11817"/>
                  </a:lnTo>
                  <a:lnTo>
                    <a:pt x="32378" y="12112"/>
                  </a:lnTo>
                  <a:lnTo>
                    <a:pt x="30459" y="12308"/>
                  </a:lnTo>
                  <a:lnTo>
                    <a:pt x="24850" y="12677"/>
                  </a:lnTo>
                  <a:lnTo>
                    <a:pt x="24734" y="13390"/>
                  </a:lnTo>
                  <a:lnTo>
                    <a:pt x="24656" y="14571"/>
                  </a:lnTo>
                  <a:lnTo>
                    <a:pt x="24532" y="18165"/>
                  </a:lnTo>
                  <a:lnTo>
                    <a:pt x="25228" y="18460"/>
                  </a:lnTo>
                  <a:lnTo>
                    <a:pt x="26397" y="18657"/>
                  </a:lnTo>
                  <a:lnTo>
                    <a:pt x="30855" y="190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ARTInkAnnotation903"/>
            <p:cNvSpPr/>
            <p:nvPr/>
          </p:nvSpPr>
          <p:spPr>
            <a:xfrm>
              <a:off x="5512388" y="4305300"/>
              <a:ext cx="57184" cy="48053"/>
            </a:xfrm>
            <a:custGeom>
              <a:avLst/>
              <a:gdLst/>
              <a:ahLst/>
              <a:cxnLst/>
              <a:rect l="0" t="0" r="0" b="0"/>
              <a:pathLst>
                <a:path w="57184" h="48053">
                  <a:moveTo>
                    <a:pt x="31767" y="6350"/>
                  </a:moveTo>
                  <a:lnTo>
                    <a:pt x="31767" y="7"/>
                  </a:lnTo>
                  <a:lnTo>
                    <a:pt x="15970" y="0"/>
                  </a:lnTo>
                  <a:lnTo>
                    <a:pt x="14882" y="705"/>
                  </a:lnTo>
                  <a:lnTo>
                    <a:pt x="14156" y="1882"/>
                  </a:lnTo>
                  <a:lnTo>
                    <a:pt x="13672" y="3371"/>
                  </a:lnTo>
                  <a:lnTo>
                    <a:pt x="13350" y="5069"/>
                  </a:lnTo>
                  <a:lnTo>
                    <a:pt x="13136" y="6908"/>
                  </a:lnTo>
                  <a:lnTo>
                    <a:pt x="12992" y="8838"/>
                  </a:lnTo>
                  <a:lnTo>
                    <a:pt x="12190" y="10125"/>
                  </a:lnTo>
                  <a:lnTo>
                    <a:pt x="10950" y="10984"/>
                  </a:lnTo>
                  <a:lnTo>
                    <a:pt x="9417" y="11556"/>
                  </a:lnTo>
                  <a:lnTo>
                    <a:pt x="7689" y="12643"/>
                  </a:lnTo>
                  <a:lnTo>
                    <a:pt x="5832" y="14073"/>
                  </a:lnTo>
                  <a:lnTo>
                    <a:pt x="1150" y="18067"/>
                  </a:lnTo>
                  <a:lnTo>
                    <a:pt x="765" y="19100"/>
                  </a:lnTo>
                  <a:lnTo>
                    <a:pt x="509" y="20494"/>
                  </a:lnTo>
                  <a:lnTo>
                    <a:pt x="98" y="24431"/>
                  </a:lnTo>
                  <a:lnTo>
                    <a:pt x="64" y="25460"/>
                  </a:lnTo>
                  <a:lnTo>
                    <a:pt x="3" y="31811"/>
                  </a:lnTo>
                  <a:lnTo>
                    <a:pt x="0" y="34835"/>
                  </a:lnTo>
                  <a:lnTo>
                    <a:pt x="705" y="35923"/>
                  </a:lnTo>
                  <a:lnTo>
                    <a:pt x="1880" y="36649"/>
                  </a:lnTo>
                  <a:lnTo>
                    <a:pt x="5469" y="37814"/>
                  </a:lnTo>
                  <a:lnTo>
                    <a:pt x="6468" y="37909"/>
                  </a:lnTo>
                  <a:lnTo>
                    <a:pt x="7841" y="37972"/>
                  </a:lnTo>
                  <a:lnTo>
                    <a:pt x="11744" y="38075"/>
                  </a:lnTo>
                  <a:lnTo>
                    <a:pt x="12771" y="38789"/>
                  </a:lnTo>
                  <a:lnTo>
                    <a:pt x="14160" y="39970"/>
                  </a:lnTo>
                  <a:lnTo>
                    <a:pt x="15794" y="41464"/>
                  </a:lnTo>
                  <a:lnTo>
                    <a:pt x="17587" y="42459"/>
                  </a:lnTo>
                  <a:lnTo>
                    <a:pt x="19490" y="43123"/>
                  </a:lnTo>
                  <a:lnTo>
                    <a:pt x="21464" y="43565"/>
                  </a:lnTo>
                  <a:lnTo>
                    <a:pt x="23486" y="43154"/>
                  </a:lnTo>
                  <a:lnTo>
                    <a:pt x="25540" y="42176"/>
                  </a:lnTo>
                  <a:lnTo>
                    <a:pt x="30536" y="38905"/>
                  </a:lnTo>
                  <a:lnTo>
                    <a:pt x="31653" y="38637"/>
                  </a:lnTo>
                  <a:lnTo>
                    <a:pt x="33103" y="38459"/>
                  </a:lnTo>
                  <a:lnTo>
                    <a:pt x="37129" y="38171"/>
                  </a:lnTo>
                  <a:lnTo>
                    <a:pt x="37460" y="37442"/>
                  </a:lnTo>
                  <a:lnTo>
                    <a:pt x="37680" y="36251"/>
                  </a:lnTo>
                  <a:lnTo>
                    <a:pt x="38034" y="32639"/>
                  </a:lnTo>
                  <a:lnTo>
                    <a:pt x="38769" y="32343"/>
                  </a:lnTo>
                  <a:lnTo>
                    <a:pt x="39965" y="32145"/>
                  </a:lnTo>
                  <a:lnTo>
                    <a:pt x="41468" y="32014"/>
                  </a:lnTo>
                  <a:lnTo>
                    <a:pt x="42471" y="31221"/>
                  </a:lnTo>
                  <a:lnTo>
                    <a:pt x="43138" y="29986"/>
                  </a:lnTo>
                  <a:lnTo>
                    <a:pt x="43584" y="28457"/>
                  </a:lnTo>
                  <a:lnTo>
                    <a:pt x="43174" y="27438"/>
                  </a:lnTo>
                  <a:lnTo>
                    <a:pt x="42196" y="26759"/>
                  </a:lnTo>
                  <a:lnTo>
                    <a:pt x="40838" y="26306"/>
                  </a:lnTo>
                  <a:lnTo>
                    <a:pt x="39932" y="25298"/>
                  </a:lnTo>
                  <a:lnTo>
                    <a:pt x="39328" y="23921"/>
                  </a:lnTo>
                  <a:lnTo>
                    <a:pt x="38360" y="20012"/>
                  </a:lnTo>
                  <a:lnTo>
                    <a:pt x="37574" y="18986"/>
                  </a:lnTo>
                  <a:lnTo>
                    <a:pt x="36344" y="17596"/>
                  </a:lnTo>
                  <a:lnTo>
                    <a:pt x="32671" y="13667"/>
                  </a:lnTo>
                  <a:lnTo>
                    <a:pt x="28661" y="9616"/>
                  </a:lnTo>
                  <a:lnTo>
                    <a:pt x="26873" y="8527"/>
                  </a:lnTo>
                  <a:lnTo>
                    <a:pt x="24975" y="7801"/>
                  </a:lnTo>
                  <a:lnTo>
                    <a:pt x="20227" y="6637"/>
                  </a:lnTo>
                  <a:lnTo>
                    <a:pt x="19132" y="6541"/>
                  </a:lnTo>
                  <a:lnTo>
                    <a:pt x="17696" y="6478"/>
                  </a:lnTo>
                  <a:lnTo>
                    <a:pt x="16032" y="6435"/>
                  </a:lnTo>
                  <a:lnTo>
                    <a:pt x="14923" y="7112"/>
                  </a:lnTo>
                  <a:lnTo>
                    <a:pt x="14184" y="8270"/>
                  </a:lnTo>
                  <a:lnTo>
                    <a:pt x="13691" y="9746"/>
                  </a:lnTo>
                  <a:lnTo>
                    <a:pt x="12656" y="10731"/>
                  </a:lnTo>
                  <a:lnTo>
                    <a:pt x="11261" y="11387"/>
                  </a:lnTo>
                  <a:lnTo>
                    <a:pt x="6436" y="12678"/>
                  </a:lnTo>
                  <a:lnTo>
                    <a:pt x="6407" y="13391"/>
                  </a:lnTo>
                  <a:lnTo>
                    <a:pt x="6356" y="19166"/>
                  </a:lnTo>
                  <a:lnTo>
                    <a:pt x="6353" y="22159"/>
                  </a:lnTo>
                  <a:lnTo>
                    <a:pt x="7058" y="23239"/>
                  </a:lnTo>
                  <a:lnTo>
                    <a:pt x="8234" y="23960"/>
                  </a:lnTo>
                  <a:lnTo>
                    <a:pt x="11822" y="25116"/>
                  </a:lnTo>
                  <a:lnTo>
                    <a:pt x="12822" y="25916"/>
                  </a:lnTo>
                  <a:lnTo>
                    <a:pt x="14195" y="27155"/>
                  </a:lnTo>
                  <a:lnTo>
                    <a:pt x="15816" y="28687"/>
                  </a:lnTo>
                  <a:lnTo>
                    <a:pt x="17603" y="29708"/>
                  </a:lnTo>
                  <a:lnTo>
                    <a:pt x="19500" y="30389"/>
                  </a:lnTo>
                  <a:lnTo>
                    <a:pt x="24245" y="31481"/>
                  </a:lnTo>
                  <a:lnTo>
                    <a:pt x="25340" y="31571"/>
                  </a:lnTo>
                  <a:lnTo>
                    <a:pt x="26776" y="31631"/>
                  </a:lnTo>
                  <a:lnTo>
                    <a:pt x="30255" y="31697"/>
                  </a:lnTo>
                  <a:lnTo>
                    <a:pt x="56190" y="31750"/>
                  </a:lnTo>
                  <a:lnTo>
                    <a:pt x="56521" y="31045"/>
                  </a:lnTo>
                  <a:lnTo>
                    <a:pt x="56741" y="29869"/>
                  </a:lnTo>
                  <a:lnTo>
                    <a:pt x="57095" y="26283"/>
                  </a:lnTo>
                  <a:lnTo>
                    <a:pt x="57124" y="25283"/>
                  </a:lnTo>
                  <a:lnTo>
                    <a:pt x="57175" y="20010"/>
                  </a:lnTo>
                  <a:lnTo>
                    <a:pt x="56471" y="19690"/>
                  </a:lnTo>
                  <a:lnTo>
                    <a:pt x="55297" y="19477"/>
                  </a:lnTo>
                  <a:lnTo>
                    <a:pt x="53807" y="19334"/>
                  </a:lnTo>
                  <a:lnTo>
                    <a:pt x="52814" y="18535"/>
                  </a:lnTo>
                  <a:lnTo>
                    <a:pt x="52153" y="17295"/>
                  </a:lnTo>
                  <a:lnTo>
                    <a:pt x="51711" y="15763"/>
                  </a:lnTo>
                  <a:lnTo>
                    <a:pt x="50711" y="14742"/>
                  </a:lnTo>
                  <a:lnTo>
                    <a:pt x="49338" y="14062"/>
                  </a:lnTo>
                  <a:lnTo>
                    <a:pt x="45436" y="12969"/>
                  </a:lnTo>
                  <a:lnTo>
                    <a:pt x="44409" y="12880"/>
                  </a:lnTo>
                  <a:lnTo>
                    <a:pt x="43020" y="12820"/>
                  </a:lnTo>
                  <a:lnTo>
                    <a:pt x="39592" y="12753"/>
                  </a:lnTo>
                  <a:lnTo>
                    <a:pt x="35715" y="12724"/>
                  </a:lnTo>
                  <a:lnTo>
                    <a:pt x="34399" y="13421"/>
                  </a:lnTo>
                  <a:lnTo>
                    <a:pt x="33522" y="14592"/>
                  </a:lnTo>
                  <a:lnTo>
                    <a:pt x="32936" y="16078"/>
                  </a:lnTo>
                  <a:lnTo>
                    <a:pt x="31840" y="17069"/>
                  </a:lnTo>
                  <a:lnTo>
                    <a:pt x="30404" y="17729"/>
                  </a:lnTo>
                  <a:lnTo>
                    <a:pt x="28740" y="18169"/>
                  </a:lnTo>
                  <a:lnTo>
                    <a:pt x="26925" y="18463"/>
                  </a:lnTo>
                  <a:lnTo>
                    <a:pt x="25008" y="18659"/>
                  </a:lnTo>
                  <a:lnTo>
                    <a:pt x="23025" y="18790"/>
                  </a:lnTo>
                  <a:lnTo>
                    <a:pt x="21703" y="19582"/>
                  </a:lnTo>
                  <a:lnTo>
                    <a:pt x="20822" y="20816"/>
                  </a:lnTo>
                  <a:lnTo>
                    <a:pt x="19407" y="24495"/>
                  </a:lnTo>
                  <a:lnTo>
                    <a:pt x="19291" y="25502"/>
                  </a:lnTo>
                  <a:lnTo>
                    <a:pt x="19214" y="26879"/>
                  </a:lnTo>
                  <a:lnTo>
                    <a:pt x="19090" y="30788"/>
                  </a:lnTo>
                  <a:lnTo>
                    <a:pt x="19068" y="34836"/>
                  </a:lnTo>
                  <a:lnTo>
                    <a:pt x="19771" y="35924"/>
                  </a:lnTo>
                  <a:lnTo>
                    <a:pt x="20946" y="36650"/>
                  </a:lnTo>
                  <a:lnTo>
                    <a:pt x="22435" y="37133"/>
                  </a:lnTo>
                  <a:lnTo>
                    <a:pt x="24134" y="38161"/>
                  </a:lnTo>
                  <a:lnTo>
                    <a:pt x="25972" y="39552"/>
                  </a:lnTo>
                  <a:lnTo>
                    <a:pt x="27903" y="41185"/>
                  </a:lnTo>
                  <a:lnTo>
                    <a:pt x="29897" y="42273"/>
                  </a:lnTo>
                  <a:lnTo>
                    <a:pt x="31932" y="42999"/>
                  </a:lnTo>
                  <a:lnTo>
                    <a:pt x="33995" y="43482"/>
                  </a:lnTo>
                  <a:lnTo>
                    <a:pt x="36076" y="43805"/>
                  </a:lnTo>
                  <a:lnTo>
                    <a:pt x="38169" y="44020"/>
                  </a:lnTo>
                  <a:lnTo>
                    <a:pt x="40272" y="44163"/>
                  </a:lnTo>
                  <a:lnTo>
                    <a:pt x="42378" y="44964"/>
                  </a:lnTo>
                  <a:lnTo>
                    <a:pt x="44489" y="46205"/>
                  </a:lnTo>
                  <a:lnTo>
                    <a:pt x="46602" y="47737"/>
                  </a:lnTo>
                  <a:lnTo>
                    <a:pt x="48718" y="48052"/>
                  </a:lnTo>
                  <a:lnTo>
                    <a:pt x="50833" y="47557"/>
                  </a:lnTo>
                  <a:lnTo>
                    <a:pt x="57183" y="444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ARTInkAnnotation904"/>
            <p:cNvSpPr/>
            <p:nvPr/>
          </p:nvSpPr>
          <p:spPr>
            <a:xfrm>
              <a:off x="5455202" y="2032023"/>
              <a:ext cx="44476" cy="50778"/>
            </a:xfrm>
            <a:custGeom>
              <a:avLst/>
              <a:gdLst/>
              <a:ahLst/>
              <a:cxnLst/>
              <a:rect l="0" t="0" r="0" b="0"/>
              <a:pathLst>
                <a:path w="44476" h="50778">
                  <a:moveTo>
                    <a:pt x="44475" y="25377"/>
                  </a:moveTo>
                  <a:lnTo>
                    <a:pt x="44475" y="6429"/>
                  </a:lnTo>
                  <a:lnTo>
                    <a:pt x="43770" y="6395"/>
                  </a:lnTo>
                  <a:lnTo>
                    <a:pt x="41102" y="6357"/>
                  </a:lnTo>
                  <a:lnTo>
                    <a:pt x="40109" y="5641"/>
                  </a:lnTo>
                  <a:lnTo>
                    <a:pt x="39446" y="4459"/>
                  </a:lnTo>
                  <a:lnTo>
                    <a:pt x="38383" y="862"/>
                  </a:lnTo>
                  <a:lnTo>
                    <a:pt x="37591" y="567"/>
                  </a:lnTo>
                  <a:lnTo>
                    <a:pt x="36355" y="370"/>
                  </a:lnTo>
                  <a:lnTo>
                    <a:pt x="32674" y="55"/>
                  </a:lnTo>
                  <a:lnTo>
                    <a:pt x="30288" y="11"/>
                  </a:lnTo>
                  <a:lnTo>
                    <a:pt x="28663" y="0"/>
                  </a:lnTo>
                  <a:lnTo>
                    <a:pt x="26874" y="698"/>
                  </a:lnTo>
                  <a:lnTo>
                    <a:pt x="24976" y="1869"/>
                  </a:lnTo>
                  <a:lnTo>
                    <a:pt x="20228" y="5446"/>
                  </a:lnTo>
                  <a:lnTo>
                    <a:pt x="19133" y="6445"/>
                  </a:lnTo>
                  <a:lnTo>
                    <a:pt x="13692" y="11717"/>
                  </a:lnTo>
                  <a:lnTo>
                    <a:pt x="285" y="25090"/>
                  </a:lnTo>
                  <a:lnTo>
                    <a:pt x="189" y="25891"/>
                  </a:lnTo>
                  <a:lnTo>
                    <a:pt x="125" y="27131"/>
                  </a:lnTo>
                  <a:lnTo>
                    <a:pt x="0" y="31647"/>
                  </a:lnTo>
                  <a:lnTo>
                    <a:pt x="705" y="31674"/>
                  </a:lnTo>
                  <a:lnTo>
                    <a:pt x="11561" y="31725"/>
                  </a:lnTo>
                  <a:lnTo>
                    <a:pt x="12648" y="31020"/>
                  </a:lnTo>
                  <a:lnTo>
                    <a:pt x="14080" y="29844"/>
                  </a:lnTo>
                  <a:lnTo>
                    <a:pt x="18076" y="26260"/>
                  </a:lnTo>
                  <a:lnTo>
                    <a:pt x="19110" y="25965"/>
                  </a:lnTo>
                  <a:lnTo>
                    <a:pt x="20506" y="25769"/>
                  </a:lnTo>
                  <a:lnTo>
                    <a:pt x="22141" y="25638"/>
                  </a:lnTo>
                  <a:lnTo>
                    <a:pt x="23233" y="24846"/>
                  </a:lnTo>
                  <a:lnTo>
                    <a:pt x="23960" y="23612"/>
                  </a:lnTo>
                  <a:lnTo>
                    <a:pt x="24444" y="22083"/>
                  </a:lnTo>
                  <a:lnTo>
                    <a:pt x="25473" y="21065"/>
                  </a:lnTo>
                  <a:lnTo>
                    <a:pt x="26866" y="20385"/>
                  </a:lnTo>
                  <a:lnTo>
                    <a:pt x="30799" y="19295"/>
                  </a:lnTo>
                  <a:lnTo>
                    <a:pt x="31122" y="18500"/>
                  </a:lnTo>
                  <a:lnTo>
                    <a:pt x="31337" y="17265"/>
                  </a:lnTo>
                  <a:lnTo>
                    <a:pt x="31743" y="12945"/>
                  </a:lnTo>
                  <a:lnTo>
                    <a:pt x="31045" y="12856"/>
                  </a:lnTo>
                  <a:lnTo>
                    <a:pt x="29874" y="12796"/>
                  </a:lnTo>
                  <a:lnTo>
                    <a:pt x="26295" y="12700"/>
                  </a:lnTo>
                  <a:lnTo>
                    <a:pt x="22302" y="12684"/>
                  </a:lnTo>
                  <a:lnTo>
                    <a:pt x="21221" y="13387"/>
                  </a:lnTo>
                  <a:lnTo>
                    <a:pt x="20501" y="14562"/>
                  </a:lnTo>
                  <a:lnTo>
                    <a:pt x="20020" y="16050"/>
                  </a:lnTo>
                  <a:lnTo>
                    <a:pt x="18994" y="17042"/>
                  </a:lnTo>
                  <a:lnTo>
                    <a:pt x="17605" y="17704"/>
                  </a:lnTo>
                  <a:lnTo>
                    <a:pt x="15971" y="18145"/>
                  </a:lnTo>
                  <a:lnTo>
                    <a:pt x="14177" y="19144"/>
                  </a:lnTo>
                  <a:lnTo>
                    <a:pt x="12274" y="20516"/>
                  </a:lnTo>
                  <a:lnTo>
                    <a:pt x="10301" y="22137"/>
                  </a:lnTo>
                  <a:lnTo>
                    <a:pt x="8278" y="23922"/>
                  </a:lnTo>
                  <a:lnTo>
                    <a:pt x="1228" y="30560"/>
                  </a:lnTo>
                  <a:lnTo>
                    <a:pt x="818" y="31654"/>
                  </a:lnTo>
                  <a:lnTo>
                    <a:pt x="545" y="33090"/>
                  </a:lnTo>
                  <a:lnTo>
                    <a:pt x="106" y="37092"/>
                  </a:lnTo>
                  <a:lnTo>
                    <a:pt x="70" y="38126"/>
                  </a:lnTo>
                  <a:lnTo>
                    <a:pt x="7" y="43458"/>
                  </a:lnTo>
                  <a:lnTo>
                    <a:pt x="711" y="44487"/>
                  </a:lnTo>
                  <a:lnTo>
                    <a:pt x="1885" y="45878"/>
                  </a:lnTo>
                  <a:lnTo>
                    <a:pt x="3375" y="47511"/>
                  </a:lnTo>
                  <a:lnTo>
                    <a:pt x="5073" y="48600"/>
                  </a:lnTo>
                  <a:lnTo>
                    <a:pt x="6911" y="49325"/>
                  </a:lnTo>
                  <a:lnTo>
                    <a:pt x="11561" y="50490"/>
                  </a:lnTo>
                  <a:lnTo>
                    <a:pt x="12650" y="50586"/>
                  </a:lnTo>
                  <a:lnTo>
                    <a:pt x="14080" y="50650"/>
                  </a:lnTo>
                  <a:lnTo>
                    <a:pt x="17553" y="50720"/>
                  </a:lnTo>
                  <a:lnTo>
                    <a:pt x="44466" y="50777"/>
                  </a:lnTo>
                  <a:lnTo>
                    <a:pt x="29301" y="50777"/>
                  </a:lnTo>
                  <a:lnTo>
                    <a:pt x="28005" y="50071"/>
                  </a:lnTo>
                  <a:lnTo>
                    <a:pt x="27142" y="48896"/>
                  </a:lnTo>
                  <a:lnTo>
                    <a:pt x="25414" y="44427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ARTInkAnnotation905"/>
            <p:cNvSpPr/>
            <p:nvPr/>
          </p:nvSpPr>
          <p:spPr>
            <a:xfrm>
              <a:off x="5456115" y="1917700"/>
              <a:ext cx="55300" cy="60803"/>
            </a:xfrm>
            <a:custGeom>
              <a:avLst/>
              <a:gdLst/>
              <a:ahLst/>
              <a:cxnLst/>
              <a:rect l="0" t="0" r="0" b="0"/>
              <a:pathLst>
                <a:path w="55300" h="60803">
                  <a:moveTo>
                    <a:pt x="24500" y="6350"/>
                  </a:moveTo>
                  <a:lnTo>
                    <a:pt x="24500" y="0"/>
                  </a:lnTo>
                  <a:lnTo>
                    <a:pt x="21127" y="0"/>
                  </a:lnTo>
                  <a:lnTo>
                    <a:pt x="20133" y="705"/>
                  </a:lnTo>
                  <a:lnTo>
                    <a:pt x="19471" y="1881"/>
                  </a:lnTo>
                  <a:lnTo>
                    <a:pt x="18407" y="5467"/>
                  </a:lnTo>
                  <a:lnTo>
                    <a:pt x="17615" y="6467"/>
                  </a:lnTo>
                  <a:lnTo>
                    <a:pt x="16380" y="7839"/>
                  </a:lnTo>
                  <a:lnTo>
                    <a:pt x="14850" y="9459"/>
                  </a:lnTo>
                  <a:lnTo>
                    <a:pt x="13831" y="11245"/>
                  </a:lnTo>
                  <a:lnTo>
                    <a:pt x="13152" y="13141"/>
                  </a:lnTo>
                  <a:lnTo>
                    <a:pt x="12699" y="15111"/>
                  </a:lnTo>
                  <a:lnTo>
                    <a:pt x="11690" y="16424"/>
                  </a:lnTo>
                  <a:lnTo>
                    <a:pt x="10313" y="17299"/>
                  </a:lnTo>
                  <a:lnTo>
                    <a:pt x="8688" y="17883"/>
                  </a:lnTo>
                  <a:lnTo>
                    <a:pt x="7605" y="18977"/>
                  </a:lnTo>
                  <a:lnTo>
                    <a:pt x="6883" y="20413"/>
                  </a:lnTo>
                  <a:lnTo>
                    <a:pt x="5724" y="24415"/>
                  </a:lnTo>
                  <a:lnTo>
                    <a:pt x="5628" y="25449"/>
                  </a:lnTo>
                  <a:lnTo>
                    <a:pt x="5566" y="26844"/>
                  </a:lnTo>
                  <a:lnTo>
                    <a:pt x="5464" y="30781"/>
                  </a:lnTo>
                  <a:lnTo>
                    <a:pt x="5438" y="43482"/>
                  </a:lnTo>
                  <a:lnTo>
                    <a:pt x="6144" y="43805"/>
                  </a:lnTo>
                  <a:lnTo>
                    <a:pt x="7322" y="44020"/>
                  </a:lnTo>
                  <a:lnTo>
                    <a:pt x="10910" y="44365"/>
                  </a:lnTo>
                  <a:lnTo>
                    <a:pt x="11910" y="43688"/>
                  </a:lnTo>
                  <a:lnTo>
                    <a:pt x="13283" y="42531"/>
                  </a:lnTo>
                  <a:lnTo>
                    <a:pt x="17861" y="38359"/>
                  </a:lnTo>
                  <a:lnTo>
                    <a:pt x="18663" y="38273"/>
                  </a:lnTo>
                  <a:lnTo>
                    <a:pt x="19902" y="38215"/>
                  </a:lnTo>
                  <a:lnTo>
                    <a:pt x="21435" y="38177"/>
                  </a:lnTo>
                  <a:lnTo>
                    <a:pt x="22456" y="37445"/>
                  </a:lnTo>
                  <a:lnTo>
                    <a:pt x="23138" y="36253"/>
                  </a:lnTo>
                  <a:lnTo>
                    <a:pt x="23592" y="34752"/>
                  </a:lnTo>
                  <a:lnTo>
                    <a:pt x="24601" y="33751"/>
                  </a:lnTo>
                  <a:lnTo>
                    <a:pt x="25979" y="33084"/>
                  </a:lnTo>
                  <a:lnTo>
                    <a:pt x="30569" y="31828"/>
                  </a:lnTo>
                  <a:lnTo>
                    <a:pt x="30664" y="31096"/>
                  </a:lnTo>
                  <a:lnTo>
                    <a:pt x="30726" y="29903"/>
                  </a:lnTo>
                  <a:lnTo>
                    <a:pt x="30851" y="25478"/>
                  </a:lnTo>
                  <a:lnTo>
                    <a:pt x="30853" y="22052"/>
                  </a:lnTo>
                  <a:lnTo>
                    <a:pt x="30147" y="21757"/>
                  </a:lnTo>
                  <a:lnTo>
                    <a:pt x="28970" y="22266"/>
                  </a:lnTo>
                  <a:lnTo>
                    <a:pt x="25382" y="24781"/>
                  </a:lnTo>
                  <a:lnTo>
                    <a:pt x="24383" y="24987"/>
                  </a:lnTo>
                  <a:lnTo>
                    <a:pt x="23010" y="25125"/>
                  </a:lnTo>
                  <a:lnTo>
                    <a:pt x="21389" y="25216"/>
                  </a:lnTo>
                  <a:lnTo>
                    <a:pt x="20308" y="25983"/>
                  </a:lnTo>
                  <a:lnTo>
                    <a:pt x="19588" y="27200"/>
                  </a:lnTo>
                  <a:lnTo>
                    <a:pt x="19107" y="28716"/>
                  </a:lnTo>
                  <a:lnTo>
                    <a:pt x="18080" y="29727"/>
                  </a:lnTo>
                  <a:lnTo>
                    <a:pt x="16691" y="30402"/>
                  </a:lnTo>
                  <a:lnTo>
                    <a:pt x="15057" y="30851"/>
                  </a:lnTo>
                  <a:lnTo>
                    <a:pt x="13969" y="31856"/>
                  </a:lnTo>
                  <a:lnTo>
                    <a:pt x="13243" y="33232"/>
                  </a:lnTo>
                  <a:lnTo>
                    <a:pt x="12759" y="34854"/>
                  </a:lnTo>
                  <a:lnTo>
                    <a:pt x="11731" y="36642"/>
                  </a:lnTo>
                  <a:lnTo>
                    <a:pt x="10340" y="38539"/>
                  </a:lnTo>
                  <a:lnTo>
                    <a:pt x="6406" y="43282"/>
                  </a:lnTo>
                  <a:lnTo>
                    <a:pt x="6084" y="44377"/>
                  </a:lnTo>
                  <a:lnTo>
                    <a:pt x="5869" y="45812"/>
                  </a:lnTo>
                  <a:lnTo>
                    <a:pt x="5726" y="47475"/>
                  </a:lnTo>
                  <a:lnTo>
                    <a:pt x="5630" y="49289"/>
                  </a:lnTo>
                  <a:lnTo>
                    <a:pt x="5464" y="55975"/>
                  </a:lnTo>
                  <a:lnTo>
                    <a:pt x="6161" y="56367"/>
                  </a:lnTo>
                  <a:lnTo>
                    <a:pt x="7333" y="56628"/>
                  </a:lnTo>
                  <a:lnTo>
                    <a:pt x="8819" y="56802"/>
                  </a:lnTo>
                  <a:lnTo>
                    <a:pt x="10516" y="56918"/>
                  </a:lnTo>
                  <a:lnTo>
                    <a:pt x="12354" y="56995"/>
                  </a:lnTo>
                  <a:lnTo>
                    <a:pt x="17002" y="57119"/>
                  </a:lnTo>
                  <a:lnTo>
                    <a:pt x="18089" y="57835"/>
                  </a:lnTo>
                  <a:lnTo>
                    <a:pt x="19521" y="59018"/>
                  </a:lnTo>
                  <a:lnTo>
                    <a:pt x="21181" y="60512"/>
                  </a:lnTo>
                  <a:lnTo>
                    <a:pt x="22993" y="60802"/>
                  </a:lnTo>
                  <a:lnTo>
                    <a:pt x="24907" y="60290"/>
                  </a:lnTo>
                  <a:lnTo>
                    <a:pt x="26890" y="59243"/>
                  </a:lnTo>
                  <a:lnTo>
                    <a:pt x="28917" y="58546"/>
                  </a:lnTo>
                  <a:lnTo>
                    <a:pt x="30975" y="58080"/>
                  </a:lnTo>
                  <a:lnTo>
                    <a:pt x="33052" y="57770"/>
                  </a:lnTo>
                  <a:lnTo>
                    <a:pt x="35143" y="57563"/>
                  </a:lnTo>
                  <a:lnTo>
                    <a:pt x="37243" y="57426"/>
                  </a:lnTo>
                  <a:lnTo>
                    <a:pt x="42313" y="57204"/>
                  </a:lnTo>
                  <a:lnTo>
                    <a:pt x="48922" y="57154"/>
                  </a:lnTo>
                  <a:lnTo>
                    <a:pt x="49959" y="56447"/>
                  </a:lnTo>
                  <a:lnTo>
                    <a:pt x="51357" y="55270"/>
                  </a:lnTo>
                  <a:lnTo>
                    <a:pt x="55299" y="51683"/>
                  </a:lnTo>
                  <a:lnTo>
                    <a:pt x="54916" y="51389"/>
                  </a:lnTo>
                  <a:lnTo>
                    <a:pt x="53955" y="51192"/>
                  </a:lnTo>
                  <a:lnTo>
                    <a:pt x="50714" y="50877"/>
                  </a:lnTo>
                  <a:lnTo>
                    <a:pt x="48387" y="50834"/>
                  </a:lnTo>
                  <a:lnTo>
                    <a:pt x="5810" y="50800"/>
                  </a:lnTo>
                  <a:lnTo>
                    <a:pt x="4980" y="51505"/>
                  </a:lnTo>
                  <a:lnTo>
                    <a:pt x="3721" y="52681"/>
                  </a:lnTo>
                  <a:lnTo>
                    <a:pt x="0" y="56267"/>
                  </a:lnTo>
                  <a:lnTo>
                    <a:pt x="402" y="56561"/>
                  </a:lnTo>
                  <a:lnTo>
                    <a:pt x="1374" y="56758"/>
                  </a:lnTo>
                  <a:lnTo>
                    <a:pt x="2729" y="56888"/>
                  </a:lnTo>
                  <a:lnTo>
                    <a:pt x="4338" y="56975"/>
                  </a:lnTo>
                  <a:lnTo>
                    <a:pt x="8008" y="57072"/>
                  </a:lnTo>
                  <a:lnTo>
                    <a:pt x="18146" y="5715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SMARTInkAnnotation906"/>
            <p:cNvSpPr/>
            <p:nvPr/>
          </p:nvSpPr>
          <p:spPr>
            <a:xfrm>
              <a:off x="5608601" y="1993901"/>
              <a:ext cx="56271" cy="38100"/>
            </a:xfrm>
            <a:custGeom>
              <a:avLst/>
              <a:gdLst/>
              <a:ahLst/>
              <a:cxnLst/>
              <a:rect l="0" t="0" r="0" b="0"/>
              <a:pathLst>
                <a:path w="56271" h="38100">
                  <a:moveTo>
                    <a:pt x="43571" y="12699"/>
                  </a:moveTo>
                  <a:lnTo>
                    <a:pt x="43571" y="9328"/>
                  </a:lnTo>
                  <a:lnTo>
                    <a:pt x="42866" y="8335"/>
                  </a:lnTo>
                  <a:lnTo>
                    <a:pt x="41688" y="7673"/>
                  </a:lnTo>
                  <a:lnTo>
                    <a:pt x="40198" y="7232"/>
                  </a:lnTo>
                  <a:lnTo>
                    <a:pt x="39205" y="6232"/>
                  </a:lnTo>
                  <a:lnTo>
                    <a:pt x="38542" y="4860"/>
                  </a:lnTo>
                  <a:lnTo>
                    <a:pt x="38100" y="3239"/>
                  </a:lnTo>
                  <a:lnTo>
                    <a:pt x="37101" y="2160"/>
                  </a:lnTo>
                  <a:lnTo>
                    <a:pt x="35727" y="1439"/>
                  </a:lnTo>
                  <a:lnTo>
                    <a:pt x="34107" y="959"/>
                  </a:lnTo>
                  <a:lnTo>
                    <a:pt x="32319" y="639"/>
                  </a:lnTo>
                  <a:lnTo>
                    <a:pt x="30422" y="426"/>
                  </a:lnTo>
                  <a:lnTo>
                    <a:pt x="25678" y="83"/>
                  </a:lnTo>
                  <a:lnTo>
                    <a:pt x="23146" y="36"/>
                  </a:lnTo>
                  <a:lnTo>
                    <a:pt x="12771" y="0"/>
                  </a:lnTo>
                  <a:lnTo>
                    <a:pt x="12448" y="705"/>
                  </a:lnTo>
                  <a:lnTo>
                    <a:pt x="12233" y="1881"/>
                  </a:lnTo>
                  <a:lnTo>
                    <a:pt x="12088" y="3370"/>
                  </a:lnTo>
                  <a:lnTo>
                    <a:pt x="11287" y="4363"/>
                  </a:lnTo>
                  <a:lnTo>
                    <a:pt x="10048" y="5025"/>
                  </a:lnTo>
                  <a:lnTo>
                    <a:pt x="8514" y="5466"/>
                  </a:lnTo>
                  <a:lnTo>
                    <a:pt x="7491" y="6466"/>
                  </a:lnTo>
                  <a:lnTo>
                    <a:pt x="6811" y="7838"/>
                  </a:lnTo>
                  <a:lnTo>
                    <a:pt x="5716" y="11739"/>
                  </a:lnTo>
                  <a:lnTo>
                    <a:pt x="4921" y="12764"/>
                  </a:lnTo>
                  <a:lnTo>
                    <a:pt x="3684" y="14154"/>
                  </a:lnTo>
                  <a:lnTo>
                    <a:pt x="2154" y="15785"/>
                  </a:lnTo>
                  <a:lnTo>
                    <a:pt x="1134" y="17579"/>
                  </a:lnTo>
                  <a:lnTo>
                    <a:pt x="454" y="19480"/>
                  </a:lnTo>
                  <a:lnTo>
                    <a:pt x="0" y="21453"/>
                  </a:lnTo>
                  <a:lnTo>
                    <a:pt x="405" y="23474"/>
                  </a:lnTo>
                  <a:lnTo>
                    <a:pt x="1379" y="25527"/>
                  </a:lnTo>
                  <a:lnTo>
                    <a:pt x="4644" y="30520"/>
                  </a:lnTo>
                  <a:lnTo>
                    <a:pt x="4912" y="31635"/>
                  </a:lnTo>
                  <a:lnTo>
                    <a:pt x="5091" y="33084"/>
                  </a:lnTo>
                  <a:lnTo>
                    <a:pt x="5209" y="34756"/>
                  </a:lnTo>
                  <a:lnTo>
                    <a:pt x="5995" y="35870"/>
                  </a:lnTo>
                  <a:lnTo>
                    <a:pt x="7224" y="36613"/>
                  </a:lnTo>
                  <a:lnTo>
                    <a:pt x="10897" y="37805"/>
                  </a:lnTo>
                  <a:lnTo>
                    <a:pt x="11905" y="37903"/>
                  </a:lnTo>
                  <a:lnTo>
                    <a:pt x="13282" y="37969"/>
                  </a:lnTo>
                  <a:lnTo>
                    <a:pt x="16696" y="38041"/>
                  </a:lnTo>
                  <a:lnTo>
                    <a:pt x="56169" y="38099"/>
                  </a:lnTo>
                  <a:lnTo>
                    <a:pt x="56206" y="37393"/>
                  </a:lnTo>
                  <a:lnTo>
                    <a:pt x="56270" y="32632"/>
                  </a:lnTo>
                  <a:lnTo>
                    <a:pt x="55566" y="32337"/>
                  </a:lnTo>
                  <a:lnTo>
                    <a:pt x="54392" y="32141"/>
                  </a:lnTo>
                  <a:lnTo>
                    <a:pt x="52903" y="32010"/>
                  </a:lnTo>
                  <a:lnTo>
                    <a:pt x="51204" y="31923"/>
                  </a:lnTo>
                  <a:lnTo>
                    <a:pt x="44716" y="31772"/>
                  </a:lnTo>
                  <a:lnTo>
                    <a:pt x="40537" y="31756"/>
                  </a:lnTo>
                  <a:lnTo>
                    <a:pt x="39431" y="31048"/>
                  </a:lnTo>
                  <a:lnTo>
                    <a:pt x="38693" y="29871"/>
                  </a:lnTo>
                  <a:lnTo>
                    <a:pt x="38201" y="28380"/>
                  </a:lnTo>
                  <a:lnTo>
                    <a:pt x="37167" y="27386"/>
                  </a:lnTo>
                  <a:lnTo>
                    <a:pt x="35772" y="26724"/>
                  </a:lnTo>
                  <a:lnTo>
                    <a:pt x="31833" y="25661"/>
                  </a:lnTo>
                  <a:lnTo>
                    <a:pt x="30804" y="25573"/>
                  </a:lnTo>
                  <a:lnTo>
                    <a:pt x="29411" y="25515"/>
                  </a:lnTo>
                  <a:lnTo>
                    <a:pt x="25478" y="25422"/>
                  </a:lnTo>
                  <a:lnTo>
                    <a:pt x="18181" y="25399"/>
                  </a:lnTo>
                  <a:lnTo>
                    <a:pt x="11802" y="19049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ARTInkAnnotation907"/>
            <p:cNvSpPr/>
            <p:nvPr/>
          </p:nvSpPr>
          <p:spPr>
            <a:xfrm>
              <a:off x="8174701" y="2133600"/>
              <a:ext cx="75885" cy="63501"/>
            </a:xfrm>
            <a:custGeom>
              <a:avLst/>
              <a:gdLst/>
              <a:ahLst/>
              <a:cxnLst/>
              <a:rect l="0" t="0" r="0" b="0"/>
              <a:pathLst>
                <a:path w="75885" h="63501">
                  <a:moveTo>
                    <a:pt x="50824" y="25400"/>
                  </a:moveTo>
                  <a:lnTo>
                    <a:pt x="50824" y="19057"/>
                  </a:lnTo>
                  <a:lnTo>
                    <a:pt x="63509" y="6373"/>
                  </a:lnTo>
                  <a:lnTo>
                    <a:pt x="63532" y="23"/>
                  </a:lnTo>
                  <a:lnTo>
                    <a:pt x="32992" y="0"/>
                  </a:lnTo>
                  <a:lnTo>
                    <a:pt x="31876" y="705"/>
                  </a:lnTo>
                  <a:lnTo>
                    <a:pt x="30425" y="1881"/>
                  </a:lnTo>
                  <a:lnTo>
                    <a:pt x="28753" y="3371"/>
                  </a:lnTo>
                  <a:lnTo>
                    <a:pt x="26932" y="4364"/>
                  </a:lnTo>
                  <a:lnTo>
                    <a:pt x="25012" y="5026"/>
                  </a:lnTo>
                  <a:lnTo>
                    <a:pt x="23027" y="5467"/>
                  </a:lnTo>
                  <a:lnTo>
                    <a:pt x="21703" y="6467"/>
                  </a:lnTo>
                  <a:lnTo>
                    <a:pt x="20820" y="7839"/>
                  </a:lnTo>
                  <a:lnTo>
                    <a:pt x="19403" y="11740"/>
                  </a:lnTo>
                  <a:lnTo>
                    <a:pt x="18581" y="12060"/>
                  </a:lnTo>
                  <a:lnTo>
                    <a:pt x="17326" y="12273"/>
                  </a:lnTo>
                  <a:lnTo>
                    <a:pt x="13613" y="12616"/>
                  </a:lnTo>
                  <a:lnTo>
                    <a:pt x="13309" y="13349"/>
                  </a:lnTo>
                  <a:lnTo>
                    <a:pt x="13106" y="14544"/>
                  </a:lnTo>
                  <a:lnTo>
                    <a:pt x="12716" y="18874"/>
                  </a:lnTo>
                  <a:lnTo>
                    <a:pt x="12707" y="18971"/>
                  </a:lnTo>
                  <a:lnTo>
                    <a:pt x="14586" y="20897"/>
                  </a:lnTo>
                  <a:lnTo>
                    <a:pt x="18793" y="25136"/>
                  </a:lnTo>
                  <a:lnTo>
                    <a:pt x="20820" y="25283"/>
                  </a:lnTo>
                  <a:lnTo>
                    <a:pt x="22350" y="25322"/>
                  </a:lnTo>
                  <a:lnTo>
                    <a:pt x="23369" y="26053"/>
                  </a:lnTo>
                  <a:lnTo>
                    <a:pt x="24048" y="27247"/>
                  </a:lnTo>
                  <a:lnTo>
                    <a:pt x="24502" y="28747"/>
                  </a:lnTo>
                  <a:lnTo>
                    <a:pt x="25510" y="29748"/>
                  </a:lnTo>
                  <a:lnTo>
                    <a:pt x="26888" y="30416"/>
                  </a:lnTo>
                  <a:lnTo>
                    <a:pt x="31677" y="31727"/>
                  </a:lnTo>
                  <a:lnTo>
                    <a:pt x="33607" y="29858"/>
                  </a:lnTo>
                  <a:lnTo>
                    <a:pt x="38082" y="25434"/>
                  </a:lnTo>
                  <a:lnTo>
                    <a:pt x="38112" y="25403"/>
                  </a:lnTo>
                  <a:lnTo>
                    <a:pt x="38116" y="25400"/>
                  </a:lnTo>
                  <a:lnTo>
                    <a:pt x="38116" y="25400"/>
                  </a:lnTo>
                  <a:lnTo>
                    <a:pt x="20038" y="25400"/>
                  </a:lnTo>
                  <a:lnTo>
                    <a:pt x="19004" y="26106"/>
                  </a:lnTo>
                  <a:lnTo>
                    <a:pt x="17608" y="27281"/>
                  </a:lnTo>
                  <a:lnTo>
                    <a:pt x="15972" y="28771"/>
                  </a:lnTo>
                  <a:lnTo>
                    <a:pt x="14176" y="29764"/>
                  </a:lnTo>
                  <a:lnTo>
                    <a:pt x="12272" y="30426"/>
                  </a:lnTo>
                  <a:lnTo>
                    <a:pt x="10296" y="30867"/>
                  </a:lnTo>
                  <a:lnTo>
                    <a:pt x="8981" y="31867"/>
                  </a:lnTo>
                  <a:lnTo>
                    <a:pt x="8103" y="33239"/>
                  </a:lnTo>
                  <a:lnTo>
                    <a:pt x="7516" y="34859"/>
                  </a:lnTo>
                  <a:lnTo>
                    <a:pt x="6421" y="36645"/>
                  </a:lnTo>
                  <a:lnTo>
                    <a:pt x="4984" y="38541"/>
                  </a:lnTo>
                  <a:lnTo>
                    <a:pt x="3319" y="40511"/>
                  </a:lnTo>
                  <a:lnTo>
                    <a:pt x="2211" y="42529"/>
                  </a:lnTo>
                  <a:lnTo>
                    <a:pt x="1470" y="44581"/>
                  </a:lnTo>
                  <a:lnTo>
                    <a:pt x="285" y="49571"/>
                  </a:lnTo>
                  <a:lnTo>
                    <a:pt x="187" y="50686"/>
                  </a:lnTo>
                  <a:lnTo>
                    <a:pt x="122" y="52135"/>
                  </a:lnTo>
                  <a:lnTo>
                    <a:pt x="18" y="56159"/>
                  </a:lnTo>
                  <a:lnTo>
                    <a:pt x="0" y="60227"/>
                  </a:lnTo>
                  <a:lnTo>
                    <a:pt x="703" y="61318"/>
                  </a:lnTo>
                  <a:lnTo>
                    <a:pt x="1879" y="62045"/>
                  </a:lnTo>
                  <a:lnTo>
                    <a:pt x="3367" y="62530"/>
                  </a:lnTo>
                  <a:lnTo>
                    <a:pt x="5066" y="62853"/>
                  </a:lnTo>
                  <a:lnTo>
                    <a:pt x="6906" y="63069"/>
                  </a:lnTo>
                  <a:lnTo>
                    <a:pt x="11555" y="63415"/>
                  </a:lnTo>
                  <a:lnTo>
                    <a:pt x="14074" y="63462"/>
                  </a:lnTo>
                  <a:lnTo>
                    <a:pt x="21444" y="63492"/>
                  </a:lnTo>
                  <a:lnTo>
                    <a:pt x="23471" y="62789"/>
                  </a:lnTo>
                  <a:lnTo>
                    <a:pt x="25529" y="61615"/>
                  </a:lnTo>
                  <a:lnTo>
                    <a:pt x="27607" y="60127"/>
                  </a:lnTo>
                  <a:lnTo>
                    <a:pt x="29697" y="59134"/>
                  </a:lnTo>
                  <a:lnTo>
                    <a:pt x="31798" y="58473"/>
                  </a:lnTo>
                  <a:lnTo>
                    <a:pt x="33903" y="58032"/>
                  </a:lnTo>
                  <a:lnTo>
                    <a:pt x="36014" y="57032"/>
                  </a:lnTo>
                  <a:lnTo>
                    <a:pt x="38126" y="55660"/>
                  </a:lnTo>
                  <a:lnTo>
                    <a:pt x="40242" y="54040"/>
                  </a:lnTo>
                  <a:lnTo>
                    <a:pt x="41651" y="52254"/>
                  </a:lnTo>
                  <a:lnTo>
                    <a:pt x="42591" y="50359"/>
                  </a:lnTo>
                  <a:lnTo>
                    <a:pt x="43217" y="48389"/>
                  </a:lnTo>
                  <a:lnTo>
                    <a:pt x="44341" y="47076"/>
                  </a:lnTo>
                  <a:lnTo>
                    <a:pt x="45796" y="46201"/>
                  </a:lnTo>
                  <a:lnTo>
                    <a:pt x="47472" y="45617"/>
                  </a:lnTo>
                  <a:lnTo>
                    <a:pt x="48589" y="44522"/>
                  </a:lnTo>
                  <a:lnTo>
                    <a:pt x="49334" y="43087"/>
                  </a:lnTo>
                  <a:lnTo>
                    <a:pt x="49831" y="41425"/>
                  </a:lnTo>
                  <a:lnTo>
                    <a:pt x="50161" y="39611"/>
                  </a:lnTo>
                  <a:lnTo>
                    <a:pt x="50383" y="37696"/>
                  </a:lnTo>
                  <a:lnTo>
                    <a:pt x="50736" y="32924"/>
                  </a:lnTo>
                  <a:lnTo>
                    <a:pt x="50785" y="30390"/>
                  </a:lnTo>
                  <a:lnTo>
                    <a:pt x="50799" y="28727"/>
                  </a:lnTo>
                  <a:lnTo>
                    <a:pt x="50101" y="27618"/>
                  </a:lnTo>
                  <a:lnTo>
                    <a:pt x="48930" y="26878"/>
                  </a:lnTo>
                  <a:lnTo>
                    <a:pt x="47443" y="26386"/>
                  </a:lnTo>
                  <a:lnTo>
                    <a:pt x="45746" y="26057"/>
                  </a:lnTo>
                  <a:lnTo>
                    <a:pt x="43909" y="25838"/>
                  </a:lnTo>
                  <a:lnTo>
                    <a:pt x="41978" y="25692"/>
                  </a:lnTo>
                  <a:lnTo>
                    <a:pt x="39984" y="25595"/>
                  </a:lnTo>
                  <a:lnTo>
                    <a:pt x="35888" y="25486"/>
                  </a:lnTo>
                  <a:lnTo>
                    <a:pt x="10581" y="25400"/>
                  </a:lnTo>
                  <a:lnTo>
                    <a:pt x="9169" y="26106"/>
                  </a:lnTo>
                  <a:lnTo>
                    <a:pt x="8228" y="27281"/>
                  </a:lnTo>
                  <a:lnTo>
                    <a:pt x="7602" y="28771"/>
                  </a:lnTo>
                  <a:lnTo>
                    <a:pt x="6476" y="29764"/>
                  </a:lnTo>
                  <a:lnTo>
                    <a:pt x="5022" y="30426"/>
                  </a:lnTo>
                  <a:lnTo>
                    <a:pt x="3344" y="30867"/>
                  </a:lnTo>
                  <a:lnTo>
                    <a:pt x="2227" y="31867"/>
                  </a:lnTo>
                  <a:lnTo>
                    <a:pt x="1482" y="33239"/>
                  </a:lnTo>
                  <a:lnTo>
                    <a:pt x="986" y="34859"/>
                  </a:lnTo>
                  <a:lnTo>
                    <a:pt x="655" y="36645"/>
                  </a:lnTo>
                  <a:lnTo>
                    <a:pt x="434" y="38541"/>
                  </a:lnTo>
                  <a:lnTo>
                    <a:pt x="18" y="44104"/>
                  </a:lnTo>
                  <a:lnTo>
                    <a:pt x="715" y="44925"/>
                  </a:lnTo>
                  <a:lnTo>
                    <a:pt x="1886" y="46177"/>
                  </a:lnTo>
                  <a:lnTo>
                    <a:pt x="3373" y="47718"/>
                  </a:lnTo>
                  <a:lnTo>
                    <a:pt x="5069" y="48745"/>
                  </a:lnTo>
                  <a:lnTo>
                    <a:pt x="6908" y="49430"/>
                  </a:lnTo>
                  <a:lnTo>
                    <a:pt x="8837" y="49886"/>
                  </a:lnTo>
                  <a:lnTo>
                    <a:pt x="10831" y="50897"/>
                  </a:lnTo>
                  <a:lnTo>
                    <a:pt x="12867" y="52275"/>
                  </a:lnTo>
                  <a:lnTo>
                    <a:pt x="14929" y="53900"/>
                  </a:lnTo>
                  <a:lnTo>
                    <a:pt x="17716" y="54983"/>
                  </a:lnTo>
                  <a:lnTo>
                    <a:pt x="20987" y="55706"/>
                  </a:lnTo>
                  <a:lnTo>
                    <a:pt x="24578" y="56187"/>
                  </a:lnTo>
                  <a:lnTo>
                    <a:pt x="28385" y="56508"/>
                  </a:lnTo>
                  <a:lnTo>
                    <a:pt x="32334" y="56722"/>
                  </a:lnTo>
                  <a:lnTo>
                    <a:pt x="36380" y="56865"/>
                  </a:lnTo>
                  <a:lnTo>
                    <a:pt x="39782" y="56254"/>
                  </a:lnTo>
                  <a:lnTo>
                    <a:pt x="42757" y="55141"/>
                  </a:lnTo>
                  <a:lnTo>
                    <a:pt x="45446" y="53694"/>
                  </a:lnTo>
                  <a:lnTo>
                    <a:pt x="48651" y="52730"/>
                  </a:lnTo>
                  <a:lnTo>
                    <a:pt x="52199" y="52086"/>
                  </a:lnTo>
                  <a:lnTo>
                    <a:pt x="61293" y="51054"/>
                  </a:lnTo>
                  <a:lnTo>
                    <a:pt x="62746" y="50969"/>
                  </a:lnTo>
                  <a:lnTo>
                    <a:pt x="66241" y="50875"/>
                  </a:lnTo>
                  <a:lnTo>
                    <a:pt x="75884" y="50802"/>
                  </a:lnTo>
                  <a:lnTo>
                    <a:pt x="49318" y="50800"/>
                  </a:lnTo>
                  <a:lnTo>
                    <a:pt x="46996" y="51505"/>
                  </a:lnTo>
                  <a:lnTo>
                    <a:pt x="44741" y="52681"/>
                  </a:lnTo>
                  <a:lnTo>
                    <a:pt x="42534" y="54171"/>
                  </a:lnTo>
                  <a:lnTo>
                    <a:pt x="40355" y="55164"/>
                  </a:lnTo>
                  <a:lnTo>
                    <a:pt x="38197" y="55826"/>
                  </a:lnTo>
                  <a:lnTo>
                    <a:pt x="36053" y="56267"/>
                  </a:lnTo>
                  <a:lnTo>
                    <a:pt x="33916" y="56561"/>
                  </a:lnTo>
                  <a:lnTo>
                    <a:pt x="31786" y="56758"/>
                  </a:lnTo>
                  <a:lnTo>
                    <a:pt x="29659" y="56888"/>
                  </a:lnTo>
                  <a:lnTo>
                    <a:pt x="27537" y="57681"/>
                  </a:lnTo>
                  <a:lnTo>
                    <a:pt x="25415" y="58915"/>
                  </a:lnTo>
                  <a:lnTo>
                    <a:pt x="19054" y="63500"/>
                  </a:ln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31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Ancestry PCA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524000"/>
            <a:ext cx="4143375" cy="479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1470025"/>
          </a:xfrm>
        </p:spPr>
        <p:txBody>
          <a:bodyPr/>
          <a:lstStyle/>
          <a:p>
            <a:r>
              <a:rPr lang="en-US" dirty="0" smtClean="0"/>
              <a:t>Complex traits: height</a:t>
            </a:r>
            <a:br>
              <a:rPr lang="en-US" dirty="0" smtClean="0"/>
            </a:br>
            <a:r>
              <a:rPr lang="en-US" dirty="0" smtClean="0"/>
              <a:t>heritability is 80%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4196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1600" dirty="0">
                <a:solidFill>
                  <a:schemeClr val="tx1"/>
                </a:solidFill>
              </a:rPr>
              <a:t>NATURE GENETICS </a:t>
            </a:r>
            <a:r>
              <a:rPr lang="en-US" sz="1600" b="1" dirty="0">
                <a:solidFill>
                  <a:schemeClr val="tx1"/>
                </a:solidFill>
              </a:rPr>
              <a:t>| </a:t>
            </a:r>
            <a:r>
              <a:rPr lang="en-US" sz="1600" dirty="0">
                <a:solidFill>
                  <a:schemeClr val="tx1"/>
                </a:solidFill>
              </a:rPr>
              <a:t>VOLUME 40 </a:t>
            </a:r>
            <a:r>
              <a:rPr lang="en-US" sz="1600" b="1" dirty="0">
                <a:solidFill>
                  <a:schemeClr val="tx1"/>
                </a:solidFill>
              </a:rPr>
              <a:t>| </a:t>
            </a:r>
            <a:r>
              <a:rPr lang="en-US" sz="1600" dirty="0">
                <a:solidFill>
                  <a:schemeClr val="tx1"/>
                </a:solidFill>
              </a:rPr>
              <a:t>NUMBER 5 </a:t>
            </a:r>
            <a:r>
              <a:rPr lang="en-US" sz="1600" b="1" dirty="0">
                <a:solidFill>
                  <a:schemeClr val="tx1"/>
                </a:solidFill>
              </a:rPr>
              <a:t>| </a:t>
            </a:r>
            <a:r>
              <a:rPr lang="en-US" sz="1600" dirty="0">
                <a:solidFill>
                  <a:schemeClr val="tx1"/>
                </a:solidFill>
              </a:rPr>
              <a:t>MAY 2008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5" y="1905000"/>
            <a:ext cx="8610600" cy="207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97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772400" cy="1470025"/>
          </a:xfrm>
        </p:spPr>
        <p:txBody>
          <a:bodyPr/>
          <a:lstStyle/>
          <a:p>
            <a:r>
              <a:rPr lang="en-US" dirty="0"/>
              <a:t>Summarize the trait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009" y="4648200"/>
            <a:ext cx="7848600" cy="16764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“BD </a:t>
            </a:r>
            <a:r>
              <a:rPr lang="en-US" dirty="0">
                <a:solidFill>
                  <a:schemeClr val="tx1"/>
                </a:solidFill>
              </a:rPr>
              <a:t>is characterized by a fluctuation between manic episodes and severe depression. Schizophrenia is characterized by hallucinations, both visual and auditory, paranoia, disorganized thinking and lack of normal social skills</a:t>
            </a:r>
            <a:r>
              <a:rPr lang="en-US" dirty="0" smtClean="0">
                <a:solidFill>
                  <a:schemeClr val="tx1"/>
                </a:solidFill>
              </a:rPr>
              <a:t>.”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66800"/>
            <a:ext cx="863821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3124200" y="2286000"/>
            <a:ext cx="685800" cy="22860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39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6724650" cy="2463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2737" y="58674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NATURE GENETICS VOLUME 40 [ NUMBER 5 [ MAY </a:t>
            </a:r>
            <a:r>
              <a:rPr lang="en-US" sz="1200" dirty="0" smtClean="0"/>
              <a:t>2008</a:t>
            </a:r>
          </a:p>
          <a:p>
            <a:r>
              <a:rPr lang="en-US" sz="1200" dirty="0" smtClean="0"/>
              <a:t>Nature Genetics VOLUME 42 | NUMBER 11 | NOVEMBER 2010</a:t>
            </a:r>
            <a:endParaRPr lang="en-US" sz="12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" t="19867" r="-97" b="-1521"/>
          <a:stretch/>
        </p:blipFill>
        <p:spPr bwMode="auto">
          <a:xfrm>
            <a:off x="762000" y="3352800"/>
            <a:ext cx="8382000" cy="131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95400" y="46482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63K people</a:t>
            </a:r>
          </a:p>
          <a:p>
            <a:r>
              <a:rPr lang="en-US" dirty="0" smtClean="0"/>
              <a:t>54 loci</a:t>
            </a:r>
          </a:p>
          <a:p>
            <a:r>
              <a:rPr lang="en-US" dirty="0" smtClean="0"/>
              <a:t>~5% variance explained.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01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648200"/>
            <a:ext cx="8229600" cy="1143000"/>
          </a:xfrm>
        </p:spPr>
        <p:txBody>
          <a:bodyPr>
            <a:noAutofit/>
          </a:bodyPr>
          <a:lstStyle/>
          <a:p>
            <a:r>
              <a:rPr lang="nl-NL" sz="2400" dirty="0"/>
              <a:t>832 | NATURE | VOL 467 | 14 OCTOBER 2010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863824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3505200"/>
            <a:ext cx="487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183K people</a:t>
            </a:r>
          </a:p>
          <a:p>
            <a:r>
              <a:rPr lang="en-US" dirty="0" smtClean="0"/>
              <a:t>180 loci</a:t>
            </a:r>
          </a:p>
          <a:p>
            <a:r>
              <a:rPr lang="en-US" dirty="0" smtClean="0"/>
              <a:t>~10% variance explained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5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Missing Heritability</a:t>
            </a:r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891" y="2438400"/>
            <a:ext cx="920178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is the missing heritability?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2133600"/>
            <a:ext cx="8077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Lots of minor loci</a:t>
            </a:r>
          </a:p>
          <a:p>
            <a:r>
              <a:rPr lang="en-US" sz="3200" dirty="0" smtClean="0"/>
              <a:t>Rare alleles in a small number of loci</a:t>
            </a:r>
          </a:p>
          <a:p>
            <a:r>
              <a:rPr lang="en-US" sz="3200" dirty="0" smtClean="0"/>
              <a:t>Gene-gene interactions</a:t>
            </a:r>
          </a:p>
          <a:p>
            <a:r>
              <a:rPr lang="en-US" sz="3200" dirty="0" smtClean="0"/>
              <a:t>Gene-environment interactions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991" y="3886200"/>
            <a:ext cx="8229600" cy="1143000"/>
          </a:xfrm>
        </p:spPr>
        <p:txBody>
          <a:bodyPr>
            <a:noAutofit/>
          </a:bodyPr>
          <a:lstStyle/>
          <a:p>
            <a:r>
              <a:rPr lang="en-US" sz="2000" dirty="0"/>
              <a:t>Nature Genetics VOLUME 42 | NUMBER 7 | JULY 2010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79" y="914400"/>
            <a:ext cx="888234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306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2.bp.blogspot.com/-w1h3x3rpOLY/TbXVEHCr1cI/AAAAAAAALqI/wiQqpr1HJ6c/s1600/2011-04-19+GGD+manhattan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96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4.bp.blogspot.com/-iK0s7D4sDuw/TbXWPQ3jTPI/AAAAAAAALqQ/tLhVvKrfVsc/s1600/2011-04-25+qqplot+for+gg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7"/>
          <a:stretch/>
        </p:blipFill>
        <p:spPr bwMode="auto">
          <a:xfrm>
            <a:off x="2209800" y="1383268"/>
            <a:ext cx="4762500" cy="436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0" y="5802868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approach explains 45% variance in height.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4572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Q-Q plot for human height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2453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 alleles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45720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You wont see the rare alleles unless you sequence</a:t>
            </a:r>
          </a:p>
          <a:p>
            <a:pPr marL="342900" indent="-342900">
              <a:buAutoNum type="arabicPeriod"/>
            </a:pPr>
            <a:r>
              <a:rPr lang="en-US" dirty="0" smtClean="0"/>
              <a:t>Each allele appears once, so need to aggregate alleles in the same gene in order to do statistics.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23622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0" y="30480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28800" y="37338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10200" y="23622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10200" y="30480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10200" y="3733800"/>
            <a:ext cx="14478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81200" y="1600200"/>
            <a:ext cx="1019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Cases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410200" y="1600200"/>
            <a:ext cx="142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Controls</a:t>
            </a:r>
            <a:endParaRPr lang="en-US" sz="2800" b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981200" y="23622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981200" y="23622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362200" y="30480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362200" y="30480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743200" y="37338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2743200" y="3733800"/>
            <a:ext cx="152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07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Gene-Gene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47418" y="1524000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475435" y="1524000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85818" y="1524000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47418" y="2514600"/>
            <a:ext cx="442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D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5435" y="2514600"/>
            <a:ext cx="385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5818" y="2514600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F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19218" y="1981200"/>
            <a:ext cx="1638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diabetes</a:t>
            </a:r>
            <a:endParaRPr lang="en-US" sz="3200" b="1" dirty="0"/>
          </a:p>
        </p:txBody>
      </p:sp>
      <p:sp>
        <p:nvSpPr>
          <p:cNvPr id="13" name="Right Arrow 12"/>
          <p:cNvSpPr/>
          <p:nvPr/>
        </p:nvSpPr>
        <p:spPr>
          <a:xfrm>
            <a:off x="2857018" y="17526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4000018" y="17526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2857018" y="2743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4000018" y="2743200"/>
            <a:ext cx="533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19677817">
            <a:off x="5019450" y="2432613"/>
            <a:ext cx="323337" cy="2015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922183" flipV="1">
            <a:off x="5019450" y="1937856"/>
            <a:ext cx="323337" cy="2015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990600" y="3581400"/>
            <a:ext cx="22032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  not affected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 not affected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359368" y="3581400"/>
            <a:ext cx="19772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 affected</a:t>
            </a:r>
          </a:p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affected</a:t>
            </a:r>
          </a:p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affected</a:t>
            </a:r>
          </a:p>
          <a:p>
            <a:endParaRPr lang="en-US" sz="24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5715000" y="3581400"/>
            <a:ext cx="25126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B</a:t>
            </a:r>
            <a:r>
              <a:rPr lang="en-US" sz="2400" b="1" baseline="30000" dirty="0" smtClean="0"/>
              <a:t>-</a:t>
            </a:r>
            <a:r>
              <a:rPr lang="en-US" sz="2400" b="1" dirty="0" smtClean="0"/>
              <a:t>   not affected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D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>
                <a:solidFill>
                  <a:srgbClr val="FF0000"/>
                </a:solidFill>
              </a:rPr>
              <a:t> E</a:t>
            </a:r>
            <a:r>
              <a:rPr lang="en-US" sz="24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   not affected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4801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Gene-environment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2057400"/>
            <a:ext cx="5498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 smtClean="0"/>
              <a:t>Height gene that requires eating meat</a:t>
            </a:r>
          </a:p>
          <a:p>
            <a:pPr marL="342900" indent="-342900">
              <a:buAutoNum type="arabicPeriod"/>
            </a:pPr>
            <a:r>
              <a:rPr lang="en-US" sz="2400" dirty="0" smtClean="0"/>
              <a:t>Lactase gene that requires drinking milk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143001" y="37338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dirty="0" smtClean="0"/>
              <a:t>These are SNPs that have effects only under certain environmental conditions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31787"/>
            <a:ext cx="7772400" cy="1470025"/>
          </a:xfrm>
        </p:spPr>
        <p:txBody>
          <a:bodyPr>
            <a:noAutofit/>
          </a:bodyPr>
          <a:lstStyle/>
          <a:p>
            <a:r>
              <a:rPr lang="en-US" sz="2000" dirty="0"/>
              <a:t>Summarize the study</a:t>
            </a:r>
            <a:br>
              <a:rPr lang="en-US" sz="2000" dirty="0"/>
            </a:br>
            <a:r>
              <a:rPr lang="en-US" sz="2000" dirty="0"/>
              <a:t>How large was the cohort?</a:t>
            </a:r>
            <a:br>
              <a:rPr lang="en-US" sz="2000" dirty="0"/>
            </a:br>
            <a:r>
              <a:rPr lang="en-US" sz="2000" dirty="0"/>
              <a:t>How strong was the p-value?</a:t>
            </a:r>
            <a:br>
              <a:rPr lang="en-US" sz="2000" dirty="0"/>
            </a:br>
            <a:r>
              <a:rPr lang="en-US" sz="2000" dirty="0"/>
              <a:t>What was the OR, likelihood ratio or increased risk?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009" y="4648200"/>
            <a:ext cx="7848600" cy="16764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>
                <a:solidFill>
                  <a:schemeClr val="tx1"/>
                </a:solidFill>
              </a:rPr>
              <a:t>This study was done by analyzing around 500,000 autosomal SNPs and 12,000 X-chromosomal SNPS in 682 patients with BD and 1300 controls</a:t>
            </a:r>
            <a:r>
              <a:rPr lang="en-US" dirty="0" smtClean="0">
                <a:solidFill>
                  <a:schemeClr val="tx1"/>
                </a:solidFill>
              </a:rPr>
              <a:t>.”  “</a:t>
            </a:r>
            <a:r>
              <a:rPr lang="en-US" dirty="0">
                <a:solidFill>
                  <a:schemeClr val="tx1"/>
                </a:solidFill>
              </a:rPr>
              <a:t>The rs1064395 was highly significant with a p-value of 3.02X10-8 and an odds ratio of 1.31, with A being the risk allele. 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66800"/>
            <a:ext cx="863821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3124200" y="3429000"/>
            <a:ext cx="685800" cy="11430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66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31787"/>
            <a:ext cx="7772400" cy="1470025"/>
          </a:xfrm>
        </p:spPr>
        <p:txBody>
          <a:bodyPr>
            <a:noAutofit/>
          </a:bodyPr>
          <a:lstStyle/>
          <a:p>
            <a:r>
              <a:rPr lang="en-US" sz="2000" dirty="0"/>
              <a:t>What is known about the SNP?</a:t>
            </a:r>
            <a:br>
              <a:rPr lang="en-US" sz="2000" dirty="0"/>
            </a:br>
            <a:r>
              <a:rPr lang="en-US" sz="2000" dirty="0"/>
              <a:t>Associated genes?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What was the OR, likelihood ratio or increased risk?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009" y="4648200"/>
            <a:ext cx="7848600" cy="16764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>
                <a:solidFill>
                  <a:schemeClr val="tx1"/>
                </a:solidFill>
              </a:rPr>
              <a:t>rs1064395 is a single nucleotide variant (SNV) found in the </a:t>
            </a:r>
            <a:r>
              <a:rPr lang="en-US" dirty="0" err="1">
                <a:solidFill>
                  <a:schemeClr val="tx1"/>
                </a:solidFill>
              </a:rPr>
              <a:t>neurocan</a:t>
            </a:r>
            <a:r>
              <a:rPr lang="en-US" dirty="0">
                <a:solidFill>
                  <a:schemeClr val="tx1"/>
                </a:solidFill>
              </a:rPr>
              <a:t> gene (NCAN) that has been implicated as a predictor of both bipolar disorder (BD) and schizophrenia. 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8173"/>
            <a:ext cx="863821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3124200" y="2133600"/>
            <a:ext cx="0" cy="24384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48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69"/>
          <a:stretch/>
        </p:blipFill>
        <p:spPr bwMode="auto">
          <a:xfrm>
            <a:off x="2438400" y="1524000"/>
            <a:ext cx="3352800" cy="507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767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Class GWAS </a:t>
            </a:r>
            <a:br>
              <a:rPr lang="en-US" sz="3200" dirty="0" smtClean="0"/>
            </a:br>
            <a:r>
              <a:rPr lang="en-US" sz="2000" dirty="0" smtClean="0"/>
              <a:t> http://web.stanford.edu/class/gene210/web/html/exercises.html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eye color data for rs4988235</a:t>
            </a:r>
            <a:endParaRPr lang="en-US" sz="3200" dirty="0"/>
          </a:p>
        </p:txBody>
      </p:sp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524000"/>
            <a:ext cx="3889399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1794</TotalTime>
  <Words>1859</Words>
  <Application>Microsoft Office PowerPoint</Application>
  <PresentationFormat>On-screen Show (4:3)</PresentationFormat>
  <Paragraphs>983</Paragraphs>
  <Slides>59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Office Theme</vt:lpstr>
      <vt:lpstr>Height</vt:lpstr>
      <vt:lpstr>SNPedia</vt:lpstr>
      <vt:lpstr>PowerPoint Presentation</vt:lpstr>
      <vt:lpstr>What should be in your SNPedia write-up?</vt:lpstr>
      <vt:lpstr>Summarize the trait </vt:lpstr>
      <vt:lpstr>Summarize the study How large was the cohort? How strong was the p-value? What was the OR, likelihood ratio or increased risk?  </vt:lpstr>
      <vt:lpstr>What is known about the SNP? Associated genes?  What was the OR, likelihood ratio or increased risk?  </vt:lpstr>
      <vt:lpstr>Class GWAS</vt:lpstr>
      <vt:lpstr>Class GWAS   http://web.stanford.edu/class/gene210/web/html/exercises.html  eye color data for rs4988235</vt:lpstr>
      <vt:lpstr>Class GWAS   http://web.stanford.edu/class/gene210/web/html/exercises.html  eye color data for rs7495174</vt:lpstr>
      <vt:lpstr>eye color data for rs7495174</vt:lpstr>
      <vt:lpstr>Is rs7495174 is associated with eye color??</vt:lpstr>
      <vt:lpstr>Class GWAS</vt:lpstr>
      <vt:lpstr>Class GWAS (n=98) Allele p-values</vt:lpstr>
      <vt:lpstr>Class GWAS 3.  genotype counts</vt:lpstr>
      <vt:lpstr>Recessive model is best for earwax</vt:lpstr>
      <vt:lpstr>3 genetic models</vt:lpstr>
      <vt:lpstr>Class GWAS results</vt:lpstr>
      <vt:lpstr>Allelic odds ratio:  ratio of the allele ratios in the cases divided by the allele ratios in the controls</vt:lpstr>
      <vt:lpstr>PowerPoint Presentation</vt:lpstr>
      <vt:lpstr>Class GWAS Odds Ratio, Increased Risk</vt:lpstr>
      <vt:lpstr>GWAS guides on genotation</vt:lpstr>
      <vt:lpstr>Lactose Intolerance</vt:lpstr>
      <vt:lpstr>Lactose Intolerance</vt:lpstr>
      <vt:lpstr>Eye Color</vt:lpstr>
      <vt:lpstr>Ear Wax</vt:lpstr>
      <vt:lpstr>Ear Wax</vt:lpstr>
      <vt:lpstr>Asparagus</vt:lpstr>
      <vt:lpstr>Genetic principles are universal</vt:lpstr>
      <vt:lpstr>Different genetics for different traits</vt:lpstr>
      <vt:lpstr>PowerPoint Presentation</vt:lpstr>
      <vt:lpstr>PowerPoint Presentation</vt:lpstr>
      <vt:lpstr>PowerPoint Presentation</vt:lpstr>
      <vt:lpstr>Ancestry</vt:lpstr>
      <vt:lpstr>Ancestry Analysis</vt:lpstr>
      <vt:lpstr>PCA example</vt:lpstr>
      <vt:lpstr>Informative traits Skin color eye color height weight sex hair length etc.</vt:lpstr>
      <vt:lpstr>PCA example</vt:lpstr>
      <vt:lpstr>PCA example</vt:lpstr>
      <vt:lpstr>Ancestry Analysis</vt:lpstr>
      <vt:lpstr>Reorder the SNPs</vt:lpstr>
      <vt:lpstr>Ancestry Analysis</vt:lpstr>
      <vt:lpstr>Ancestry Analysis</vt:lpstr>
      <vt:lpstr>Ancestry Analysis</vt:lpstr>
      <vt:lpstr>Ancestry Analysis</vt:lpstr>
      <vt:lpstr>Ancestry Analysis</vt:lpstr>
      <vt:lpstr>PC1 and PC2 inform about ancestry</vt:lpstr>
      <vt:lpstr>Ancestry PCA</vt:lpstr>
      <vt:lpstr>Complex traits: height heritability is 80% </vt:lpstr>
      <vt:lpstr>PowerPoint Presentation</vt:lpstr>
      <vt:lpstr>832 | NATURE | VOL 467 | 14 OCTOBER 2010</vt:lpstr>
      <vt:lpstr>Missing Heritability</vt:lpstr>
      <vt:lpstr>Where is the missing heritability?</vt:lpstr>
      <vt:lpstr>Nature Genetics VOLUME 42 | NUMBER 7 | JULY 2010</vt:lpstr>
      <vt:lpstr>PowerPoint Presentation</vt:lpstr>
      <vt:lpstr>PowerPoint Presentation</vt:lpstr>
      <vt:lpstr>Rare alleles</vt:lpstr>
      <vt:lpstr>Gene-Gene</vt:lpstr>
      <vt:lpstr>Gene-environment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51</cp:revision>
  <dcterms:created xsi:type="dcterms:W3CDTF">2013-04-10T23:49:07Z</dcterms:created>
  <dcterms:modified xsi:type="dcterms:W3CDTF">2015-04-07T05:54:21Z</dcterms:modified>
</cp:coreProperties>
</file>