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Default Extension="tiff" ContentType="image/tiff"/>
  <Default Extension="vml" ContentType="application/vnd.openxmlformats-officedocument.vmlDrawing"/>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308" r:id="rId2"/>
    <p:sldId id="257" r:id="rId3"/>
    <p:sldId id="300" r:id="rId4"/>
    <p:sldId id="264" r:id="rId5"/>
    <p:sldId id="258" r:id="rId6"/>
    <p:sldId id="294" r:id="rId7"/>
    <p:sldId id="295" r:id="rId8"/>
    <p:sldId id="260" r:id="rId9"/>
    <p:sldId id="265" r:id="rId10"/>
    <p:sldId id="256" r:id="rId11"/>
    <p:sldId id="262" r:id="rId12"/>
    <p:sldId id="263" r:id="rId13"/>
    <p:sldId id="259" r:id="rId14"/>
    <p:sldId id="304" r:id="rId15"/>
    <p:sldId id="261" r:id="rId16"/>
    <p:sldId id="296" r:id="rId17"/>
    <p:sldId id="301" r:id="rId18"/>
    <p:sldId id="268" r:id="rId19"/>
    <p:sldId id="271" r:id="rId20"/>
    <p:sldId id="297" r:id="rId21"/>
    <p:sldId id="269" r:id="rId22"/>
    <p:sldId id="293" r:id="rId23"/>
    <p:sldId id="273" r:id="rId24"/>
    <p:sldId id="298" r:id="rId25"/>
    <p:sldId id="299" r:id="rId26"/>
    <p:sldId id="303" r:id="rId27"/>
    <p:sldId id="274" r:id="rId28"/>
    <p:sldId id="285" r:id="rId29"/>
    <p:sldId id="286" r:id="rId30"/>
    <p:sldId id="302" r:id="rId31"/>
    <p:sldId id="288" r:id="rId32"/>
    <p:sldId id="290" r:id="rId33"/>
    <p:sldId id="291" r:id="rId34"/>
    <p:sldId id="305" r:id="rId35"/>
    <p:sldId id="306" r:id="rId36"/>
    <p:sldId id="307" r:id="rId37"/>
    <p:sldId id="309" r:id="rId38"/>
    <p:sldId id="336"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333" r:id="rId63"/>
    <p:sldId id="334" r:id="rId64"/>
    <p:sldId id="335"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027" y="-82"/>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bar"/>
        <c:grouping val="clustered"/>
        <c:ser>
          <c:idx val="0"/>
          <c:order val="0"/>
          <c:spPr>
            <a:solidFill>
              <a:schemeClr val="bg1">
                <a:lumMod val="65000"/>
              </a:schemeClr>
            </a:solidFill>
          </c:spPr>
          <c:dLbls>
            <c:spPr>
              <a:noFill/>
              <a:ln>
                <a:noFill/>
              </a:ln>
              <a:effectLst/>
            </c:spPr>
            <c:dLblPos val="ctr"/>
            <c:showVal val="1"/>
            <c:extLst>
              <c:ext xmlns:c15="http://schemas.microsoft.com/office/drawing/2012/chart" uri="{CE6537A1-D6FC-4f65-9D91-7224C49458BB}">
                <c15:layout/>
                <c15:showLeaderLines val="0"/>
              </c:ext>
            </c:extLst>
          </c:dLbls>
          <c:cat>
            <c:strRef>
              <c:f>Sheet1!$B$2:$B$5</c:f>
              <c:strCache>
                <c:ptCount val="4"/>
                <c:pt idx="0">
                  <c:v>diabetes </c:v>
                </c:pt>
                <c:pt idx="1">
                  <c:v>stroke </c:v>
                </c:pt>
                <c:pt idx="2">
                  <c:v>myocardial infarction</c:v>
                </c:pt>
                <c:pt idx="3">
                  <c:v>cancer mortality</c:v>
                </c:pt>
              </c:strCache>
            </c:strRef>
          </c:cat>
          <c:val>
            <c:numRef>
              <c:f>Sheet1!$C$2:$C$5</c:f>
              <c:numCache>
                <c:formatCode>0%</c:formatCode>
                <c:ptCount val="4"/>
                <c:pt idx="0">
                  <c:v>0.86000000000000054</c:v>
                </c:pt>
                <c:pt idx="1">
                  <c:v>0.83000000000000052</c:v>
                </c:pt>
                <c:pt idx="2">
                  <c:v>0.78</c:v>
                </c:pt>
                <c:pt idx="3">
                  <c:v>0.71000000000000052</c:v>
                </c:pt>
              </c:numCache>
            </c:numRef>
          </c:val>
        </c:ser>
        <c:gapWidth val="85"/>
        <c:axId val="190387328"/>
        <c:axId val="190388864"/>
      </c:barChart>
      <c:catAx>
        <c:axId val="190387328"/>
        <c:scaling>
          <c:orientation val="minMax"/>
        </c:scaling>
        <c:axPos val="l"/>
        <c:numFmt formatCode="General" sourceLinked="0"/>
        <c:tickLblPos val="nextTo"/>
        <c:crossAx val="190388864"/>
        <c:crosses val="autoZero"/>
        <c:auto val="1"/>
        <c:lblAlgn val="ctr"/>
        <c:lblOffset val="100"/>
      </c:catAx>
      <c:valAx>
        <c:axId val="190388864"/>
        <c:scaling>
          <c:orientation val="minMax"/>
          <c:max val="1"/>
        </c:scaling>
        <c:axPos val="b"/>
        <c:title>
          <c:tx>
            <c:rich>
              <a:bodyPr/>
              <a:lstStyle/>
              <a:p>
                <a:pPr>
                  <a:defRPr/>
                </a:pPr>
                <a:r>
                  <a:rPr lang="en-US"/>
                  <a:t>Lowered risk</a:t>
                </a:r>
              </a:p>
            </c:rich>
          </c:tx>
          <c:layout>
            <c:manualLayout>
              <c:xMode val="edge"/>
              <c:yMode val="edge"/>
              <c:x val="0.54960608048993853"/>
              <c:y val="0.89773148148148174"/>
            </c:manualLayout>
          </c:layout>
        </c:title>
        <c:numFmt formatCode="0%" sourceLinked="1"/>
        <c:tickLblPos val="nextTo"/>
        <c:crossAx val="190387328"/>
        <c:crosses val="autoZero"/>
        <c:crossBetween val="between"/>
        <c:majorUnit val="0.5"/>
      </c:valAx>
    </c:plotArea>
    <c:plotVisOnly val="1"/>
    <c:dispBlanksAs val="gap"/>
  </c:chart>
  <c:spPr>
    <a:ln>
      <a:noFill/>
    </a:ln>
  </c:spPr>
  <c:txPr>
    <a:bodyPr/>
    <a:lstStyle/>
    <a:p>
      <a:pPr>
        <a:defRPr sz="1800" b="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6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65D84D-58A8-468C-8B32-1C43DB6EF0F7}" type="datetimeFigureOut">
              <a:rPr lang="en-US" smtClean="0"/>
              <a:pPr/>
              <a:t>4/13/2015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E66133-C75F-4712-9D65-75BAA386E228}" type="slidenum">
              <a:rPr lang="en-US" smtClean="0"/>
              <a:pPr/>
              <a:t>‹#›</a:t>
            </a:fld>
            <a:endParaRPr lang="en-US"/>
          </a:p>
        </p:txBody>
      </p:sp>
    </p:spTree>
    <p:extLst>
      <p:ext uri="{BB962C8B-B14F-4D97-AF65-F5344CB8AC3E}">
        <p14:creationId xmlns:p14="http://schemas.microsoft.com/office/powerpoint/2010/main" xmlns="" val="1453351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wikipedia.org/wiki/1965" TargetMode="External"/><Relationship Id="rId7" Type="http://schemas.openxmlformats.org/officeDocument/2006/relationships/hyperlink" Target="http://en.wikipedia.org/wiki/Reverse_mortgage"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en.wikipedia.org/wiki/Apartment" TargetMode="External"/><Relationship Id="rId5" Type="http://schemas.openxmlformats.org/officeDocument/2006/relationships/hyperlink" Target="http://en.wikipedia.org/wiki/Condominium" TargetMode="External"/><Relationship Id="rId4" Type="http://schemas.openxmlformats.org/officeDocument/2006/relationships/hyperlink" Target="http://en.wikipedia.org/wiki/Franc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Things that cause kidney disease: </a:t>
            </a:r>
          </a:p>
          <a:p>
            <a:pPr eaLnBrk="1" hangingPunct="1">
              <a:spcBef>
                <a:spcPct val="0"/>
              </a:spcBef>
            </a:pPr>
            <a:r>
              <a:rPr lang="en-US" smtClean="0"/>
              <a:t>-Glomerulonephritis, a group of diseases that cause inflammation and damage to the kidney's filtering units. These disorders are the third most common type of kidney disease.</a:t>
            </a:r>
          </a:p>
          <a:p>
            <a:pPr eaLnBrk="1" hangingPunct="1">
              <a:spcBef>
                <a:spcPct val="0"/>
              </a:spcBef>
            </a:pPr>
            <a:r>
              <a:rPr lang="en-US" smtClean="0"/>
              <a:t>-Inherited diseases, such as polycystic kidney disease, which causes large cysts to form in the kidneys and damage the surrounding tissue.</a:t>
            </a:r>
          </a:p>
          <a:p>
            <a:pPr eaLnBrk="1" hangingPunct="1">
              <a:spcBef>
                <a:spcPct val="0"/>
              </a:spcBef>
            </a:pPr>
            <a:r>
              <a:rPr lang="en-US" smtClean="0"/>
              <a:t>-Malformations that occur as a baby develops in its mother's womb. For example, a narrowing may occur that prevents normal outflow of urine and causes urine to flow back up to the kidney. This causes infections and may damage the kidneys.</a:t>
            </a:r>
          </a:p>
          <a:p>
            <a:pPr eaLnBrk="1" hangingPunct="1">
              <a:spcBef>
                <a:spcPct val="0"/>
              </a:spcBef>
            </a:pPr>
            <a:r>
              <a:rPr lang="en-US" smtClean="0"/>
              <a:t>-Lupus and other diseases that affect the body's immune system.</a:t>
            </a:r>
          </a:p>
          <a:p>
            <a:pPr eaLnBrk="1" hangingPunct="1">
              <a:spcBef>
                <a:spcPct val="0"/>
              </a:spcBef>
            </a:pPr>
            <a:r>
              <a:rPr lang="en-US" smtClean="0"/>
              <a:t>-Obstructions caused by problems like kidney stones, tumors or an enlarged prostate gland in men.</a:t>
            </a:r>
          </a:p>
          <a:p>
            <a:pPr eaLnBrk="1" hangingPunct="1">
              <a:spcBef>
                <a:spcPct val="0"/>
              </a:spcBef>
            </a:pPr>
            <a:r>
              <a:rPr lang="en-US" smtClean="0"/>
              <a:t>-Repeated urinary infections.</a:t>
            </a:r>
          </a:p>
          <a:p>
            <a:pPr eaLnBrk="1" hangingPunct="1">
              <a:spcBef>
                <a:spcPct val="0"/>
              </a:spcBef>
            </a:pPr>
            <a:endParaRPr lang="en-US" smtClean="0"/>
          </a:p>
        </p:txBody>
      </p:sp>
      <p:sp>
        <p:nvSpPr>
          <p:cNvPr id="17412" name="Slide Number Placeholder 3"/>
          <p:cNvSpPr>
            <a:spLocks noGrp="1"/>
          </p:cNvSpPr>
          <p:nvPr>
            <p:ph type="sldNum" sz="quarter" idx="5"/>
          </p:nvPr>
        </p:nvSpPr>
        <p:spPr bwMode="auto">
          <a:ln>
            <a:miter lim="800000"/>
            <a:headEnd/>
            <a:tailEnd/>
          </a:ln>
        </p:spPr>
        <p:txBody>
          <a:bodyPr/>
          <a:lstStyle/>
          <a:p>
            <a:fld id="{1101E5C5-84A5-486E-B569-ECE8D89A2B25}" type="slidenum">
              <a:rPr lang="en-US"/>
              <a:pPr/>
              <a:t>21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One supercentenarian male has a known pathogenic variant (c631-2A&gt;G) associated with </a:t>
            </a:r>
            <a:r>
              <a:rPr lang="en-US" sz="1200" dirty="0" err="1" smtClean="0"/>
              <a:t>arrhythomegenic</a:t>
            </a:r>
            <a:r>
              <a:rPr lang="en-US" sz="1200" dirty="0" smtClean="0"/>
              <a:t> right ventricular cardiomyopathy.</a:t>
            </a:r>
            <a:endParaRPr lang="en-US" dirty="0"/>
          </a:p>
        </p:txBody>
      </p:sp>
      <p:sp>
        <p:nvSpPr>
          <p:cNvPr id="4" name="Slide Number Placeholder 3"/>
          <p:cNvSpPr>
            <a:spLocks noGrp="1"/>
          </p:cNvSpPr>
          <p:nvPr>
            <p:ph type="sldNum" sz="quarter" idx="10"/>
          </p:nvPr>
        </p:nvSpPr>
        <p:spPr/>
        <p:txBody>
          <a:bodyPr/>
          <a:lstStyle/>
          <a:p>
            <a:fld id="{3D27737C-F11C-4164-8225-A3F217549019}" type="slidenum">
              <a:rPr lang="en-US" smtClean="0"/>
              <a:pPr/>
              <a:t>50</a:t>
            </a:fld>
            <a:endParaRPr lang="en-US"/>
          </a:p>
        </p:txBody>
      </p:sp>
    </p:spTree>
    <p:extLst>
      <p:ext uri="{BB962C8B-B14F-4D97-AF65-F5344CB8AC3E}">
        <p14:creationId xmlns:p14="http://schemas.microsoft.com/office/powerpoint/2010/main" xmlns="" val="3801759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77114-3DA0-4B25-8485-15FD128D3D57}" type="slidenum">
              <a:rPr lang="en-US" smtClean="0"/>
              <a:pPr/>
              <a:t>57</a:t>
            </a:fld>
            <a:endParaRPr lang="en-US"/>
          </a:p>
        </p:txBody>
      </p:sp>
    </p:spTree>
    <p:extLst>
      <p:ext uri="{BB962C8B-B14F-4D97-AF65-F5344CB8AC3E}">
        <p14:creationId xmlns:p14="http://schemas.microsoft.com/office/powerpoint/2010/main" xmlns="" val="1331095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577114-3DA0-4B25-8485-15FD128D3D57}" type="slidenum">
              <a:rPr lang="en-US" smtClean="0"/>
              <a:pPr/>
              <a:t>62</a:t>
            </a:fld>
            <a:endParaRPr lang="en-US"/>
          </a:p>
        </p:txBody>
      </p:sp>
    </p:spTree>
    <p:extLst>
      <p:ext uri="{BB962C8B-B14F-4D97-AF65-F5344CB8AC3E}">
        <p14:creationId xmlns:p14="http://schemas.microsoft.com/office/powerpoint/2010/main" xmlns="" val="1575483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work specifically on kidney aging </a:t>
            </a:r>
            <a:r>
              <a:rPr lang="en-US" baseline="0" dirty="0" smtClean="0"/>
              <a:t>so I’d like to highlight two important reasons why kidneys are a particularly important organ for aging. The first reason is that kidneys show a quantifiable decline in a key biomarker of function with age as shown on these scatter-plots showing that glomerular filtration rate (a biomarker of how well kidneys filter the blood) declines steadily with age.</a:t>
            </a:r>
          </a:p>
          <a:p>
            <a:r>
              <a:rPr lang="en-US" baseline="0" dirty="0" smtClean="0"/>
              <a:t>The second important point is that poor kidney function is a major risk factor for leading causes of age-related death in humans- most notably chronic kidney disease as well as cardiovascular disease, stroke and type 2 diabetes which are collectively among the leading causes of death in the U.S. </a:t>
            </a:r>
            <a:endParaRPr lang="en-US" dirty="0"/>
          </a:p>
        </p:txBody>
      </p:sp>
      <p:sp>
        <p:nvSpPr>
          <p:cNvPr id="4" name="Slide Number Placeholder 3"/>
          <p:cNvSpPr>
            <a:spLocks noGrp="1"/>
          </p:cNvSpPr>
          <p:nvPr>
            <p:ph type="sldNum" sz="quarter" idx="10"/>
          </p:nvPr>
        </p:nvSpPr>
        <p:spPr/>
        <p:txBody>
          <a:bodyPr/>
          <a:lstStyle/>
          <a:p>
            <a:fld id="{5782E9CD-4791-0141-92DF-C2B8F8BE60EE}" type="slidenum">
              <a:rPr lang="en-US" smtClean="0"/>
              <a:pPr/>
              <a:t>26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_followed by American Indians and Alaska Natives, then Asian Americans and native Hawaiians and other Pacific Islanders, and finally Caucasians. </a:t>
            </a:r>
          </a:p>
        </p:txBody>
      </p:sp>
      <p:sp>
        <p:nvSpPr>
          <p:cNvPr id="23556" name="Slide Number Placeholder 3"/>
          <p:cNvSpPr>
            <a:spLocks noGrp="1"/>
          </p:cNvSpPr>
          <p:nvPr>
            <p:ph type="sldNum" sz="quarter" idx="5"/>
          </p:nvPr>
        </p:nvSpPr>
        <p:spPr bwMode="auto">
          <a:ln>
            <a:miter lim="800000"/>
            <a:headEnd/>
            <a:tailEnd/>
          </a:ln>
        </p:spPr>
        <p:txBody>
          <a:bodyPr/>
          <a:lstStyle/>
          <a:p>
            <a:fld id="{0AD88505-444F-4849-96EB-0AEAF8AB7D6F}" type="slidenum">
              <a:rPr lang="en-US"/>
              <a:pPr/>
              <a:t>27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08D310-72AD-4985-95FF-83A8DBC93F93}" type="slidenum">
              <a:rPr lang="en-US"/>
              <a:pPr/>
              <a:t>38</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r>
              <a:rPr lang="en-US" dirty="0"/>
              <a:t>Took up fencing at 85  bicycling at age 100</a:t>
            </a:r>
          </a:p>
          <a:p>
            <a:r>
              <a:rPr lang="en-US" dirty="0"/>
              <a:t>Her brother lived to the age of 97, her father 94, and her mother lived to the age of 86. </a:t>
            </a:r>
          </a:p>
          <a:p>
            <a:r>
              <a:rPr lang="en-US" dirty="0"/>
              <a:t>In </a:t>
            </a:r>
            <a:r>
              <a:rPr lang="en-US" dirty="0">
                <a:hlinkClick r:id="rId3" tooltip="1965"/>
              </a:rPr>
              <a:t>1965</a:t>
            </a:r>
            <a:r>
              <a:rPr lang="en-US" dirty="0"/>
              <a:t>, with no living heirs, Jeanne </a:t>
            </a:r>
            <a:r>
              <a:rPr lang="en-US" dirty="0" err="1"/>
              <a:t>Calment</a:t>
            </a:r>
            <a:r>
              <a:rPr lang="en-US" dirty="0"/>
              <a:t> signed a deal, common in </a:t>
            </a:r>
            <a:r>
              <a:rPr lang="en-US" dirty="0">
                <a:hlinkClick r:id="rId4" tooltip="France"/>
              </a:rPr>
              <a:t>France</a:t>
            </a:r>
            <a:r>
              <a:rPr lang="en-US" dirty="0"/>
              <a:t>, to sell her </a:t>
            </a:r>
            <a:r>
              <a:rPr lang="en-US" dirty="0">
                <a:hlinkClick r:id="rId5" tooltip="Condominium"/>
              </a:rPr>
              <a:t>condominium</a:t>
            </a:r>
            <a:r>
              <a:rPr lang="en-US" dirty="0"/>
              <a:t> </a:t>
            </a:r>
            <a:r>
              <a:rPr lang="en-US" dirty="0">
                <a:hlinkClick r:id="rId6" tooltip="Apartment"/>
              </a:rPr>
              <a:t>apartment</a:t>
            </a:r>
            <a:r>
              <a:rPr lang="en-US" dirty="0"/>
              <a:t> </a:t>
            </a:r>
            <a:r>
              <a:rPr lang="en-US" b="1" dirty="0"/>
              <a:t>en </a:t>
            </a:r>
            <a:r>
              <a:rPr lang="en-US" b="1" dirty="0" err="1"/>
              <a:t>viager</a:t>
            </a:r>
            <a:r>
              <a:rPr lang="en-US" dirty="0"/>
              <a:t> to lawyer François </a:t>
            </a:r>
            <a:r>
              <a:rPr lang="en-US" dirty="0" err="1"/>
              <a:t>Raffray</a:t>
            </a:r>
            <a:r>
              <a:rPr lang="en-US" dirty="0"/>
              <a:t>, then 47.</a:t>
            </a:r>
          </a:p>
          <a:p>
            <a:r>
              <a:rPr lang="en-US" dirty="0" err="1"/>
              <a:t>Raffray</a:t>
            </a:r>
            <a:r>
              <a:rPr lang="en-US" dirty="0"/>
              <a:t> agreed to pay a monthly sum until she passed away, an agreement sometimes called a "</a:t>
            </a:r>
            <a:r>
              <a:rPr lang="en-US" dirty="0">
                <a:hlinkClick r:id="rId7" tooltip="Reverse mortgage"/>
              </a:rPr>
              <a:t>reverse mortgage</a:t>
            </a:r>
            <a:r>
              <a:rPr lang="en-US" dirty="0"/>
              <a:t>". She was then 90, and the value of the apartment was equal to ten years of payments. Unfortunately for </a:t>
            </a:r>
            <a:r>
              <a:rPr lang="en-US" dirty="0" err="1"/>
              <a:t>Raffray</a:t>
            </a:r>
            <a:r>
              <a:rPr lang="en-US" dirty="0"/>
              <a:t>, not only did she survive more than thirty years, </a:t>
            </a:r>
            <a:r>
              <a:rPr lang="en-US" b="1" dirty="0"/>
              <a:t>but he died first</a:t>
            </a:r>
            <a:r>
              <a:rPr lang="en-US" dirty="0"/>
              <a:t>, in December, 1995, of cancer, at the age of 77. His widow had to continue the payments.</a:t>
            </a:r>
          </a:p>
          <a:p>
            <a:endParaRPr lang="en-US" dirty="0"/>
          </a:p>
        </p:txBody>
      </p:sp>
    </p:spTree>
    <p:extLst>
      <p:ext uri="{BB962C8B-B14F-4D97-AF65-F5344CB8AC3E}">
        <p14:creationId xmlns:p14="http://schemas.microsoft.com/office/powerpoint/2010/main" xmlns="" val="3623001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5BEA7663-BDC3-41A6-BE64-A8ED908557DA}" type="slidenum">
              <a:rPr lang="en-US"/>
              <a:pPr/>
              <a:t>39</a:t>
            </a:fld>
            <a:endParaRPr lang="en-US"/>
          </a:p>
        </p:txBody>
      </p:sp>
      <p:sp>
        <p:nvSpPr>
          <p:cNvPr id="409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09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solidFill>
                  <a:srgbClr val="343300"/>
                </a:solidFill>
                <a:latin typeface="Verdana" pitchFamily="-28" charset="0"/>
              </a:rPr>
              <a:t>Helen Reichert is depicted (standing, left) at age nine, with her sister and brother. She is currently 104 years old, and all her siblings achieved exceptional longevity, accompanied by relatively good physical and mental health. Because neither Helen nor her siblings chose particularly healthful lifestyles (Helen has been smoking since age 18), their survival may be attributed to special longevity-assurance genes, according to research reported in this issue of </a:t>
            </a:r>
            <a:r>
              <a:rPr lang="en-US" i="1" dirty="0" err="1">
                <a:solidFill>
                  <a:srgbClr val="343300"/>
                </a:solidFill>
                <a:latin typeface="Verdana-Italic" charset="0"/>
              </a:rPr>
              <a:t>PLoS</a:t>
            </a:r>
            <a:r>
              <a:rPr lang="en-US" i="1" dirty="0">
                <a:solidFill>
                  <a:srgbClr val="343300"/>
                </a:solidFill>
                <a:latin typeface="Verdana-Italic" charset="0"/>
              </a:rPr>
              <a:t> Biology</a:t>
            </a:r>
            <a:r>
              <a:rPr lang="en-US" dirty="0">
                <a:solidFill>
                  <a:srgbClr val="343300"/>
                </a:solidFill>
                <a:latin typeface="Verdana" pitchFamily="-28" charset="0"/>
              </a:rPr>
              <a:t>. </a:t>
            </a:r>
            <a:r>
              <a:rPr lang="en-US" u="sng" dirty="0">
                <a:solidFill>
                  <a:srgbClr val="0029A6"/>
                </a:solidFill>
                <a:hlinkClick r:id=""/>
              </a:rPr>
              <a:t>See </a:t>
            </a:r>
            <a:r>
              <a:rPr lang="en-US" u="sng" dirty="0" err="1">
                <a:solidFill>
                  <a:srgbClr val="0029A6"/>
                </a:solidFill>
                <a:hlinkClick r:id=""/>
              </a:rPr>
              <a:t>Atzmon</a:t>
            </a:r>
            <a:r>
              <a:rPr lang="en-US" u="sng" dirty="0">
                <a:solidFill>
                  <a:srgbClr val="0029A6"/>
                </a:solidFill>
                <a:hlinkClick r:id=""/>
              </a:rPr>
              <a:t> et al.</a:t>
            </a:r>
            <a:endParaRPr lang="en-US" u="sng" dirty="0">
              <a:solidFill>
                <a:srgbClr val="0029A6"/>
              </a:solidFill>
            </a:endParaRPr>
          </a:p>
        </p:txBody>
      </p:sp>
    </p:spTree>
    <p:extLst>
      <p:ext uri="{BB962C8B-B14F-4D97-AF65-F5344CB8AC3E}">
        <p14:creationId xmlns:p14="http://schemas.microsoft.com/office/powerpoint/2010/main" xmlns="" val="1882408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577114-3DA0-4B25-8485-15FD128D3D57}" type="slidenum">
              <a:rPr lang="en-US" smtClean="0"/>
              <a:pPr/>
              <a:t>40</a:t>
            </a:fld>
            <a:endParaRPr lang="en-US"/>
          </a:p>
        </p:txBody>
      </p:sp>
    </p:spTree>
    <p:extLst>
      <p:ext uri="{BB962C8B-B14F-4D97-AF65-F5344CB8AC3E}">
        <p14:creationId xmlns:p14="http://schemas.microsoft.com/office/powerpoint/2010/main" xmlns="" val="475037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APOE</a:t>
            </a:r>
            <a:r>
              <a:rPr lang="en-US" baseline="0" dirty="0" smtClean="0"/>
              <a:t> e4 is killer gene: brca &amp; parkinson are not common enough to show up (on chips or gwas): MAF parkinson SNP LRRK2 is 0.1% (1 allele in 1000G)</a:t>
            </a:r>
          </a:p>
          <a:p>
            <a:r>
              <a:rPr lang="en-US" baseline="0" dirty="0" smtClean="0"/>
              <a:t>MAF brca1/2 SNPs is &lt;1% (in canada 0.3 &amp; 0.7% resp. : http://jnci.oxfordjournals.org/content/98/23/1694.full)</a:t>
            </a:r>
          </a:p>
          <a:p>
            <a:r>
              <a:rPr lang="en-US" baseline="0" dirty="0" smtClean="0"/>
              <a:t>e3/e4 is 19% in cau (e4/e4 2%) Coon et al.</a:t>
            </a:r>
            <a:endParaRPr lang="en-US" dirty="0"/>
          </a:p>
        </p:txBody>
      </p:sp>
      <p:sp>
        <p:nvSpPr>
          <p:cNvPr id="4" name="Slide Number Placeholder 3"/>
          <p:cNvSpPr>
            <a:spLocks noGrp="1"/>
          </p:cNvSpPr>
          <p:nvPr>
            <p:ph type="sldNum" sz="quarter" idx="10"/>
          </p:nvPr>
        </p:nvSpPr>
        <p:spPr/>
        <p:txBody>
          <a:bodyPr/>
          <a:lstStyle/>
          <a:p>
            <a:fld id="{661B82B9-C0EF-438B-A3D1-A9E4A6049D6F}" type="slidenum">
              <a:rPr lang="en-US" smtClean="0"/>
              <a:pPr/>
              <a:t>42</a:t>
            </a:fld>
            <a:endParaRPr lang="en-US" dirty="0"/>
          </a:p>
        </p:txBody>
      </p:sp>
    </p:spTree>
    <p:extLst>
      <p:ext uri="{BB962C8B-B14F-4D97-AF65-F5344CB8AC3E}">
        <p14:creationId xmlns:p14="http://schemas.microsoft.com/office/powerpoint/2010/main" xmlns="" val="1707350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61B82B9-C0EF-438B-A3D1-A9E4A6049D6F}" type="slidenum">
              <a:rPr lang="en-US" smtClean="0"/>
              <a:pPr/>
              <a:t>46</a:t>
            </a:fld>
            <a:endParaRPr lang="en-US" dirty="0"/>
          </a:p>
        </p:txBody>
      </p:sp>
    </p:spTree>
    <p:extLst>
      <p:ext uri="{BB962C8B-B14F-4D97-AF65-F5344CB8AC3E}">
        <p14:creationId xmlns:p14="http://schemas.microsoft.com/office/powerpoint/2010/main" xmlns="" val="1832694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C577114-3DA0-4B25-8485-15FD128D3D57}" type="slidenum">
              <a:rPr lang="en-US" smtClean="0"/>
              <a:pPr/>
              <a:t>47</a:t>
            </a:fld>
            <a:endParaRPr lang="en-US"/>
          </a:p>
        </p:txBody>
      </p:sp>
    </p:spTree>
    <p:extLst>
      <p:ext uri="{BB962C8B-B14F-4D97-AF65-F5344CB8AC3E}">
        <p14:creationId xmlns:p14="http://schemas.microsoft.com/office/powerpoint/2010/main" xmlns="" val="4229651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1825603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3105164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138059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32016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3FEB7-4E5C-4C39-AF6F-DB79101EBE4D}" type="datetimeFigureOut">
              <a:rPr lang="en-US" smtClean="0"/>
              <a:pPr/>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324366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3FEB7-4E5C-4C39-AF6F-DB79101EBE4D}" type="datetimeFigureOut">
              <a:rPr lang="en-US" smtClean="0"/>
              <a:pPr/>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1764377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3FEB7-4E5C-4C39-AF6F-DB79101EBE4D}" type="datetimeFigureOut">
              <a:rPr lang="en-US" smtClean="0"/>
              <a:pPr/>
              <a:t>4/13/2015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45054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3FEB7-4E5C-4C39-AF6F-DB79101EBE4D}" type="datetimeFigureOut">
              <a:rPr lang="en-US" smtClean="0"/>
              <a:pPr/>
              <a:t>4/13/2015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589329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3FEB7-4E5C-4C39-AF6F-DB79101EBE4D}" type="datetimeFigureOut">
              <a:rPr lang="en-US" smtClean="0"/>
              <a:pPr/>
              <a:t>4/13/2015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155520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3FEB7-4E5C-4C39-AF6F-DB79101EBE4D}" type="datetimeFigureOut">
              <a:rPr lang="en-US" smtClean="0"/>
              <a:pPr/>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1605383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3FEB7-4E5C-4C39-AF6F-DB79101EBE4D}" type="datetimeFigureOut">
              <a:rPr lang="en-US" smtClean="0"/>
              <a:pPr/>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494774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3FEB7-4E5C-4C39-AF6F-DB79101EBE4D}" type="datetimeFigureOut">
              <a:rPr lang="en-US" smtClean="0"/>
              <a:pPr/>
              <a:t>4/13/2015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7A6597-572C-4DAB-811E-D41DE8F2B1D1}" type="slidenum">
              <a:rPr lang="en-US" smtClean="0"/>
              <a:pPr/>
              <a:t>‹#›</a:t>
            </a:fld>
            <a:endParaRPr lang="en-US"/>
          </a:p>
        </p:txBody>
      </p:sp>
    </p:spTree>
    <p:extLst>
      <p:ext uri="{BB962C8B-B14F-4D97-AF65-F5344CB8AC3E}">
        <p14:creationId xmlns:p14="http://schemas.microsoft.com/office/powerpoint/2010/main" xmlns="" val="620139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tiff"/><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Excel_Worksheet1.xlsx"/></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medterms.com/script/main/art.asp?articlekey=8048"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lstStyle/>
          <a:p>
            <a:r>
              <a:rPr lang="en-US" dirty="0" smtClean="0"/>
              <a:t>Tue 4/14 and </a:t>
            </a:r>
            <a:r>
              <a:rPr lang="en-US" dirty="0" err="1" smtClean="0"/>
              <a:t>T</a:t>
            </a:r>
            <a:r>
              <a:rPr lang="en-US" dirty="0" err="1" smtClean="0"/>
              <a:t>hur</a:t>
            </a:r>
            <a:r>
              <a:rPr lang="en-US" dirty="0" smtClean="0"/>
              <a:t> 4/16</a:t>
            </a:r>
            <a:endParaRPr lang="en-US" dirty="0"/>
          </a:p>
        </p:txBody>
      </p:sp>
      <p:sp>
        <p:nvSpPr>
          <p:cNvPr id="3" name="Subtitle 2"/>
          <p:cNvSpPr>
            <a:spLocks noGrp="1"/>
          </p:cNvSpPr>
          <p:nvPr>
            <p:ph type="subTitle" idx="1"/>
          </p:nvPr>
        </p:nvSpPr>
        <p:spPr>
          <a:xfrm>
            <a:off x="838200" y="2286000"/>
            <a:ext cx="7467600" cy="3810000"/>
          </a:xfrm>
        </p:spPr>
        <p:txBody>
          <a:bodyPr>
            <a:normAutofit/>
          </a:bodyPr>
          <a:lstStyle/>
          <a:p>
            <a:pPr marL="514350" indent="-514350" algn="l">
              <a:buFont typeface="+mj-lt"/>
              <a:buAutoNum type="arabicPeriod"/>
            </a:pPr>
            <a:r>
              <a:rPr lang="en-US" dirty="0" smtClean="0">
                <a:solidFill>
                  <a:schemeClr val="tx1"/>
                </a:solidFill>
              </a:rPr>
              <a:t>Bone mineral density/osteoporosis</a:t>
            </a:r>
          </a:p>
          <a:p>
            <a:pPr marL="514350" indent="-514350" algn="l">
              <a:buFont typeface="+mj-lt"/>
              <a:buAutoNum type="arabicPeriod"/>
            </a:pPr>
            <a:r>
              <a:rPr lang="en-US" dirty="0" smtClean="0">
                <a:solidFill>
                  <a:schemeClr val="tx1"/>
                </a:solidFill>
              </a:rPr>
              <a:t>Chronic kidney disease</a:t>
            </a:r>
          </a:p>
          <a:p>
            <a:pPr marL="514350" indent="-514350" algn="l">
              <a:buFont typeface="+mj-lt"/>
              <a:buAutoNum type="arabicPeriod"/>
            </a:pPr>
            <a:r>
              <a:rPr lang="en-US" dirty="0" smtClean="0">
                <a:solidFill>
                  <a:schemeClr val="tx1"/>
                </a:solidFill>
              </a:rPr>
              <a:t>Longevity</a:t>
            </a:r>
          </a:p>
          <a:p>
            <a:pPr marL="514350" indent="-514350" algn="l">
              <a:buFont typeface="+mj-lt"/>
              <a:buAutoNum type="arabicPeriod"/>
            </a:pPr>
            <a:r>
              <a:rPr lang="en-US" dirty="0" smtClean="0">
                <a:solidFill>
                  <a:schemeClr val="tx1"/>
                </a:solidFill>
              </a:rPr>
              <a:t>Type 2 diabetes</a:t>
            </a:r>
          </a:p>
          <a:p>
            <a:pPr marL="514350" indent="-514350" algn="l">
              <a:buFont typeface="+mj-lt"/>
              <a:buAutoNum type="arabicPeriod"/>
            </a:pPr>
            <a:r>
              <a:rPr lang="en-US" dirty="0" smtClean="0">
                <a:solidFill>
                  <a:schemeClr val="tx1"/>
                </a:solidFill>
              </a:rPr>
              <a:t>Who done it?</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819400"/>
            <a:ext cx="7848600" cy="2743200"/>
          </a:xfrm>
        </p:spPr>
        <p:txBody>
          <a:bodyPr>
            <a:normAutofit fontScale="70000" lnSpcReduction="20000"/>
          </a:bodyPr>
          <a:lstStyle/>
          <a:p>
            <a:pPr marL="457200" indent="-457200" algn="l">
              <a:buFont typeface="Arial" panose="020B0604020202020204" pitchFamily="34" charset="0"/>
              <a:buChar char="•"/>
            </a:pPr>
            <a:r>
              <a:rPr lang="en-US" dirty="0" smtClean="0">
                <a:solidFill>
                  <a:schemeClr val="tx1"/>
                </a:solidFill>
              </a:rPr>
              <a:t>Meta-analysis of 17 GWA studies</a:t>
            </a:r>
          </a:p>
          <a:p>
            <a:pPr marL="457200" indent="-457200" algn="l">
              <a:buFont typeface="Arial" panose="020B0604020202020204" pitchFamily="34" charset="0"/>
              <a:buChar char="•"/>
            </a:pPr>
            <a:r>
              <a:rPr lang="en-US" dirty="0" smtClean="0">
                <a:solidFill>
                  <a:schemeClr val="tx1"/>
                </a:solidFill>
              </a:rPr>
              <a:t>Phenotypes</a:t>
            </a:r>
          </a:p>
          <a:p>
            <a:pPr marL="914400" lvl="1" indent="-457200" algn="l">
              <a:buFont typeface="Arial" panose="020B0604020202020204" pitchFamily="34" charset="0"/>
              <a:buChar char="•"/>
            </a:pPr>
            <a:r>
              <a:rPr lang="en-US" dirty="0" smtClean="0">
                <a:solidFill>
                  <a:schemeClr val="tx1"/>
                </a:solidFill>
              </a:rPr>
              <a:t>Femoral neck bone mineral density (cases n=32,961; controls ~100K)</a:t>
            </a:r>
          </a:p>
          <a:p>
            <a:pPr marL="914400" lvl="1" indent="-457200" algn="l">
              <a:buFont typeface="Arial" panose="020B0604020202020204" pitchFamily="34" charset="0"/>
              <a:buChar char="•"/>
            </a:pPr>
            <a:r>
              <a:rPr lang="en-US" dirty="0" smtClean="0">
                <a:solidFill>
                  <a:schemeClr val="tx1"/>
                </a:solidFill>
              </a:rPr>
              <a:t>Lumbar spine bone mineral density (cases n=31,800 ; controls ~100K)</a:t>
            </a:r>
          </a:p>
          <a:p>
            <a:pPr marL="457200" indent="-457200" algn="l">
              <a:buFont typeface="Arial" panose="020B0604020202020204" pitchFamily="34" charset="0"/>
              <a:buChar char="•"/>
            </a:pPr>
            <a:r>
              <a:rPr lang="en-US" dirty="0" smtClean="0">
                <a:solidFill>
                  <a:schemeClr val="tx1"/>
                </a:solidFill>
              </a:rPr>
              <a:t>2.5 million SNPs</a:t>
            </a:r>
          </a:p>
          <a:p>
            <a:pPr marL="457200" indent="-457200" algn="l">
              <a:buFont typeface="Arial" panose="020B0604020202020204" pitchFamily="34" charset="0"/>
              <a:buChar char="•"/>
            </a:pPr>
            <a:r>
              <a:rPr lang="en-US" dirty="0" smtClean="0">
                <a:solidFill>
                  <a:schemeClr val="tx1"/>
                </a:solidFill>
              </a:rPr>
              <a:t>56 SNPs are genome-wide significant (p &lt; 5 x 10</a:t>
            </a:r>
            <a:r>
              <a:rPr lang="en-US" baseline="30000" dirty="0" smtClean="0">
                <a:solidFill>
                  <a:schemeClr val="tx1"/>
                </a:solidFill>
              </a:rPr>
              <a:t>-8</a:t>
            </a:r>
            <a:r>
              <a:rPr lang="en-US" dirty="0" smtClean="0">
                <a:solidFill>
                  <a:schemeClr val="tx1"/>
                </a:solidFill>
              </a:rPr>
              <a:t>)</a:t>
            </a:r>
          </a:p>
          <a:p>
            <a:pPr marL="457200" indent="-457200" algn="l">
              <a:buFont typeface="Arial" panose="020B0604020202020204" pitchFamily="34" charset="0"/>
              <a:buChar char="•"/>
            </a:pPr>
            <a:endParaRPr lang="en-US" dirty="0" smtClean="0">
              <a:solidFill>
                <a:schemeClr val="tx1"/>
              </a:solidFill>
            </a:endParaRPr>
          </a:p>
          <a:p>
            <a:pPr algn="l"/>
            <a:endParaRPr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457200"/>
            <a:ext cx="7543800" cy="1838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39365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0"/>
            <a:ext cx="8229600" cy="1143000"/>
          </a:xfrm>
        </p:spPr>
        <p:txBody>
          <a:bodyPr>
            <a:noAutofit/>
          </a:bodyPr>
          <a:lstStyle/>
          <a:p>
            <a:pPr algn="l"/>
            <a:r>
              <a:rPr lang="en-US" sz="1800" dirty="0" smtClean="0"/>
              <a:t>Femoral neck </a:t>
            </a:r>
            <a:r>
              <a:rPr lang="en-US" sz="1800" dirty="0" err="1" smtClean="0"/>
              <a:t>Quantile‐quantile</a:t>
            </a:r>
            <a:r>
              <a:rPr lang="en-US" sz="1800" dirty="0" smtClean="0"/>
              <a:t> </a:t>
            </a:r>
            <a:r>
              <a:rPr lang="en-US" sz="1800" dirty="0"/>
              <a:t>(Q‐Q) plots. </a:t>
            </a:r>
            <a:r>
              <a:rPr lang="en-US" sz="1800" dirty="0" smtClean="0"/>
              <a:t/>
            </a:r>
            <a:br>
              <a:rPr lang="en-US" sz="1800" dirty="0" smtClean="0"/>
            </a:br>
            <a:r>
              <a:rPr lang="en-US" sz="1600" dirty="0" smtClean="0"/>
              <a:t>(All </a:t>
            </a:r>
            <a:r>
              <a:rPr lang="en-US" sz="1600" dirty="0"/>
              <a:t>analyzed </a:t>
            </a:r>
            <a:r>
              <a:rPr lang="en-US" sz="1600" dirty="0" err="1"/>
              <a:t>HapMap</a:t>
            </a:r>
            <a:r>
              <a:rPr lang="en-US" sz="1600" dirty="0"/>
              <a:t> CEU imputed SNPs passing quality control criteria in the studies (</a:t>
            </a:r>
            <a:r>
              <a:rPr lang="en-US" sz="1600" dirty="0" smtClean="0"/>
              <a:t>red dots</a:t>
            </a:r>
            <a:r>
              <a:rPr lang="en-US" sz="1600" dirty="0"/>
              <a:t>) and after adjustment for 82 SNPs selected for replication(black dots).</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2999" y="685800"/>
            <a:ext cx="6105525" cy="3886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8318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82" y="381000"/>
            <a:ext cx="8229600" cy="1143000"/>
          </a:xfrm>
        </p:spPr>
        <p:txBody>
          <a:bodyPr/>
          <a:lstStyle/>
          <a:p>
            <a:r>
              <a:rPr lang="en-US" dirty="0" smtClean="0"/>
              <a:t>Femoral neck BMD Manhattan plot</a:t>
            </a:r>
            <a:endParaRPr lang="en-US"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1898702"/>
            <a:ext cx="8643364" cy="412109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909045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1434554"/>
            <a:ext cx="8043007" cy="40518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80011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16"/>
            <a:ext cx="8229600" cy="1143000"/>
          </a:xfrm>
        </p:spPr>
        <p:txBody>
          <a:bodyPr/>
          <a:lstStyle/>
          <a:p>
            <a:r>
              <a:rPr lang="en-US" dirty="0" smtClean="0"/>
              <a:t>Gene 210 2014</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0" y="1295400"/>
            <a:ext cx="5334000" cy="53701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4711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400" y="2176645"/>
            <a:ext cx="7793912" cy="25834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2938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57200"/>
            <a:ext cx="7772400" cy="1470025"/>
          </a:xfrm>
        </p:spPr>
        <p:txBody>
          <a:bodyPr/>
          <a:lstStyle/>
          <a:p>
            <a:r>
              <a:rPr lang="en-US" dirty="0" smtClean="0"/>
              <a:t>Low BMD/Osteoporosis prevention</a:t>
            </a:r>
            <a:endParaRPr lang="en-US" dirty="0"/>
          </a:p>
        </p:txBody>
      </p:sp>
      <p:sp>
        <p:nvSpPr>
          <p:cNvPr id="3" name="Subtitle 2"/>
          <p:cNvSpPr>
            <a:spLocks noGrp="1"/>
          </p:cNvSpPr>
          <p:nvPr>
            <p:ph type="subTitle" idx="1"/>
          </p:nvPr>
        </p:nvSpPr>
        <p:spPr>
          <a:xfrm>
            <a:off x="533400" y="2133600"/>
            <a:ext cx="6400800" cy="1752600"/>
          </a:xfrm>
        </p:spPr>
        <p:txBody>
          <a:bodyPr/>
          <a:lstStyle/>
          <a:p>
            <a:pPr algn="l">
              <a:buFont typeface="Arial" pitchFamily="34" charset="0"/>
              <a:buChar char="•"/>
            </a:pPr>
            <a:r>
              <a:rPr lang="en-US" dirty="0" smtClean="0">
                <a:solidFill>
                  <a:schemeClr val="tx1"/>
                </a:solidFill>
              </a:rPr>
              <a:t>Adequate amounts of calcium</a:t>
            </a:r>
          </a:p>
          <a:p>
            <a:pPr algn="l">
              <a:buFont typeface="Arial" pitchFamily="34" charset="0"/>
              <a:buChar char="•"/>
            </a:pPr>
            <a:r>
              <a:rPr lang="en-US" dirty="0" smtClean="0">
                <a:solidFill>
                  <a:schemeClr val="tx1"/>
                </a:solidFill>
              </a:rPr>
              <a:t>Adequate amounts of vitamin D</a:t>
            </a:r>
          </a:p>
          <a:p>
            <a:pPr algn="l">
              <a:buFont typeface="Arial" pitchFamily="34" charset="0"/>
              <a:buChar char="•"/>
            </a:pPr>
            <a:r>
              <a:rPr lang="en-US" dirty="0" smtClean="0">
                <a:solidFill>
                  <a:schemeClr val="tx1"/>
                </a:solidFill>
              </a:rPr>
              <a:t>Regular exercise</a:t>
            </a:r>
          </a:p>
          <a:p>
            <a:pPr algn="l">
              <a:buFont typeface="Arial" pitchFamily="34" charset="0"/>
              <a:buChar char="•"/>
            </a:pPr>
            <a:endParaRPr lang="en-US"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ofessional runner Shannon Rowbury trains on the Alter-G treadmill at the St. Francis Hospital in San Francisco, Californi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66800" y="1371600"/>
            <a:ext cx="7010400" cy="468517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905583" y="381000"/>
            <a:ext cx="7391400" cy="584775"/>
          </a:xfrm>
          <a:prstGeom prst="rect">
            <a:avLst/>
          </a:prstGeom>
          <a:noFill/>
        </p:spPr>
        <p:txBody>
          <a:bodyPr wrap="square" rtlCol="0">
            <a:spAutoFit/>
          </a:bodyPr>
          <a:lstStyle/>
          <a:p>
            <a:pPr algn="ctr"/>
            <a:r>
              <a:rPr lang="en-US" sz="3200" dirty="0" smtClean="0"/>
              <a:t>Alter G – reduce stress fracture risk</a:t>
            </a:r>
            <a:endParaRPr lang="en-US" sz="3200" dirty="0"/>
          </a:p>
        </p:txBody>
      </p:sp>
    </p:spTree>
    <p:extLst>
      <p:ext uri="{BB962C8B-B14F-4D97-AF65-F5344CB8AC3E}">
        <p14:creationId xmlns:p14="http://schemas.microsoft.com/office/powerpoint/2010/main" xmlns="" val="721803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Chronic Kidney Disease</a:t>
            </a:r>
          </a:p>
        </p:txBody>
      </p:sp>
      <p:sp>
        <p:nvSpPr>
          <p:cNvPr id="16387" name="Content Placeholder 2"/>
          <p:cNvSpPr>
            <a:spLocks noGrp="1"/>
          </p:cNvSpPr>
          <p:nvPr>
            <p:ph idx="1"/>
          </p:nvPr>
        </p:nvSpPr>
        <p:spPr/>
        <p:txBody>
          <a:bodyPr/>
          <a:lstStyle/>
          <a:p>
            <a:pPr eaLnBrk="1" hangingPunct="1">
              <a:buFont typeface="Arial" charset="0"/>
              <a:buNone/>
            </a:pPr>
            <a:r>
              <a:rPr lang="en-US" dirty="0" smtClean="0"/>
              <a:t>Chronic Kidney Disease is a slow loss of renal function over time. This leads to a decreased ability to remove waste products from the body and perform homeostatic functions.</a:t>
            </a:r>
          </a:p>
        </p:txBody>
      </p:sp>
      <p:pic>
        <p:nvPicPr>
          <p:cNvPr id="16388" name="Picture 3"/>
          <p:cNvPicPr>
            <a:picLocks noChangeAspect="1"/>
          </p:cNvPicPr>
          <p:nvPr/>
        </p:nvPicPr>
        <p:blipFill>
          <a:blip r:embed="rId2" cstate="print"/>
          <a:srcRect/>
          <a:stretch>
            <a:fillRect/>
          </a:stretch>
        </p:blipFill>
        <p:spPr bwMode="auto">
          <a:xfrm>
            <a:off x="2928938" y="4108450"/>
            <a:ext cx="3267075" cy="245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Epidemiology</a:t>
            </a:r>
          </a:p>
        </p:txBody>
      </p:sp>
      <p:sp>
        <p:nvSpPr>
          <p:cNvPr id="20483" name="Content Placeholder 2"/>
          <p:cNvSpPr>
            <a:spLocks noGrp="1"/>
          </p:cNvSpPr>
          <p:nvPr>
            <p:ph idx="1"/>
          </p:nvPr>
        </p:nvSpPr>
        <p:spPr/>
        <p:txBody>
          <a:bodyPr/>
          <a:lstStyle/>
          <a:p>
            <a:pPr eaLnBrk="1" hangingPunct="1"/>
            <a:r>
              <a:rPr lang="en-US" smtClean="0"/>
              <a:t>CKD affects about 26 million people in the US</a:t>
            </a:r>
          </a:p>
          <a:p>
            <a:pPr eaLnBrk="1" hangingPunct="1"/>
            <a:r>
              <a:rPr lang="en-US" smtClean="0"/>
              <a:t>Approximately 19 million adults are in the early stages of the disease </a:t>
            </a:r>
          </a:p>
          <a:p>
            <a:pPr lvl="1" eaLnBrk="1" hangingPunct="1"/>
            <a:r>
              <a:rPr lang="en-US" smtClean="0"/>
              <a:t>On the rise do to increasing prevalence of diabetes and hypertension</a:t>
            </a:r>
          </a:p>
          <a:p>
            <a:pPr eaLnBrk="1" hangingPunct="1"/>
            <a:r>
              <a:rPr lang="en-US" smtClean="0"/>
              <a:t>Total cost of ESRD in US was approximately $40 billion in 2008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Fracture</a:t>
            </a:r>
            <a:endParaRPr lang="en-US" dirty="0"/>
          </a:p>
        </p:txBody>
      </p:sp>
      <p:sp>
        <p:nvSpPr>
          <p:cNvPr id="3" name="AutoShape 2" descr="Stress Fractu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415" y="1684318"/>
            <a:ext cx="3657600" cy="3657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3762769" y="1527959"/>
            <a:ext cx="5208050" cy="2862322"/>
          </a:xfrm>
          <a:prstGeom prst="rect">
            <a:avLst/>
          </a:prstGeom>
          <a:noFill/>
        </p:spPr>
        <p:txBody>
          <a:bodyPr wrap="square" rtlCol="0">
            <a:spAutoFit/>
          </a:bodyPr>
          <a:lstStyle/>
          <a:p>
            <a:r>
              <a:rPr lang="en-US" dirty="0"/>
              <a:t>A </a:t>
            </a:r>
            <a:r>
              <a:rPr lang="en-US" b="1" dirty="0"/>
              <a:t>stress fracture</a:t>
            </a:r>
            <a:r>
              <a:rPr lang="en-US" dirty="0"/>
              <a:t> is one type of incomplete fracture in bones. It is caused by "unusual or repeated stress" and also heavy continuous weight on the ankle or leg</a:t>
            </a:r>
            <a:r>
              <a:rPr lang="en-US" dirty="0" smtClean="0"/>
              <a:t>.</a:t>
            </a:r>
            <a:r>
              <a:rPr lang="en-US" baseline="30000" dirty="0" smtClean="0"/>
              <a:t> </a:t>
            </a:r>
            <a:r>
              <a:rPr lang="en-US" dirty="0" smtClean="0"/>
              <a:t>This </a:t>
            </a:r>
            <a:r>
              <a:rPr lang="en-US" dirty="0"/>
              <a:t>is in contrast to other types of fractures, which are usually characterized by a solitary, severe impact.</a:t>
            </a:r>
          </a:p>
          <a:p>
            <a:r>
              <a:rPr lang="en-US" dirty="0"/>
              <a:t>It could be described as a very small sliver or crack in the bone</a:t>
            </a:r>
            <a:r>
              <a:rPr lang="en-US" dirty="0" smtClean="0"/>
              <a:t>;</a:t>
            </a:r>
            <a:r>
              <a:rPr lang="en-US" baseline="30000" dirty="0" smtClean="0"/>
              <a:t> </a:t>
            </a:r>
            <a:r>
              <a:rPr lang="en-US" dirty="0" smtClean="0"/>
              <a:t>this </a:t>
            </a:r>
            <a:r>
              <a:rPr lang="en-US" dirty="0"/>
              <a:t>is why it is sometimes dubbed "hairline fracture". </a:t>
            </a:r>
            <a:endParaRPr lang="en-US" dirty="0" smtClean="0"/>
          </a:p>
          <a:p>
            <a:endParaRPr lang="en-US" dirty="0"/>
          </a:p>
          <a:p>
            <a:endParaRPr lang="en-US" dirty="0"/>
          </a:p>
        </p:txBody>
      </p:sp>
    </p:spTree>
    <p:extLst>
      <p:ext uri="{BB962C8B-B14F-4D97-AF65-F5344CB8AC3E}">
        <p14:creationId xmlns:p14="http://schemas.microsoft.com/office/powerpoint/2010/main" xmlns="" val="1268260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rawing of a kidney. Labels show where blood with wastes enter the kidney, clean blood leaves the kidney, and wastes (urine) are sent to the bladder. An inset shows a microscopic view of a nephron. Labels point to the glomerulus and the tubul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0" y="304800"/>
            <a:ext cx="4343400" cy="62947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04970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Clinical Definition</a:t>
            </a:r>
          </a:p>
        </p:txBody>
      </p:sp>
      <p:sp>
        <p:nvSpPr>
          <p:cNvPr id="17411" name="Content Placeholder 2"/>
          <p:cNvSpPr>
            <a:spLocks noGrp="1"/>
          </p:cNvSpPr>
          <p:nvPr>
            <p:ph idx="1"/>
          </p:nvPr>
        </p:nvSpPr>
        <p:spPr/>
        <p:txBody>
          <a:bodyPr/>
          <a:lstStyle/>
          <a:p>
            <a:pPr eaLnBrk="1" hangingPunct="1"/>
            <a:r>
              <a:rPr lang="en-US" sz="2800" dirty="0" err="1" smtClean="0"/>
              <a:t>Glomerular</a:t>
            </a:r>
            <a:r>
              <a:rPr lang="en-US" sz="2800" dirty="0" smtClean="0"/>
              <a:t> Filtration Rate of less than 60 ml/minute per 1.73m</a:t>
            </a:r>
            <a:r>
              <a:rPr lang="en-US" sz="2800" baseline="30000" dirty="0" smtClean="0"/>
              <a:t>2 </a:t>
            </a:r>
            <a:r>
              <a:rPr lang="en-US" sz="2800" dirty="0" smtClean="0"/>
              <a:t>per body surface area (normal is 125ml/min) .</a:t>
            </a:r>
          </a:p>
          <a:p>
            <a:pPr eaLnBrk="1" hangingPunct="1"/>
            <a:r>
              <a:rPr lang="en-US" sz="2800" dirty="0" smtClean="0"/>
              <a:t>Presence of kidney damage, regardless of the cause, for three or more months </a:t>
            </a:r>
          </a:p>
        </p:txBody>
      </p:sp>
      <p:pic>
        <p:nvPicPr>
          <p:cNvPr id="17412" name="Picture 3"/>
          <p:cNvPicPr>
            <a:picLocks noChangeAspect="1"/>
          </p:cNvPicPr>
          <p:nvPr/>
        </p:nvPicPr>
        <p:blipFill>
          <a:blip r:embed="rId3" cstate="print"/>
          <a:srcRect/>
          <a:stretch>
            <a:fillRect/>
          </a:stretch>
        </p:blipFill>
        <p:spPr bwMode="auto">
          <a:xfrm>
            <a:off x="6096000" y="3886200"/>
            <a:ext cx="2454275" cy="2435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Measuring kidney function</a:t>
            </a:r>
            <a:br>
              <a:rPr lang="en-US" dirty="0" smtClean="0"/>
            </a:br>
            <a:r>
              <a:rPr lang="en-US" dirty="0" err="1" smtClean="0"/>
              <a:t>eGFR</a:t>
            </a:r>
            <a:r>
              <a:rPr lang="en-US" dirty="0" smtClean="0"/>
              <a:t>:  MDRD calculation </a:t>
            </a:r>
            <a:endParaRPr lang="en-US" dirty="0"/>
          </a:p>
        </p:txBody>
      </p:sp>
      <p:sp>
        <p:nvSpPr>
          <p:cNvPr id="3" name="Rectangle 2"/>
          <p:cNvSpPr/>
          <p:nvPr/>
        </p:nvSpPr>
        <p:spPr>
          <a:xfrm>
            <a:off x="533400" y="1981201"/>
            <a:ext cx="8382000" cy="369332"/>
          </a:xfrm>
          <a:prstGeom prst="rect">
            <a:avLst/>
          </a:prstGeom>
        </p:spPr>
        <p:txBody>
          <a:bodyPr wrap="square">
            <a:spAutoFit/>
          </a:bodyPr>
          <a:lstStyle/>
          <a:p>
            <a:r>
              <a:rPr lang="en-US" dirty="0" err="1" smtClean="0"/>
              <a:t>eGFR</a:t>
            </a:r>
            <a:r>
              <a:rPr lang="en-US" dirty="0" smtClean="0"/>
              <a:t> = 175 x SerumCr</a:t>
            </a:r>
            <a:r>
              <a:rPr lang="en-US" baseline="30000" dirty="0" smtClean="0"/>
              <a:t>-1.154</a:t>
            </a:r>
            <a:r>
              <a:rPr lang="en-US" dirty="0" smtClean="0"/>
              <a:t> * age</a:t>
            </a:r>
            <a:r>
              <a:rPr lang="en-US" baseline="30000" dirty="0" smtClean="0"/>
              <a:t>-0.203</a:t>
            </a:r>
            <a:r>
              <a:rPr lang="en-US" dirty="0" smtClean="0"/>
              <a:t> * 1.212 (if patient is black) * 0.742 (if female)</a:t>
            </a:r>
            <a:endParaRPr lang="en-US" dirty="0"/>
          </a:p>
        </p:txBody>
      </p:sp>
      <p:sp>
        <p:nvSpPr>
          <p:cNvPr id="4" name="TextBox 3"/>
          <p:cNvSpPr txBox="1"/>
          <p:nvPr/>
        </p:nvSpPr>
        <p:spPr>
          <a:xfrm>
            <a:off x="838200" y="2895600"/>
            <a:ext cx="7696200" cy="2585323"/>
          </a:xfrm>
          <a:prstGeom prst="rect">
            <a:avLst/>
          </a:prstGeom>
          <a:noFill/>
        </p:spPr>
        <p:txBody>
          <a:bodyPr wrap="square" rtlCol="0">
            <a:spAutoFit/>
          </a:bodyPr>
          <a:lstStyle/>
          <a:p>
            <a:pPr>
              <a:buFont typeface="Arial" pitchFamily="34" charset="0"/>
              <a:buChar char="•"/>
            </a:pPr>
            <a:r>
              <a:rPr lang="en-US" dirty="0" err="1" smtClean="0"/>
              <a:t>Creatinine</a:t>
            </a:r>
            <a:r>
              <a:rPr lang="en-US" dirty="0" smtClean="0"/>
              <a:t> is a muscle waste product that is cleared by kidney filtration.</a:t>
            </a:r>
          </a:p>
          <a:p>
            <a:pPr>
              <a:buFont typeface="Arial" pitchFamily="34" charset="0"/>
              <a:buChar char="•"/>
            </a:pPr>
            <a:r>
              <a:rPr lang="en-US" dirty="0" smtClean="0"/>
              <a:t>Low kidney function leads to high levels of </a:t>
            </a:r>
            <a:r>
              <a:rPr lang="en-US" dirty="0" err="1" smtClean="0"/>
              <a:t>creatinine</a:t>
            </a:r>
            <a:r>
              <a:rPr lang="en-US" dirty="0" smtClean="0"/>
              <a:t>.</a:t>
            </a:r>
          </a:p>
          <a:p>
            <a:pPr>
              <a:buFont typeface="Arial" pitchFamily="34" charset="0"/>
              <a:buChar char="•"/>
            </a:pPr>
            <a:r>
              <a:rPr lang="en-US" dirty="0" smtClean="0"/>
              <a:t>Amount of muscle influences amount of </a:t>
            </a:r>
            <a:r>
              <a:rPr lang="en-US" dirty="0" err="1" smtClean="0"/>
              <a:t>creatinine</a:t>
            </a:r>
            <a:r>
              <a:rPr lang="en-US" dirty="0" smtClean="0"/>
              <a:t> made.  High levels of muscle gives higher </a:t>
            </a:r>
            <a:r>
              <a:rPr lang="en-US" dirty="0" err="1" smtClean="0"/>
              <a:t>creatinine</a:t>
            </a:r>
            <a:r>
              <a:rPr lang="en-US" dirty="0" smtClean="0"/>
              <a:t> baseline, independent of kidney function.</a:t>
            </a:r>
          </a:p>
          <a:p>
            <a:pPr>
              <a:buFont typeface="Arial" pitchFamily="34" charset="0"/>
              <a:buChar char="•"/>
            </a:pPr>
            <a:r>
              <a:rPr lang="en-US" dirty="0" smtClean="0"/>
              <a:t>Older people produce less </a:t>
            </a:r>
            <a:r>
              <a:rPr lang="en-US" dirty="0" err="1" smtClean="0"/>
              <a:t>creatinine</a:t>
            </a:r>
            <a:r>
              <a:rPr lang="en-US" dirty="0" smtClean="0"/>
              <a:t> from their muscles.</a:t>
            </a:r>
          </a:p>
          <a:p>
            <a:pPr>
              <a:buFont typeface="Arial" pitchFamily="34" charset="0"/>
              <a:buChar char="•"/>
            </a:pPr>
            <a:r>
              <a:rPr lang="en-US" dirty="0" smtClean="0"/>
              <a:t>African Americans produce more </a:t>
            </a:r>
            <a:r>
              <a:rPr lang="en-US" dirty="0" err="1" smtClean="0"/>
              <a:t>creatinine</a:t>
            </a:r>
            <a:r>
              <a:rPr lang="en-US" dirty="0" smtClean="0"/>
              <a:t>.</a:t>
            </a:r>
          </a:p>
          <a:p>
            <a:pPr>
              <a:buFont typeface="Arial" pitchFamily="34" charset="0"/>
              <a:buChar char="•"/>
            </a:pPr>
            <a:r>
              <a:rPr lang="en-US" dirty="0" smtClean="0"/>
              <a:t>Women produce less </a:t>
            </a:r>
            <a:r>
              <a:rPr lang="en-US" dirty="0" err="1" smtClean="0"/>
              <a:t>creatinine</a:t>
            </a:r>
            <a:endParaRPr lang="en-US" dirty="0" smtClean="0"/>
          </a:p>
          <a:p>
            <a:pPr>
              <a:buFont typeface="Arial" pitchFamily="34" charset="0"/>
              <a:buChar char="•"/>
            </a:pPr>
            <a:r>
              <a:rPr lang="en-US" dirty="0" smtClean="0"/>
              <a:t>10% error from true GFR</a:t>
            </a:r>
          </a:p>
          <a:p>
            <a:pPr>
              <a:buFont typeface="Arial" pitchFamily="34" charset="0"/>
              <a:buChar cha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CKD Symptoms</a:t>
            </a:r>
          </a:p>
        </p:txBody>
      </p:sp>
      <p:sp>
        <p:nvSpPr>
          <p:cNvPr id="3" name="Content Placeholder 2"/>
          <p:cNvSpPr>
            <a:spLocks noGrp="1"/>
          </p:cNvSpPr>
          <p:nvPr>
            <p:ph idx="1"/>
          </p:nvPr>
        </p:nvSpPr>
        <p:spPr/>
        <p:txBody>
          <a:bodyPr>
            <a:normAutofit/>
          </a:bodyPr>
          <a:lstStyle/>
          <a:p>
            <a:pPr eaLnBrk="1" hangingPunct="1">
              <a:lnSpc>
                <a:spcPct val="80000"/>
              </a:lnSpc>
            </a:pPr>
            <a:r>
              <a:rPr lang="en-US" sz="3000" dirty="0" smtClean="0"/>
              <a:t>Hematuria</a:t>
            </a:r>
          </a:p>
          <a:p>
            <a:pPr eaLnBrk="1" hangingPunct="1">
              <a:lnSpc>
                <a:spcPct val="80000"/>
              </a:lnSpc>
            </a:pPr>
            <a:r>
              <a:rPr lang="en-US" sz="3000" dirty="0" smtClean="0"/>
              <a:t>Flank pain</a:t>
            </a:r>
          </a:p>
          <a:p>
            <a:pPr eaLnBrk="1" hangingPunct="1">
              <a:lnSpc>
                <a:spcPct val="80000"/>
              </a:lnSpc>
            </a:pPr>
            <a:r>
              <a:rPr lang="en-US" sz="3000" dirty="0" smtClean="0"/>
              <a:t>Edema</a:t>
            </a:r>
          </a:p>
          <a:p>
            <a:pPr eaLnBrk="1" hangingPunct="1">
              <a:lnSpc>
                <a:spcPct val="80000"/>
              </a:lnSpc>
            </a:pPr>
            <a:r>
              <a:rPr lang="en-US" sz="3000" dirty="0" smtClean="0"/>
              <a:t>Hypertension</a:t>
            </a:r>
          </a:p>
          <a:p>
            <a:pPr eaLnBrk="1" hangingPunct="1">
              <a:lnSpc>
                <a:spcPct val="80000"/>
              </a:lnSpc>
            </a:pPr>
            <a:r>
              <a:rPr lang="en-US" sz="3000" dirty="0" smtClean="0"/>
              <a:t>Signs of uremia</a:t>
            </a:r>
          </a:p>
          <a:p>
            <a:pPr eaLnBrk="1" hangingPunct="1">
              <a:lnSpc>
                <a:spcPct val="80000"/>
              </a:lnSpc>
            </a:pPr>
            <a:r>
              <a:rPr lang="en-US" sz="3000" dirty="0" smtClean="0"/>
              <a:t>Lethargy and fatigue</a:t>
            </a:r>
          </a:p>
          <a:p>
            <a:pPr eaLnBrk="1" hangingPunct="1">
              <a:lnSpc>
                <a:spcPct val="80000"/>
              </a:lnSpc>
            </a:pPr>
            <a:r>
              <a:rPr lang="en-US" sz="3000" dirty="0" smtClean="0"/>
              <a:t>Loss of appetite</a:t>
            </a:r>
          </a:p>
          <a:p>
            <a:pPr eaLnBrk="1" hangingPunct="1">
              <a:lnSpc>
                <a:spcPct val="80000"/>
              </a:lnSpc>
            </a:pPr>
            <a:r>
              <a:rPr lang="en-US" sz="3000" dirty="0" smtClean="0"/>
              <a:t>If asymptomatic may have elevated serum creatinine concentration or an abnormal urinalysis</a:t>
            </a:r>
          </a:p>
          <a:p>
            <a:pPr eaLnBrk="1" hangingPunct="1">
              <a:lnSpc>
                <a:spcPct val="80000"/>
              </a:lnSpc>
            </a:pPr>
            <a:endParaRPr lang="en-US" sz="3000" dirty="0" smtClean="0"/>
          </a:p>
        </p:txBody>
      </p:sp>
      <p:pic>
        <p:nvPicPr>
          <p:cNvPr id="23556" name="Picture 4"/>
          <p:cNvPicPr>
            <a:picLocks noChangeAspect="1"/>
          </p:cNvPicPr>
          <p:nvPr/>
        </p:nvPicPr>
        <p:blipFill>
          <a:blip r:embed="rId2" cstate="print"/>
          <a:srcRect/>
          <a:stretch>
            <a:fillRect/>
          </a:stretch>
        </p:blipFill>
        <p:spPr bwMode="auto">
          <a:xfrm>
            <a:off x="4994275" y="1600200"/>
            <a:ext cx="3227388" cy="215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mg.medscape.com/slide/migrated/editorial/cmecircle/2005/3766/images/levin/slide008.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598" y="381000"/>
            <a:ext cx="7710175" cy="5791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68284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dc.gov/features/dschronickidneydisease/dschronickidneydisease_270px.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685800"/>
            <a:ext cx="4382186" cy="44958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4814455" y="810041"/>
            <a:ext cx="3886200" cy="4524315"/>
          </a:xfrm>
          <a:prstGeom prst="rect">
            <a:avLst/>
          </a:prstGeom>
          <a:noFill/>
        </p:spPr>
        <p:txBody>
          <a:bodyPr wrap="square" rtlCol="0">
            <a:spAutoFit/>
          </a:bodyPr>
          <a:lstStyle/>
          <a:p>
            <a:r>
              <a:rPr lang="en-US" dirty="0"/>
              <a:t>In the early stages of CKD, people do not notice any symptoms. The disease often develops so slowly that many people don't realize they're sick until the disease is advanced. In 2006, CKD was responsible for the death of nearly 45,000 people, ranking as the ninth leading cause of death in the United States</a:t>
            </a:r>
            <a:r>
              <a:rPr lang="en-US" dirty="0" smtClean="0"/>
              <a:t>.</a:t>
            </a:r>
            <a:endParaRPr lang="en-US" baseline="30000" dirty="0"/>
          </a:p>
          <a:p>
            <a:endParaRPr lang="en-US" dirty="0"/>
          </a:p>
          <a:p>
            <a:r>
              <a:rPr lang="en-US" dirty="0"/>
              <a:t>However, the risk for kidney disease can be reduced by preventing – when possible – diabetes and high blood pressure and managing these conditions when present.</a:t>
            </a:r>
          </a:p>
          <a:p>
            <a:endParaRPr lang="en-US" dirty="0"/>
          </a:p>
        </p:txBody>
      </p:sp>
    </p:spTree>
    <p:extLst>
      <p:ext uri="{BB962C8B-B14F-4D97-AF65-F5344CB8AC3E}">
        <p14:creationId xmlns:p14="http://schemas.microsoft.com/office/powerpoint/2010/main" xmlns="" val="249684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43" y="-170764"/>
            <a:ext cx="8670925" cy="1143000"/>
          </a:xfrm>
        </p:spPr>
        <p:txBody>
          <a:bodyPr>
            <a:noAutofit/>
          </a:bodyPr>
          <a:lstStyle/>
          <a:p>
            <a:r>
              <a:rPr lang="en-US" sz="2600" dirty="0" smtClean="0">
                <a:solidFill>
                  <a:srgbClr val="0000FF"/>
                </a:solidFill>
              </a:rPr>
              <a:t>Kidney function declines with age in humans</a:t>
            </a:r>
            <a:endParaRPr lang="en-US" sz="2600" dirty="0">
              <a:solidFill>
                <a:srgbClr val="0000FF"/>
              </a:solidFill>
            </a:endParaRPr>
          </a:p>
        </p:txBody>
      </p:sp>
      <p:sp>
        <p:nvSpPr>
          <p:cNvPr id="5" name="Rectangle 4"/>
          <p:cNvSpPr/>
          <p:nvPr/>
        </p:nvSpPr>
        <p:spPr>
          <a:xfrm>
            <a:off x="835294" y="4767702"/>
            <a:ext cx="8308706" cy="1908215"/>
          </a:xfrm>
          <a:prstGeom prst="rect">
            <a:avLst/>
          </a:prstGeom>
        </p:spPr>
        <p:txBody>
          <a:bodyPr wrap="square">
            <a:spAutoFit/>
          </a:bodyPr>
          <a:lstStyle/>
          <a:p>
            <a:endParaRPr lang="en-US" sz="1700" b="1" dirty="0" smtClean="0">
              <a:solidFill>
                <a:srgbClr val="FF0000"/>
              </a:solidFill>
            </a:endParaRPr>
          </a:p>
          <a:p>
            <a:r>
              <a:rPr lang="en-US" sz="1600" b="1" dirty="0" smtClean="0">
                <a:solidFill>
                  <a:srgbClr val="FF0000"/>
                </a:solidFill>
              </a:rPr>
              <a:t>Poor kidney function is a risk factor for death from major age-related diseases:</a:t>
            </a:r>
            <a:endParaRPr lang="en-US" sz="1600" b="1" dirty="0" smtClean="0"/>
          </a:p>
          <a:p>
            <a:pPr>
              <a:buNone/>
            </a:pPr>
            <a:r>
              <a:rPr lang="en-US" sz="1700" dirty="0" smtClean="0"/>
              <a:t>-</a:t>
            </a:r>
            <a:r>
              <a:rPr lang="en-US" sz="1600" b="1" dirty="0" smtClean="0"/>
              <a:t>Chronic kidney disease</a:t>
            </a:r>
            <a:endParaRPr lang="en-US" sz="1600" dirty="0" smtClean="0">
              <a:sym typeface="Wingdings"/>
            </a:endParaRPr>
          </a:p>
          <a:p>
            <a:pPr>
              <a:buNone/>
            </a:pPr>
            <a:r>
              <a:rPr lang="en-US" sz="1600" dirty="0" smtClean="0">
                <a:sym typeface="Wingdings"/>
              </a:rPr>
              <a:t>-</a:t>
            </a:r>
            <a:r>
              <a:rPr lang="en-US" sz="1600" b="1" dirty="0" smtClean="0">
                <a:sym typeface="Wingdings"/>
              </a:rPr>
              <a:t>Cardiovascular disease</a:t>
            </a:r>
          </a:p>
          <a:p>
            <a:pPr>
              <a:buNone/>
            </a:pPr>
            <a:r>
              <a:rPr lang="en-US" sz="1600" b="1" dirty="0" smtClean="0">
                <a:sym typeface="Wingdings"/>
              </a:rPr>
              <a:t>-Stroke</a:t>
            </a:r>
          </a:p>
          <a:p>
            <a:pPr>
              <a:buNone/>
            </a:pPr>
            <a:r>
              <a:rPr lang="en-US" sz="1600" b="1" dirty="0" smtClean="0">
                <a:sym typeface="Wingdings"/>
              </a:rPr>
              <a:t>-Type 2 Diabetes</a:t>
            </a:r>
            <a:endParaRPr lang="en-US" sz="1600" dirty="0" smtClean="0">
              <a:sym typeface="Wingdings"/>
            </a:endParaRPr>
          </a:p>
          <a:p>
            <a:pPr>
              <a:buNone/>
            </a:pPr>
            <a:endParaRPr lang="en-US" sz="1700" dirty="0" smtClean="0">
              <a:sym typeface="Wingdings"/>
            </a:endParaRPr>
          </a:p>
        </p:txBody>
      </p:sp>
      <p:sp>
        <p:nvSpPr>
          <p:cNvPr id="8" name="TextBox 7"/>
          <p:cNvSpPr txBox="1"/>
          <p:nvPr/>
        </p:nvSpPr>
        <p:spPr>
          <a:xfrm>
            <a:off x="5879893" y="6519446"/>
            <a:ext cx="3264107" cy="338554"/>
          </a:xfrm>
          <a:prstGeom prst="rect">
            <a:avLst/>
          </a:prstGeom>
          <a:noFill/>
        </p:spPr>
        <p:txBody>
          <a:bodyPr wrap="none" rtlCol="0">
            <a:spAutoFit/>
          </a:bodyPr>
          <a:lstStyle/>
          <a:p>
            <a:r>
              <a:rPr lang="en-US" sz="1600" i="1" dirty="0" err="1" smtClean="0"/>
              <a:t>Levey</a:t>
            </a:r>
            <a:r>
              <a:rPr lang="en-US" sz="1600" i="1" dirty="0" smtClean="0"/>
              <a:t> et al. 2009; Fan et al. 2011</a:t>
            </a:r>
            <a:endParaRPr lang="en-US" sz="1600" i="1" dirty="0"/>
          </a:p>
        </p:txBody>
      </p:sp>
      <p:pic>
        <p:nvPicPr>
          <p:cNvPr id="30723" name="Picture 3"/>
          <p:cNvPicPr>
            <a:picLocks noChangeAspect="1" noChangeArrowheads="1"/>
          </p:cNvPicPr>
          <p:nvPr/>
        </p:nvPicPr>
        <p:blipFill>
          <a:blip r:embed="rId3" cstate="print"/>
          <a:srcRect/>
          <a:stretch>
            <a:fillRect/>
          </a:stretch>
        </p:blipFill>
        <p:spPr bwMode="auto">
          <a:xfrm>
            <a:off x="1812560" y="1081961"/>
            <a:ext cx="5468219" cy="3574616"/>
          </a:xfrm>
          <a:prstGeom prst="rect">
            <a:avLst/>
          </a:prstGeom>
          <a:noFill/>
          <a:ln w="9525">
            <a:noFill/>
            <a:miter lim="800000"/>
            <a:headEnd/>
            <a:tailEnd/>
          </a:ln>
          <a:effectLst/>
        </p:spPr>
      </p:pic>
      <p:sp>
        <p:nvSpPr>
          <p:cNvPr id="7" name="Rectangle 6"/>
          <p:cNvSpPr/>
          <p:nvPr/>
        </p:nvSpPr>
        <p:spPr>
          <a:xfrm>
            <a:off x="976199" y="1790221"/>
            <a:ext cx="979236" cy="1943037"/>
          </a:xfrm>
          <a:prstGeom prst="rect">
            <a:avLst/>
          </a:prstGeom>
          <a:solidFill>
            <a:schemeClr val="bg1"/>
          </a:solidFill>
          <a:ln>
            <a:noFill/>
          </a:ln>
          <a:effectLst>
            <a:outerShdw dist="23000" dir="5400000" sx="0" sy="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Glomerular</a:t>
            </a:r>
          </a:p>
          <a:p>
            <a:pPr algn="ctr"/>
            <a:r>
              <a:rPr lang="en-US" sz="1100" dirty="0" smtClean="0">
                <a:solidFill>
                  <a:schemeClr val="tx1"/>
                </a:solidFill>
              </a:rPr>
              <a:t>Filtration </a:t>
            </a:r>
          </a:p>
          <a:p>
            <a:pPr algn="ctr"/>
            <a:r>
              <a:rPr lang="en-US" sz="1100" dirty="0" smtClean="0">
                <a:solidFill>
                  <a:schemeClr val="tx1"/>
                </a:solidFill>
              </a:rPr>
              <a:t>Rate</a:t>
            </a:r>
            <a:endParaRPr lang="en-US" sz="11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mtClean="0"/>
              <a:t>Risk Factors</a:t>
            </a:r>
          </a:p>
        </p:txBody>
      </p:sp>
      <p:sp>
        <p:nvSpPr>
          <p:cNvPr id="24579" name="Content Placeholder 2"/>
          <p:cNvSpPr>
            <a:spLocks noGrp="1"/>
          </p:cNvSpPr>
          <p:nvPr>
            <p:ph idx="1"/>
          </p:nvPr>
        </p:nvSpPr>
        <p:spPr>
          <a:xfrm>
            <a:off x="457200" y="1600200"/>
            <a:ext cx="8229600" cy="4959350"/>
          </a:xfrm>
        </p:spPr>
        <p:txBody>
          <a:bodyPr/>
          <a:lstStyle/>
          <a:p>
            <a:pPr eaLnBrk="1" hangingPunct="1"/>
            <a:r>
              <a:rPr lang="en-US" smtClean="0"/>
              <a:t>Age of more than 60 years</a:t>
            </a:r>
          </a:p>
          <a:p>
            <a:pPr eaLnBrk="1" hangingPunct="1"/>
            <a:r>
              <a:rPr lang="en-US" smtClean="0"/>
              <a:t>Hypertension and Diabetes </a:t>
            </a:r>
          </a:p>
          <a:p>
            <a:pPr lvl="1" eaLnBrk="1" hangingPunct="1"/>
            <a:r>
              <a:rPr lang="en-US" smtClean="0"/>
              <a:t>Responsible for 2/3 of cases</a:t>
            </a:r>
          </a:p>
          <a:p>
            <a:pPr eaLnBrk="1" hangingPunct="1"/>
            <a:r>
              <a:rPr lang="en-US" smtClean="0"/>
              <a:t>Cardiovascular disease </a:t>
            </a:r>
          </a:p>
          <a:p>
            <a:pPr eaLnBrk="1" hangingPunct="1"/>
            <a:r>
              <a:rPr lang="en-US" smtClean="0"/>
              <a:t>Family history of the disease. </a:t>
            </a:r>
          </a:p>
          <a:p>
            <a:pPr eaLnBrk="1" hangingPunct="1"/>
            <a:r>
              <a:rPr lang="en-US" smtClean="0"/>
              <a:t>Race and ethnicity</a:t>
            </a:r>
          </a:p>
          <a:p>
            <a:pPr lvl="2" eaLnBrk="1" hangingPunct="1"/>
            <a:r>
              <a:rPr lang="en-US" smtClean="0"/>
              <a:t>Highest incidence is for African Americans</a:t>
            </a:r>
          </a:p>
          <a:p>
            <a:pPr lvl="2" eaLnBrk="1" hangingPunct="1"/>
            <a:r>
              <a:rPr lang="en-US" smtClean="0"/>
              <a:t>Hispanics have higher incidence rates of ESRD than non-Hispanics.</a:t>
            </a:r>
          </a:p>
          <a:p>
            <a:pPr eaLnBrk="1" hangingPunct="1"/>
            <a:endParaRPr lang="en-US" smtClean="0"/>
          </a:p>
          <a:p>
            <a:pPr lvl="2" eaLnBrk="1" hangingPunct="1"/>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2971800"/>
            <a:ext cx="8153400" cy="3505200"/>
          </a:xfrm>
        </p:spPr>
        <p:txBody>
          <a:bodyPr>
            <a:normAutofit lnSpcReduction="10000"/>
          </a:bodyPr>
          <a:lstStyle/>
          <a:p>
            <a:pPr algn="l">
              <a:buFont typeface="Arial" pitchFamily="34" charset="0"/>
              <a:buChar char="•"/>
            </a:pPr>
            <a:r>
              <a:rPr lang="en-US" dirty="0" smtClean="0">
                <a:solidFill>
                  <a:schemeClr val="tx1"/>
                </a:solidFill>
              </a:rPr>
              <a:t>Meta-analysis of genome-wide association data from 20 Studies</a:t>
            </a:r>
          </a:p>
          <a:p>
            <a:pPr algn="l">
              <a:buFont typeface="Arial" pitchFamily="34" charset="0"/>
              <a:buChar char="•"/>
            </a:pPr>
            <a:r>
              <a:rPr lang="en-US" dirty="0" smtClean="0">
                <a:solidFill>
                  <a:schemeClr val="tx1"/>
                </a:solidFill>
              </a:rPr>
              <a:t>67,093 Caucasian individuals </a:t>
            </a:r>
          </a:p>
          <a:p>
            <a:pPr algn="l">
              <a:buFont typeface="Arial" pitchFamily="34" charset="0"/>
              <a:buChar char="•"/>
            </a:pPr>
            <a:r>
              <a:rPr lang="en-US" dirty="0" smtClean="0">
                <a:solidFill>
                  <a:schemeClr val="tx1"/>
                </a:solidFill>
              </a:rPr>
              <a:t>Serum </a:t>
            </a:r>
            <a:r>
              <a:rPr lang="en-US" dirty="0" err="1" smtClean="0">
                <a:solidFill>
                  <a:schemeClr val="tx1"/>
                </a:solidFill>
              </a:rPr>
              <a:t>creatinine</a:t>
            </a:r>
            <a:r>
              <a:rPr lang="en-US" dirty="0" smtClean="0">
                <a:solidFill>
                  <a:schemeClr val="tx1"/>
                </a:solidFill>
              </a:rPr>
              <a:t> (</a:t>
            </a:r>
            <a:r>
              <a:rPr lang="en-US" dirty="0" err="1" smtClean="0">
                <a:solidFill>
                  <a:schemeClr val="tx1"/>
                </a:solidFill>
              </a:rPr>
              <a:t>eGFRcrea</a:t>
            </a:r>
            <a:r>
              <a:rPr lang="en-US" dirty="0" smtClean="0">
                <a:solidFill>
                  <a:schemeClr val="tx1"/>
                </a:solidFill>
              </a:rPr>
              <a:t>), </a:t>
            </a:r>
            <a:r>
              <a:rPr lang="en-US" dirty="0" err="1" smtClean="0">
                <a:solidFill>
                  <a:schemeClr val="tx1"/>
                </a:solidFill>
              </a:rPr>
              <a:t>cystatin</a:t>
            </a:r>
            <a:r>
              <a:rPr lang="en-US" dirty="0" smtClean="0">
                <a:solidFill>
                  <a:schemeClr val="tx1"/>
                </a:solidFill>
              </a:rPr>
              <a:t> C (</a:t>
            </a:r>
            <a:r>
              <a:rPr lang="en-US" dirty="0" err="1" smtClean="0">
                <a:solidFill>
                  <a:schemeClr val="tx1"/>
                </a:solidFill>
              </a:rPr>
              <a:t>eGFRcys</a:t>
            </a:r>
            <a:r>
              <a:rPr lang="en-US" dirty="0" smtClean="0">
                <a:solidFill>
                  <a:schemeClr val="tx1"/>
                </a:solidFill>
              </a:rPr>
              <a:t>), and CKD (</a:t>
            </a:r>
            <a:r>
              <a:rPr lang="en-US" dirty="0" err="1" smtClean="0">
                <a:solidFill>
                  <a:schemeClr val="tx1"/>
                </a:solidFill>
              </a:rPr>
              <a:t>eGFRcrea</a:t>
            </a:r>
            <a:r>
              <a:rPr lang="en-US" dirty="0" smtClean="0">
                <a:solidFill>
                  <a:schemeClr val="tx1"/>
                </a:solidFill>
              </a:rPr>
              <a:t> &lt;60 ml/min/1.73m</a:t>
            </a:r>
            <a:r>
              <a:rPr lang="en-US" baseline="30000" dirty="0" smtClean="0">
                <a:solidFill>
                  <a:schemeClr val="tx1"/>
                </a:solidFill>
              </a:rPr>
              <a:t>2</a:t>
            </a:r>
            <a:r>
              <a:rPr lang="en-US" dirty="0" smtClean="0">
                <a:solidFill>
                  <a:schemeClr val="tx1"/>
                </a:solidFill>
              </a:rPr>
              <a:t>; n = 5,807 CKD cases). </a:t>
            </a:r>
          </a:p>
          <a:p>
            <a:pPr algn="l">
              <a:buFont typeface="Arial" pitchFamily="34" charset="0"/>
              <a:buChar char="•"/>
            </a:pPr>
            <a:r>
              <a:rPr lang="en-US" dirty="0" smtClean="0">
                <a:solidFill>
                  <a:schemeClr val="tx1"/>
                </a:solidFill>
              </a:rPr>
              <a:t>20 new loci</a:t>
            </a:r>
            <a:endParaRPr lang="en-US"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304800" y="228600"/>
            <a:ext cx="8505825" cy="24384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33400" y="1447800"/>
            <a:ext cx="8011026" cy="3581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1143000"/>
          </a:xfrm>
        </p:spPr>
        <p:txBody>
          <a:bodyPr>
            <a:noAutofit/>
          </a:bodyPr>
          <a:lstStyle/>
          <a:p>
            <a:r>
              <a:rPr lang="en-US" sz="2400" dirty="0" smtClean="0"/>
              <a:t>Stress fracture </a:t>
            </a:r>
            <a:r>
              <a:rPr lang="en-US" sz="2400" dirty="0"/>
              <a:t>is a common sports injury, and most cases are associated with athletics.</a:t>
            </a:r>
            <a:br>
              <a:rPr lang="en-US" sz="2400" dirty="0"/>
            </a:br>
            <a:endParaRPr lang="en-US" sz="2400" dirty="0"/>
          </a:p>
        </p:txBody>
      </p:sp>
      <p:pic>
        <p:nvPicPr>
          <p:cNvPr id="5122" name="Picture 2" descr="http://painmanagementtrends.com/wp-content/uploads/2011/12/San-Francisco-Podiatrist-on-Running-on-stress-fractures-in-the-foot-300x17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 y="1524000"/>
            <a:ext cx="7707086" cy="4495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06297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cstate="print"/>
          <a:srcRect/>
          <a:stretch>
            <a:fillRect/>
          </a:stretch>
        </p:blipFill>
        <p:spPr bwMode="auto">
          <a:xfrm>
            <a:off x="339542" y="1981200"/>
            <a:ext cx="8687675" cy="2971800"/>
          </a:xfrm>
          <a:prstGeom prst="rect">
            <a:avLst/>
          </a:prstGeom>
          <a:noFill/>
          <a:ln w="9525">
            <a:noFill/>
            <a:miter lim="800000"/>
            <a:headEnd/>
            <a:tailEnd/>
          </a:ln>
        </p:spPr>
      </p:pic>
    </p:spTree>
    <p:extLst>
      <p:ext uri="{BB962C8B-B14F-4D97-AF65-F5344CB8AC3E}">
        <p14:creationId xmlns:p14="http://schemas.microsoft.com/office/powerpoint/2010/main" xmlns="" val="1801674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533400" y="457200"/>
            <a:ext cx="7305675" cy="1314450"/>
          </a:xfrm>
          <a:prstGeom prst="rect">
            <a:avLst/>
          </a:prstGeom>
          <a:noFill/>
          <a:ln w="9525">
            <a:noFill/>
            <a:miter lim="800000"/>
            <a:headEnd/>
            <a:tailEnd/>
          </a:ln>
        </p:spPr>
      </p:pic>
      <p:sp>
        <p:nvSpPr>
          <p:cNvPr id="3" name="Subtitle 2"/>
          <p:cNvSpPr txBox="1">
            <a:spLocks/>
          </p:cNvSpPr>
          <p:nvPr/>
        </p:nvSpPr>
        <p:spPr>
          <a:xfrm>
            <a:off x="457200" y="2971800"/>
            <a:ext cx="8153400" cy="35052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Meta-analysis of genome-wide association data from 20 Studies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130K Caucasian individuals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Serum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creatinine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eGFRcrea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6 new loci for CEU</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4/6 validate in African Americans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533400" y="550786"/>
            <a:ext cx="8001000" cy="5702122"/>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676400" y="196161"/>
            <a:ext cx="5715000" cy="6380603"/>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CKD:  rs12917707 </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71600" y="1371600"/>
            <a:ext cx="5181600" cy="51583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80070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GFR creatinine</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1200" y="1295400"/>
            <a:ext cx="5105400" cy="5105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996379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GFR </a:t>
            </a:r>
            <a:r>
              <a:rPr lang="en-US" dirty="0" err="1" smtClean="0"/>
              <a:t>cystatin</a:t>
            </a:r>
            <a:r>
              <a:rPr lang="en-US" dirty="0" smtClean="0"/>
              <a:t> C</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33600" y="1371600"/>
            <a:ext cx="4991100" cy="511185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112039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2" cstate="screen"/>
          <a:srcRect/>
          <a:stretch>
            <a:fillRect/>
          </a:stretch>
        </p:blipFill>
        <p:spPr bwMode="auto">
          <a:xfrm>
            <a:off x="0" y="533399"/>
            <a:ext cx="9144000" cy="6547103"/>
          </a:xfrm>
          <a:prstGeom prst="rect">
            <a:avLst/>
          </a:prstGeom>
          <a:noFill/>
          <a:ln w="9525">
            <a:noFill/>
            <a:miter lim="800000"/>
            <a:headEnd/>
            <a:tailEnd/>
          </a:ln>
        </p:spPr>
      </p:pic>
      <p:sp>
        <p:nvSpPr>
          <p:cNvPr id="2" name="Title 1"/>
          <p:cNvSpPr>
            <a:spLocks noGrp="1"/>
          </p:cNvSpPr>
          <p:nvPr>
            <p:ph type="ctrTitle"/>
          </p:nvPr>
        </p:nvSpPr>
        <p:spPr>
          <a:xfrm>
            <a:off x="0" y="0"/>
            <a:ext cx="8244408" cy="764704"/>
          </a:xfrm>
          <a:solidFill>
            <a:schemeClr val="bg1"/>
          </a:solidFill>
        </p:spPr>
        <p:txBody>
          <a:bodyPr>
            <a:noAutofit/>
          </a:bodyPr>
          <a:lstStyle/>
          <a:p>
            <a:r>
              <a:rPr lang="en-US" sz="2800" dirty="0" smtClean="0"/>
              <a:t>Genetics of extreme human longevity</a:t>
            </a:r>
            <a:endParaRPr lang="en-US" sz="2800" dirty="0"/>
          </a:p>
        </p:txBody>
      </p:sp>
    </p:spTree>
    <p:extLst>
      <p:ext uri="{BB962C8B-B14F-4D97-AF65-F5344CB8AC3E}">
        <p14:creationId xmlns:p14="http://schemas.microsoft.com/office/powerpoint/2010/main" xmlns="" val="22397958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4038599" y="381000"/>
            <a:ext cx="4462057" cy="5943600"/>
          </a:xfrm>
          <a:prstGeom prst="rect">
            <a:avLst/>
          </a:prstGeom>
          <a:noFill/>
          <a:ln w="9525">
            <a:noFill/>
            <a:miter lim="800000"/>
            <a:headEnd/>
            <a:tailEnd/>
          </a:ln>
        </p:spPr>
      </p:pic>
      <p:sp>
        <p:nvSpPr>
          <p:cNvPr id="3075" name="Text Box 3"/>
          <p:cNvSpPr txBox="1">
            <a:spLocks noChangeArrowheads="1"/>
          </p:cNvSpPr>
          <p:nvPr/>
        </p:nvSpPr>
        <p:spPr bwMode="auto">
          <a:xfrm>
            <a:off x="593725" y="530225"/>
            <a:ext cx="5268913" cy="701675"/>
          </a:xfrm>
          <a:prstGeom prst="rect">
            <a:avLst/>
          </a:prstGeom>
          <a:noFill/>
          <a:ln w="9525">
            <a:noFill/>
            <a:miter lim="800000"/>
            <a:headEnd/>
            <a:tailEnd/>
          </a:ln>
          <a:effectLst/>
        </p:spPr>
        <p:txBody>
          <a:bodyPr wrap="none">
            <a:spAutoFit/>
          </a:bodyPr>
          <a:lstStyle/>
          <a:p>
            <a:r>
              <a:rPr lang="en-US" sz="4000" b="1">
                <a:latin typeface="Times New Roman" pitchFamily="-112" charset="0"/>
              </a:rPr>
              <a:t>World’s Oldest Human</a:t>
            </a:r>
          </a:p>
        </p:txBody>
      </p:sp>
      <p:sp>
        <p:nvSpPr>
          <p:cNvPr id="3076" name="Text Box 4"/>
          <p:cNvSpPr txBox="1">
            <a:spLocks noChangeArrowheads="1"/>
          </p:cNvSpPr>
          <p:nvPr/>
        </p:nvSpPr>
        <p:spPr bwMode="auto">
          <a:xfrm>
            <a:off x="593725" y="1444625"/>
            <a:ext cx="3825875" cy="1311275"/>
          </a:xfrm>
          <a:prstGeom prst="rect">
            <a:avLst/>
          </a:prstGeom>
          <a:noFill/>
          <a:ln w="9525">
            <a:noFill/>
            <a:miter lim="800000"/>
            <a:headEnd/>
            <a:tailEnd/>
          </a:ln>
          <a:effectLst/>
        </p:spPr>
        <p:txBody>
          <a:bodyPr wrap="none">
            <a:spAutoFit/>
          </a:bodyPr>
          <a:lstStyle/>
          <a:p>
            <a:r>
              <a:rPr lang="en-US" sz="4000" b="1">
                <a:latin typeface="Times New Roman" pitchFamily="-112" charset="0"/>
              </a:rPr>
              <a:t>Jeanne Calment </a:t>
            </a:r>
          </a:p>
          <a:p>
            <a:r>
              <a:rPr lang="en-US" sz="4000" b="1">
                <a:latin typeface="Times New Roman" pitchFamily="-112" charset="0"/>
              </a:rPr>
              <a:t>of Arles, France</a:t>
            </a:r>
          </a:p>
        </p:txBody>
      </p:sp>
      <p:sp>
        <p:nvSpPr>
          <p:cNvPr id="3077" name="Text Box 5"/>
          <p:cNvSpPr txBox="1">
            <a:spLocks noChangeArrowheads="1"/>
          </p:cNvSpPr>
          <p:nvPr/>
        </p:nvSpPr>
        <p:spPr bwMode="auto">
          <a:xfrm>
            <a:off x="685800" y="3228975"/>
            <a:ext cx="2408032" cy="1323439"/>
          </a:xfrm>
          <a:prstGeom prst="rect">
            <a:avLst/>
          </a:prstGeom>
          <a:noFill/>
          <a:ln w="9525">
            <a:noFill/>
            <a:miter lim="800000"/>
            <a:headEnd/>
            <a:tailEnd/>
          </a:ln>
          <a:effectLst/>
        </p:spPr>
        <p:txBody>
          <a:bodyPr wrap="none">
            <a:spAutoFit/>
          </a:bodyPr>
          <a:lstStyle/>
          <a:p>
            <a:r>
              <a:rPr lang="en-US" sz="4000" b="1" dirty="0" smtClean="0">
                <a:latin typeface="Times New Roman" pitchFamily="-112" charset="0"/>
              </a:rPr>
              <a:t>1875-1997</a:t>
            </a:r>
            <a:endParaRPr lang="en-US" sz="4000" b="1" dirty="0">
              <a:latin typeface="Times New Roman" pitchFamily="-112" charset="0"/>
            </a:endParaRPr>
          </a:p>
          <a:p>
            <a:r>
              <a:rPr lang="en-US" sz="4000" b="1" dirty="0">
                <a:latin typeface="Times New Roman" pitchFamily="-112" charset="0"/>
              </a:rPr>
              <a:t>122 </a:t>
            </a:r>
            <a:r>
              <a:rPr lang="en-US" sz="4000" b="1" dirty="0" err="1">
                <a:latin typeface="Times New Roman" pitchFamily="-112" charset="0"/>
              </a:rPr>
              <a:t>yrs</a:t>
            </a:r>
            <a:endParaRPr lang="en-US" sz="4000" b="1" dirty="0">
              <a:latin typeface="Times New Roman" pitchFamily="-112" charset="0"/>
            </a:endParaRPr>
          </a:p>
        </p:txBody>
      </p:sp>
    </p:spTree>
    <p:extLst>
      <p:ext uri="{BB962C8B-B14F-4D97-AF65-F5344CB8AC3E}">
        <p14:creationId xmlns:p14="http://schemas.microsoft.com/office/powerpoint/2010/main" xmlns="" val="80312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0"/>
            <a:ext cx="7772400" cy="1143000"/>
          </a:xfrm>
        </p:spPr>
        <p:txBody>
          <a:bodyPr/>
          <a:lstStyle/>
          <a:p>
            <a:r>
              <a:rPr lang="en-US" sz="4800" dirty="0">
                <a:latin typeface="Futura Condensed"/>
                <a:cs typeface="Futura Condensed"/>
              </a:rPr>
              <a:t>Longevity</a:t>
            </a:r>
            <a:r>
              <a:rPr lang="en-US" sz="4800" dirty="0" smtClean="0">
                <a:latin typeface="Futura Condensed"/>
                <a:cs typeface="Futura Condensed"/>
              </a:rPr>
              <a:t> is Heritable</a:t>
            </a:r>
            <a:endParaRPr lang="en-US" sz="4800" dirty="0">
              <a:latin typeface="Futura Condensed"/>
              <a:cs typeface="Futura Condensed"/>
            </a:endParaRPr>
          </a:p>
        </p:txBody>
      </p:sp>
      <p:pic>
        <p:nvPicPr>
          <p:cNvPr id="2051" name="Picture 3" descr="10.1371_journal.pbio#57FC60.tif                                00077B8EMacintosh HD                   BF68DF32:"/>
          <p:cNvPicPr>
            <a:picLocks noChangeAspect="1" noChangeArrowheads="1"/>
          </p:cNvPicPr>
          <p:nvPr/>
        </p:nvPicPr>
        <p:blipFill>
          <a:blip r:embed="rId3" cstate="print"/>
          <a:srcRect/>
          <a:stretch>
            <a:fillRect/>
          </a:stretch>
        </p:blipFill>
        <p:spPr bwMode="auto">
          <a:xfrm>
            <a:off x="685800" y="1295400"/>
            <a:ext cx="7848600" cy="4238625"/>
          </a:xfrm>
          <a:prstGeom prst="rect">
            <a:avLst/>
          </a:prstGeom>
          <a:noFill/>
        </p:spPr>
      </p:pic>
      <p:sp>
        <p:nvSpPr>
          <p:cNvPr id="2052" name="Text Box 4"/>
          <p:cNvSpPr txBox="1">
            <a:spLocks noChangeArrowheads="1"/>
          </p:cNvSpPr>
          <p:nvPr/>
        </p:nvSpPr>
        <p:spPr bwMode="auto">
          <a:xfrm>
            <a:off x="6019800" y="5534025"/>
            <a:ext cx="2438400"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en-US" dirty="0" smtClean="0">
                <a:latin typeface="Arial"/>
                <a:cs typeface="Arial"/>
              </a:rPr>
              <a:t>From Gross L., 2006</a:t>
            </a:r>
            <a:endParaRPr lang="en-US" dirty="0">
              <a:latin typeface="Arial"/>
              <a:cs typeface="Arial"/>
            </a:endParaRPr>
          </a:p>
        </p:txBody>
      </p:sp>
      <p:sp>
        <p:nvSpPr>
          <p:cNvPr id="2" name="TextBox 1"/>
          <p:cNvSpPr txBox="1"/>
          <p:nvPr/>
        </p:nvSpPr>
        <p:spPr>
          <a:xfrm>
            <a:off x="672248" y="5903357"/>
            <a:ext cx="7862152" cy="492443"/>
          </a:xfrm>
          <a:prstGeom prst="rect">
            <a:avLst/>
          </a:prstGeom>
          <a:noFill/>
        </p:spPr>
        <p:txBody>
          <a:bodyPr wrap="none" rtlCol="0">
            <a:spAutoFit/>
          </a:bodyPr>
          <a:lstStyle/>
          <a:p>
            <a:r>
              <a:rPr lang="en-US" sz="2600" dirty="0" smtClean="0"/>
              <a:t>Helen Reichert and siblings, as children and centenarians</a:t>
            </a:r>
            <a:endParaRPr lang="en-US" sz="2600" dirty="0"/>
          </a:p>
        </p:txBody>
      </p:sp>
    </p:spTree>
    <p:extLst>
      <p:ext uri="{BB962C8B-B14F-4D97-AF65-F5344CB8AC3E}">
        <p14:creationId xmlns:p14="http://schemas.microsoft.com/office/powerpoint/2010/main" xmlns="" val="35097619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619125"/>
            <a:ext cx="3810000" cy="56197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4191000" y="2057400"/>
            <a:ext cx="4648200" cy="1754326"/>
          </a:xfrm>
          <a:prstGeom prst="rect">
            <a:avLst/>
          </a:prstGeom>
          <a:noFill/>
        </p:spPr>
        <p:txBody>
          <a:bodyPr wrap="square" rtlCol="0">
            <a:spAutoFit/>
          </a:bodyPr>
          <a:lstStyle/>
          <a:p>
            <a:r>
              <a:rPr lang="en-US" dirty="0"/>
              <a:t>The most common sites of stress fractures are the second and third metatarsals of the foot. Stress fractures are also common in the heel (calcaneus), the outer bone of the lower leg (fibula), and the </a:t>
            </a:r>
            <a:r>
              <a:rPr lang="en-US" dirty="0" err="1"/>
              <a:t>navicular</a:t>
            </a:r>
            <a:r>
              <a:rPr lang="en-US" dirty="0"/>
              <a:t>, a bone on the top of the </a:t>
            </a:r>
            <a:r>
              <a:rPr lang="en-US" dirty="0" err="1"/>
              <a:t>midfoot</a:t>
            </a:r>
            <a:r>
              <a:rPr lang="en-US" dirty="0"/>
              <a:t>.</a:t>
            </a:r>
          </a:p>
        </p:txBody>
      </p:sp>
    </p:spTree>
    <p:extLst>
      <p:ext uri="{BB962C8B-B14F-4D97-AF65-F5344CB8AC3E}">
        <p14:creationId xmlns:p14="http://schemas.microsoft.com/office/powerpoint/2010/main" xmlns="" val="2302707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23728" y="5672753"/>
            <a:ext cx="5409686" cy="461665"/>
          </a:xfrm>
          <a:prstGeom prst="rect">
            <a:avLst/>
          </a:prstGeom>
          <a:noFill/>
        </p:spPr>
        <p:txBody>
          <a:bodyPr wrap="none" rtlCol="0">
            <a:spAutoFit/>
          </a:bodyPr>
          <a:lstStyle/>
          <a:p>
            <a:r>
              <a:rPr lang="en-US" sz="2400" b="1" dirty="0" err="1"/>
              <a:t>Mollye</a:t>
            </a:r>
            <a:r>
              <a:rPr lang="en-US" sz="2400" b="1" dirty="0"/>
              <a:t> Marcus, 111 years old, and family</a:t>
            </a:r>
          </a:p>
        </p:txBody>
      </p:sp>
      <p:pic>
        <p:nvPicPr>
          <p:cNvPr id="8" name="Picture 7" descr="MMarcus2.jpg"/>
          <p:cNvPicPr/>
          <p:nvPr/>
        </p:nvPicPr>
        <p:blipFill>
          <a:blip r:embed="rId3" cstate="print"/>
          <a:stretch>
            <a:fillRect/>
          </a:stretch>
        </p:blipFill>
        <p:spPr>
          <a:xfrm>
            <a:off x="962809" y="1484784"/>
            <a:ext cx="7218380" cy="4077018"/>
          </a:xfrm>
          <a:prstGeom prst="rect">
            <a:avLst/>
          </a:prstGeom>
        </p:spPr>
      </p:pic>
      <p:sp>
        <p:nvSpPr>
          <p:cNvPr id="9" name="Rectangle 2"/>
          <p:cNvSpPr txBox="1">
            <a:spLocks noChangeArrowheads="1"/>
          </p:cNvSpPr>
          <p:nvPr/>
        </p:nvSpPr>
        <p:spPr>
          <a:xfrm>
            <a:off x="685800" y="0"/>
            <a:ext cx="777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dirty="0" smtClean="0">
                <a:latin typeface="Futura Condensed"/>
                <a:cs typeface="Futura Condensed"/>
              </a:rPr>
              <a:t>Longevity is Heritable</a:t>
            </a:r>
            <a:endParaRPr lang="en-US" sz="4800" dirty="0">
              <a:latin typeface="Futura Condensed"/>
              <a:cs typeface="Futura Condensed"/>
            </a:endParaRPr>
          </a:p>
        </p:txBody>
      </p:sp>
    </p:spTree>
    <p:extLst>
      <p:ext uri="{BB962C8B-B14F-4D97-AF65-F5344CB8AC3E}">
        <p14:creationId xmlns:p14="http://schemas.microsoft.com/office/powerpoint/2010/main" xmlns="" val="31947958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3600" smtClean="0"/>
              <a:t>Centenarian offspring have reduced onset of disease and live 8-14 yrs longer</a:t>
            </a:r>
            <a:endParaRPr lang="en-US" sz="3600" dirty="0"/>
          </a:p>
        </p:txBody>
      </p:sp>
      <p:sp>
        <p:nvSpPr>
          <p:cNvPr id="5" name="TextBox 4"/>
          <p:cNvSpPr txBox="1"/>
          <p:nvPr/>
        </p:nvSpPr>
        <p:spPr>
          <a:xfrm>
            <a:off x="2895600" y="6400800"/>
            <a:ext cx="6248400" cy="400110"/>
          </a:xfrm>
          <a:prstGeom prst="rect">
            <a:avLst/>
          </a:prstGeom>
          <a:noFill/>
        </p:spPr>
        <p:txBody>
          <a:bodyPr wrap="square" rtlCol="0">
            <a:spAutoFit/>
          </a:bodyPr>
          <a:lstStyle/>
          <a:p>
            <a:pPr algn="r"/>
            <a:r>
              <a:rPr lang="en-US" sz="2000" i="1" dirty="0" smtClean="0"/>
              <a:t>Terry et al. 2004; Adams et al., 2008; </a:t>
            </a:r>
            <a:r>
              <a:rPr lang="en-US" sz="2000" i="1" dirty="0" err="1" smtClean="0"/>
              <a:t>Perls</a:t>
            </a:r>
            <a:r>
              <a:rPr lang="en-US" sz="2000" i="1" dirty="0" smtClean="0"/>
              <a:t> et al. 2007</a:t>
            </a:r>
            <a:endParaRPr lang="en-US" sz="2000" i="1" dirty="0"/>
          </a:p>
        </p:txBody>
      </p:sp>
      <p:graphicFrame>
        <p:nvGraphicFramePr>
          <p:cNvPr id="6" name="Chart 5"/>
          <p:cNvGraphicFramePr>
            <a:graphicFrameLocks/>
          </p:cNvGraphicFramePr>
          <p:nvPr>
            <p:extLst>
              <p:ext uri="{D42A27DB-BD31-4B8C-83A1-F6EECF244321}">
                <p14:modId xmlns:p14="http://schemas.microsoft.com/office/powerpoint/2010/main" xmlns="" val="3933009991"/>
              </p:ext>
            </p:extLst>
          </p:nvPr>
        </p:nvGraphicFramePr>
        <p:xfrm>
          <a:off x="1066800" y="1905000"/>
          <a:ext cx="54864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280317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
          <p:cNvGrpSpPr/>
          <p:nvPr/>
        </p:nvGrpSpPr>
        <p:grpSpPr>
          <a:xfrm>
            <a:off x="304800" y="1600200"/>
            <a:ext cx="9982200" cy="4191000"/>
            <a:chOff x="304800" y="2286000"/>
            <a:chExt cx="9982200" cy="4191000"/>
          </a:xfrm>
        </p:grpSpPr>
        <p:pic>
          <p:nvPicPr>
            <p:cNvPr id="2052" name="Picture 4"/>
            <p:cNvPicPr>
              <a:picLocks noChangeAspect="1" noChangeArrowheads="1"/>
            </p:cNvPicPr>
            <p:nvPr/>
          </p:nvPicPr>
          <p:blipFill>
            <a:blip r:embed="rId3" cstate="print"/>
            <a:srcRect l="16422" t="21556" r="75556" b="61555"/>
            <a:stretch>
              <a:fillRect/>
            </a:stretch>
          </p:blipFill>
          <p:spPr bwMode="auto">
            <a:xfrm>
              <a:off x="1143000" y="2971800"/>
              <a:ext cx="2895600" cy="3429000"/>
            </a:xfrm>
            <a:prstGeom prst="rect">
              <a:avLst/>
            </a:prstGeom>
            <a:noFill/>
            <a:ln w="9525">
              <a:noFill/>
              <a:miter lim="800000"/>
              <a:headEnd/>
              <a:tailEnd/>
            </a:ln>
          </p:spPr>
        </p:pic>
        <p:sp>
          <p:nvSpPr>
            <p:cNvPr id="13" name="Rectangle 12"/>
            <p:cNvSpPr/>
            <p:nvPr/>
          </p:nvSpPr>
          <p:spPr>
            <a:xfrm>
              <a:off x="304800" y="2286000"/>
              <a:ext cx="89154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4191000" y="2921000"/>
              <a:ext cx="6096000" cy="3379387"/>
            </a:xfrm>
            <a:prstGeom prst="rect">
              <a:avLst/>
            </a:prstGeom>
            <a:noFill/>
          </p:spPr>
          <p:txBody>
            <a:bodyPr wrap="square" rtlCol="0">
              <a:spAutoFit/>
            </a:bodyPr>
            <a:lstStyle/>
            <a:p>
              <a:r>
                <a:rPr lang="en-US" sz="2670" b="1" dirty="0" smtClean="0">
                  <a:solidFill>
                    <a:srgbClr val="FF0000"/>
                  </a:solidFill>
                </a:rPr>
                <a:t>No Significant SNP</a:t>
              </a:r>
            </a:p>
            <a:p>
              <a:r>
                <a:rPr lang="en-US" sz="2670" b="1" dirty="0" smtClean="0">
                  <a:solidFill>
                    <a:srgbClr val="00B050"/>
                  </a:solidFill>
                </a:rPr>
                <a:t>APOE</a:t>
              </a:r>
            </a:p>
            <a:p>
              <a:r>
                <a:rPr lang="en-US" sz="2670" b="1" dirty="0" smtClean="0">
                  <a:solidFill>
                    <a:srgbClr val="FF0000"/>
                  </a:solidFill>
                </a:rPr>
                <a:t>No Significant SNP</a:t>
              </a:r>
            </a:p>
            <a:p>
              <a:r>
                <a:rPr lang="en-US" sz="2670" b="1" dirty="0" smtClean="0">
                  <a:solidFill>
                    <a:srgbClr val="00B050"/>
                  </a:solidFill>
                </a:rPr>
                <a:t>APOE</a:t>
              </a:r>
            </a:p>
            <a:p>
              <a:r>
                <a:rPr lang="en-US" sz="2670" b="1" dirty="0" smtClean="0">
                  <a:solidFill>
                    <a:srgbClr val="FF0000"/>
                  </a:solidFill>
                </a:rPr>
                <a:t>No Significant SNP</a:t>
              </a:r>
            </a:p>
            <a:p>
              <a:r>
                <a:rPr lang="en-US" sz="2670" b="1" dirty="0" smtClean="0">
                  <a:solidFill>
                    <a:srgbClr val="00B050"/>
                  </a:solidFill>
                </a:rPr>
                <a:t>APOE</a:t>
              </a:r>
            </a:p>
            <a:p>
              <a:r>
                <a:rPr lang="en-US" sz="2670" b="1" dirty="0" smtClean="0">
                  <a:solidFill>
                    <a:srgbClr val="00B050"/>
                  </a:solidFill>
                </a:rPr>
                <a:t>APOE</a:t>
              </a:r>
            </a:p>
            <a:p>
              <a:endParaRPr lang="en-US" sz="2670" b="1" dirty="0" smtClean="0">
                <a:solidFill>
                  <a:srgbClr val="00B050"/>
                </a:solidFill>
              </a:endParaRPr>
            </a:p>
          </p:txBody>
        </p:sp>
        <p:sp>
          <p:nvSpPr>
            <p:cNvPr id="9" name="Rectangle 8"/>
            <p:cNvSpPr/>
            <p:nvPr/>
          </p:nvSpPr>
          <p:spPr>
            <a:xfrm>
              <a:off x="304800" y="5791200"/>
              <a:ext cx="89154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Content Placeholder 6"/>
          <p:cNvSpPr>
            <a:spLocks noGrp="1"/>
          </p:cNvSpPr>
          <p:nvPr>
            <p:ph idx="1"/>
          </p:nvPr>
        </p:nvSpPr>
        <p:spPr>
          <a:xfrm>
            <a:off x="457200" y="1600200"/>
            <a:ext cx="8229600" cy="5105400"/>
          </a:xfrm>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Important caveat: cohort sizes are small.</a:t>
            </a:r>
            <a:endParaRPr lang="en-US" dirty="0"/>
          </a:p>
        </p:txBody>
      </p:sp>
      <p:sp>
        <p:nvSpPr>
          <p:cNvPr id="2" name="Title 1"/>
          <p:cNvSpPr>
            <a:spLocks noGrp="1"/>
          </p:cNvSpPr>
          <p:nvPr>
            <p:ph type="title"/>
          </p:nvPr>
        </p:nvSpPr>
        <p:spPr>
          <a:xfrm>
            <a:off x="323528" y="404664"/>
            <a:ext cx="8229600" cy="1143000"/>
          </a:xfrm>
        </p:spPr>
        <p:txBody>
          <a:bodyPr>
            <a:normAutofit fontScale="90000"/>
          </a:bodyPr>
          <a:lstStyle/>
          <a:p>
            <a:r>
              <a:rPr lang="en-US" dirty="0" smtClean="0"/>
              <a:t>PLAN A: GWAS studies find only APOE</a:t>
            </a:r>
            <a:endParaRPr lang="en-US" dirty="0"/>
          </a:p>
        </p:txBody>
      </p:sp>
    </p:spTree>
    <p:extLst>
      <p:ext uri="{BB962C8B-B14F-4D97-AF65-F5344CB8AC3E}">
        <p14:creationId xmlns:p14="http://schemas.microsoft.com/office/powerpoint/2010/main" xmlns="" val="39916292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utura Condensed"/>
                <a:cs typeface="Futura Condensed"/>
              </a:rPr>
              <a:t>Supercentenarian are </a:t>
            </a:r>
            <a:br>
              <a:rPr lang="en-US" dirty="0" smtClean="0">
                <a:latin typeface="Futura Condensed"/>
                <a:cs typeface="Futura Condensed"/>
              </a:rPr>
            </a:br>
            <a:r>
              <a:rPr lang="en-US" dirty="0" smtClean="0">
                <a:latin typeface="Futura Condensed"/>
                <a:cs typeface="Futura Condensed"/>
              </a:rPr>
              <a:t>healthy agers</a:t>
            </a:r>
            <a:endParaRPr lang="en-US" dirty="0"/>
          </a:p>
        </p:txBody>
      </p:sp>
      <p:pic>
        <p:nvPicPr>
          <p:cNvPr id="4100" name="Picture 4" descr="https://encrypted-tbn3.gstatic.com/images?q=tbn:ANd9GcSUJglV6_6O0FJSLOKk4S0dtvKxGhKji7AziwXn_NjqNH_-igP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2032722"/>
            <a:ext cx="3688532" cy="310137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79512" y="5331562"/>
            <a:ext cx="3728200" cy="646331"/>
          </a:xfrm>
          <a:prstGeom prst="rect">
            <a:avLst/>
          </a:prstGeom>
          <a:noFill/>
        </p:spPr>
        <p:txBody>
          <a:bodyPr wrap="none" rtlCol="0">
            <a:spAutoFit/>
          </a:bodyPr>
          <a:lstStyle/>
          <a:p>
            <a:r>
              <a:rPr lang="en-US" dirty="0" smtClean="0"/>
              <a:t>Dr. Leila Denmark practiced medicine </a:t>
            </a:r>
          </a:p>
          <a:p>
            <a:r>
              <a:rPr lang="en-US" dirty="0" smtClean="0"/>
              <a:t>until age 103</a:t>
            </a:r>
            <a:endParaRPr lang="en-US" dirty="0"/>
          </a:p>
        </p:txBody>
      </p:sp>
      <p:pic>
        <p:nvPicPr>
          <p:cNvPr id="4106" name="Picture 10" descr="Ephraim Engleman, 103, still works as a doctor (Credit: Corbi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984" y="2163741"/>
            <a:ext cx="4419600" cy="248602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272419" y="5395870"/>
            <a:ext cx="4847674" cy="646331"/>
          </a:xfrm>
          <a:prstGeom prst="rect">
            <a:avLst/>
          </a:prstGeom>
          <a:noFill/>
        </p:spPr>
        <p:txBody>
          <a:bodyPr wrap="none" rtlCol="0">
            <a:spAutoFit/>
          </a:bodyPr>
          <a:lstStyle/>
          <a:p>
            <a:r>
              <a:rPr lang="en-US" dirty="0" smtClean="0"/>
              <a:t>Dr. Ephraim </a:t>
            </a:r>
            <a:r>
              <a:rPr lang="en-US" dirty="0" err="1"/>
              <a:t>Engleman</a:t>
            </a:r>
            <a:r>
              <a:rPr lang="en-US" dirty="0"/>
              <a:t>, 103, still works as a </a:t>
            </a:r>
            <a:r>
              <a:rPr lang="en-US" dirty="0" smtClean="0"/>
              <a:t>doctor</a:t>
            </a:r>
          </a:p>
          <a:p>
            <a:r>
              <a:rPr lang="en-US" dirty="0"/>
              <a:t>i</a:t>
            </a:r>
            <a:r>
              <a:rPr lang="en-US" dirty="0" smtClean="0"/>
              <a:t>n San Francisco</a:t>
            </a:r>
            <a:endParaRPr lang="en-US" dirty="0"/>
          </a:p>
        </p:txBody>
      </p:sp>
    </p:spTree>
    <p:extLst>
      <p:ext uri="{BB962C8B-B14F-4D97-AF65-F5344CB8AC3E}">
        <p14:creationId xmlns:p14="http://schemas.microsoft.com/office/powerpoint/2010/main" xmlns="" val="3597551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Futura Condensed"/>
                <a:cs typeface="Futura Condensed"/>
              </a:rPr>
              <a:t>Supercentenarian are </a:t>
            </a:r>
            <a:br>
              <a:rPr lang="en-US" dirty="0">
                <a:latin typeface="Futura Condensed"/>
                <a:cs typeface="Futura Condensed"/>
              </a:rPr>
            </a:br>
            <a:r>
              <a:rPr lang="en-US" dirty="0">
                <a:latin typeface="Futura Condensed"/>
                <a:cs typeface="Futura Condensed"/>
              </a:rPr>
              <a:t>healthy agers</a:t>
            </a:r>
            <a:endParaRPr lang="en-US" dirty="0"/>
          </a:p>
        </p:txBody>
      </p:sp>
      <p:pic>
        <p:nvPicPr>
          <p:cNvPr id="5122" name="Picture 2" descr="http://static01.nyt.com/images/2015/02/27/business/27kahn-obit/27kahn-obit-master67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3688" y="1643732"/>
            <a:ext cx="5616624" cy="374441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259632" y="5517232"/>
            <a:ext cx="7333995" cy="1477328"/>
          </a:xfrm>
          <a:prstGeom prst="rect">
            <a:avLst/>
          </a:prstGeom>
          <a:noFill/>
        </p:spPr>
        <p:txBody>
          <a:bodyPr wrap="none" rtlCol="0">
            <a:spAutoFit/>
          </a:bodyPr>
          <a:lstStyle/>
          <a:p>
            <a:r>
              <a:rPr lang="en-US" dirty="0" smtClean="0"/>
              <a:t>Irving Kahn, Wall Street’s oldest professional investor, continued working till </a:t>
            </a:r>
          </a:p>
          <a:p>
            <a:r>
              <a:rPr lang="en-US" dirty="0" smtClean="0"/>
              <a:t>a few months before his death at age 109.</a:t>
            </a:r>
          </a:p>
          <a:p>
            <a:r>
              <a:rPr lang="en-US" dirty="0" smtClean="0"/>
              <a:t>Co-founder of Kahn Brothers Group, which manages $1 billion.</a:t>
            </a:r>
          </a:p>
          <a:p>
            <a:r>
              <a:rPr lang="en-US" dirty="0" smtClean="0"/>
              <a:t>Sibling to Helen Reichert.</a:t>
            </a:r>
          </a:p>
          <a:p>
            <a:endParaRPr lang="en-US" dirty="0"/>
          </a:p>
        </p:txBody>
      </p:sp>
    </p:spTree>
    <p:extLst>
      <p:ext uri="{BB962C8B-B14F-4D97-AF65-F5344CB8AC3E}">
        <p14:creationId xmlns:p14="http://schemas.microsoft.com/office/powerpoint/2010/main" xmlns="" val="2901225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a:bodyPr>
          <a:lstStyle/>
          <a:p>
            <a:r>
              <a:rPr lang="en-US" dirty="0" smtClean="0"/>
              <a:t>Lifestyle does not fully explain supercentenarian longevity</a:t>
            </a:r>
            <a:endParaRPr lang="en-US" dirty="0"/>
          </a:p>
        </p:txBody>
      </p:sp>
      <p:sp>
        <p:nvSpPr>
          <p:cNvPr id="3" name="Content Placeholder 2"/>
          <p:cNvSpPr>
            <a:spLocks noGrp="1"/>
          </p:cNvSpPr>
          <p:nvPr>
            <p:ph idx="1"/>
          </p:nvPr>
        </p:nvSpPr>
        <p:spPr>
          <a:xfrm>
            <a:off x="457200" y="2286000"/>
            <a:ext cx="5266928" cy="3840163"/>
          </a:xfrm>
        </p:spPr>
        <p:txBody>
          <a:bodyPr>
            <a:normAutofit/>
          </a:bodyPr>
          <a:lstStyle/>
          <a:p>
            <a:r>
              <a:rPr lang="en-US" dirty="0" smtClean="0"/>
              <a:t>Supercentenarians showed no difference with general population in:</a:t>
            </a:r>
          </a:p>
          <a:p>
            <a:pPr lvl="1"/>
            <a:r>
              <a:rPr lang="en-US" dirty="0" smtClean="0"/>
              <a:t>smoking</a:t>
            </a:r>
          </a:p>
          <a:p>
            <a:pPr lvl="1"/>
            <a:r>
              <a:rPr lang="en-US" dirty="0" smtClean="0"/>
              <a:t>diet</a:t>
            </a:r>
          </a:p>
          <a:p>
            <a:pPr lvl="1"/>
            <a:r>
              <a:rPr lang="en-US" dirty="0" smtClean="0"/>
              <a:t>physical activity</a:t>
            </a:r>
          </a:p>
          <a:p>
            <a:pPr lvl="1"/>
            <a:r>
              <a:rPr lang="en-US" dirty="0" smtClean="0"/>
              <a:t>alcohol</a:t>
            </a:r>
          </a:p>
          <a:p>
            <a:endParaRPr lang="en-US" dirty="0" smtClean="0"/>
          </a:p>
        </p:txBody>
      </p:sp>
      <p:sp>
        <p:nvSpPr>
          <p:cNvPr id="4" name="TextBox 3"/>
          <p:cNvSpPr txBox="1"/>
          <p:nvPr/>
        </p:nvSpPr>
        <p:spPr>
          <a:xfrm>
            <a:off x="2895600" y="6400800"/>
            <a:ext cx="6248400" cy="400110"/>
          </a:xfrm>
          <a:prstGeom prst="rect">
            <a:avLst/>
          </a:prstGeom>
          <a:noFill/>
        </p:spPr>
        <p:txBody>
          <a:bodyPr wrap="square" rtlCol="0">
            <a:spAutoFit/>
          </a:bodyPr>
          <a:lstStyle/>
          <a:p>
            <a:pPr algn="r"/>
            <a:r>
              <a:rPr lang="en-US" sz="2000" i="1" dirty="0" smtClean="0"/>
              <a:t>Rajpathak et al., 2011</a:t>
            </a:r>
            <a:endParaRPr lang="en-US" sz="2000" i="1" dirty="0"/>
          </a:p>
        </p:txBody>
      </p:sp>
      <p:pic>
        <p:nvPicPr>
          <p:cNvPr id="5" name="Picture 2" descr="A:\_Supercentenarians\_SC Photos\beatrice-langley.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6000" y="2514600"/>
            <a:ext cx="2514600" cy="37719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872286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There are only 17 Supercentenarians alive in the US today.</a:t>
            </a:r>
            <a:endParaRPr lang="en-US" dirty="0"/>
          </a:p>
        </p:txBody>
      </p:sp>
      <p:sp>
        <p:nvSpPr>
          <p:cNvPr id="5" name="TextBox 4"/>
          <p:cNvSpPr txBox="1"/>
          <p:nvPr/>
        </p:nvSpPr>
        <p:spPr>
          <a:xfrm>
            <a:off x="152400" y="6381690"/>
            <a:ext cx="8991600" cy="400110"/>
          </a:xfrm>
          <a:prstGeom prst="rect">
            <a:avLst/>
          </a:prstGeom>
          <a:noFill/>
        </p:spPr>
        <p:txBody>
          <a:bodyPr wrap="square" rtlCol="0">
            <a:spAutoFit/>
          </a:bodyPr>
          <a:lstStyle/>
          <a:p>
            <a:pPr algn="r"/>
            <a:r>
              <a:rPr lang="en-US" sz="2000" i="1" dirty="0" smtClean="0"/>
              <a:t>Source</a:t>
            </a:r>
            <a:r>
              <a:rPr lang="en-US" sz="2000" i="1" smtClean="0"/>
              <a:t>: Gerontology Research Grouphttp</a:t>
            </a:r>
            <a:r>
              <a:rPr lang="en-US" sz="2000" i="1" dirty="0" smtClean="0"/>
              <a:t>://www.grg.org/Adams/E.HTM</a:t>
            </a:r>
            <a:endParaRPr lang="en-US" sz="2000" i="1" dirty="0"/>
          </a:p>
        </p:txBody>
      </p:sp>
      <p:pic>
        <p:nvPicPr>
          <p:cNvPr id="70659" name="Picture 3"/>
          <p:cNvPicPr>
            <a:picLocks noChangeAspect="1" noChangeArrowheads="1"/>
          </p:cNvPicPr>
          <p:nvPr/>
        </p:nvPicPr>
        <p:blipFill>
          <a:blip r:embed="rId3" cstate="print"/>
          <a:srcRect/>
          <a:stretch>
            <a:fillRect/>
          </a:stretch>
        </p:blipFill>
        <p:spPr bwMode="auto">
          <a:xfrm>
            <a:off x="246266" y="1676400"/>
            <a:ext cx="8669134" cy="4648200"/>
          </a:xfrm>
          <a:prstGeom prst="rect">
            <a:avLst/>
          </a:prstGeom>
          <a:noFill/>
          <a:ln w="9525">
            <a:noFill/>
            <a:miter lim="800000"/>
            <a:headEnd/>
            <a:tailEnd/>
          </a:ln>
          <a:effectLst/>
        </p:spPr>
      </p:pic>
    </p:spTree>
    <p:extLst>
      <p:ext uri="{BB962C8B-B14F-4D97-AF65-F5344CB8AC3E}">
        <p14:creationId xmlns:p14="http://schemas.microsoft.com/office/powerpoint/2010/main" xmlns="" val="7723383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PLAN B: Whole Genome Sequencing of the World’s Oldest People</a:t>
            </a:r>
            <a:endParaRPr lang="en-US"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07093" y="2288320"/>
            <a:ext cx="1178636" cy="174042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019754" y="2289801"/>
            <a:ext cx="1351055" cy="1740266"/>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19754" y="1556792"/>
            <a:ext cx="2940171" cy="5945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200748" y="4973998"/>
            <a:ext cx="2603500" cy="889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p:cNvSpPr txBox="1"/>
          <p:nvPr/>
        </p:nvSpPr>
        <p:spPr>
          <a:xfrm>
            <a:off x="263146" y="1484784"/>
            <a:ext cx="4236845" cy="492443"/>
          </a:xfrm>
          <a:prstGeom prst="rect">
            <a:avLst/>
          </a:prstGeom>
          <a:noFill/>
        </p:spPr>
        <p:txBody>
          <a:bodyPr wrap="square" rtlCol="0">
            <a:spAutoFit/>
          </a:bodyPr>
          <a:lstStyle/>
          <a:p>
            <a:r>
              <a:rPr lang="en-CA" sz="2600" b="1" u="sng" dirty="0" smtClean="0"/>
              <a:t>Gerontology Research Group</a:t>
            </a:r>
            <a:endParaRPr lang="en-CA" sz="2600" b="1" u="sng" dirty="0"/>
          </a:p>
        </p:txBody>
      </p:sp>
      <p:sp>
        <p:nvSpPr>
          <p:cNvPr id="14" name="TextBox 13"/>
          <p:cNvSpPr txBox="1"/>
          <p:nvPr/>
        </p:nvSpPr>
        <p:spPr>
          <a:xfrm>
            <a:off x="952394" y="6135604"/>
            <a:ext cx="2652669" cy="430887"/>
          </a:xfrm>
          <a:prstGeom prst="rect">
            <a:avLst/>
          </a:prstGeom>
          <a:noFill/>
        </p:spPr>
        <p:txBody>
          <a:bodyPr wrap="square" rtlCol="0">
            <a:spAutoFit/>
          </a:bodyPr>
          <a:lstStyle/>
          <a:p>
            <a:r>
              <a:rPr lang="en-CA" sz="2200" dirty="0" smtClean="0"/>
              <a:t>Dr. L. Stephen Coles</a:t>
            </a:r>
            <a:endParaRPr lang="en-CA" sz="2200" dirty="0"/>
          </a:p>
        </p:txBody>
      </p:sp>
      <p:sp>
        <p:nvSpPr>
          <p:cNvPr id="15" name="TextBox 14"/>
          <p:cNvSpPr txBox="1"/>
          <p:nvPr/>
        </p:nvSpPr>
        <p:spPr>
          <a:xfrm>
            <a:off x="6662434" y="4030067"/>
            <a:ext cx="1941092" cy="369332"/>
          </a:xfrm>
          <a:prstGeom prst="rect">
            <a:avLst/>
          </a:prstGeom>
          <a:noFill/>
        </p:spPr>
        <p:txBody>
          <a:bodyPr wrap="square" rtlCol="0">
            <a:spAutoFit/>
          </a:bodyPr>
          <a:lstStyle/>
          <a:p>
            <a:r>
              <a:rPr lang="en-CA" dirty="0" smtClean="0"/>
              <a:t>Dr. Kristen Fortney</a:t>
            </a:r>
            <a:endParaRPr lang="en-CA" dirty="0"/>
          </a:p>
        </p:txBody>
      </p:sp>
      <p:sp>
        <p:nvSpPr>
          <p:cNvPr id="16" name="TextBox 15"/>
          <p:cNvSpPr txBox="1"/>
          <p:nvPr/>
        </p:nvSpPr>
        <p:spPr>
          <a:xfrm>
            <a:off x="4776507" y="4030067"/>
            <a:ext cx="1885927" cy="369332"/>
          </a:xfrm>
          <a:prstGeom prst="rect">
            <a:avLst/>
          </a:prstGeom>
          <a:noFill/>
        </p:spPr>
        <p:txBody>
          <a:bodyPr wrap="square" rtlCol="0">
            <a:spAutoFit/>
          </a:bodyPr>
          <a:lstStyle/>
          <a:p>
            <a:r>
              <a:rPr lang="en-CA" dirty="0" smtClean="0"/>
              <a:t>Dr. </a:t>
            </a:r>
            <a:r>
              <a:rPr lang="en-CA" dirty="0" err="1" smtClean="0"/>
              <a:t>Hinco</a:t>
            </a:r>
            <a:r>
              <a:rPr lang="en-CA" dirty="0" smtClean="0"/>
              <a:t> </a:t>
            </a:r>
            <a:r>
              <a:rPr lang="en-CA" dirty="0" err="1" smtClean="0"/>
              <a:t>Gierman</a:t>
            </a:r>
            <a:endParaRPr lang="en-CA" dirty="0"/>
          </a:p>
        </p:txBody>
      </p:sp>
      <p:sp>
        <p:nvSpPr>
          <p:cNvPr id="17" name="TextBox 16"/>
          <p:cNvSpPr txBox="1"/>
          <p:nvPr/>
        </p:nvSpPr>
        <p:spPr>
          <a:xfrm>
            <a:off x="6859365" y="6384310"/>
            <a:ext cx="1386149" cy="369332"/>
          </a:xfrm>
          <a:prstGeom prst="rect">
            <a:avLst/>
          </a:prstGeom>
          <a:noFill/>
        </p:spPr>
        <p:txBody>
          <a:bodyPr wrap="none" rtlCol="0">
            <a:spAutoFit/>
          </a:bodyPr>
          <a:lstStyle/>
          <a:p>
            <a:r>
              <a:rPr lang="en-CA" dirty="0" smtClean="0"/>
              <a:t>Dr. Lee Hood</a:t>
            </a:r>
            <a:endParaRPr lang="en-CA" dirty="0"/>
          </a:p>
        </p:txBody>
      </p:sp>
      <p:pic>
        <p:nvPicPr>
          <p:cNvPr id="3"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859365" y="4471836"/>
            <a:ext cx="1274092" cy="18508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19" descr="https://www.agemed.org/Portals/0/images/backup/SColesApril2008.JPG"/>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72759" y="1957979"/>
            <a:ext cx="3411942" cy="409660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77446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Recruitment of 17 SC</a:t>
            </a:r>
            <a:endParaRPr lang="en-US" dirty="0"/>
          </a:p>
        </p:txBody>
      </p:sp>
      <p:sp>
        <p:nvSpPr>
          <p:cNvPr id="6" name="Content Placeholder 5"/>
          <p:cNvSpPr>
            <a:spLocks noGrp="1"/>
          </p:cNvSpPr>
          <p:nvPr>
            <p:ph idx="1"/>
          </p:nvPr>
        </p:nvSpPr>
        <p:spPr>
          <a:xfrm>
            <a:off x="457200" y="1447800"/>
            <a:ext cx="5989119" cy="4678363"/>
          </a:xfrm>
        </p:spPr>
        <p:txBody>
          <a:bodyPr/>
          <a:lstStyle/>
          <a:p>
            <a:r>
              <a:rPr lang="en-US" dirty="0" smtClean="0"/>
              <a:t>Highly functional into old age.</a:t>
            </a:r>
          </a:p>
          <a:p>
            <a:r>
              <a:rPr lang="en-US" dirty="0" smtClean="0"/>
              <a:t>Average age of death: 113</a:t>
            </a:r>
          </a:p>
          <a:p>
            <a:r>
              <a:rPr lang="en-US" dirty="0" smtClean="0"/>
              <a:t>World’s oldest woman (8</a:t>
            </a:r>
            <a:r>
              <a:rPr lang="en-US" baseline="30000" dirty="0" smtClean="0"/>
              <a:t>th</a:t>
            </a:r>
            <a:r>
              <a:rPr lang="en-US" dirty="0" smtClean="0"/>
              <a:t>)</a:t>
            </a:r>
          </a:p>
          <a:p>
            <a:r>
              <a:rPr lang="en-US" dirty="0" smtClean="0"/>
              <a:t>Only 2/17 had major age-related disease (cancer, CVD, AD, T2D)</a:t>
            </a:r>
          </a:p>
          <a:p>
            <a:endParaRPr lang="en-US" dirty="0"/>
          </a:p>
        </p:txBody>
      </p:sp>
      <p:pic>
        <p:nvPicPr>
          <p:cNvPr id="4098" name="Picture 2" descr="http://static2.wikia.nocookie.net/__cb20130518170653/amazing-everything/images/0/01/BChristieSColes.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9524"/>
          <a:stretch/>
        </p:blipFill>
        <p:spPr bwMode="auto">
          <a:xfrm>
            <a:off x="3300510" y="4840088"/>
            <a:ext cx="2971800" cy="1892753"/>
          </a:xfrm>
          <a:prstGeom prst="rect">
            <a:avLst/>
          </a:prstGeom>
          <a:noFill/>
          <a:extLst>
            <a:ext uri="{909E8E84-426E-40DD-AFC4-6F175D3DCCD1}">
              <a14:hiddenFill xmlns:a14="http://schemas.microsoft.com/office/drawing/2010/main" xmlns="">
                <a:solidFill>
                  <a:srgbClr val="FFFFFF"/>
                </a:solidFill>
              </a14:hiddenFill>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375" r="8544"/>
          <a:stretch/>
        </p:blipFill>
        <p:spPr bwMode="auto">
          <a:xfrm>
            <a:off x="6449690" y="2776621"/>
            <a:ext cx="2520300" cy="18715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1"/>
          <p:cNvPicPr>
            <a:picLocks noChangeAspect="1" noChangeArrowheads="1"/>
          </p:cNvPicPr>
          <p:nvPr/>
        </p:nvPicPr>
        <p:blipFill>
          <a:blip r:embed="rId4" cstate="screen"/>
          <a:srcRect/>
          <a:stretch>
            <a:fillRect/>
          </a:stretch>
        </p:blipFill>
        <p:spPr bwMode="auto">
          <a:xfrm>
            <a:off x="6446319" y="4853351"/>
            <a:ext cx="2523671" cy="1806948"/>
          </a:xfrm>
          <a:prstGeom prst="rect">
            <a:avLst/>
          </a:prstGeom>
          <a:noFill/>
          <a:ln w="9525">
            <a:noFill/>
            <a:miter lim="800000"/>
            <a:headEnd/>
            <a:tailEnd/>
          </a:ln>
        </p:spPr>
      </p:pic>
      <p:pic>
        <p:nvPicPr>
          <p:cNvPr id="15362" name="Picture 2" descr="http://i.telegraph.co.uk/multimedia/archive/02187/denmark_2187541b.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4009" y="4847053"/>
            <a:ext cx="2952492" cy="18476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7009776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Collapse variants into genes</a:t>
            </a:r>
            <a:endParaRPr lang="en-US" dirty="0"/>
          </a:p>
        </p:txBody>
      </p:sp>
      <p:sp>
        <p:nvSpPr>
          <p:cNvPr id="5" name="TextBox 4"/>
          <p:cNvSpPr txBox="1"/>
          <p:nvPr/>
        </p:nvSpPr>
        <p:spPr>
          <a:xfrm>
            <a:off x="1371600" y="2806184"/>
            <a:ext cx="2041456" cy="646331"/>
          </a:xfrm>
          <a:prstGeom prst="rect">
            <a:avLst/>
          </a:prstGeom>
          <a:noFill/>
        </p:spPr>
        <p:txBody>
          <a:bodyPr wrap="none" rtlCol="0">
            <a:spAutoFit/>
          </a:bodyPr>
          <a:lstStyle/>
          <a:p>
            <a:r>
              <a:rPr lang="en-US" sz="3600" dirty="0" smtClean="0"/>
              <a:t>Dominant</a:t>
            </a:r>
            <a:endParaRPr lang="en-US" sz="3600" dirty="0"/>
          </a:p>
        </p:txBody>
      </p:sp>
      <p:sp>
        <p:nvSpPr>
          <p:cNvPr id="6" name="TextBox 5"/>
          <p:cNvSpPr txBox="1"/>
          <p:nvPr/>
        </p:nvSpPr>
        <p:spPr>
          <a:xfrm>
            <a:off x="1371600" y="4800600"/>
            <a:ext cx="1981825" cy="646331"/>
          </a:xfrm>
          <a:prstGeom prst="rect">
            <a:avLst/>
          </a:prstGeom>
          <a:noFill/>
        </p:spPr>
        <p:txBody>
          <a:bodyPr wrap="none" rtlCol="0">
            <a:spAutoFit/>
          </a:bodyPr>
          <a:lstStyle/>
          <a:p>
            <a:r>
              <a:rPr lang="en-US" sz="3600" dirty="0" smtClean="0"/>
              <a:t>Recessive</a:t>
            </a:r>
            <a:endParaRPr lang="en-US" sz="3600" dirty="0"/>
          </a:p>
        </p:txBody>
      </p:sp>
      <p:sp>
        <p:nvSpPr>
          <p:cNvPr id="7" name="AutoShape 3"/>
          <p:cNvSpPr>
            <a:spLocks noChangeAspect="1" noChangeArrowheads="1" noTextEdit="1"/>
          </p:cNvSpPr>
          <p:nvPr/>
        </p:nvSpPr>
        <p:spPr bwMode="auto">
          <a:xfrm>
            <a:off x="4319588" y="2057400"/>
            <a:ext cx="2774950" cy="4051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5"/>
          <p:cNvSpPr>
            <a:spLocks noChangeArrowheads="1"/>
          </p:cNvSpPr>
          <p:nvPr/>
        </p:nvSpPr>
        <p:spPr bwMode="auto">
          <a:xfrm>
            <a:off x="4319588" y="2633663"/>
            <a:ext cx="2774950" cy="41275"/>
          </a:xfrm>
          <a:prstGeom prst="rect">
            <a:avLst/>
          </a:prstGeom>
          <a:solidFill>
            <a:srgbClr val="1F497D"/>
          </a:solidFill>
          <a:ln w="0" cap="flat">
            <a:solidFill>
              <a:srgbClr val="1F497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6"/>
          <p:cNvSpPr>
            <a:spLocks noChangeArrowheads="1"/>
          </p:cNvSpPr>
          <p:nvPr/>
        </p:nvSpPr>
        <p:spPr bwMode="auto">
          <a:xfrm>
            <a:off x="4319588" y="3592513"/>
            <a:ext cx="2774950" cy="42863"/>
          </a:xfrm>
          <a:prstGeom prst="rect">
            <a:avLst/>
          </a:prstGeom>
          <a:solidFill>
            <a:srgbClr val="1F497D"/>
          </a:solidFill>
          <a:ln w="0" cap="flat">
            <a:solidFill>
              <a:srgbClr val="1F497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7"/>
          <p:cNvSpPr>
            <a:spLocks noChangeArrowheads="1"/>
          </p:cNvSpPr>
          <p:nvPr/>
        </p:nvSpPr>
        <p:spPr bwMode="auto">
          <a:xfrm>
            <a:off x="4319588" y="4862513"/>
            <a:ext cx="2774950" cy="42863"/>
          </a:xfrm>
          <a:prstGeom prst="rect">
            <a:avLst/>
          </a:prstGeom>
          <a:solidFill>
            <a:srgbClr val="1F497D"/>
          </a:solidFill>
          <a:ln w="0" cap="flat">
            <a:solidFill>
              <a:srgbClr val="1F497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8"/>
          <p:cNvSpPr>
            <a:spLocks noChangeArrowheads="1"/>
          </p:cNvSpPr>
          <p:nvPr/>
        </p:nvSpPr>
        <p:spPr bwMode="auto">
          <a:xfrm>
            <a:off x="4319588" y="5737225"/>
            <a:ext cx="2774950" cy="42863"/>
          </a:xfrm>
          <a:prstGeom prst="rect">
            <a:avLst/>
          </a:prstGeom>
          <a:solidFill>
            <a:srgbClr val="1F497D"/>
          </a:solidFill>
          <a:ln w="0" cap="flat">
            <a:solidFill>
              <a:srgbClr val="1F497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9"/>
          <p:cNvSpPr>
            <a:spLocks noChangeArrowheads="1"/>
          </p:cNvSpPr>
          <p:nvPr/>
        </p:nvSpPr>
        <p:spPr bwMode="auto">
          <a:xfrm>
            <a:off x="4865688" y="2317750"/>
            <a:ext cx="1808163" cy="673100"/>
          </a:xfrm>
          <a:prstGeom prst="rect">
            <a:avLst/>
          </a:prstGeom>
          <a:solidFill>
            <a:srgbClr val="4F81B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noEditPoints="1"/>
          </p:cNvSpPr>
          <p:nvPr/>
        </p:nvSpPr>
        <p:spPr bwMode="auto">
          <a:xfrm>
            <a:off x="4851401" y="2303463"/>
            <a:ext cx="1836738" cy="701675"/>
          </a:xfrm>
          <a:custGeom>
            <a:avLst/>
            <a:gdLst>
              <a:gd name="T0" fmla="*/ 0 w 17472"/>
              <a:gd name="T1" fmla="*/ 136 h 6672"/>
              <a:gd name="T2" fmla="*/ 136 w 17472"/>
              <a:gd name="T3" fmla="*/ 0 h 6672"/>
              <a:gd name="T4" fmla="*/ 17336 w 17472"/>
              <a:gd name="T5" fmla="*/ 0 h 6672"/>
              <a:gd name="T6" fmla="*/ 17472 w 17472"/>
              <a:gd name="T7" fmla="*/ 136 h 6672"/>
              <a:gd name="T8" fmla="*/ 17472 w 17472"/>
              <a:gd name="T9" fmla="*/ 6536 h 6672"/>
              <a:gd name="T10" fmla="*/ 17336 w 17472"/>
              <a:gd name="T11" fmla="*/ 6672 h 6672"/>
              <a:gd name="T12" fmla="*/ 136 w 17472"/>
              <a:gd name="T13" fmla="*/ 6672 h 6672"/>
              <a:gd name="T14" fmla="*/ 0 w 17472"/>
              <a:gd name="T15" fmla="*/ 6536 h 6672"/>
              <a:gd name="T16" fmla="*/ 0 w 17472"/>
              <a:gd name="T17" fmla="*/ 136 h 6672"/>
              <a:gd name="T18" fmla="*/ 272 w 17472"/>
              <a:gd name="T19" fmla="*/ 6536 h 6672"/>
              <a:gd name="T20" fmla="*/ 136 w 17472"/>
              <a:gd name="T21" fmla="*/ 6400 h 6672"/>
              <a:gd name="T22" fmla="*/ 17336 w 17472"/>
              <a:gd name="T23" fmla="*/ 6400 h 6672"/>
              <a:gd name="T24" fmla="*/ 17200 w 17472"/>
              <a:gd name="T25" fmla="*/ 6536 h 6672"/>
              <a:gd name="T26" fmla="*/ 17200 w 17472"/>
              <a:gd name="T27" fmla="*/ 136 h 6672"/>
              <a:gd name="T28" fmla="*/ 17336 w 17472"/>
              <a:gd name="T29" fmla="*/ 272 h 6672"/>
              <a:gd name="T30" fmla="*/ 136 w 17472"/>
              <a:gd name="T31" fmla="*/ 272 h 6672"/>
              <a:gd name="T32" fmla="*/ 272 w 17472"/>
              <a:gd name="T33" fmla="*/ 136 h 6672"/>
              <a:gd name="T34" fmla="*/ 272 w 17472"/>
              <a:gd name="T35" fmla="*/ 6536 h 6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472" h="6672">
                <a:moveTo>
                  <a:pt x="0" y="136"/>
                </a:moveTo>
                <a:cubicBezTo>
                  <a:pt x="0" y="61"/>
                  <a:pt x="61" y="0"/>
                  <a:pt x="136" y="0"/>
                </a:cubicBezTo>
                <a:lnTo>
                  <a:pt x="17336" y="0"/>
                </a:lnTo>
                <a:cubicBezTo>
                  <a:pt x="17412" y="0"/>
                  <a:pt x="17472" y="61"/>
                  <a:pt x="17472" y="136"/>
                </a:cubicBezTo>
                <a:lnTo>
                  <a:pt x="17472" y="6536"/>
                </a:lnTo>
                <a:cubicBezTo>
                  <a:pt x="17472" y="6612"/>
                  <a:pt x="17412" y="6672"/>
                  <a:pt x="17336" y="6672"/>
                </a:cubicBezTo>
                <a:lnTo>
                  <a:pt x="136" y="6672"/>
                </a:lnTo>
                <a:cubicBezTo>
                  <a:pt x="61" y="6672"/>
                  <a:pt x="0" y="6612"/>
                  <a:pt x="0" y="6536"/>
                </a:cubicBezTo>
                <a:lnTo>
                  <a:pt x="0" y="136"/>
                </a:lnTo>
                <a:close/>
                <a:moveTo>
                  <a:pt x="272" y="6536"/>
                </a:moveTo>
                <a:lnTo>
                  <a:pt x="136" y="6400"/>
                </a:lnTo>
                <a:lnTo>
                  <a:pt x="17336" y="6400"/>
                </a:lnTo>
                <a:lnTo>
                  <a:pt x="17200" y="6536"/>
                </a:lnTo>
                <a:lnTo>
                  <a:pt x="17200" y="136"/>
                </a:lnTo>
                <a:lnTo>
                  <a:pt x="17336" y="272"/>
                </a:lnTo>
                <a:lnTo>
                  <a:pt x="136" y="272"/>
                </a:lnTo>
                <a:lnTo>
                  <a:pt x="272" y="136"/>
                </a:lnTo>
                <a:lnTo>
                  <a:pt x="272" y="653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Rectangle 11"/>
          <p:cNvSpPr>
            <a:spLocks noChangeArrowheads="1"/>
          </p:cNvSpPr>
          <p:nvPr/>
        </p:nvSpPr>
        <p:spPr bwMode="auto">
          <a:xfrm>
            <a:off x="5576888" y="2233613"/>
            <a:ext cx="676275"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900" b="1" i="0" u="none" strike="noStrike" cap="none" normalizeH="0" baseline="0" smtClean="0">
                <a:ln>
                  <a:noFill/>
                </a:ln>
                <a:solidFill>
                  <a:srgbClr val="C0504D"/>
                </a:solidFill>
                <a:effectLst/>
                <a:latin typeface="Calibri" pitchFamily="34" charset="0"/>
                <a:cs typeface="Arial" pitchFamily="34" charset="0"/>
              </a:rPr>
              <a:t>X</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2"/>
          <p:cNvSpPr>
            <a:spLocks noChangeArrowheads="1"/>
          </p:cNvSpPr>
          <p:nvPr/>
        </p:nvSpPr>
        <p:spPr bwMode="auto">
          <a:xfrm>
            <a:off x="4865688" y="3276600"/>
            <a:ext cx="1808163" cy="673100"/>
          </a:xfrm>
          <a:prstGeom prst="rect">
            <a:avLst/>
          </a:prstGeom>
          <a:solidFill>
            <a:srgbClr val="4F81B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p:cNvSpPr>
            <a:spLocks noEditPoints="1"/>
          </p:cNvSpPr>
          <p:nvPr/>
        </p:nvSpPr>
        <p:spPr bwMode="auto">
          <a:xfrm>
            <a:off x="4851401" y="3262313"/>
            <a:ext cx="1836738" cy="701675"/>
          </a:xfrm>
          <a:custGeom>
            <a:avLst/>
            <a:gdLst>
              <a:gd name="T0" fmla="*/ 0 w 17472"/>
              <a:gd name="T1" fmla="*/ 136 h 6672"/>
              <a:gd name="T2" fmla="*/ 136 w 17472"/>
              <a:gd name="T3" fmla="*/ 0 h 6672"/>
              <a:gd name="T4" fmla="*/ 17336 w 17472"/>
              <a:gd name="T5" fmla="*/ 0 h 6672"/>
              <a:gd name="T6" fmla="*/ 17472 w 17472"/>
              <a:gd name="T7" fmla="*/ 136 h 6672"/>
              <a:gd name="T8" fmla="*/ 17472 w 17472"/>
              <a:gd name="T9" fmla="*/ 6536 h 6672"/>
              <a:gd name="T10" fmla="*/ 17336 w 17472"/>
              <a:gd name="T11" fmla="*/ 6672 h 6672"/>
              <a:gd name="T12" fmla="*/ 136 w 17472"/>
              <a:gd name="T13" fmla="*/ 6672 h 6672"/>
              <a:gd name="T14" fmla="*/ 0 w 17472"/>
              <a:gd name="T15" fmla="*/ 6536 h 6672"/>
              <a:gd name="T16" fmla="*/ 0 w 17472"/>
              <a:gd name="T17" fmla="*/ 136 h 6672"/>
              <a:gd name="T18" fmla="*/ 272 w 17472"/>
              <a:gd name="T19" fmla="*/ 6536 h 6672"/>
              <a:gd name="T20" fmla="*/ 136 w 17472"/>
              <a:gd name="T21" fmla="*/ 6400 h 6672"/>
              <a:gd name="T22" fmla="*/ 17336 w 17472"/>
              <a:gd name="T23" fmla="*/ 6400 h 6672"/>
              <a:gd name="T24" fmla="*/ 17200 w 17472"/>
              <a:gd name="T25" fmla="*/ 6536 h 6672"/>
              <a:gd name="T26" fmla="*/ 17200 w 17472"/>
              <a:gd name="T27" fmla="*/ 136 h 6672"/>
              <a:gd name="T28" fmla="*/ 17336 w 17472"/>
              <a:gd name="T29" fmla="*/ 272 h 6672"/>
              <a:gd name="T30" fmla="*/ 136 w 17472"/>
              <a:gd name="T31" fmla="*/ 272 h 6672"/>
              <a:gd name="T32" fmla="*/ 272 w 17472"/>
              <a:gd name="T33" fmla="*/ 136 h 6672"/>
              <a:gd name="T34" fmla="*/ 272 w 17472"/>
              <a:gd name="T35" fmla="*/ 6536 h 6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472" h="6672">
                <a:moveTo>
                  <a:pt x="0" y="136"/>
                </a:moveTo>
                <a:cubicBezTo>
                  <a:pt x="0" y="61"/>
                  <a:pt x="61" y="0"/>
                  <a:pt x="136" y="0"/>
                </a:cubicBezTo>
                <a:lnTo>
                  <a:pt x="17336" y="0"/>
                </a:lnTo>
                <a:cubicBezTo>
                  <a:pt x="17412" y="0"/>
                  <a:pt x="17472" y="61"/>
                  <a:pt x="17472" y="136"/>
                </a:cubicBezTo>
                <a:lnTo>
                  <a:pt x="17472" y="6536"/>
                </a:lnTo>
                <a:cubicBezTo>
                  <a:pt x="17472" y="6612"/>
                  <a:pt x="17412" y="6672"/>
                  <a:pt x="17336" y="6672"/>
                </a:cubicBezTo>
                <a:lnTo>
                  <a:pt x="136" y="6672"/>
                </a:lnTo>
                <a:cubicBezTo>
                  <a:pt x="61" y="6672"/>
                  <a:pt x="0" y="6612"/>
                  <a:pt x="0" y="6536"/>
                </a:cubicBezTo>
                <a:lnTo>
                  <a:pt x="0" y="136"/>
                </a:lnTo>
                <a:close/>
                <a:moveTo>
                  <a:pt x="272" y="6536"/>
                </a:moveTo>
                <a:lnTo>
                  <a:pt x="136" y="6400"/>
                </a:lnTo>
                <a:lnTo>
                  <a:pt x="17336" y="6400"/>
                </a:lnTo>
                <a:lnTo>
                  <a:pt x="17200" y="6536"/>
                </a:lnTo>
                <a:lnTo>
                  <a:pt x="17200" y="136"/>
                </a:lnTo>
                <a:lnTo>
                  <a:pt x="17336" y="272"/>
                </a:lnTo>
                <a:lnTo>
                  <a:pt x="136" y="272"/>
                </a:lnTo>
                <a:lnTo>
                  <a:pt x="272" y="136"/>
                </a:lnTo>
                <a:lnTo>
                  <a:pt x="272" y="653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Rectangle 14"/>
          <p:cNvSpPr>
            <a:spLocks noChangeArrowheads="1"/>
          </p:cNvSpPr>
          <p:nvPr/>
        </p:nvSpPr>
        <p:spPr bwMode="auto">
          <a:xfrm>
            <a:off x="4865688" y="4548188"/>
            <a:ext cx="1808163" cy="671513"/>
          </a:xfrm>
          <a:prstGeom prst="rect">
            <a:avLst/>
          </a:prstGeom>
          <a:solidFill>
            <a:srgbClr val="9BBB5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p:cNvSpPr>
            <a:spLocks noEditPoints="1"/>
          </p:cNvSpPr>
          <p:nvPr/>
        </p:nvSpPr>
        <p:spPr bwMode="auto">
          <a:xfrm>
            <a:off x="4851401" y="4533900"/>
            <a:ext cx="1836738" cy="700088"/>
          </a:xfrm>
          <a:custGeom>
            <a:avLst/>
            <a:gdLst>
              <a:gd name="T0" fmla="*/ 0 w 17472"/>
              <a:gd name="T1" fmla="*/ 136 h 6672"/>
              <a:gd name="T2" fmla="*/ 136 w 17472"/>
              <a:gd name="T3" fmla="*/ 0 h 6672"/>
              <a:gd name="T4" fmla="*/ 17336 w 17472"/>
              <a:gd name="T5" fmla="*/ 0 h 6672"/>
              <a:gd name="T6" fmla="*/ 17472 w 17472"/>
              <a:gd name="T7" fmla="*/ 136 h 6672"/>
              <a:gd name="T8" fmla="*/ 17472 w 17472"/>
              <a:gd name="T9" fmla="*/ 6536 h 6672"/>
              <a:gd name="T10" fmla="*/ 17336 w 17472"/>
              <a:gd name="T11" fmla="*/ 6672 h 6672"/>
              <a:gd name="T12" fmla="*/ 136 w 17472"/>
              <a:gd name="T13" fmla="*/ 6672 h 6672"/>
              <a:gd name="T14" fmla="*/ 0 w 17472"/>
              <a:gd name="T15" fmla="*/ 6536 h 6672"/>
              <a:gd name="T16" fmla="*/ 0 w 17472"/>
              <a:gd name="T17" fmla="*/ 136 h 6672"/>
              <a:gd name="T18" fmla="*/ 272 w 17472"/>
              <a:gd name="T19" fmla="*/ 6536 h 6672"/>
              <a:gd name="T20" fmla="*/ 136 w 17472"/>
              <a:gd name="T21" fmla="*/ 6400 h 6672"/>
              <a:gd name="T22" fmla="*/ 17336 w 17472"/>
              <a:gd name="T23" fmla="*/ 6400 h 6672"/>
              <a:gd name="T24" fmla="*/ 17200 w 17472"/>
              <a:gd name="T25" fmla="*/ 6536 h 6672"/>
              <a:gd name="T26" fmla="*/ 17200 w 17472"/>
              <a:gd name="T27" fmla="*/ 136 h 6672"/>
              <a:gd name="T28" fmla="*/ 17336 w 17472"/>
              <a:gd name="T29" fmla="*/ 272 h 6672"/>
              <a:gd name="T30" fmla="*/ 136 w 17472"/>
              <a:gd name="T31" fmla="*/ 272 h 6672"/>
              <a:gd name="T32" fmla="*/ 272 w 17472"/>
              <a:gd name="T33" fmla="*/ 136 h 6672"/>
              <a:gd name="T34" fmla="*/ 272 w 17472"/>
              <a:gd name="T35" fmla="*/ 6536 h 6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472" h="6672">
                <a:moveTo>
                  <a:pt x="0" y="136"/>
                </a:moveTo>
                <a:cubicBezTo>
                  <a:pt x="0" y="61"/>
                  <a:pt x="61" y="0"/>
                  <a:pt x="136" y="0"/>
                </a:cubicBezTo>
                <a:lnTo>
                  <a:pt x="17336" y="0"/>
                </a:lnTo>
                <a:cubicBezTo>
                  <a:pt x="17412" y="0"/>
                  <a:pt x="17472" y="61"/>
                  <a:pt x="17472" y="136"/>
                </a:cubicBezTo>
                <a:lnTo>
                  <a:pt x="17472" y="6536"/>
                </a:lnTo>
                <a:cubicBezTo>
                  <a:pt x="17472" y="6612"/>
                  <a:pt x="17412" y="6672"/>
                  <a:pt x="17336" y="6672"/>
                </a:cubicBezTo>
                <a:lnTo>
                  <a:pt x="136" y="6672"/>
                </a:lnTo>
                <a:cubicBezTo>
                  <a:pt x="61" y="6672"/>
                  <a:pt x="0" y="6612"/>
                  <a:pt x="0" y="6536"/>
                </a:cubicBezTo>
                <a:lnTo>
                  <a:pt x="0" y="136"/>
                </a:lnTo>
                <a:close/>
                <a:moveTo>
                  <a:pt x="272" y="6536"/>
                </a:moveTo>
                <a:lnTo>
                  <a:pt x="136" y="6400"/>
                </a:lnTo>
                <a:lnTo>
                  <a:pt x="17336" y="6400"/>
                </a:lnTo>
                <a:lnTo>
                  <a:pt x="17200" y="6536"/>
                </a:lnTo>
                <a:lnTo>
                  <a:pt x="17200" y="136"/>
                </a:lnTo>
                <a:lnTo>
                  <a:pt x="17336" y="272"/>
                </a:lnTo>
                <a:lnTo>
                  <a:pt x="136" y="272"/>
                </a:lnTo>
                <a:lnTo>
                  <a:pt x="272" y="136"/>
                </a:lnTo>
                <a:lnTo>
                  <a:pt x="272" y="6536"/>
                </a:lnTo>
                <a:close/>
              </a:path>
            </a:pathLst>
          </a:custGeom>
          <a:solidFill>
            <a:srgbClr val="71893F"/>
          </a:solidFill>
          <a:ln w="0" cap="flat">
            <a:solidFill>
              <a:srgbClr val="71893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16"/>
          <p:cNvSpPr>
            <a:spLocks noChangeArrowheads="1"/>
          </p:cNvSpPr>
          <p:nvPr/>
        </p:nvSpPr>
        <p:spPr bwMode="auto">
          <a:xfrm>
            <a:off x="4865688" y="5422900"/>
            <a:ext cx="1808163" cy="673100"/>
          </a:xfrm>
          <a:prstGeom prst="rect">
            <a:avLst/>
          </a:prstGeom>
          <a:solidFill>
            <a:srgbClr val="9BBB5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p:cNvSpPr>
            <a:spLocks noEditPoints="1"/>
          </p:cNvSpPr>
          <p:nvPr/>
        </p:nvSpPr>
        <p:spPr bwMode="auto">
          <a:xfrm>
            <a:off x="4851401" y="5408613"/>
            <a:ext cx="1836738" cy="701675"/>
          </a:xfrm>
          <a:custGeom>
            <a:avLst/>
            <a:gdLst>
              <a:gd name="T0" fmla="*/ 0 w 8736"/>
              <a:gd name="T1" fmla="*/ 68 h 3336"/>
              <a:gd name="T2" fmla="*/ 68 w 8736"/>
              <a:gd name="T3" fmla="*/ 0 h 3336"/>
              <a:gd name="T4" fmla="*/ 8668 w 8736"/>
              <a:gd name="T5" fmla="*/ 0 h 3336"/>
              <a:gd name="T6" fmla="*/ 8736 w 8736"/>
              <a:gd name="T7" fmla="*/ 68 h 3336"/>
              <a:gd name="T8" fmla="*/ 8736 w 8736"/>
              <a:gd name="T9" fmla="*/ 3268 h 3336"/>
              <a:gd name="T10" fmla="*/ 8668 w 8736"/>
              <a:gd name="T11" fmla="*/ 3336 h 3336"/>
              <a:gd name="T12" fmla="*/ 68 w 8736"/>
              <a:gd name="T13" fmla="*/ 3336 h 3336"/>
              <a:gd name="T14" fmla="*/ 0 w 8736"/>
              <a:gd name="T15" fmla="*/ 3268 h 3336"/>
              <a:gd name="T16" fmla="*/ 0 w 8736"/>
              <a:gd name="T17" fmla="*/ 68 h 3336"/>
              <a:gd name="T18" fmla="*/ 136 w 8736"/>
              <a:gd name="T19" fmla="*/ 3268 h 3336"/>
              <a:gd name="T20" fmla="*/ 68 w 8736"/>
              <a:gd name="T21" fmla="*/ 3200 h 3336"/>
              <a:gd name="T22" fmla="*/ 8668 w 8736"/>
              <a:gd name="T23" fmla="*/ 3200 h 3336"/>
              <a:gd name="T24" fmla="*/ 8600 w 8736"/>
              <a:gd name="T25" fmla="*/ 3268 h 3336"/>
              <a:gd name="T26" fmla="*/ 8600 w 8736"/>
              <a:gd name="T27" fmla="*/ 68 h 3336"/>
              <a:gd name="T28" fmla="*/ 8668 w 8736"/>
              <a:gd name="T29" fmla="*/ 136 h 3336"/>
              <a:gd name="T30" fmla="*/ 68 w 8736"/>
              <a:gd name="T31" fmla="*/ 136 h 3336"/>
              <a:gd name="T32" fmla="*/ 136 w 8736"/>
              <a:gd name="T33" fmla="*/ 68 h 3336"/>
              <a:gd name="T34" fmla="*/ 136 w 8736"/>
              <a:gd name="T35" fmla="*/ 3268 h 3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36" h="3336">
                <a:moveTo>
                  <a:pt x="0" y="68"/>
                </a:moveTo>
                <a:cubicBezTo>
                  <a:pt x="0" y="31"/>
                  <a:pt x="31" y="0"/>
                  <a:pt x="68" y="0"/>
                </a:cubicBezTo>
                <a:lnTo>
                  <a:pt x="8668" y="0"/>
                </a:lnTo>
                <a:cubicBezTo>
                  <a:pt x="8706" y="0"/>
                  <a:pt x="8736" y="31"/>
                  <a:pt x="8736" y="68"/>
                </a:cubicBezTo>
                <a:lnTo>
                  <a:pt x="8736" y="3268"/>
                </a:lnTo>
                <a:cubicBezTo>
                  <a:pt x="8736" y="3306"/>
                  <a:pt x="8706" y="3336"/>
                  <a:pt x="8668" y="3336"/>
                </a:cubicBezTo>
                <a:lnTo>
                  <a:pt x="68" y="3336"/>
                </a:lnTo>
                <a:cubicBezTo>
                  <a:pt x="31" y="3336"/>
                  <a:pt x="0" y="3306"/>
                  <a:pt x="0" y="3268"/>
                </a:cubicBezTo>
                <a:lnTo>
                  <a:pt x="0" y="68"/>
                </a:lnTo>
                <a:close/>
                <a:moveTo>
                  <a:pt x="136" y="3268"/>
                </a:moveTo>
                <a:lnTo>
                  <a:pt x="68" y="3200"/>
                </a:lnTo>
                <a:lnTo>
                  <a:pt x="8668" y="3200"/>
                </a:lnTo>
                <a:lnTo>
                  <a:pt x="8600" y="3268"/>
                </a:lnTo>
                <a:lnTo>
                  <a:pt x="8600" y="68"/>
                </a:lnTo>
                <a:lnTo>
                  <a:pt x="8668" y="136"/>
                </a:lnTo>
                <a:lnTo>
                  <a:pt x="68" y="136"/>
                </a:lnTo>
                <a:lnTo>
                  <a:pt x="136" y="68"/>
                </a:lnTo>
                <a:lnTo>
                  <a:pt x="136" y="3268"/>
                </a:lnTo>
                <a:close/>
              </a:path>
            </a:pathLst>
          </a:custGeom>
          <a:solidFill>
            <a:srgbClr val="71893F"/>
          </a:solidFill>
          <a:ln w="0" cap="flat">
            <a:solidFill>
              <a:srgbClr val="71893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20"/>
          <p:cNvSpPr>
            <a:spLocks noChangeArrowheads="1"/>
          </p:cNvSpPr>
          <p:nvPr/>
        </p:nvSpPr>
        <p:spPr bwMode="auto">
          <a:xfrm>
            <a:off x="6270626" y="4503738"/>
            <a:ext cx="676275" cy="925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900" b="1" i="0" u="none" strike="noStrike" cap="none" normalizeH="0" baseline="0" dirty="0" smtClean="0">
                <a:ln>
                  <a:noFill/>
                </a:ln>
                <a:solidFill>
                  <a:srgbClr val="C0504D"/>
                </a:solidFill>
                <a:effectLst/>
                <a:latin typeface="Calibri" pitchFamily="34" charset="0"/>
                <a:cs typeface="Arial" pitchFamily="34" charset="0"/>
              </a:rPr>
              <a:t>X</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0"/>
          <p:cNvSpPr>
            <a:spLocks noChangeArrowheads="1"/>
          </p:cNvSpPr>
          <p:nvPr/>
        </p:nvSpPr>
        <p:spPr bwMode="auto">
          <a:xfrm>
            <a:off x="6270626" y="5399087"/>
            <a:ext cx="676275" cy="925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900" b="1" i="0" u="none" strike="noStrike" cap="none" normalizeH="0" baseline="0" dirty="0" smtClean="0">
                <a:ln>
                  <a:noFill/>
                </a:ln>
                <a:solidFill>
                  <a:srgbClr val="C0504D"/>
                </a:solidFill>
                <a:effectLst/>
                <a:latin typeface="Calibri" pitchFamily="34" charset="0"/>
                <a:cs typeface="Arial" pitchFamily="34" charset="0"/>
              </a:rPr>
              <a:t>X</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969959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0200" y="609600"/>
            <a:ext cx="5638800" cy="30825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762000" y="4038600"/>
            <a:ext cx="7620000" cy="1477328"/>
          </a:xfrm>
          <a:prstGeom prst="rect">
            <a:avLst/>
          </a:prstGeom>
          <a:noFill/>
        </p:spPr>
        <p:txBody>
          <a:bodyPr wrap="square" rtlCol="0">
            <a:spAutoFit/>
          </a:bodyPr>
          <a:lstStyle/>
          <a:p>
            <a:r>
              <a:rPr lang="en-US" dirty="0"/>
              <a:t>We all lose some bone mass as we age. Bones naturally become thinner (</a:t>
            </a:r>
            <a:r>
              <a:rPr lang="en-US" dirty="0" smtClean="0"/>
              <a:t>called osteopenia</a:t>
            </a:r>
            <a:r>
              <a:rPr lang="en-US" dirty="0"/>
              <a:t>) as you grow older, because existing bone is broken down faster than new bone is made. As this occurs, our bones lose calcium and other minerals and become lighter, less dense, and more porous. This makes the bones weaker and increases the chance that they might break (fracture).</a:t>
            </a:r>
          </a:p>
        </p:txBody>
      </p:sp>
    </p:spTree>
    <p:extLst>
      <p:ext uri="{BB962C8B-B14F-4D97-AF65-F5344CB8AC3E}">
        <p14:creationId xmlns:p14="http://schemas.microsoft.com/office/powerpoint/2010/main" xmlns="" val="38255898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67488" t="28143"/>
          <a:stretch/>
        </p:blipFill>
        <p:spPr bwMode="auto">
          <a:xfrm>
            <a:off x="7288994" y="2492896"/>
            <a:ext cx="1531478" cy="33366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9" name="TextBox 28"/>
          <p:cNvSpPr txBox="1"/>
          <p:nvPr/>
        </p:nvSpPr>
        <p:spPr>
          <a:xfrm>
            <a:off x="4774394" y="2938702"/>
            <a:ext cx="2390654" cy="369332"/>
          </a:xfrm>
          <a:prstGeom prst="rect">
            <a:avLst/>
          </a:prstGeom>
          <a:noFill/>
        </p:spPr>
        <p:txBody>
          <a:bodyPr wrap="none" rtlCol="0">
            <a:spAutoFit/>
          </a:bodyPr>
          <a:lstStyle/>
          <a:p>
            <a:r>
              <a:rPr lang="en-US" dirty="0" smtClean="0"/>
              <a:t>Forward read SC carrier</a:t>
            </a:r>
            <a:endParaRPr lang="en-US" dirty="0"/>
          </a:p>
        </p:txBody>
      </p:sp>
      <p:sp>
        <p:nvSpPr>
          <p:cNvPr id="30" name="TextBox 29"/>
          <p:cNvSpPr txBox="1"/>
          <p:nvPr/>
        </p:nvSpPr>
        <p:spPr>
          <a:xfrm>
            <a:off x="4774394" y="4157902"/>
            <a:ext cx="2346796" cy="369332"/>
          </a:xfrm>
          <a:prstGeom prst="rect">
            <a:avLst/>
          </a:prstGeom>
          <a:noFill/>
        </p:spPr>
        <p:txBody>
          <a:bodyPr wrap="none" rtlCol="0">
            <a:spAutoFit/>
          </a:bodyPr>
          <a:lstStyle/>
          <a:p>
            <a:r>
              <a:rPr lang="en-US" dirty="0" smtClean="0"/>
              <a:t>Reverse read SC carrier</a:t>
            </a:r>
            <a:endParaRPr lang="en-US" dirty="0"/>
          </a:p>
        </p:txBody>
      </p:sp>
      <p:sp>
        <p:nvSpPr>
          <p:cNvPr id="31" name="TextBox 30"/>
          <p:cNvSpPr txBox="1"/>
          <p:nvPr/>
        </p:nvSpPr>
        <p:spPr>
          <a:xfrm>
            <a:off x="4774394" y="5388770"/>
            <a:ext cx="2158796" cy="369332"/>
          </a:xfrm>
          <a:prstGeom prst="rect">
            <a:avLst/>
          </a:prstGeom>
          <a:noFill/>
        </p:spPr>
        <p:txBody>
          <a:bodyPr wrap="none" rtlCol="0">
            <a:spAutoFit/>
          </a:bodyPr>
          <a:lstStyle/>
          <a:p>
            <a:r>
              <a:rPr lang="en-US" dirty="0" smtClean="0"/>
              <a:t>Forward read control</a:t>
            </a:r>
            <a:endParaRPr lang="en-US" dirty="0"/>
          </a:p>
        </p:txBody>
      </p:sp>
      <p:sp>
        <p:nvSpPr>
          <p:cNvPr id="32" name="Rectangle 31"/>
          <p:cNvSpPr/>
          <p:nvPr/>
        </p:nvSpPr>
        <p:spPr>
          <a:xfrm>
            <a:off x="7593794" y="4626496"/>
            <a:ext cx="8382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7666822" y="3437776"/>
            <a:ext cx="8382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Arrow Connector 36"/>
          <p:cNvCxnSpPr/>
          <p:nvPr/>
        </p:nvCxnSpPr>
        <p:spPr>
          <a:xfrm>
            <a:off x="8020514" y="2614816"/>
            <a:ext cx="0" cy="23999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8020514" y="3864496"/>
            <a:ext cx="0" cy="23999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7609928" y="4587827"/>
            <a:ext cx="838200" cy="304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u="sng" dirty="0" smtClean="0">
                <a:solidFill>
                  <a:schemeClr val="tx1"/>
                </a:solidFill>
                <a:latin typeface="Courier" pitchFamily="49" charset="0"/>
                <a:cs typeface="Times New Roman" pitchFamily="18" charset="0"/>
              </a:rPr>
              <a:t>T</a:t>
            </a:r>
          </a:p>
          <a:p>
            <a:pPr algn="ctr"/>
            <a:r>
              <a:rPr lang="en-US" sz="1000" dirty="0">
                <a:solidFill>
                  <a:schemeClr val="tx1"/>
                </a:solidFill>
                <a:latin typeface="Courier" pitchFamily="49" charset="0"/>
                <a:cs typeface="Times New Roman" pitchFamily="18" charset="0"/>
              </a:rPr>
              <a:t>C</a:t>
            </a:r>
          </a:p>
        </p:txBody>
      </p:sp>
      <p:sp>
        <p:nvSpPr>
          <p:cNvPr id="55" name="Rectangle 54"/>
          <p:cNvSpPr/>
          <p:nvPr/>
        </p:nvSpPr>
        <p:spPr>
          <a:xfrm>
            <a:off x="7609928" y="5788546"/>
            <a:ext cx="838200" cy="304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u="sng" dirty="0" smtClean="0">
                <a:solidFill>
                  <a:schemeClr val="tx1"/>
                </a:solidFill>
                <a:latin typeface="Courier" pitchFamily="49" charset="0"/>
                <a:cs typeface="Times New Roman" pitchFamily="18" charset="0"/>
              </a:rPr>
              <a:t>T</a:t>
            </a:r>
          </a:p>
          <a:p>
            <a:pPr algn="ctr"/>
            <a:r>
              <a:rPr lang="en-US" sz="1000" dirty="0">
                <a:solidFill>
                  <a:schemeClr val="tx1"/>
                </a:solidFill>
                <a:latin typeface="Courier" pitchFamily="49" charset="0"/>
                <a:cs typeface="Times New Roman" pitchFamily="18" charset="0"/>
              </a:rPr>
              <a:t>T</a:t>
            </a:r>
          </a:p>
        </p:txBody>
      </p:sp>
      <p:sp>
        <p:nvSpPr>
          <p:cNvPr id="56" name="Rectangle 55"/>
          <p:cNvSpPr/>
          <p:nvPr/>
        </p:nvSpPr>
        <p:spPr>
          <a:xfrm>
            <a:off x="7609928" y="3387677"/>
            <a:ext cx="838200" cy="304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u="sng" dirty="0" smtClean="0">
                <a:solidFill>
                  <a:schemeClr val="tx1"/>
                </a:solidFill>
                <a:latin typeface="Courier" pitchFamily="49" charset="0"/>
                <a:cs typeface="Times New Roman" pitchFamily="18" charset="0"/>
              </a:rPr>
              <a:t>T</a:t>
            </a:r>
          </a:p>
          <a:p>
            <a:pPr algn="ctr"/>
            <a:r>
              <a:rPr lang="en-US" sz="1000" dirty="0" smtClean="0">
                <a:solidFill>
                  <a:schemeClr val="tx1"/>
                </a:solidFill>
                <a:latin typeface="Courier" pitchFamily="49" charset="0"/>
                <a:cs typeface="Times New Roman" pitchFamily="18" charset="0"/>
              </a:rPr>
              <a:t>C</a:t>
            </a:r>
            <a:endParaRPr lang="en-US" sz="1000" dirty="0">
              <a:solidFill>
                <a:schemeClr val="tx1"/>
              </a:solidFill>
              <a:latin typeface="Courier" pitchFamily="49" charset="0"/>
              <a:cs typeface="Times New Roman" pitchFamily="18" charset="0"/>
            </a:endParaRPr>
          </a:p>
        </p:txBody>
      </p:sp>
      <p:sp>
        <p:nvSpPr>
          <p:cNvPr id="3" name="Title 2"/>
          <p:cNvSpPr>
            <a:spLocks noGrp="1"/>
          </p:cNvSpPr>
          <p:nvPr>
            <p:ph type="title"/>
          </p:nvPr>
        </p:nvSpPr>
        <p:spPr>
          <a:xfrm>
            <a:off x="395536" y="332656"/>
            <a:ext cx="8229600" cy="1143000"/>
          </a:xfrm>
        </p:spPr>
        <p:txBody>
          <a:bodyPr>
            <a:noAutofit/>
          </a:bodyPr>
          <a:lstStyle/>
          <a:p>
            <a:r>
              <a:rPr lang="en-US" sz="3600" dirty="0" smtClean="0"/>
              <a:t>One supercentenarian has </a:t>
            </a:r>
            <a:r>
              <a:rPr lang="en-US" sz="3600" dirty="0"/>
              <a:t>a </a:t>
            </a:r>
            <a:r>
              <a:rPr lang="en-US" sz="3600" dirty="0" smtClean="0"/>
              <a:t>hypertrophic </a:t>
            </a:r>
            <a:r>
              <a:rPr lang="en-US" sz="3600" dirty="0" err="1" smtClean="0"/>
              <a:t>cardiomyopathy</a:t>
            </a:r>
            <a:r>
              <a:rPr lang="en-US" sz="3600" dirty="0" smtClean="0"/>
              <a:t> mutation</a:t>
            </a:r>
            <a:endParaRPr lang="en-US" sz="3600" dirty="0"/>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5576" y="1484784"/>
            <a:ext cx="3168352" cy="51817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97207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 made the 17 supercentenarian genomes publicly available</a:t>
            </a:r>
            <a:endParaRPr lang="en-US" dirty="0"/>
          </a:p>
        </p:txBody>
      </p:sp>
      <p:pic>
        <p:nvPicPr>
          <p:cNvPr id="4" name="Content Placeholder 3"/>
          <p:cNvPicPr>
            <a:picLocks noGrp="1" noChangeAspect="1"/>
          </p:cNvPicPr>
          <p:nvPr>
            <p:ph idx="1"/>
          </p:nvPr>
        </p:nvPicPr>
        <p:blipFill>
          <a:blip r:embed="rId2" cstate="print"/>
          <a:stretch>
            <a:fillRect/>
          </a:stretch>
        </p:blipFill>
        <p:spPr>
          <a:xfrm>
            <a:off x="539552" y="2000332"/>
            <a:ext cx="8229600" cy="1572684"/>
          </a:xfrm>
          <a:prstGeom prst="rect">
            <a:avLst/>
          </a:prstGeom>
        </p:spPr>
      </p:pic>
      <p:pic>
        <p:nvPicPr>
          <p:cNvPr id="3076" name="Picture 4" descr="http://onecitizenspeaking.typepad.com/.a/6a00d83451d3b569e201b7c7029454970b-pi"/>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06842" y="4342646"/>
            <a:ext cx="5033310" cy="102793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906842" y="5445224"/>
            <a:ext cx="5612627" cy="584775"/>
          </a:xfrm>
          <a:prstGeom prst="rect">
            <a:avLst/>
          </a:prstGeom>
          <a:noFill/>
        </p:spPr>
        <p:txBody>
          <a:bodyPr wrap="none" rtlCol="0">
            <a:spAutoFit/>
          </a:bodyPr>
          <a:lstStyle/>
          <a:p>
            <a:r>
              <a:rPr lang="en-US" sz="3200" b="1" dirty="0" smtClean="0"/>
              <a:t>supercentenarians.stanford.edu</a:t>
            </a:r>
            <a:endParaRPr lang="en-US" sz="3200" b="1" dirty="0"/>
          </a:p>
        </p:txBody>
      </p:sp>
      <p:sp>
        <p:nvSpPr>
          <p:cNvPr id="6" name="TextBox 5"/>
          <p:cNvSpPr txBox="1"/>
          <p:nvPr/>
        </p:nvSpPr>
        <p:spPr>
          <a:xfrm>
            <a:off x="1331640" y="6381328"/>
            <a:ext cx="3400996" cy="369332"/>
          </a:xfrm>
          <a:prstGeom prst="rect">
            <a:avLst/>
          </a:prstGeom>
          <a:noFill/>
        </p:spPr>
        <p:txBody>
          <a:bodyPr wrap="none" rtlCol="0">
            <a:spAutoFit/>
          </a:bodyPr>
          <a:lstStyle/>
          <a:p>
            <a:r>
              <a:rPr lang="en-US" dirty="0" smtClean="0"/>
              <a:t>70 Google users + x Stanford users</a:t>
            </a:r>
            <a:endParaRPr lang="en-US" dirty="0"/>
          </a:p>
        </p:txBody>
      </p:sp>
    </p:spTree>
    <p:extLst>
      <p:ext uri="{BB962C8B-B14F-4D97-AF65-F5344CB8AC3E}">
        <p14:creationId xmlns:p14="http://schemas.microsoft.com/office/powerpoint/2010/main" xmlns="" val="40845466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229600" cy="1143000"/>
          </a:xfrm>
        </p:spPr>
        <p:txBody>
          <a:bodyPr>
            <a:normAutofit fontScale="90000"/>
          </a:bodyPr>
          <a:lstStyle/>
          <a:p>
            <a:r>
              <a:rPr lang="en-US" b="1" dirty="0" smtClean="0">
                <a:solidFill>
                  <a:srgbClr val="0070C0"/>
                </a:solidFill>
              </a:rPr>
              <a:t>PLAN C: iGWAS finds loci for extreme longevity</a:t>
            </a:r>
            <a:endParaRPr lang="en-US" b="1" dirty="0">
              <a:solidFill>
                <a:srgbClr val="0070C0"/>
              </a:solidFill>
            </a:endParaRPr>
          </a:p>
        </p:txBody>
      </p:sp>
      <p:sp>
        <p:nvSpPr>
          <p:cNvPr id="3" name="Content Placeholder 2"/>
          <p:cNvSpPr>
            <a:spLocks noGrp="1"/>
          </p:cNvSpPr>
          <p:nvPr>
            <p:ph idx="1"/>
          </p:nvPr>
        </p:nvSpPr>
        <p:spPr>
          <a:xfrm>
            <a:off x="611560" y="1700808"/>
            <a:ext cx="7886700" cy="3112077"/>
          </a:xfrm>
        </p:spPr>
        <p:txBody>
          <a:bodyPr>
            <a:normAutofit lnSpcReduction="10000"/>
          </a:bodyPr>
          <a:lstStyle/>
          <a:p>
            <a:pPr marL="0" indent="0">
              <a:buNone/>
            </a:pPr>
            <a:r>
              <a:rPr lang="en-US" b="1" dirty="0"/>
              <a:t>We propose to take advantage of prior knowledge from disease.</a:t>
            </a:r>
          </a:p>
          <a:p>
            <a:pPr marL="0" indent="0">
              <a:buNone/>
            </a:pPr>
            <a:endParaRPr lang="en-US" b="1" dirty="0"/>
          </a:p>
          <a:p>
            <a:pPr marL="0" indent="0">
              <a:buNone/>
            </a:pPr>
            <a:r>
              <a:rPr lang="en-US" b="1" dirty="0"/>
              <a:t>Our assumption is that variants that protect from disease should also predispose to longevity.</a:t>
            </a:r>
          </a:p>
        </p:txBody>
      </p:sp>
      <p:pic>
        <p:nvPicPr>
          <p:cNvPr id="4" name="Picture 2" descr="https://cap.stanford.edu/profiles/viewImage?facultyId=35022&amp;type=squa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9632" y="4653136"/>
            <a:ext cx="1371600" cy="13716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950640" y="6093296"/>
            <a:ext cx="1752600" cy="381000"/>
          </a:xfrm>
          <a:prstGeom prst="rect">
            <a:avLst/>
          </a:prstGeom>
          <a:noFill/>
        </p:spPr>
        <p:txBody>
          <a:bodyPr wrap="square" rtlCol="0">
            <a:spAutoFit/>
          </a:bodyPr>
          <a:lstStyle/>
          <a:p>
            <a:r>
              <a:rPr lang="en-US" dirty="0" smtClean="0"/>
              <a:t>Kristen Fortney</a:t>
            </a:r>
            <a:endParaRPr lang="en-US" dirty="0"/>
          </a:p>
        </p:txBody>
      </p:sp>
      <p:pic>
        <p:nvPicPr>
          <p:cNvPr id="6" name="Picture 5" descr="http://statweb.stanford.edu/~owen/ABOwen.jpg"/>
          <p:cNvPicPr>
            <a:picLocks noChangeAspect="1"/>
          </p:cNvPicPr>
          <p:nvPr/>
        </p:nvPicPr>
        <p:blipFill rotWithShape="1">
          <a:blip r:embed="rId3" cstate="print">
            <a:extLst>
              <a:ext uri="{28A0092B-C50C-407E-A947-70E740481C1C}">
                <a14:useLocalDpi xmlns:a14="http://schemas.microsoft.com/office/drawing/2010/main" xmlns="" val="0"/>
              </a:ext>
            </a:extLst>
          </a:blip>
          <a:srcRect l="-1" t="12599" r="22039" b="30701"/>
          <a:stretch/>
        </p:blipFill>
        <p:spPr bwMode="auto">
          <a:xfrm>
            <a:off x="3891571" y="4653136"/>
            <a:ext cx="1256280" cy="13716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p:cNvSpPr txBox="1"/>
          <p:nvPr/>
        </p:nvSpPr>
        <p:spPr>
          <a:xfrm>
            <a:off x="3819563" y="6104964"/>
            <a:ext cx="1544525" cy="369332"/>
          </a:xfrm>
          <a:prstGeom prst="rect">
            <a:avLst/>
          </a:prstGeom>
          <a:noFill/>
        </p:spPr>
        <p:txBody>
          <a:bodyPr wrap="square" rtlCol="0">
            <a:spAutoFit/>
          </a:bodyPr>
          <a:lstStyle/>
          <a:p>
            <a:r>
              <a:rPr lang="en-US" dirty="0" smtClean="0"/>
              <a:t>Dr. Art Owen</a:t>
            </a:r>
            <a:endParaRPr lang="en-US" dirty="0"/>
          </a:p>
        </p:txBody>
      </p:sp>
      <p:sp>
        <p:nvSpPr>
          <p:cNvPr id="9" name="TextBox 8"/>
          <p:cNvSpPr txBox="1"/>
          <p:nvPr/>
        </p:nvSpPr>
        <p:spPr>
          <a:xfrm>
            <a:off x="6229660" y="6104964"/>
            <a:ext cx="1687065" cy="369332"/>
          </a:xfrm>
          <a:prstGeom prst="rect">
            <a:avLst/>
          </a:prstGeom>
          <a:noFill/>
        </p:spPr>
        <p:txBody>
          <a:bodyPr wrap="square" rtlCol="0">
            <a:spAutoFit/>
          </a:bodyPr>
          <a:lstStyle/>
          <a:p>
            <a:r>
              <a:rPr lang="en-US" dirty="0" smtClean="0"/>
              <a:t>Edgar </a:t>
            </a:r>
            <a:r>
              <a:rPr lang="en-US" dirty="0" err="1" smtClean="0"/>
              <a:t>Dobriban</a:t>
            </a:r>
            <a:endParaRPr lang="en-US" dirty="0"/>
          </a:p>
        </p:txBody>
      </p:sp>
      <p:pic>
        <p:nvPicPr>
          <p:cNvPr id="21505" name="Picture 1" descr="C:\Users\Stuart\Downloads\12.png"/>
          <p:cNvPicPr>
            <a:picLocks noChangeAspect="1" noChangeArrowheads="1"/>
          </p:cNvPicPr>
          <p:nvPr/>
        </p:nvPicPr>
        <p:blipFill>
          <a:blip r:embed="rId4" cstate="print"/>
          <a:srcRect/>
          <a:stretch>
            <a:fillRect/>
          </a:stretch>
        </p:blipFill>
        <p:spPr bwMode="auto">
          <a:xfrm>
            <a:off x="6372200" y="4653136"/>
            <a:ext cx="1127280" cy="1371600"/>
          </a:xfrm>
          <a:prstGeom prst="rect">
            <a:avLst/>
          </a:prstGeom>
          <a:noFill/>
        </p:spPr>
      </p:pic>
    </p:spTree>
    <p:extLst>
      <p:ext uri="{BB962C8B-B14F-4D97-AF65-F5344CB8AC3E}">
        <p14:creationId xmlns:p14="http://schemas.microsoft.com/office/powerpoint/2010/main" xmlns="" val="342175715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9086"/>
            <a:ext cx="8265968" cy="994172"/>
          </a:xfrm>
        </p:spPr>
        <p:txBody>
          <a:bodyPr>
            <a:normAutofit fontScale="90000"/>
          </a:bodyPr>
          <a:lstStyle/>
          <a:p>
            <a:r>
              <a:rPr lang="en-US" b="1" dirty="0" smtClean="0">
                <a:solidFill>
                  <a:srgbClr val="0070C0"/>
                </a:solidFill>
              </a:rPr>
              <a:t>Testing whether disease SNPs are linked to longevity</a:t>
            </a:r>
            <a:endParaRPr lang="en-US" b="1" dirty="0">
              <a:solidFill>
                <a:srgbClr val="0070C0"/>
              </a:solidFill>
            </a:endParaRPr>
          </a:p>
        </p:txBody>
      </p:sp>
      <p:sp>
        <p:nvSpPr>
          <p:cNvPr id="3" name="Content Placeholder 2"/>
          <p:cNvSpPr>
            <a:spLocks noGrp="1"/>
          </p:cNvSpPr>
          <p:nvPr>
            <p:ph idx="1"/>
          </p:nvPr>
        </p:nvSpPr>
        <p:spPr>
          <a:xfrm>
            <a:off x="251520" y="1484785"/>
            <a:ext cx="8643098" cy="5256584"/>
          </a:xfrm>
        </p:spPr>
        <p:txBody>
          <a:bodyPr>
            <a:normAutofit fontScale="70000" lnSpcReduction="20000"/>
          </a:bodyPr>
          <a:lstStyle/>
          <a:p>
            <a:pPr marL="0" indent="0">
              <a:buNone/>
            </a:pPr>
            <a:endParaRPr lang="en-US" dirty="0" smtClean="0"/>
          </a:p>
          <a:p>
            <a:pPr marL="0" indent="0">
              <a:buNone/>
            </a:pPr>
            <a:r>
              <a:rPr lang="en-US" b="1" dirty="0" smtClean="0"/>
              <a:t>                      		Longevity GWAS: 801 cases </a:t>
            </a:r>
          </a:p>
          <a:p>
            <a:pPr marL="0" indent="0">
              <a:buNone/>
            </a:pPr>
            <a:r>
              <a:rPr lang="en-US" b="1" dirty="0"/>
              <a:t> </a:t>
            </a:r>
            <a:r>
              <a:rPr lang="en-US" b="1" dirty="0" smtClean="0"/>
              <a:t>                     		</a:t>
            </a:r>
            <a:r>
              <a:rPr lang="en-US" dirty="0" smtClean="0"/>
              <a:t>[</a:t>
            </a:r>
            <a:r>
              <a:rPr lang="en-US" dirty="0" err="1" smtClean="0"/>
              <a:t>Sebastiani</a:t>
            </a:r>
            <a:r>
              <a:rPr lang="en-US" dirty="0" smtClean="0"/>
              <a:t> et al. </a:t>
            </a:r>
            <a:r>
              <a:rPr lang="en-US" dirty="0" err="1" smtClean="0"/>
              <a:t>PLoS</a:t>
            </a:r>
            <a:r>
              <a:rPr lang="en-US" dirty="0" smtClean="0"/>
              <a:t> One 2012]</a:t>
            </a:r>
          </a:p>
          <a:p>
            <a:pPr marL="0" indent="0">
              <a:buNone/>
            </a:pPr>
            <a:endParaRPr lang="en-US" dirty="0" smtClean="0"/>
          </a:p>
          <a:p>
            <a:pPr marL="0" indent="0">
              <a:buNone/>
            </a:pPr>
            <a:r>
              <a:rPr lang="en-US" dirty="0" smtClean="0"/>
              <a:t>                </a:t>
            </a:r>
          </a:p>
          <a:p>
            <a:pPr marL="0" indent="0">
              <a:buNone/>
            </a:pPr>
            <a:r>
              <a:rPr lang="en-US" b="1" dirty="0"/>
              <a:t> </a:t>
            </a:r>
            <a:r>
              <a:rPr lang="en-US" b="1" dirty="0" smtClean="0"/>
              <a:t>                     		</a:t>
            </a:r>
          </a:p>
          <a:p>
            <a:pPr marL="0" indent="0">
              <a:buNone/>
            </a:pPr>
            <a:r>
              <a:rPr lang="en-US" b="1" dirty="0" smtClean="0"/>
              <a:t>			Coronary Artery Disease GWAS: 22,233 cases </a:t>
            </a:r>
          </a:p>
          <a:p>
            <a:pPr marL="0" indent="0">
              <a:buNone/>
            </a:pPr>
            <a:r>
              <a:rPr lang="en-US" b="1" dirty="0"/>
              <a:t> </a:t>
            </a:r>
            <a:r>
              <a:rPr lang="en-US" b="1" dirty="0" smtClean="0"/>
              <a:t>                     		</a:t>
            </a:r>
            <a:r>
              <a:rPr lang="en-US" dirty="0" smtClean="0"/>
              <a:t>[</a:t>
            </a:r>
            <a:r>
              <a:rPr lang="en-US" dirty="0" err="1" smtClean="0"/>
              <a:t>Schunkert</a:t>
            </a:r>
            <a:r>
              <a:rPr lang="en-US" dirty="0" smtClean="0"/>
              <a:t> et al. Nat Genet 2013]</a:t>
            </a:r>
          </a:p>
          <a:p>
            <a:endParaRPr lang="en-US" dirty="0"/>
          </a:p>
          <a:p>
            <a:pPr marL="0" indent="0">
              <a:buNone/>
            </a:pPr>
            <a:endParaRPr lang="en-US" dirty="0" smtClean="0"/>
          </a:p>
          <a:p>
            <a:pPr marL="0" indent="0">
              <a:buNone/>
            </a:pPr>
            <a:r>
              <a:rPr lang="en-US" dirty="0" smtClean="0"/>
              <a:t>			</a:t>
            </a:r>
            <a:r>
              <a:rPr lang="en-US" b="1" dirty="0" smtClean="0"/>
              <a:t>Late-onset Alzheimer disease GWAS: 8,309 cases</a:t>
            </a:r>
            <a:endParaRPr lang="en-US" b="1" dirty="0"/>
          </a:p>
          <a:p>
            <a:pPr marL="0" indent="0">
              <a:buNone/>
            </a:pPr>
            <a:r>
              <a:rPr lang="en-US" dirty="0"/>
              <a:t>			</a:t>
            </a:r>
            <a:r>
              <a:rPr lang="en-US" dirty="0" smtClean="0"/>
              <a:t>[</a:t>
            </a:r>
            <a:r>
              <a:rPr lang="en-US" dirty="0" err="1" smtClean="0"/>
              <a:t>Naj</a:t>
            </a:r>
            <a:r>
              <a:rPr lang="en-US" dirty="0" smtClean="0"/>
              <a:t> </a:t>
            </a:r>
            <a:r>
              <a:rPr lang="en-US" dirty="0"/>
              <a:t>et al. Nat Genet </a:t>
            </a:r>
            <a:r>
              <a:rPr lang="en-US" dirty="0" smtClean="0"/>
              <a:t>2011]</a:t>
            </a:r>
          </a:p>
          <a:p>
            <a:pPr marL="0" indent="0">
              <a:buNone/>
            </a:pPr>
            <a:endParaRPr lang="en-US" dirty="0" smtClean="0"/>
          </a:p>
          <a:p>
            <a:pPr marL="0" indent="0">
              <a:buNone/>
            </a:pPr>
            <a:r>
              <a:rPr lang="en-US" dirty="0" smtClean="0"/>
              <a:t>We ranked SNPs by their P values for heart disease, and then looked at their P values for longevity.</a:t>
            </a:r>
            <a:endParaRPr lang="en-US" dirty="0"/>
          </a:p>
        </p:txBody>
      </p:sp>
      <p:pic>
        <p:nvPicPr>
          <p:cNvPr id="1026" name="Picture 2" descr="http://kodjoworkout.com/wp-content/uploads/2012/07/coronary-heart-diseas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8871" y="3031404"/>
            <a:ext cx="1162808" cy="1549724"/>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petapixel.com/assets/uploads/2012/01/1001_mini.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17591" y="1649527"/>
            <a:ext cx="1093148" cy="1454402"/>
          </a:xfrm>
          <a:prstGeom prst="rect">
            <a:avLst/>
          </a:prstGeom>
          <a:noFill/>
          <a:extLst>
            <a:ext uri="{909E8E84-426E-40DD-AFC4-6F175D3DCCD1}">
              <a14:hiddenFill xmlns:a14="http://schemas.microsoft.com/office/drawing/2010/main" xmlns="">
                <a:solidFill>
                  <a:srgbClr val="FFFFFF"/>
                </a:solidFill>
              </a14:hiddenFill>
            </a:ext>
          </a:extLst>
        </p:spPr>
      </p:pic>
      <p:pic>
        <p:nvPicPr>
          <p:cNvPr id="7174" name="Picture 6" descr="http://www.wired.com/wp-content/uploads/2014/07/brain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37139" y="4437112"/>
            <a:ext cx="1654051" cy="132324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022401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18655" y="0"/>
            <a:ext cx="8515350" cy="1739901"/>
          </a:xfrm>
        </p:spPr>
        <p:txBody>
          <a:bodyPr>
            <a:normAutofit fontScale="90000"/>
          </a:bodyPr>
          <a:lstStyle/>
          <a:p>
            <a:r>
              <a:rPr lang="en-US" b="1" dirty="0" smtClean="0">
                <a:solidFill>
                  <a:srgbClr val="0070C0"/>
                </a:solidFill>
              </a:rPr>
              <a:t>We find that disease GWAS are a rich source of prior knowledge on longevity</a:t>
            </a:r>
            <a:endParaRPr lang="en-US" b="1" dirty="0">
              <a:solidFill>
                <a:srgbClr val="0070C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585" y="1739901"/>
            <a:ext cx="9144000" cy="4815192"/>
          </a:xfrm>
          <a:prstGeom prst="rect">
            <a:avLst/>
          </a:prstGeom>
        </p:spPr>
      </p:pic>
    </p:spTree>
    <p:extLst>
      <p:ext uri="{BB962C8B-B14F-4D97-AF65-F5344CB8AC3E}">
        <p14:creationId xmlns:p14="http://schemas.microsoft.com/office/powerpoint/2010/main" xmlns="" val="12657686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70C0"/>
                </a:solidFill>
              </a:rPr>
              <a:t>Informed GWAS</a:t>
            </a:r>
            <a:endParaRPr lang="en-US" dirty="0"/>
          </a:p>
        </p:txBody>
      </p:sp>
      <p:pic>
        <p:nvPicPr>
          <p:cNvPr id="4" name="Content Placeholder 3"/>
          <p:cNvPicPr>
            <a:picLocks noGrp="1" noChangeAspect="1"/>
          </p:cNvPicPr>
          <p:nvPr>
            <p:ph idx="1"/>
          </p:nvPr>
        </p:nvPicPr>
        <p:blipFill>
          <a:blip r:embed="rId2" cstate="print"/>
          <a:stretch>
            <a:fillRect/>
          </a:stretch>
        </p:blipFill>
        <p:spPr>
          <a:xfrm>
            <a:off x="467710" y="2037660"/>
            <a:ext cx="8229600" cy="2355494"/>
          </a:xfrm>
          <a:prstGeom prst="rect">
            <a:avLst/>
          </a:prstGeom>
        </p:spPr>
      </p:pic>
      <p:sp>
        <p:nvSpPr>
          <p:cNvPr id="5" name="TextBox 4"/>
          <p:cNvSpPr txBox="1"/>
          <p:nvPr/>
        </p:nvSpPr>
        <p:spPr>
          <a:xfrm>
            <a:off x="1259632" y="5013176"/>
            <a:ext cx="6912768" cy="1200329"/>
          </a:xfrm>
          <a:prstGeom prst="rect">
            <a:avLst/>
          </a:prstGeom>
          <a:noFill/>
        </p:spPr>
        <p:txBody>
          <a:bodyPr wrap="square" rtlCol="0">
            <a:spAutoFit/>
          </a:bodyPr>
          <a:lstStyle/>
          <a:p>
            <a:r>
              <a:rPr lang="en-US" sz="2400" u="sng" dirty="0" smtClean="0"/>
              <a:t>We applied our method to two GWAS of longevity</a:t>
            </a:r>
            <a:r>
              <a:rPr lang="en-US" sz="2400" dirty="0" smtClean="0"/>
              <a:t>:</a:t>
            </a:r>
          </a:p>
          <a:p>
            <a:r>
              <a:rPr lang="en-US" sz="2400" b="1" dirty="0" smtClean="0"/>
              <a:t>NECS</a:t>
            </a:r>
            <a:r>
              <a:rPr lang="en-US" sz="2400" dirty="0" smtClean="0"/>
              <a:t>, with 801 centenarians (</a:t>
            </a:r>
            <a:r>
              <a:rPr lang="en-US" sz="2400" dirty="0" err="1" smtClean="0"/>
              <a:t>Sebastiani</a:t>
            </a:r>
            <a:r>
              <a:rPr lang="en-US" sz="2400" dirty="0" smtClean="0"/>
              <a:t> et al. 2012)</a:t>
            </a:r>
          </a:p>
          <a:p>
            <a:r>
              <a:rPr lang="en-US" sz="2400" b="1" dirty="0" smtClean="0"/>
              <a:t>90PLUS</a:t>
            </a:r>
            <a:r>
              <a:rPr lang="en-US" sz="2400" dirty="0" smtClean="0"/>
              <a:t>, with 5406 over age 90 (</a:t>
            </a:r>
            <a:r>
              <a:rPr lang="en-US" sz="2400" dirty="0" err="1" smtClean="0"/>
              <a:t>Deelen</a:t>
            </a:r>
            <a:r>
              <a:rPr lang="en-US" sz="2400" dirty="0" smtClean="0"/>
              <a:t> et al. 2014)</a:t>
            </a:r>
            <a:endParaRPr lang="en-US" sz="2400" dirty="0"/>
          </a:p>
        </p:txBody>
      </p:sp>
    </p:spTree>
    <p:extLst>
      <p:ext uri="{BB962C8B-B14F-4D97-AF65-F5344CB8AC3E}">
        <p14:creationId xmlns:p14="http://schemas.microsoft.com/office/powerpoint/2010/main" xmlns="" val="3777683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We found 8 significant loci for</a:t>
            </a:r>
            <a:br>
              <a:rPr lang="en-US" b="1" dirty="0" smtClean="0">
                <a:solidFill>
                  <a:srgbClr val="0070C0"/>
                </a:solidFill>
              </a:rPr>
            </a:br>
            <a:r>
              <a:rPr lang="en-US" b="1" dirty="0" smtClean="0">
                <a:solidFill>
                  <a:srgbClr val="0070C0"/>
                </a:solidFill>
              </a:rPr>
              <a:t>longevity at FDR &lt; 10% </a:t>
            </a:r>
            <a:endParaRPr lang="en-US" dirty="0"/>
          </a:p>
        </p:txBody>
      </p:sp>
      <p:pic>
        <p:nvPicPr>
          <p:cNvPr id="4" name="Content Placeholder 3"/>
          <p:cNvPicPr>
            <a:picLocks noGrp="1" noChangeAspect="1"/>
          </p:cNvPicPr>
          <p:nvPr>
            <p:ph idx="1"/>
          </p:nvPr>
        </p:nvPicPr>
        <p:blipFill>
          <a:blip r:embed="rId2" cstate="print"/>
          <a:srcRect r="49166"/>
          <a:stretch>
            <a:fillRect/>
          </a:stretch>
        </p:blipFill>
        <p:spPr>
          <a:xfrm>
            <a:off x="1043608" y="1556792"/>
            <a:ext cx="6700608" cy="4608512"/>
          </a:xfrm>
          <a:prstGeom prst="rect">
            <a:avLst/>
          </a:prstGeom>
        </p:spPr>
      </p:pic>
    </p:spTree>
    <p:extLst>
      <p:ext uri="{BB962C8B-B14F-4D97-AF65-F5344CB8AC3E}">
        <p14:creationId xmlns:p14="http://schemas.microsoft.com/office/powerpoint/2010/main" xmlns="" val="6093002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Four loci replicate, and two others show some evidence of replication</a:t>
            </a:r>
            <a:endParaRPr lang="en-US" b="1" dirty="0">
              <a:solidFill>
                <a:srgbClr val="0070C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xmlns="" val="4279260138"/>
              </p:ext>
            </p:extLst>
          </p:nvPr>
        </p:nvGraphicFramePr>
        <p:xfrm>
          <a:off x="652278" y="2276872"/>
          <a:ext cx="7839443" cy="2232248"/>
        </p:xfrm>
        <a:graphic>
          <a:graphicData uri="http://schemas.openxmlformats.org/presentationml/2006/ole">
            <p:oleObj spid="_x0000_s1026" name="Worksheet" r:id="rId4" imgW="3746307" imgH="1066621" progId="Excel.Sheet.12">
              <p:embed/>
            </p:oleObj>
          </a:graphicData>
        </a:graphic>
      </p:graphicFrame>
      <p:sp>
        <p:nvSpPr>
          <p:cNvPr id="8" name="TextBox 7"/>
          <p:cNvSpPr txBox="1"/>
          <p:nvPr/>
        </p:nvSpPr>
        <p:spPr>
          <a:xfrm>
            <a:off x="485602" y="5157192"/>
            <a:ext cx="8343823" cy="1107996"/>
          </a:xfrm>
          <a:prstGeom prst="rect">
            <a:avLst/>
          </a:prstGeom>
          <a:noFill/>
        </p:spPr>
        <p:txBody>
          <a:bodyPr wrap="none" rtlCol="0">
            <a:spAutoFit/>
          </a:bodyPr>
          <a:lstStyle/>
          <a:p>
            <a:r>
              <a:rPr lang="en-US" sz="2200" b="1" dirty="0" smtClean="0"/>
              <a:t>HLA locus </a:t>
            </a:r>
            <a:r>
              <a:rPr lang="en-US" sz="2200" dirty="0" smtClean="0"/>
              <a:t>(rs3763305/</a:t>
            </a:r>
            <a:r>
              <a:rPr lang="en-US" sz="2200" dirty="0"/>
              <a:t>rs12194148</a:t>
            </a:r>
            <a:r>
              <a:rPr lang="en-US" sz="2200" dirty="0" smtClean="0"/>
              <a:t>) implicated in both discovery studies</a:t>
            </a:r>
          </a:p>
          <a:p>
            <a:r>
              <a:rPr lang="en-US" sz="2200" b="1" dirty="0" smtClean="0"/>
              <a:t>KCNT2 locus </a:t>
            </a:r>
            <a:r>
              <a:rPr lang="en-US" sz="2200" dirty="0" smtClean="0"/>
              <a:t>(rs10737670) nominally significant in one replication study</a:t>
            </a:r>
          </a:p>
          <a:p>
            <a:endParaRPr lang="en-US" sz="2200" dirty="0"/>
          </a:p>
        </p:txBody>
      </p:sp>
    </p:spTree>
    <p:extLst>
      <p:ext uri="{BB962C8B-B14F-4D97-AF65-F5344CB8AC3E}">
        <p14:creationId xmlns:p14="http://schemas.microsoft.com/office/powerpoint/2010/main" xmlns="" val="3028603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APOE is implicated in longevity </a:t>
            </a:r>
            <a:br>
              <a:rPr lang="en-US" b="1" dirty="0" smtClean="0">
                <a:solidFill>
                  <a:srgbClr val="0070C0"/>
                </a:solidFill>
              </a:rPr>
            </a:br>
            <a:r>
              <a:rPr lang="en-US" b="1" dirty="0" smtClean="0">
                <a:solidFill>
                  <a:srgbClr val="0070C0"/>
                </a:solidFill>
              </a:rPr>
              <a:t>and many diseases</a:t>
            </a:r>
            <a:endParaRPr lang="en-US" b="1" dirty="0">
              <a:solidFill>
                <a:srgbClr val="0070C0"/>
              </a:solidFill>
            </a:endParaRPr>
          </a:p>
        </p:txBody>
      </p:sp>
      <p:sp>
        <p:nvSpPr>
          <p:cNvPr id="5" name="Content Placeholder 4"/>
          <p:cNvSpPr>
            <a:spLocks noGrp="1"/>
          </p:cNvSpPr>
          <p:nvPr>
            <p:ph idx="1"/>
          </p:nvPr>
        </p:nvSpPr>
        <p:spPr>
          <a:xfrm>
            <a:off x="5081662" y="1700808"/>
            <a:ext cx="3810818" cy="2736304"/>
          </a:xfrm>
        </p:spPr>
        <p:txBody>
          <a:bodyPr>
            <a:normAutofit/>
          </a:bodyPr>
          <a:lstStyle/>
          <a:p>
            <a:r>
              <a:rPr lang="en-US" sz="2000" dirty="0" smtClean="0"/>
              <a:t>Centenarian allele protective for </a:t>
            </a:r>
            <a:r>
              <a:rPr lang="en-US" sz="2000" dirty="0" smtClean="0">
                <a:solidFill>
                  <a:srgbClr val="FF0000"/>
                </a:solidFill>
              </a:rPr>
              <a:t>Alzheimer’s, cholesterol levels</a:t>
            </a:r>
            <a:r>
              <a:rPr lang="en-US" sz="2000" dirty="0" smtClean="0"/>
              <a:t>, and </a:t>
            </a:r>
            <a:r>
              <a:rPr lang="en-US" sz="2000" dirty="0" smtClean="0">
                <a:solidFill>
                  <a:srgbClr val="FF0000"/>
                </a:solidFill>
              </a:rPr>
              <a:t>pancreatic cancer</a:t>
            </a:r>
          </a:p>
          <a:p>
            <a:pPr marL="0" indent="0">
              <a:buNone/>
            </a:pPr>
            <a:endParaRPr lang="en-US" sz="2000" dirty="0" smtClean="0"/>
          </a:p>
          <a:p>
            <a:r>
              <a:rPr lang="en-US" sz="2000" dirty="0" smtClean="0"/>
              <a:t>Genetic signal may depend on APO E4 haplotype </a:t>
            </a:r>
            <a:endParaRPr lang="en-US" sz="2000" dirty="0"/>
          </a:p>
        </p:txBody>
      </p:sp>
      <p:pic>
        <p:nvPicPr>
          <p:cNvPr id="6" name="Picture 5"/>
          <p:cNvPicPr>
            <a:picLocks noChangeAspect="1"/>
          </p:cNvPicPr>
          <p:nvPr/>
        </p:nvPicPr>
        <p:blipFill>
          <a:blip r:embed="rId2" cstate="print"/>
          <a:stretch>
            <a:fillRect/>
          </a:stretch>
        </p:blipFill>
        <p:spPr>
          <a:xfrm>
            <a:off x="114555" y="1417638"/>
            <a:ext cx="5032064" cy="5201618"/>
          </a:xfrm>
          <a:prstGeom prst="rect">
            <a:avLst/>
          </a:prstGeom>
        </p:spPr>
      </p:pic>
      <p:pic>
        <p:nvPicPr>
          <p:cNvPr id="11266" name="Picture 2" descr="http://labs.gladstone.ucsf.edu/huang/files/fig1_475x22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6056" y="4221087"/>
            <a:ext cx="4043562" cy="190685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307718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SH2B3/ATXN2 can affect lifespan </a:t>
            </a:r>
            <a:br>
              <a:rPr lang="en-US" b="1" dirty="0" smtClean="0">
                <a:solidFill>
                  <a:srgbClr val="0070C0"/>
                </a:solidFill>
              </a:rPr>
            </a:br>
            <a:r>
              <a:rPr lang="en-US" b="1" dirty="0" smtClean="0">
                <a:solidFill>
                  <a:srgbClr val="0070C0"/>
                </a:solidFill>
              </a:rPr>
              <a:t>and neurological disease</a:t>
            </a:r>
            <a:endParaRPr lang="en-US" dirty="0"/>
          </a:p>
        </p:txBody>
      </p:sp>
      <p:pic>
        <p:nvPicPr>
          <p:cNvPr id="4" name="Picture 3"/>
          <p:cNvPicPr>
            <a:picLocks noChangeAspect="1"/>
          </p:cNvPicPr>
          <p:nvPr/>
        </p:nvPicPr>
        <p:blipFill>
          <a:blip r:embed="rId2" cstate="print"/>
          <a:stretch>
            <a:fillRect/>
          </a:stretch>
        </p:blipFill>
        <p:spPr>
          <a:xfrm>
            <a:off x="107504" y="1556792"/>
            <a:ext cx="4842346" cy="5155922"/>
          </a:xfrm>
          <a:prstGeom prst="rect">
            <a:avLst/>
          </a:prstGeom>
        </p:spPr>
      </p:pic>
      <p:sp>
        <p:nvSpPr>
          <p:cNvPr id="5" name="Content Placeholder 4"/>
          <p:cNvSpPr>
            <a:spLocks noGrp="1"/>
          </p:cNvSpPr>
          <p:nvPr>
            <p:ph idx="1"/>
          </p:nvPr>
        </p:nvSpPr>
        <p:spPr>
          <a:xfrm>
            <a:off x="5081662" y="1412776"/>
            <a:ext cx="3810818" cy="3528391"/>
          </a:xfrm>
        </p:spPr>
        <p:txBody>
          <a:bodyPr>
            <a:normAutofit lnSpcReduction="10000"/>
          </a:bodyPr>
          <a:lstStyle/>
          <a:p>
            <a:r>
              <a:rPr lang="en-US" sz="2000" dirty="0" smtClean="0"/>
              <a:t>Centenarian allele protective for </a:t>
            </a:r>
            <a:r>
              <a:rPr lang="en-US" sz="2000" dirty="0"/>
              <a:t>lung and </a:t>
            </a:r>
            <a:r>
              <a:rPr lang="en-US" sz="2000" dirty="0">
                <a:solidFill>
                  <a:srgbClr val="FF0000"/>
                </a:solidFill>
              </a:rPr>
              <a:t>pancreatic cancer</a:t>
            </a:r>
            <a:r>
              <a:rPr lang="en-US" sz="2000" dirty="0"/>
              <a:t>, </a:t>
            </a:r>
            <a:r>
              <a:rPr lang="en-US" sz="2000" dirty="0" smtClean="0"/>
              <a:t>heart disease</a:t>
            </a:r>
            <a:r>
              <a:rPr lang="en-US" sz="2000" dirty="0"/>
              <a:t>, </a:t>
            </a:r>
            <a:r>
              <a:rPr lang="en-US" sz="2000" dirty="0">
                <a:solidFill>
                  <a:srgbClr val="FF0000"/>
                </a:solidFill>
              </a:rPr>
              <a:t>rheumatoid arthritis</a:t>
            </a:r>
            <a:r>
              <a:rPr lang="en-US" sz="2000" dirty="0"/>
              <a:t>, diastolic blood pressure, </a:t>
            </a:r>
            <a:r>
              <a:rPr lang="en-US" sz="2000" dirty="0" smtClean="0">
                <a:solidFill>
                  <a:srgbClr val="FF0000"/>
                </a:solidFill>
              </a:rPr>
              <a:t>bone </a:t>
            </a:r>
            <a:r>
              <a:rPr lang="en-US" sz="2000" dirty="0">
                <a:solidFill>
                  <a:srgbClr val="FF0000"/>
                </a:solidFill>
              </a:rPr>
              <a:t>mineral </a:t>
            </a:r>
            <a:r>
              <a:rPr lang="en-US" sz="2000" dirty="0" smtClean="0">
                <a:solidFill>
                  <a:srgbClr val="FF0000"/>
                </a:solidFill>
              </a:rPr>
              <a:t>density</a:t>
            </a:r>
          </a:p>
          <a:p>
            <a:pPr marL="0" indent="0">
              <a:buNone/>
            </a:pPr>
            <a:endParaRPr lang="en-US" sz="2000" dirty="0" smtClean="0"/>
          </a:p>
          <a:p>
            <a:r>
              <a:rPr lang="en-US" sz="2000" dirty="0" smtClean="0"/>
              <a:t>LOF mutations in </a:t>
            </a:r>
            <a:r>
              <a:rPr lang="en-US" sz="2000" i="1" dirty="0" smtClean="0"/>
              <a:t>Drosophila </a:t>
            </a:r>
            <a:r>
              <a:rPr lang="en-US" sz="2000" dirty="0" err="1" smtClean="0"/>
              <a:t>ortholog</a:t>
            </a:r>
            <a:r>
              <a:rPr lang="en-US" sz="2000" dirty="0" smtClean="0"/>
              <a:t> of SH2B3 extend lifespan [Slack et al. 2010]. ATXN2 involved in neurological disorders ALS, SCA2.</a:t>
            </a:r>
            <a:endParaRPr lang="en-US" sz="2000" dirty="0"/>
          </a:p>
        </p:txBody>
      </p:sp>
      <p:pic>
        <p:nvPicPr>
          <p:cNvPr id="7" name="Picture 6"/>
          <p:cNvPicPr>
            <a:picLocks noChangeAspect="1"/>
          </p:cNvPicPr>
          <p:nvPr/>
        </p:nvPicPr>
        <p:blipFill>
          <a:blip r:embed="rId3" cstate="print"/>
          <a:stretch>
            <a:fillRect/>
          </a:stretch>
        </p:blipFill>
        <p:spPr>
          <a:xfrm>
            <a:off x="5909345" y="4653136"/>
            <a:ext cx="2155452" cy="2128316"/>
          </a:xfrm>
          <a:prstGeom prst="rect">
            <a:avLst/>
          </a:prstGeom>
        </p:spPr>
      </p:pic>
      <p:pic>
        <p:nvPicPr>
          <p:cNvPr id="12292" name="Picture 4" descr="Image result for drosophila drawi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92036" y="4826220"/>
            <a:ext cx="895052" cy="8910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98003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5181600"/>
            <a:ext cx="8229600" cy="1066800"/>
          </a:xfrm>
        </p:spPr>
        <p:txBody>
          <a:bodyPr>
            <a:normAutofit/>
          </a:bodyPr>
          <a:lstStyle/>
          <a:p>
            <a:pPr algn="l">
              <a:buFont typeface="Arial" pitchFamily="34" charset="0"/>
              <a:buChar char="•"/>
            </a:pPr>
            <a:r>
              <a:rPr lang="en-US" sz="1600" dirty="0" smtClean="0">
                <a:solidFill>
                  <a:schemeClr val="tx1"/>
                </a:solidFill>
              </a:rPr>
              <a:t>Bone is living tissue, which is constantly being absorbed and replaced. Osteoporosis occurs when the creation of new bone doesn't keep up with the removal of old bone.</a:t>
            </a:r>
          </a:p>
          <a:p>
            <a:pPr algn="l">
              <a:buFont typeface="Arial" pitchFamily="34" charset="0"/>
              <a:buChar char="•"/>
            </a:pPr>
            <a:r>
              <a:rPr lang="en-US" sz="1600" dirty="0" smtClean="0">
                <a:solidFill>
                  <a:schemeClr val="tx1"/>
                </a:solidFill>
              </a:rPr>
              <a:t>White and Asian women — especially those who are past menopause — are at highest risk. </a:t>
            </a:r>
            <a:endParaRPr lang="en-US" sz="1600" dirty="0">
              <a:solidFill>
                <a:schemeClr val="tx1"/>
              </a:solidFill>
            </a:endParaRPr>
          </a:p>
        </p:txBody>
      </p:sp>
      <p:pic>
        <p:nvPicPr>
          <p:cNvPr id="1026" name="Picture 2" descr="http://images.test.obesityhelp.com.s3.amazonaws.com/articles/wp-content/uploads/2013/05/13819011_xl.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 y="457200"/>
            <a:ext cx="6858000" cy="4492744"/>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CDKN2B/ANRIL is implicated in cellular senescence</a:t>
            </a:r>
            <a:endParaRPr lang="en-US" dirty="0"/>
          </a:p>
        </p:txBody>
      </p:sp>
      <p:pic>
        <p:nvPicPr>
          <p:cNvPr id="5" name="Picture 4"/>
          <p:cNvPicPr>
            <a:picLocks noChangeAspect="1"/>
          </p:cNvPicPr>
          <p:nvPr/>
        </p:nvPicPr>
        <p:blipFill>
          <a:blip r:embed="rId2" cstate="print"/>
          <a:stretch>
            <a:fillRect/>
          </a:stretch>
        </p:blipFill>
        <p:spPr>
          <a:xfrm>
            <a:off x="109182" y="1412776"/>
            <a:ext cx="4894866" cy="5184574"/>
          </a:xfrm>
          <a:prstGeom prst="rect">
            <a:avLst/>
          </a:prstGeom>
        </p:spPr>
      </p:pic>
      <p:sp>
        <p:nvSpPr>
          <p:cNvPr id="6" name="Content Placeholder 4"/>
          <p:cNvSpPr>
            <a:spLocks noGrp="1"/>
          </p:cNvSpPr>
          <p:nvPr>
            <p:ph idx="1"/>
          </p:nvPr>
        </p:nvSpPr>
        <p:spPr>
          <a:xfrm>
            <a:off x="5081662" y="1628800"/>
            <a:ext cx="3810818" cy="4065315"/>
          </a:xfrm>
        </p:spPr>
        <p:txBody>
          <a:bodyPr>
            <a:normAutofit/>
          </a:bodyPr>
          <a:lstStyle/>
          <a:p>
            <a:r>
              <a:rPr lang="en-US" sz="2000" dirty="0" smtClean="0"/>
              <a:t>Centenarian allele protective for heart disease and diabetes</a:t>
            </a:r>
          </a:p>
          <a:p>
            <a:pPr marL="0" indent="0">
              <a:buNone/>
            </a:pPr>
            <a:endParaRPr lang="en-US" sz="2000" dirty="0" smtClean="0"/>
          </a:p>
          <a:p>
            <a:r>
              <a:rPr lang="en-US" sz="2000" dirty="0"/>
              <a:t>CDKN2A </a:t>
            </a:r>
            <a:r>
              <a:rPr lang="en-US" sz="2000" dirty="0" smtClean="0"/>
              <a:t>encodes p16/INK4a, an inhibitor of the cell cycle and regulator of cell senescence.</a:t>
            </a:r>
            <a:endParaRPr lang="en-US" sz="2000" dirty="0"/>
          </a:p>
        </p:txBody>
      </p:sp>
      <p:pic>
        <p:nvPicPr>
          <p:cNvPr id="8" name="Picture 2" descr="http://jcb.rupress.org/content/192/4/547/F1.larg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97140" y="4437112"/>
            <a:ext cx="3867348" cy="16708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690525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Lead SNP in ABO locus tags the </a:t>
            </a:r>
            <a:br>
              <a:rPr lang="en-US" b="1" dirty="0" smtClean="0">
                <a:solidFill>
                  <a:srgbClr val="0070C0"/>
                </a:solidFill>
              </a:rPr>
            </a:br>
            <a:r>
              <a:rPr lang="en-US" b="1" dirty="0" smtClean="0">
                <a:solidFill>
                  <a:srgbClr val="0070C0"/>
                </a:solidFill>
              </a:rPr>
              <a:t>O blood group</a:t>
            </a:r>
            <a:endParaRPr lang="en-US" dirty="0"/>
          </a:p>
        </p:txBody>
      </p:sp>
      <p:pic>
        <p:nvPicPr>
          <p:cNvPr id="4" name="Picture 3"/>
          <p:cNvPicPr>
            <a:picLocks noChangeAspect="1"/>
          </p:cNvPicPr>
          <p:nvPr/>
        </p:nvPicPr>
        <p:blipFill>
          <a:blip r:embed="rId2" cstate="print"/>
          <a:stretch>
            <a:fillRect/>
          </a:stretch>
        </p:blipFill>
        <p:spPr>
          <a:xfrm>
            <a:off x="228148" y="1556792"/>
            <a:ext cx="4847908" cy="5012842"/>
          </a:xfrm>
          <a:prstGeom prst="rect">
            <a:avLst/>
          </a:prstGeom>
        </p:spPr>
      </p:pic>
      <p:sp>
        <p:nvSpPr>
          <p:cNvPr id="5" name="Content Placeholder 4"/>
          <p:cNvSpPr>
            <a:spLocks noGrp="1"/>
          </p:cNvSpPr>
          <p:nvPr>
            <p:ph idx="1"/>
          </p:nvPr>
        </p:nvSpPr>
        <p:spPr>
          <a:xfrm>
            <a:off x="5081662" y="1484784"/>
            <a:ext cx="3810818" cy="3024336"/>
          </a:xfrm>
        </p:spPr>
        <p:txBody>
          <a:bodyPr>
            <a:normAutofit/>
          </a:bodyPr>
          <a:lstStyle/>
          <a:p>
            <a:r>
              <a:rPr lang="en-US" sz="2000" dirty="0" smtClean="0"/>
              <a:t>Lead SNP linked </a:t>
            </a:r>
            <a:r>
              <a:rPr lang="en-US" sz="2000" dirty="0"/>
              <a:t>to </a:t>
            </a:r>
            <a:r>
              <a:rPr lang="en-US" sz="2000" dirty="0" smtClean="0"/>
              <a:t>SNP </a:t>
            </a:r>
            <a:r>
              <a:rPr lang="en-US" sz="2000" dirty="0"/>
              <a:t>that defines the </a:t>
            </a:r>
            <a:r>
              <a:rPr lang="en-US" sz="2000" dirty="0" smtClean="0"/>
              <a:t>common </a:t>
            </a:r>
            <a:r>
              <a:rPr lang="en-US" sz="2000" dirty="0"/>
              <a:t>allele (O1) </a:t>
            </a:r>
            <a:r>
              <a:rPr lang="en-US" sz="2000" dirty="0" smtClean="0"/>
              <a:t>for O </a:t>
            </a:r>
            <a:r>
              <a:rPr lang="en-US" sz="2000" dirty="0"/>
              <a:t>blood </a:t>
            </a:r>
            <a:r>
              <a:rPr lang="en-US" sz="2000" dirty="0" smtClean="0"/>
              <a:t>group</a:t>
            </a:r>
          </a:p>
          <a:p>
            <a:pPr marL="0" indent="0">
              <a:buNone/>
            </a:pPr>
            <a:endParaRPr lang="en-US" sz="2000" dirty="0" smtClean="0"/>
          </a:p>
          <a:p>
            <a:r>
              <a:rPr lang="en-US" sz="2000" dirty="0"/>
              <a:t>People with blood type O </a:t>
            </a:r>
            <a:r>
              <a:rPr lang="en-US" sz="2000" dirty="0" smtClean="0"/>
              <a:t>protected </a:t>
            </a:r>
            <a:r>
              <a:rPr lang="en-US" sz="2000" dirty="0"/>
              <a:t>from coronary heart </a:t>
            </a:r>
            <a:r>
              <a:rPr lang="en-US" sz="2000" dirty="0" smtClean="0"/>
              <a:t>disease, cancer, </a:t>
            </a:r>
            <a:r>
              <a:rPr lang="en-US" sz="2000" dirty="0"/>
              <a:t>and have lower cholesterol </a:t>
            </a:r>
            <a:r>
              <a:rPr lang="en-US" sz="2000" dirty="0" smtClean="0"/>
              <a:t>levels</a:t>
            </a:r>
            <a:endParaRPr lang="en-US" sz="2000" dirty="0"/>
          </a:p>
        </p:txBody>
      </p:sp>
      <p:pic>
        <p:nvPicPr>
          <p:cNvPr id="13314" name="Picture 2" descr="http://www.netwellness.org/healthtopics/blood/images/BloodType_Photo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28184" y="4558567"/>
            <a:ext cx="1944216" cy="20512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72383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70C0"/>
                </a:solidFill>
              </a:rPr>
              <a:t>The HLA locus</a:t>
            </a:r>
            <a:endParaRPr lang="en-US" dirty="0"/>
          </a:p>
        </p:txBody>
      </p:sp>
      <p:pic>
        <p:nvPicPr>
          <p:cNvPr id="4" name="Picture 3"/>
          <p:cNvPicPr>
            <a:picLocks noChangeAspect="1"/>
          </p:cNvPicPr>
          <p:nvPr/>
        </p:nvPicPr>
        <p:blipFill>
          <a:blip r:embed="rId3" cstate="print"/>
          <a:stretch>
            <a:fillRect/>
          </a:stretch>
        </p:blipFill>
        <p:spPr>
          <a:xfrm>
            <a:off x="35496" y="1270167"/>
            <a:ext cx="5092650" cy="5456860"/>
          </a:xfrm>
          <a:prstGeom prst="rect">
            <a:avLst/>
          </a:prstGeom>
        </p:spPr>
      </p:pic>
      <p:sp>
        <p:nvSpPr>
          <p:cNvPr id="5" name="Content Placeholder 4"/>
          <p:cNvSpPr>
            <a:spLocks noGrp="1"/>
          </p:cNvSpPr>
          <p:nvPr>
            <p:ph idx="1"/>
          </p:nvPr>
        </p:nvSpPr>
        <p:spPr>
          <a:xfrm>
            <a:off x="5081662" y="1412776"/>
            <a:ext cx="3810818" cy="3528391"/>
          </a:xfrm>
        </p:spPr>
        <p:txBody>
          <a:bodyPr>
            <a:normAutofit/>
          </a:bodyPr>
          <a:lstStyle/>
          <a:p>
            <a:r>
              <a:rPr lang="en-US" sz="2000" dirty="0" smtClean="0"/>
              <a:t>Centenarian allele protective for rheumatoid arthritis and cholesterol levels.</a:t>
            </a:r>
          </a:p>
          <a:p>
            <a:pPr marL="0" indent="0">
              <a:buNone/>
            </a:pPr>
            <a:endParaRPr lang="en-US" sz="2000" dirty="0" smtClean="0"/>
          </a:p>
          <a:p>
            <a:r>
              <a:rPr lang="en-US" sz="2000" dirty="0"/>
              <a:t>HLA-DR and HLA-DQ genes are highly polymorphic and have been associated with over 40 </a:t>
            </a:r>
            <a:r>
              <a:rPr lang="en-US" sz="2000" dirty="0" smtClean="0"/>
              <a:t>diseases.</a:t>
            </a:r>
            <a:endParaRPr lang="en-US" sz="2000" dirty="0"/>
          </a:p>
        </p:txBody>
      </p:sp>
      <p:pic>
        <p:nvPicPr>
          <p:cNvPr id="14338" name="Picture 2" descr="http://upload.wikimedia.org/wikipedia/commons/thumb/7/77/HLA.svg/2000px-HLA.svg.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32111" y="3789040"/>
            <a:ext cx="1612297" cy="30496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158714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541" y="260648"/>
            <a:ext cx="8229600" cy="1143000"/>
          </a:xfrm>
        </p:spPr>
        <p:txBody>
          <a:bodyPr/>
          <a:lstStyle/>
          <a:p>
            <a:r>
              <a:rPr lang="en-US" b="1" dirty="0" smtClean="0">
                <a:solidFill>
                  <a:srgbClr val="0070C0"/>
                </a:solidFill>
              </a:rPr>
              <a:t>KCNT2/CFH locus</a:t>
            </a:r>
            <a:endParaRPr lang="en-US" dirty="0"/>
          </a:p>
        </p:txBody>
      </p:sp>
      <p:pic>
        <p:nvPicPr>
          <p:cNvPr id="4" name="Picture 3"/>
          <p:cNvPicPr>
            <a:picLocks noChangeAspect="1"/>
          </p:cNvPicPr>
          <p:nvPr/>
        </p:nvPicPr>
        <p:blipFill>
          <a:blip r:embed="rId2" cstate="print"/>
          <a:stretch>
            <a:fillRect/>
          </a:stretch>
        </p:blipFill>
        <p:spPr>
          <a:xfrm>
            <a:off x="107504" y="1336848"/>
            <a:ext cx="5024868" cy="5332512"/>
          </a:xfrm>
          <a:prstGeom prst="rect">
            <a:avLst/>
          </a:prstGeom>
        </p:spPr>
      </p:pic>
      <p:sp>
        <p:nvSpPr>
          <p:cNvPr id="5" name="Content Placeholder 4"/>
          <p:cNvSpPr>
            <a:spLocks noGrp="1"/>
          </p:cNvSpPr>
          <p:nvPr>
            <p:ph idx="1"/>
          </p:nvPr>
        </p:nvSpPr>
        <p:spPr>
          <a:xfrm>
            <a:off x="5153670" y="1340768"/>
            <a:ext cx="3810818" cy="2592288"/>
          </a:xfrm>
        </p:spPr>
        <p:txBody>
          <a:bodyPr>
            <a:normAutofit/>
          </a:bodyPr>
          <a:lstStyle/>
          <a:p>
            <a:r>
              <a:rPr lang="en-US" sz="2000" dirty="0" smtClean="0"/>
              <a:t>Centenarian allele protective for macular degeneration</a:t>
            </a:r>
          </a:p>
          <a:p>
            <a:pPr marL="0" indent="0">
              <a:buNone/>
            </a:pPr>
            <a:endParaRPr lang="en-US" sz="2000" dirty="0" smtClean="0"/>
          </a:p>
          <a:p>
            <a:r>
              <a:rPr lang="en-US" sz="2000" dirty="0" smtClean="0"/>
              <a:t>Locus contains KCNT2 </a:t>
            </a:r>
            <a:r>
              <a:rPr lang="en-US" sz="2000" dirty="0"/>
              <a:t>(encodes a potassium channel) and six genes in the CFH family </a:t>
            </a:r>
            <a:r>
              <a:rPr lang="en-US" sz="2000" dirty="0" smtClean="0"/>
              <a:t>(complement </a:t>
            </a:r>
            <a:r>
              <a:rPr lang="en-US" sz="2000" dirty="0"/>
              <a:t>factor H). </a:t>
            </a:r>
          </a:p>
        </p:txBody>
      </p:sp>
      <p:pic>
        <p:nvPicPr>
          <p:cNvPr id="15362" name="Picture 2" descr="http://www.nature.com/nbt/journal/v25/n11/images/nbt1342-F1.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80112" y="3870468"/>
            <a:ext cx="2944638" cy="25828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581737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Summary</a:t>
            </a:r>
            <a:endParaRPr lang="en-US" b="1" dirty="0">
              <a:solidFill>
                <a:srgbClr val="0070C0"/>
              </a:solidFill>
            </a:endParaRPr>
          </a:p>
        </p:txBody>
      </p:sp>
      <p:sp>
        <p:nvSpPr>
          <p:cNvPr id="3" name="Content Placeholder 2"/>
          <p:cNvSpPr>
            <a:spLocks noGrp="1"/>
          </p:cNvSpPr>
          <p:nvPr>
            <p:ph idx="1"/>
          </p:nvPr>
        </p:nvSpPr>
        <p:spPr>
          <a:xfrm>
            <a:off x="568138" y="1628800"/>
            <a:ext cx="7886700" cy="4680519"/>
          </a:xfrm>
        </p:spPr>
        <p:txBody>
          <a:bodyPr>
            <a:normAutofit fontScale="77500" lnSpcReduction="20000"/>
          </a:bodyPr>
          <a:lstStyle/>
          <a:p>
            <a:pPr marL="0" indent="0">
              <a:buNone/>
            </a:pPr>
            <a:endParaRPr lang="en-US" dirty="0" smtClean="0"/>
          </a:p>
          <a:p>
            <a:pPr marL="385763" indent="-385763">
              <a:buAutoNum type="arabicPeriod"/>
            </a:pPr>
            <a:r>
              <a:rPr lang="en-US" dirty="0"/>
              <a:t>O</a:t>
            </a:r>
            <a:r>
              <a:rPr lang="en-US" dirty="0" smtClean="0"/>
              <a:t>ne </a:t>
            </a:r>
            <a:r>
              <a:rPr lang="en-US" dirty="0"/>
              <a:t>of the genetic mechanisms for extreme longevity involves the avoidance of certain risk alleles </a:t>
            </a:r>
            <a:r>
              <a:rPr lang="en-US" dirty="0" smtClean="0"/>
              <a:t>for common diseases</a:t>
            </a:r>
          </a:p>
          <a:p>
            <a:pPr marL="385763" indent="-385763">
              <a:buFont typeface="Arial" pitchFamily="34" charset="0"/>
              <a:buAutoNum type="arabicPeriod"/>
            </a:pPr>
            <a:r>
              <a:rPr lang="en-US" dirty="0" smtClean="0"/>
              <a:t>Using a new method, we identified </a:t>
            </a:r>
            <a:r>
              <a:rPr lang="en-US" dirty="0"/>
              <a:t>lead SNPs for exceptional longevity in eight loci. Four loci were </a:t>
            </a:r>
            <a:r>
              <a:rPr lang="en-US" dirty="0" smtClean="0"/>
              <a:t>replicate </a:t>
            </a:r>
            <a:r>
              <a:rPr lang="en-US" dirty="0"/>
              <a:t>and </a:t>
            </a:r>
            <a:r>
              <a:rPr lang="en-US" dirty="0" smtClean="0"/>
              <a:t>two </a:t>
            </a:r>
            <a:r>
              <a:rPr lang="en-US" dirty="0"/>
              <a:t>partially </a:t>
            </a:r>
            <a:r>
              <a:rPr lang="en-US" dirty="0" smtClean="0"/>
              <a:t>replicate.</a:t>
            </a:r>
          </a:p>
          <a:p>
            <a:pPr marL="385763" indent="-385763">
              <a:buAutoNum type="arabicPeriod"/>
            </a:pPr>
            <a:r>
              <a:rPr lang="en-US" dirty="0" smtClean="0"/>
              <a:t>Several </a:t>
            </a:r>
            <a:r>
              <a:rPr lang="en-US" dirty="0"/>
              <a:t>SNPs found by iGWAS </a:t>
            </a:r>
            <a:r>
              <a:rPr lang="en-US" dirty="0" smtClean="0"/>
              <a:t>show </a:t>
            </a:r>
            <a:r>
              <a:rPr lang="en-US" dirty="0"/>
              <a:t>an association for </a:t>
            </a:r>
            <a:r>
              <a:rPr lang="en-US" dirty="0" smtClean="0"/>
              <a:t>many </a:t>
            </a:r>
            <a:r>
              <a:rPr lang="en-US" dirty="0"/>
              <a:t>diseases which seem to have distinct </a:t>
            </a:r>
            <a:r>
              <a:rPr lang="en-US" dirty="0" smtClean="0"/>
              <a:t>etiologies.</a:t>
            </a:r>
          </a:p>
          <a:p>
            <a:pPr marL="385763" indent="-385763">
              <a:buAutoNum type="arabicPeriod"/>
            </a:pPr>
            <a:r>
              <a:rPr lang="en-US" dirty="0"/>
              <a:t>Beyond the study of human longevity, </a:t>
            </a:r>
            <a:r>
              <a:rPr lang="en-US" dirty="0" smtClean="0"/>
              <a:t>iGWAS </a:t>
            </a:r>
            <a:r>
              <a:rPr lang="en-US" dirty="0"/>
              <a:t>could be applied to other GWA studies, such as diseases or traits that show some co-morbidity or correlation</a:t>
            </a:r>
            <a:endParaRPr lang="en-US" dirty="0" smtClean="0"/>
          </a:p>
        </p:txBody>
      </p:sp>
    </p:spTree>
    <p:extLst>
      <p:ext uri="{BB962C8B-B14F-4D97-AF65-F5344CB8AC3E}">
        <p14:creationId xmlns:p14="http://schemas.microsoft.com/office/powerpoint/2010/main" xmlns="" val="414811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dirty="0" smtClean="0"/>
              <a:t>Osteoporosis symptoms</a:t>
            </a:r>
            <a:endParaRPr lang="en-US" dirty="0"/>
          </a:p>
        </p:txBody>
      </p:sp>
      <p:sp>
        <p:nvSpPr>
          <p:cNvPr id="3" name="Subtitle 2"/>
          <p:cNvSpPr>
            <a:spLocks noGrp="1"/>
          </p:cNvSpPr>
          <p:nvPr>
            <p:ph type="subTitle" idx="1"/>
          </p:nvPr>
        </p:nvSpPr>
        <p:spPr>
          <a:xfrm>
            <a:off x="533400" y="1828800"/>
            <a:ext cx="7467600" cy="4191000"/>
          </a:xfrm>
        </p:spPr>
        <p:txBody>
          <a:bodyPr>
            <a:normAutofit/>
          </a:bodyPr>
          <a:lstStyle/>
          <a:p>
            <a:pPr algn="l">
              <a:buFont typeface="Arial" pitchFamily="34" charset="0"/>
              <a:buChar char="•"/>
            </a:pPr>
            <a:r>
              <a:rPr lang="en-US" dirty="0" smtClean="0">
                <a:solidFill>
                  <a:schemeClr val="tx1"/>
                </a:solidFill>
              </a:rPr>
              <a:t>Back pain, caused by a fractured or collapsed vertebra</a:t>
            </a:r>
          </a:p>
          <a:p>
            <a:pPr algn="l">
              <a:buFont typeface="Arial" pitchFamily="34" charset="0"/>
              <a:buChar char="•"/>
            </a:pPr>
            <a:r>
              <a:rPr lang="en-US" dirty="0" smtClean="0">
                <a:solidFill>
                  <a:schemeClr val="tx1"/>
                </a:solidFill>
              </a:rPr>
              <a:t>Loss of height over time</a:t>
            </a:r>
          </a:p>
          <a:p>
            <a:pPr algn="l">
              <a:buFont typeface="Arial" pitchFamily="34" charset="0"/>
              <a:buChar char="•"/>
            </a:pPr>
            <a:r>
              <a:rPr lang="en-US" dirty="0" smtClean="0">
                <a:solidFill>
                  <a:schemeClr val="tx1"/>
                </a:solidFill>
              </a:rPr>
              <a:t>A stooped posture</a:t>
            </a:r>
          </a:p>
          <a:p>
            <a:pPr algn="l">
              <a:buFont typeface="Arial" pitchFamily="34" charset="0"/>
              <a:buChar char="•"/>
            </a:pPr>
            <a:r>
              <a:rPr lang="en-US" dirty="0" smtClean="0">
                <a:solidFill>
                  <a:schemeClr val="tx1"/>
                </a:solidFill>
              </a:rPr>
              <a:t>A bone fracture that occurs much more easily than expected</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Dxa</a:t>
            </a:r>
            <a:r>
              <a:rPr lang="en-US" dirty="0" smtClean="0"/>
              <a:t> scan</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1200" y="1600200"/>
            <a:ext cx="4725000" cy="2667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418140" y="4800600"/>
            <a:ext cx="8343600" cy="923330"/>
          </a:xfrm>
          <a:prstGeom prst="rect">
            <a:avLst/>
          </a:prstGeom>
          <a:noFill/>
        </p:spPr>
        <p:txBody>
          <a:bodyPr wrap="square" rtlCol="0">
            <a:spAutoFit/>
          </a:bodyPr>
          <a:lstStyle/>
          <a:p>
            <a:r>
              <a:rPr lang="en-US" dirty="0"/>
              <a:t>Dual-energy X-ray absorptiometry (DXA) is a technique used to measure bone mineral density. Two X-ray beams of different energy levels are aimed at a patient’s bones to determine BMD. </a:t>
            </a:r>
          </a:p>
        </p:txBody>
      </p:sp>
    </p:spTree>
    <p:extLst>
      <p:ext uri="{BB962C8B-B14F-4D97-AF65-F5344CB8AC3E}">
        <p14:creationId xmlns:p14="http://schemas.microsoft.com/office/powerpoint/2010/main" xmlns="" val="3699042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470025"/>
          </a:xfrm>
        </p:spPr>
        <p:txBody>
          <a:bodyPr/>
          <a:lstStyle/>
          <a:p>
            <a:endParaRPr lang="en-US" dirty="0"/>
          </a:p>
        </p:txBody>
      </p:sp>
      <p:sp>
        <p:nvSpPr>
          <p:cNvPr id="3" name="Subtitle 2"/>
          <p:cNvSpPr>
            <a:spLocks noGrp="1"/>
          </p:cNvSpPr>
          <p:nvPr>
            <p:ph type="subTitle" idx="1"/>
          </p:nvPr>
        </p:nvSpPr>
        <p:spPr>
          <a:xfrm>
            <a:off x="533400" y="3962400"/>
            <a:ext cx="7543800" cy="2362200"/>
          </a:xfrm>
        </p:spPr>
        <p:txBody>
          <a:bodyPr>
            <a:normAutofit fontScale="77500" lnSpcReduction="20000"/>
          </a:bodyPr>
          <a:lstStyle/>
          <a:p>
            <a:pPr algn="l"/>
            <a:r>
              <a:rPr lang="en-US" b="1" dirty="0">
                <a:solidFill>
                  <a:schemeClr val="tx1"/>
                </a:solidFill>
              </a:rPr>
              <a:t>Low bone mass (medically termed </a:t>
            </a:r>
            <a:r>
              <a:rPr lang="en-US" b="1" u="sng" dirty="0">
                <a:solidFill>
                  <a:schemeClr val="tx1"/>
                </a:solidFill>
                <a:hlinkClick r:id="rId2"/>
              </a:rPr>
              <a:t>osteopenia</a:t>
            </a:r>
            <a:r>
              <a:rPr lang="en-US" b="1" dirty="0">
                <a:solidFill>
                  <a:schemeClr val="tx1"/>
                </a:solidFill>
              </a:rPr>
              <a:t>)</a:t>
            </a:r>
            <a:r>
              <a:rPr lang="en-US" dirty="0">
                <a:solidFill>
                  <a:schemeClr val="tx1"/>
                </a:solidFill>
              </a:rPr>
              <a:t>: A BMD defines osteopenia as a T-score between -1 and -2.5. This signifies an increased fracture risk but does not meet the criteria for osteoporosis.</a:t>
            </a:r>
          </a:p>
          <a:p>
            <a:pPr algn="l"/>
            <a:r>
              <a:rPr lang="en-US" b="1" dirty="0">
                <a:solidFill>
                  <a:schemeClr val="tx1"/>
                </a:solidFill>
              </a:rPr>
              <a:t>Osteoporosis</a:t>
            </a:r>
            <a:r>
              <a:rPr lang="en-US" dirty="0">
                <a:solidFill>
                  <a:schemeClr val="tx1"/>
                </a:solidFill>
              </a:rPr>
              <a:t>: A BMD greater than 2.5 standard deviations from the normal (T score less than or equal to -2.5) defines osteoporosis.</a:t>
            </a:r>
          </a:p>
          <a:p>
            <a:pPr algn="l"/>
            <a:endParaRPr lang="en-US" dirty="0">
              <a:solidFill>
                <a:schemeClr val="tx1"/>
              </a:solidFill>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71600" y="263945"/>
            <a:ext cx="5334000" cy="362452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38268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1222</TotalTime>
  <Words>2193</Words>
  <Application>Microsoft Office PowerPoint</Application>
  <PresentationFormat>On-screen Show (4:3)</PresentationFormat>
  <Paragraphs>271</Paragraphs>
  <Slides>64</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66" baseType="lpstr">
      <vt:lpstr>Office Theme</vt:lpstr>
      <vt:lpstr>Worksheet</vt:lpstr>
      <vt:lpstr>Tue 4/14 and Thur 4/16</vt:lpstr>
      <vt:lpstr>Stress Fracture</vt:lpstr>
      <vt:lpstr>Stress fracture is a common sports injury, and most cases are associated with athletics. </vt:lpstr>
      <vt:lpstr>Slide 4</vt:lpstr>
      <vt:lpstr>Slide 5</vt:lpstr>
      <vt:lpstr>Slide 6</vt:lpstr>
      <vt:lpstr>Osteoporosis symptoms</vt:lpstr>
      <vt:lpstr>Dxa scan</vt:lpstr>
      <vt:lpstr>Slide 9</vt:lpstr>
      <vt:lpstr>Slide 10</vt:lpstr>
      <vt:lpstr>Femoral neck Quantile‐quantile (Q‐Q) plots.  (All analyzed HapMap CEU imputed SNPs passing quality control criteria in the studies (red dots) and after adjustment for 82 SNPs selected for replication(black dots).</vt:lpstr>
      <vt:lpstr>Femoral neck BMD Manhattan plot</vt:lpstr>
      <vt:lpstr>Slide 13</vt:lpstr>
      <vt:lpstr>Gene 210 2014</vt:lpstr>
      <vt:lpstr>Slide 15</vt:lpstr>
      <vt:lpstr>Low BMD/Osteoporosis prevention</vt:lpstr>
      <vt:lpstr>Slide 17</vt:lpstr>
      <vt:lpstr>Chronic Kidney Disease</vt:lpstr>
      <vt:lpstr>Epidemiology</vt:lpstr>
      <vt:lpstr>Slide 20</vt:lpstr>
      <vt:lpstr>Clinical Definition</vt:lpstr>
      <vt:lpstr>Measuring kidney function eGFR:  MDRD calculation </vt:lpstr>
      <vt:lpstr>CKD Symptoms</vt:lpstr>
      <vt:lpstr>Slide 24</vt:lpstr>
      <vt:lpstr>Slide 25</vt:lpstr>
      <vt:lpstr>Kidney function declines with age in humans</vt:lpstr>
      <vt:lpstr>Risk Factors</vt:lpstr>
      <vt:lpstr>Slide 28</vt:lpstr>
      <vt:lpstr>Slide 29</vt:lpstr>
      <vt:lpstr>Slide 30</vt:lpstr>
      <vt:lpstr>Slide 31</vt:lpstr>
      <vt:lpstr>Slide 32</vt:lpstr>
      <vt:lpstr>Slide 33</vt:lpstr>
      <vt:lpstr>CKD:  rs12917707 </vt:lpstr>
      <vt:lpstr>Estimated GFR creatinine</vt:lpstr>
      <vt:lpstr>Estimated GFR cystatin C</vt:lpstr>
      <vt:lpstr>Genetics of extreme human longevity</vt:lpstr>
      <vt:lpstr>Slide 38</vt:lpstr>
      <vt:lpstr>Longevity is Heritable</vt:lpstr>
      <vt:lpstr>Slide 40</vt:lpstr>
      <vt:lpstr>Slide 41</vt:lpstr>
      <vt:lpstr>PLAN A: GWAS studies find only APOE</vt:lpstr>
      <vt:lpstr>Supercentenarian are  healthy agers</vt:lpstr>
      <vt:lpstr>Supercentenarian are  healthy agers</vt:lpstr>
      <vt:lpstr>Lifestyle does not fully explain supercentenarian longevity</vt:lpstr>
      <vt:lpstr>There are only 17 Supercentenarians alive in the US today.</vt:lpstr>
      <vt:lpstr>PLAN B: Whole Genome Sequencing of the World’s Oldest People</vt:lpstr>
      <vt:lpstr>Recruitment of 17 SC</vt:lpstr>
      <vt:lpstr>Collapse variants into genes</vt:lpstr>
      <vt:lpstr>One supercentenarian has a hypertrophic cardiomyopathy mutation</vt:lpstr>
      <vt:lpstr>We made the 17 supercentenarian genomes publicly available</vt:lpstr>
      <vt:lpstr>PLAN C: iGWAS finds loci for extreme longevity</vt:lpstr>
      <vt:lpstr>Testing whether disease SNPs are linked to longevity</vt:lpstr>
      <vt:lpstr>We find that disease GWAS are a rich source of prior knowledge on longevity</vt:lpstr>
      <vt:lpstr>Informed GWAS</vt:lpstr>
      <vt:lpstr>We found 8 significant loci for longevity at FDR &lt; 10% </vt:lpstr>
      <vt:lpstr>Four loci replicate, and two others show some evidence of replication</vt:lpstr>
      <vt:lpstr>APOE is implicated in longevity  and many diseases</vt:lpstr>
      <vt:lpstr>SH2B3/ATXN2 can affect lifespan  and neurological disease</vt:lpstr>
      <vt:lpstr>CDKN2B/ANRIL is implicated in cellular senescence</vt:lpstr>
      <vt:lpstr>Lead SNP in ABO locus tags the  O blood group</vt:lpstr>
      <vt:lpstr>The HLA locus</vt:lpstr>
      <vt:lpstr>KCNT2/CFH locus</vt:lpstr>
      <vt:lpstr>Summary</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dc:creator>
  <cp:lastModifiedBy>Stuart</cp:lastModifiedBy>
  <cp:revision>24</cp:revision>
  <dcterms:created xsi:type="dcterms:W3CDTF">2014-04-16T05:43:27Z</dcterms:created>
  <dcterms:modified xsi:type="dcterms:W3CDTF">2015-04-14T06:33:48Z</dcterms:modified>
</cp:coreProperties>
</file>