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7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63F669-1AF3-4BB0-BDDD-6DAFE6BD8B13}" type="datetimeFigureOut">
              <a:rPr lang="en-US" smtClean="0"/>
              <a:t>4/14/2015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63F669-1AF3-4BB0-BDDD-6DAFE6BD8B13}" type="datetimeFigureOut">
              <a:rPr lang="en-US" smtClean="0"/>
              <a:t>4/14/2015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63F669-1AF3-4BB0-BDDD-6DAFE6BD8B13}" type="datetimeFigureOut">
              <a:rPr lang="en-US" smtClean="0"/>
              <a:t>4/14/2015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63F669-1AF3-4BB0-BDDD-6DAFE6BD8B13}" type="datetimeFigureOut">
              <a:rPr lang="en-US" smtClean="0"/>
              <a:t>4/14/2015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63F669-1AF3-4BB0-BDDD-6DAFE6BD8B13}" type="datetimeFigureOut">
              <a:rPr lang="en-US" smtClean="0"/>
              <a:t>4/14/2015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63F669-1AF3-4BB0-BDDD-6DAFE6BD8B13}" type="datetimeFigureOut">
              <a:rPr lang="en-US" smtClean="0"/>
              <a:t>4/14/2015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63F669-1AF3-4BB0-BDDD-6DAFE6BD8B13}" type="datetimeFigureOut">
              <a:rPr lang="en-US" smtClean="0"/>
              <a:t>4/14/2015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63F669-1AF3-4BB0-BDDD-6DAFE6BD8B13}" type="datetimeFigureOut">
              <a:rPr lang="en-US" smtClean="0"/>
              <a:t>4/14/2015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3F669-1AF3-4BB0-BDDD-6DAFE6BD8B13}" type="datetimeFigureOut">
              <a:rPr lang="en-US" smtClean="0"/>
              <a:t>4/14/2015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3F669-1AF3-4BB0-BDDD-6DAFE6BD8B13}" type="datetimeFigureOut">
              <a:rPr lang="en-US" smtClean="0"/>
              <a:t>4/14/2015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3F669-1AF3-4BB0-BDDD-6DAFE6BD8B13}" type="datetimeFigureOut">
              <a:rPr lang="en-US" smtClean="0"/>
              <a:t>4/14/2015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395395-8CCC-44AD-83A6-B3A66D221E7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3F669-1AF3-4BB0-BDDD-6DAFE6BD8B13}" type="datetimeFigureOut">
              <a:rPr lang="en-US" smtClean="0"/>
              <a:t>4/14/2015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95395-8CCC-44AD-83A6-B3A66D221E7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medterms.com/script/main/art.asp?articlekey=8048"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lstStyle/>
          <a:p>
            <a:r>
              <a:rPr lang="en-US" dirty="0" smtClean="0"/>
              <a:t>Tue 4/14 and </a:t>
            </a:r>
            <a:r>
              <a:rPr lang="en-US" dirty="0" err="1" smtClean="0"/>
              <a:t>Thur</a:t>
            </a:r>
            <a:r>
              <a:rPr lang="en-US" dirty="0" smtClean="0"/>
              <a:t> 4/16</a:t>
            </a:r>
            <a:endParaRPr lang="en-US" dirty="0"/>
          </a:p>
        </p:txBody>
      </p:sp>
      <p:sp>
        <p:nvSpPr>
          <p:cNvPr id="3" name="Subtitle 2"/>
          <p:cNvSpPr>
            <a:spLocks noGrp="1"/>
          </p:cNvSpPr>
          <p:nvPr>
            <p:ph type="subTitle" idx="1"/>
          </p:nvPr>
        </p:nvSpPr>
        <p:spPr>
          <a:xfrm>
            <a:off x="838200" y="2286000"/>
            <a:ext cx="7467600" cy="3810000"/>
          </a:xfrm>
        </p:spPr>
        <p:txBody>
          <a:bodyPr>
            <a:normAutofit/>
          </a:bodyPr>
          <a:lstStyle/>
          <a:p>
            <a:pPr marL="514350" indent="-514350" algn="l">
              <a:buFont typeface="+mj-lt"/>
              <a:buAutoNum type="arabicPeriod"/>
            </a:pPr>
            <a:r>
              <a:rPr lang="en-US" dirty="0" smtClean="0">
                <a:solidFill>
                  <a:schemeClr val="tx1"/>
                </a:solidFill>
              </a:rPr>
              <a:t>Bone mineral density/osteoporosis</a:t>
            </a:r>
          </a:p>
          <a:p>
            <a:pPr marL="514350" indent="-514350" algn="l">
              <a:buFont typeface="+mj-lt"/>
              <a:buAutoNum type="arabicPeriod"/>
            </a:pPr>
            <a:r>
              <a:rPr lang="en-US" dirty="0" smtClean="0">
                <a:solidFill>
                  <a:schemeClr val="tx1"/>
                </a:solidFill>
              </a:rPr>
              <a:t>Chronic kidney disease</a:t>
            </a:r>
          </a:p>
          <a:p>
            <a:pPr marL="514350" indent="-514350" algn="l">
              <a:buFont typeface="+mj-lt"/>
              <a:buAutoNum type="arabicPeriod"/>
            </a:pPr>
            <a:r>
              <a:rPr lang="en-US" dirty="0" smtClean="0">
                <a:solidFill>
                  <a:schemeClr val="tx1"/>
                </a:solidFill>
              </a:rPr>
              <a:t>Longevity</a:t>
            </a:r>
          </a:p>
          <a:p>
            <a:pPr marL="514350" indent="-514350" algn="l">
              <a:buFont typeface="+mj-lt"/>
              <a:buAutoNum type="arabicPeriod"/>
            </a:pPr>
            <a:r>
              <a:rPr lang="en-US" dirty="0" smtClean="0">
                <a:solidFill>
                  <a:schemeClr val="tx1"/>
                </a:solidFill>
              </a:rPr>
              <a:t>Type 2 diabetes</a:t>
            </a:r>
          </a:p>
          <a:p>
            <a:pPr marL="514350" indent="-514350" algn="l">
              <a:buFont typeface="+mj-lt"/>
              <a:buAutoNum type="arabicPeriod"/>
            </a:pPr>
            <a:r>
              <a:rPr lang="en-US" dirty="0" smtClean="0">
                <a:solidFill>
                  <a:schemeClr val="tx1"/>
                </a:solidFill>
              </a:rPr>
              <a:t>Who done it?</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819400"/>
            <a:ext cx="7848600" cy="2743200"/>
          </a:xfrm>
        </p:spPr>
        <p:txBody>
          <a:bodyPr>
            <a:normAutofit fontScale="70000" lnSpcReduction="20000"/>
          </a:bodyPr>
          <a:lstStyle/>
          <a:p>
            <a:pPr marL="457200" indent="-457200" algn="l">
              <a:buFont typeface="Arial" panose="020B0604020202020204" pitchFamily="34" charset="0"/>
              <a:buChar char="•"/>
            </a:pPr>
            <a:r>
              <a:rPr lang="en-US" dirty="0" smtClean="0">
                <a:solidFill>
                  <a:schemeClr val="tx1"/>
                </a:solidFill>
              </a:rPr>
              <a:t>Meta-analysis of 17 GWA studies</a:t>
            </a:r>
          </a:p>
          <a:p>
            <a:pPr marL="457200" indent="-457200" algn="l">
              <a:buFont typeface="Arial" panose="020B0604020202020204" pitchFamily="34" charset="0"/>
              <a:buChar char="•"/>
            </a:pPr>
            <a:r>
              <a:rPr lang="en-US" dirty="0" smtClean="0">
                <a:solidFill>
                  <a:schemeClr val="tx1"/>
                </a:solidFill>
              </a:rPr>
              <a:t>Phenotypes</a:t>
            </a:r>
          </a:p>
          <a:p>
            <a:pPr marL="914400" lvl="1" indent="-457200" algn="l">
              <a:buFont typeface="Arial" panose="020B0604020202020204" pitchFamily="34" charset="0"/>
              <a:buChar char="•"/>
            </a:pPr>
            <a:r>
              <a:rPr lang="en-US" dirty="0" smtClean="0">
                <a:solidFill>
                  <a:schemeClr val="tx1"/>
                </a:solidFill>
              </a:rPr>
              <a:t>Femoral neck bone mineral density (cases n=32,961; controls ~100K)</a:t>
            </a:r>
          </a:p>
          <a:p>
            <a:pPr marL="914400" lvl="1" indent="-457200" algn="l">
              <a:buFont typeface="Arial" panose="020B0604020202020204" pitchFamily="34" charset="0"/>
              <a:buChar char="•"/>
            </a:pPr>
            <a:r>
              <a:rPr lang="en-US" dirty="0" smtClean="0">
                <a:solidFill>
                  <a:schemeClr val="tx1"/>
                </a:solidFill>
              </a:rPr>
              <a:t>Lumbar spine bone mineral density (cases n=31,800 ; controls ~100K)</a:t>
            </a:r>
          </a:p>
          <a:p>
            <a:pPr marL="457200" indent="-457200" algn="l">
              <a:buFont typeface="Arial" panose="020B0604020202020204" pitchFamily="34" charset="0"/>
              <a:buChar char="•"/>
            </a:pPr>
            <a:r>
              <a:rPr lang="en-US" dirty="0" smtClean="0">
                <a:solidFill>
                  <a:schemeClr val="tx1"/>
                </a:solidFill>
              </a:rPr>
              <a:t>2.5 million SNPs</a:t>
            </a:r>
          </a:p>
          <a:p>
            <a:pPr marL="457200" indent="-457200" algn="l">
              <a:buFont typeface="Arial" panose="020B0604020202020204" pitchFamily="34" charset="0"/>
              <a:buChar char="•"/>
            </a:pPr>
            <a:r>
              <a:rPr lang="en-US" dirty="0" smtClean="0">
                <a:solidFill>
                  <a:schemeClr val="tx1"/>
                </a:solidFill>
              </a:rPr>
              <a:t>56 SNPs are genome-wide significant (p &lt; 5 x 10</a:t>
            </a:r>
            <a:r>
              <a:rPr lang="en-US" baseline="30000" dirty="0" smtClean="0">
                <a:solidFill>
                  <a:schemeClr val="tx1"/>
                </a:solidFill>
              </a:rPr>
              <a:t>-8</a:t>
            </a:r>
            <a:r>
              <a:rPr lang="en-US" dirty="0" smtClean="0">
                <a:solidFill>
                  <a:schemeClr val="tx1"/>
                </a:solidFill>
              </a:rPr>
              <a:t>)</a:t>
            </a:r>
          </a:p>
          <a:p>
            <a:pPr marL="457200" indent="-457200" algn="l">
              <a:buFont typeface="Arial" panose="020B0604020202020204" pitchFamily="34" charset="0"/>
              <a:buChar char="•"/>
            </a:pPr>
            <a:endParaRPr lang="en-US" dirty="0" smtClean="0">
              <a:solidFill>
                <a:schemeClr val="tx1"/>
              </a:solidFill>
            </a:endParaRPr>
          </a:p>
          <a:p>
            <a:pPr algn="l"/>
            <a:endParaRPr lang="en-US" dirty="0"/>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 y="457200"/>
            <a:ext cx="7543800" cy="18383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239365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0"/>
            <a:ext cx="8229600" cy="1143000"/>
          </a:xfrm>
        </p:spPr>
        <p:txBody>
          <a:bodyPr>
            <a:noAutofit/>
          </a:bodyPr>
          <a:lstStyle/>
          <a:p>
            <a:pPr algn="l"/>
            <a:r>
              <a:rPr lang="en-US" sz="1800" dirty="0" smtClean="0"/>
              <a:t>Femoral neck </a:t>
            </a:r>
            <a:r>
              <a:rPr lang="en-US" sz="1800" dirty="0" err="1" smtClean="0"/>
              <a:t>Quantile‐quantile</a:t>
            </a:r>
            <a:r>
              <a:rPr lang="en-US" sz="1800" dirty="0" smtClean="0"/>
              <a:t> </a:t>
            </a:r>
            <a:r>
              <a:rPr lang="en-US" sz="1800" dirty="0"/>
              <a:t>(Q‐Q) plots. </a:t>
            </a:r>
            <a:r>
              <a:rPr lang="en-US" sz="1800" dirty="0" smtClean="0"/>
              <a:t/>
            </a:r>
            <a:br>
              <a:rPr lang="en-US" sz="1800" dirty="0" smtClean="0"/>
            </a:br>
            <a:r>
              <a:rPr lang="en-US" sz="1600" dirty="0" smtClean="0"/>
              <a:t>(All </a:t>
            </a:r>
            <a:r>
              <a:rPr lang="en-US" sz="1600" dirty="0"/>
              <a:t>analyzed </a:t>
            </a:r>
            <a:r>
              <a:rPr lang="en-US" sz="1600" dirty="0" err="1"/>
              <a:t>HapMap</a:t>
            </a:r>
            <a:r>
              <a:rPr lang="en-US" sz="1600" dirty="0"/>
              <a:t> CEU imputed SNPs passing quality control criteria in the studies (</a:t>
            </a:r>
            <a:r>
              <a:rPr lang="en-US" sz="1600" dirty="0" smtClean="0"/>
              <a:t>red dots</a:t>
            </a:r>
            <a:r>
              <a:rPr lang="en-US" sz="1600" dirty="0"/>
              <a:t>) and after adjustment for 82 SNPs selected for replication(black dots).</a:t>
            </a:r>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42999" y="685800"/>
            <a:ext cx="6105525" cy="3886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8318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82" y="381000"/>
            <a:ext cx="8229600" cy="1143000"/>
          </a:xfrm>
        </p:spPr>
        <p:txBody>
          <a:bodyPr/>
          <a:lstStyle/>
          <a:p>
            <a:r>
              <a:rPr lang="en-US" dirty="0" smtClean="0"/>
              <a:t>Femoral neck BMD Manhattan plot</a:t>
            </a:r>
            <a:endParaRPr lang="en-US" dirty="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 y="1898702"/>
            <a:ext cx="8643364" cy="412109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909045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 y="1434554"/>
            <a:ext cx="8043007" cy="405184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80011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16"/>
            <a:ext cx="8229600" cy="1143000"/>
          </a:xfrm>
        </p:spPr>
        <p:txBody>
          <a:bodyPr/>
          <a:lstStyle/>
          <a:p>
            <a:r>
              <a:rPr lang="en-US" dirty="0" smtClean="0"/>
              <a:t>Gene 210 2014</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0" y="1295400"/>
            <a:ext cx="5334000" cy="53701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4711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 y="2176645"/>
            <a:ext cx="7793912" cy="258341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2938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57200"/>
            <a:ext cx="7772400" cy="1470025"/>
          </a:xfrm>
        </p:spPr>
        <p:txBody>
          <a:bodyPr/>
          <a:lstStyle/>
          <a:p>
            <a:r>
              <a:rPr lang="en-US" dirty="0" smtClean="0"/>
              <a:t>Low BMD/Osteoporosis prevention</a:t>
            </a:r>
            <a:endParaRPr lang="en-US" dirty="0"/>
          </a:p>
        </p:txBody>
      </p:sp>
      <p:sp>
        <p:nvSpPr>
          <p:cNvPr id="3" name="Subtitle 2"/>
          <p:cNvSpPr>
            <a:spLocks noGrp="1"/>
          </p:cNvSpPr>
          <p:nvPr>
            <p:ph type="subTitle" idx="1"/>
          </p:nvPr>
        </p:nvSpPr>
        <p:spPr>
          <a:xfrm>
            <a:off x="533400" y="2133600"/>
            <a:ext cx="6400800" cy="1752600"/>
          </a:xfrm>
        </p:spPr>
        <p:txBody>
          <a:bodyPr/>
          <a:lstStyle/>
          <a:p>
            <a:pPr algn="l">
              <a:buFont typeface="Arial" pitchFamily="34" charset="0"/>
              <a:buChar char="•"/>
            </a:pPr>
            <a:r>
              <a:rPr lang="en-US" dirty="0" smtClean="0">
                <a:solidFill>
                  <a:schemeClr val="tx1"/>
                </a:solidFill>
              </a:rPr>
              <a:t>Adequate amounts of calcium</a:t>
            </a:r>
          </a:p>
          <a:p>
            <a:pPr algn="l">
              <a:buFont typeface="Arial" pitchFamily="34" charset="0"/>
              <a:buChar char="•"/>
            </a:pPr>
            <a:r>
              <a:rPr lang="en-US" dirty="0" smtClean="0">
                <a:solidFill>
                  <a:schemeClr val="tx1"/>
                </a:solidFill>
              </a:rPr>
              <a:t>Adequate amounts of vitamin D</a:t>
            </a:r>
          </a:p>
          <a:p>
            <a:pPr algn="l">
              <a:buFont typeface="Arial" pitchFamily="34" charset="0"/>
              <a:buChar char="•"/>
            </a:pPr>
            <a:r>
              <a:rPr lang="en-US" dirty="0" smtClean="0">
                <a:solidFill>
                  <a:schemeClr val="tx1"/>
                </a:solidFill>
              </a:rPr>
              <a:t>Regular exercise</a:t>
            </a:r>
          </a:p>
          <a:p>
            <a:pPr algn="l">
              <a:buFont typeface="Arial" pitchFamily="34" charset="0"/>
              <a:buChar char="•"/>
            </a:pPr>
            <a:endParaRPr lang="en-US"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ofessional runner Shannon Rowbury trains on the Alter-G treadmill at the St. Francis Hospital in San Francisco, California"/>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66800" y="1371600"/>
            <a:ext cx="7010400" cy="468517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905583" y="381000"/>
            <a:ext cx="7391400" cy="584775"/>
          </a:xfrm>
          <a:prstGeom prst="rect">
            <a:avLst/>
          </a:prstGeom>
          <a:noFill/>
        </p:spPr>
        <p:txBody>
          <a:bodyPr wrap="square" rtlCol="0">
            <a:spAutoFit/>
          </a:bodyPr>
          <a:lstStyle/>
          <a:p>
            <a:pPr algn="ctr"/>
            <a:r>
              <a:rPr lang="en-US" sz="3200" dirty="0" smtClean="0"/>
              <a:t>Alter G – reduce stress fracture risk</a:t>
            </a:r>
            <a:endParaRPr lang="en-US" sz="3200" dirty="0"/>
          </a:p>
        </p:txBody>
      </p:sp>
    </p:spTree>
    <p:extLst>
      <p:ext uri="{BB962C8B-B14F-4D97-AF65-F5344CB8AC3E}">
        <p14:creationId xmlns="" xmlns:p14="http://schemas.microsoft.com/office/powerpoint/2010/main" val="721803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Fracture</a:t>
            </a:r>
            <a:endParaRPr lang="en-US" dirty="0"/>
          </a:p>
        </p:txBody>
      </p:sp>
      <p:sp>
        <p:nvSpPr>
          <p:cNvPr id="3" name="AutoShape 2" descr="Stress Fracture"/>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415" y="1684318"/>
            <a:ext cx="3657600" cy="3657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3762769" y="1527959"/>
            <a:ext cx="5208050" cy="2862322"/>
          </a:xfrm>
          <a:prstGeom prst="rect">
            <a:avLst/>
          </a:prstGeom>
          <a:noFill/>
        </p:spPr>
        <p:txBody>
          <a:bodyPr wrap="square" rtlCol="0">
            <a:spAutoFit/>
          </a:bodyPr>
          <a:lstStyle/>
          <a:p>
            <a:r>
              <a:rPr lang="en-US" dirty="0"/>
              <a:t>A </a:t>
            </a:r>
            <a:r>
              <a:rPr lang="en-US" b="1" dirty="0"/>
              <a:t>stress fracture</a:t>
            </a:r>
            <a:r>
              <a:rPr lang="en-US" dirty="0"/>
              <a:t> is one type of incomplete fracture in bones. It is caused by "unusual or repeated stress" and also heavy continuous weight on the ankle or leg</a:t>
            </a:r>
            <a:r>
              <a:rPr lang="en-US" dirty="0" smtClean="0"/>
              <a:t>.</a:t>
            </a:r>
            <a:r>
              <a:rPr lang="en-US" baseline="30000" dirty="0" smtClean="0"/>
              <a:t> </a:t>
            </a:r>
            <a:r>
              <a:rPr lang="en-US" dirty="0" smtClean="0"/>
              <a:t>This </a:t>
            </a:r>
            <a:r>
              <a:rPr lang="en-US" dirty="0"/>
              <a:t>is in contrast to other types of fractures, which are usually characterized by a solitary, severe impact.</a:t>
            </a:r>
          </a:p>
          <a:p>
            <a:r>
              <a:rPr lang="en-US" dirty="0"/>
              <a:t>It could be described as a very small sliver or crack in the bone</a:t>
            </a:r>
            <a:r>
              <a:rPr lang="en-US" dirty="0" smtClean="0"/>
              <a:t>;</a:t>
            </a:r>
            <a:r>
              <a:rPr lang="en-US" baseline="30000" dirty="0" smtClean="0"/>
              <a:t> </a:t>
            </a:r>
            <a:r>
              <a:rPr lang="en-US" dirty="0" smtClean="0"/>
              <a:t>this </a:t>
            </a:r>
            <a:r>
              <a:rPr lang="en-US" dirty="0"/>
              <a:t>is why it is sometimes dubbed "hairline fracture". </a:t>
            </a:r>
            <a:endParaRPr lang="en-US" dirty="0" smtClean="0"/>
          </a:p>
          <a:p>
            <a:endParaRPr lang="en-US" dirty="0"/>
          </a:p>
          <a:p>
            <a:endParaRPr lang="en-US" dirty="0"/>
          </a:p>
        </p:txBody>
      </p:sp>
    </p:spTree>
    <p:extLst>
      <p:ext uri="{BB962C8B-B14F-4D97-AF65-F5344CB8AC3E}">
        <p14:creationId xmlns="" xmlns:p14="http://schemas.microsoft.com/office/powerpoint/2010/main" val="1268260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1143000"/>
          </a:xfrm>
        </p:spPr>
        <p:txBody>
          <a:bodyPr>
            <a:noAutofit/>
          </a:bodyPr>
          <a:lstStyle/>
          <a:p>
            <a:r>
              <a:rPr lang="en-US" sz="2400" dirty="0" smtClean="0"/>
              <a:t>Stress fracture </a:t>
            </a:r>
            <a:r>
              <a:rPr lang="en-US" sz="2400" dirty="0"/>
              <a:t>is a common sports injury, and most cases are associated with athletics.</a:t>
            </a:r>
            <a:br>
              <a:rPr lang="en-US" sz="2400" dirty="0"/>
            </a:br>
            <a:endParaRPr lang="en-US" sz="2400" dirty="0"/>
          </a:p>
        </p:txBody>
      </p:sp>
      <p:pic>
        <p:nvPicPr>
          <p:cNvPr id="5122" name="Picture 2" descr="http://painmanagementtrends.com/wp-content/uploads/2011/12/San-Francisco-Podiatrist-on-Running-on-stress-fractures-in-the-foot-300x17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1524000"/>
            <a:ext cx="7707086" cy="44958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06297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 y="619125"/>
            <a:ext cx="3810000" cy="56197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4191000" y="2057400"/>
            <a:ext cx="4648200" cy="1754326"/>
          </a:xfrm>
          <a:prstGeom prst="rect">
            <a:avLst/>
          </a:prstGeom>
          <a:noFill/>
        </p:spPr>
        <p:txBody>
          <a:bodyPr wrap="square" rtlCol="0">
            <a:spAutoFit/>
          </a:bodyPr>
          <a:lstStyle/>
          <a:p>
            <a:r>
              <a:rPr lang="en-US" dirty="0"/>
              <a:t>The most common sites of stress fractures are the second and third metatarsals of the foot. Stress fractures are also common in the heel (calcaneus), the outer bone of the lower leg (fibula), and the </a:t>
            </a:r>
            <a:r>
              <a:rPr lang="en-US" dirty="0" err="1"/>
              <a:t>navicular</a:t>
            </a:r>
            <a:r>
              <a:rPr lang="en-US" dirty="0"/>
              <a:t>, a bone on the top of the </a:t>
            </a:r>
            <a:r>
              <a:rPr lang="en-US" dirty="0" err="1"/>
              <a:t>midfoot</a:t>
            </a:r>
            <a:r>
              <a:rPr lang="en-US" dirty="0"/>
              <a:t>.</a:t>
            </a:r>
          </a:p>
        </p:txBody>
      </p:sp>
    </p:spTree>
    <p:extLst>
      <p:ext uri="{BB962C8B-B14F-4D97-AF65-F5344CB8AC3E}">
        <p14:creationId xmlns="" xmlns:p14="http://schemas.microsoft.com/office/powerpoint/2010/main" val="2302707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00200" y="609600"/>
            <a:ext cx="5638800" cy="308254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762000" y="4038600"/>
            <a:ext cx="7620000" cy="1477328"/>
          </a:xfrm>
          <a:prstGeom prst="rect">
            <a:avLst/>
          </a:prstGeom>
          <a:noFill/>
        </p:spPr>
        <p:txBody>
          <a:bodyPr wrap="square" rtlCol="0">
            <a:spAutoFit/>
          </a:bodyPr>
          <a:lstStyle/>
          <a:p>
            <a:r>
              <a:rPr lang="en-US" dirty="0"/>
              <a:t>We all lose some bone mass as we age. Bones naturally become thinner (</a:t>
            </a:r>
            <a:r>
              <a:rPr lang="en-US" dirty="0" smtClean="0"/>
              <a:t>called osteopenia</a:t>
            </a:r>
            <a:r>
              <a:rPr lang="en-US" dirty="0"/>
              <a:t>) as you grow older, because existing bone is broken down faster than new bone is made. As this occurs, our bones lose calcium and other minerals and become lighter, less dense, and more porous. This makes the bones weaker and increases the chance that they might break (fracture).</a:t>
            </a:r>
          </a:p>
        </p:txBody>
      </p:sp>
    </p:spTree>
    <p:extLst>
      <p:ext uri="{BB962C8B-B14F-4D97-AF65-F5344CB8AC3E}">
        <p14:creationId xmlns="" xmlns:p14="http://schemas.microsoft.com/office/powerpoint/2010/main" val="3825589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5181600"/>
            <a:ext cx="8229600" cy="1066800"/>
          </a:xfrm>
        </p:spPr>
        <p:txBody>
          <a:bodyPr>
            <a:normAutofit/>
          </a:bodyPr>
          <a:lstStyle/>
          <a:p>
            <a:pPr algn="l">
              <a:buFont typeface="Arial" pitchFamily="34" charset="0"/>
              <a:buChar char="•"/>
            </a:pPr>
            <a:r>
              <a:rPr lang="en-US" sz="1600" dirty="0" smtClean="0">
                <a:solidFill>
                  <a:schemeClr val="tx1"/>
                </a:solidFill>
              </a:rPr>
              <a:t>Bone is living tissue, which is constantly being absorbed and replaced. Osteoporosis occurs when the creation of new bone doesn't keep up with the removal of old bone.</a:t>
            </a:r>
          </a:p>
          <a:p>
            <a:pPr algn="l">
              <a:buFont typeface="Arial" pitchFamily="34" charset="0"/>
              <a:buChar char="•"/>
            </a:pPr>
            <a:r>
              <a:rPr lang="en-US" sz="1600" dirty="0" smtClean="0">
                <a:solidFill>
                  <a:schemeClr val="tx1"/>
                </a:solidFill>
              </a:rPr>
              <a:t>White and Asian women — especially those who are past menopause — are at highest risk. </a:t>
            </a:r>
            <a:endParaRPr lang="en-US" sz="1600" dirty="0">
              <a:solidFill>
                <a:schemeClr val="tx1"/>
              </a:solidFill>
            </a:endParaRPr>
          </a:p>
        </p:txBody>
      </p:sp>
      <p:pic>
        <p:nvPicPr>
          <p:cNvPr id="1026" name="Picture 2" descr="http://images.test.obesityhelp.com.s3.amazonaws.com/articles/wp-content/uploads/2013/05/13819011_xl.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 y="457200"/>
            <a:ext cx="6858000" cy="449274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dirty="0" smtClean="0"/>
              <a:t>Osteoporosis symptoms</a:t>
            </a:r>
            <a:endParaRPr lang="en-US" dirty="0"/>
          </a:p>
        </p:txBody>
      </p:sp>
      <p:sp>
        <p:nvSpPr>
          <p:cNvPr id="3" name="Subtitle 2"/>
          <p:cNvSpPr>
            <a:spLocks noGrp="1"/>
          </p:cNvSpPr>
          <p:nvPr>
            <p:ph type="subTitle" idx="1"/>
          </p:nvPr>
        </p:nvSpPr>
        <p:spPr>
          <a:xfrm>
            <a:off x="533400" y="1828800"/>
            <a:ext cx="7467600" cy="4191000"/>
          </a:xfrm>
        </p:spPr>
        <p:txBody>
          <a:bodyPr>
            <a:normAutofit/>
          </a:bodyPr>
          <a:lstStyle/>
          <a:p>
            <a:pPr algn="l">
              <a:buFont typeface="Arial" pitchFamily="34" charset="0"/>
              <a:buChar char="•"/>
            </a:pPr>
            <a:r>
              <a:rPr lang="en-US" dirty="0" smtClean="0">
                <a:solidFill>
                  <a:schemeClr val="tx1"/>
                </a:solidFill>
              </a:rPr>
              <a:t>Back pain, caused by a fractured or collapsed vertebra</a:t>
            </a:r>
          </a:p>
          <a:p>
            <a:pPr algn="l">
              <a:buFont typeface="Arial" pitchFamily="34" charset="0"/>
              <a:buChar char="•"/>
            </a:pPr>
            <a:r>
              <a:rPr lang="en-US" dirty="0" smtClean="0">
                <a:solidFill>
                  <a:schemeClr val="tx1"/>
                </a:solidFill>
              </a:rPr>
              <a:t>Loss of height over time</a:t>
            </a:r>
          </a:p>
          <a:p>
            <a:pPr algn="l">
              <a:buFont typeface="Arial" pitchFamily="34" charset="0"/>
              <a:buChar char="•"/>
            </a:pPr>
            <a:r>
              <a:rPr lang="en-US" dirty="0" smtClean="0">
                <a:solidFill>
                  <a:schemeClr val="tx1"/>
                </a:solidFill>
              </a:rPr>
              <a:t>A stooped posture</a:t>
            </a:r>
          </a:p>
          <a:p>
            <a:pPr algn="l">
              <a:buFont typeface="Arial" pitchFamily="34" charset="0"/>
              <a:buChar char="•"/>
            </a:pPr>
            <a:r>
              <a:rPr lang="en-US" dirty="0" smtClean="0">
                <a:solidFill>
                  <a:schemeClr val="tx1"/>
                </a:solidFill>
              </a:rPr>
              <a:t>A bone fracture that occurs much more easily than expected</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Dxa</a:t>
            </a:r>
            <a:r>
              <a:rPr lang="en-US" dirty="0" smtClean="0"/>
              <a:t> scan</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81200" y="1600200"/>
            <a:ext cx="4725000" cy="2667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418140" y="4800600"/>
            <a:ext cx="8343600" cy="923330"/>
          </a:xfrm>
          <a:prstGeom prst="rect">
            <a:avLst/>
          </a:prstGeom>
          <a:noFill/>
        </p:spPr>
        <p:txBody>
          <a:bodyPr wrap="square" rtlCol="0">
            <a:spAutoFit/>
          </a:bodyPr>
          <a:lstStyle/>
          <a:p>
            <a:r>
              <a:rPr lang="en-US" dirty="0"/>
              <a:t>Dual-energy X-ray absorptiometry (DXA) is a technique used to measure bone mineral density. Two X-ray beams of different energy levels are aimed at a patient’s bones to determine BMD. </a:t>
            </a:r>
          </a:p>
        </p:txBody>
      </p:sp>
    </p:spTree>
    <p:extLst>
      <p:ext uri="{BB962C8B-B14F-4D97-AF65-F5344CB8AC3E}">
        <p14:creationId xmlns="" xmlns:p14="http://schemas.microsoft.com/office/powerpoint/2010/main" val="3699042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470025"/>
          </a:xfrm>
        </p:spPr>
        <p:txBody>
          <a:bodyPr/>
          <a:lstStyle/>
          <a:p>
            <a:endParaRPr lang="en-US" dirty="0"/>
          </a:p>
        </p:txBody>
      </p:sp>
      <p:sp>
        <p:nvSpPr>
          <p:cNvPr id="3" name="Subtitle 2"/>
          <p:cNvSpPr>
            <a:spLocks noGrp="1"/>
          </p:cNvSpPr>
          <p:nvPr>
            <p:ph type="subTitle" idx="1"/>
          </p:nvPr>
        </p:nvSpPr>
        <p:spPr>
          <a:xfrm>
            <a:off x="533400" y="3962400"/>
            <a:ext cx="7543800" cy="2362200"/>
          </a:xfrm>
        </p:spPr>
        <p:txBody>
          <a:bodyPr>
            <a:normAutofit fontScale="77500" lnSpcReduction="20000"/>
          </a:bodyPr>
          <a:lstStyle/>
          <a:p>
            <a:pPr algn="l"/>
            <a:r>
              <a:rPr lang="en-US" b="1" dirty="0">
                <a:solidFill>
                  <a:schemeClr val="tx1"/>
                </a:solidFill>
              </a:rPr>
              <a:t>Low bone mass (medically termed </a:t>
            </a:r>
            <a:r>
              <a:rPr lang="en-US" b="1" u="sng" dirty="0">
                <a:solidFill>
                  <a:schemeClr val="tx1"/>
                </a:solidFill>
                <a:hlinkClick r:id="rId2"/>
              </a:rPr>
              <a:t>osteopenia</a:t>
            </a:r>
            <a:r>
              <a:rPr lang="en-US" b="1" dirty="0">
                <a:solidFill>
                  <a:schemeClr val="tx1"/>
                </a:solidFill>
              </a:rPr>
              <a:t>)</a:t>
            </a:r>
            <a:r>
              <a:rPr lang="en-US" dirty="0">
                <a:solidFill>
                  <a:schemeClr val="tx1"/>
                </a:solidFill>
              </a:rPr>
              <a:t>: A BMD defines osteopenia as a T-score between -1 and -2.5. This signifies an increased fracture risk but does not meet the criteria for osteoporosis.</a:t>
            </a:r>
          </a:p>
          <a:p>
            <a:pPr algn="l"/>
            <a:r>
              <a:rPr lang="en-US" b="1" dirty="0">
                <a:solidFill>
                  <a:schemeClr val="tx1"/>
                </a:solidFill>
              </a:rPr>
              <a:t>Osteoporosis</a:t>
            </a:r>
            <a:r>
              <a:rPr lang="en-US" dirty="0">
                <a:solidFill>
                  <a:schemeClr val="tx1"/>
                </a:solidFill>
              </a:rPr>
              <a:t>: A BMD greater than 2.5 standard deviations from the normal (T score less than or equal to -2.5) defines osteoporosis.</a:t>
            </a:r>
          </a:p>
          <a:p>
            <a:pPr algn="l"/>
            <a:endParaRPr lang="en-US" dirty="0">
              <a:solidFill>
                <a:schemeClr val="tx1"/>
              </a:solidFill>
            </a:endParaRPr>
          </a:p>
        </p:txBody>
      </p:sp>
      <p:pic>
        <p:nvPicPr>
          <p:cNvPr id="1024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371600" y="263945"/>
            <a:ext cx="5334000" cy="362452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38268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324</Words>
  <Application>Microsoft Office PowerPoint</Application>
  <PresentationFormat>On-screen Show (4:3)</PresentationFormat>
  <Paragraphs>37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Tue 4/14 and Thur 4/16</vt:lpstr>
      <vt:lpstr>Stress Fracture</vt:lpstr>
      <vt:lpstr>Stress fracture is a common sports injury, and most cases are associated with athletics. </vt:lpstr>
      <vt:lpstr>Slide 4</vt:lpstr>
      <vt:lpstr>Slide 5</vt:lpstr>
      <vt:lpstr>Slide 6</vt:lpstr>
      <vt:lpstr>Osteoporosis symptoms</vt:lpstr>
      <vt:lpstr>Dxa scan</vt:lpstr>
      <vt:lpstr>Slide 9</vt:lpstr>
      <vt:lpstr>Slide 10</vt:lpstr>
      <vt:lpstr>Femoral neck Quantile‐quantile (Q‐Q) plots.  (All analyzed HapMap CEU imputed SNPs passing quality control criteria in the studies (red dots) and after adjustment for 82 SNPs selected for replication(black dots).</vt:lpstr>
      <vt:lpstr>Femoral neck BMD Manhattan plot</vt:lpstr>
      <vt:lpstr>Slide 13</vt:lpstr>
      <vt:lpstr>Gene 210 2014</vt:lpstr>
      <vt:lpstr>Slide 15</vt:lpstr>
      <vt:lpstr>Low BMD/Osteoporosis prevention</vt:lpstr>
      <vt:lpstr>Slide 17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Tue 4/14 and Thur 4/16</dc:title>
  <dc:creator>Stuart</dc:creator>
  <cp:lastModifiedBy>Stuart</cp:lastModifiedBy>
  <cp:revision>1</cp:revision>
  <dcterms:created xsi:type="dcterms:W3CDTF">2015-04-14T17:15:49Z</dcterms:created>
  <dcterms:modified xsi:type="dcterms:W3CDTF">2015-04-14T17:16:19Z</dcterms:modified>
</cp:coreProperties>
</file>