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0"/>
  </p:notesMasterIdLst>
  <p:sldIdLst>
    <p:sldId id="264" r:id="rId2"/>
    <p:sldId id="265" r:id="rId3"/>
    <p:sldId id="266" r:id="rId4"/>
    <p:sldId id="267" r:id="rId5"/>
    <p:sldId id="268" r:id="rId6"/>
    <p:sldId id="269" r:id="rId7"/>
    <p:sldId id="270" r:id="rId8"/>
    <p:sldId id="271" r:id="rId9"/>
    <p:sldId id="272" r:id="rId10"/>
    <p:sldId id="273" r:id="rId11"/>
    <p:sldId id="274" r:id="rId12"/>
    <p:sldId id="275" r:id="rId13"/>
    <p:sldId id="276" r:id="rId14"/>
    <p:sldId id="277" r:id="rId15"/>
    <p:sldId id="278" r:id="rId16"/>
    <p:sldId id="340" r:id="rId17"/>
    <p:sldId id="279" r:id="rId18"/>
    <p:sldId id="280" r:id="rId19"/>
    <p:sldId id="281" r:id="rId20"/>
    <p:sldId id="339" r:id="rId21"/>
    <p:sldId id="282" r:id="rId22"/>
    <p:sldId id="256" r:id="rId23"/>
    <p:sldId id="257" r:id="rId24"/>
    <p:sldId id="258" r:id="rId25"/>
    <p:sldId id="263" r:id="rId26"/>
    <p:sldId id="259" r:id="rId27"/>
    <p:sldId id="284" r:id="rId28"/>
    <p:sldId id="285" r:id="rId29"/>
    <p:sldId id="286" r:id="rId30"/>
    <p:sldId id="287" r:id="rId31"/>
    <p:sldId id="337" r:id="rId32"/>
    <p:sldId id="335" r:id="rId33"/>
    <p:sldId id="336" r:id="rId34"/>
    <p:sldId id="334" r:id="rId35"/>
    <p:sldId id="333" r:id="rId36"/>
    <p:sldId id="288" r:id="rId37"/>
    <p:sldId id="289" r:id="rId38"/>
    <p:sldId id="290" r:id="rId39"/>
    <p:sldId id="291" r:id="rId40"/>
    <p:sldId id="292" r:id="rId41"/>
    <p:sldId id="293" r:id="rId42"/>
    <p:sldId id="294" r:id="rId43"/>
    <p:sldId id="295" r:id="rId44"/>
    <p:sldId id="297" r:id="rId45"/>
    <p:sldId id="298" r:id="rId46"/>
    <p:sldId id="299" r:id="rId47"/>
    <p:sldId id="300" r:id="rId48"/>
    <p:sldId id="301" r:id="rId49"/>
    <p:sldId id="302" r:id="rId50"/>
    <p:sldId id="303" r:id="rId51"/>
    <p:sldId id="304" r:id="rId52"/>
    <p:sldId id="305" r:id="rId53"/>
    <p:sldId id="306" r:id="rId54"/>
    <p:sldId id="307" r:id="rId55"/>
    <p:sldId id="308" r:id="rId56"/>
    <p:sldId id="309" r:id="rId57"/>
    <p:sldId id="310" r:id="rId58"/>
    <p:sldId id="311" r:id="rId59"/>
    <p:sldId id="312" r:id="rId60"/>
    <p:sldId id="313" r:id="rId61"/>
    <p:sldId id="314" r:id="rId62"/>
    <p:sldId id="315" r:id="rId63"/>
    <p:sldId id="316" r:id="rId64"/>
    <p:sldId id="317" r:id="rId65"/>
    <p:sldId id="318" r:id="rId66"/>
    <p:sldId id="319" r:id="rId67"/>
    <p:sldId id="320" r:id="rId68"/>
    <p:sldId id="321" r:id="rId69"/>
    <p:sldId id="322" r:id="rId70"/>
    <p:sldId id="323" r:id="rId71"/>
    <p:sldId id="324" r:id="rId72"/>
    <p:sldId id="326" r:id="rId73"/>
    <p:sldId id="327" r:id="rId74"/>
    <p:sldId id="328" r:id="rId75"/>
    <p:sldId id="329" r:id="rId76"/>
    <p:sldId id="330" r:id="rId77"/>
    <p:sldId id="331" r:id="rId78"/>
    <p:sldId id="332" r:id="rId7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599" autoAdjust="0"/>
  </p:normalViewPr>
  <p:slideViewPr>
    <p:cSldViewPr>
      <p:cViewPr>
        <p:scale>
          <a:sx n="90" d="100"/>
          <a:sy n="90" d="100"/>
        </p:scale>
        <p:origin x="-1686" y="-53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465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32F2521-4AF0-482A-96E7-112C7E8853D6}" type="datetimeFigureOut">
              <a:rPr lang="en-US" smtClean="0"/>
              <a:pPr/>
              <a:t>4/23/2014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F84B8F-C492-4037-B709-EDAFCE37DE2A}" type="slidenum">
              <a:rPr lang="en-US" smtClean="0"/>
              <a:pPr/>
              <a:t>‹#›</a:t>
            </a:fld>
            <a:endParaRPr lang="en-US"/>
          </a:p>
        </p:txBody>
      </p:sp>
    </p:spTree>
    <p:extLst>
      <p:ext uri="{BB962C8B-B14F-4D97-AF65-F5344CB8AC3E}">
        <p14:creationId xmlns:p14="http://schemas.microsoft.com/office/powerpoint/2010/main" val="18215557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8" Type="http://schemas.openxmlformats.org/officeDocument/2006/relationships/hyperlink" Target="http://www.sciencemag.org/search?author1=GW+Small&amp;sortspec=date&amp;submit=Submit" TargetMode="External"/><Relationship Id="rId3" Type="http://schemas.openxmlformats.org/officeDocument/2006/relationships/hyperlink" Target="http://www.sciencemag.org/search?author1=EH+Corder&amp;sortspec=date&amp;submit=Submit" TargetMode="External"/><Relationship Id="rId7" Type="http://schemas.openxmlformats.org/officeDocument/2006/relationships/hyperlink" Target="http://www.sciencemag.org/search?author1=PC+Gaskell&amp;sortspec=date&amp;submit=Submit" TargetMode="External"/><Relationship Id="rId2" Type="http://schemas.openxmlformats.org/officeDocument/2006/relationships/slide" Target="../slides/slide32.xml"/><Relationship Id="rId1" Type="http://schemas.openxmlformats.org/officeDocument/2006/relationships/notesMaster" Target="../notesMasters/notesMaster1.xml"/><Relationship Id="rId6" Type="http://schemas.openxmlformats.org/officeDocument/2006/relationships/hyperlink" Target="http://www.sciencemag.org/search?author1=DE+Schmechel&amp;sortspec=date&amp;submit=Submit" TargetMode="External"/><Relationship Id="rId11" Type="http://schemas.openxmlformats.org/officeDocument/2006/relationships/hyperlink" Target="http://www.sciencemag.org/search?author1=MA+Pericak-Vance&amp;sortspec=date&amp;submit=Submit" TargetMode="External"/><Relationship Id="rId5" Type="http://schemas.openxmlformats.org/officeDocument/2006/relationships/hyperlink" Target="http://www.sciencemag.org/search?author1=WJ+Strittmatter&amp;sortspec=date&amp;submit=Submit" TargetMode="External"/><Relationship Id="rId10" Type="http://schemas.openxmlformats.org/officeDocument/2006/relationships/hyperlink" Target="http://www.sciencemag.org/search?author1=JL+Haines&amp;sortspec=date&amp;submit=Submit" TargetMode="External"/><Relationship Id="rId4" Type="http://schemas.openxmlformats.org/officeDocument/2006/relationships/hyperlink" Target="http://www.sciencemag.org/search?author1=AM+Saunders&amp;sortspec=date&amp;submit=Submit" TargetMode="External"/><Relationship Id="rId9" Type="http://schemas.openxmlformats.org/officeDocument/2006/relationships/hyperlink" Target="http://www.sciencemag.org/search?author1=AD+Roses&amp;sortspec=date&amp;submit=Submit"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6" name="Text Box 1"/>
          <p:cNvSpPr txBox="1">
            <a:spLocks noChangeArrowheads="1"/>
          </p:cNvSpPr>
          <p:nvPr/>
        </p:nvSpPr>
        <p:spPr bwMode="auto">
          <a:xfrm>
            <a:off x="1400736" y="914977"/>
            <a:ext cx="4055129" cy="3134591"/>
          </a:xfrm>
          <a:prstGeom prst="rect">
            <a:avLst/>
          </a:prstGeom>
          <a:solidFill>
            <a:srgbClr val="FFFFFF"/>
          </a:solidFill>
          <a:ln w="9525">
            <a:solidFill>
              <a:srgbClr val="000000"/>
            </a:solidFill>
            <a:miter lim="800000"/>
            <a:headEnd/>
            <a:tailEnd/>
          </a:ln>
        </p:spPr>
        <p:txBody>
          <a:bodyPr wrap="none" lIns="82058" tIns="41029" rIns="82058" bIns="41029" anchor="ctr"/>
          <a:lstStyle/>
          <a:p>
            <a:endParaRPr lang="en-US"/>
          </a:p>
        </p:txBody>
      </p:sp>
      <p:sp>
        <p:nvSpPr>
          <p:cNvPr id="15363" name="Text Box 2"/>
          <p:cNvSpPr>
            <a:spLocks noGrp="1" noChangeArrowheads="1"/>
          </p:cNvSpPr>
          <p:nvPr>
            <p:ph type="body"/>
          </p:nvPr>
        </p:nvSpPr>
        <p:spPr>
          <a:xfrm>
            <a:off x="1046350" y="4352637"/>
            <a:ext cx="4770904" cy="3478068"/>
          </a:xfrm>
          <a:ln/>
          <a:extLst/>
        </p:spPr>
        <p:txBody>
          <a:bodyPr/>
          <a:lstStyle/>
          <a:p>
            <a:pPr marL="76930" indent="-76930">
              <a:lnSpc>
                <a:spcPct val="93000"/>
              </a:lnSpc>
              <a:spcBef>
                <a:spcPct val="0"/>
              </a:spcBef>
              <a:buSzPct val="45000"/>
              <a:tabLst>
                <a:tab pos="649628" algn="l"/>
                <a:tab pos="1299256" algn="l"/>
                <a:tab pos="1948884" algn="l"/>
                <a:tab pos="2598511" algn="l"/>
                <a:tab pos="3248139" algn="l"/>
                <a:tab pos="3897767" algn="l"/>
                <a:tab pos="4547395" algn="l"/>
              </a:tabLst>
              <a:defRPr/>
            </a:pPr>
            <a:r>
              <a:rPr lang="en-GB" dirty="0" smtClean="0">
                <a:latin typeface="Arial" charset="0"/>
                <a:ea typeface="msgothic" charset="0"/>
                <a:cs typeface="msgothic" charset="0"/>
              </a:rPr>
              <a:t>Samples and sites from which DNA was retrieved. (A) The three bones from </a:t>
            </a:r>
            <a:r>
              <a:rPr lang="en-GB" dirty="0" err="1" smtClean="0">
                <a:latin typeface="Arial" charset="0"/>
                <a:ea typeface="msgothic" charset="0"/>
                <a:cs typeface="msgothic" charset="0"/>
              </a:rPr>
              <a:t>Vindija</a:t>
            </a:r>
            <a:r>
              <a:rPr lang="en-GB" dirty="0" smtClean="0">
                <a:latin typeface="Arial" charset="0"/>
                <a:ea typeface="msgothic" charset="0"/>
                <a:cs typeface="msgothic" charset="0"/>
              </a:rPr>
              <a:t> from which </a:t>
            </a:r>
            <a:r>
              <a:rPr lang="en-GB" dirty="0" err="1" smtClean="0">
                <a:latin typeface="Arial" charset="0"/>
                <a:ea typeface="msgothic" charset="0"/>
                <a:cs typeface="msgothic" charset="0"/>
              </a:rPr>
              <a:t>Neandertal</a:t>
            </a:r>
            <a:r>
              <a:rPr lang="en-GB" dirty="0" smtClean="0">
                <a:latin typeface="Arial" charset="0"/>
                <a:ea typeface="msgothic" charset="0"/>
                <a:cs typeface="msgothic" charset="0"/>
              </a:rPr>
              <a:t> DNA was sequenced. (B) Map showing the four archaeological sites from which bones were used and their approximate dates (years B.P.).</a:t>
            </a:r>
          </a:p>
          <a:p>
            <a:pPr marL="76930" indent="-76930">
              <a:lnSpc>
                <a:spcPct val="93000"/>
              </a:lnSpc>
              <a:spcBef>
                <a:spcPct val="0"/>
              </a:spcBef>
              <a:buSzPct val="45000"/>
              <a:tabLst>
                <a:tab pos="649628" algn="l"/>
                <a:tab pos="1299256" algn="l"/>
                <a:tab pos="1948884" algn="l"/>
                <a:tab pos="2598511" algn="l"/>
                <a:tab pos="3248139" algn="l"/>
                <a:tab pos="3897767" algn="l"/>
                <a:tab pos="4547395" algn="l"/>
              </a:tabLst>
              <a:defRPr/>
            </a:pPr>
            <a:r>
              <a:rPr lang="en-GB" dirty="0" smtClean="0">
                <a:latin typeface="Arial" charset="0"/>
                <a:ea typeface="msgothic" charset="0"/>
                <a:cs typeface="msgothic" charset="0"/>
              </a:rPr>
              <a:t>First bone carbon dated to </a:t>
            </a:r>
            <a:r>
              <a:rPr lang="en-US" dirty="0" smtClean="0"/>
              <a:t>38,310 T 2,130 years </a:t>
            </a:r>
            <a:r>
              <a:rPr lang="en-US" dirty="0" err="1" smtClean="0"/>
              <a:t>bP</a:t>
            </a:r>
            <a:endParaRPr lang="en-US" dirty="0" smtClean="0"/>
          </a:p>
          <a:p>
            <a:pPr>
              <a:defRPr/>
            </a:pPr>
            <a:r>
              <a:rPr lang="en-US" dirty="0" smtClean="0"/>
              <a:t>Third bone is 44,450  years B.P.</a:t>
            </a:r>
          </a:p>
          <a:p>
            <a:pPr>
              <a:defRPr/>
            </a:pPr>
            <a:r>
              <a:rPr lang="en-US" dirty="0" smtClean="0"/>
              <a:t>5.3 Gb total sequence.</a:t>
            </a:r>
          </a:p>
          <a:p>
            <a:pPr>
              <a:defRPr/>
            </a:pPr>
            <a:r>
              <a:rPr lang="en-US" dirty="0" smtClean="0"/>
              <a:t>About 1% contamination.</a:t>
            </a:r>
          </a:p>
          <a:p>
            <a:pPr>
              <a:defRPr/>
            </a:pPr>
            <a:endParaRPr lang="en-GB" dirty="0" smtClean="0">
              <a:latin typeface="Arial" charset="0"/>
              <a:ea typeface="msgothic" charset="0"/>
              <a:cs typeface="msgothic"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r>
              <a:rPr lang="en-US" sz="1200" b="0" i="0" kern="1200" dirty="0" smtClean="0">
                <a:solidFill>
                  <a:schemeClr val="tx1"/>
                </a:solidFill>
                <a:latin typeface="+mn-lt"/>
                <a:ea typeface="+mn-ea"/>
                <a:cs typeface="+mn-cs"/>
              </a:rPr>
              <a:t>Science 13 August 1993: </a:t>
            </a:r>
            <a:br>
              <a:rPr lang="en-US" sz="1200" b="0" i="0" kern="1200" dirty="0" smtClean="0">
                <a:solidFill>
                  <a:schemeClr val="tx1"/>
                </a:solidFill>
                <a:latin typeface="+mn-lt"/>
                <a:ea typeface="+mn-ea"/>
                <a:cs typeface="+mn-cs"/>
              </a:rPr>
            </a:br>
            <a:r>
              <a:rPr lang="en-US" sz="1200" b="0" i="0" kern="1200" dirty="0" smtClean="0">
                <a:solidFill>
                  <a:schemeClr val="tx1"/>
                </a:solidFill>
                <a:latin typeface="+mn-lt"/>
                <a:ea typeface="+mn-ea"/>
                <a:cs typeface="+mn-cs"/>
              </a:rPr>
              <a:t>Vol. 261 no. 5123 pp. 921-923 </a:t>
            </a:r>
            <a:br>
              <a:rPr lang="en-US" sz="1200" b="0" i="0" kern="1200" dirty="0" smtClean="0">
                <a:solidFill>
                  <a:schemeClr val="tx1"/>
                </a:solidFill>
                <a:latin typeface="+mn-lt"/>
                <a:ea typeface="+mn-ea"/>
                <a:cs typeface="+mn-cs"/>
              </a:rPr>
            </a:br>
            <a:r>
              <a:rPr lang="en-US" sz="1200" b="0" i="0" kern="1200" dirty="0" smtClean="0">
                <a:solidFill>
                  <a:schemeClr val="tx1"/>
                </a:solidFill>
                <a:latin typeface="+mn-lt"/>
                <a:ea typeface="+mn-ea"/>
                <a:cs typeface="+mn-cs"/>
              </a:rPr>
              <a:t>DOI: 10.1126/science.8346443</a:t>
            </a:r>
          </a:p>
          <a:p>
            <a:pPr fontAlgn="base"/>
            <a:r>
              <a:rPr lang="en-US" sz="1200" b="1" i="0" kern="1200" cap="all" dirty="0" smtClean="0">
                <a:solidFill>
                  <a:schemeClr val="tx1"/>
                </a:solidFill>
                <a:latin typeface="+mn-lt"/>
                <a:ea typeface="+mn-ea"/>
                <a:cs typeface="+mn-cs"/>
              </a:rPr>
              <a:t>REPORTS</a:t>
            </a:r>
          </a:p>
          <a:p>
            <a:pPr fontAlgn="base"/>
            <a:r>
              <a:rPr lang="en-US" sz="1200" b="1" i="0" kern="1200" dirty="0" smtClean="0">
                <a:solidFill>
                  <a:schemeClr val="tx1"/>
                </a:solidFill>
                <a:latin typeface="+mn-lt"/>
                <a:ea typeface="+mn-ea"/>
                <a:cs typeface="+mn-cs"/>
              </a:rPr>
              <a:t>Gene dose of </a:t>
            </a:r>
            <a:r>
              <a:rPr lang="en-US" sz="1200" b="1" i="0" kern="1200" dirty="0" err="1" smtClean="0">
                <a:solidFill>
                  <a:schemeClr val="tx1"/>
                </a:solidFill>
                <a:latin typeface="+mn-lt"/>
                <a:ea typeface="+mn-ea"/>
                <a:cs typeface="+mn-cs"/>
              </a:rPr>
              <a:t>apolipoprotein</a:t>
            </a:r>
            <a:r>
              <a:rPr lang="en-US" sz="1200" b="1" i="0" kern="1200" dirty="0" smtClean="0">
                <a:solidFill>
                  <a:schemeClr val="tx1"/>
                </a:solidFill>
                <a:latin typeface="+mn-lt"/>
                <a:ea typeface="+mn-ea"/>
                <a:cs typeface="+mn-cs"/>
              </a:rPr>
              <a:t> E type 4 allele and the risk of Alzheimer's disease in late onset families</a:t>
            </a:r>
          </a:p>
          <a:p>
            <a:pPr fontAlgn="base"/>
            <a:r>
              <a:rPr lang="en-US" sz="1200" b="1" i="0" u="none" strike="noStrike" kern="1200" dirty="0" smtClean="0">
                <a:solidFill>
                  <a:schemeClr val="tx1"/>
                </a:solidFill>
                <a:latin typeface="+mn-lt"/>
                <a:ea typeface="+mn-ea"/>
                <a:cs typeface="+mn-cs"/>
                <a:hlinkClick r:id="rId3"/>
              </a:rPr>
              <a:t>EH </a:t>
            </a:r>
            <a:r>
              <a:rPr lang="en-US" sz="1200" b="1" i="0" u="none" strike="noStrike" kern="1200" dirty="0" err="1" smtClean="0">
                <a:solidFill>
                  <a:schemeClr val="tx1"/>
                </a:solidFill>
                <a:latin typeface="+mn-lt"/>
                <a:ea typeface="+mn-ea"/>
                <a:cs typeface="+mn-cs"/>
                <a:hlinkClick r:id="rId3"/>
              </a:rPr>
              <a:t>Corder</a:t>
            </a:r>
            <a:r>
              <a:rPr lang="en-US" sz="1200" b="1" i="0" kern="1200" dirty="0" smtClean="0">
                <a:solidFill>
                  <a:schemeClr val="tx1"/>
                </a:solidFill>
                <a:latin typeface="+mn-lt"/>
                <a:ea typeface="+mn-ea"/>
                <a:cs typeface="+mn-cs"/>
              </a:rPr>
              <a:t>, </a:t>
            </a:r>
          </a:p>
          <a:p>
            <a:pPr fontAlgn="base"/>
            <a:r>
              <a:rPr lang="en-US" sz="1200" b="1" i="0" u="none" strike="noStrike" kern="1200" dirty="0" smtClean="0">
                <a:solidFill>
                  <a:schemeClr val="tx1"/>
                </a:solidFill>
                <a:latin typeface="+mn-lt"/>
                <a:ea typeface="+mn-ea"/>
                <a:cs typeface="+mn-cs"/>
                <a:hlinkClick r:id="rId4"/>
              </a:rPr>
              <a:t>AM Saunders</a:t>
            </a:r>
            <a:r>
              <a:rPr lang="en-US" sz="1200" b="1" i="0" kern="1200" dirty="0" smtClean="0">
                <a:solidFill>
                  <a:schemeClr val="tx1"/>
                </a:solidFill>
                <a:latin typeface="+mn-lt"/>
                <a:ea typeface="+mn-ea"/>
                <a:cs typeface="+mn-cs"/>
              </a:rPr>
              <a:t>, </a:t>
            </a:r>
          </a:p>
          <a:p>
            <a:pPr fontAlgn="base"/>
            <a:r>
              <a:rPr lang="en-US" sz="1200" b="1" i="0" u="none" strike="noStrike" kern="1200" dirty="0" smtClean="0">
                <a:solidFill>
                  <a:schemeClr val="tx1"/>
                </a:solidFill>
                <a:latin typeface="+mn-lt"/>
                <a:ea typeface="+mn-ea"/>
                <a:cs typeface="+mn-cs"/>
                <a:hlinkClick r:id="rId5"/>
              </a:rPr>
              <a:t>WJ </a:t>
            </a:r>
            <a:r>
              <a:rPr lang="en-US" sz="1200" b="1" i="0" u="none" strike="noStrike" kern="1200" dirty="0" err="1" smtClean="0">
                <a:solidFill>
                  <a:schemeClr val="tx1"/>
                </a:solidFill>
                <a:latin typeface="+mn-lt"/>
                <a:ea typeface="+mn-ea"/>
                <a:cs typeface="+mn-cs"/>
                <a:hlinkClick r:id="rId5"/>
              </a:rPr>
              <a:t>Strittmatter</a:t>
            </a:r>
            <a:r>
              <a:rPr lang="en-US" sz="1200" b="1" i="0" kern="1200" dirty="0" smtClean="0">
                <a:solidFill>
                  <a:schemeClr val="tx1"/>
                </a:solidFill>
                <a:latin typeface="+mn-lt"/>
                <a:ea typeface="+mn-ea"/>
                <a:cs typeface="+mn-cs"/>
              </a:rPr>
              <a:t>, </a:t>
            </a:r>
          </a:p>
          <a:p>
            <a:pPr fontAlgn="base"/>
            <a:r>
              <a:rPr lang="en-US" sz="1200" b="1" i="0" u="none" strike="noStrike" kern="1200" dirty="0" smtClean="0">
                <a:solidFill>
                  <a:schemeClr val="tx1"/>
                </a:solidFill>
                <a:latin typeface="+mn-lt"/>
                <a:ea typeface="+mn-ea"/>
                <a:cs typeface="+mn-cs"/>
                <a:hlinkClick r:id="rId6"/>
              </a:rPr>
              <a:t>DE </a:t>
            </a:r>
            <a:r>
              <a:rPr lang="en-US" sz="1200" b="1" i="0" u="none" strike="noStrike" kern="1200" dirty="0" err="1" smtClean="0">
                <a:solidFill>
                  <a:schemeClr val="tx1"/>
                </a:solidFill>
                <a:latin typeface="+mn-lt"/>
                <a:ea typeface="+mn-ea"/>
                <a:cs typeface="+mn-cs"/>
                <a:hlinkClick r:id="rId6"/>
              </a:rPr>
              <a:t>Schmechel</a:t>
            </a:r>
            <a:r>
              <a:rPr lang="en-US" sz="1200" b="1" i="0" kern="1200" dirty="0" smtClean="0">
                <a:solidFill>
                  <a:schemeClr val="tx1"/>
                </a:solidFill>
                <a:latin typeface="+mn-lt"/>
                <a:ea typeface="+mn-ea"/>
                <a:cs typeface="+mn-cs"/>
              </a:rPr>
              <a:t>, </a:t>
            </a:r>
          </a:p>
          <a:p>
            <a:pPr fontAlgn="base"/>
            <a:r>
              <a:rPr lang="en-US" sz="1200" b="1" i="0" u="none" strike="noStrike" kern="1200" dirty="0" smtClean="0">
                <a:solidFill>
                  <a:schemeClr val="tx1"/>
                </a:solidFill>
                <a:latin typeface="+mn-lt"/>
                <a:ea typeface="+mn-ea"/>
                <a:cs typeface="+mn-cs"/>
                <a:hlinkClick r:id="rId7"/>
              </a:rPr>
              <a:t>PC Gaskell</a:t>
            </a:r>
            <a:r>
              <a:rPr lang="en-US" sz="1200" b="1" i="0" kern="1200" dirty="0" smtClean="0">
                <a:solidFill>
                  <a:schemeClr val="tx1"/>
                </a:solidFill>
                <a:latin typeface="+mn-lt"/>
                <a:ea typeface="+mn-ea"/>
                <a:cs typeface="+mn-cs"/>
              </a:rPr>
              <a:t>, </a:t>
            </a:r>
          </a:p>
          <a:p>
            <a:pPr fontAlgn="base"/>
            <a:r>
              <a:rPr lang="en-US" sz="1200" b="1" i="0" u="none" strike="noStrike" kern="1200" dirty="0" smtClean="0">
                <a:solidFill>
                  <a:schemeClr val="tx1"/>
                </a:solidFill>
                <a:latin typeface="+mn-lt"/>
                <a:ea typeface="+mn-ea"/>
                <a:cs typeface="+mn-cs"/>
                <a:hlinkClick r:id="rId8"/>
              </a:rPr>
              <a:t>GW Small</a:t>
            </a:r>
            <a:r>
              <a:rPr lang="en-US" sz="1200" b="1" i="0" kern="1200" dirty="0" smtClean="0">
                <a:solidFill>
                  <a:schemeClr val="tx1"/>
                </a:solidFill>
                <a:latin typeface="+mn-lt"/>
                <a:ea typeface="+mn-ea"/>
                <a:cs typeface="+mn-cs"/>
              </a:rPr>
              <a:t>, </a:t>
            </a:r>
          </a:p>
          <a:p>
            <a:pPr fontAlgn="base"/>
            <a:r>
              <a:rPr lang="en-US" sz="1200" b="1" i="0" u="none" strike="noStrike" kern="1200" dirty="0" smtClean="0">
                <a:solidFill>
                  <a:schemeClr val="tx1"/>
                </a:solidFill>
                <a:latin typeface="+mn-lt"/>
                <a:ea typeface="+mn-ea"/>
                <a:cs typeface="+mn-cs"/>
                <a:hlinkClick r:id="rId9"/>
              </a:rPr>
              <a:t>AD Roses</a:t>
            </a:r>
            <a:r>
              <a:rPr lang="en-US" sz="1200" b="1" i="0" kern="1200" dirty="0" smtClean="0">
                <a:solidFill>
                  <a:schemeClr val="tx1"/>
                </a:solidFill>
                <a:latin typeface="+mn-lt"/>
                <a:ea typeface="+mn-ea"/>
                <a:cs typeface="+mn-cs"/>
              </a:rPr>
              <a:t>, </a:t>
            </a:r>
          </a:p>
          <a:p>
            <a:pPr fontAlgn="base"/>
            <a:r>
              <a:rPr lang="en-US" sz="1200" b="1" i="0" u="none" strike="noStrike" kern="1200" dirty="0" smtClean="0">
                <a:solidFill>
                  <a:schemeClr val="tx1"/>
                </a:solidFill>
                <a:latin typeface="+mn-lt"/>
                <a:ea typeface="+mn-ea"/>
                <a:cs typeface="+mn-cs"/>
                <a:hlinkClick r:id="rId10"/>
              </a:rPr>
              <a:t>JL Haines</a:t>
            </a:r>
            <a:r>
              <a:rPr lang="en-US" sz="1200" b="1" i="0" kern="1200" dirty="0" smtClean="0">
                <a:solidFill>
                  <a:schemeClr val="tx1"/>
                </a:solidFill>
                <a:latin typeface="+mn-lt"/>
                <a:ea typeface="+mn-ea"/>
                <a:cs typeface="+mn-cs"/>
              </a:rPr>
              <a:t>,</a:t>
            </a:r>
          </a:p>
          <a:p>
            <a:pPr fontAlgn="base"/>
            <a:r>
              <a:rPr lang="en-US" sz="1200" b="1" i="0" u="none" strike="noStrike" kern="1200" dirty="0" smtClean="0">
                <a:solidFill>
                  <a:schemeClr val="tx1"/>
                </a:solidFill>
                <a:latin typeface="+mn-lt"/>
                <a:ea typeface="+mn-ea"/>
                <a:cs typeface="+mn-cs"/>
                <a:hlinkClick r:id="rId11"/>
              </a:rPr>
              <a:t>MA </a:t>
            </a:r>
            <a:r>
              <a:rPr lang="en-US" sz="1200" b="1" i="0" u="none" strike="noStrike" kern="1200" dirty="0" err="1" smtClean="0">
                <a:solidFill>
                  <a:schemeClr val="tx1"/>
                </a:solidFill>
                <a:latin typeface="+mn-lt"/>
                <a:ea typeface="+mn-ea"/>
                <a:cs typeface="+mn-cs"/>
                <a:hlinkClick r:id="rId11"/>
              </a:rPr>
              <a:t>Pericak</a:t>
            </a:r>
            <a:r>
              <a:rPr lang="en-US" sz="1200" b="1" i="0" u="none" strike="noStrike" kern="1200" dirty="0" smtClean="0">
                <a:solidFill>
                  <a:schemeClr val="tx1"/>
                </a:solidFill>
                <a:latin typeface="+mn-lt"/>
                <a:ea typeface="+mn-ea"/>
                <a:cs typeface="+mn-cs"/>
                <a:hlinkClick r:id="rId11"/>
              </a:rPr>
              <a:t>-Vance</a:t>
            </a:r>
            <a:endParaRPr lang="en-US" sz="1200" b="1" i="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5F84B8F-C492-4037-B709-EDAFCE37DE2A}" type="slidenum">
              <a:rPr lang="en-US" smtClean="0"/>
              <a:pPr/>
              <a:t>32</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p:sp>
      <p:sp>
        <p:nvSpPr>
          <p:cNvPr id="54275" name="Notes Placeholder 2"/>
          <p:cNvSpPr>
            <a:spLocks noGrp="1"/>
          </p:cNvSpPr>
          <p:nvPr>
            <p:ph type="body" idx="1"/>
          </p:nvPr>
        </p:nvSpPr>
        <p:spPr>
          <a:noFill/>
          <a:ln/>
        </p:spPr>
        <p:txBody>
          <a:bodyPr/>
          <a:lstStyle/>
          <a:p>
            <a:r>
              <a:rPr lang="en-US" smtClean="0"/>
              <a:t>Evidence from divergence</a:t>
            </a:r>
          </a:p>
          <a:p>
            <a:r>
              <a:rPr lang="en-US" smtClean="0"/>
              <a:t>data (7) and site frequency spectrum data (90)</a:t>
            </a:r>
          </a:p>
          <a:p>
            <a:r>
              <a:rPr lang="en-US" smtClean="0"/>
              <a:t>suggests that approximately10%of the genome</a:t>
            </a:r>
          </a:p>
          <a:p>
            <a:r>
              <a:rPr lang="en-US" smtClean="0"/>
              <a:t>is under positive selection. This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8" name="Text Box 1"/>
          <p:cNvSpPr txBox="1">
            <a:spLocks noChangeArrowheads="1"/>
          </p:cNvSpPr>
          <p:nvPr/>
        </p:nvSpPr>
        <p:spPr bwMode="auto">
          <a:xfrm>
            <a:off x="1400736" y="914977"/>
            <a:ext cx="4055129" cy="3134591"/>
          </a:xfrm>
          <a:prstGeom prst="rect">
            <a:avLst/>
          </a:prstGeom>
          <a:solidFill>
            <a:srgbClr val="FFFFFF"/>
          </a:solidFill>
          <a:ln w="9525">
            <a:solidFill>
              <a:srgbClr val="000000"/>
            </a:solidFill>
            <a:miter lim="800000"/>
            <a:headEnd/>
            <a:tailEnd/>
          </a:ln>
        </p:spPr>
        <p:txBody>
          <a:bodyPr wrap="none" lIns="82058" tIns="41029" rIns="82058" bIns="41029" anchor="ctr"/>
          <a:lstStyle/>
          <a:p>
            <a:endParaRPr lang="en-US"/>
          </a:p>
        </p:txBody>
      </p:sp>
      <p:sp>
        <p:nvSpPr>
          <p:cNvPr id="55299" name="Text Box 2"/>
          <p:cNvSpPr>
            <a:spLocks noGrp="1" noChangeArrowheads="1"/>
          </p:cNvSpPr>
          <p:nvPr>
            <p:ph type="body"/>
          </p:nvPr>
        </p:nvSpPr>
        <p:spPr>
          <a:xfrm>
            <a:off x="1046350" y="4352637"/>
            <a:ext cx="4770904" cy="3478068"/>
          </a:xfrm>
          <a:noFill/>
          <a:ln/>
        </p:spPr>
        <p:txBody>
          <a:bodyPr/>
          <a:lstStyle/>
          <a:p>
            <a:pPr marL="76930" indent="-76930">
              <a:lnSpc>
                <a:spcPct val="93000"/>
              </a:lnSpc>
              <a:spcBef>
                <a:spcPct val="0"/>
              </a:spcBef>
              <a:buSzPct val="45000"/>
              <a:tabLst>
                <a:tab pos="649628" algn="l"/>
                <a:tab pos="1299256" algn="l"/>
                <a:tab pos="1948884" algn="l"/>
                <a:tab pos="2598511" algn="l"/>
                <a:tab pos="3248139" algn="l"/>
                <a:tab pos="3897767" algn="l"/>
                <a:tab pos="4547395" algn="l"/>
              </a:tabLst>
            </a:pPr>
            <a:r>
              <a:rPr lang="en-GB" dirty="0" smtClean="0">
                <a:latin typeface="Arial" charset="0"/>
                <a:ea typeface="msgothic" charset="0"/>
                <a:cs typeface="msgothic" charset="0"/>
              </a:rPr>
              <a:t>Time scales for the signatures of selection. The five signatures of selection persist over varying time scales. A rough estimate is shown of how long each is useful for detecting selection in humans. (See fig. S1 for details on how the approximate time scales were estimated).</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p:sp>
      <p:sp>
        <p:nvSpPr>
          <p:cNvPr id="56323" name="Notes Placeholder 2"/>
          <p:cNvSpPr>
            <a:spLocks noGrp="1"/>
          </p:cNvSpPr>
          <p:nvPr>
            <p:ph type="body" idx="1"/>
          </p:nvPr>
        </p:nvSpPr>
        <p:spPr>
          <a:noFill/>
          <a:ln/>
        </p:spPr>
        <p:txBody>
          <a:bodyPr/>
          <a:lstStyle/>
          <a:p>
            <a:r>
              <a:rPr lang="en-US" smtClean="0"/>
              <a:t>Figure 4. </a:t>
            </a:r>
            <a:r>
              <a:rPr lang="en-US" i="1" smtClean="0"/>
              <a:t>Foxp2</a:t>
            </a:r>
            <a:r>
              <a:rPr lang="en-US" i="1" baseline="30000" smtClean="0"/>
              <a:t>hum</a:t>
            </a:r>
            <a:r>
              <a:rPr lang="en-US" smtClean="0"/>
              <a:t> Increases the Length of Dendritic Trees(A) </a:t>
            </a:r>
            <a:r>
              <a:rPr lang="en-US" i="1" smtClean="0"/>
              <a:t>Foxp2</a:t>
            </a:r>
            <a:r>
              <a:rPr lang="en-US" i="1" baseline="30000" smtClean="0"/>
              <a:t>hum/hum</a:t>
            </a:r>
            <a:r>
              <a:rPr lang="en-US" smtClean="0"/>
              <a:t> and </a:t>
            </a:r>
            <a:r>
              <a:rPr lang="en-US" i="1" smtClean="0"/>
              <a:t>Foxp2</a:t>
            </a:r>
            <a:r>
              <a:rPr lang="en-US" i="1" baseline="30000" smtClean="0"/>
              <a:t>wt/wt</a:t>
            </a:r>
            <a:r>
              <a:rPr lang="en-US" smtClean="0"/>
              <a:t> striatal neurons stained for the neuronal marker beta–III-tubulin (green) after 7 days of differentiation. Plotted are averages (±SEM) of three individuals for each of which the total neurite length of five neurons was measured. Asterisks indicate a significant difference (Mann-Whitney U, p &lt; 0.01) between the 15 neurons of each genotype.(B) Golgi-Cox staining and representative drawings of medium spiny neurons in vivo. Plotted are averages (±SEM) of six (nine for </a:t>
            </a:r>
            <a:r>
              <a:rPr lang="en-US" i="1" smtClean="0"/>
              <a:t>Foxp2</a:t>
            </a:r>
            <a:r>
              <a:rPr lang="en-US" i="1" baseline="30000" smtClean="0"/>
              <a:t>wt/wt</a:t>
            </a:r>
            <a:r>
              <a:rPr lang="en-US" smtClean="0"/>
              <a:t>) individuals for each genotype of which the total dendritic tree of three neurons has been measured. Asterisks indicate a significant difference (Mann-Whitney U, p &lt; 0.05) between the neurons of each genotype. Scale bars represent 25 μm.</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p:sp>
      <p:sp>
        <p:nvSpPr>
          <p:cNvPr id="57347" name="Notes Placeholder 2"/>
          <p:cNvSpPr>
            <a:spLocks noGrp="1"/>
          </p:cNvSpPr>
          <p:nvPr>
            <p:ph type="body" idx="1"/>
          </p:nvPr>
        </p:nvSpPr>
        <p:spPr>
          <a:noFill/>
          <a:ln/>
        </p:spPr>
        <p:txBody>
          <a:bodyPr/>
          <a:lstStyle/>
          <a:p>
            <a:r>
              <a:rPr lang="en-US" smtClean="0"/>
              <a:t> </a:t>
            </a:r>
            <a:r>
              <a:rPr lang="en-US" i="1" smtClean="0"/>
              <a:t>Foxp2</a:t>
            </a:r>
            <a:r>
              <a:rPr lang="en-US" i="1" baseline="30000" smtClean="0"/>
              <a:t>hum</a:t>
            </a:r>
            <a:r>
              <a:rPr lang="en-US" smtClean="0"/>
              <a:t> Affects the Structure of Pup Isolation Calls(A) Examples of acoustic parameters analyzed illustrated for typical call.(B) Plots of acoustic parameters differing between genotypes. Measurements are averaged across days and individuals (±SEM). The peak frequency (PF) refers to the frequency with the maximum amplitude in each analyzed time window of 0.21 ms. Asterisks indicate significant differences between genotypes (</a:t>
            </a:r>
            <a:r>
              <a:rPr lang="en-US" baseline="30000" smtClean="0"/>
              <a:t>∗∗</a:t>
            </a:r>
            <a:r>
              <a:rPr lang="en-US" smtClean="0"/>
              <a:t>: &lt; 0.01; </a:t>
            </a:r>
            <a:r>
              <a:rPr lang="en-US" baseline="30000" smtClean="0"/>
              <a:t>∗∗∗</a:t>
            </a:r>
            <a:r>
              <a:rPr lang="en-US" smtClean="0"/>
              <a:t>: &lt; 0.001)</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p:sp>
      <p:sp>
        <p:nvSpPr>
          <p:cNvPr id="59395" name="Notes Placeholder 2"/>
          <p:cNvSpPr>
            <a:spLocks noGrp="1"/>
          </p:cNvSpPr>
          <p:nvPr>
            <p:ph type="body" idx="1"/>
          </p:nvPr>
        </p:nvSpPr>
        <p:spPr>
          <a:noFill/>
          <a:ln/>
        </p:spPr>
        <p:txBody>
          <a:bodyPr/>
          <a:lstStyle/>
          <a:p>
            <a:r>
              <a:rPr lang="en-US" smtClean="0"/>
              <a:t> As an allele increases in population frequency, variants at nearby locations on the same chromosome (linked variants) also rise in frequency. Such so-called “hitchhiking” leads to a “selective sweep,” which alters the typical pattern of genetic variation in the region. In a complete selective sweep, the selected allele rises to fixation, bringing with it closely linked variants; this eliminates diversity in the immediate vicinity and decreases it in a larger region. New mutations eventually restore diversity, but these appear slowly (because mutation is rare) and are initially at low frequency. Positive selection thus creates a signature consisting of a region of low overall diversity, with an excess of rare alleles.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8" name="Text Box 1"/>
          <p:cNvSpPr txBox="1">
            <a:spLocks noChangeArrowheads="1"/>
          </p:cNvSpPr>
          <p:nvPr/>
        </p:nvSpPr>
        <p:spPr bwMode="auto">
          <a:xfrm>
            <a:off x="1400736" y="914977"/>
            <a:ext cx="4055129" cy="3134591"/>
          </a:xfrm>
          <a:prstGeom prst="rect">
            <a:avLst/>
          </a:prstGeom>
          <a:solidFill>
            <a:srgbClr val="FFFFFF"/>
          </a:solidFill>
          <a:ln w="9525">
            <a:solidFill>
              <a:srgbClr val="000000"/>
            </a:solidFill>
            <a:miter lim="800000"/>
            <a:headEnd/>
            <a:tailEnd/>
          </a:ln>
        </p:spPr>
        <p:txBody>
          <a:bodyPr wrap="none" lIns="82058" tIns="41029" rIns="82058" bIns="41029" anchor="ctr"/>
          <a:lstStyle/>
          <a:p>
            <a:endParaRPr lang="en-US"/>
          </a:p>
        </p:txBody>
      </p:sp>
      <p:sp>
        <p:nvSpPr>
          <p:cNvPr id="60419" name="Text Box 2"/>
          <p:cNvSpPr>
            <a:spLocks noGrp="1" noChangeArrowheads="1"/>
          </p:cNvSpPr>
          <p:nvPr>
            <p:ph type="body"/>
          </p:nvPr>
        </p:nvSpPr>
        <p:spPr>
          <a:xfrm>
            <a:off x="1046350" y="4352637"/>
            <a:ext cx="4770904" cy="3478068"/>
          </a:xfrm>
          <a:noFill/>
          <a:ln/>
        </p:spPr>
        <p:txBody>
          <a:bodyPr/>
          <a:lstStyle/>
          <a:p>
            <a:pPr marL="76930" indent="-76930">
              <a:lnSpc>
                <a:spcPct val="93000"/>
              </a:lnSpc>
              <a:spcBef>
                <a:spcPct val="0"/>
              </a:spcBef>
              <a:buSzPct val="45000"/>
              <a:tabLst>
                <a:tab pos="649628" algn="l"/>
                <a:tab pos="1299256" algn="l"/>
                <a:tab pos="1948884" algn="l"/>
                <a:tab pos="2598511" algn="l"/>
                <a:tab pos="3248139" algn="l"/>
                <a:tab pos="3897767" algn="l"/>
                <a:tab pos="4547395" algn="l"/>
              </a:tabLst>
            </a:pPr>
            <a:r>
              <a:rPr lang="en-GB" dirty="0" smtClean="0">
                <a:latin typeface="Arial" charset="0"/>
                <a:ea typeface="msgothic" charset="0"/>
                <a:cs typeface="msgothic" charset="0"/>
              </a:rPr>
              <a:t>Time scales for the signatures of selection. The five signatures of selection persist over varying time scales. A rough estimate is shown of how long each is useful for detecting selection in humans. (See fig. S1 for details on how the approximate time scales were estimated).</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42" name="Text Box 1"/>
          <p:cNvSpPr txBox="1">
            <a:spLocks noChangeArrowheads="1"/>
          </p:cNvSpPr>
          <p:nvPr/>
        </p:nvSpPr>
        <p:spPr bwMode="auto">
          <a:xfrm>
            <a:off x="1400736" y="914977"/>
            <a:ext cx="4055129" cy="3134591"/>
          </a:xfrm>
          <a:prstGeom prst="rect">
            <a:avLst/>
          </a:prstGeom>
          <a:solidFill>
            <a:srgbClr val="FFFFFF"/>
          </a:solidFill>
          <a:ln w="9525">
            <a:solidFill>
              <a:srgbClr val="000000"/>
            </a:solidFill>
            <a:miter lim="800000"/>
            <a:headEnd/>
            <a:tailEnd/>
          </a:ln>
        </p:spPr>
        <p:txBody>
          <a:bodyPr wrap="none" lIns="82058" tIns="41029" rIns="82058" bIns="41029" anchor="ctr"/>
          <a:lstStyle/>
          <a:p>
            <a:endParaRPr lang="en-US"/>
          </a:p>
        </p:txBody>
      </p:sp>
      <p:sp>
        <p:nvSpPr>
          <p:cNvPr id="61443" name="Text Box 2"/>
          <p:cNvSpPr>
            <a:spLocks noGrp="1" noChangeArrowheads="1"/>
          </p:cNvSpPr>
          <p:nvPr>
            <p:ph type="body"/>
          </p:nvPr>
        </p:nvSpPr>
        <p:spPr>
          <a:xfrm>
            <a:off x="1046350" y="4352637"/>
            <a:ext cx="4770904" cy="3478068"/>
          </a:xfrm>
          <a:noFill/>
          <a:ln/>
        </p:spPr>
        <p:txBody>
          <a:bodyPr/>
          <a:lstStyle/>
          <a:p>
            <a:pPr marL="76930" indent="-76930">
              <a:lnSpc>
                <a:spcPct val="93000"/>
              </a:lnSpc>
              <a:spcBef>
                <a:spcPct val="0"/>
              </a:spcBef>
              <a:buSzPct val="45000"/>
              <a:tabLst>
                <a:tab pos="649628" algn="l"/>
                <a:tab pos="1299256" algn="l"/>
                <a:tab pos="1948884" algn="l"/>
                <a:tab pos="2598511" algn="l"/>
                <a:tab pos="3248139" algn="l"/>
                <a:tab pos="3897767" algn="l"/>
                <a:tab pos="4547395" algn="l"/>
              </a:tabLst>
            </a:pPr>
            <a:r>
              <a:rPr lang="en-GB" dirty="0" smtClean="0">
                <a:latin typeface="Arial" charset="0"/>
                <a:ea typeface="msgothic" charset="0"/>
                <a:cs typeface="msgothic" charset="0"/>
              </a:rPr>
              <a:t>Excess of high-frequency derived alleles at the Duffy red cell antigen (FY) gene (34). The 10-kb region near the gene has far greater prevalence of derived alleles (represented by red dots) than of ancestral alleles (represented by gray dots).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2466" name="Text Box 1"/>
          <p:cNvSpPr txBox="1">
            <a:spLocks noChangeArrowheads="1"/>
          </p:cNvSpPr>
          <p:nvPr/>
        </p:nvSpPr>
        <p:spPr bwMode="auto">
          <a:xfrm>
            <a:off x="1400736" y="914977"/>
            <a:ext cx="4055129" cy="3134591"/>
          </a:xfrm>
          <a:prstGeom prst="rect">
            <a:avLst/>
          </a:prstGeom>
          <a:solidFill>
            <a:srgbClr val="FFFFFF"/>
          </a:solidFill>
          <a:ln w="9525">
            <a:solidFill>
              <a:srgbClr val="000000"/>
            </a:solidFill>
            <a:miter lim="800000"/>
            <a:headEnd/>
            <a:tailEnd/>
          </a:ln>
        </p:spPr>
        <p:txBody>
          <a:bodyPr wrap="none" lIns="82058" tIns="41029" rIns="82058" bIns="41029" anchor="ctr"/>
          <a:lstStyle/>
          <a:p>
            <a:endParaRPr lang="en-US"/>
          </a:p>
        </p:txBody>
      </p:sp>
      <p:sp>
        <p:nvSpPr>
          <p:cNvPr id="62467" name="Text Box 2"/>
          <p:cNvSpPr>
            <a:spLocks noGrp="1" noChangeArrowheads="1"/>
          </p:cNvSpPr>
          <p:nvPr>
            <p:ph type="body"/>
          </p:nvPr>
        </p:nvSpPr>
        <p:spPr>
          <a:xfrm>
            <a:off x="1046350" y="4352637"/>
            <a:ext cx="4770904" cy="3478068"/>
          </a:xfrm>
          <a:noFill/>
          <a:ln/>
        </p:spPr>
        <p:txBody>
          <a:bodyPr/>
          <a:lstStyle/>
          <a:p>
            <a:pPr marL="76930" indent="-76930">
              <a:lnSpc>
                <a:spcPct val="93000"/>
              </a:lnSpc>
              <a:spcBef>
                <a:spcPct val="0"/>
              </a:spcBef>
              <a:buSzPct val="45000"/>
              <a:tabLst>
                <a:tab pos="649628" algn="l"/>
                <a:tab pos="1299256" algn="l"/>
                <a:tab pos="1948884" algn="l"/>
                <a:tab pos="2598511" algn="l"/>
                <a:tab pos="3248139" algn="l"/>
                <a:tab pos="3897767" algn="l"/>
                <a:tab pos="4547395" algn="l"/>
              </a:tabLst>
            </a:pPr>
            <a:r>
              <a:rPr lang="en-GB" dirty="0" smtClean="0">
                <a:latin typeface="Arial" charset="0"/>
                <a:ea typeface="msgothic" charset="0"/>
                <a:cs typeface="msgothic" charset="0"/>
              </a:rPr>
              <a:t>Extreme population differences in FY*O allele frequency. The FY*O allele, which confers resistance to P. </a:t>
            </a:r>
            <a:r>
              <a:rPr lang="en-GB" dirty="0" err="1" smtClean="0">
                <a:latin typeface="Arial" charset="0"/>
                <a:ea typeface="msgothic" charset="0"/>
                <a:cs typeface="msgothic" charset="0"/>
              </a:rPr>
              <a:t>vivax</a:t>
            </a:r>
            <a:r>
              <a:rPr lang="en-GB" dirty="0" smtClean="0">
                <a:latin typeface="Arial" charset="0"/>
                <a:ea typeface="msgothic" charset="0"/>
                <a:cs typeface="msgothic" charset="0"/>
              </a:rPr>
              <a:t> malaria, is prevalent and even fixed in many African populations, but virtually absent outside Africa (38).</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p:sp>
      <p:sp>
        <p:nvSpPr>
          <p:cNvPr id="63491" name="Notes Placeholder 2"/>
          <p:cNvSpPr>
            <a:spLocks noGrp="1"/>
          </p:cNvSpPr>
          <p:nvPr>
            <p:ph type="body" idx="1"/>
          </p:nvPr>
        </p:nvSpPr>
        <p:spPr>
          <a:noFill/>
          <a:ln/>
        </p:spPr>
        <p:txBody>
          <a:bodyPr/>
          <a:lstStyle/>
          <a:p>
            <a:r>
              <a:rPr lang="en-US" smtClean="0"/>
              <a:t>A</a:t>
            </a:r>
          </a:p>
          <a:p>
            <a:r>
              <a:rPr lang="en-US" smtClean="0"/>
              <a:t>selective sweep takes approximately </a:t>
            </a:r>
            <a:r>
              <a:rPr lang="en-US" i="1" smtClean="0"/>
              <a:t>2ln</a:t>
            </a:r>
            <a:r>
              <a:rPr lang="en-US" smtClean="0"/>
              <a:t>(</a:t>
            </a:r>
            <a:r>
              <a:rPr lang="en-US" i="1" smtClean="0"/>
              <a:t>2N </a:t>
            </a:r>
            <a:r>
              <a:rPr lang="en-US" smtClean="0"/>
              <a:t>)/</a:t>
            </a:r>
            <a:r>
              <a:rPr lang="en-US" i="1" smtClean="0"/>
              <a:t>s</a:t>
            </a:r>
          </a:p>
          <a:p>
            <a:r>
              <a:rPr lang="en-US" smtClean="0"/>
              <a:t>generations, where </a:t>
            </a:r>
            <a:r>
              <a:rPr lang="en-US" i="1" smtClean="0"/>
              <a:t>N </a:t>
            </a:r>
            <a:r>
              <a:rPr lang="en-US" smtClean="0"/>
              <a:t>is the effective population</a:t>
            </a:r>
          </a:p>
          <a:p>
            <a:r>
              <a:rPr lang="en-US" smtClean="0"/>
              <a:t>size and </a:t>
            </a:r>
            <a:r>
              <a:rPr lang="en-US" i="1" smtClean="0"/>
              <a:t>s </a:t>
            </a:r>
            <a:r>
              <a:rPr lang="en-US" smtClean="0"/>
              <a:t>is the selection coefficient (72).</a:t>
            </a:r>
          </a:p>
          <a:p>
            <a:r>
              <a:rPr lang="en-US" smtClean="0"/>
              <a:t>Using the estimated human effective population</a:t>
            </a:r>
          </a:p>
          <a:p>
            <a:r>
              <a:rPr lang="en-US" smtClean="0"/>
              <a:t>size of 10,000 (67) and 25 years per generation,</a:t>
            </a:r>
          </a:p>
          <a:p>
            <a:r>
              <a:rPr lang="en-US" smtClean="0"/>
              <a:t>sweeps with strong selection coefficients</a:t>
            </a:r>
          </a:p>
          <a:p>
            <a:r>
              <a:rPr lang="en-US" smtClean="0"/>
              <a:t>will be complete in ∼10,000 years (s = 5%).</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Text Box 1"/>
          <p:cNvSpPr txBox="1">
            <a:spLocks noChangeArrowheads="1"/>
          </p:cNvSpPr>
          <p:nvPr/>
        </p:nvSpPr>
        <p:spPr bwMode="auto">
          <a:xfrm>
            <a:off x="1400736" y="914977"/>
            <a:ext cx="4055129" cy="3134591"/>
          </a:xfrm>
          <a:prstGeom prst="rect">
            <a:avLst/>
          </a:prstGeom>
          <a:solidFill>
            <a:srgbClr val="FFFFFF"/>
          </a:solidFill>
          <a:ln w="9525">
            <a:solidFill>
              <a:srgbClr val="000000"/>
            </a:solidFill>
            <a:miter lim="800000"/>
            <a:headEnd/>
            <a:tailEnd/>
          </a:ln>
        </p:spPr>
        <p:txBody>
          <a:bodyPr wrap="none" lIns="82058" tIns="41029" rIns="82058" bIns="41029" anchor="ctr"/>
          <a:lstStyle/>
          <a:p>
            <a:endParaRPr lang="en-US"/>
          </a:p>
        </p:txBody>
      </p:sp>
      <p:sp>
        <p:nvSpPr>
          <p:cNvPr id="16387" name="Text Box 2"/>
          <p:cNvSpPr>
            <a:spLocks noGrp="1" noChangeArrowheads="1"/>
          </p:cNvSpPr>
          <p:nvPr>
            <p:ph type="body"/>
          </p:nvPr>
        </p:nvSpPr>
        <p:spPr>
          <a:xfrm>
            <a:off x="1046350" y="4352637"/>
            <a:ext cx="4770904" cy="3478068"/>
          </a:xfrm>
          <a:ln/>
          <a:extLst/>
        </p:spPr>
        <p:txBody>
          <a:bodyPr/>
          <a:lstStyle/>
          <a:p>
            <a:pPr marL="76930" indent="-76930">
              <a:lnSpc>
                <a:spcPct val="93000"/>
              </a:lnSpc>
              <a:spcBef>
                <a:spcPct val="0"/>
              </a:spcBef>
              <a:buSzPct val="45000"/>
              <a:tabLst>
                <a:tab pos="649628" algn="l"/>
                <a:tab pos="1299256" algn="l"/>
                <a:tab pos="1948884" algn="l"/>
                <a:tab pos="2598511" algn="l"/>
                <a:tab pos="3248139" algn="l"/>
                <a:tab pos="3897767" algn="l"/>
                <a:tab pos="4547395" algn="l"/>
              </a:tabLst>
              <a:defRPr/>
            </a:pPr>
            <a:r>
              <a:rPr lang="en-GB" dirty="0" smtClean="0">
                <a:latin typeface="Arial" charset="0"/>
                <a:ea typeface="msgothic" charset="0"/>
                <a:cs typeface="msgothic" charset="0"/>
              </a:rPr>
              <a:t>Nucleotide substitutions inferred to have occurred on the evolutionary lineages leading to the </a:t>
            </a:r>
            <a:r>
              <a:rPr lang="en-GB" dirty="0" err="1" smtClean="0">
                <a:latin typeface="Arial" charset="0"/>
                <a:ea typeface="msgothic" charset="0"/>
                <a:cs typeface="msgothic" charset="0"/>
              </a:rPr>
              <a:t>Neandertals</a:t>
            </a:r>
            <a:r>
              <a:rPr lang="en-GB" dirty="0" smtClean="0">
                <a:latin typeface="Arial" charset="0"/>
                <a:ea typeface="msgothic" charset="0"/>
                <a:cs typeface="msgothic" charset="0"/>
              </a:rPr>
              <a:t>, the human, and the chimpanzee genomes. In red are substitutions on the </a:t>
            </a:r>
            <a:r>
              <a:rPr lang="en-GB" dirty="0" err="1" smtClean="0">
                <a:latin typeface="Arial" charset="0"/>
                <a:ea typeface="msgothic" charset="0"/>
                <a:cs typeface="msgothic" charset="0"/>
              </a:rPr>
              <a:t>Neandertal</a:t>
            </a:r>
            <a:r>
              <a:rPr lang="en-GB" dirty="0" smtClean="0">
                <a:latin typeface="Arial" charset="0"/>
                <a:ea typeface="msgothic" charset="0"/>
                <a:cs typeface="msgothic" charset="0"/>
              </a:rPr>
              <a:t> lineage, in yellow the human lineage, and in pink the combined lineage from the common ancestor of these to the chimpanzee. For each lineage and each bone from </a:t>
            </a:r>
            <a:r>
              <a:rPr lang="en-GB" dirty="0" err="1" smtClean="0">
                <a:latin typeface="Arial" charset="0"/>
                <a:ea typeface="msgothic" charset="0"/>
                <a:cs typeface="msgothic" charset="0"/>
              </a:rPr>
              <a:t>Vindija</a:t>
            </a:r>
            <a:r>
              <a:rPr lang="en-GB" dirty="0" smtClean="0">
                <a:latin typeface="Arial" charset="0"/>
                <a:ea typeface="msgothic" charset="0"/>
                <a:cs typeface="msgothic" charset="0"/>
              </a:rPr>
              <a:t>, the distributions and numbers of substitutions are shown. The excess of C to T and G to A substitutions are due to deamination of cytosine</a:t>
            </a:r>
          </a:p>
          <a:p>
            <a:pPr marL="76930" indent="-76930">
              <a:lnSpc>
                <a:spcPct val="93000"/>
              </a:lnSpc>
              <a:spcBef>
                <a:spcPct val="0"/>
              </a:spcBef>
              <a:buSzPct val="45000"/>
              <a:tabLst>
                <a:tab pos="649628" algn="l"/>
                <a:tab pos="1299256" algn="l"/>
                <a:tab pos="1948884" algn="l"/>
                <a:tab pos="2598511" algn="l"/>
                <a:tab pos="3248139" algn="l"/>
                <a:tab pos="3897767" algn="l"/>
                <a:tab pos="4547395" algn="l"/>
              </a:tabLst>
              <a:defRPr/>
            </a:pPr>
            <a:endParaRPr lang="en-GB" dirty="0" smtClean="0">
              <a:latin typeface="Arial" charset="0"/>
              <a:ea typeface="msgothic" charset="0"/>
              <a:cs typeface="msgothic" charset="0"/>
            </a:endParaRPr>
          </a:p>
          <a:p>
            <a:pPr>
              <a:defRPr/>
            </a:pPr>
            <a:r>
              <a:rPr lang="en-US" dirty="0" err="1" smtClean="0"/>
              <a:t>Neandertals</a:t>
            </a:r>
            <a:r>
              <a:rPr lang="en-US" dirty="0" smtClean="0"/>
              <a:t> from across a great part of their range in western Eurasia are equally related to present-day humans.</a:t>
            </a:r>
            <a:r>
              <a:rPr lang="en-GB" dirty="0" smtClean="0">
                <a:latin typeface="Arial" charset="0"/>
                <a:ea typeface="msgothic" charset="0"/>
                <a:cs typeface="msgothic" charset="0"/>
              </a:rPr>
              <a:t> residues in the </a:t>
            </a:r>
            <a:r>
              <a:rPr lang="en-GB" dirty="0" err="1" smtClean="0">
                <a:latin typeface="Arial" charset="0"/>
                <a:ea typeface="msgothic" charset="0"/>
                <a:cs typeface="msgothic" charset="0"/>
              </a:rPr>
              <a:t>Neandertal</a:t>
            </a:r>
            <a:r>
              <a:rPr lang="en-GB" dirty="0" smtClean="0">
                <a:latin typeface="Arial" charset="0"/>
                <a:ea typeface="msgothic" charset="0"/>
                <a:cs typeface="msgothic" charset="0"/>
              </a:rPr>
              <a:t> DNA.</a:t>
            </a:r>
          </a:p>
          <a:p>
            <a:pPr>
              <a:defRPr/>
            </a:pPr>
            <a:endParaRPr lang="en-GB" dirty="0" smtClean="0">
              <a:latin typeface="Arial" charset="0"/>
              <a:ea typeface="msgothic" charset="0"/>
              <a:cs typeface="msgothic" charset="0"/>
            </a:endParaRPr>
          </a:p>
          <a:p>
            <a:pPr>
              <a:defRPr/>
            </a:pPr>
            <a:r>
              <a:rPr lang="en-US" dirty="0" err="1" smtClean="0"/>
              <a:t>Neandertals</a:t>
            </a:r>
            <a:r>
              <a:rPr lang="en-US" dirty="0" smtClean="0"/>
              <a:t> and present-day human populations separated between 270,000 and 440,000 years ago</a:t>
            </a:r>
            <a:endParaRPr lang="en-GB" dirty="0" smtClean="0">
              <a:latin typeface="Arial" charset="0"/>
              <a:ea typeface="msgothic" charset="0"/>
              <a:cs typeface="msgothic"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514" name="Text Box 1"/>
          <p:cNvSpPr txBox="1">
            <a:spLocks noChangeArrowheads="1"/>
          </p:cNvSpPr>
          <p:nvPr/>
        </p:nvSpPr>
        <p:spPr bwMode="auto">
          <a:xfrm>
            <a:off x="1400736" y="914977"/>
            <a:ext cx="4055129" cy="3134591"/>
          </a:xfrm>
          <a:prstGeom prst="rect">
            <a:avLst/>
          </a:prstGeom>
          <a:solidFill>
            <a:srgbClr val="FFFFFF"/>
          </a:solidFill>
          <a:ln w="9525">
            <a:solidFill>
              <a:srgbClr val="000000"/>
            </a:solidFill>
            <a:miter lim="800000"/>
            <a:headEnd/>
            <a:tailEnd/>
          </a:ln>
        </p:spPr>
        <p:txBody>
          <a:bodyPr wrap="none" lIns="82058" tIns="41029" rIns="82058" bIns="41029" anchor="ctr"/>
          <a:lstStyle/>
          <a:p>
            <a:endParaRPr lang="en-US"/>
          </a:p>
        </p:txBody>
      </p:sp>
      <p:sp>
        <p:nvSpPr>
          <p:cNvPr id="64515" name="Text Box 2"/>
          <p:cNvSpPr>
            <a:spLocks noGrp="1" noChangeArrowheads="1"/>
          </p:cNvSpPr>
          <p:nvPr>
            <p:ph type="body"/>
          </p:nvPr>
        </p:nvSpPr>
        <p:spPr>
          <a:xfrm>
            <a:off x="1046350" y="4352637"/>
            <a:ext cx="4770904" cy="3478068"/>
          </a:xfrm>
          <a:noFill/>
          <a:ln/>
        </p:spPr>
        <p:txBody>
          <a:bodyPr/>
          <a:lstStyle/>
          <a:p>
            <a:pPr marL="76930" indent="-76930">
              <a:lnSpc>
                <a:spcPct val="93000"/>
              </a:lnSpc>
              <a:spcBef>
                <a:spcPct val="0"/>
              </a:spcBef>
              <a:buSzPct val="45000"/>
              <a:tabLst>
                <a:tab pos="649628" algn="l"/>
                <a:tab pos="1299256" algn="l"/>
                <a:tab pos="1948884" algn="l"/>
                <a:tab pos="2598511" algn="l"/>
                <a:tab pos="3248139" algn="l"/>
                <a:tab pos="3897767" algn="l"/>
                <a:tab pos="4547395" algn="l"/>
              </a:tabLst>
            </a:pPr>
            <a:r>
              <a:rPr lang="en-GB" dirty="0" smtClean="0">
                <a:latin typeface="Arial" charset="0"/>
                <a:ea typeface="msgothic" charset="0"/>
                <a:cs typeface="msgothic" charset="0"/>
              </a:rPr>
              <a:t>Time scales for the signatures of selection. The five signatures of selection persist over varying time scales. A rough estimate is shown of how long each is useful for detecting selection in humans. (See fig. S1 for details on how the approximate time scales were estimated).</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p:sp>
      <p:sp>
        <p:nvSpPr>
          <p:cNvPr id="65539" name="Notes Placeholder 2"/>
          <p:cNvSpPr>
            <a:spLocks noGrp="1"/>
          </p:cNvSpPr>
          <p:nvPr>
            <p:ph type="body" idx="1"/>
          </p:nvPr>
        </p:nvSpPr>
        <p:spPr>
          <a:noFill/>
          <a:ln/>
        </p:spPr>
        <p:txBody>
          <a:bodyPr/>
          <a:lstStyle/>
          <a:p>
            <a:r>
              <a:rPr lang="en-US" smtClean="0"/>
              <a:t>The amount of variation remaining in the region</a:t>
            </a:r>
          </a:p>
          <a:p>
            <a:r>
              <a:rPr lang="en-US" smtClean="0"/>
              <a:t>is highly dependent on the recombination</a:t>
            </a:r>
          </a:p>
          <a:p>
            <a:r>
              <a:rPr lang="en-US" smtClean="0"/>
              <a:t>distance from the selected site. As new mutations</a:t>
            </a:r>
          </a:p>
          <a:p>
            <a:r>
              <a:rPr lang="en-US" smtClean="0"/>
              <a:t>accumulate after a complete selective</a:t>
            </a:r>
          </a:p>
          <a:p>
            <a:r>
              <a:rPr lang="en-US" smtClean="0"/>
              <a:t>sweep, there will be an excess of rare alleles in</a:t>
            </a:r>
          </a:p>
          <a:p>
            <a:r>
              <a:rPr lang="en-US" smtClean="0"/>
              <a:t>the swept region as compared with neutral regions</a:t>
            </a:r>
          </a:p>
          <a:p>
            <a:r>
              <a:rPr lang="en-US" smtClean="0"/>
              <a:t>that are unlinked to selected sites.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p:sp>
      <p:sp>
        <p:nvSpPr>
          <p:cNvPr id="66563" name="Notes Placeholder 2"/>
          <p:cNvSpPr>
            <a:spLocks noGrp="1"/>
          </p:cNvSpPr>
          <p:nvPr>
            <p:ph type="body" idx="1"/>
          </p:nvPr>
        </p:nvSpPr>
        <p:spPr>
          <a:noFill/>
          <a:ln/>
        </p:spPr>
        <p:txBody>
          <a:bodyPr/>
          <a:lstStyle/>
          <a:p>
            <a:r>
              <a:rPr lang="en-US" smtClean="0"/>
              <a:t>SCL24A5 lighter skin</a:t>
            </a:r>
          </a:p>
          <a:p>
            <a:r>
              <a:rPr lang="en-US" smtClean="0"/>
              <a:t>MATP lighter skin</a:t>
            </a:r>
          </a:p>
          <a:p>
            <a:r>
              <a:rPr lang="en-US" smtClean="0"/>
              <a:t>LCT  mild</a:t>
            </a:r>
          </a:p>
          <a:p>
            <a:r>
              <a:rPr lang="en-US" smtClean="0"/>
              <a:t>EDAR hair thickness</a:t>
            </a:r>
          </a:p>
          <a:p>
            <a:r>
              <a:rPr lang="en-US" smtClean="0"/>
              <a:t>ARHGEF3 bond density</a:t>
            </a:r>
          </a:p>
          <a:p>
            <a:r>
              <a:rPr lang="en-US" smtClean="0"/>
              <a:t>BTLA rhematoid arthritis</a:t>
            </a:r>
          </a:p>
          <a:p>
            <a:r>
              <a:rPr lang="en-US" smtClean="0"/>
              <a:t>ITPR3  Type 1 diabetes</a:t>
            </a:r>
          </a:p>
          <a:p>
            <a:r>
              <a:rPr lang="en-US" smtClean="0"/>
              <a:t>TLR5  ifn secretion</a:t>
            </a:r>
          </a:p>
          <a:p>
            <a:r>
              <a:rPr lang="en-US" smtClean="0"/>
              <a:t>Most of the changes are expression, only 35 are coding</a:t>
            </a:r>
          </a:p>
          <a:p>
            <a:endParaRPr lang="en-US" smtClean="0"/>
          </a:p>
          <a:p>
            <a:endParaRPr lang="en-US" smtClean="0"/>
          </a:p>
          <a:p>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Text Box 1"/>
          <p:cNvSpPr txBox="1">
            <a:spLocks noChangeArrowheads="1"/>
          </p:cNvSpPr>
          <p:nvPr/>
        </p:nvSpPr>
        <p:spPr bwMode="auto">
          <a:xfrm>
            <a:off x="1400736" y="914977"/>
            <a:ext cx="4055129" cy="3134591"/>
          </a:xfrm>
          <a:prstGeom prst="rect">
            <a:avLst/>
          </a:prstGeom>
          <a:solidFill>
            <a:srgbClr val="FFFFFF"/>
          </a:solidFill>
          <a:ln w="9525">
            <a:solidFill>
              <a:srgbClr val="000000"/>
            </a:solidFill>
            <a:miter lim="800000"/>
            <a:headEnd/>
            <a:tailEnd/>
          </a:ln>
        </p:spPr>
        <p:txBody>
          <a:bodyPr wrap="none" lIns="82058" tIns="41029" rIns="82058" bIns="41029" anchor="ctr"/>
          <a:lstStyle/>
          <a:p>
            <a:endParaRPr lang="en-US"/>
          </a:p>
        </p:txBody>
      </p:sp>
      <p:sp>
        <p:nvSpPr>
          <p:cNvPr id="67587" name="Text Box 2"/>
          <p:cNvSpPr>
            <a:spLocks noGrp="1" noChangeArrowheads="1"/>
          </p:cNvSpPr>
          <p:nvPr>
            <p:ph type="body"/>
          </p:nvPr>
        </p:nvSpPr>
        <p:spPr>
          <a:xfrm>
            <a:off x="1046350" y="4352637"/>
            <a:ext cx="4770904" cy="3478068"/>
          </a:xfrm>
          <a:noFill/>
          <a:ln/>
        </p:spPr>
        <p:txBody>
          <a:bodyPr/>
          <a:lstStyle/>
          <a:p>
            <a:pPr marL="76930" indent="-76930">
              <a:lnSpc>
                <a:spcPct val="93000"/>
              </a:lnSpc>
              <a:spcBef>
                <a:spcPct val="0"/>
              </a:spcBef>
              <a:buSzPct val="45000"/>
              <a:tabLst>
                <a:tab pos="649628" algn="l"/>
                <a:tab pos="1299256" algn="l"/>
                <a:tab pos="1948884" algn="l"/>
                <a:tab pos="2598511" algn="l"/>
                <a:tab pos="3248139" algn="l"/>
                <a:tab pos="3897767" algn="l"/>
                <a:tab pos="4547395" algn="l"/>
              </a:tabLst>
            </a:pPr>
            <a:r>
              <a:rPr lang="en-GB" dirty="0" smtClean="0">
                <a:latin typeface="Arial" charset="0"/>
                <a:ea typeface="msgothic" charset="0"/>
                <a:cs typeface="msgothic" charset="0"/>
              </a:rPr>
              <a:t>Long </a:t>
            </a:r>
            <a:r>
              <a:rPr lang="en-GB" dirty="0" err="1" smtClean="0">
                <a:latin typeface="Arial" charset="0"/>
                <a:ea typeface="msgothic" charset="0"/>
                <a:cs typeface="msgothic" charset="0"/>
              </a:rPr>
              <a:t>haplotype</a:t>
            </a:r>
            <a:r>
              <a:rPr lang="en-GB" dirty="0" smtClean="0">
                <a:latin typeface="Arial" charset="0"/>
                <a:ea typeface="msgothic" charset="0"/>
                <a:cs typeface="msgothic" charset="0"/>
              </a:rPr>
              <a:t> surrounding the lactase persistence allele. The lactase persistence allele is prevalent (∼77%) in European populations but lies on a long </a:t>
            </a:r>
            <a:r>
              <a:rPr lang="en-GB" dirty="0" err="1" smtClean="0">
                <a:latin typeface="Arial" charset="0"/>
                <a:ea typeface="msgothic" charset="0"/>
                <a:cs typeface="msgothic" charset="0"/>
              </a:rPr>
              <a:t>haplotype</a:t>
            </a:r>
            <a:r>
              <a:rPr lang="en-GB" dirty="0" smtClean="0">
                <a:latin typeface="Arial" charset="0"/>
                <a:ea typeface="msgothic" charset="0"/>
                <a:cs typeface="msgothic" charset="0"/>
              </a:rPr>
              <a:t>, suggesting that it is of recent origin (6).</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8610" name="Text Box 1"/>
          <p:cNvSpPr txBox="1">
            <a:spLocks noChangeArrowheads="1"/>
          </p:cNvSpPr>
          <p:nvPr/>
        </p:nvSpPr>
        <p:spPr bwMode="auto">
          <a:xfrm>
            <a:off x="1400736" y="914977"/>
            <a:ext cx="4055129" cy="3134591"/>
          </a:xfrm>
          <a:prstGeom prst="rect">
            <a:avLst/>
          </a:prstGeom>
          <a:solidFill>
            <a:srgbClr val="FFFFFF"/>
          </a:solidFill>
          <a:ln w="9525">
            <a:solidFill>
              <a:srgbClr val="000000"/>
            </a:solidFill>
            <a:miter lim="800000"/>
            <a:headEnd/>
            <a:tailEnd/>
          </a:ln>
        </p:spPr>
        <p:txBody>
          <a:bodyPr wrap="none" lIns="82058" tIns="41029" rIns="82058" bIns="41029" anchor="ctr"/>
          <a:lstStyle/>
          <a:p>
            <a:endParaRPr lang="en-US"/>
          </a:p>
        </p:txBody>
      </p:sp>
      <p:sp>
        <p:nvSpPr>
          <p:cNvPr id="68611" name="Text Box 2"/>
          <p:cNvSpPr>
            <a:spLocks noGrp="1" noChangeArrowheads="1"/>
          </p:cNvSpPr>
          <p:nvPr>
            <p:ph type="body"/>
          </p:nvPr>
        </p:nvSpPr>
        <p:spPr>
          <a:xfrm>
            <a:off x="1046350" y="4352637"/>
            <a:ext cx="4770904" cy="3478068"/>
          </a:xfrm>
          <a:noFill/>
          <a:ln/>
        </p:spPr>
        <p:txBody>
          <a:bodyPr/>
          <a:lstStyle/>
          <a:p>
            <a:pPr marL="76930" indent="-76930">
              <a:lnSpc>
                <a:spcPct val="93000"/>
              </a:lnSpc>
              <a:spcBef>
                <a:spcPct val="0"/>
              </a:spcBef>
              <a:buSzPct val="45000"/>
              <a:tabLst>
                <a:tab pos="649628" algn="l"/>
                <a:tab pos="1299256" algn="l"/>
                <a:tab pos="1948884" algn="l"/>
                <a:tab pos="2598511" algn="l"/>
                <a:tab pos="3248139" algn="l"/>
                <a:tab pos="3897767" algn="l"/>
                <a:tab pos="4547395" algn="l"/>
              </a:tabLst>
            </a:pPr>
            <a:r>
              <a:rPr lang="en-GB" dirty="0" smtClean="0">
                <a:latin typeface="Arial" charset="0"/>
                <a:ea typeface="msgothic" charset="0"/>
                <a:cs typeface="msgothic" charset="0"/>
              </a:rPr>
              <a:t>Effect of </a:t>
            </a:r>
            <a:r>
              <a:rPr lang="en-GB" i="1" dirty="0" smtClean="0">
                <a:latin typeface="Arial" charset="0"/>
                <a:ea typeface="msgothic" charset="0"/>
                <a:cs typeface="msgothic" charset="0"/>
              </a:rPr>
              <a:t>SLC24A5</a:t>
            </a:r>
            <a:r>
              <a:rPr lang="en-GB" dirty="0" smtClean="0">
                <a:latin typeface="Arial" charset="0"/>
                <a:ea typeface="msgothic" charset="0"/>
                <a:cs typeface="msgothic" charset="0"/>
              </a:rPr>
              <a:t> genotype on pigmentation in admixed populations. (</a:t>
            </a:r>
            <a:r>
              <a:rPr lang="en-GB" sz="1300" b="1" dirty="0" smtClean="0">
                <a:latin typeface="Arial" charset="0"/>
                <a:ea typeface="msgothic" charset="0"/>
                <a:cs typeface="msgothic" charset="0"/>
              </a:rPr>
              <a:t>A</a:t>
            </a:r>
            <a:r>
              <a:rPr lang="en-GB" dirty="0" smtClean="0">
                <a:latin typeface="Arial" charset="0"/>
                <a:ea typeface="msgothic" charset="0"/>
                <a:cs typeface="msgothic" charset="0"/>
              </a:rPr>
              <a:t>) Variation of measured pigmentation with estimated ancestry and </a:t>
            </a:r>
            <a:r>
              <a:rPr lang="en-GB" i="1" dirty="0" smtClean="0">
                <a:latin typeface="Arial" charset="0"/>
                <a:ea typeface="msgothic" charset="0"/>
                <a:cs typeface="msgothic" charset="0"/>
              </a:rPr>
              <a:t>SLC24A5</a:t>
            </a:r>
            <a:r>
              <a:rPr lang="en-GB" dirty="0" smtClean="0">
                <a:latin typeface="Arial" charset="0"/>
                <a:ea typeface="msgothic" charset="0"/>
                <a:cs typeface="msgothic" charset="0"/>
              </a:rPr>
              <a:t> genotype. Each point represents a single individual; </a:t>
            </a:r>
            <a:r>
              <a:rPr lang="en-GB" i="1" dirty="0" smtClean="0">
                <a:latin typeface="Arial" charset="0"/>
                <a:ea typeface="msgothic" charset="0"/>
                <a:cs typeface="msgothic" charset="0"/>
              </a:rPr>
              <a:t>SLC24A5</a:t>
            </a:r>
            <a:r>
              <a:rPr lang="en-GB" dirty="0" smtClean="0">
                <a:latin typeface="Arial" charset="0"/>
                <a:ea typeface="msgothic" charset="0"/>
                <a:cs typeface="msgothic" charset="0"/>
              </a:rPr>
              <a:t> genotypes are indicated by </a:t>
            </a:r>
            <a:r>
              <a:rPr lang="en-GB" dirty="0" err="1" smtClean="0">
                <a:latin typeface="Arial" charset="0"/>
                <a:ea typeface="msgothic" charset="0"/>
                <a:cs typeface="msgothic" charset="0"/>
              </a:rPr>
              <a:t>color</a:t>
            </a:r>
            <a:r>
              <a:rPr lang="en-GB" dirty="0" smtClean="0">
                <a:latin typeface="Arial" charset="0"/>
                <a:ea typeface="msgothic" charset="0"/>
                <a:cs typeface="msgothic" charset="0"/>
              </a:rPr>
              <a:t>. Lines show regressions, constrained to have equal slopes, for each of the three genotypes. (</a:t>
            </a:r>
            <a:r>
              <a:rPr lang="en-GB" sz="1300" b="1" dirty="0" smtClean="0">
                <a:latin typeface="Arial" charset="0"/>
                <a:ea typeface="msgothic" charset="0"/>
                <a:cs typeface="msgothic" charset="0"/>
              </a:rPr>
              <a:t>B</a:t>
            </a:r>
            <a:r>
              <a:rPr lang="en-GB" dirty="0" smtClean="0">
                <a:latin typeface="Arial" charset="0"/>
                <a:ea typeface="msgothic" charset="0"/>
                <a:cs typeface="msgothic" charset="0"/>
              </a:rPr>
              <a:t>) Histograms showing the distribution of pigmentation after adjustment for ancestry for each genotype. Values shown are the difference between the measured melanin index and the calculated GG regression line (</a:t>
            </a:r>
            <a:r>
              <a:rPr lang="en-GB" i="1" dirty="0" smtClean="0">
                <a:latin typeface="Arial" charset="0"/>
                <a:ea typeface="msgothic" charset="0"/>
                <a:cs typeface="msgothic" charset="0"/>
              </a:rPr>
              <a:t>y</a:t>
            </a:r>
            <a:r>
              <a:rPr lang="en-GB" dirty="0" smtClean="0">
                <a:latin typeface="Arial" charset="0"/>
                <a:ea typeface="msgothic" charset="0"/>
                <a:cs typeface="msgothic" charset="0"/>
              </a:rPr>
              <a:t> = 0.2113</a:t>
            </a:r>
            <a:r>
              <a:rPr lang="en-GB" i="1" dirty="0" smtClean="0">
                <a:latin typeface="Arial" charset="0"/>
                <a:ea typeface="msgothic" charset="0"/>
                <a:cs typeface="msgothic" charset="0"/>
              </a:rPr>
              <a:t>x</a:t>
            </a:r>
            <a:r>
              <a:rPr lang="en-GB" dirty="0" smtClean="0">
                <a:latin typeface="Arial" charset="0"/>
                <a:ea typeface="msgothic" charset="0"/>
                <a:cs typeface="msgothic" charset="0"/>
              </a:rPr>
              <a:t> + 30.91). The corresponding uncorrected histograms are shown in fig. S7. Mean and SD (in parentheses) are given as follows: for GG, 0 (8.5), </a:t>
            </a:r>
            <a:r>
              <a:rPr lang="en-GB" i="1" dirty="0" smtClean="0">
                <a:latin typeface="Arial" charset="0"/>
                <a:ea typeface="msgothic" charset="0"/>
                <a:cs typeface="msgothic" charset="0"/>
              </a:rPr>
              <a:t>n</a:t>
            </a:r>
            <a:r>
              <a:rPr lang="en-GB" dirty="0" smtClean="0">
                <a:latin typeface="Arial" charset="0"/>
                <a:ea typeface="msgothic" charset="0"/>
                <a:cs typeface="msgothic" charset="0"/>
              </a:rPr>
              <a:t> = 202 individuals; for AG, –7.0 (7.4), </a:t>
            </a:r>
            <a:r>
              <a:rPr lang="en-GB" i="1" dirty="0" smtClean="0">
                <a:latin typeface="Arial" charset="0"/>
                <a:ea typeface="msgothic" charset="0"/>
                <a:cs typeface="msgothic" charset="0"/>
              </a:rPr>
              <a:t>n</a:t>
            </a:r>
            <a:r>
              <a:rPr lang="en-GB" dirty="0" smtClean="0">
                <a:latin typeface="Arial" charset="0"/>
                <a:ea typeface="msgothic" charset="0"/>
                <a:cs typeface="msgothic" charset="0"/>
              </a:rPr>
              <a:t> = 85; for AA, –9.6 (6.4), </a:t>
            </a:r>
            <a:r>
              <a:rPr lang="en-GB" i="1" dirty="0" smtClean="0">
                <a:latin typeface="Arial" charset="0"/>
                <a:ea typeface="msgothic" charset="0"/>
                <a:cs typeface="msgothic" charset="0"/>
              </a:rPr>
              <a:t>n</a:t>
            </a:r>
            <a:r>
              <a:rPr lang="en-GB" dirty="0" smtClean="0">
                <a:latin typeface="Arial" charset="0"/>
                <a:ea typeface="msgothic" charset="0"/>
                <a:cs typeface="msgothic" charset="0"/>
              </a:rPr>
              <a:t> = 21.</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p:sp>
      <p:sp>
        <p:nvSpPr>
          <p:cNvPr id="69635" name="Notes Placeholder 2"/>
          <p:cNvSpPr>
            <a:spLocks noGrp="1"/>
          </p:cNvSpPr>
          <p:nvPr>
            <p:ph type="body" idx="1"/>
          </p:nvPr>
        </p:nvSpPr>
        <p:spPr>
          <a:noFill/>
          <a:ln/>
        </p:spPr>
        <p:txBody>
          <a:bodyPr/>
          <a:lstStyle/>
          <a:p>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p:sp>
      <p:sp>
        <p:nvSpPr>
          <p:cNvPr id="33795" name="Notes Placeholder 2"/>
          <p:cNvSpPr>
            <a:spLocks noGrp="1"/>
          </p:cNvSpPr>
          <p:nvPr>
            <p:ph type="body" idx="1"/>
          </p:nvPr>
        </p:nvSpPr>
        <p:spPr>
          <a:noFill/>
          <a:ln/>
        </p:spPr>
        <p:txBody>
          <a:bodyPr/>
          <a:lstStyle/>
          <a:p>
            <a:r>
              <a:rPr lang="en-US" smtClean="0"/>
              <a:t>These are 78 AA changes specific to the human cell lineage.  They are fixed in human, but absent in Neandertal.  They may be especially interesting as they may point to changes that make us human.</a:t>
            </a:r>
          </a:p>
          <a:p>
            <a:endParaRPr lang="en-US" smtClean="0"/>
          </a:p>
          <a:p>
            <a:r>
              <a:rPr lang="en-US" smtClean="0"/>
              <a:t>It is intriguing that skin-expressed genes comprise three out of six genes that either carry multiple fixed substitutions changing amino acids or in which a start or stop codon has been lost or gained. This suggests that</a:t>
            </a:r>
          </a:p>
          <a:p>
            <a:r>
              <a:rPr lang="en-US" smtClean="0"/>
              <a:t>selection on skin morphology and physiology may have changed on the hominin lineage.</a:t>
            </a:r>
          </a:p>
          <a:p>
            <a:endParaRPr lang="en-US" smtClean="0"/>
          </a:p>
          <a:p>
            <a:r>
              <a:rPr lang="en-US" smtClean="0"/>
              <a:t>changes in the HARs tend to predate the split between Neandertals and modern humans. However, we also identified 51 positions in 45 HARs where Neandertals carry the ancestral version whereas all known present-day humans carry the derived version.</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Text Box 1"/>
          <p:cNvSpPr txBox="1">
            <a:spLocks noChangeArrowheads="1"/>
          </p:cNvSpPr>
          <p:nvPr/>
        </p:nvSpPr>
        <p:spPr bwMode="auto">
          <a:xfrm>
            <a:off x="1400736" y="914977"/>
            <a:ext cx="4055129" cy="3134591"/>
          </a:xfrm>
          <a:prstGeom prst="rect">
            <a:avLst/>
          </a:prstGeom>
          <a:solidFill>
            <a:srgbClr val="FFFFFF"/>
          </a:solidFill>
          <a:ln w="9525">
            <a:solidFill>
              <a:srgbClr val="000000"/>
            </a:solidFill>
            <a:miter lim="800000"/>
            <a:headEnd/>
            <a:tailEnd/>
          </a:ln>
        </p:spPr>
        <p:txBody>
          <a:bodyPr wrap="none" lIns="82058" tIns="41029" rIns="82058" bIns="41029" anchor="ctr"/>
          <a:lstStyle/>
          <a:p>
            <a:endParaRPr lang="en-US"/>
          </a:p>
        </p:txBody>
      </p:sp>
      <p:sp>
        <p:nvSpPr>
          <p:cNvPr id="34819" name="Text Box 2"/>
          <p:cNvSpPr>
            <a:spLocks noGrp="1" noChangeArrowheads="1"/>
          </p:cNvSpPr>
          <p:nvPr>
            <p:ph type="body"/>
          </p:nvPr>
        </p:nvSpPr>
        <p:spPr>
          <a:xfrm>
            <a:off x="1046350" y="4352637"/>
            <a:ext cx="4770904" cy="3478068"/>
          </a:xfrm>
          <a:noFill/>
          <a:ln/>
        </p:spPr>
        <p:txBody>
          <a:bodyPr>
            <a:normAutofit lnSpcReduction="10000"/>
          </a:bodyPr>
          <a:lstStyle/>
          <a:p>
            <a:pPr marL="76930" indent="-76930">
              <a:lnSpc>
                <a:spcPct val="93000"/>
              </a:lnSpc>
              <a:spcBef>
                <a:spcPct val="0"/>
              </a:spcBef>
              <a:buSzPct val="45000"/>
              <a:tabLst>
                <a:tab pos="649628" algn="l"/>
                <a:tab pos="1299256" algn="l"/>
                <a:tab pos="1948884" algn="l"/>
                <a:tab pos="2598511" algn="l"/>
                <a:tab pos="3248139" algn="l"/>
                <a:tab pos="3897767" algn="l"/>
                <a:tab pos="4547395" algn="l"/>
              </a:tabLst>
            </a:pPr>
            <a:r>
              <a:rPr lang="en-GB" dirty="0" smtClean="0">
                <a:latin typeface="Arial" charset="0"/>
                <a:ea typeface="msgothic" charset="0"/>
                <a:cs typeface="msgothic" charset="0"/>
              </a:rPr>
              <a:t>Selective sweep screen. (A) Schematic illustration of the rationale for the selective sweep screen. For many regions of the genome, the variation within current humans is old enough to include </a:t>
            </a:r>
            <a:r>
              <a:rPr lang="en-GB" dirty="0" err="1" smtClean="0">
                <a:latin typeface="Arial" charset="0"/>
                <a:ea typeface="msgothic" charset="0"/>
                <a:cs typeface="msgothic" charset="0"/>
              </a:rPr>
              <a:t>Neandertals</a:t>
            </a:r>
            <a:r>
              <a:rPr lang="en-GB" dirty="0" smtClean="0">
                <a:latin typeface="Arial" charset="0"/>
                <a:ea typeface="msgothic" charset="0"/>
                <a:cs typeface="msgothic" charset="0"/>
              </a:rPr>
              <a:t> (left). Thus, for SNPs in present-day humans, </a:t>
            </a:r>
            <a:r>
              <a:rPr lang="en-GB" dirty="0" err="1" smtClean="0">
                <a:latin typeface="Arial" charset="0"/>
                <a:ea typeface="msgothic" charset="0"/>
                <a:cs typeface="msgothic" charset="0"/>
              </a:rPr>
              <a:t>Neandertals</a:t>
            </a:r>
            <a:r>
              <a:rPr lang="en-GB" dirty="0" smtClean="0">
                <a:latin typeface="Arial" charset="0"/>
                <a:ea typeface="msgothic" charset="0"/>
                <a:cs typeface="msgothic" charset="0"/>
              </a:rPr>
              <a:t> often carry the derived allele (blue). However, in genomic regions where an advantageous mutation arises (right, red star) and sweeps to high frequency or fixation in present-day humans, </a:t>
            </a:r>
            <a:r>
              <a:rPr lang="en-GB" dirty="0" err="1" smtClean="0">
                <a:latin typeface="Arial" charset="0"/>
                <a:ea typeface="msgothic" charset="0"/>
                <a:cs typeface="msgothic" charset="0"/>
              </a:rPr>
              <a:t>Neandertals</a:t>
            </a:r>
            <a:r>
              <a:rPr lang="en-GB" dirty="0" smtClean="0">
                <a:latin typeface="Arial" charset="0"/>
                <a:ea typeface="msgothic" charset="0"/>
                <a:cs typeface="msgothic" charset="0"/>
              </a:rPr>
              <a:t> will be devoid of derived alleles. (B) Candidate regions of selective sweeps. All 4235 regions of at least 25 kb where S (see SOM Text 13) falls below two standard deviations of the mean are plotted by their S and genetic width. Regions on the </a:t>
            </a:r>
            <a:r>
              <a:rPr lang="en-GB" dirty="0" err="1" smtClean="0">
                <a:latin typeface="Arial" charset="0"/>
                <a:ea typeface="msgothic" charset="0"/>
                <a:cs typeface="msgothic" charset="0"/>
              </a:rPr>
              <a:t>autosomes</a:t>
            </a:r>
            <a:r>
              <a:rPr lang="en-GB" dirty="0" smtClean="0">
                <a:latin typeface="Arial" charset="0"/>
                <a:ea typeface="msgothic" charset="0"/>
                <a:cs typeface="msgothic" charset="0"/>
              </a:rPr>
              <a:t> are shown in orange and those on the X chromosome in blue. The top 5% by S are shadowed in light blue. (C) The top candidate region from the selective sweep screen contains two genes, ZFP36L2 and THADA. The red line shows the log-ratio of the number of observed </a:t>
            </a:r>
            <a:r>
              <a:rPr lang="en-GB" dirty="0" err="1" smtClean="0">
                <a:latin typeface="Arial" charset="0"/>
                <a:ea typeface="msgothic" charset="0"/>
                <a:cs typeface="msgothic" charset="0"/>
              </a:rPr>
              <a:t>Neandertal</a:t>
            </a:r>
            <a:r>
              <a:rPr lang="en-GB" dirty="0" smtClean="0">
                <a:latin typeface="Arial" charset="0"/>
                <a:ea typeface="msgothic" charset="0"/>
                <a:cs typeface="msgothic" charset="0"/>
              </a:rPr>
              <a:t>-derived alleles versus the number of expected </a:t>
            </a:r>
            <a:r>
              <a:rPr lang="en-GB" dirty="0" err="1" smtClean="0">
                <a:latin typeface="Arial" charset="0"/>
                <a:ea typeface="msgothic" charset="0"/>
                <a:cs typeface="msgothic" charset="0"/>
              </a:rPr>
              <a:t>Neandertal</a:t>
            </a:r>
            <a:r>
              <a:rPr lang="en-GB" dirty="0" smtClean="0">
                <a:latin typeface="Arial" charset="0"/>
                <a:ea typeface="msgothic" charset="0"/>
                <a:cs typeface="msgothic" charset="0"/>
              </a:rPr>
              <a:t>-derived alleles, within a 100 </a:t>
            </a:r>
            <a:r>
              <a:rPr lang="en-GB" dirty="0" err="1" smtClean="0">
                <a:latin typeface="Arial" charset="0"/>
                <a:ea typeface="msgothic" charset="0"/>
                <a:cs typeface="msgothic" charset="0"/>
              </a:rPr>
              <a:t>kilobase</a:t>
            </a:r>
            <a:r>
              <a:rPr lang="en-GB" dirty="0" smtClean="0">
                <a:latin typeface="Arial" charset="0"/>
                <a:ea typeface="msgothic" charset="0"/>
                <a:cs typeface="msgothic" charset="0"/>
              </a:rPr>
              <a:t> window. The blue dots above the panel indicate all SNP positions, and the green dots indicate SNPs where the </a:t>
            </a:r>
            <a:r>
              <a:rPr lang="en-GB" dirty="0" err="1" smtClean="0">
                <a:latin typeface="Arial" charset="0"/>
                <a:ea typeface="msgothic" charset="0"/>
                <a:cs typeface="msgothic" charset="0"/>
              </a:rPr>
              <a:t>Neandertal</a:t>
            </a:r>
            <a:r>
              <a:rPr lang="en-GB" dirty="0" smtClean="0">
                <a:latin typeface="Arial" charset="0"/>
                <a:ea typeface="msgothic" charset="0"/>
                <a:cs typeface="msgothic" charset="0"/>
              </a:rPr>
              <a:t> carries the derived allele.</a:t>
            </a:r>
          </a:p>
          <a:p>
            <a:pPr marL="76930" indent="-76930">
              <a:lnSpc>
                <a:spcPct val="93000"/>
              </a:lnSpc>
              <a:spcBef>
                <a:spcPct val="0"/>
              </a:spcBef>
              <a:buSzPct val="45000"/>
              <a:tabLst>
                <a:tab pos="649628" algn="l"/>
                <a:tab pos="1299256" algn="l"/>
                <a:tab pos="1948884" algn="l"/>
                <a:tab pos="2598511" algn="l"/>
                <a:tab pos="3248139" algn="l"/>
                <a:tab pos="3897767" algn="l"/>
                <a:tab pos="4547395" algn="l"/>
              </a:tabLst>
            </a:pPr>
            <a:endParaRPr lang="en-GB" dirty="0" smtClean="0">
              <a:latin typeface="Arial" charset="0"/>
              <a:ea typeface="msgothic" charset="0"/>
              <a:cs typeface="msgothic" charset="0"/>
            </a:endParaRPr>
          </a:p>
          <a:p>
            <a:pPr marL="76930" indent="-76930">
              <a:tabLst>
                <a:tab pos="649628" algn="l"/>
                <a:tab pos="1299256" algn="l"/>
                <a:tab pos="1948884" algn="l"/>
                <a:tab pos="2598511" algn="l"/>
                <a:tab pos="3248139" algn="l"/>
                <a:tab pos="3897767" algn="l"/>
                <a:tab pos="4547395" algn="l"/>
              </a:tabLst>
            </a:pPr>
            <a:r>
              <a:rPr lang="en-US" dirty="0" smtClean="0"/>
              <a:t>We identified a total of 212 regions containing putative selective sweeps</a:t>
            </a:r>
            <a:endParaRPr lang="en-GB" dirty="0" smtClean="0">
              <a:latin typeface="Arial" charset="0"/>
              <a:ea typeface="msgothic" charset="0"/>
              <a:cs typeface="msgothic"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2" name="Text Box 1"/>
          <p:cNvSpPr txBox="1">
            <a:spLocks noChangeArrowheads="1"/>
          </p:cNvSpPr>
          <p:nvPr/>
        </p:nvSpPr>
        <p:spPr bwMode="auto">
          <a:xfrm>
            <a:off x="1400736" y="914977"/>
            <a:ext cx="4055129" cy="3134591"/>
          </a:xfrm>
          <a:prstGeom prst="rect">
            <a:avLst/>
          </a:prstGeom>
          <a:solidFill>
            <a:srgbClr val="FFFFFF"/>
          </a:solidFill>
          <a:ln w="9525">
            <a:solidFill>
              <a:srgbClr val="000000"/>
            </a:solidFill>
            <a:miter lim="800000"/>
            <a:headEnd/>
            <a:tailEnd/>
          </a:ln>
        </p:spPr>
        <p:txBody>
          <a:bodyPr wrap="none" lIns="82058" tIns="41029" rIns="82058" bIns="41029" anchor="ctr"/>
          <a:lstStyle/>
          <a:p>
            <a:endParaRPr lang="en-US"/>
          </a:p>
        </p:txBody>
      </p:sp>
      <p:sp>
        <p:nvSpPr>
          <p:cNvPr id="35843" name="Text Box 2"/>
          <p:cNvSpPr>
            <a:spLocks noGrp="1" noChangeArrowheads="1"/>
          </p:cNvSpPr>
          <p:nvPr>
            <p:ph type="body"/>
          </p:nvPr>
        </p:nvSpPr>
        <p:spPr>
          <a:xfrm>
            <a:off x="1046350" y="4352637"/>
            <a:ext cx="4770904" cy="3478068"/>
          </a:xfrm>
          <a:noFill/>
          <a:ln/>
        </p:spPr>
        <p:txBody>
          <a:bodyPr>
            <a:normAutofit lnSpcReduction="10000"/>
          </a:bodyPr>
          <a:lstStyle/>
          <a:p>
            <a:pPr marL="76930" indent="-76930">
              <a:lnSpc>
                <a:spcPct val="93000"/>
              </a:lnSpc>
              <a:spcBef>
                <a:spcPct val="0"/>
              </a:spcBef>
              <a:buSzPct val="45000"/>
              <a:tabLst>
                <a:tab pos="649628" algn="l"/>
                <a:tab pos="1299256" algn="l"/>
                <a:tab pos="1948884" algn="l"/>
                <a:tab pos="2598511" algn="l"/>
                <a:tab pos="3248139" algn="l"/>
                <a:tab pos="3897767" algn="l"/>
                <a:tab pos="4547395" algn="l"/>
              </a:tabLst>
            </a:pPr>
            <a:r>
              <a:rPr lang="en-GB" dirty="0" smtClean="0">
                <a:latin typeface="Arial" charset="0"/>
                <a:ea typeface="msgothic" charset="0"/>
                <a:cs typeface="msgothic" charset="0"/>
              </a:rPr>
              <a:t>Selective sweep screen. (A) Schematic illustration of the rationale for the selective sweep screen. For many regions of the genome, the variation within current humans is old enough to include </a:t>
            </a:r>
            <a:r>
              <a:rPr lang="en-GB" dirty="0" err="1" smtClean="0">
                <a:latin typeface="Arial" charset="0"/>
                <a:ea typeface="msgothic" charset="0"/>
                <a:cs typeface="msgothic" charset="0"/>
              </a:rPr>
              <a:t>Neandertals</a:t>
            </a:r>
            <a:r>
              <a:rPr lang="en-GB" dirty="0" smtClean="0">
                <a:latin typeface="Arial" charset="0"/>
                <a:ea typeface="msgothic" charset="0"/>
                <a:cs typeface="msgothic" charset="0"/>
              </a:rPr>
              <a:t> (left). Thus, for SNPs in present-day humans, </a:t>
            </a:r>
            <a:r>
              <a:rPr lang="en-GB" dirty="0" err="1" smtClean="0">
                <a:latin typeface="Arial" charset="0"/>
                <a:ea typeface="msgothic" charset="0"/>
                <a:cs typeface="msgothic" charset="0"/>
              </a:rPr>
              <a:t>Neandertals</a:t>
            </a:r>
            <a:r>
              <a:rPr lang="en-GB" dirty="0" smtClean="0">
                <a:latin typeface="Arial" charset="0"/>
                <a:ea typeface="msgothic" charset="0"/>
                <a:cs typeface="msgothic" charset="0"/>
              </a:rPr>
              <a:t> often carry the derived allele (blue). However, in genomic regions where an advantageous mutation arises (right, red star) and sweeps to high frequency or fixation in present-day humans, </a:t>
            </a:r>
            <a:r>
              <a:rPr lang="en-GB" dirty="0" err="1" smtClean="0">
                <a:latin typeface="Arial" charset="0"/>
                <a:ea typeface="msgothic" charset="0"/>
                <a:cs typeface="msgothic" charset="0"/>
              </a:rPr>
              <a:t>Neandertals</a:t>
            </a:r>
            <a:r>
              <a:rPr lang="en-GB" dirty="0" smtClean="0">
                <a:latin typeface="Arial" charset="0"/>
                <a:ea typeface="msgothic" charset="0"/>
                <a:cs typeface="msgothic" charset="0"/>
              </a:rPr>
              <a:t> will be devoid of derived alleles. (B) Candidate regions of selective sweeps. All 4235 regions of at least 25 kb where S (see SOM Text 13) falls below two standard deviations of the mean are plotted by their S and genetic width. Regions on the </a:t>
            </a:r>
            <a:r>
              <a:rPr lang="en-GB" dirty="0" err="1" smtClean="0">
                <a:latin typeface="Arial" charset="0"/>
                <a:ea typeface="msgothic" charset="0"/>
                <a:cs typeface="msgothic" charset="0"/>
              </a:rPr>
              <a:t>autosomes</a:t>
            </a:r>
            <a:r>
              <a:rPr lang="en-GB" dirty="0" smtClean="0">
                <a:latin typeface="Arial" charset="0"/>
                <a:ea typeface="msgothic" charset="0"/>
                <a:cs typeface="msgothic" charset="0"/>
              </a:rPr>
              <a:t> are shown in orange and those on the X chromosome in blue. The top 5% by S are shadowed in light blue. (C) The top candidate region from the selective sweep screen contains two genes, ZFP36L2 and THADA. The red line shows the log-ratio of the number of observed </a:t>
            </a:r>
            <a:r>
              <a:rPr lang="en-GB" dirty="0" err="1" smtClean="0">
                <a:latin typeface="Arial" charset="0"/>
                <a:ea typeface="msgothic" charset="0"/>
                <a:cs typeface="msgothic" charset="0"/>
              </a:rPr>
              <a:t>Neandertal</a:t>
            </a:r>
            <a:r>
              <a:rPr lang="en-GB" dirty="0" smtClean="0">
                <a:latin typeface="Arial" charset="0"/>
                <a:ea typeface="msgothic" charset="0"/>
                <a:cs typeface="msgothic" charset="0"/>
              </a:rPr>
              <a:t>-derived alleles versus the number of expected </a:t>
            </a:r>
            <a:r>
              <a:rPr lang="en-GB" dirty="0" err="1" smtClean="0">
                <a:latin typeface="Arial" charset="0"/>
                <a:ea typeface="msgothic" charset="0"/>
                <a:cs typeface="msgothic" charset="0"/>
              </a:rPr>
              <a:t>Neandertal</a:t>
            </a:r>
            <a:r>
              <a:rPr lang="en-GB" dirty="0" smtClean="0">
                <a:latin typeface="Arial" charset="0"/>
                <a:ea typeface="msgothic" charset="0"/>
                <a:cs typeface="msgothic" charset="0"/>
              </a:rPr>
              <a:t>-derived alleles, within a 100 </a:t>
            </a:r>
            <a:r>
              <a:rPr lang="en-GB" dirty="0" err="1" smtClean="0">
                <a:latin typeface="Arial" charset="0"/>
                <a:ea typeface="msgothic" charset="0"/>
                <a:cs typeface="msgothic" charset="0"/>
              </a:rPr>
              <a:t>kilobase</a:t>
            </a:r>
            <a:r>
              <a:rPr lang="en-GB" dirty="0" smtClean="0">
                <a:latin typeface="Arial" charset="0"/>
                <a:ea typeface="msgothic" charset="0"/>
                <a:cs typeface="msgothic" charset="0"/>
              </a:rPr>
              <a:t> window. The blue dots above the panel indicate all SNP positions, and the green dots indicate SNPs where the </a:t>
            </a:r>
            <a:r>
              <a:rPr lang="en-GB" dirty="0" err="1" smtClean="0">
                <a:latin typeface="Arial" charset="0"/>
                <a:ea typeface="msgothic" charset="0"/>
                <a:cs typeface="msgothic" charset="0"/>
              </a:rPr>
              <a:t>Neandertal</a:t>
            </a:r>
            <a:r>
              <a:rPr lang="en-GB" dirty="0" smtClean="0">
                <a:latin typeface="Arial" charset="0"/>
                <a:ea typeface="msgothic" charset="0"/>
                <a:cs typeface="msgothic" charset="0"/>
              </a:rPr>
              <a:t> carries the derived allele.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p:sp>
      <p:sp>
        <p:nvSpPr>
          <p:cNvPr id="36867" name="Notes Placeholder 2"/>
          <p:cNvSpPr>
            <a:spLocks noGrp="1"/>
          </p:cNvSpPr>
          <p:nvPr>
            <p:ph type="body" idx="1"/>
          </p:nvPr>
        </p:nvSpPr>
        <p:spPr>
          <a:noFill/>
          <a:ln/>
        </p:spPr>
        <p:txBody>
          <a:bodyPr/>
          <a:lstStyle/>
          <a:p>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p:sp>
      <p:sp>
        <p:nvSpPr>
          <p:cNvPr id="37891" name="Notes Placeholder 2"/>
          <p:cNvSpPr>
            <a:spLocks noGrp="1"/>
          </p:cNvSpPr>
          <p:nvPr>
            <p:ph type="body" idx="1"/>
          </p:nvPr>
        </p:nvSpPr>
        <p:spPr>
          <a:noFill/>
          <a:ln/>
        </p:spPr>
        <p:txBody>
          <a:bodyPr/>
          <a:lstStyle/>
          <a:p>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i="1" kern="1200" baseline="0" dirty="0" smtClean="0">
                <a:solidFill>
                  <a:schemeClr val="tx1"/>
                </a:solidFill>
                <a:latin typeface="+mn-lt"/>
                <a:ea typeface="+mn-ea"/>
                <a:cs typeface="+mn-cs"/>
              </a:rPr>
              <a:t>Science </a:t>
            </a:r>
            <a:r>
              <a:rPr lang="en-US" sz="1200" b="1" i="1" kern="1200" baseline="0" dirty="0" smtClean="0">
                <a:solidFill>
                  <a:schemeClr val="tx1"/>
                </a:solidFill>
                <a:latin typeface="+mn-lt"/>
                <a:ea typeface="+mn-ea"/>
                <a:cs typeface="+mn-cs"/>
              </a:rPr>
              <a:t>343, 1017 (2014);</a:t>
            </a:r>
          </a:p>
          <a:p>
            <a:r>
              <a:rPr lang="en-US" sz="1200" kern="1200" baseline="0" dirty="0" smtClean="0">
                <a:solidFill>
                  <a:schemeClr val="tx1"/>
                </a:solidFill>
                <a:latin typeface="+mn-lt"/>
                <a:ea typeface="+mn-ea"/>
                <a:cs typeface="+mn-cs"/>
              </a:rPr>
              <a:t>Benjamin </a:t>
            </a:r>
            <a:r>
              <a:rPr lang="en-US" sz="1200" kern="1200" baseline="0" dirty="0" err="1" smtClean="0">
                <a:solidFill>
                  <a:schemeClr val="tx1"/>
                </a:solidFill>
                <a:latin typeface="+mn-lt"/>
                <a:ea typeface="+mn-ea"/>
                <a:cs typeface="+mn-cs"/>
              </a:rPr>
              <a:t>Vernot</a:t>
            </a:r>
            <a:r>
              <a:rPr lang="en-US" sz="1200" kern="1200" baseline="0" dirty="0" smtClean="0">
                <a:solidFill>
                  <a:schemeClr val="tx1"/>
                </a:solidFill>
                <a:latin typeface="+mn-lt"/>
                <a:ea typeface="+mn-ea"/>
                <a:cs typeface="+mn-cs"/>
              </a:rPr>
              <a:t> and Joshua M. </a:t>
            </a:r>
            <a:r>
              <a:rPr lang="en-US" sz="1200" kern="1200" baseline="0" dirty="0" err="1" smtClean="0">
                <a:solidFill>
                  <a:schemeClr val="tx1"/>
                </a:solidFill>
                <a:latin typeface="+mn-lt"/>
                <a:ea typeface="+mn-ea"/>
                <a:cs typeface="+mn-cs"/>
              </a:rPr>
              <a:t>Akey</a:t>
            </a: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baseline="0" dirty="0" smtClean="0">
                <a:solidFill>
                  <a:schemeClr val="tx1"/>
                </a:solidFill>
                <a:latin typeface="+mn-lt"/>
                <a:ea typeface="+mn-ea"/>
                <a:cs typeface="+mn-cs"/>
              </a:rPr>
              <a:t>Resurrecting Surviving </a:t>
            </a:r>
            <a:r>
              <a:rPr lang="en-US" sz="1200" b="1" kern="1200" baseline="0" dirty="0" err="1" smtClean="0">
                <a:solidFill>
                  <a:schemeClr val="tx1"/>
                </a:solidFill>
                <a:latin typeface="+mn-lt"/>
                <a:ea typeface="+mn-ea"/>
                <a:cs typeface="+mn-cs"/>
              </a:rPr>
              <a:t>Neandertal</a:t>
            </a:r>
            <a:r>
              <a:rPr lang="en-US" sz="1200" b="1" kern="1200" baseline="0" dirty="0" smtClean="0">
                <a:solidFill>
                  <a:schemeClr val="tx1"/>
                </a:solidFill>
                <a:latin typeface="+mn-lt"/>
                <a:ea typeface="+mn-ea"/>
                <a:cs typeface="+mn-cs"/>
              </a:rPr>
              <a:t> Lineages from Modern Human Genomes</a:t>
            </a:r>
          </a:p>
          <a:p>
            <a:endParaRPr lang="en-US" dirty="0"/>
          </a:p>
        </p:txBody>
      </p:sp>
      <p:sp>
        <p:nvSpPr>
          <p:cNvPr id="4" name="Slide Number Placeholder 3"/>
          <p:cNvSpPr>
            <a:spLocks noGrp="1"/>
          </p:cNvSpPr>
          <p:nvPr>
            <p:ph type="sldNum" sz="quarter" idx="10"/>
          </p:nvPr>
        </p:nvSpPr>
        <p:spPr/>
        <p:txBody>
          <a:bodyPr/>
          <a:lstStyle/>
          <a:p>
            <a:fld id="{D5F84B8F-C492-4037-B709-EDAFCE37DE2A}" type="slidenum">
              <a:rPr lang="en-US" smtClean="0"/>
              <a:pPr/>
              <a:t>22</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Neandertal</a:t>
            </a:r>
            <a:r>
              <a:rPr lang="en-US" dirty="0" smtClean="0"/>
              <a:t> NE = 1500</a:t>
            </a:r>
          </a:p>
          <a:p>
            <a:r>
              <a:rPr lang="en-US" dirty="0" smtClean="0"/>
              <a:t>Asian NE</a:t>
            </a:r>
            <a:r>
              <a:rPr lang="en-US" baseline="0" dirty="0" smtClean="0"/>
              <a:t> = 8,800</a:t>
            </a:r>
          </a:p>
          <a:p>
            <a:r>
              <a:rPr lang="en-US" baseline="0" dirty="0" smtClean="0"/>
              <a:t>Caucasian NE = 9475</a:t>
            </a:r>
          </a:p>
          <a:p>
            <a:r>
              <a:rPr lang="en-US" baseline="0" dirty="0" smtClean="0"/>
              <a:t>Up to 5000 </a:t>
            </a:r>
            <a:r>
              <a:rPr lang="en-US" baseline="0" dirty="0" err="1" smtClean="0"/>
              <a:t>ya</a:t>
            </a:r>
            <a:endParaRPr lang="en-US" baseline="0" dirty="0" smtClean="0"/>
          </a:p>
          <a:p>
            <a:r>
              <a:rPr lang="en-US" baseline="0" dirty="0" smtClean="0"/>
              <a:t>With 200 people of </a:t>
            </a:r>
            <a:r>
              <a:rPr lang="en-US" baseline="0" dirty="0" err="1" smtClean="0"/>
              <a:t>Eur</a:t>
            </a:r>
            <a:r>
              <a:rPr lang="en-US" baseline="0" dirty="0" smtClean="0"/>
              <a:t> and </a:t>
            </a:r>
            <a:r>
              <a:rPr lang="en-US" baseline="0" dirty="0" err="1" smtClean="0"/>
              <a:t>Asn</a:t>
            </a:r>
            <a:r>
              <a:rPr lang="en-US" baseline="0" dirty="0" smtClean="0"/>
              <a:t> – total is ~70% of </a:t>
            </a:r>
            <a:r>
              <a:rPr lang="en-US" baseline="0" dirty="0" err="1" smtClean="0"/>
              <a:t>Neandertal</a:t>
            </a:r>
            <a:r>
              <a:rPr lang="en-US" baseline="0" dirty="0" smtClean="0"/>
              <a:t> genome.</a:t>
            </a:r>
            <a:endParaRPr lang="en-US" dirty="0"/>
          </a:p>
        </p:txBody>
      </p:sp>
      <p:sp>
        <p:nvSpPr>
          <p:cNvPr id="4" name="Slide Number Placeholder 3"/>
          <p:cNvSpPr>
            <a:spLocks noGrp="1"/>
          </p:cNvSpPr>
          <p:nvPr>
            <p:ph type="sldNum" sz="quarter" idx="10"/>
          </p:nvPr>
        </p:nvSpPr>
        <p:spPr/>
        <p:txBody>
          <a:bodyPr/>
          <a:lstStyle/>
          <a:p>
            <a:fld id="{D5F84B8F-C492-4037-B709-EDAFCE37DE2A}" type="slidenum">
              <a:rPr lang="en-US" smtClean="0"/>
              <a:pPr/>
              <a:t>23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30B84FD-9A8F-426D-8BF9-7E48FCC27087}" type="datetimeFigureOut">
              <a:rPr lang="en-US" smtClean="0"/>
              <a:pPr/>
              <a:t>4/23/2014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D51393-CBE0-420A-9916-71D83509208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30B84FD-9A8F-426D-8BF9-7E48FCC27087}" type="datetimeFigureOut">
              <a:rPr lang="en-US" smtClean="0"/>
              <a:pPr/>
              <a:t>4/23/2014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D51393-CBE0-420A-9916-71D83509208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30B84FD-9A8F-426D-8BF9-7E48FCC27087}" type="datetimeFigureOut">
              <a:rPr lang="en-US" smtClean="0"/>
              <a:pPr/>
              <a:t>4/23/2014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D51393-CBE0-420A-9916-71D83509208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30B84FD-9A8F-426D-8BF9-7E48FCC27087}" type="datetimeFigureOut">
              <a:rPr lang="en-US" smtClean="0"/>
              <a:pPr/>
              <a:t>4/23/2014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D51393-CBE0-420A-9916-71D83509208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30B84FD-9A8F-426D-8BF9-7E48FCC27087}" type="datetimeFigureOut">
              <a:rPr lang="en-US" smtClean="0"/>
              <a:pPr/>
              <a:t>4/23/2014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D51393-CBE0-420A-9916-71D83509208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30B84FD-9A8F-426D-8BF9-7E48FCC27087}" type="datetimeFigureOut">
              <a:rPr lang="en-US" smtClean="0"/>
              <a:pPr/>
              <a:t>4/23/2014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D51393-CBE0-420A-9916-71D83509208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30B84FD-9A8F-426D-8BF9-7E48FCC27087}" type="datetimeFigureOut">
              <a:rPr lang="en-US" smtClean="0"/>
              <a:pPr/>
              <a:t>4/23/2014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4D51393-CBE0-420A-9916-71D83509208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30B84FD-9A8F-426D-8BF9-7E48FCC27087}" type="datetimeFigureOut">
              <a:rPr lang="en-US" smtClean="0"/>
              <a:pPr/>
              <a:t>4/23/2014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4D51393-CBE0-420A-9916-71D83509208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0B84FD-9A8F-426D-8BF9-7E48FCC27087}" type="datetimeFigureOut">
              <a:rPr lang="en-US" smtClean="0"/>
              <a:pPr/>
              <a:t>4/23/2014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4D51393-CBE0-420A-9916-71D83509208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30B84FD-9A8F-426D-8BF9-7E48FCC27087}" type="datetimeFigureOut">
              <a:rPr lang="en-US" smtClean="0"/>
              <a:pPr/>
              <a:t>4/23/2014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D51393-CBE0-420A-9916-71D83509208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30B84FD-9A8F-426D-8BF9-7E48FCC27087}" type="datetimeFigureOut">
              <a:rPr lang="en-US" smtClean="0"/>
              <a:pPr/>
              <a:t>4/23/2014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D51393-CBE0-420A-9916-71D83509208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0B84FD-9A8F-426D-8BF9-7E48FCC27087}" type="datetimeFigureOut">
              <a:rPr lang="en-US" smtClean="0"/>
              <a:pPr/>
              <a:t>4/23/2014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D51393-CBE0-420A-9916-71D83509208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hyperlink" Target="http://www.plosone.org/article/info:doi/10.1371/journal.pone.0047760" TargetMode="External"/><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hyperlink" Target="http://en.wikipedia.org/wiki/Apolipoprotein_E" TargetMode="Externa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hyperlink" Target="http://www.plosone.org/article/info:doi/10.1371/journal.pone.0047760" TargetMode="External"/><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evs.gs.washington.edu/EVS/" TargetMode="External"/><Relationship Id="rId1" Type="http://schemas.openxmlformats.org/officeDocument/2006/relationships/slideLayout" Target="../slideLayouts/slideLayout6.xml"/><Relationship Id="rId4" Type="http://schemas.openxmlformats.org/officeDocument/2006/relationships/image" Target="../media/image35.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5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5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5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6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hyperlink" Target="http://www.snpedia.com/index.php?title=Rs1426654(A)&amp;action=edit&amp;redlink=1" TargetMode="Externa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45.jpeg"/></Relationships>
</file>

<file path=ppt/slides/_rels/slide6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smtClean="0"/>
              <a:t>Neandertals</a:t>
            </a:r>
          </a:p>
        </p:txBody>
      </p:sp>
      <p:pic>
        <p:nvPicPr>
          <p:cNvPr id="11267" name="Picture 2" descr="https://encrypted-tbn0.gstatic.com/images?q=tbn:ANd9GcQ_JBa4zqefSpaCGHp9ExMLKtgrRqLhurFXMcAAyUObW2u6wCfrKg"/>
          <p:cNvPicPr>
            <a:picLocks noChangeAspect="1" noChangeArrowheads="1"/>
          </p:cNvPicPr>
          <p:nvPr/>
        </p:nvPicPr>
        <p:blipFill>
          <a:blip r:embed="rId2" cstate="print"/>
          <a:srcRect/>
          <a:stretch>
            <a:fillRect/>
          </a:stretch>
        </p:blipFill>
        <p:spPr bwMode="auto">
          <a:xfrm>
            <a:off x="355680" y="1631692"/>
            <a:ext cx="2764800" cy="2765090"/>
          </a:xfrm>
          <a:prstGeom prst="rect">
            <a:avLst/>
          </a:prstGeom>
          <a:noFill/>
          <a:ln w="9525">
            <a:noFill/>
            <a:miter lim="800000"/>
            <a:headEnd/>
            <a:tailEnd/>
          </a:ln>
        </p:spPr>
      </p:pic>
      <p:pic>
        <p:nvPicPr>
          <p:cNvPr id="11268" name="Picture 4" descr="https://encrypted-tbn0.gstatic.com/images?q=tbn:ANd9GcSINKtIJ_veQkBugMJJ75ALJFAB_cRW7ov1wiT9FYe1xZvSOCBc"/>
          <p:cNvPicPr>
            <a:picLocks noChangeAspect="1" noChangeArrowheads="1"/>
          </p:cNvPicPr>
          <p:nvPr/>
        </p:nvPicPr>
        <p:blipFill>
          <a:blip r:embed="rId3" cstate="print"/>
          <a:srcRect/>
          <a:stretch>
            <a:fillRect/>
          </a:stretch>
        </p:blipFill>
        <p:spPr bwMode="auto">
          <a:xfrm>
            <a:off x="6023521" y="1631692"/>
            <a:ext cx="2583360" cy="1935563"/>
          </a:xfrm>
          <a:prstGeom prst="rect">
            <a:avLst/>
          </a:prstGeom>
          <a:noFill/>
          <a:ln w="9525">
            <a:noFill/>
            <a:miter lim="800000"/>
            <a:headEnd/>
            <a:tailEnd/>
          </a:ln>
        </p:spPr>
      </p:pic>
      <p:pic>
        <p:nvPicPr>
          <p:cNvPr id="11269" name="Picture 6" descr="https://encrypted-tbn2.gstatic.com/images?q=tbn:ANd9GcRnYd_G0DMat14x17AejvLcTRnAjjIeRZfRF1g08VJ--n7NjBJb"/>
          <p:cNvPicPr>
            <a:picLocks noChangeAspect="1" noChangeArrowheads="1"/>
          </p:cNvPicPr>
          <p:nvPr/>
        </p:nvPicPr>
        <p:blipFill>
          <a:blip r:embed="rId4" cstate="print"/>
          <a:srcRect/>
          <a:stretch>
            <a:fillRect/>
          </a:stretch>
        </p:blipFill>
        <p:spPr bwMode="auto">
          <a:xfrm>
            <a:off x="3189600" y="1631692"/>
            <a:ext cx="2764800" cy="2765090"/>
          </a:xfrm>
          <a:prstGeom prst="rect">
            <a:avLst/>
          </a:prstGeom>
          <a:noFill/>
          <a:ln w="9525">
            <a:noFill/>
            <a:miter lim="800000"/>
            <a:headEnd/>
            <a:tailEnd/>
          </a:ln>
        </p:spPr>
      </p:pic>
      <p:sp>
        <p:nvSpPr>
          <p:cNvPr id="11270" name="TextBox 5"/>
          <p:cNvSpPr txBox="1">
            <a:spLocks noChangeArrowheads="1"/>
          </p:cNvSpPr>
          <p:nvPr/>
        </p:nvSpPr>
        <p:spPr bwMode="auto">
          <a:xfrm>
            <a:off x="3604321" y="4604164"/>
            <a:ext cx="1423175" cy="360755"/>
          </a:xfrm>
          <a:prstGeom prst="rect">
            <a:avLst/>
          </a:prstGeom>
          <a:noFill/>
          <a:ln w="9525">
            <a:noFill/>
            <a:miter lim="800000"/>
            <a:headEnd/>
            <a:tailEnd/>
          </a:ln>
        </p:spPr>
        <p:txBody>
          <a:bodyPr wrap="none" lIns="82945" tIns="41473" rIns="82945" bIns="41473">
            <a:spAutoFit/>
          </a:bodyPr>
          <a:lstStyle/>
          <a:p>
            <a:r>
              <a:rPr lang="en-US"/>
              <a:t>Svante Paabo</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cstate="print"/>
          <a:srcRect/>
          <a:stretch>
            <a:fillRect/>
          </a:stretch>
        </p:blipFill>
        <p:spPr bwMode="auto">
          <a:xfrm>
            <a:off x="-128160" y="456528"/>
            <a:ext cx="9780481" cy="5265193"/>
          </a:xfrm>
          <a:prstGeom prst="rect">
            <a:avLst/>
          </a:prstGeom>
          <a:noFill/>
          <a:ln w="9525">
            <a:noFill/>
            <a:miter lim="800000"/>
            <a:headEnd/>
            <a:tailEnd/>
          </a:ln>
        </p:spPr>
      </p:pic>
      <p:sp>
        <p:nvSpPr>
          <p:cNvPr id="2" name="TextBox 1"/>
          <p:cNvSpPr txBox="1">
            <a:spLocks noChangeArrowheads="1"/>
          </p:cNvSpPr>
          <p:nvPr/>
        </p:nvSpPr>
        <p:spPr bwMode="auto">
          <a:xfrm>
            <a:off x="563040" y="2737728"/>
            <a:ext cx="7585920" cy="1422584"/>
          </a:xfrm>
          <a:prstGeom prst="rect">
            <a:avLst/>
          </a:prstGeom>
          <a:solidFill>
            <a:schemeClr val="bg1"/>
          </a:solidFill>
          <a:ln w="9525">
            <a:noFill/>
            <a:miter lim="800000"/>
            <a:headEnd/>
            <a:tailEnd/>
          </a:ln>
        </p:spPr>
        <p:txBody>
          <a:bodyPr lIns="82945" tIns="41473" rIns="82945" bIns="41473">
            <a:spAutoFit/>
          </a:bodyPr>
          <a:lstStyle/>
          <a:p>
            <a:r>
              <a:rPr lang="en-US" sz="2900" dirty="0">
                <a:solidFill>
                  <a:srgbClr val="FF0000"/>
                </a:solidFill>
              </a:rPr>
              <a:t>DYRK1A is thought to underlie some of the cognitive impairment associated with having three copies of </a:t>
            </a:r>
            <a:r>
              <a:rPr lang="en-US" sz="2900" dirty="0" err="1">
                <a:solidFill>
                  <a:srgbClr val="FF0000"/>
                </a:solidFill>
              </a:rPr>
              <a:t>chromsome</a:t>
            </a:r>
            <a:r>
              <a:rPr lang="en-US" sz="2900" dirty="0">
                <a:solidFill>
                  <a:srgbClr val="FF0000"/>
                </a:solidFill>
              </a:rPr>
              <a:t> 21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cstate="print"/>
          <a:srcRect/>
          <a:stretch>
            <a:fillRect/>
          </a:stretch>
        </p:blipFill>
        <p:spPr bwMode="auto">
          <a:xfrm>
            <a:off x="-128160" y="456529"/>
            <a:ext cx="10748161" cy="5786528"/>
          </a:xfrm>
          <a:prstGeom prst="rect">
            <a:avLst/>
          </a:prstGeom>
          <a:noFill/>
          <a:ln w="9525">
            <a:noFill/>
            <a:miter lim="800000"/>
            <a:headEnd/>
            <a:tailEnd/>
          </a:ln>
        </p:spPr>
      </p:pic>
      <p:sp>
        <p:nvSpPr>
          <p:cNvPr id="2" name="TextBox 1"/>
          <p:cNvSpPr txBox="1">
            <a:spLocks noChangeArrowheads="1"/>
          </p:cNvSpPr>
          <p:nvPr/>
        </p:nvSpPr>
        <p:spPr bwMode="auto">
          <a:xfrm>
            <a:off x="1592640" y="2806855"/>
            <a:ext cx="9590400" cy="530032"/>
          </a:xfrm>
          <a:prstGeom prst="rect">
            <a:avLst/>
          </a:prstGeom>
          <a:solidFill>
            <a:schemeClr val="bg1"/>
          </a:solidFill>
          <a:ln w="9525">
            <a:noFill/>
            <a:miter lim="800000"/>
            <a:headEnd/>
            <a:tailEnd/>
          </a:ln>
        </p:spPr>
        <p:txBody>
          <a:bodyPr lIns="82945" tIns="41473" rIns="82945" bIns="41473">
            <a:spAutoFit/>
          </a:bodyPr>
          <a:lstStyle/>
          <a:p>
            <a:r>
              <a:rPr lang="en-US" sz="2900" dirty="0">
                <a:solidFill>
                  <a:srgbClr val="FF0000"/>
                </a:solidFill>
              </a:rPr>
              <a:t>NRG3 is associated with schizophrenia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cstate="print"/>
          <a:srcRect/>
          <a:stretch>
            <a:fillRect/>
          </a:stretch>
        </p:blipFill>
        <p:spPr bwMode="auto">
          <a:xfrm>
            <a:off x="1254241" y="733038"/>
            <a:ext cx="7570080" cy="2004690"/>
          </a:xfrm>
          <a:prstGeom prst="rect">
            <a:avLst/>
          </a:prstGeom>
          <a:noFill/>
          <a:ln w="9525">
            <a:noFill/>
            <a:miter lim="800000"/>
            <a:headEnd/>
            <a:tailEnd/>
          </a:ln>
        </p:spPr>
      </p:pic>
      <p:sp>
        <p:nvSpPr>
          <p:cNvPr id="22531" name="TextBox 2"/>
          <p:cNvSpPr txBox="1">
            <a:spLocks noChangeArrowheads="1"/>
          </p:cNvSpPr>
          <p:nvPr/>
        </p:nvSpPr>
        <p:spPr bwMode="auto">
          <a:xfrm>
            <a:off x="1668960" y="3152491"/>
            <a:ext cx="2214096" cy="360755"/>
          </a:xfrm>
          <a:prstGeom prst="rect">
            <a:avLst/>
          </a:prstGeom>
          <a:noFill/>
          <a:ln w="9525">
            <a:noFill/>
            <a:miter lim="800000"/>
            <a:headEnd/>
            <a:tailEnd/>
          </a:ln>
        </p:spPr>
        <p:txBody>
          <a:bodyPr wrap="none" lIns="82945" tIns="41473" rIns="82945" bIns="41473">
            <a:spAutoFit/>
          </a:bodyPr>
          <a:lstStyle/>
          <a:p>
            <a:r>
              <a:rPr lang="en-US"/>
              <a:t>Page 150 out of ~200.</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3" cstate="print"/>
          <a:srcRect/>
          <a:stretch>
            <a:fillRect/>
          </a:stretch>
        </p:blipFill>
        <p:spPr bwMode="auto">
          <a:xfrm>
            <a:off x="7729920" y="5943505"/>
            <a:ext cx="1226880" cy="652388"/>
          </a:xfrm>
          <a:prstGeom prst="rect">
            <a:avLst/>
          </a:prstGeom>
          <a:noFill/>
          <a:ln w="9525">
            <a:noFill/>
            <a:round/>
            <a:headEnd/>
            <a:tailEnd/>
          </a:ln>
        </p:spPr>
      </p:pic>
      <p:pic>
        <p:nvPicPr>
          <p:cNvPr id="23555" name="Picture 3"/>
          <p:cNvPicPr>
            <a:picLocks noChangeAspect="1" noChangeArrowheads="1"/>
          </p:cNvPicPr>
          <p:nvPr/>
        </p:nvPicPr>
        <p:blipFill>
          <a:blip r:embed="rId4" cstate="print"/>
          <a:srcRect r="74989" b="41466"/>
          <a:stretch>
            <a:fillRect/>
          </a:stretch>
        </p:blipFill>
        <p:spPr bwMode="auto">
          <a:xfrm>
            <a:off x="839520" y="1216929"/>
            <a:ext cx="2350080" cy="4046825"/>
          </a:xfrm>
          <a:prstGeom prst="rect">
            <a:avLst/>
          </a:prstGeom>
          <a:noFill/>
          <a:ln w="9525">
            <a:noFill/>
            <a:round/>
            <a:headEnd/>
            <a:tailEnd/>
          </a:ln>
        </p:spPr>
      </p:pic>
      <p:sp>
        <p:nvSpPr>
          <p:cNvPr id="23556" name="Text Box 4"/>
          <p:cNvSpPr txBox="1">
            <a:spLocks noChangeArrowheads="1"/>
          </p:cNvSpPr>
          <p:nvPr/>
        </p:nvSpPr>
        <p:spPr bwMode="auto">
          <a:xfrm>
            <a:off x="1249920" y="5972308"/>
            <a:ext cx="3918240" cy="231864"/>
          </a:xfrm>
          <a:prstGeom prst="rect">
            <a:avLst/>
          </a:prstGeom>
          <a:noFill/>
          <a:ln w="9525">
            <a:noFill/>
            <a:round/>
            <a:headEnd/>
            <a:tailEnd/>
          </a:ln>
        </p:spPr>
        <p:txBody>
          <a:bodyPr lIns="0" tIns="0" rIns="0" bIns="0"/>
          <a:lstStyle/>
          <a:p>
            <a:pPr>
              <a:tabLst>
                <a:tab pos="656650" algn="l"/>
                <a:tab pos="1313299" algn="l"/>
                <a:tab pos="1969949" algn="l"/>
                <a:tab pos="2626599" algn="l"/>
                <a:tab pos="3283248" algn="l"/>
              </a:tabLst>
            </a:pPr>
            <a:r>
              <a:rPr lang="en-GB" sz="1100" b="1" dirty="0">
                <a:solidFill>
                  <a:srgbClr val="000000"/>
                </a:solidFill>
                <a:latin typeface="Arial" charset="0"/>
              </a:rPr>
              <a:t>R E Green et al. Science 2010;328:710-722</a:t>
            </a:r>
          </a:p>
        </p:txBody>
      </p:sp>
      <p:sp>
        <p:nvSpPr>
          <p:cNvPr id="23557" name="Text Box 5"/>
          <p:cNvSpPr txBox="1">
            <a:spLocks noChangeArrowheads="1"/>
          </p:cNvSpPr>
          <p:nvPr/>
        </p:nvSpPr>
        <p:spPr bwMode="auto">
          <a:xfrm>
            <a:off x="97920" y="6613175"/>
            <a:ext cx="4930560" cy="3470764"/>
          </a:xfrm>
          <a:prstGeom prst="rect">
            <a:avLst/>
          </a:prstGeom>
          <a:noFill/>
          <a:ln w="9525">
            <a:noFill/>
            <a:round/>
            <a:headEnd/>
            <a:tailEnd/>
          </a:ln>
        </p:spPr>
        <p:txBody>
          <a:bodyPr lIns="0" tIns="0" rIns="0" bIns="0"/>
          <a:lstStyle/>
          <a:p>
            <a:pPr marL="77761" indent="-77761">
              <a:tabLst>
                <a:tab pos="656650" algn="l"/>
                <a:tab pos="1313299" algn="l"/>
                <a:tab pos="1969949" algn="l"/>
                <a:tab pos="2626599" algn="l"/>
                <a:tab pos="3283248" algn="l"/>
                <a:tab pos="3939898" algn="l"/>
                <a:tab pos="4596548" algn="l"/>
              </a:tabLst>
            </a:pPr>
            <a:r>
              <a:rPr lang="en-GB" sz="900" dirty="0">
                <a:solidFill>
                  <a:srgbClr val="000000"/>
                </a:solidFill>
                <a:latin typeface="Arial" charset="0"/>
              </a:rPr>
              <a:t>Published by AAAS</a:t>
            </a:r>
          </a:p>
        </p:txBody>
      </p:sp>
      <p:sp>
        <p:nvSpPr>
          <p:cNvPr id="7" name="TextBox 6"/>
          <p:cNvSpPr txBox="1">
            <a:spLocks noChangeArrowheads="1"/>
          </p:cNvSpPr>
          <p:nvPr/>
        </p:nvSpPr>
        <p:spPr bwMode="auto">
          <a:xfrm>
            <a:off x="3189600" y="2253838"/>
            <a:ext cx="4838400" cy="2022748"/>
          </a:xfrm>
          <a:prstGeom prst="rect">
            <a:avLst/>
          </a:prstGeom>
          <a:noFill/>
          <a:ln w="9525">
            <a:noFill/>
            <a:miter lim="800000"/>
            <a:headEnd/>
            <a:tailEnd/>
          </a:ln>
        </p:spPr>
        <p:txBody>
          <a:bodyPr lIns="82945" tIns="41473" rIns="82945" bIns="41473">
            <a:spAutoFit/>
          </a:bodyPr>
          <a:lstStyle/>
          <a:p>
            <a:r>
              <a:rPr lang="en-US"/>
              <a:t>Scenario for Neandertal gene flow into OOA genomes.</a:t>
            </a:r>
          </a:p>
          <a:p>
            <a:endParaRPr lang="en-US"/>
          </a:p>
          <a:p>
            <a:pPr eaLnBrk="0"/>
            <a:r>
              <a:rPr lang="en-US"/>
              <a:t>The Neandertals are equally close to Europeans and East Asians. However,</a:t>
            </a:r>
          </a:p>
          <a:p>
            <a:pPr eaLnBrk="0"/>
            <a:r>
              <a:rPr lang="en-US"/>
              <a:t>the Neandertals are significantly closer to</a:t>
            </a:r>
          </a:p>
          <a:p>
            <a:pPr eaLnBrk="0"/>
            <a:r>
              <a:rPr lang="en-US"/>
              <a:t>non-Africans than to Africans</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Box 1"/>
          <p:cNvSpPr txBox="1">
            <a:spLocks noChangeArrowheads="1"/>
          </p:cNvSpPr>
          <p:nvPr/>
        </p:nvSpPr>
        <p:spPr bwMode="auto">
          <a:xfrm>
            <a:off x="908641" y="1097396"/>
            <a:ext cx="1219465" cy="360755"/>
          </a:xfrm>
          <a:prstGeom prst="rect">
            <a:avLst/>
          </a:prstGeom>
          <a:noFill/>
          <a:ln w="9525">
            <a:noFill/>
            <a:miter lim="800000"/>
            <a:headEnd/>
            <a:tailEnd/>
          </a:ln>
        </p:spPr>
        <p:txBody>
          <a:bodyPr wrap="none" lIns="82945" tIns="41473" rIns="82945" bIns="41473">
            <a:spAutoFit/>
          </a:bodyPr>
          <a:lstStyle/>
          <a:p>
            <a:r>
              <a:rPr lang="en-US"/>
              <a:t>Neandertal</a:t>
            </a:r>
          </a:p>
        </p:txBody>
      </p:sp>
      <p:sp>
        <p:nvSpPr>
          <p:cNvPr id="24579" name="TextBox 2"/>
          <p:cNvSpPr txBox="1">
            <a:spLocks noChangeArrowheads="1"/>
          </p:cNvSpPr>
          <p:nvPr/>
        </p:nvSpPr>
        <p:spPr bwMode="auto">
          <a:xfrm>
            <a:off x="3604321" y="1166523"/>
            <a:ext cx="1359824" cy="360755"/>
          </a:xfrm>
          <a:prstGeom prst="rect">
            <a:avLst/>
          </a:prstGeom>
          <a:noFill/>
          <a:ln w="9525">
            <a:noFill/>
            <a:miter lim="800000"/>
            <a:headEnd/>
            <a:tailEnd/>
          </a:ln>
        </p:spPr>
        <p:txBody>
          <a:bodyPr wrap="none" lIns="82945" tIns="41473" rIns="82945" bIns="41473">
            <a:spAutoFit/>
          </a:bodyPr>
          <a:lstStyle/>
          <a:p>
            <a:r>
              <a:rPr lang="en-US"/>
              <a:t>Out of Africa</a:t>
            </a:r>
          </a:p>
        </p:txBody>
      </p:sp>
      <p:sp>
        <p:nvSpPr>
          <p:cNvPr id="24580" name="TextBox 3"/>
          <p:cNvSpPr txBox="1">
            <a:spLocks noChangeArrowheads="1"/>
          </p:cNvSpPr>
          <p:nvPr/>
        </p:nvSpPr>
        <p:spPr bwMode="auto">
          <a:xfrm>
            <a:off x="6438240" y="1097396"/>
            <a:ext cx="710607" cy="360755"/>
          </a:xfrm>
          <a:prstGeom prst="rect">
            <a:avLst/>
          </a:prstGeom>
          <a:noFill/>
          <a:ln w="9525">
            <a:noFill/>
            <a:miter lim="800000"/>
            <a:headEnd/>
            <a:tailEnd/>
          </a:ln>
        </p:spPr>
        <p:txBody>
          <a:bodyPr wrap="none" lIns="82945" tIns="41473" rIns="82945" bIns="41473">
            <a:spAutoFit/>
          </a:bodyPr>
          <a:lstStyle/>
          <a:p>
            <a:r>
              <a:rPr lang="en-US"/>
              <a:t>Africa</a:t>
            </a:r>
          </a:p>
        </p:txBody>
      </p:sp>
      <p:sp>
        <p:nvSpPr>
          <p:cNvPr id="24581" name="Rectangle 4"/>
          <p:cNvSpPr>
            <a:spLocks noChangeArrowheads="1"/>
          </p:cNvSpPr>
          <p:nvPr/>
        </p:nvSpPr>
        <p:spPr bwMode="auto">
          <a:xfrm>
            <a:off x="493920" y="751759"/>
            <a:ext cx="2211840" cy="207382"/>
          </a:xfrm>
          <a:prstGeom prst="rect">
            <a:avLst/>
          </a:prstGeom>
          <a:solidFill>
            <a:schemeClr val="accent2"/>
          </a:solidFill>
          <a:ln w="9525" algn="ctr">
            <a:solidFill>
              <a:schemeClr val="tx1"/>
            </a:solidFill>
            <a:round/>
            <a:headEnd/>
            <a:tailEnd/>
          </a:ln>
        </p:spPr>
        <p:txBody>
          <a:bodyPr lIns="82945" tIns="41473" rIns="82945" bIns="41473"/>
          <a:lstStyle/>
          <a:p>
            <a:endParaRPr lang="en-US"/>
          </a:p>
        </p:txBody>
      </p:sp>
      <p:sp>
        <p:nvSpPr>
          <p:cNvPr id="24582" name="Rectangle 5"/>
          <p:cNvSpPr>
            <a:spLocks noChangeArrowheads="1"/>
          </p:cNvSpPr>
          <p:nvPr/>
        </p:nvSpPr>
        <p:spPr bwMode="auto">
          <a:xfrm>
            <a:off x="3120480" y="751759"/>
            <a:ext cx="2211840" cy="207382"/>
          </a:xfrm>
          <a:prstGeom prst="rect">
            <a:avLst/>
          </a:prstGeom>
          <a:solidFill>
            <a:srgbClr val="FF0000"/>
          </a:solidFill>
          <a:ln w="9525" algn="ctr">
            <a:solidFill>
              <a:schemeClr val="tx1"/>
            </a:solidFill>
            <a:round/>
            <a:headEnd/>
            <a:tailEnd/>
          </a:ln>
        </p:spPr>
        <p:txBody>
          <a:bodyPr lIns="82945" tIns="41473" rIns="82945" bIns="41473"/>
          <a:lstStyle/>
          <a:p>
            <a:endParaRPr lang="en-US"/>
          </a:p>
        </p:txBody>
      </p:sp>
      <p:sp>
        <p:nvSpPr>
          <p:cNvPr id="24583" name="Rectangle 6"/>
          <p:cNvSpPr>
            <a:spLocks noChangeArrowheads="1"/>
          </p:cNvSpPr>
          <p:nvPr/>
        </p:nvSpPr>
        <p:spPr bwMode="auto">
          <a:xfrm>
            <a:off x="5747040" y="751759"/>
            <a:ext cx="2211840" cy="207382"/>
          </a:xfrm>
          <a:prstGeom prst="rect">
            <a:avLst/>
          </a:prstGeom>
          <a:solidFill>
            <a:srgbClr val="FF0000"/>
          </a:solidFill>
          <a:ln w="9525" algn="ctr">
            <a:solidFill>
              <a:schemeClr val="tx1"/>
            </a:solidFill>
            <a:round/>
            <a:headEnd/>
            <a:tailEnd/>
          </a:ln>
        </p:spPr>
        <p:txBody>
          <a:bodyPr lIns="82945" tIns="41473" rIns="82945" bIns="41473"/>
          <a:lstStyle/>
          <a:p>
            <a:endParaRPr lang="en-US"/>
          </a:p>
        </p:txBody>
      </p:sp>
      <p:sp>
        <p:nvSpPr>
          <p:cNvPr id="24584" name="Rectangle 7"/>
          <p:cNvSpPr>
            <a:spLocks noChangeArrowheads="1"/>
          </p:cNvSpPr>
          <p:nvPr/>
        </p:nvSpPr>
        <p:spPr bwMode="auto">
          <a:xfrm>
            <a:off x="4295520" y="751759"/>
            <a:ext cx="207360" cy="207382"/>
          </a:xfrm>
          <a:prstGeom prst="rect">
            <a:avLst/>
          </a:prstGeom>
          <a:solidFill>
            <a:schemeClr val="accent2"/>
          </a:solidFill>
          <a:ln w="9525" algn="ctr">
            <a:solidFill>
              <a:schemeClr val="tx1"/>
            </a:solidFill>
            <a:round/>
            <a:headEnd/>
            <a:tailEnd/>
          </a:ln>
        </p:spPr>
        <p:txBody>
          <a:bodyPr lIns="82945" tIns="41473" rIns="82945" bIns="41473"/>
          <a:lstStyle/>
          <a:p>
            <a:endParaRPr lang="en-US"/>
          </a:p>
        </p:txBody>
      </p:sp>
      <p:sp>
        <p:nvSpPr>
          <p:cNvPr id="9" name="TextBox 8"/>
          <p:cNvSpPr txBox="1">
            <a:spLocks noChangeArrowheads="1"/>
          </p:cNvSpPr>
          <p:nvPr/>
        </p:nvSpPr>
        <p:spPr bwMode="auto">
          <a:xfrm>
            <a:off x="2982240" y="2184710"/>
            <a:ext cx="5114880" cy="914753"/>
          </a:xfrm>
          <a:prstGeom prst="rect">
            <a:avLst/>
          </a:prstGeom>
          <a:noFill/>
          <a:ln w="9525">
            <a:noFill/>
            <a:miter lim="800000"/>
            <a:headEnd/>
            <a:tailEnd/>
          </a:ln>
        </p:spPr>
        <p:txBody>
          <a:bodyPr lIns="82945" tIns="41473" rIns="82945" bIns="41473">
            <a:spAutoFit/>
          </a:bodyPr>
          <a:lstStyle/>
          <a:p>
            <a:r>
              <a:rPr lang="en-US"/>
              <a:t>Step 1: candidate region</a:t>
            </a:r>
          </a:p>
          <a:p>
            <a:r>
              <a:rPr lang="en-US"/>
              <a:t>In a 50 kb region, search for regions in which OOA is very different from Africa</a:t>
            </a:r>
          </a:p>
        </p:txBody>
      </p:sp>
      <p:cxnSp>
        <p:nvCxnSpPr>
          <p:cNvPr id="11" name="Straight Connector 10"/>
          <p:cNvCxnSpPr>
            <a:cxnSpLocks noChangeShapeType="1"/>
            <a:endCxn id="24579" idx="0"/>
          </p:cNvCxnSpPr>
          <p:nvPr/>
        </p:nvCxnSpPr>
        <p:spPr bwMode="auto">
          <a:xfrm flipH="1" flipV="1">
            <a:off x="4284233" y="1166523"/>
            <a:ext cx="840728" cy="879933"/>
          </a:xfrm>
          <a:prstGeom prst="line">
            <a:avLst/>
          </a:prstGeom>
          <a:noFill/>
          <a:ln w="9525" algn="ctr">
            <a:solidFill>
              <a:schemeClr val="tx1"/>
            </a:solidFill>
            <a:round/>
            <a:headEnd/>
            <a:tailEnd/>
          </a:ln>
        </p:spPr>
      </p:cxnSp>
      <p:cxnSp>
        <p:nvCxnSpPr>
          <p:cNvPr id="13" name="Straight Connector 12"/>
          <p:cNvCxnSpPr>
            <a:cxnSpLocks noChangeShapeType="1"/>
          </p:cNvCxnSpPr>
          <p:nvPr/>
        </p:nvCxnSpPr>
        <p:spPr bwMode="auto">
          <a:xfrm flipV="1">
            <a:off x="5194080" y="1078674"/>
            <a:ext cx="1935360" cy="967782"/>
          </a:xfrm>
          <a:prstGeom prst="line">
            <a:avLst/>
          </a:prstGeom>
          <a:noFill/>
          <a:ln w="9525" algn="ctr">
            <a:solidFill>
              <a:schemeClr val="tx1"/>
            </a:solidFill>
            <a:round/>
            <a:headEnd/>
            <a:tailEnd/>
          </a:ln>
        </p:spPr>
      </p:cxnSp>
      <p:sp>
        <p:nvSpPr>
          <p:cNvPr id="14" name="TextBox 13"/>
          <p:cNvSpPr txBox="1">
            <a:spLocks noChangeArrowheads="1"/>
          </p:cNvSpPr>
          <p:nvPr/>
        </p:nvSpPr>
        <p:spPr bwMode="auto">
          <a:xfrm>
            <a:off x="2982240" y="3636382"/>
            <a:ext cx="4492800" cy="1468751"/>
          </a:xfrm>
          <a:prstGeom prst="rect">
            <a:avLst/>
          </a:prstGeom>
          <a:noFill/>
          <a:ln w="9525">
            <a:noFill/>
            <a:miter lim="800000"/>
            <a:headEnd/>
            <a:tailEnd/>
          </a:ln>
        </p:spPr>
        <p:txBody>
          <a:bodyPr lIns="82945" tIns="41473" rIns="82945" bIns="41473">
            <a:spAutoFit/>
          </a:bodyPr>
          <a:lstStyle/>
          <a:p>
            <a:r>
              <a:rPr lang="en-US"/>
              <a:t>Step 2:  compare to Neandertal</a:t>
            </a:r>
          </a:p>
          <a:p>
            <a:r>
              <a:rPr lang="en-US"/>
              <a:t>Look for cases in which there is high match to the Neandertal sequence across many SNPs.  The OOA/Neandertal allele should be derived, not ancestral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3" cstate="print"/>
          <a:srcRect/>
          <a:stretch>
            <a:fillRect/>
          </a:stretch>
        </p:blipFill>
        <p:spPr bwMode="auto">
          <a:xfrm>
            <a:off x="355680" y="802165"/>
            <a:ext cx="7371360" cy="3732872"/>
          </a:xfrm>
          <a:prstGeom prst="rect">
            <a:avLst/>
          </a:prstGeom>
          <a:noFill/>
          <a:ln w="9525">
            <a:noFill/>
            <a:miter lim="800000"/>
            <a:headEnd/>
            <a:tailEnd/>
          </a:ln>
        </p:spPr>
      </p:pic>
      <p:cxnSp>
        <p:nvCxnSpPr>
          <p:cNvPr id="4" name="Straight Connector 3"/>
          <p:cNvCxnSpPr>
            <a:cxnSpLocks noChangeShapeType="1"/>
          </p:cNvCxnSpPr>
          <p:nvPr/>
        </p:nvCxnSpPr>
        <p:spPr bwMode="auto">
          <a:xfrm rot="5400000">
            <a:off x="3396870" y="4258538"/>
            <a:ext cx="1728181" cy="207360"/>
          </a:xfrm>
          <a:prstGeom prst="line">
            <a:avLst/>
          </a:prstGeom>
          <a:noFill/>
          <a:ln w="9525" algn="ctr">
            <a:solidFill>
              <a:schemeClr val="tx1"/>
            </a:solidFill>
            <a:round/>
            <a:headEnd/>
            <a:tailEnd/>
          </a:ln>
        </p:spPr>
      </p:cxnSp>
      <p:sp>
        <p:nvSpPr>
          <p:cNvPr id="5" name="TextBox 4"/>
          <p:cNvSpPr txBox="1">
            <a:spLocks noChangeArrowheads="1"/>
          </p:cNvSpPr>
          <p:nvPr/>
        </p:nvSpPr>
        <p:spPr bwMode="auto">
          <a:xfrm>
            <a:off x="2636641" y="5364564"/>
            <a:ext cx="2594841" cy="360755"/>
          </a:xfrm>
          <a:prstGeom prst="rect">
            <a:avLst/>
          </a:prstGeom>
          <a:noFill/>
          <a:ln w="9525">
            <a:noFill/>
            <a:miter lim="800000"/>
            <a:headEnd/>
            <a:tailEnd/>
          </a:ln>
        </p:spPr>
        <p:txBody>
          <a:bodyPr wrap="none" lIns="82945" tIns="41473" rIns="82945" bIns="41473">
            <a:spAutoFit/>
          </a:bodyPr>
          <a:lstStyle/>
          <a:p>
            <a:r>
              <a:rPr lang="en-US"/>
              <a:t>Same as Neandertal allele</a:t>
            </a:r>
          </a:p>
        </p:txBody>
      </p:sp>
      <p:cxnSp>
        <p:nvCxnSpPr>
          <p:cNvPr id="6" name="Straight Connector 5"/>
          <p:cNvCxnSpPr>
            <a:cxnSpLocks noChangeShapeType="1"/>
          </p:cNvCxnSpPr>
          <p:nvPr/>
        </p:nvCxnSpPr>
        <p:spPr bwMode="auto">
          <a:xfrm rot="5400000">
            <a:off x="938045" y="3942469"/>
            <a:ext cx="2212072" cy="1046880"/>
          </a:xfrm>
          <a:prstGeom prst="line">
            <a:avLst/>
          </a:prstGeom>
          <a:noFill/>
          <a:ln w="9525" algn="ctr">
            <a:solidFill>
              <a:schemeClr val="tx1"/>
            </a:solidFill>
            <a:round/>
            <a:headEnd/>
            <a:tailEnd/>
          </a:ln>
        </p:spPr>
      </p:cxnSp>
      <p:sp>
        <p:nvSpPr>
          <p:cNvPr id="7" name="TextBox 6"/>
          <p:cNvSpPr txBox="1">
            <a:spLocks noChangeArrowheads="1"/>
          </p:cNvSpPr>
          <p:nvPr/>
        </p:nvSpPr>
        <p:spPr bwMode="auto">
          <a:xfrm>
            <a:off x="355681" y="5710200"/>
            <a:ext cx="3054240" cy="360755"/>
          </a:xfrm>
          <a:prstGeom prst="rect">
            <a:avLst/>
          </a:prstGeom>
          <a:noFill/>
          <a:ln w="9525">
            <a:noFill/>
            <a:miter lim="800000"/>
            <a:headEnd/>
            <a:tailEnd/>
          </a:ln>
        </p:spPr>
        <p:txBody>
          <a:bodyPr lIns="82945" tIns="41473" rIns="82945" bIns="41473">
            <a:spAutoFit/>
          </a:bodyPr>
          <a:lstStyle/>
          <a:p>
            <a:r>
              <a:rPr lang="en-US"/>
              <a:t>Same as Chimp</a:t>
            </a:r>
          </a:p>
        </p:txBody>
      </p:sp>
      <p:cxnSp>
        <p:nvCxnSpPr>
          <p:cNvPr id="9" name="Straight Connector 8"/>
          <p:cNvCxnSpPr>
            <a:cxnSpLocks noChangeShapeType="1"/>
          </p:cNvCxnSpPr>
          <p:nvPr/>
        </p:nvCxnSpPr>
        <p:spPr bwMode="auto">
          <a:xfrm rot="5400000">
            <a:off x="3989404" y="4080724"/>
            <a:ext cx="2212072" cy="1046880"/>
          </a:xfrm>
          <a:prstGeom prst="line">
            <a:avLst/>
          </a:prstGeom>
          <a:noFill/>
          <a:ln w="9525" algn="ctr">
            <a:solidFill>
              <a:schemeClr val="tx1"/>
            </a:solidFill>
            <a:round/>
            <a:headEnd/>
            <a:tailEnd/>
          </a:ln>
        </p:spPr>
      </p:cxnSp>
      <p:sp>
        <p:nvSpPr>
          <p:cNvPr id="10" name="TextBox 9"/>
          <p:cNvSpPr txBox="1">
            <a:spLocks noChangeArrowheads="1"/>
          </p:cNvSpPr>
          <p:nvPr/>
        </p:nvSpPr>
        <p:spPr bwMode="auto">
          <a:xfrm>
            <a:off x="3051361" y="5710200"/>
            <a:ext cx="3054240" cy="360755"/>
          </a:xfrm>
          <a:prstGeom prst="rect">
            <a:avLst/>
          </a:prstGeom>
          <a:noFill/>
          <a:ln w="9525">
            <a:noFill/>
            <a:miter lim="800000"/>
            <a:headEnd/>
            <a:tailEnd/>
          </a:ln>
        </p:spPr>
        <p:txBody>
          <a:bodyPr lIns="82945" tIns="41473" rIns="82945" bIns="41473">
            <a:spAutoFit/>
          </a:bodyPr>
          <a:lstStyle/>
          <a:p>
            <a:r>
              <a:rPr lang="en-US"/>
              <a:t>Your genotype</a:t>
            </a:r>
          </a:p>
        </p:txBody>
      </p:sp>
      <p:cxnSp>
        <p:nvCxnSpPr>
          <p:cNvPr id="11" name="Straight Connector 10"/>
          <p:cNvCxnSpPr>
            <a:cxnSpLocks noChangeShapeType="1"/>
          </p:cNvCxnSpPr>
          <p:nvPr/>
        </p:nvCxnSpPr>
        <p:spPr bwMode="auto">
          <a:xfrm rot="5400000">
            <a:off x="4739645" y="4357233"/>
            <a:ext cx="2212072" cy="1046880"/>
          </a:xfrm>
          <a:prstGeom prst="line">
            <a:avLst/>
          </a:prstGeom>
          <a:noFill/>
          <a:ln w="9525" algn="ctr">
            <a:solidFill>
              <a:schemeClr val="tx1"/>
            </a:solidFill>
            <a:round/>
            <a:headEnd/>
            <a:tailEnd/>
          </a:ln>
        </p:spPr>
      </p:cxnSp>
      <p:sp>
        <p:nvSpPr>
          <p:cNvPr id="12" name="TextBox 11"/>
          <p:cNvSpPr txBox="1">
            <a:spLocks noChangeArrowheads="1"/>
          </p:cNvSpPr>
          <p:nvPr/>
        </p:nvSpPr>
        <p:spPr bwMode="auto">
          <a:xfrm>
            <a:off x="4157281" y="6124964"/>
            <a:ext cx="3054240" cy="360755"/>
          </a:xfrm>
          <a:prstGeom prst="rect">
            <a:avLst/>
          </a:prstGeom>
          <a:noFill/>
          <a:ln w="9525">
            <a:noFill/>
            <a:miter lim="800000"/>
            <a:headEnd/>
            <a:tailEnd/>
          </a:ln>
        </p:spPr>
        <p:txBody>
          <a:bodyPr lIns="82945" tIns="41473" rIns="82945" bIns="41473">
            <a:spAutoFit/>
          </a:bodyPr>
          <a:lstStyle/>
          <a:p>
            <a:r>
              <a:rPr lang="en-US"/>
              <a:t># Neandertal</a:t>
            </a:r>
          </a:p>
        </p:txBody>
      </p:sp>
      <p:cxnSp>
        <p:nvCxnSpPr>
          <p:cNvPr id="13" name="Straight Connector 12"/>
          <p:cNvCxnSpPr>
            <a:cxnSpLocks noChangeShapeType="1"/>
          </p:cNvCxnSpPr>
          <p:nvPr/>
        </p:nvCxnSpPr>
        <p:spPr bwMode="auto">
          <a:xfrm rot="10800000" flipV="1">
            <a:off x="3535200" y="2461219"/>
            <a:ext cx="701280" cy="69127"/>
          </a:xfrm>
          <a:prstGeom prst="line">
            <a:avLst/>
          </a:prstGeom>
          <a:noFill/>
          <a:ln w="9525" algn="ctr">
            <a:solidFill>
              <a:schemeClr val="tx1"/>
            </a:solidFill>
            <a:round/>
            <a:headEnd/>
            <a:tailEnd/>
          </a:ln>
        </p:spPr>
      </p:cxnSp>
      <p:sp>
        <p:nvSpPr>
          <p:cNvPr id="14" name="TextBox 13"/>
          <p:cNvSpPr txBox="1">
            <a:spLocks noChangeArrowheads="1"/>
          </p:cNvSpPr>
          <p:nvPr/>
        </p:nvSpPr>
        <p:spPr bwMode="auto">
          <a:xfrm>
            <a:off x="4305600" y="2350327"/>
            <a:ext cx="3054240" cy="360755"/>
          </a:xfrm>
          <a:prstGeom prst="rect">
            <a:avLst/>
          </a:prstGeom>
          <a:noFill/>
          <a:ln w="9525">
            <a:noFill/>
            <a:miter lim="800000"/>
            <a:headEnd/>
            <a:tailEnd/>
          </a:ln>
        </p:spPr>
        <p:txBody>
          <a:bodyPr lIns="82945" tIns="41473" rIns="82945" bIns="41473">
            <a:spAutoFit/>
          </a:bodyPr>
          <a:lstStyle/>
          <a:p>
            <a:r>
              <a:rPr lang="en-US"/>
              <a:t>Running total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10" grpId="0"/>
      <p:bldP spid="12" grpId="0"/>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Class </a:t>
            </a:r>
            <a:r>
              <a:rPr lang="en-US" dirty="0" err="1" smtClean="0"/>
              <a:t>neandertal</a:t>
            </a:r>
            <a:r>
              <a:rPr lang="en-US" dirty="0" smtClean="0"/>
              <a:t> histogram</a:t>
            </a:r>
            <a:endParaRPr lang="en-US" dirty="0"/>
          </a:p>
        </p:txBody>
      </p:sp>
    </p:spTree>
    <p:extLst>
      <p:ext uri="{BB962C8B-B14F-4D97-AF65-F5344CB8AC3E}">
        <p14:creationId xmlns:p14="http://schemas.microsoft.com/office/powerpoint/2010/main" val="25939976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cstate="print"/>
          <a:srcRect/>
          <a:stretch>
            <a:fillRect/>
          </a:stretch>
        </p:blipFill>
        <p:spPr bwMode="auto">
          <a:xfrm>
            <a:off x="1254240" y="226104"/>
            <a:ext cx="6359040" cy="613936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cstate="print"/>
          <a:srcRect/>
          <a:stretch>
            <a:fillRect/>
          </a:stretch>
        </p:blipFill>
        <p:spPr bwMode="auto">
          <a:xfrm>
            <a:off x="708480" y="594783"/>
            <a:ext cx="7349760" cy="539192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cstate="print"/>
          <a:srcRect/>
          <a:stretch>
            <a:fillRect/>
          </a:stretch>
        </p:blipFill>
        <p:spPr bwMode="auto">
          <a:xfrm>
            <a:off x="388800" y="456528"/>
            <a:ext cx="7781760" cy="553018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cstate="print"/>
          <a:srcRect/>
          <a:stretch>
            <a:fillRect/>
          </a:stretch>
        </p:blipFill>
        <p:spPr bwMode="auto">
          <a:xfrm>
            <a:off x="233280" y="387401"/>
            <a:ext cx="8480160" cy="594494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33600"/>
            <a:ext cx="8229600" cy="1143000"/>
          </a:xfrm>
        </p:spPr>
        <p:txBody>
          <a:bodyPr>
            <a:normAutofit fontScale="90000"/>
          </a:bodyPr>
          <a:lstStyle/>
          <a:p>
            <a:r>
              <a:rPr lang="en-US" dirty="0" smtClean="0"/>
              <a:t>Class gene210 v 23andme </a:t>
            </a:r>
            <a:br>
              <a:rPr lang="en-US" dirty="0" smtClean="0"/>
            </a:br>
            <a:r>
              <a:rPr lang="en-US" dirty="0" err="1" smtClean="0"/>
              <a:t>neandertal</a:t>
            </a:r>
            <a:r>
              <a:rPr lang="en-US" dirty="0" smtClean="0"/>
              <a:t> results</a:t>
            </a:r>
            <a:endParaRPr lang="en-US" dirty="0"/>
          </a:p>
        </p:txBody>
      </p:sp>
    </p:spTree>
    <p:extLst>
      <p:ext uri="{BB962C8B-B14F-4D97-AF65-F5344CB8AC3E}">
        <p14:creationId xmlns:p14="http://schemas.microsoft.com/office/powerpoint/2010/main" val="33833241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cstate="print"/>
          <a:srcRect/>
          <a:stretch>
            <a:fillRect/>
          </a:stretch>
        </p:blipFill>
        <p:spPr bwMode="auto">
          <a:xfrm>
            <a:off x="424800" y="733037"/>
            <a:ext cx="7948800" cy="53227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470025"/>
          </a:xfrm>
        </p:spPr>
        <p:txBody>
          <a:bodyPr/>
          <a:lstStyle/>
          <a:p>
            <a:r>
              <a:rPr lang="en-US" dirty="0" smtClean="0"/>
              <a:t>Finding </a:t>
            </a:r>
            <a:r>
              <a:rPr lang="en-US" dirty="0" err="1" smtClean="0"/>
              <a:t>Neandertal</a:t>
            </a:r>
            <a:r>
              <a:rPr lang="en-US" dirty="0" smtClean="0"/>
              <a:t> sequences in human genomes</a:t>
            </a:r>
            <a:endParaRPr lang="en-US" dirty="0"/>
          </a:p>
        </p:txBody>
      </p:sp>
      <p:sp>
        <p:nvSpPr>
          <p:cNvPr id="3" name="Subtitle 2"/>
          <p:cNvSpPr>
            <a:spLocks noGrp="1"/>
          </p:cNvSpPr>
          <p:nvPr>
            <p:ph type="subTitle" idx="1"/>
          </p:nvPr>
        </p:nvSpPr>
        <p:spPr/>
        <p:txBody>
          <a:bodyPr/>
          <a:lstStyle/>
          <a:p>
            <a:endParaRPr lang="en-US"/>
          </a:p>
        </p:txBody>
      </p:sp>
      <p:pic>
        <p:nvPicPr>
          <p:cNvPr id="5" name="Picture 1"/>
          <p:cNvPicPr>
            <a:picLocks noChangeAspect="1" noChangeArrowheads="1"/>
          </p:cNvPicPr>
          <p:nvPr/>
        </p:nvPicPr>
        <p:blipFill>
          <a:blip r:embed="rId3" cstate="print"/>
          <a:srcRect/>
          <a:stretch>
            <a:fillRect/>
          </a:stretch>
        </p:blipFill>
        <p:spPr bwMode="auto">
          <a:xfrm>
            <a:off x="1828800" y="1524000"/>
            <a:ext cx="5657850" cy="480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Fig. 2"/>
          <p:cNvPicPr>
            <a:picLocks noChangeAspect="1" noChangeArrowheads="1"/>
          </p:cNvPicPr>
          <p:nvPr/>
        </p:nvPicPr>
        <p:blipFill>
          <a:blip r:embed="rId3" cstate="print"/>
          <a:srcRect/>
          <a:stretch>
            <a:fillRect/>
          </a:stretch>
        </p:blipFill>
        <p:spPr bwMode="auto">
          <a:xfrm>
            <a:off x="914400" y="990600"/>
            <a:ext cx="6934200" cy="5263688"/>
          </a:xfrm>
          <a:prstGeom prst="rect">
            <a:avLst/>
          </a:prstGeom>
          <a:noFill/>
        </p:spPr>
      </p:pic>
      <p:sp>
        <p:nvSpPr>
          <p:cNvPr id="3" name="Title 1"/>
          <p:cNvSpPr txBox="1">
            <a:spLocks/>
          </p:cNvSpPr>
          <p:nvPr/>
        </p:nvSpPr>
        <p:spPr>
          <a:xfrm>
            <a:off x="609600" y="152400"/>
            <a:ext cx="7772400" cy="1470025"/>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smtClean="0">
                <a:ln>
                  <a:noFill/>
                </a:ln>
                <a:solidFill>
                  <a:schemeClr val="tx1"/>
                </a:solidFill>
                <a:effectLst/>
                <a:uLnTx/>
                <a:uFillTx/>
                <a:latin typeface="+mj-lt"/>
                <a:ea typeface="+mj-ea"/>
                <a:cs typeface="+mj-cs"/>
              </a:rPr>
              <a:t>Regions derived from </a:t>
            </a:r>
            <a:r>
              <a:rPr kumimoji="0" lang="en-US" sz="3600" b="0" i="0" u="none" strike="noStrike" kern="1200" cap="none" spc="0" normalizeH="0" baseline="0" noProof="0" dirty="0" err="1" smtClean="0">
                <a:ln>
                  <a:noFill/>
                </a:ln>
                <a:solidFill>
                  <a:schemeClr val="tx1"/>
                </a:solidFill>
                <a:effectLst/>
                <a:uLnTx/>
                <a:uFillTx/>
                <a:latin typeface="+mj-lt"/>
                <a:ea typeface="+mj-ea"/>
                <a:cs typeface="+mj-cs"/>
              </a:rPr>
              <a:t>Neandertal</a:t>
            </a:r>
            <a:endParaRPr kumimoji="0" lang="en-US" sz="3600" b="0" i="0" u="none" strike="noStrike" kern="1200" cap="none" spc="0" normalizeH="0" baseline="0" noProof="0" dirty="0" smtClean="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cstate="print"/>
          <a:srcRect/>
          <a:stretch>
            <a:fillRect/>
          </a:stretch>
        </p:blipFill>
        <p:spPr bwMode="auto">
          <a:xfrm>
            <a:off x="2133600" y="1524000"/>
            <a:ext cx="4924425" cy="4829175"/>
          </a:xfrm>
          <a:prstGeom prst="rect">
            <a:avLst/>
          </a:prstGeom>
          <a:noFill/>
          <a:ln w="9525">
            <a:noFill/>
            <a:miter lim="800000"/>
            <a:headEnd/>
            <a:tailEnd/>
          </a:ln>
        </p:spPr>
      </p:pic>
      <p:sp>
        <p:nvSpPr>
          <p:cNvPr id="5" name="Title 1"/>
          <p:cNvSpPr txBox="1">
            <a:spLocks/>
          </p:cNvSpPr>
          <p:nvPr/>
        </p:nvSpPr>
        <p:spPr>
          <a:xfrm>
            <a:off x="609600" y="152400"/>
            <a:ext cx="7772400" cy="1470025"/>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err="1" smtClean="0">
                <a:ln>
                  <a:noFill/>
                </a:ln>
                <a:solidFill>
                  <a:schemeClr val="tx1"/>
                </a:solidFill>
                <a:effectLst/>
                <a:uLnTx/>
                <a:uFillTx/>
                <a:latin typeface="+mj-lt"/>
                <a:ea typeface="+mj-ea"/>
                <a:cs typeface="+mj-cs"/>
              </a:rPr>
              <a:t>Neandertal</a:t>
            </a:r>
            <a:r>
              <a:rPr kumimoji="0" lang="en-US" sz="3600" b="0" i="0" u="none" strike="noStrike" kern="1200" cap="none" spc="0" normalizeH="0" baseline="0" noProof="0" dirty="0" smtClean="0">
                <a:ln>
                  <a:noFill/>
                </a:ln>
                <a:solidFill>
                  <a:schemeClr val="tx1"/>
                </a:solidFill>
                <a:effectLst/>
                <a:uLnTx/>
                <a:uFillTx/>
                <a:latin typeface="+mj-lt"/>
                <a:ea typeface="+mj-ea"/>
                <a:cs typeface="+mj-cs"/>
              </a:rPr>
              <a:t> sequences </a:t>
            </a:r>
            <a:r>
              <a:rPr kumimoji="0" lang="en-US" sz="3600" b="0" i="0" u="none" strike="noStrike" kern="1200" cap="none" spc="0" normalizeH="0" baseline="0" noProof="0" dirty="0" err="1" smtClean="0">
                <a:ln>
                  <a:noFill/>
                </a:ln>
                <a:solidFill>
                  <a:schemeClr val="tx1"/>
                </a:solidFill>
                <a:effectLst/>
                <a:uLnTx/>
                <a:uFillTx/>
                <a:latin typeface="+mj-lt"/>
                <a:ea typeface="+mj-ea"/>
                <a:cs typeface="+mj-cs"/>
              </a:rPr>
              <a:t>introgressed</a:t>
            </a:r>
            <a:r>
              <a:rPr kumimoji="0" lang="en-US" sz="3600" b="0" i="0" u="none" strike="noStrike" kern="1200" cap="none" spc="0" normalizeH="0" baseline="0" noProof="0" dirty="0" smtClean="0">
                <a:ln>
                  <a:noFill/>
                </a:ln>
                <a:solidFill>
                  <a:schemeClr val="tx1"/>
                </a:solidFill>
                <a:effectLst/>
                <a:uLnTx/>
                <a:uFillTx/>
                <a:latin typeface="+mj-lt"/>
                <a:ea typeface="+mj-ea"/>
                <a:cs typeface="+mj-cs"/>
              </a:rPr>
              <a:t> multiple times into the  human genome</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Asians have more </a:t>
            </a:r>
            <a:r>
              <a:rPr lang="en-US" dirty="0" err="1" smtClean="0"/>
              <a:t>Neandertal</a:t>
            </a:r>
            <a:r>
              <a:rPr lang="en-US" dirty="0" smtClean="0"/>
              <a:t> DNA than Europeans</a:t>
            </a:r>
            <a:endParaRPr lang="en-US" dirty="0"/>
          </a:p>
        </p:txBody>
      </p:sp>
      <p:pic>
        <p:nvPicPr>
          <p:cNvPr id="21506" name="Picture 2"/>
          <p:cNvPicPr>
            <a:picLocks noChangeAspect="1" noChangeArrowheads="1"/>
          </p:cNvPicPr>
          <p:nvPr/>
        </p:nvPicPr>
        <p:blipFill>
          <a:blip r:embed="rId2" cstate="print"/>
          <a:srcRect/>
          <a:stretch>
            <a:fillRect/>
          </a:stretch>
        </p:blipFill>
        <p:spPr bwMode="auto">
          <a:xfrm>
            <a:off x="1828800" y="1600200"/>
            <a:ext cx="5257800" cy="493376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BNC2</a:t>
            </a:r>
            <a:endParaRPr lang="en-US" dirty="0"/>
          </a:p>
        </p:txBody>
      </p:sp>
      <p:pic>
        <p:nvPicPr>
          <p:cNvPr id="16386" name="Picture 2" descr="https://encrypted-tbn3.gstatic.com/images?q=tbn:ANd9GcT3eqn2G0ZU--7iFl4KLgWQyaWXd4Ma6ccfk0pynet0GNAcVR5BPgJuoJwP"/>
          <p:cNvPicPr>
            <a:picLocks noChangeAspect="1" noChangeArrowheads="1"/>
          </p:cNvPicPr>
          <p:nvPr/>
        </p:nvPicPr>
        <p:blipFill>
          <a:blip r:embed="rId2" cstate="print"/>
          <a:srcRect/>
          <a:stretch>
            <a:fillRect/>
          </a:stretch>
        </p:blipFill>
        <p:spPr bwMode="auto">
          <a:xfrm>
            <a:off x="1295400" y="1447800"/>
            <a:ext cx="6259286" cy="3505200"/>
          </a:xfrm>
          <a:prstGeom prst="rect">
            <a:avLst/>
          </a:prstGeom>
          <a:noFill/>
        </p:spPr>
      </p:pic>
      <p:sp>
        <p:nvSpPr>
          <p:cNvPr id="4" name="TextBox 3"/>
          <p:cNvSpPr txBox="1"/>
          <p:nvPr/>
        </p:nvSpPr>
        <p:spPr>
          <a:xfrm>
            <a:off x="838200" y="5410200"/>
            <a:ext cx="6705600" cy="646331"/>
          </a:xfrm>
          <a:prstGeom prst="rect">
            <a:avLst/>
          </a:prstGeom>
          <a:noFill/>
        </p:spPr>
        <p:txBody>
          <a:bodyPr wrap="square" rtlCol="0">
            <a:spAutoFit/>
          </a:bodyPr>
          <a:lstStyle/>
          <a:p>
            <a:r>
              <a:rPr lang="en-US" dirty="0" smtClean="0"/>
              <a:t>Haplotype is </a:t>
            </a:r>
            <a:r>
              <a:rPr lang="en-US" dirty="0"/>
              <a:t>at 67% frequency in Europeans, absent in Africans and </a:t>
            </a:r>
            <a:r>
              <a:rPr lang="en-US" dirty="0" smtClean="0"/>
              <a:t>Asians </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633600" y="249147"/>
            <a:ext cx="7806240" cy="1143480"/>
          </a:xfrm>
        </p:spPr>
        <p:txBody>
          <a:bodyPr/>
          <a:lstStyle/>
          <a:p>
            <a:r>
              <a:rPr lang="en-US" smtClean="0"/>
              <a:t>Human Positive Selection</a:t>
            </a:r>
          </a:p>
        </p:txBody>
      </p:sp>
      <p:pic>
        <p:nvPicPr>
          <p:cNvPr id="3075" name="Picture 2" descr="http://blogs.plos.org/neuroanthropology/files/2011/02/Human-Evolution.jpg"/>
          <p:cNvPicPr>
            <a:picLocks noChangeAspect="1" noChangeArrowheads="1"/>
          </p:cNvPicPr>
          <p:nvPr/>
        </p:nvPicPr>
        <p:blipFill>
          <a:blip r:embed="rId2" cstate="print"/>
          <a:srcRect/>
          <a:stretch>
            <a:fillRect/>
          </a:stretch>
        </p:blipFill>
        <p:spPr bwMode="auto">
          <a:xfrm>
            <a:off x="908640" y="1424310"/>
            <a:ext cx="7257600" cy="505637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r>
              <a:rPr lang="en-US" smtClean="0"/>
              <a:t>Human Positive Selection Loci</a:t>
            </a:r>
          </a:p>
        </p:txBody>
      </p:sp>
      <p:pic>
        <p:nvPicPr>
          <p:cNvPr id="4099" name="Picture 2"/>
          <p:cNvPicPr>
            <a:picLocks noChangeAspect="1" noChangeArrowheads="1"/>
          </p:cNvPicPr>
          <p:nvPr/>
        </p:nvPicPr>
        <p:blipFill>
          <a:blip r:embed="rId2" cstate="print"/>
          <a:srcRect/>
          <a:stretch>
            <a:fillRect/>
          </a:stretch>
        </p:blipFill>
        <p:spPr bwMode="auto">
          <a:xfrm>
            <a:off x="79201" y="2184710"/>
            <a:ext cx="9086400" cy="331810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n-US" smtClean="0"/>
              <a:t>Positive selection regions</a:t>
            </a:r>
          </a:p>
        </p:txBody>
      </p:sp>
      <p:sp>
        <p:nvSpPr>
          <p:cNvPr id="5123" name="TextBox 2"/>
          <p:cNvSpPr txBox="1">
            <a:spLocks noChangeArrowheads="1"/>
          </p:cNvSpPr>
          <p:nvPr/>
        </p:nvSpPr>
        <p:spPr bwMode="auto">
          <a:xfrm>
            <a:off x="977760" y="2322964"/>
            <a:ext cx="6359040" cy="3407743"/>
          </a:xfrm>
          <a:prstGeom prst="rect">
            <a:avLst/>
          </a:prstGeom>
          <a:noFill/>
          <a:ln w="9525">
            <a:noFill/>
            <a:miter lim="800000"/>
            <a:headEnd/>
            <a:tailEnd/>
          </a:ln>
        </p:spPr>
        <p:txBody>
          <a:bodyPr lIns="82945" tIns="41473" rIns="82945" bIns="41473">
            <a:spAutoFit/>
          </a:bodyPr>
          <a:lstStyle/>
          <a:p>
            <a:r>
              <a:rPr lang="en-US"/>
              <a:t>Mostly changes in expression.  Only 35 affect protein coding</a:t>
            </a:r>
          </a:p>
          <a:p>
            <a:r>
              <a:rPr lang="en-US"/>
              <a:t>Examples:</a:t>
            </a:r>
          </a:p>
          <a:p>
            <a:pPr lvl="1"/>
            <a:r>
              <a:rPr lang="en-US"/>
              <a:t>SCL24A5 lighter skin</a:t>
            </a:r>
          </a:p>
          <a:p>
            <a:pPr lvl="1"/>
            <a:r>
              <a:rPr lang="en-US"/>
              <a:t>MATP lighter skin</a:t>
            </a:r>
          </a:p>
          <a:p>
            <a:pPr lvl="1"/>
            <a:r>
              <a:rPr lang="en-US"/>
              <a:t>LCT  milk drinking</a:t>
            </a:r>
          </a:p>
          <a:p>
            <a:pPr lvl="1"/>
            <a:r>
              <a:rPr lang="en-US"/>
              <a:t>EDAR hair thickness</a:t>
            </a:r>
          </a:p>
          <a:p>
            <a:pPr lvl="1"/>
            <a:r>
              <a:rPr lang="en-US"/>
              <a:t>ARHGEF3 bone mineral density</a:t>
            </a:r>
          </a:p>
          <a:p>
            <a:pPr lvl="1"/>
            <a:r>
              <a:rPr lang="en-US"/>
              <a:t>BTLA rheumatoid arthritis</a:t>
            </a:r>
          </a:p>
          <a:p>
            <a:pPr lvl="1"/>
            <a:r>
              <a:rPr lang="en-US"/>
              <a:t>ITPR3  Type 1 diabetes</a:t>
            </a:r>
          </a:p>
          <a:p>
            <a:pPr lvl="1"/>
            <a:r>
              <a:rPr lang="en-US"/>
              <a:t>TLR5  interferon gamma secretion</a:t>
            </a:r>
          </a:p>
          <a:p>
            <a:pPr lvl="1"/>
            <a:endParaRPr lang="en-US"/>
          </a:p>
          <a:p>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304800" y="2895600"/>
            <a:ext cx="7806240" cy="1143480"/>
          </a:xfrm>
        </p:spPr>
        <p:txBody>
          <a:bodyPr>
            <a:noAutofit/>
          </a:bodyPr>
          <a:lstStyle/>
          <a:p>
            <a:pPr algn="l"/>
            <a:r>
              <a:rPr lang="en-US" sz="2400" b="0" dirty="0" smtClean="0"/>
              <a:t>First appear in the European fossil record about 400,000 years ago </a:t>
            </a:r>
            <a:br>
              <a:rPr lang="en-US" sz="2400" b="0" dirty="0" smtClean="0"/>
            </a:br>
            <a:r>
              <a:rPr lang="en-US" sz="2400" b="0" dirty="0" smtClean="0"/>
              <a:t/>
            </a:r>
            <a:br>
              <a:rPr lang="en-US" sz="2400" b="0" dirty="0" smtClean="0"/>
            </a:br>
            <a:r>
              <a:rPr lang="en-US" sz="2400" b="0" dirty="0" smtClean="0"/>
              <a:t>Lived in Europe and Western Asia as far east as Southern Siberia and as far south as the Middle East</a:t>
            </a:r>
            <a:br>
              <a:rPr lang="en-US" sz="2400" b="0" dirty="0" smtClean="0"/>
            </a:br>
            <a:r>
              <a:rPr lang="en-US" sz="2400" b="0" dirty="0" smtClean="0"/>
              <a:t/>
            </a:r>
            <a:br>
              <a:rPr lang="en-US" sz="2400" b="0" dirty="0" smtClean="0"/>
            </a:br>
            <a:r>
              <a:rPr lang="en-US" sz="2400" b="0" dirty="0" smtClean="0"/>
              <a:t>came into contact with modern humans from at least 80,000 years ago</a:t>
            </a:r>
            <a:endParaRPr lang="en-US" sz="2400" dirty="0" smtClean="0"/>
          </a:p>
        </p:txBody>
      </p:sp>
      <p:sp>
        <p:nvSpPr>
          <p:cNvPr id="13315" name="TextBox 2"/>
          <p:cNvSpPr txBox="1">
            <a:spLocks noChangeArrowheads="1"/>
          </p:cNvSpPr>
          <p:nvPr/>
        </p:nvSpPr>
        <p:spPr bwMode="auto">
          <a:xfrm>
            <a:off x="493921" y="663910"/>
            <a:ext cx="2255839" cy="591587"/>
          </a:xfrm>
          <a:prstGeom prst="rect">
            <a:avLst/>
          </a:prstGeom>
          <a:noFill/>
          <a:ln w="9525">
            <a:noFill/>
            <a:miter lim="800000"/>
            <a:headEnd/>
            <a:tailEnd/>
          </a:ln>
        </p:spPr>
        <p:txBody>
          <a:bodyPr wrap="none" lIns="82945" tIns="41473" rIns="82945" bIns="41473">
            <a:spAutoFit/>
          </a:bodyPr>
          <a:lstStyle/>
          <a:p>
            <a:r>
              <a:rPr lang="en-US" sz="3300" dirty="0" err="1"/>
              <a:t>Neandertals</a:t>
            </a:r>
            <a:endParaRPr lang="en-US" sz="33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US" smtClean="0"/>
              <a:t>Genotation</a:t>
            </a:r>
          </a:p>
        </p:txBody>
      </p:sp>
      <p:sp>
        <p:nvSpPr>
          <p:cNvPr id="6147" name="TextBox 2"/>
          <p:cNvSpPr txBox="1">
            <a:spLocks noChangeArrowheads="1"/>
          </p:cNvSpPr>
          <p:nvPr/>
        </p:nvSpPr>
        <p:spPr bwMode="auto">
          <a:xfrm>
            <a:off x="1046880" y="2253837"/>
            <a:ext cx="5045760" cy="360755"/>
          </a:xfrm>
          <a:prstGeom prst="rect">
            <a:avLst/>
          </a:prstGeom>
          <a:noFill/>
          <a:ln w="9525">
            <a:noFill/>
            <a:miter lim="800000"/>
            <a:headEnd/>
            <a:tailEnd/>
          </a:ln>
        </p:spPr>
        <p:txBody>
          <a:bodyPr lIns="82945" tIns="41473" rIns="82945" bIns="41473">
            <a:spAutoFit/>
          </a:bodyPr>
          <a:lstStyle/>
          <a:p>
            <a:r>
              <a:rPr lang="en-US"/>
              <a:t>Run selection exercise.</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t="29907"/>
          <a:stretch>
            <a:fillRect/>
          </a:stretch>
        </p:blipFill>
        <p:spPr bwMode="auto">
          <a:xfrm>
            <a:off x="1905000" y="1143000"/>
            <a:ext cx="5571894" cy="4536141"/>
          </a:xfrm>
          <a:prstGeom prst="rect">
            <a:avLst/>
          </a:prstGeom>
          <a:noFill/>
        </p:spPr>
      </p:pic>
      <p:sp>
        <p:nvSpPr>
          <p:cNvPr id="4100" name="Text Box 4"/>
          <p:cNvSpPr txBox="1">
            <a:spLocks noChangeArrowheads="1"/>
          </p:cNvSpPr>
          <p:nvPr/>
        </p:nvSpPr>
        <p:spPr bwMode="auto">
          <a:xfrm>
            <a:off x="404091" y="5748618"/>
            <a:ext cx="8347364" cy="606080"/>
          </a:xfrm>
          <a:prstGeom prst="rect">
            <a:avLst/>
          </a:prstGeom>
          <a:noFill/>
          <a:ln w="9525">
            <a:noFill/>
            <a:miter lim="800000"/>
            <a:headEnd/>
            <a:tailEnd/>
          </a:ln>
          <a:effectLst/>
        </p:spPr>
        <p:txBody>
          <a:bodyPr lIns="82058" tIns="41029" rIns="82058" bIns="41029">
            <a:spAutoFit/>
          </a:bodyPr>
          <a:lstStyle/>
          <a:p>
            <a:pPr eaLnBrk="1" hangingPunct="1"/>
            <a:r>
              <a:rPr lang="en-US" sz="1100" dirty="0"/>
              <a:t>McIntosh AM, Bennett C, Dickson D, </a:t>
            </a:r>
            <a:r>
              <a:rPr lang="en-US" sz="1100" dirty="0" err="1"/>
              <a:t>Anestis</a:t>
            </a:r>
            <a:r>
              <a:rPr lang="en-US" sz="1100" dirty="0"/>
              <a:t> SF, et al. (2012) The </a:t>
            </a:r>
            <a:r>
              <a:rPr lang="en-US" sz="1100" dirty="0" err="1"/>
              <a:t>Apolipoprotein</a:t>
            </a:r>
            <a:r>
              <a:rPr lang="en-US" sz="1100" dirty="0"/>
              <a:t> E (APOE) Gene Appears Functionally </a:t>
            </a:r>
            <a:r>
              <a:rPr lang="en-US" sz="1100" dirty="0" err="1"/>
              <a:t>Monomorphic</a:t>
            </a:r>
            <a:r>
              <a:rPr lang="en-US" sz="1100" dirty="0"/>
              <a:t> in Chimpanzees (Pan troglodytes). </a:t>
            </a:r>
            <a:r>
              <a:rPr lang="en-US" sz="1100" dirty="0" err="1"/>
              <a:t>PLoS</a:t>
            </a:r>
            <a:r>
              <a:rPr lang="en-US" sz="1100" dirty="0"/>
              <a:t> ONE 7(10): e47760. doi:10.1371/journal.pone.0047760</a:t>
            </a:r>
          </a:p>
          <a:p>
            <a:pPr eaLnBrk="1" hangingPunct="1"/>
            <a:r>
              <a:rPr lang="en-US" sz="1100" dirty="0">
                <a:hlinkClick r:id="rId3"/>
              </a:rPr>
              <a:t>http://www.plosone.org/article/info:doi/10.1371/journal.pone.0047760</a:t>
            </a:r>
            <a:endParaRPr lang="en-US" sz="1100" dirty="0"/>
          </a:p>
        </p:txBody>
      </p:sp>
      <p:pic>
        <p:nvPicPr>
          <p:cNvPr id="4101" name="Picture 5"/>
          <p:cNvPicPr>
            <a:picLocks noChangeAspect="1" noChangeArrowheads="1"/>
          </p:cNvPicPr>
          <p:nvPr/>
        </p:nvPicPr>
        <p:blipFill>
          <a:blip r:embed="rId4" cstate="print"/>
          <a:srcRect/>
          <a:stretch>
            <a:fillRect/>
          </a:stretch>
        </p:blipFill>
        <p:spPr bwMode="auto">
          <a:xfrm>
            <a:off x="6881091" y="6342530"/>
            <a:ext cx="2205182" cy="459441"/>
          </a:xfrm>
          <a:prstGeom prst="rect">
            <a:avLst/>
          </a:prstGeom>
          <a:noFill/>
        </p:spPr>
      </p:pic>
      <p:sp>
        <p:nvSpPr>
          <p:cNvPr id="2" name="TextBox 1"/>
          <p:cNvSpPr txBox="1"/>
          <p:nvPr/>
        </p:nvSpPr>
        <p:spPr>
          <a:xfrm>
            <a:off x="1546334" y="350506"/>
            <a:ext cx="6062878" cy="584775"/>
          </a:xfrm>
          <a:prstGeom prst="rect">
            <a:avLst/>
          </a:prstGeom>
          <a:noFill/>
        </p:spPr>
        <p:txBody>
          <a:bodyPr wrap="none" rtlCol="0">
            <a:spAutoFit/>
          </a:bodyPr>
          <a:lstStyle/>
          <a:p>
            <a:r>
              <a:rPr lang="en-US" sz="3200" dirty="0" smtClean="0"/>
              <a:t>Positive selection at the </a:t>
            </a:r>
            <a:r>
              <a:rPr lang="en-US" sz="3200" dirty="0" err="1" smtClean="0"/>
              <a:t>ApoE</a:t>
            </a:r>
            <a:r>
              <a:rPr lang="en-US" sz="3200" dirty="0" smtClean="0"/>
              <a:t> locus</a:t>
            </a:r>
            <a:endParaRPr lang="en-US" sz="32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ApoE4 and Alzheimer’s</a:t>
            </a:r>
            <a:endParaRPr lang="en-US" dirty="0"/>
          </a:p>
        </p:txBody>
      </p:sp>
      <p:pic>
        <p:nvPicPr>
          <p:cNvPr id="1026" name="Picture 2"/>
          <p:cNvPicPr>
            <a:picLocks noChangeAspect="1" noChangeArrowheads="1"/>
          </p:cNvPicPr>
          <p:nvPr/>
        </p:nvPicPr>
        <p:blipFill>
          <a:blip r:embed="rId3" cstate="print"/>
          <a:srcRect/>
          <a:stretch>
            <a:fillRect/>
          </a:stretch>
        </p:blipFill>
        <p:spPr bwMode="auto">
          <a:xfrm>
            <a:off x="2667000" y="1219200"/>
            <a:ext cx="3962400" cy="4067428"/>
          </a:xfrm>
          <a:prstGeom prst="rect">
            <a:avLst/>
          </a:prstGeom>
          <a:noFill/>
          <a:ln w="9525">
            <a:noFill/>
            <a:miter lim="800000"/>
            <a:headEnd/>
            <a:tailEnd/>
          </a:ln>
        </p:spPr>
      </p:pic>
      <p:sp>
        <p:nvSpPr>
          <p:cNvPr id="4" name="TextBox 3"/>
          <p:cNvSpPr txBox="1"/>
          <p:nvPr/>
        </p:nvSpPr>
        <p:spPr>
          <a:xfrm>
            <a:off x="5029200" y="1905000"/>
            <a:ext cx="1053494" cy="523220"/>
          </a:xfrm>
          <a:prstGeom prst="rect">
            <a:avLst/>
          </a:prstGeom>
          <a:noFill/>
        </p:spPr>
        <p:txBody>
          <a:bodyPr wrap="none" rtlCol="0">
            <a:spAutoFit/>
          </a:bodyPr>
          <a:lstStyle/>
          <a:p>
            <a:r>
              <a:rPr lang="en-US" sz="2800" b="1" dirty="0" smtClean="0">
                <a:solidFill>
                  <a:srgbClr val="FF0000"/>
                </a:solidFill>
              </a:rPr>
              <a:t>E3/E3</a:t>
            </a:r>
            <a:endParaRPr lang="en-US" sz="2800" b="1" dirty="0">
              <a:solidFill>
                <a:srgbClr val="FF0000"/>
              </a:solidFill>
            </a:endParaRPr>
          </a:p>
        </p:txBody>
      </p:sp>
      <p:sp>
        <p:nvSpPr>
          <p:cNvPr id="5" name="TextBox 4"/>
          <p:cNvSpPr txBox="1"/>
          <p:nvPr/>
        </p:nvSpPr>
        <p:spPr>
          <a:xfrm>
            <a:off x="4572000" y="3048000"/>
            <a:ext cx="1053494" cy="523220"/>
          </a:xfrm>
          <a:prstGeom prst="rect">
            <a:avLst/>
          </a:prstGeom>
          <a:noFill/>
        </p:spPr>
        <p:txBody>
          <a:bodyPr wrap="none" rtlCol="0">
            <a:spAutoFit/>
          </a:bodyPr>
          <a:lstStyle/>
          <a:p>
            <a:r>
              <a:rPr lang="en-US" sz="2800" b="1" dirty="0" smtClean="0">
                <a:solidFill>
                  <a:srgbClr val="FF0000"/>
                </a:solidFill>
              </a:rPr>
              <a:t>E3/E4</a:t>
            </a:r>
            <a:endParaRPr lang="en-US" sz="2800" b="1" dirty="0">
              <a:solidFill>
                <a:srgbClr val="FF0000"/>
              </a:solidFill>
            </a:endParaRPr>
          </a:p>
        </p:txBody>
      </p:sp>
      <p:sp>
        <p:nvSpPr>
          <p:cNvPr id="6" name="TextBox 5"/>
          <p:cNvSpPr txBox="1"/>
          <p:nvPr/>
        </p:nvSpPr>
        <p:spPr>
          <a:xfrm>
            <a:off x="3505200" y="4038600"/>
            <a:ext cx="1053494" cy="523220"/>
          </a:xfrm>
          <a:prstGeom prst="rect">
            <a:avLst/>
          </a:prstGeom>
          <a:noFill/>
        </p:spPr>
        <p:txBody>
          <a:bodyPr wrap="none" rtlCol="0">
            <a:spAutoFit/>
          </a:bodyPr>
          <a:lstStyle/>
          <a:p>
            <a:r>
              <a:rPr lang="en-US" sz="2800" b="1" dirty="0" smtClean="0">
                <a:solidFill>
                  <a:srgbClr val="FF0000"/>
                </a:solidFill>
              </a:rPr>
              <a:t>E4/E4</a:t>
            </a:r>
            <a:endParaRPr lang="en-US" sz="2800" b="1" dirty="0">
              <a:solidFill>
                <a:srgbClr val="FF0000"/>
              </a:solidFill>
            </a:endParaRPr>
          </a:p>
        </p:txBody>
      </p:sp>
      <p:sp>
        <p:nvSpPr>
          <p:cNvPr id="8" name="Rectangle 7"/>
          <p:cNvSpPr/>
          <p:nvPr/>
        </p:nvSpPr>
        <p:spPr>
          <a:xfrm>
            <a:off x="533400" y="5486400"/>
            <a:ext cx="8382000" cy="646331"/>
          </a:xfrm>
          <a:prstGeom prst="rect">
            <a:avLst/>
          </a:prstGeom>
        </p:spPr>
        <p:txBody>
          <a:bodyPr wrap="square">
            <a:spAutoFit/>
          </a:bodyPr>
          <a:lstStyle/>
          <a:p>
            <a:pPr>
              <a:buFont typeface="Arial" pitchFamily="34" charset="0"/>
              <a:buChar char="•"/>
            </a:pPr>
            <a:r>
              <a:rPr lang="en-US" dirty="0" smtClean="0"/>
              <a:t>Caucasian and Japanese carriers of 2 E4 alleles have between 10 and 30 times the risk of developing AD by 75 years of age, as compared to those not carrying any E4 alleles.</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0"/>
          <p:cNvSpPr>
            <a:spLocks noChangeArrowheads="1"/>
          </p:cNvSpPr>
          <p:nvPr/>
        </p:nvSpPr>
        <p:spPr bwMode="auto">
          <a:xfrm>
            <a:off x="0" y="5715000"/>
            <a:ext cx="9144000" cy="914400"/>
          </a:xfrm>
          <a:prstGeom prst="rect">
            <a:avLst/>
          </a:prstGeom>
          <a:solidFill>
            <a:srgbClr val="EEEEEE"/>
          </a:solidFill>
          <a:ln w="25400" algn="ctr">
            <a:noFill/>
            <a:miter lim="800000"/>
            <a:headEnd/>
            <a:tailEnd/>
          </a:ln>
        </p:spPr>
        <p:txBody>
          <a:bodyPr anchor="ctr"/>
          <a:lstStyle/>
          <a:p>
            <a:pPr algn="ctr"/>
            <a:endParaRPr lang="en-US">
              <a:solidFill>
                <a:srgbClr val="FFFFFF"/>
              </a:solidFill>
            </a:endParaRPr>
          </a:p>
        </p:txBody>
      </p:sp>
      <p:sp>
        <p:nvSpPr>
          <p:cNvPr id="14341" name="Text Placeholder 2"/>
          <p:cNvSpPr txBox="1">
            <a:spLocks/>
          </p:cNvSpPr>
          <p:nvPr/>
        </p:nvSpPr>
        <p:spPr bwMode="auto">
          <a:xfrm>
            <a:off x="0" y="5719762"/>
            <a:ext cx="9144000" cy="508000"/>
          </a:xfrm>
          <a:prstGeom prst="rect">
            <a:avLst/>
          </a:prstGeom>
          <a:noFill/>
          <a:ln w="9525">
            <a:noFill/>
            <a:miter lim="800000"/>
            <a:headEnd/>
            <a:tailEnd/>
          </a:ln>
        </p:spPr>
        <p:txBody>
          <a:bodyPr lIns="254000" tIns="63500" rIns="127000" bIns="0"/>
          <a:lstStyle/>
          <a:p>
            <a:r>
              <a:rPr lang="en-US" sz="1300">
                <a:latin typeface="Helvetica" charset="0"/>
              </a:rPr>
              <a:t>From: </a:t>
            </a:r>
            <a:r>
              <a:rPr lang="en-US" sz="1300" b="1">
                <a:latin typeface="Helvetica" charset="0"/>
              </a:rPr>
              <a:t>APOE Genotype, Lipids, and Coronary Heart Disease Risk:  A Prospective Population Study</a:t>
            </a:r>
          </a:p>
        </p:txBody>
      </p:sp>
      <p:sp>
        <p:nvSpPr>
          <p:cNvPr id="14343" name="Text Placeholder 2"/>
          <p:cNvSpPr txBox="1">
            <a:spLocks/>
          </p:cNvSpPr>
          <p:nvPr/>
        </p:nvSpPr>
        <p:spPr bwMode="auto">
          <a:xfrm>
            <a:off x="0" y="6310312"/>
            <a:ext cx="9144000" cy="317500"/>
          </a:xfrm>
          <a:prstGeom prst="rect">
            <a:avLst/>
          </a:prstGeom>
          <a:noFill/>
          <a:ln w="9525">
            <a:noFill/>
            <a:miter lim="800000"/>
            <a:headEnd/>
            <a:tailEnd/>
          </a:ln>
        </p:spPr>
        <p:txBody>
          <a:bodyPr lIns="254000" tIns="0" rIns="127000" bIns="63500"/>
          <a:lstStyle/>
          <a:p>
            <a:r>
              <a:rPr lang="en-US" sz="1200" dirty="0">
                <a:latin typeface="Helvetica" charset="0"/>
              </a:rPr>
              <a:t>Arch Intern Med. 2009;169(15):1424-1429. doi:10.1001/archinternmed.2009.234</a:t>
            </a:r>
          </a:p>
        </p:txBody>
      </p:sp>
      <p:cxnSp>
        <p:nvCxnSpPr>
          <p:cNvPr id="14346" name="Straight Connector 5"/>
          <p:cNvCxnSpPr>
            <a:cxnSpLocks noChangeShapeType="1"/>
          </p:cNvCxnSpPr>
          <p:nvPr/>
        </p:nvCxnSpPr>
        <p:spPr bwMode="auto">
          <a:xfrm>
            <a:off x="0" y="5694362"/>
            <a:ext cx="9144000" cy="0"/>
          </a:xfrm>
          <a:prstGeom prst="line">
            <a:avLst/>
          </a:prstGeom>
          <a:noFill/>
          <a:ln w="38100" algn="ctr">
            <a:solidFill>
              <a:srgbClr val="999999"/>
            </a:solidFill>
            <a:round/>
            <a:headEnd/>
            <a:tailEnd/>
          </a:ln>
        </p:spPr>
      </p:cxnSp>
      <p:pic>
        <p:nvPicPr>
          <p:cNvPr id="14349" name="Picture 13" descr="Cover"/>
          <p:cNvPicPr>
            <a:picLocks noChangeAspect="1" noChangeArrowheads="1"/>
          </p:cNvPicPr>
          <p:nvPr/>
        </p:nvPicPr>
        <p:blipFill>
          <a:blip r:embed="rId2" cstate="print"/>
          <a:srcRect r="24773" b="64911"/>
          <a:stretch>
            <a:fillRect/>
          </a:stretch>
        </p:blipFill>
        <p:spPr bwMode="auto">
          <a:xfrm>
            <a:off x="990600" y="1905000"/>
            <a:ext cx="6712857" cy="1905000"/>
          </a:xfrm>
          <a:prstGeom prst="rect">
            <a:avLst/>
          </a:prstGeom>
          <a:noFill/>
        </p:spPr>
      </p:pic>
      <p:sp>
        <p:nvSpPr>
          <p:cNvPr id="13" name="TextBox 12"/>
          <p:cNvSpPr txBox="1"/>
          <p:nvPr/>
        </p:nvSpPr>
        <p:spPr>
          <a:xfrm>
            <a:off x="304800" y="762000"/>
            <a:ext cx="7848600" cy="523220"/>
          </a:xfrm>
          <a:prstGeom prst="rect">
            <a:avLst/>
          </a:prstGeom>
          <a:noFill/>
        </p:spPr>
        <p:txBody>
          <a:bodyPr wrap="square" rtlCol="0">
            <a:spAutoFit/>
          </a:bodyPr>
          <a:lstStyle/>
          <a:p>
            <a:pPr algn="ctr"/>
            <a:r>
              <a:rPr lang="en-US" sz="2800" b="1" dirty="0" err="1" smtClean="0"/>
              <a:t>ApoE</a:t>
            </a:r>
            <a:r>
              <a:rPr lang="en-US" sz="2800" b="1" dirty="0" smtClean="0"/>
              <a:t> and coronary heart disease</a:t>
            </a:r>
            <a:endParaRPr lang="en-US" sz="2800" b="1"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0"/>
            <a:ext cx="7772400" cy="1470025"/>
          </a:xfrm>
        </p:spPr>
        <p:txBody>
          <a:bodyPr/>
          <a:lstStyle/>
          <a:p>
            <a:r>
              <a:rPr lang="en-US" dirty="0" err="1" smtClean="0"/>
              <a:t>ApoE</a:t>
            </a:r>
            <a:r>
              <a:rPr lang="en-US" dirty="0" smtClean="0"/>
              <a:t> (2,3,4)</a:t>
            </a:r>
            <a:endParaRPr lang="en-US" dirty="0"/>
          </a:p>
        </p:txBody>
      </p:sp>
      <p:sp>
        <p:nvSpPr>
          <p:cNvPr id="3" name="Subtitle 2"/>
          <p:cNvSpPr>
            <a:spLocks noGrp="1"/>
          </p:cNvSpPr>
          <p:nvPr>
            <p:ph type="subTitle" idx="1"/>
          </p:nvPr>
        </p:nvSpPr>
        <p:spPr>
          <a:xfrm>
            <a:off x="685800" y="1676400"/>
            <a:ext cx="7924800" cy="4495800"/>
          </a:xfrm>
        </p:spPr>
        <p:txBody>
          <a:bodyPr>
            <a:normAutofit fontScale="77500" lnSpcReduction="20000"/>
          </a:bodyPr>
          <a:lstStyle/>
          <a:p>
            <a:pPr algn="l"/>
            <a:r>
              <a:rPr lang="en-US" dirty="0" smtClean="0">
                <a:solidFill>
                  <a:schemeClr val="tx1"/>
                </a:solidFill>
              </a:rPr>
              <a:t>E4 is found in approximately 14 percent of the population.</a:t>
            </a:r>
            <a:endParaRPr lang="en-US" baseline="30000" dirty="0" smtClean="0">
              <a:solidFill>
                <a:schemeClr val="tx1"/>
              </a:solidFill>
            </a:endParaRPr>
          </a:p>
          <a:p>
            <a:pPr algn="l"/>
            <a:r>
              <a:rPr lang="en-US" dirty="0" smtClean="0">
                <a:solidFill>
                  <a:schemeClr val="tx1"/>
                </a:solidFill>
              </a:rPr>
              <a:t>E4 has been implicated in: </a:t>
            </a:r>
          </a:p>
          <a:p>
            <a:pPr lvl="1" algn="l"/>
            <a:r>
              <a:rPr lang="en-US" dirty="0" smtClean="0">
                <a:solidFill>
                  <a:schemeClr val="tx1"/>
                </a:solidFill>
              </a:rPr>
              <a:t>Atherosclerosis</a:t>
            </a:r>
          </a:p>
          <a:p>
            <a:pPr lvl="1" algn="l"/>
            <a:r>
              <a:rPr lang="en-US" dirty="0" smtClean="0">
                <a:solidFill>
                  <a:schemeClr val="tx1"/>
                </a:solidFill>
              </a:rPr>
              <a:t>Alzheimer's disease</a:t>
            </a:r>
          </a:p>
          <a:p>
            <a:pPr lvl="1" algn="l"/>
            <a:r>
              <a:rPr lang="en-US" dirty="0" smtClean="0">
                <a:solidFill>
                  <a:schemeClr val="tx1"/>
                </a:solidFill>
              </a:rPr>
              <a:t>impaired cognitive function</a:t>
            </a:r>
          </a:p>
          <a:p>
            <a:pPr lvl="1" algn="l"/>
            <a:r>
              <a:rPr lang="en-US" dirty="0" smtClean="0">
                <a:solidFill>
                  <a:schemeClr val="tx1"/>
                </a:solidFill>
              </a:rPr>
              <a:t>Reduced </a:t>
            </a:r>
            <a:r>
              <a:rPr lang="en-US" dirty="0" err="1" smtClean="0">
                <a:solidFill>
                  <a:schemeClr val="tx1"/>
                </a:solidFill>
              </a:rPr>
              <a:t>hippocampal</a:t>
            </a:r>
            <a:r>
              <a:rPr lang="en-US" dirty="0" smtClean="0">
                <a:solidFill>
                  <a:schemeClr val="tx1"/>
                </a:solidFill>
              </a:rPr>
              <a:t> volume</a:t>
            </a:r>
          </a:p>
          <a:p>
            <a:pPr lvl="1" algn="l"/>
            <a:r>
              <a:rPr lang="en-US" dirty="0" smtClean="0">
                <a:solidFill>
                  <a:schemeClr val="tx1"/>
                </a:solidFill>
              </a:rPr>
              <a:t>HIV</a:t>
            </a:r>
          </a:p>
          <a:p>
            <a:pPr lvl="1" algn="l"/>
            <a:r>
              <a:rPr lang="en-US" dirty="0" smtClean="0">
                <a:solidFill>
                  <a:schemeClr val="tx1"/>
                </a:solidFill>
              </a:rPr>
              <a:t>faster disease progression in multiple sclerosis</a:t>
            </a:r>
          </a:p>
          <a:p>
            <a:pPr lvl="1" algn="l"/>
            <a:r>
              <a:rPr lang="en-US" dirty="0" smtClean="0">
                <a:solidFill>
                  <a:schemeClr val="tx1"/>
                </a:solidFill>
              </a:rPr>
              <a:t>unfavorable outcome after traumatic brain injury</a:t>
            </a:r>
            <a:endParaRPr lang="en-US" baseline="30000" dirty="0" smtClean="0">
              <a:solidFill>
                <a:schemeClr val="tx1"/>
              </a:solidFill>
            </a:endParaRPr>
          </a:p>
          <a:p>
            <a:pPr lvl="1" algn="l"/>
            <a:r>
              <a:rPr lang="en-US" dirty="0" smtClean="0">
                <a:solidFill>
                  <a:schemeClr val="tx1"/>
                </a:solidFill>
              </a:rPr>
              <a:t>ischemic </a:t>
            </a:r>
            <a:r>
              <a:rPr lang="en-US" dirty="0" err="1" smtClean="0">
                <a:solidFill>
                  <a:schemeClr val="tx1"/>
                </a:solidFill>
              </a:rPr>
              <a:t>cerebrovascular</a:t>
            </a:r>
            <a:r>
              <a:rPr lang="en-US" dirty="0" smtClean="0">
                <a:solidFill>
                  <a:schemeClr val="tx1"/>
                </a:solidFill>
              </a:rPr>
              <a:t> disease</a:t>
            </a:r>
          </a:p>
          <a:p>
            <a:pPr lvl="1" algn="l"/>
            <a:r>
              <a:rPr lang="en-US" dirty="0" smtClean="0">
                <a:solidFill>
                  <a:schemeClr val="tx1"/>
                </a:solidFill>
              </a:rPr>
              <a:t>sleep apnea</a:t>
            </a:r>
            <a:endParaRPr lang="en-US" baseline="30000" dirty="0" smtClean="0">
              <a:solidFill>
                <a:schemeClr val="tx1"/>
              </a:solidFill>
            </a:endParaRPr>
          </a:p>
          <a:p>
            <a:pPr lvl="1" algn="l"/>
            <a:r>
              <a:rPr lang="en-US" dirty="0" smtClean="0">
                <a:solidFill>
                  <a:schemeClr val="tx1"/>
                </a:solidFill>
              </a:rPr>
              <a:t>accelerated telomere shortening </a:t>
            </a:r>
            <a:r>
              <a:rPr lang="en-US" baseline="30000" dirty="0" smtClean="0">
                <a:solidFill>
                  <a:schemeClr val="tx1"/>
                </a:solidFill>
                <a:hlinkClick r:id="rId2"/>
              </a:rPr>
              <a:t>]</a:t>
            </a:r>
            <a:r>
              <a:rPr lang="en-US" dirty="0" smtClean="0">
                <a:solidFill>
                  <a:schemeClr val="tx1"/>
                </a:solidFill>
              </a:rPr>
              <a:t> </a:t>
            </a:r>
          </a:p>
          <a:p>
            <a:pPr lvl="1" algn="l"/>
            <a:r>
              <a:rPr lang="en-US" dirty="0" smtClean="0">
                <a:solidFill>
                  <a:schemeClr val="tx1"/>
                </a:solidFill>
              </a:rPr>
              <a:t>Reduced </a:t>
            </a:r>
            <a:r>
              <a:rPr lang="en-US" dirty="0" err="1" smtClean="0">
                <a:solidFill>
                  <a:schemeClr val="tx1"/>
                </a:solidFill>
              </a:rPr>
              <a:t>neurite</a:t>
            </a:r>
            <a:r>
              <a:rPr lang="en-US" dirty="0" smtClean="0">
                <a:solidFill>
                  <a:schemeClr val="tx1"/>
                </a:solidFill>
              </a:rPr>
              <a:t> outgrowth</a:t>
            </a:r>
            <a:endParaRPr lang="en-US" baseline="30000" dirty="0" smtClean="0">
              <a:solidFill>
                <a:schemeClr val="tx1"/>
              </a:solidFill>
            </a:endParaRPr>
          </a:p>
          <a:p>
            <a:pPr algn="l"/>
            <a:endParaRPr lang="en-US" dirty="0">
              <a:solidFill>
                <a:schemeClr val="tx1"/>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t="29907"/>
          <a:stretch>
            <a:fillRect/>
          </a:stretch>
        </p:blipFill>
        <p:spPr bwMode="auto">
          <a:xfrm>
            <a:off x="1905000" y="1143000"/>
            <a:ext cx="5571894" cy="4536141"/>
          </a:xfrm>
          <a:prstGeom prst="rect">
            <a:avLst/>
          </a:prstGeom>
          <a:noFill/>
        </p:spPr>
      </p:pic>
      <p:sp>
        <p:nvSpPr>
          <p:cNvPr id="4100" name="Text Box 4"/>
          <p:cNvSpPr txBox="1">
            <a:spLocks noChangeArrowheads="1"/>
          </p:cNvSpPr>
          <p:nvPr/>
        </p:nvSpPr>
        <p:spPr bwMode="auto">
          <a:xfrm>
            <a:off x="404091" y="5748618"/>
            <a:ext cx="8347364" cy="606080"/>
          </a:xfrm>
          <a:prstGeom prst="rect">
            <a:avLst/>
          </a:prstGeom>
          <a:noFill/>
          <a:ln w="9525">
            <a:noFill/>
            <a:miter lim="800000"/>
            <a:headEnd/>
            <a:tailEnd/>
          </a:ln>
          <a:effectLst/>
        </p:spPr>
        <p:txBody>
          <a:bodyPr lIns="82058" tIns="41029" rIns="82058" bIns="41029">
            <a:spAutoFit/>
          </a:bodyPr>
          <a:lstStyle/>
          <a:p>
            <a:pPr eaLnBrk="1" hangingPunct="1"/>
            <a:r>
              <a:rPr lang="en-US" sz="1100" dirty="0"/>
              <a:t>McIntosh AM, Bennett C, Dickson D, </a:t>
            </a:r>
            <a:r>
              <a:rPr lang="en-US" sz="1100" dirty="0" err="1"/>
              <a:t>Anestis</a:t>
            </a:r>
            <a:r>
              <a:rPr lang="en-US" sz="1100" dirty="0"/>
              <a:t> SF, et al. (2012) The </a:t>
            </a:r>
            <a:r>
              <a:rPr lang="en-US" sz="1100" dirty="0" err="1"/>
              <a:t>Apolipoprotein</a:t>
            </a:r>
            <a:r>
              <a:rPr lang="en-US" sz="1100" dirty="0"/>
              <a:t> E (APOE) Gene Appears Functionally </a:t>
            </a:r>
            <a:r>
              <a:rPr lang="en-US" sz="1100" dirty="0" err="1"/>
              <a:t>Monomorphic</a:t>
            </a:r>
            <a:r>
              <a:rPr lang="en-US" sz="1100" dirty="0"/>
              <a:t> in Chimpanzees (Pan troglodytes). </a:t>
            </a:r>
            <a:r>
              <a:rPr lang="en-US" sz="1100" dirty="0" err="1"/>
              <a:t>PLoS</a:t>
            </a:r>
            <a:r>
              <a:rPr lang="en-US" sz="1100" dirty="0"/>
              <a:t> ONE 7(10): e47760. doi:10.1371/journal.pone.0047760</a:t>
            </a:r>
          </a:p>
          <a:p>
            <a:pPr eaLnBrk="1" hangingPunct="1"/>
            <a:r>
              <a:rPr lang="en-US" sz="1100" dirty="0">
                <a:hlinkClick r:id="rId3"/>
              </a:rPr>
              <a:t>http://www.plosone.org/article/info:doi/10.1371/journal.pone.0047760</a:t>
            </a:r>
            <a:endParaRPr lang="en-US" sz="1100" dirty="0"/>
          </a:p>
        </p:txBody>
      </p:sp>
      <p:pic>
        <p:nvPicPr>
          <p:cNvPr id="4101" name="Picture 5"/>
          <p:cNvPicPr>
            <a:picLocks noChangeAspect="1" noChangeArrowheads="1"/>
          </p:cNvPicPr>
          <p:nvPr/>
        </p:nvPicPr>
        <p:blipFill>
          <a:blip r:embed="rId4" cstate="print"/>
          <a:srcRect/>
          <a:stretch>
            <a:fillRect/>
          </a:stretch>
        </p:blipFill>
        <p:spPr bwMode="auto">
          <a:xfrm>
            <a:off x="6881091" y="6342530"/>
            <a:ext cx="2205182" cy="459441"/>
          </a:xfrm>
          <a:prstGeom prst="rect">
            <a:avLst/>
          </a:prstGeom>
          <a:noFill/>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24801" y="1769947"/>
            <a:ext cx="7806240" cy="1143480"/>
          </a:xfrm>
        </p:spPr>
        <p:txBody>
          <a:bodyPr>
            <a:normAutofit fontScale="90000"/>
          </a:bodyPr>
          <a:lstStyle/>
          <a:p>
            <a:pPr algn="l" eaLnBrk="1"/>
            <a:r>
              <a:rPr lang="en-US" smtClean="0"/>
              <a:t>Ways to detect genes under positive selection</a:t>
            </a:r>
            <a:br>
              <a:rPr lang="en-US" smtClean="0"/>
            </a:br>
            <a:r>
              <a:rPr lang="en-US" smtClean="0"/>
              <a:t>1.  Proportion of functional changes</a:t>
            </a:r>
            <a:br>
              <a:rPr lang="en-US" smtClean="0"/>
            </a:br>
            <a:r>
              <a:rPr lang="en-US" smtClean="0"/>
              <a:t/>
            </a:r>
            <a:br>
              <a:rPr lang="en-US" smtClean="0"/>
            </a:br>
            <a:r>
              <a:rPr lang="en-US" smtClean="0"/>
              <a:t>- Positive selection may favor many alleles, not just one</a:t>
            </a:r>
            <a:br>
              <a:rPr lang="en-US" smtClean="0"/>
            </a:br>
            <a:r>
              <a:rPr lang="en-US" smtClean="0"/>
              <a:t/>
            </a:r>
            <a:br>
              <a:rPr lang="en-US" smtClean="0"/>
            </a:br>
            <a:r>
              <a:rPr lang="en-US" smtClean="0"/>
              <a:t>-  This can be detected by a large number of coding changes relative to neutral changes in the gene.</a:t>
            </a:r>
            <a:br>
              <a:rPr lang="en-US" smtClean="0"/>
            </a:br>
            <a:r>
              <a:rPr lang="en-US" smtClean="0"/>
              <a:t/>
            </a:r>
            <a:br>
              <a:rPr lang="en-US" smtClean="0"/>
            </a:br>
            <a:endParaRPr lang="en-US"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1"/>
          <p:cNvSpPr txBox="1">
            <a:spLocks noChangeArrowheads="1"/>
          </p:cNvSpPr>
          <p:nvPr/>
        </p:nvSpPr>
        <p:spPr bwMode="auto">
          <a:xfrm>
            <a:off x="325440" y="381640"/>
            <a:ext cx="8493120" cy="414764"/>
          </a:xfrm>
          <a:prstGeom prst="rect">
            <a:avLst/>
          </a:prstGeom>
          <a:noFill/>
          <a:ln w="9525">
            <a:noFill/>
            <a:round/>
            <a:headEnd/>
            <a:tailEnd/>
          </a:ln>
        </p:spPr>
        <p:txBody>
          <a:bodyPr lIns="0" tIns="0" rIns="0" bIns="0"/>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sz="1500" b="1" dirty="0">
                <a:solidFill>
                  <a:srgbClr val="000000"/>
                </a:solidFill>
                <a:latin typeface="Arial" charset="0"/>
              </a:rPr>
              <a:t>Fig. 1. Time scales for the signatures of selection.</a:t>
            </a:r>
          </a:p>
        </p:txBody>
      </p:sp>
      <p:pic>
        <p:nvPicPr>
          <p:cNvPr id="8195" name="Picture 2"/>
          <p:cNvPicPr>
            <a:picLocks noChangeAspect="1" noChangeArrowheads="1"/>
          </p:cNvPicPr>
          <p:nvPr/>
        </p:nvPicPr>
        <p:blipFill>
          <a:blip r:embed="rId3" cstate="print"/>
          <a:srcRect/>
          <a:stretch>
            <a:fillRect/>
          </a:stretch>
        </p:blipFill>
        <p:spPr bwMode="auto">
          <a:xfrm>
            <a:off x="7729920" y="5943505"/>
            <a:ext cx="1226880" cy="652388"/>
          </a:xfrm>
          <a:prstGeom prst="rect">
            <a:avLst/>
          </a:prstGeom>
          <a:noFill/>
          <a:ln w="9525">
            <a:noFill/>
            <a:round/>
            <a:headEnd/>
            <a:tailEnd/>
          </a:ln>
        </p:spPr>
      </p:pic>
      <p:pic>
        <p:nvPicPr>
          <p:cNvPr id="8196" name="Picture 3"/>
          <p:cNvPicPr>
            <a:picLocks noChangeAspect="1" noChangeArrowheads="1"/>
          </p:cNvPicPr>
          <p:nvPr/>
        </p:nvPicPr>
        <p:blipFill>
          <a:blip r:embed="rId4" cstate="print"/>
          <a:srcRect/>
          <a:stretch>
            <a:fillRect/>
          </a:stretch>
        </p:blipFill>
        <p:spPr bwMode="auto">
          <a:xfrm>
            <a:off x="1238400" y="979303"/>
            <a:ext cx="6671520" cy="4893634"/>
          </a:xfrm>
          <a:prstGeom prst="rect">
            <a:avLst/>
          </a:prstGeom>
          <a:noFill/>
          <a:ln w="9525">
            <a:noFill/>
            <a:round/>
            <a:headEnd/>
            <a:tailEnd/>
          </a:ln>
        </p:spPr>
      </p:pic>
      <p:sp>
        <p:nvSpPr>
          <p:cNvPr id="8197" name="Text Box 4"/>
          <p:cNvSpPr txBox="1">
            <a:spLocks noChangeArrowheads="1"/>
          </p:cNvSpPr>
          <p:nvPr/>
        </p:nvSpPr>
        <p:spPr bwMode="auto">
          <a:xfrm>
            <a:off x="1238400" y="5972308"/>
            <a:ext cx="3918240" cy="231864"/>
          </a:xfrm>
          <a:prstGeom prst="rect">
            <a:avLst/>
          </a:prstGeom>
          <a:noFill/>
          <a:ln w="9525">
            <a:noFill/>
            <a:round/>
            <a:headEnd/>
            <a:tailEnd/>
          </a:ln>
        </p:spPr>
        <p:txBody>
          <a:bodyPr lIns="0" tIns="0" rIns="0" bIns="0"/>
          <a:lstStyle/>
          <a:p>
            <a:pPr>
              <a:tabLst>
                <a:tab pos="656650" algn="l"/>
                <a:tab pos="1313299" algn="l"/>
                <a:tab pos="1969949" algn="l"/>
                <a:tab pos="2626599" algn="l"/>
                <a:tab pos="3283248" algn="l"/>
              </a:tabLst>
            </a:pPr>
            <a:r>
              <a:rPr lang="en-GB" sz="1100" b="1" dirty="0">
                <a:solidFill>
                  <a:srgbClr val="000000"/>
                </a:solidFill>
                <a:latin typeface="Arial" charset="0"/>
              </a:rPr>
              <a:t>P C </a:t>
            </a:r>
            <a:r>
              <a:rPr lang="en-GB" sz="1100" b="1" dirty="0" err="1">
                <a:solidFill>
                  <a:srgbClr val="000000"/>
                </a:solidFill>
                <a:latin typeface="Arial" charset="0"/>
              </a:rPr>
              <a:t>Sabeti</a:t>
            </a:r>
            <a:r>
              <a:rPr lang="en-GB" sz="1100" b="1" dirty="0">
                <a:solidFill>
                  <a:srgbClr val="000000"/>
                </a:solidFill>
                <a:latin typeface="Arial" charset="0"/>
              </a:rPr>
              <a:t> et al. Science 2006;312:1614-1620</a:t>
            </a:r>
          </a:p>
        </p:txBody>
      </p:sp>
      <p:sp>
        <p:nvSpPr>
          <p:cNvPr id="8198" name="Text Box 5"/>
          <p:cNvSpPr txBox="1">
            <a:spLocks noChangeArrowheads="1"/>
          </p:cNvSpPr>
          <p:nvPr/>
        </p:nvSpPr>
        <p:spPr bwMode="auto">
          <a:xfrm>
            <a:off x="97920" y="6613175"/>
            <a:ext cx="4930560" cy="3470764"/>
          </a:xfrm>
          <a:prstGeom prst="rect">
            <a:avLst/>
          </a:prstGeom>
          <a:noFill/>
          <a:ln w="9525">
            <a:noFill/>
            <a:round/>
            <a:headEnd/>
            <a:tailEnd/>
          </a:ln>
        </p:spPr>
        <p:txBody>
          <a:bodyPr lIns="0" tIns="0" rIns="0" bIns="0"/>
          <a:lstStyle/>
          <a:p>
            <a:pPr marL="77761" indent="-77761">
              <a:tabLst>
                <a:tab pos="656650" algn="l"/>
                <a:tab pos="1313299" algn="l"/>
                <a:tab pos="1969949" algn="l"/>
                <a:tab pos="2626599" algn="l"/>
                <a:tab pos="3283248" algn="l"/>
                <a:tab pos="3939898" algn="l"/>
                <a:tab pos="4596548" algn="l"/>
              </a:tabLst>
            </a:pPr>
            <a:r>
              <a:rPr lang="en-GB" sz="900" dirty="0">
                <a:solidFill>
                  <a:srgbClr val="000000"/>
                </a:solidFill>
                <a:latin typeface="Arial" charset="0"/>
              </a:rPr>
              <a:t>Published by AAAS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ctrTitle"/>
          </p:nvPr>
        </p:nvSpPr>
        <p:spPr>
          <a:xfrm>
            <a:off x="493921" y="733038"/>
            <a:ext cx="7773120" cy="1470394"/>
          </a:xfrm>
        </p:spPr>
        <p:txBody>
          <a:bodyPr/>
          <a:lstStyle/>
          <a:p>
            <a:r>
              <a:rPr lang="en-US" smtClean="0"/>
              <a:t>FOXP2:  a transcription factor involved in human speech</a:t>
            </a:r>
          </a:p>
        </p:txBody>
      </p:sp>
      <p:sp>
        <p:nvSpPr>
          <p:cNvPr id="9219" name="Subtitle 2"/>
          <p:cNvSpPr>
            <a:spLocks noGrp="1"/>
          </p:cNvSpPr>
          <p:nvPr>
            <p:ph type="subTitle" idx="1"/>
          </p:nvPr>
        </p:nvSpPr>
        <p:spPr>
          <a:xfrm>
            <a:off x="632160" y="2184710"/>
            <a:ext cx="7879680" cy="4078508"/>
          </a:xfrm>
        </p:spPr>
        <p:txBody>
          <a:bodyPr/>
          <a:lstStyle/>
          <a:p>
            <a:pPr algn="l"/>
            <a:r>
              <a:rPr lang="en-US" smtClean="0"/>
              <a:t>Adaptively evolving along human lineage.</a:t>
            </a:r>
          </a:p>
          <a:p>
            <a:pPr algn="l"/>
            <a:r>
              <a:rPr lang="en-US" smtClean="0"/>
              <a:t>Highly conserved, but has recent human-specific changes</a:t>
            </a:r>
          </a:p>
          <a:p>
            <a:pPr algn="l"/>
            <a:r>
              <a:rPr lang="en-US" smtClean="0"/>
              <a:t>Mutations of FOXP2 cause a severe speech and language disorder</a:t>
            </a:r>
          </a:p>
          <a:p>
            <a:pPr algn="l"/>
            <a:endParaRPr lang="en-US" smtClean="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srcRect/>
          <a:stretch>
            <a:fillRect/>
          </a:stretch>
        </p:blipFill>
        <p:spPr bwMode="auto">
          <a:xfrm>
            <a:off x="1175040" y="2253837"/>
            <a:ext cx="6860160" cy="3885528"/>
          </a:xfrm>
          <a:prstGeom prst="rect">
            <a:avLst/>
          </a:prstGeom>
          <a:noFill/>
          <a:ln w="9525">
            <a:noFill/>
            <a:miter lim="800000"/>
            <a:headEnd/>
            <a:tailEnd/>
          </a:ln>
        </p:spPr>
      </p:pic>
      <p:sp>
        <p:nvSpPr>
          <p:cNvPr id="10243" name="Title 1"/>
          <p:cNvSpPr>
            <a:spLocks noGrp="1"/>
          </p:cNvSpPr>
          <p:nvPr>
            <p:ph type="title"/>
          </p:nvPr>
        </p:nvSpPr>
        <p:spPr>
          <a:xfrm>
            <a:off x="701281" y="1110358"/>
            <a:ext cx="7806240" cy="1143480"/>
          </a:xfrm>
        </p:spPr>
        <p:txBody>
          <a:bodyPr>
            <a:normAutofit fontScale="90000"/>
          </a:bodyPr>
          <a:lstStyle/>
          <a:p>
            <a:r>
              <a:rPr lang="en-US" dirty="0" smtClean="0"/>
              <a:t>FOXP2 mutations affect speech and language</a:t>
            </a:r>
            <a:br>
              <a:rPr lang="en-US" dirty="0" smtClean="0"/>
            </a:br>
            <a:r>
              <a:rPr lang="en-US" sz="1600" dirty="0" smtClean="0"/>
              <a:t>Affected members have deficits in language processing (such as the ability to break up words into their constituent phonemes) and grammatical skills (including production and comprehension of word inflections </a:t>
            </a:r>
            <a:r>
              <a:rPr lang="en-US" sz="1500" dirty="0" smtClean="0"/>
              <a:t>and syntactical structure).</a:t>
            </a:r>
            <a:endParaRPr lang="en-US"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93920" y="2668601"/>
            <a:ext cx="6013440" cy="1143480"/>
          </a:xfrm>
          <a:ln>
            <a:solidFill>
              <a:schemeClr val="bg1"/>
            </a:solidFill>
          </a:ln>
        </p:spPr>
        <p:txBody>
          <a:bodyPr>
            <a:noAutofit/>
          </a:bodyPr>
          <a:lstStyle/>
          <a:p>
            <a:pPr algn="l"/>
            <a:r>
              <a:rPr lang="en-US" sz="2400" b="0" dirty="0" smtClean="0">
                <a:solidFill>
                  <a:schemeClr val="tx1"/>
                </a:solidFill>
              </a:rPr>
              <a:t>Neanderthal cranial capacity is thought to have been as large as babies or larger as adults than Homo sapiens</a:t>
            </a:r>
            <a:r>
              <a:rPr lang="en-US" sz="2400" b="0" dirty="0" smtClean="0"/>
              <a:t/>
            </a:r>
            <a:br>
              <a:rPr lang="en-US" sz="2400" b="0" dirty="0" smtClean="0"/>
            </a:br>
            <a:r>
              <a:rPr lang="en-US" sz="2400" b="0" dirty="0" smtClean="0"/>
              <a:t/>
            </a:r>
            <a:br>
              <a:rPr lang="en-US" sz="2400" b="0" dirty="0" smtClean="0"/>
            </a:br>
            <a:r>
              <a:rPr lang="en-US" sz="2400" b="0" dirty="0" err="1" smtClean="0"/>
              <a:t>Neandertals</a:t>
            </a:r>
            <a:r>
              <a:rPr lang="en-US" sz="2400" b="0" dirty="0" smtClean="0"/>
              <a:t> were heavily built with robust bone structure. </a:t>
            </a:r>
            <a:br>
              <a:rPr lang="en-US" sz="2400" b="0" dirty="0" smtClean="0"/>
            </a:br>
            <a:r>
              <a:rPr lang="en-US" sz="2400" b="0" dirty="0" smtClean="0"/>
              <a:t/>
            </a:r>
            <a:br>
              <a:rPr lang="en-US" sz="2400" b="0" dirty="0" smtClean="0"/>
            </a:br>
            <a:r>
              <a:rPr lang="en-US" sz="2400" b="0" dirty="0" smtClean="0"/>
              <a:t>They were much stronger than </a:t>
            </a:r>
            <a:r>
              <a:rPr lang="en-US" sz="2400" b="0" i="1" dirty="0" smtClean="0"/>
              <a:t>Homo sapiens</a:t>
            </a:r>
            <a:r>
              <a:rPr lang="en-US" sz="2400" b="0" dirty="0" smtClean="0"/>
              <a:t>, having particularly strong arms and hands</a:t>
            </a:r>
            <a:endParaRPr lang="en-US" sz="2400" dirty="0" smtClean="0"/>
          </a:p>
        </p:txBody>
      </p:sp>
      <p:sp>
        <p:nvSpPr>
          <p:cNvPr id="14339" name="TextBox 2"/>
          <p:cNvSpPr txBox="1">
            <a:spLocks noChangeArrowheads="1"/>
          </p:cNvSpPr>
          <p:nvPr/>
        </p:nvSpPr>
        <p:spPr bwMode="auto">
          <a:xfrm>
            <a:off x="493921" y="663910"/>
            <a:ext cx="2255839" cy="591587"/>
          </a:xfrm>
          <a:prstGeom prst="rect">
            <a:avLst/>
          </a:prstGeom>
          <a:noFill/>
          <a:ln w="9525">
            <a:noFill/>
            <a:miter lim="800000"/>
            <a:headEnd/>
            <a:tailEnd/>
          </a:ln>
        </p:spPr>
        <p:txBody>
          <a:bodyPr wrap="none" lIns="82945" tIns="41473" rIns="82945" bIns="41473">
            <a:spAutoFit/>
          </a:bodyPr>
          <a:lstStyle/>
          <a:p>
            <a:r>
              <a:rPr lang="en-US" sz="3300" dirty="0" err="1"/>
              <a:t>Neandertals</a:t>
            </a:r>
            <a:endParaRPr lang="en-US" sz="3300"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Box 1"/>
          <p:cNvSpPr txBox="1">
            <a:spLocks noChangeArrowheads="1"/>
          </p:cNvSpPr>
          <p:nvPr/>
        </p:nvSpPr>
        <p:spPr bwMode="auto">
          <a:xfrm>
            <a:off x="1046881" y="4120273"/>
            <a:ext cx="6500160" cy="1191752"/>
          </a:xfrm>
          <a:prstGeom prst="rect">
            <a:avLst/>
          </a:prstGeom>
          <a:noFill/>
          <a:ln w="9525">
            <a:noFill/>
            <a:miter lim="800000"/>
            <a:headEnd/>
            <a:tailEnd/>
          </a:ln>
        </p:spPr>
        <p:txBody>
          <a:bodyPr lIns="82945" tIns="41473" rIns="82945" bIns="41473">
            <a:spAutoFit/>
          </a:bodyPr>
          <a:lstStyle/>
          <a:p>
            <a:r>
              <a:rPr lang="en-US"/>
              <a:t>Foxp2 gene</a:t>
            </a:r>
          </a:p>
          <a:p>
            <a:r>
              <a:rPr lang="en-US"/>
              <a:t>Has high functional differences.</a:t>
            </a:r>
          </a:p>
          <a:p>
            <a:r>
              <a:rPr lang="en-US"/>
              <a:t>Bars represent nucleotide changes. Grey bars indicate amino-acid changes</a:t>
            </a:r>
            <a:endParaRPr lang="en-US" b="1"/>
          </a:p>
        </p:txBody>
      </p:sp>
      <p:pic>
        <p:nvPicPr>
          <p:cNvPr id="11267" name="Picture 4" descr="http://www.nature.com/nature/journal/v418/n6900/images/nature01025-f2.2.jpg"/>
          <p:cNvPicPr>
            <a:picLocks noChangeAspect="1" noChangeArrowheads="1"/>
          </p:cNvPicPr>
          <p:nvPr/>
        </p:nvPicPr>
        <p:blipFill>
          <a:blip r:embed="rId2" cstate="print"/>
          <a:srcRect/>
          <a:stretch>
            <a:fillRect/>
          </a:stretch>
        </p:blipFill>
        <p:spPr bwMode="auto">
          <a:xfrm>
            <a:off x="1461600" y="1009547"/>
            <a:ext cx="5184000" cy="237624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cstate="print"/>
          <a:srcRect/>
          <a:stretch>
            <a:fillRect/>
          </a:stretch>
        </p:blipFill>
        <p:spPr bwMode="auto">
          <a:xfrm>
            <a:off x="1185121" y="663910"/>
            <a:ext cx="5624640" cy="2091100"/>
          </a:xfrm>
          <a:prstGeom prst="rect">
            <a:avLst/>
          </a:prstGeom>
          <a:noFill/>
          <a:ln w="9525">
            <a:noFill/>
            <a:miter lim="800000"/>
            <a:headEnd/>
            <a:tailEnd/>
          </a:ln>
        </p:spPr>
      </p:pic>
      <p:sp>
        <p:nvSpPr>
          <p:cNvPr id="12291" name="TextBox 1"/>
          <p:cNvSpPr txBox="1">
            <a:spLocks noChangeArrowheads="1"/>
          </p:cNvSpPr>
          <p:nvPr/>
        </p:nvSpPr>
        <p:spPr bwMode="auto">
          <a:xfrm>
            <a:off x="563041" y="3359873"/>
            <a:ext cx="5184589" cy="637754"/>
          </a:xfrm>
          <a:prstGeom prst="rect">
            <a:avLst/>
          </a:prstGeom>
          <a:noFill/>
          <a:ln w="9525">
            <a:noFill/>
            <a:miter lim="800000"/>
            <a:headEnd/>
            <a:tailEnd/>
          </a:ln>
        </p:spPr>
        <p:txBody>
          <a:bodyPr wrap="none" lIns="82945" tIns="41473" rIns="82945" bIns="41473">
            <a:spAutoFit/>
          </a:bodyPr>
          <a:lstStyle/>
          <a:p>
            <a:r>
              <a:rPr lang="en-US"/>
              <a:t>Replaced mouse FOXP2 with human FOXP2</a:t>
            </a:r>
          </a:p>
          <a:p>
            <a:r>
              <a:rPr lang="en-US"/>
              <a:t>Found gain-of-function changes in brain and behavior</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Full-size image"/>
          <p:cNvPicPr>
            <a:picLocks noChangeAspect="1" noChangeArrowheads="1"/>
          </p:cNvPicPr>
          <p:nvPr/>
        </p:nvPicPr>
        <p:blipFill>
          <a:blip r:embed="rId3" cstate="print"/>
          <a:srcRect/>
          <a:stretch>
            <a:fillRect/>
          </a:stretch>
        </p:blipFill>
        <p:spPr bwMode="auto">
          <a:xfrm>
            <a:off x="1550880" y="1147801"/>
            <a:ext cx="5211360" cy="4977163"/>
          </a:xfrm>
          <a:prstGeom prst="rect">
            <a:avLst/>
          </a:prstGeom>
          <a:noFill/>
          <a:ln w="9525">
            <a:noFill/>
            <a:miter lim="800000"/>
            <a:headEnd/>
            <a:tailEnd/>
          </a:ln>
        </p:spPr>
      </p:pic>
      <p:sp>
        <p:nvSpPr>
          <p:cNvPr id="13315" name="TextBox 1"/>
          <p:cNvSpPr txBox="1">
            <a:spLocks noChangeArrowheads="1"/>
          </p:cNvSpPr>
          <p:nvPr/>
        </p:nvSpPr>
        <p:spPr bwMode="auto">
          <a:xfrm>
            <a:off x="839521" y="318274"/>
            <a:ext cx="4694455" cy="360755"/>
          </a:xfrm>
          <a:prstGeom prst="rect">
            <a:avLst/>
          </a:prstGeom>
          <a:noFill/>
          <a:ln w="9525">
            <a:noFill/>
            <a:miter lim="800000"/>
            <a:headEnd/>
            <a:tailEnd/>
          </a:ln>
        </p:spPr>
        <p:txBody>
          <a:bodyPr wrap="none" lIns="82945" tIns="41473" rIns="82945" bIns="41473">
            <a:spAutoFit/>
          </a:bodyPr>
          <a:lstStyle/>
          <a:p>
            <a:r>
              <a:rPr lang="en-US" i="1">
                <a:solidFill>
                  <a:srgbClr val="000000"/>
                </a:solidFill>
              </a:rPr>
              <a:t>Foxp2</a:t>
            </a:r>
            <a:r>
              <a:rPr lang="en-US" i="1" baseline="30000">
                <a:solidFill>
                  <a:srgbClr val="000000"/>
                </a:solidFill>
              </a:rPr>
              <a:t>hum</a:t>
            </a:r>
            <a:r>
              <a:rPr lang="en-US">
                <a:solidFill>
                  <a:srgbClr val="000000"/>
                </a:solidFill>
              </a:rPr>
              <a:t> Increases the Length of Dendritic Trees</a:t>
            </a:r>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www.sciencedirect.com.laneproxy.stanford.edu/cache/MiamiImageURL/1-s2.0-S009286740900378X-gr6_lrg.jpg/0?wchp=dGLzVlk-zSkWb"/>
          <p:cNvPicPr>
            <a:picLocks noChangeAspect="1" noChangeArrowheads="1"/>
          </p:cNvPicPr>
          <p:nvPr/>
        </p:nvPicPr>
        <p:blipFill>
          <a:blip r:embed="rId3" cstate="print"/>
          <a:srcRect/>
          <a:stretch>
            <a:fillRect/>
          </a:stretch>
        </p:blipFill>
        <p:spPr bwMode="auto">
          <a:xfrm>
            <a:off x="537120" y="1908201"/>
            <a:ext cx="7791840" cy="3110727"/>
          </a:xfrm>
          <a:prstGeom prst="rect">
            <a:avLst/>
          </a:prstGeom>
          <a:noFill/>
          <a:ln w="9525">
            <a:noFill/>
            <a:miter lim="800000"/>
            <a:headEnd/>
            <a:tailEnd/>
          </a:ln>
        </p:spPr>
      </p:pic>
      <p:sp>
        <p:nvSpPr>
          <p:cNvPr id="14339" name="TextBox 1"/>
          <p:cNvSpPr txBox="1">
            <a:spLocks noChangeArrowheads="1"/>
          </p:cNvSpPr>
          <p:nvPr/>
        </p:nvSpPr>
        <p:spPr bwMode="auto">
          <a:xfrm flipH="1">
            <a:off x="977760" y="663910"/>
            <a:ext cx="6524640" cy="360755"/>
          </a:xfrm>
          <a:prstGeom prst="rect">
            <a:avLst/>
          </a:prstGeom>
          <a:noFill/>
          <a:ln w="9525">
            <a:noFill/>
            <a:miter lim="800000"/>
            <a:headEnd/>
            <a:tailEnd/>
          </a:ln>
        </p:spPr>
        <p:txBody>
          <a:bodyPr lIns="82945" tIns="41473" rIns="82945" bIns="41473">
            <a:spAutoFit/>
          </a:bodyPr>
          <a:lstStyle/>
          <a:p>
            <a:r>
              <a:rPr lang="en-US" i="1">
                <a:solidFill>
                  <a:srgbClr val="000000"/>
                </a:solidFill>
              </a:rPr>
              <a:t>Foxp2</a:t>
            </a:r>
            <a:r>
              <a:rPr lang="en-US" i="1" baseline="30000">
                <a:solidFill>
                  <a:srgbClr val="000000"/>
                </a:solidFill>
              </a:rPr>
              <a:t>hum</a:t>
            </a:r>
            <a:r>
              <a:rPr lang="en-US">
                <a:solidFill>
                  <a:srgbClr val="000000"/>
                </a:solidFill>
              </a:rPr>
              <a:t> Affects the Structure of Pup Isolation Calls</a:t>
            </a:r>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632161" y="663911"/>
            <a:ext cx="7806240" cy="1143480"/>
          </a:xfrm>
        </p:spPr>
        <p:txBody>
          <a:bodyPr>
            <a:normAutofit fontScale="90000"/>
          </a:bodyPr>
          <a:lstStyle/>
          <a:p>
            <a:r>
              <a:rPr lang="en-US" dirty="0" smtClean="0"/>
              <a:t>Novel mutations in human FOXP2</a:t>
            </a:r>
            <a:br>
              <a:rPr lang="en-US" dirty="0" smtClean="0"/>
            </a:br>
            <a:r>
              <a:rPr lang="en-US" sz="1800" dirty="0" err="1" smtClean="0"/>
              <a:t>Exome</a:t>
            </a:r>
            <a:r>
              <a:rPr lang="en-US" sz="1800" dirty="0" smtClean="0"/>
              <a:t> Variant Server</a:t>
            </a:r>
            <a:br>
              <a:rPr lang="en-US" sz="1800" dirty="0" smtClean="0"/>
            </a:br>
            <a:r>
              <a:rPr lang="en-US" sz="1800" dirty="0" smtClean="0">
                <a:hlinkClick r:id="rId2"/>
              </a:rPr>
              <a:t>http://evs.gs.washington.edu/EVS/</a:t>
            </a:r>
            <a:r>
              <a:rPr lang="en-US" sz="1800" dirty="0" smtClean="0"/>
              <a:t/>
            </a:r>
            <a:br>
              <a:rPr lang="en-US" sz="1800" dirty="0" smtClean="0"/>
            </a:br>
            <a:r>
              <a:rPr lang="en-US" sz="1800" dirty="0" smtClean="0"/>
              <a:t>Database of sequence variants appearing in </a:t>
            </a:r>
            <a:r>
              <a:rPr lang="en-US" sz="1800" dirty="0" err="1" smtClean="0"/>
              <a:t>cDNAs</a:t>
            </a:r>
            <a:r>
              <a:rPr lang="en-US" dirty="0" smtClean="0"/>
              <a:t/>
            </a:r>
            <a:br>
              <a:rPr lang="en-US" dirty="0" smtClean="0"/>
            </a:br>
            <a:endParaRPr lang="en-US" dirty="0" smtClean="0"/>
          </a:p>
        </p:txBody>
      </p:sp>
      <p:pic>
        <p:nvPicPr>
          <p:cNvPr id="16387" name="Picture 2"/>
          <p:cNvPicPr>
            <a:picLocks noChangeAspect="1" noChangeArrowheads="1"/>
          </p:cNvPicPr>
          <p:nvPr/>
        </p:nvPicPr>
        <p:blipFill>
          <a:blip r:embed="rId3" cstate="print"/>
          <a:srcRect/>
          <a:stretch>
            <a:fillRect/>
          </a:stretch>
        </p:blipFill>
        <p:spPr bwMode="auto">
          <a:xfrm>
            <a:off x="728640" y="3567255"/>
            <a:ext cx="8415360" cy="2488581"/>
          </a:xfrm>
          <a:prstGeom prst="rect">
            <a:avLst/>
          </a:prstGeom>
          <a:noFill/>
          <a:ln w="9525">
            <a:noFill/>
            <a:miter lim="800000"/>
            <a:headEnd/>
            <a:tailEnd/>
          </a:ln>
        </p:spPr>
      </p:pic>
      <p:pic>
        <p:nvPicPr>
          <p:cNvPr id="16388" name="Picture 3"/>
          <p:cNvPicPr>
            <a:picLocks noChangeAspect="1" noChangeArrowheads="1"/>
          </p:cNvPicPr>
          <p:nvPr/>
        </p:nvPicPr>
        <p:blipFill>
          <a:blip r:embed="rId4" cstate="print"/>
          <a:srcRect/>
          <a:stretch>
            <a:fillRect/>
          </a:stretch>
        </p:blipFill>
        <p:spPr bwMode="auto">
          <a:xfrm>
            <a:off x="632160" y="1977328"/>
            <a:ext cx="3369600" cy="1408468"/>
          </a:xfrm>
          <a:prstGeom prst="rect">
            <a:avLst/>
          </a:prstGeom>
          <a:noFill/>
          <a:ln w="9525">
            <a:noFill/>
            <a:miter lim="800000"/>
            <a:headEnd/>
            <a:tailEnd/>
          </a:ln>
        </p:spPr>
      </p:pic>
      <p:cxnSp>
        <p:nvCxnSpPr>
          <p:cNvPr id="6" name="Straight Arrow Connector 5"/>
          <p:cNvCxnSpPr>
            <a:cxnSpLocks noChangeShapeType="1"/>
          </p:cNvCxnSpPr>
          <p:nvPr/>
        </p:nvCxnSpPr>
        <p:spPr bwMode="auto">
          <a:xfrm>
            <a:off x="3742560" y="2253837"/>
            <a:ext cx="967680" cy="1797309"/>
          </a:xfrm>
          <a:prstGeom prst="straightConnector1">
            <a:avLst/>
          </a:prstGeom>
          <a:noFill/>
          <a:ln w="9525" algn="ctr">
            <a:solidFill>
              <a:schemeClr val="tx1"/>
            </a:solidFill>
            <a:round/>
            <a:headEnd/>
            <a:tailEnd type="arrow" w="med" len="med"/>
          </a:ln>
        </p:spPr>
      </p:cxnSp>
      <p:sp>
        <p:nvSpPr>
          <p:cNvPr id="8" name="TextBox 7"/>
          <p:cNvSpPr txBox="1">
            <a:spLocks noChangeArrowheads="1"/>
          </p:cNvSpPr>
          <p:nvPr/>
        </p:nvSpPr>
        <p:spPr bwMode="auto">
          <a:xfrm>
            <a:off x="3120480" y="1769946"/>
            <a:ext cx="4042482" cy="360755"/>
          </a:xfrm>
          <a:prstGeom prst="rect">
            <a:avLst/>
          </a:prstGeom>
          <a:noFill/>
          <a:ln w="9525">
            <a:noFill/>
            <a:miter lim="800000"/>
            <a:headEnd/>
            <a:tailEnd/>
          </a:ln>
        </p:spPr>
        <p:txBody>
          <a:bodyPr wrap="none" lIns="82945" tIns="41473" rIns="82945" bIns="41473">
            <a:spAutoFit/>
          </a:bodyPr>
          <a:lstStyle/>
          <a:p>
            <a:r>
              <a:rPr lang="en-US"/>
              <a:t>11 people have protein changes in FOXP2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493921" y="2115583"/>
            <a:ext cx="7806240" cy="2695963"/>
          </a:xfrm>
        </p:spPr>
        <p:txBody>
          <a:bodyPr>
            <a:noAutofit/>
          </a:bodyPr>
          <a:lstStyle/>
          <a:p>
            <a:pPr algn="l" eaLnBrk="1"/>
            <a:r>
              <a:rPr lang="en-US" sz="2800" dirty="0" smtClean="0"/>
              <a:t>Ways to detect genes under positive selection </a:t>
            </a:r>
            <a:br>
              <a:rPr lang="en-US" sz="2800" dirty="0" smtClean="0"/>
            </a:br>
            <a:r>
              <a:rPr lang="en-US" sz="2800" dirty="0" smtClean="0"/>
              <a:t>2.  Lower Genetic Diversity</a:t>
            </a:r>
            <a:br>
              <a:rPr lang="en-US" sz="2800" dirty="0" smtClean="0"/>
            </a:br>
            <a:r>
              <a:rPr lang="en-US" sz="2800" dirty="0" smtClean="0"/>
              <a:t/>
            </a:r>
            <a:br>
              <a:rPr lang="en-US" sz="2800" dirty="0" smtClean="0"/>
            </a:br>
            <a:r>
              <a:rPr lang="en-US" sz="2800" dirty="0" err="1" smtClean="0"/>
              <a:t>Heterozygosity</a:t>
            </a:r>
            <a:r>
              <a:rPr lang="en-US" sz="2800" dirty="0" smtClean="0"/>
              <a:t> (lower)/rare alleles (higher)</a:t>
            </a:r>
            <a:br>
              <a:rPr lang="en-US" sz="2800" dirty="0" smtClean="0"/>
            </a:br>
            <a:r>
              <a:rPr lang="en-US" sz="2800" dirty="0" smtClean="0"/>
              <a:t/>
            </a:r>
            <a:br>
              <a:rPr lang="en-US" sz="2800" dirty="0" smtClean="0"/>
            </a:br>
            <a:r>
              <a:rPr lang="en-US" sz="2800" dirty="0" smtClean="0"/>
              <a:t>Selective sweep reduces genetic diversity at linked alleles.</a:t>
            </a:r>
            <a:br>
              <a:rPr lang="en-US" sz="2800" dirty="0" smtClean="0"/>
            </a:br>
            <a:r>
              <a:rPr lang="en-US" sz="2800" dirty="0" smtClean="0"/>
              <a:t/>
            </a:r>
            <a:br>
              <a:rPr lang="en-US" sz="2800" dirty="0" smtClean="0"/>
            </a:br>
            <a:r>
              <a:rPr lang="en-US" sz="2800" dirty="0" smtClean="0"/>
              <a:t>If rare alleles are linked to the selected mutation, they increase in frequency by hitchhiking.  So their frequency rises.</a:t>
            </a:r>
            <a:br>
              <a:rPr lang="en-US" sz="2800" dirty="0" smtClean="0"/>
            </a:br>
            <a:r>
              <a:rPr lang="en-US" sz="2800" dirty="0" smtClean="0"/>
              <a:t/>
            </a:r>
            <a:br>
              <a:rPr lang="en-US" sz="2800" dirty="0" smtClean="0"/>
            </a:br>
            <a:endParaRPr lang="en-US" sz="2800" dirty="0" smtClean="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632161" y="3048000"/>
            <a:ext cx="6530639" cy="795764"/>
          </a:xfrm>
        </p:spPr>
        <p:txBody>
          <a:bodyPr>
            <a:noAutofit/>
          </a:bodyPr>
          <a:lstStyle/>
          <a:p>
            <a:pPr algn="l" eaLnBrk="1"/>
            <a:r>
              <a:rPr lang="en-US" sz="2800" dirty="0" smtClean="0"/>
              <a:t>Ways to detect genes under positive selection </a:t>
            </a:r>
            <a:br>
              <a:rPr lang="en-US" sz="2800" dirty="0" smtClean="0"/>
            </a:br>
            <a:r>
              <a:rPr lang="en-US" sz="2800" dirty="0" smtClean="0"/>
              <a:t>3.  High Frequency Derived Alleles</a:t>
            </a:r>
            <a:br>
              <a:rPr lang="en-US" sz="2800" dirty="0" smtClean="0"/>
            </a:br>
            <a:r>
              <a:rPr lang="en-US" sz="2800" dirty="0" smtClean="0"/>
              <a:t/>
            </a:r>
            <a:br>
              <a:rPr lang="en-US" sz="2800" dirty="0" smtClean="0"/>
            </a:br>
            <a:r>
              <a:rPr lang="en-US" sz="2800" dirty="0" smtClean="0"/>
              <a:t>Most new alleles are at low frequency</a:t>
            </a:r>
            <a:br>
              <a:rPr lang="en-US" sz="2800" dirty="0" smtClean="0"/>
            </a:br>
            <a:r>
              <a:rPr lang="en-US" sz="2800" dirty="0" smtClean="0"/>
              <a:t/>
            </a:r>
            <a:br>
              <a:rPr lang="en-US" sz="2800" dirty="0" smtClean="0"/>
            </a:br>
            <a:r>
              <a:rPr lang="en-US" sz="2800" dirty="0" smtClean="0"/>
              <a:t>One way for a derived allele to become high frequency is to by linked to an allele undergoing positive selection</a:t>
            </a:r>
            <a:br>
              <a:rPr lang="en-US" sz="2800" dirty="0" smtClean="0"/>
            </a:br>
            <a:endParaRPr lang="en-US" sz="2800" dirty="0" smtClean="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1"/>
          <p:cNvSpPr txBox="1">
            <a:spLocks noChangeArrowheads="1"/>
          </p:cNvSpPr>
          <p:nvPr/>
        </p:nvSpPr>
        <p:spPr bwMode="auto">
          <a:xfrm>
            <a:off x="325440" y="381640"/>
            <a:ext cx="8493120" cy="414764"/>
          </a:xfrm>
          <a:prstGeom prst="rect">
            <a:avLst/>
          </a:prstGeom>
          <a:noFill/>
          <a:ln w="9525">
            <a:noFill/>
            <a:round/>
            <a:headEnd/>
            <a:tailEnd/>
          </a:ln>
        </p:spPr>
        <p:txBody>
          <a:bodyPr lIns="0" tIns="0" rIns="0" bIns="0"/>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sz="1500" b="1" dirty="0">
                <a:solidFill>
                  <a:srgbClr val="000000"/>
                </a:solidFill>
                <a:latin typeface="Arial" charset="0"/>
              </a:rPr>
              <a:t>Fig. 1. Time scales for the signatures of selection.</a:t>
            </a:r>
          </a:p>
        </p:txBody>
      </p:sp>
      <p:pic>
        <p:nvPicPr>
          <p:cNvPr id="19459" name="Picture 2"/>
          <p:cNvPicPr>
            <a:picLocks noChangeAspect="1" noChangeArrowheads="1"/>
          </p:cNvPicPr>
          <p:nvPr/>
        </p:nvPicPr>
        <p:blipFill>
          <a:blip r:embed="rId3" cstate="print"/>
          <a:srcRect/>
          <a:stretch>
            <a:fillRect/>
          </a:stretch>
        </p:blipFill>
        <p:spPr bwMode="auto">
          <a:xfrm>
            <a:off x="7729920" y="5943505"/>
            <a:ext cx="1226880" cy="652388"/>
          </a:xfrm>
          <a:prstGeom prst="rect">
            <a:avLst/>
          </a:prstGeom>
          <a:noFill/>
          <a:ln w="9525">
            <a:noFill/>
            <a:round/>
            <a:headEnd/>
            <a:tailEnd/>
          </a:ln>
        </p:spPr>
      </p:pic>
      <p:pic>
        <p:nvPicPr>
          <p:cNvPr id="19460" name="Picture 3"/>
          <p:cNvPicPr>
            <a:picLocks noChangeAspect="1" noChangeArrowheads="1"/>
          </p:cNvPicPr>
          <p:nvPr/>
        </p:nvPicPr>
        <p:blipFill>
          <a:blip r:embed="rId4" cstate="print"/>
          <a:srcRect/>
          <a:stretch>
            <a:fillRect/>
          </a:stretch>
        </p:blipFill>
        <p:spPr bwMode="auto">
          <a:xfrm>
            <a:off x="1238400" y="979303"/>
            <a:ext cx="6671520" cy="4893634"/>
          </a:xfrm>
          <a:prstGeom prst="rect">
            <a:avLst/>
          </a:prstGeom>
          <a:noFill/>
          <a:ln w="9525">
            <a:noFill/>
            <a:round/>
            <a:headEnd/>
            <a:tailEnd/>
          </a:ln>
        </p:spPr>
      </p:pic>
      <p:sp>
        <p:nvSpPr>
          <p:cNvPr id="19461" name="Text Box 4"/>
          <p:cNvSpPr txBox="1">
            <a:spLocks noChangeArrowheads="1"/>
          </p:cNvSpPr>
          <p:nvPr/>
        </p:nvSpPr>
        <p:spPr bwMode="auto">
          <a:xfrm>
            <a:off x="1238400" y="5972308"/>
            <a:ext cx="3918240" cy="231864"/>
          </a:xfrm>
          <a:prstGeom prst="rect">
            <a:avLst/>
          </a:prstGeom>
          <a:noFill/>
          <a:ln w="9525">
            <a:noFill/>
            <a:round/>
            <a:headEnd/>
            <a:tailEnd/>
          </a:ln>
        </p:spPr>
        <p:txBody>
          <a:bodyPr lIns="0" tIns="0" rIns="0" bIns="0"/>
          <a:lstStyle/>
          <a:p>
            <a:pPr>
              <a:tabLst>
                <a:tab pos="656650" algn="l"/>
                <a:tab pos="1313299" algn="l"/>
                <a:tab pos="1969949" algn="l"/>
                <a:tab pos="2626599" algn="l"/>
                <a:tab pos="3283248" algn="l"/>
              </a:tabLst>
            </a:pPr>
            <a:r>
              <a:rPr lang="en-GB" sz="1100" b="1" dirty="0">
                <a:solidFill>
                  <a:srgbClr val="000000"/>
                </a:solidFill>
                <a:latin typeface="Arial" charset="0"/>
              </a:rPr>
              <a:t>P C </a:t>
            </a:r>
            <a:r>
              <a:rPr lang="en-GB" sz="1100" b="1" dirty="0" err="1">
                <a:solidFill>
                  <a:srgbClr val="000000"/>
                </a:solidFill>
                <a:latin typeface="Arial" charset="0"/>
              </a:rPr>
              <a:t>Sabeti</a:t>
            </a:r>
            <a:r>
              <a:rPr lang="en-GB" sz="1100" b="1" dirty="0">
                <a:solidFill>
                  <a:srgbClr val="000000"/>
                </a:solidFill>
                <a:latin typeface="Arial" charset="0"/>
              </a:rPr>
              <a:t> et al. Science 2006;312:1614-1620</a:t>
            </a:r>
          </a:p>
        </p:txBody>
      </p:sp>
      <p:sp>
        <p:nvSpPr>
          <p:cNvPr id="19462" name="Text Box 5"/>
          <p:cNvSpPr txBox="1">
            <a:spLocks noChangeArrowheads="1"/>
          </p:cNvSpPr>
          <p:nvPr/>
        </p:nvSpPr>
        <p:spPr bwMode="auto">
          <a:xfrm>
            <a:off x="97920" y="6613175"/>
            <a:ext cx="4930560" cy="3470764"/>
          </a:xfrm>
          <a:prstGeom prst="rect">
            <a:avLst/>
          </a:prstGeom>
          <a:noFill/>
          <a:ln w="9525">
            <a:noFill/>
            <a:round/>
            <a:headEnd/>
            <a:tailEnd/>
          </a:ln>
        </p:spPr>
        <p:txBody>
          <a:bodyPr lIns="0" tIns="0" rIns="0" bIns="0"/>
          <a:lstStyle/>
          <a:p>
            <a:pPr marL="77761" indent="-77761">
              <a:tabLst>
                <a:tab pos="656650" algn="l"/>
                <a:tab pos="1313299" algn="l"/>
                <a:tab pos="1969949" algn="l"/>
                <a:tab pos="2626599" algn="l"/>
                <a:tab pos="3283248" algn="l"/>
                <a:tab pos="3939898" algn="l"/>
                <a:tab pos="4596548" algn="l"/>
              </a:tabLst>
            </a:pPr>
            <a:r>
              <a:rPr lang="en-GB" sz="900" dirty="0">
                <a:solidFill>
                  <a:srgbClr val="000000"/>
                </a:solidFill>
                <a:latin typeface="Arial" charset="0"/>
              </a:rPr>
              <a:t>Published by AAAS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381000" y="719111"/>
            <a:ext cx="8229600" cy="1143000"/>
          </a:xfrm>
        </p:spPr>
        <p:txBody>
          <a:bodyPr>
            <a:normAutofit fontScale="90000"/>
          </a:bodyPr>
          <a:lstStyle/>
          <a:p>
            <a:r>
              <a:rPr lang="en-US" dirty="0" smtClean="0"/>
              <a:t>Look up Duffy red cell antigen</a:t>
            </a:r>
            <a:br>
              <a:rPr lang="en-US" dirty="0" smtClean="0"/>
            </a:br>
            <a:r>
              <a:rPr lang="en-US" dirty="0" smtClean="0"/>
              <a:t>Rs2814778</a:t>
            </a:r>
            <a:r>
              <a:rPr lang="en-US" b="0" dirty="0" smtClean="0"/>
              <a:t/>
            </a:r>
            <a:br>
              <a:rPr lang="en-US" b="0" dirty="0" smtClean="0"/>
            </a:br>
            <a:endParaRPr lang="en-US" dirty="0" smtClean="0"/>
          </a:p>
        </p:txBody>
      </p:sp>
      <p:sp>
        <p:nvSpPr>
          <p:cNvPr id="20483" name="TextBox 1"/>
          <p:cNvSpPr txBox="1">
            <a:spLocks noChangeArrowheads="1"/>
          </p:cNvSpPr>
          <p:nvPr/>
        </p:nvSpPr>
        <p:spPr bwMode="auto">
          <a:xfrm>
            <a:off x="1219200" y="1981200"/>
            <a:ext cx="2630364" cy="1468751"/>
          </a:xfrm>
          <a:prstGeom prst="rect">
            <a:avLst/>
          </a:prstGeom>
          <a:noFill/>
          <a:ln w="9525">
            <a:noFill/>
            <a:miter lim="800000"/>
            <a:headEnd/>
            <a:tailEnd/>
          </a:ln>
        </p:spPr>
        <p:txBody>
          <a:bodyPr wrap="none" lIns="82945" tIns="41473" rIns="82945" bIns="41473">
            <a:spAutoFit/>
          </a:bodyPr>
          <a:lstStyle/>
          <a:p>
            <a:r>
              <a:rPr lang="en-US" dirty="0"/>
              <a:t>C- protective from malaria</a:t>
            </a:r>
          </a:p>
          <a:p>
            <a:r>
              <a:rPr lang="en-US" dirty="0"/>
              <a:t>T- susceptible to malaria</a:t>
            </a:r>
          </a:p>
          <a:p>
            <a:endParaRPr lang="en-US" dirty="0"/>
          </a:p>
          <a:p>
            <a:r>
              <a:rPr lang="en-US" dirty="0"/>
              <a:t>Stuart = TT</a:t>
            </a:r>
          </a:p>
          <a:p>
            <a:endParaRPr lang="en-US"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493921" y="456529"/>
            <a:ext cx="7806240" cy="1143480"/>
          </a:xfrm>
        </p:spPr>
        <p:txBody>
          <a:bodyPr/>
          <a:lstStyle/>
          <a:p>
            <a:r>
              <a:rPr lang="en-US" smtClean="0"/>
              <a:t>Duffy red cell antigen (FY)</a:t>
            </a:r>
          </a:p>
        </p:txBody>
      </p:sp>
      <p:sp>
        <p:nvSpPr>
          <p:cNvPr id="21507" name="Freeform 5"/>
          <p:cNvSpPr>
            <a:spLocks/>
          </p:cNvSpPr>
          <p:nvPr/>
        </p:nvSpPr>
        <p:spPr bwMode="auto">
          <a:xfrm>
            <a:off x="1738081" y="3774637"/>
            <a:ext cx="5641920" cy="1484795"/>
          </a:xfrm>
          <a:custGeom>
            <a:avLst/>
            <a:gdLst>
              <a:gd name="T0" fmla="*/ 0 w 6219645"/>
              <a:gd name="T1" fmla="*/ 1637960 h 1636088"/>
              <a:gd name="T2" fmla="*/ 465867 w 6219645"/>
              <a:gd name="T3" fmla="*/ 877968 h 1636088"/>
              <a:gd name="T4" fmla="*/ 578020 w 6219645"/>
              <a:gd name="T5" fmla="*/ 765696 h 1636088"/>
              <a:gd name="T6" fmla="*/ 1337211 w 6219645"/>
              <a:gd name="T7" fmla="*/ 377064 h 1636088"/>
              <a:gd name="T8" fmla="*/ 2406978 w 6219645"/>
              <a:gd name="T9" fmla="*/ 57520 h 1636088"/>
              <a:gd name="T10" fmla="*/ 3692425 w 6219645"/>
              <a:gd name="T11" fmla="*/ 48885 h 1636088"/>
              <a:gd name="T12" fmla="*/ 5202180 w 6219645"/>
              <a:gd name="T13" fmla="*/ 558425 h 1636088"/>
              <a:gd name="T14" fmla="*/ 6220185 w 6219645"/>
              <a:gd name="T15" fmla="*/ 1568871 h 1636088"/>
              <a:gd name="T16" fmla="*/ 6220185 w 6219645"/>
              <a:gd name="T17" fmla="*/ 1568871 h 163608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219645"/>
              <a:gd name="T28" fmla="*/ 0 h 1636088"/>
              <a:gd name="T29" fmla="*/ 6219645 w 6219645"/>
              <a:gd name="T30" fmla="*/ 1636088 h 163608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219645" h="1636088">
                <a:moveTo>
                  <a:pt x="0" y="1636088"/>
                </a:moveTo>
                <a:cubicBezTo>
                  <a:pt x="184749" y="1329131"/>
                  <a:pt x="369498" y="1022175"/>
                  <a:pt x="465826" y="876964"/>
                </a:cubicBezTo>
                <a:cubicBezTo>
                  <a:pt x="562154" y="731753"/>
                  <a:pt x="432758" y="848209"/>
                  <a:pt x="577969" y="764820"/>
                </a:cubicBezTo>
                <a:cubicBezTo>
                  <a:pt x="723180" y="681431"/>
                  <a:pt x="1032294" y="494526"/>
                  <a:pt x="1337094" y="376632"/>
                </a:cubicBezTo>
                <a:cubicBezTo>
                  <a:pt x="1641894" y="258738"/>
                  <a:pt x="2014267" y="112088"/>
                  <a:pt x="2406769" y="57454"/>
                </a:cubicBezTo>
                <a:cubicBezTo>
                  <a:pt x="2799271" y="2820"/>
                  <a:pt x="3226279" y="-34561"/>
                  <a:pt x="3692105" y="48828"/>
                </a:cubicBezTo>
                <a:cubicBezTo>
                  <a:pt x="4157931" y="132217"/>
                  <a:pt x="4780472" y="304745"/>
                  <a:pt x="5201728" y="557786"/>
                </a:cubicBezTo>
                <a:cubicBezTo>
                  <a:pt x="5622984" y="810827"/>
                  <a:pt x="6219645" y="1567077"/>
                  <a:pt x="6219645" y="1567077"/>
                </a:cubicBezTo>
              </a:path>
            </a:pathLst>
          </a:custGeom>
          <a:noFill/>
          <a:ln w="76200" cap="flat" cmpd="sng" algn="ctr">
            <a:solidFill>
              <a:schemeClr val="tx1"/>
            </a:solidFill>
            <a:prstDash val="solid"/>
            <a:round/>
            <a:headEnd type="none" w="med" len="med"/>
            <a:tailEnd type="none" w="med" len="med"/>
          </a:ln>
        </p:spPr>
        <p:txBody>
          <a:bodyPr lIns="82945" tIns="41473" rIns="82945" bIns="41473"/>
          <a:lstStyle/>
          <a:p>
            <a:endParaRPr lang="en-US"/>
          </a:p>
        </p:txBody>
      </p:sp>
      <p:cxnSp>
        <p:nvCxnSpPr>
          <p:cNvPr id="21508" name="Straight Connector 7"/>
          <p:cNvCxnSpPr>
            <a:cxnSpLocks noChangeShapeType="1"/>
          </p:cNvCxnSpPr>
          <p:nvPr/>
        </p:nvCxnSpPr>
        <p:spPr bwMode="auto">
          <a:xfrm>
            <a:off x="4226400" y="3429001"/>
            <a:ext cx="0" cy="622145"/>
          </a:xfrm>
          <a:prstGeom prst="line">
            <a:avLst/>
          </a:prstGeom>
          <a:noFill/>
          <a:ln w="76200" algn="ctr">
            <a:solidFill>
              <a:srgbClr val="FF0000"/>
            </a:solidFill>
            <a:round/>
            <a:headEnd/>
            <a:tailEnd/>
          </a:ln>
        </p:spPr>
      </p:cxnSp>
      <p:cxnSp>
        <p:nvCxnSpPr>
          <p:cNvPr id="21509" name="Straight Connector 8"/>
          <p:cNvCxnSpPr>
            <a:cxnSpLocks noChangeShapeType="1"/>
          </p:cNvCxnSpPr>
          <p:nvPr/>
        </p:nvCxnSpPr>
        <p:spPr bwMode="auto">
          <a:xfrm>
            <a:off x="3949920" y="3117928"/>
            <a:ext cx="282240" cy="311073"/>
          </a:xfrm>
          <a:prstGeom prst="line">
            <a:avLst/>
          </a:prstGeom>
          <a:noFill/>
          <a:ln w="76200" algn="ctr">
            <a:solidFill>
              <a:srgbClr val="FF0000"/>
            </a:solidFill>
            <a:round/>
            <a:headEnd/>
            <a:tailEnd/>
          </a:ln>
        </p:spPr>
      </p:cxnSp>
      <p:cxnSp>
        <p:nvCxnSpPr>
          <p:cNvPr id="21510" name="Straight Connector 10"/>
          <p:cNvCxnSpPr>
            <a:cxnSpLocks noChangeShapeType="1"/>
          </p:cNvCxnSpPr>
          <p:nvPr/>
        </p:nvCxnSpPr>
        <p:spPr bwMode="auto">
          <a:xfrm flipH="1">
            <a:off x="4226400" y="3066082"/>
            <a:ext cx="276480" cy="380200"/>
          </a:xfrm>
          <a:prstGeom prst="line">
            <a:avLst/>
          </a:prstGeom>
          <a:noFill/>
          <a:ln w="76200" algn="ctr">
            <a:solidFill>
              <a:srgbClr val="FF0000"/>
            </a:solidFill>
            <a:round/>
            <a:headEnd/>
            <a:tailEnd/>
          </a:ln>
        </p:spPr>
      </p:cxnSp>
      <p:sp>
        <p:nvSpPr>
          <p:cNvPr id="21511" name="Oval 12"/>
          <p:cNvSpPr>
            <a:spLocks noChangeArrowheads="1"/>
          </p:cNvSpPr>
          <p:nvPr/>
        </p:nvSpPr>
        <p:spPr bwMode="auto">
          <a:xfrm>
            <a:off x="3365280" y="1977328"/>
            <a:ext cx="1451520" cy="691273"/>
          </a:xfrm>
          <a:prstGeom prst="ellipse">
            <a:avLst/>
          </a:prstGeom>
          <a:solidFill>
            <a:srgbClr val="00B8FF"/>
          </a:solidFill>
          <a:ln w="9525" algn="ctr">
            <a:solidFill>
              <a:schemeClr val="tx1"/>
            </a:solidFill>
            <a:round/>
            <a:headEnd/>
            <a:tailEnd/>
          </a:ln>
        </p:spPr>
        <p:txBody>
          <a:bodyPr lIns="82945" tIns="41473" rIns="82945" bIns="41473"/>
          <a:lstStyle/>
          <a:p>
            <a:endParaRPr lang="en-US"/>
          </a:p>
        </p:txBody>
      </p:sp>
      <p:sp>
        <p:nvSpPr>
          <p:cNvPr id="21512" name="TextBox 13"/>
          <p:cNvSpPr txBox="1">
            <a:spLocks noChangeArrowheads="1"/>
          </p:cNvSpPr>
          <p:nvPr/>
        </p:nvSpPr>
        <p:spPr bwMode="auto">
          <a:xfrm>
            <a:off x="5055840" y="2125664"/>
            <a:ext cx="1599697" cy="360755"/>
          </a:xfrm>
          <a:prstGeom prst="rect">
            <a:avLst/>
          </a:prstGeom>
          <a:noFill/>
          <a:ln w="9525">
            <a:noFill/>
            <a:miter lim="800000"/>
            <a:headEnd/>
            <a:tailEnd/>
          </a:ln>
        </p:spPr>
        <p:txBody>
          <a:bodyPr wrap="none" lIns="82945" tIns="41473" rIns="82945" bIns="41473">
            <a:spAutoFit/>
          </a:bodyPr>
          <a:lstStyle/>
          <a:p>
            <a:r>
              <a:rPr lang="en-US" i="1"/>
              <a:t>P. vivax </a:t>
            </a:r>
            <a:r>
              <a:rPr lang="en-US"/>
              <a:t>malaria</a:t>
            </a:r>
          </a:p>
        </p:txBody>
      </p:sp>
      <p:sp>
        <p:nvSpPr>
          <p:cNvPr id="21513" name="TextBox 14"/>
          <p:cNvSpPr txBox="1">
            <a:spLocks noChangeArrowheads="1"/>
          </p:cNvSpPr>
          <p:nvPr/>
        </p:nvSpPr>
        <p:spPr bwMode="auto">
          <a:xfrm>
            <a:off x="4577761" y="3256182"/>
            <a:ext cx="1466648" cy="360755"/>
          </a:xfrm>
          <a:prstGeom prst="rect">
            <a:avLst/>
          </a:prstGeom>
          <a:noFill/>
          <a:ln w="9525">
            <a:noFill/>
            <a:miter lim="800000"/>
            <a:headEnd/>
            <a:tailEnd/>
          </a:ln>
        </p:spPr>
        <p:txBody>
          <a:bodyPr wrap="none" lIns="82945" tIns="41473" rIns="82945" bIns="41473">
            <a:spAutoFit/>
          </a:bodyPr>
          <a:lstStyle/>
          <a:p>
            <a:r>
              <a:rPr lang="en-US"/>
              <a:t>Duffy protein </a:t>
            </a:r>
          </a:p>
        </p:txBody>
      </p:sp>
      <p:sp>
        <p:nvSpPr>
          <p:cNvPr id="21514" name="TextBox 15"/>
          <p:cNvSpPr txBox="1">
            <a:spLocks noChangeArrowheads="1"/>
          </p:cNvSpPr>
          <p:nvPr/>
        </p:nvSpPr>
        <p:spPr bwMode="auto">
          <a:xfrm>
            <a:off x="1323361" y="2875983"/>
            <a:ext cx="1458504" cy="914753"/>
          </a:xfrm>
          <a:prstGeom prst="rect">
            <a:avLst/>
          </a:prstGeom>
          <a:noFill/>
          <a:ln w="9525">
            <a:noFill/>
            <a:miter lim="800000"/>
            <a:headEnd/>
            <a:tailEnd/>
          </a:ln>
        </p:spPr>
        <p:txBody>
          <a:bodyPr wrap="none" lIns="82945" tIns="41473" rIns="82945" bIns="41473">
            <a:spAutoFit/>
          </a:bodyPr>
          <a:lstStyle/>
          <a:p>
            <a:r>
              <a:rPr lang="en-US"/>
              <a:t>Rs2814778</a:t>
            </a:r>
          </a:p>
          <a:p>
            <a:r>
              <a:rPr lang="en-US"/>
              <a:t>C- protective</a:t>
            </a:r>
          </a:p>
          <a:p>
            <a:r>
              <a:rPr lang="en-US"/>
              <a:t>T- susceptible</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1"/>
          <p:cNvSpPr txBox="1">
            <a:spLocks noChangeArrowheads="1"/>
          </p:cNvSpPr>
          <p:nvPr/>
        </p:nvSpPr>
        <p:spPr bwMode="auto">
          <a:xfrm>
            <a:off x="325440" y="381640"/>
            <a:ext cx="8493120" cy="414764"/>
          </a:xfrm>
          <a:prstGeom prst="rect">
            <a:avLst/>
          </a:prstGeom>
          <a:noFill/>
          <a:ln w="9525">
            <a:noFill/>
            <a:round/>
            <a:headEnd/>
            <a:tailEnd/>
          </a:ln>
        </p:spPr>
        <p:txBody>
          <a:bodyPr lIns="0" tIns="0" rIns="0" bIns="0"/>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sz="1500" b="1" dirty="0">
                <a:solidFill>
                  <a:srgbClr val="000000"/>
                </a:solidFill>
                <a:latin typeface="Arial" charset="0"/>
              </a:rPr>
              <a:t> Samples and sites from which DNA was retrieved.</a:t>
            </a:r>
          </a:p>
        </p:txBody>
      </p:sp>
      <p:pic>
        <p:nvPicPr>
          <p:cNvPr id="15363" name="Picture 2"/>
          <p:cNvPicPr>
            <a:picLocks noChangeAspect="1" noChangeArrowheads="1"/>
          </p:cNvPicPr>
          <p:nvPr/>
        </p:nvPicPr>
        <p:blipFill>
          <a:blip r:embed="rId3" cstate="print"/>
          <a:srcRect/>
          <a:stretch>
            <a:fillRect/>
          </a:stretch>
        </p:blipFill>
        <p:spPr bwMode="auto">
          <a:xfrm>
            <a:off x="7729920" y="5943505"/>
            <a:ext cx="1226880" cy="652388"/>
          </a:xfrm>
          <a:prstGeom prst="rect">
            <a:avLst/>
          </a:prstGeom>
          <a:noFill/>
          <a:ln w="9525">
            <a:noFill/>
            <a:round/>
            <a:headEnd/>
            <a:tailEnd/>
          </a:ln>
        </p:spPr>
      </p:pic>
      <p:pic>
        <p:nvPicPr>
          <p:cNvPr id="15364" name="Picture 3"/>
          <p:cNvPicPr>
            <a:picLocks noChangeAspect="1" noChangeArrowheads="1"/>
          </p:cNvPicPr>
          <p:nvPr/>
        </p:nvPicPr>
        <p:blipFill>
          <a:blip r:embed="rId4" cstate="print"/>
          <a:srcRect/>
          <a:stretch>
            <a:fillRect/>
          </a:stretch>
        </p:blipFill>
        <p:spPr bwMode="auto">
          <a:xfrm>
            <a:off x="671040" y="1769946"/>
            <a:ext cx="7804800" cy="3310907"/>
          </a:xfrm>
          <a:prstGeom prst="rect">
            <a:avLst/>
          </a:prstGeom>
          <a:noFill/>
          <a:ln w="9525">
            <a:noFill/>
            <a:round/>
            <a:headEnd/>
            <a:tailEnd/>
          </a:ln>
        </p:spPr>
      </p:pic>
      <p:sp>
        <p:nvSpPr>
          <p:cNvPr id="15365" name="Text Box 4"/>
          <p:cNvSpPr txBox="1">
            <a:spLocks noChangeArrowheads="1"/>
          </p:cNvSpPr>
          <p:nvPr/>
        </p:nvSpPr>
        <p:spPr bwMode="auto">
          <a:xfrm>
            <a:off x="671040" y="5972308"/>
            <a:ext cx="3918240" cy="231864"/>
          </a:xfrm>
          <a:prstGeom prst="rect">
            <a:avLst/>
          </a:prstGeom>
          <a:noFill/>
          <a:ln w="9525">
            <a:noFill/>
            <a:round/>
            <a:headEnd/>
            <a:tailEnd/>
          </a:ln>
        </p:spPr>
        <p:txBody>
          <a:bodyPr lIns="0" tIns="0" rIns="0" bIns="0"/>
          <a:lstStyle/>
          <a:p>
            <a:pPr>
              <a:tabLst>
                <a:tab pos="656650" algn="l"/>
                <a:tab pos="1313299" algn="l"/>
                <a:tab pos="1969949" algn="l"/>
                <a:tab pos="2626599" algn="l"/>
                <a:tab pos="3283248" algn="l"/>
              </a:tabLst>
            </a:pPr>
            <a:r>
              <a:rPr lang="en-GB" sz="1100" b="1" dirty="0">
                <a:solidFill>
                  <a:srgbClr val="000000"/>
                </a:solidFill>
                <a:latin typeface="Arial" charset="0"/>
              </a:rPr>
              <a:t>R E Green et al. Science 2010;328:710-722</a:t>
            </a:r>
          </a:p>
        </p:txBody>
      </p:sp>
      <p:sp>
        <p:nvSpPr>
          <p:cNvPr id="15366" name="Text Box 5"/>
          <p:cNvSpPr txBox="1">
            <a:spLocks noChangeArrowheads="1"/>
          </p:cNvSpPr>
          <p:nvPr/>
        </p:nvSpPr>
        <p:spPr bwMode="auto">
          <a:xfrm>
            <a:off x="97920" y="6613175"/>
            <a:ext cx="4930560" cy="3470764"/>
          </a:xfrm>
          <a:prstGeom prst="rect">
            <a:avLst/>
          </a:prstGeom>
          <a:noFill/>
          <a:ln w="9525">
            <a:noFill/>
            <a:round/>
            <a:headEnd/>
            <a:tailEnd/>
          </a:ln>
        </p:spPr>
        <p:txBody>
          <a:bodyPr lIns="0" tIns="0" rIns="0" bIns="0"/>
          <a:lstStyle/>
          <a:p>
            <a:pPr marL="77761" indent="-77761">
              <a:tabLst>
                <a:tab pos="656650" algn="l"/>
                <a:tab pos="1313299" algn="l"/>
                <a:tab pos="1969949" algn="l"/>
                <a:tab pos="2626599" algn="l"/>
                <a:tab pos="3283248" algn="l"/>
                <a:tab pos="3939898" algn="l"/>
                <a:tab pos="4596548" algn="l"/>
              </a:tabLst>
            </a:pPr>
            <a:r>
              <a:rPr lang="en-GB" sz="900" dirty="0">
                <a:solidFill>
                  <a:srgbClr val="000000"/>
                </a:solidFill>
                <a:latin typeface="Arial" charset="0"/>
              </a:rPr>
              <a:t>Published by AAAS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1"/>
          <p:cNvSpPr txBox="1">
            <a:spLocks noChangeArrowheads="1"/>
          </p:cNvSpPr>
          <p:nvPr/>
        </p:nvSpPr>
        <p:spPr bwMode="auto">
          <a:xfrm>
            <a:off x="325440" y="381640"/>
            <a:ext cx="8493120" cy="414764"/>
          </a:xfrm>
          <a:prstGeom prst="rect">
            <a:avLst/>
          </a:prstGeom>
          <a:noFill/>
          <a:ln w="9525">
            <a:noFill/>
            <a:round/>
            <a:headEnd/>
            <a:tailEnd/>
          </a:ln>
        </p:spPr>
        <p:txBody>
          <a:bodyPr lIns="0" tIns="0" rIns="0" bIns="0"/>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sz="1500" b="1" dirty="0">
                <a:solidFill>
                  <a:srgbClr val="000000"/>
                </a:solidFill>
                <a:latin typeface="Arial" charset="0"/>
              </a:rPr>
              <a:t>Excess of high-frequency derived alleles at the Duffy red cell antigen (FY) gene </a:t>
            </a:r>
          </a:p>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sz="1500" b="1" dirty="0">
                <a:solidFill>
                  <a:srgbClr val="000000"/>
                </a:solidFill>
                <a:latin typeface="Arial" charset="0"/>
              </a:rPr>
              <a:t>Resistance to malaria.</a:t>
            </a:r>
          </a:p>
        </p:txBody>
      </p:sp>
      <p:pic>
        <p:nvPicPr>
          <p:cNvPr id="22531" name="Picture 2"/>
          <p:cNvPicPr>
            <a:picLocks noChangeAspect="1" noChangeArrowheads="1"/>
          </p:cNvPicPr>
          <p:nvPr/>
        </p:nvPicPr>
        <p:blipFill>
          <a:blip r:embed="rId3" cstate="print"/>
          <a:srcRect/>
          <a:stretch>
            <a:fillRect/>
          </a:stretch>
        </p:blipFill>
        <p:spPr bwMode="auto">
          <a:xfrm>
            <a:off x="7729920" y="5943505"/>
            <a:ext cx="1226880" cy="652388"/>
          </a:xfrm>
          <a:prstGeom prst="rect">
            <a:avLst/>
          </a:prstGeom>
          <a:noFill/>
          <a:ln w="9525">
            <a:noFill/>
            <a:round/>
            <a:headEnd/>
            <a:tailEnd/>
          </a:ln>
        </p:spPr>
      </p:pic>
      <p:pic>
        <p:nvPicPr>
          <p:cNvPr id="22532" name="Picture 3"/>
          <p:cNvPicPr>
            <a:picLocks noChangeAspect="1" noChangeArrowheads="1"/>
          </p:cNvPicPr>
          <p:nvPr/>
        </p:nvPicPr>
        <p:blipFill>
          <a:blip r:embed="rId4" cstate="print"/>
          <a:srcRect/>
          <a:stretch>
            <a:fillRect/>
          </a:stretch>
        </p:blipFill>
        <p:spPr bwMode="auto">
          <a:xfrm>
            <a:off x="632160" y="940419"/>
            <a:ext cx="7804800" cy="4244125"/>
          </a:xfrm>
          <a:prstGeom prst="rect">
            <a:avLst/>
          </a:prstGeom>
          <a:noFill/>
          <a:ln w="9525">
            <a:noFill/>
            <a:round/>
            <a:headEnd/>
            <a:tailEnd/>
          </a:ln>
        </p:spPr>
      </p:pic>
      <p:sp>
        <p:nvSpPr>
          <p:cNvPr id="22533" name="Text Box 4"/>
          <p:cNvSpPr txBox="1">
            <a:spLocks noChangeArrowheads="1"/>
          </p:cNvSpPr>
          <p:nvPr/>
        </p:nvSpPr>
        <p:spPr bwMode="auto">
          <a:xfrm>
            <a:off x="603361" y="5926223"/>
            <a:ext cx="3919680" cy="231864"/>
          </a:xfrm>
          <a:prstGeom prst="rect">
            <a:avLst/>
          </a:prstGeom>
          <a:noFill/>
          <a:ln w="9525">
            <a:noFill/>
            <a:round/>
            <a:headEnd/>
            <a:tailEnd/>
          </a:ln>
        </p:spPr>
        <p:txBody>
          <a:bodyPr lIns="0" tIns="0" rIns="0" bIns="0"/>
          <a:lstStyle/>
          <a:p>
            <a:pPr>
              <a:tabLst>
                <a:tab pos="656650" algn="l"/>
                <a:tab pos="1313299" algn="l"/>
                <a:tab pos="1969949" algn="l"/>
                <a:tab pos="2626599" algn="l"/>
                <a:tab pos="3283248" algn="l"/>
              </a:tabLst>
            </a:pPr>
            <a:r>
              <a:rPr lang="en-GB" sz="1100" b="1" dirty="0">
                <a:solidFill>
                  <a:srgbClr val="000000"/>
                </a:solidFill>
                <a:latin typeface="Arial" charset="0"/>
              </a:rPr>
              <a:t>P C </a:t>
            </a:r>
            <a:r>
              <a:rPr lang="en-GB" sz="1100" b="1" dirty="0" err="1">
                <a:solidFill>
                  <a:srgbClr val="000000"/>
                </a:solidFill>
                <a:latin typeface="Arial" charset="0"/>
              </a:rPr>
              <a:t>Sabeti</a:t>
            </a:r>
            <a:r>
              <a:rPr lang="en-GB" sz="1100" b="1" dirty="0">
                <a:solidFill>
                  <a:srgbClr val="000000"/>
                </a:solidFill>
                <a:latin typeface="Arial" charset="0"/>
              </a:rPr>
              <a:t> et al. Science 2006;312:1614-1620</a:t>
            </a:r>
          </a:p>
        </p:txBody>
      </p:sp>
      <p:sp>
        <p:nvSpPr>
          <p:cNvPr id="22534" name="Text Box 5"/>
          <p:cNvSpPr txBox="1">
            <a:spLocks noChangeArrowheads="1"/>
          </p:cNvSpPr>
          <p:nvPr/>
        </p:nvSpPr>
        <p:spPr bwMode="auto">
          <a:xfrm>
            <a:off x="97920" y="6613175"/>
            <a:ext cx="4930560" cy="3470764"/>
          </a:xfrm>
          <a:prstGeom prst="rect">
            <a:avLst/>
          </a:prstGeom>
          <a:noFill/>
          <a:ln w="9525">
            <a:noFill/>
            <a:round/>
            <a:headEnd/>
            <a:tailEnd/>
          </a:ln>
        </p:spPr>
        <p:txBody>
          <a:bodyPr lIns="0" tIns="0" rIns="0" bIns="0"/>
          <a:lstStyle/>
          <a:p>
            <a:pPr marL="77761" indent="-77761">
              <a:tabLst>
                <a:tab pos="656650" algn="l"/>
                <a:tab pos="1313299" algn="l"/>
                <a:tab pos="1969949" algn="l"/>
                <a:tab pos="2626599" algn="l"/>
                <a:tab pos="3283248" algn="l"/>
                <a:tab pos="3939898" algn="l"/>
                <a:tab pos="4596548" algn="l"/>
              </a:tabLst>
            </a:pPr>
            <a:r>
              <a:rPr lang="en-GB" sz="900" dirty="0">
                <a:solidFill>
                  <a:srgbClr val="000000"/>
                </a:solidFill>
                <a:latin typeface="Arial" charset="0"/>
              </a:rPr>
              <a:t>Published by AAAS</a:t>
            </a:r>
          </a:p>
        </p:txBody>
      </p:sp>
      <p:sp>
        <p:nvSpPr>
          <p:cNvPr id="22535" name="TextBox 6"/>
          <p:cNvSpPr txBox="1">
            <a:spLocks noChangeArrowheads="1"/>
          </p:cNvSpPr>
          <p:nvPr/>
        </p:nvSpPr>
        <p:spPr bwMode="auto">
          <a:xfrm>
            <a:off x="839520" y="5502818"/>
            <a:ext cx="3972847" cy="360755"/>
          </a:xfrm>
          <a:prstGeom prst="rect">
            <a:avLst/>
          </a:prstGeom>
          <a:noFill/>
          <a:ln w="9525">
            <a:noFill/>
            <a:miter lim="800000"/>
            <a:headEnd/>
            <a:tailEnd/>
          </a:ln>
        </p:spPr>
        <p:txBody>
          <a:bodyPr wrap="none" lIns="82945" tIns="41473" rIns="82945" bIns="41473">
            <a:spAutoFit/>
          </a:bodyPr>
          <a:lstStyle/>
          <a:p>
            <a:r>
              <a:rPr lang="en-US"/>
              <a:t>Red – derived.  Gray – ancestral  (Chimp)</a:t>
            </a:r>
          </a:p>
        </p:txBody>
      </p:sp>
      <p:pic>
        <p:nvPicPr>
          <p:cNvPr id="22536" name="Picture 3"/>
          <p:cNvPicPr>
            <a:picLocks noChangeAspect="1" noChangeArrowheads="1"/>
          </p:cNvPicPr>
          <p:nvPr/>
        </p:nvPicPr>
        <p:blipFill>
          <a:blip r:embed="rId4" cstate="print"/>
          <a:srcRect/>
          <a:stretch>
            <a:fillRect/>
          </a:stretch>
        </p:blipFill>
        <p:spPr bwMode="auto">
          <a:xfrm>
            <a:off x="770400" y="1078674"/>
            <a:ext cx="7804800" cy="4244125"/>
          </a:xfrm>
          <a:prstGeom prst="rect">
            <a:avLst/>
          </a:prstGeom>
          <a:noFill/>
          <a:ln w="9525">
            <a:noFill/>
            <a:round/>
            <a:headEnd/>
            <a:tailEnd/>
          </a:ln>
        </p:spPr>
      </p:pic>
      <p:sp>
        <p:nvSpPr>
          <p:cNvPr id="22537" name="TextBox 1"/>
          <p:cNvSpPr txBox="1">
            <a:spLocks noChangeArrowheads="1"/>
          </p:cNvSpPr>
          <p:nvPr/>
        </p:nvSpPr>
        <p:spPr bwMode="auto">
          <a:xfrm>
            <a:off x="2171520" y="1631692"/>
            <a:ext cx="1638297" cy="637754"/>
          </a:xfrm>
          <a:prstGeom prst="rect">
            <a:avLst/>
          </a:prstGeom>
          <a:noFill/>
          <a:ln w="9525">
            <a:noFill/>
            <a:miter lim="800000"/>
            <a:headEnd/>
            <a:tailEnd/>
          </a:ln>
        </p:spPr>
        <p:txBody>
          <a:bodyPr wrap="none" lIns="82945" tIns="41473" rIns="82945" bIns="41473">
            <a:spAutoFit/>
          </a:bodyPr>
          <a:lstStyle/>
          <a:p>
            <a:r>
              <a:rPr lang="en-US"/>
              <a:t>= rs2814778 (C)</a:t>
            </a:r>
          </a:p>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424801" y="2184710"/>
            <a:ext cx="7806240" cy="2695963"/>
          </a:xfrm>
        </p:spPr>
        <p:txBody>
          <a:bodyPr>
            <a:noAutofit/>
          </a:bodyPr>
          <a:lstStyle/>
          <a:p>
            <a:pPr algn="l" eaLnBrk="1"/>
            <a:r>
              <a:rPr lang="en-US" sz="3200" dirty="0" smtClean="0"/>
              <a:t>Ways to detect genes under positive selection </a:t>
            </a:r>
            <a:br>
              <a:rPr lang="en-US" sz="3200" dirty="0" smtClean="0"/>
            </a:br>
            <a:r>
              <a:rPr lang="en-US" sz="3200" dirty="0" smtClean="0"/>
              <a:t>4.  Differences between populations</a:t>
            </a:r>
            <a:br>
              <a:rPr lang="en-US" sz="3200" dirty="0" smtClean="0"/>
            </a:br>
            <a:r>
              <a:rPr lang="en-US" sz="3200" dirty="0" smtClean="0"/>
              <a:t/>
            </a:r>
            <a:br>
              <a:rPr lang="en-US" sz="3200" dirty="0" smtClean="0"/>
            </a:br>
            <a:r>
              <a:rPr lang="en-US" sz="3200" dirty="0" smtClean="0"/>
              <a:t>Different populations may have different selective pressures (domestication of cattle, resistance to malaria etc.)</a:t>
            </a:r>
            <a:br>
              <a:rPr lang="en-US" sz="3200" dirty="0" smtClean="0"/>
            </a:br>
            <a:r>
              <a:rPr lang="en-US" sz="3200" dirty="0" smtClean="0"/>
              <a:t/>
            </a:r>
            <a:br>
              <a:rPr lang="en-US" sz="3200" dirty="0" smtClean="0"/>
            </a:br>
            <a:r>
              <a:rPr lang="en-US" sz="3200" dirty="0" smtClean="0"/>
              <a:t>Different alleles may be selected in different populations.</a:t>
            </a:r>
            <a:br>
              <a:rPr lang="en-US" sz="3200" dirty="0" smtClean="0"/>
            </a:br>
            <a:endParaRPr lang="en-US" sz="3200" dirty="0" smtClean="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1"/>
          <p:cNvSpPr txBox="1">
            <a:spLocks noChangeArrowheads="1"/>
          </p:cNvSpPr>
          <p:nvPr/>
        </p:nvSpPr>
        <p:spPr bwMode="auto">
          <a:xfrm>
            <a:off x="325440" y="381640"/>
            <a:ext cx="8493120" cy="414764"/>
          </a:xfrm>
          <a:prstGeom prst="rect">
            <a:avLst/>
          </a:prstGeom>
          <a:noFill/>
          <a:ln w="9525">
            <a:noFill/>
            <a:round/>
            <a:headEnd/>
            <a:tailEnd/>
          </a:ln>
        </p:spPr>
        <p:txBody>
          <a:bodyPr lIns="0" tIns="0" rIns="0" bIns="0"/>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sz="1500" b="1" dirty="0">
                <a:solidFill>
                  <a:srgbClr val="000000"/>
                </a:solidFill>
                <a:latin typeface="Arial" charset="0"/>
              </a:rPr>
              <a:t>Extreme population differences in FY*O allele frequency.</a:t>
            </a:r>
          </a:p>
        </p:txBody>
      </p:sp>
      <p:pic>
        <p:nvPicPr>
          <p:cNvPr id="24579" name="Picture 2"/>
          <p:cNvPicPr>
            <a:picLocks noChangeAspect="1" noChangeArrowheads="1"/>
          </p:cNvPicPr>
          <p:nvPr/>
        </p:nvPicPr>
        <p:blipFill>
          <a:blip r:embed="rId3" cstate="print"/>
          <a:srcRect/>
          <a:stretch>
            <a:fillRect/>
          </a:stretch>
        </p:blipFill>
        <p:spPr bwMode="auto">
          <a:xfrm>
            <a:off x="7729920" y="5943505"/>
            <a:ext cx="1226880" cy="652388"/>
          </a:xfrm>
          <a:prstGeom prst="rect">
            <a:avLst/>
          </a:prstGeom>
          <a:noFill/>
          <a:ln w="9525">
            <a:noFill/>
            <a:round/>
            <a:headEnd/>
            <a:tailEnd/>
          </a:ln>
        </p:spPr>
      </p:pic>
      <p:pic>
        <p:nvPicPr>
          <p:cNvPr id="24580" name="Picture 3"/>
          <p:cNvPicPr>
            <a:picLocks noChangeAspect="1" noChangeArrowheads="1"/>
          </p:cNvPicPr>
          <p:nvPr/>
        </p:nvPicPr>
        <p:blipFill>
          <a:blip r:embed="rId4" cstate="print"/>
          <a:srcRect/>
          <a:stretch>
            <a:fillRect/>
          </a:stretch>
        </p:blipFill>
        <p:spPr bwMode="auto">
          <a:xfrm>
            <a:off x="813601" y="979303"/>
            <a:ext cx="7519680" cy="4893634"/>
          </a:xfrm>
          <a:prstGeom prst="rect">
            <a:avLst/>
          </a:prstGeom>
          <a:noFill/>
          <a:ln w="9525">
            <a:noFill/>
            <a:round/>
            <a:headEnd/>
            <a:tailEnd/>
          </a:ln>
        </p:spPr>
      </p:pic>
      <p:sp>
        <p:nvSpPr>
          <p:cNvPr id="24581" name="Text Box 4"/>
          <p:cNvSpPr txBox="1">
            <a:spLocks noChangeArrowheads="1"/>
          </p:cNvSpPr>
          <p:nvPr/>
        </p:nvSpPr>
        <p:spPr bwMode="auto">
          <a:xfrm>
            <a:off x="813601" y="5972308"/>
            <a:ext cx="3918240" cy="231864"/>
          </a:xfrm>
          <a:prstGeom prst="rect">
            <a:avLst/>
          </a:prstGeom>
          <a:noFill/>
          <a:ln w="9525">
            <a:noFill/>
            <a:round/>
            <a:headEnd/>
            <a:tailEnd/>
          </a:ln>
        </p:spPr>
        <p:txBody>
          <a:bodyPr lIns="0" tIns="0" rIns="0" bIns="0"/>
          <a:lstStyle/>
          <a:p>
            <a:pPr>
              <a:tabLst>
                <a:tab pos="656650" algn="l"/>
                <a:tab pos="1313299" algn="l"/>
                <a:tab pos="1969949" algn="l"/>
                <a:tab pos="2626599" algn="l"/>
                <a:tab pos="3283248" algn="l"/>
              </a:tabLst>
            </a:pPr>
            <a:r>
              <a:rPr lang="en-GB" sz="1100" b="1" dirty="0">
                <a:solidFill>
                  <a:srgbClr val="000000"/>
                </a:solidFill>
                <a:latin typeface="Arial" charset="0"/>
              </a:rPr>
              <a:t>P C </a:t>
            </a:r>
            <a:r>
              <a:rPr lang="en-GB" sz="1100" b="1" dirty="0" err="1">
                <a:solidFill>
                  <a:srgbClr val="000000"/>
                </a:solidFill>
                <a:latin typeface="Arial" charset="0"/>
              </a:rPr>
              <a:t>Sabeti</a:t>
            </a:r>
            <a:r>
              <a:rPr lang="en-GB" sz="1100" b="1" dirty="0">
                <a:solidFill>
                  <a:srgbClr val="000000"/>
                </a:solidFill>
                <a:latin typeface="Arial" charset="0"/>
              </a:rPr>
              <a:t> et al. Science 2006;312:1614-1620</a:t>
            </a:r>
          </a:p>
        </p:txBody>
      </p:sp>
      <p:sp>
        <p:nvSpPr>
          <p:cNvPr id="24582" name="Text Box 5"/>
          <p:cNvSpPr txBox="1">
            <a:spLocks noChangeArrowheads="1"/>
          </p:cNvSpPr>
          <p:nvPr/>
        </p:nvSpPr>
        <p:spPr bwMode="auto">
          <a:xfrm>
            <a:off x="97920" y="6613175"/>
            <a:ext cx="4930560" cy="3470764"/>
          </a:xfrm>
          <a:prstGeom prst="rect">
            <a:avLst/>
          </a:prstGeom>
          <a:noFill/>
          <a:ln w="9525">
            <a:noFill/>
            <a:round/>
            <a:headEnd/>
            <a:tailEnd/>
          </a:ln>
        </p:spPr>
        <p:txBody>
          <a:bodyPr lIns="0" tIns="0" rIns="0" bIns="0"/>
          <a:lstStyle/>
          <a:p>
            <a:pPr marL="77761" indent="-77761">
              <a:tabLst>
                <a:tab pos="656650" algn="l"/>
                <a:tab pos="1313299" algn="l"/>
                <a:tab pos="1969949" algn="l"/>
                <a:tab pos="2626599" algn="l"/>
                <a:tab pos="3283248" algn="l"/>
                <a:tab pos="3939898" algn="l"/>
                <a:tab pos="4596548" algn="l"/>
              </a:tabLst>
            </a:pPr>
            <a:r>
              <a:rPr lang="en-GB" sz="900" dirty="0">
                <a:solidFill>
                  <a:srgbClr val="000000"/>
                </a:solidFill>
                <a:latin typeface="Arial" charset="0"/>
              </a:rPr>
              <a:t>Published by AAAS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3" cstate="print"/>
          <a:srcRect/>
          <a:stretch>
            <a:fillRect/>
          </a:stretch>
        </p:blipFill>
        <p:spPr bwMode="auto">
          <a:xfrm>
            <a:off x="908640" y="1769946"/>
            <a:ext cx="7735680" cy="4355017"/>
          </a:xfrm>
          <a:prstGeom prst="rect">
            <a:avLst/>
          </a:prstGeom>
          <a:noFill/>
          <a:ln w="9525">
            <a:noFill/>
            <a:miter lim="800000"/>
            <a:headEnd/>
            <a:tailEnd/>
          </a:ln>
        </p:spPr>
      </p:pic>
      <p:sp>
        <p:nvSpPr>
          <p:cNvPr id="25603" name="TextBox 2"/>
          <p:cNvSpPr txBox="1">
            <a:spLocks noChangeArrowheads="1"/>
          </p:cNvSpPr>
          <p:nvPr/>
        </p:nvSpPr>
        <p:spPr bwMode="auto">
          <a:xfrm>
            <a:off x="889920" y="733037"/>
            <a:ext cx="7153846" cy="976308"/>
          </a:xfrm>
          <a:prstGeom prst="rect">
            <a:avLst/>
          </a:prstGeom>
          <a:noFill/>
          <a:ln w="9525">
            <a:noFill/>
            <a:miter lim="800000"/>
            <a:headEnd/>
            <a:tailEnd/>
          </a:ln>
        </p:spPr>
        <p:txBody>
          <a:bodyPr wrap="none" lIns="82945" tIns="41473" rIns="82945" bIns="41473">
            <a:spAutoFit/>
          </a:bodyPr>
          <a:lstStyle/>
          <a:p>
            <a:r>
              <a:rPr lang="en-US" sz="2900" dirty="0"/>
              <a:t>Ways to detect genes under positive selection </a:t>
            </a:r>
          </a:p>
          <a:p>
            <a:r>
              <a:rPr lang="en-US" sz="2900" dirty="0"/>
              <a:t>5.  Long </a:t>
            </a:r>
            <a:r>
              <a:rPr lang="en-US" sz="2900" dirty="0" err="1"/>
              <a:t>Haplotype</a:t>
            </a:r>
            <a:endParaRPr lang="en-US" sz="2900"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1"/>
          <p:cNvSpPr txBox="1">
            <a:spLocks noChangeArrowheads="1"/>
          </p:cNvSpPr>
          <p:nvPr/>
        </p:nvSpPr>
        <p:spPr bwMode="auto">
          <a:xfrm>
            <a:off x="325440" y="381640"/>
            <a:ext cx="8493120" cy="414764"/>
          </a:xfrm>
          <a:prstGeom prst="rect">
            <a:avLst/>
          </a:prstGeom>
          <a:noFill/>
          <a:ln w="9525">
            <a:noFill/>
            <a:round/>
            <a:headEnd/>
            <a:tailEnd/>
          </a:ln>
        </p:spPr>
        <p:txBody>
          <a:bodyPr lIns="0" tIns="0" rIns="0" bIns="0"/>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sz="1500" b="1" dirty="0">
                <a:solidFill>
                  <a:srgbClr val="000000"/>
                </a:solidFill>
                <a:latin typeface="Arial" charset="0"/>
              </a:rPr>
              <a:t>Fig. 1. Time scales for the signatures of selection.</a:t>
            </a:r>
          </a:p>
        </p:txBody>
      </p:sp>
      <p:pic>
        <p:nvPicPr>
          <p:cNvPr id="26627" name="Picture 2"/>
          <p:cNvPicPr>
            <a:picLocks noChangeAspect="1" noChangeArrowheads="1"/>
          </p:cNvPicPr>
          <p:nvPr/>
        </p:nvPicPr>
        <p:blipFill>
          <a:blip r:embed="rId3" cstate="print"/>
          <a:srcRect/>
          <a:stretch>
            <a:fillRect/>
          </a:stretch>
        </p:blipFill>
        <p:spPr bwMode="auto">
          <a:xfrm>
            <a:off x="7729920" y="5943505"/>
            <a:ext cx="1226880" cy="652388"/>
          </a:xfrm>
          <a:prstGeom prst="rect">
            <a:avLst/>
          </a:prstGeom>
          <a:noFill/>
          <a:ln w="9525">
            <a:noFill/>
            <a:round/>
            <a:headEnd/>
            <a:tailEnd/>
          </a:ln>
        </p:spPr>
      </p:pic>
      <p:pic>
        <p:nvPicPr>
          <p:cNvPr id="26628" name="Picture 3"/>
          <p:cNvPicPr>
            <a:picLocks noChangeAspect="1" noChangeArrowheads="1"/>
          </p:cNvPicPr>
          <p:nvPr/>
        </p:nvPicPr>
        <p:blipFill>
          <a:blip r:embed="rId4" cstate="print"/>
          <a:srcRect/>
          <a:stretch>
            <a:fillRect/>
          </a:stretch>
        </p:blipFill>
        <p:spPr bwMode="auto">
          <a:xfrm>
            <a:off x="1238400" y="979303"/>
            <a:ext cx="6671520" cy="4893634"/>
          </a:xfrm>
          <a:prstGeom prst="rect">
            <a:avLst/>
          </a:prstGeom>
          <a:noFill/>
          <a:ln w="9525">
            <a:noFill/>
            <a:round/>
            <a:headEnd/>
            <a:tailEnd/>
          </a:ln>
        </p:spPr>
      </p:pic>
      <p:sp>
        <p:nvSpPr>
          <p:cNvPr id="26629" name="Text Box 4"/>
          <p:cNvSpPr txBox="1">
            <a:spLocks noChangeArrowheads="1"/>
          </p:cNvSpPr>
          <p:nvPr/>
        </p:nvSpPr>
        <p:spPr bwMode="auto">
          <a:xfrm>
            <a:off x="1238400" y="5972308"/>
            <a:ext cx="3918240" cy="231864"/>
          </a:xfrm>
          <a:prstGeom prst="rect">
            <a:avLst/>
          </a:prstGeom>
          <a:noFill/>
          <a:ln w="9525">
            <a:noFill/>
            <a:round/>
            <a:headEnd/>
            <a:tailEnd/>
          </a:ln>
        </p:spPr>
        <p:txBody>
          <a:bodyPr lIns="0" tIns="0" rIns="0" bIns="0"/>
          <a:lstStyle/>
          <a:p>
            <a:pPr>
              <a:tabLst>
                <a:tab pos="656650" algn="l"/>
                <a:tab pos="1313299" algn="l"/>
                <a:tab pos="1969949" algn="l"/>
                <a:tab pos="2626599" algn="l"/>
                <a:tab pos="3283248" algn="l"/>
              </a:tabLst>
            </a:pPr>
            <a:r>
              <a:rPr lang="en-GB" sz="1100" b="1" dirty="0">
                <a:solidFill>
                  <a:srgbClr val="000000"/>
                </a:solidFill>
                <a:latin typeface="Arial" charset="0"/>
              </a:rPr>
              <a:t>P C </a:t>
            </a:r>
            <a:r>
              <a:rPr lang="en-GB" sz="1100" b="1" dirty="0" err="1">
                <a:solidFill>
                  <a:srgbClr val="000000"/>
                </a:solidFill>
                <a:latin typeface="Arial" charset="0"/>
              </a:rPr>
              <a:t>Sabeti</a:t>
            </a:r>
            <a:r>
              <a:rPr lang="en-GB" sz="1100" b="1" dirty="0">
                <a:solidFill>
                  <a:srgbClr val="000000"/>
                </a:solidFill>
                <a:latin typeface="Arial" charset="0"/>
              </a:rPr>
              <a:t> et al. Science 2006;312:1614-1620</a:t>
            </a:r>
          </a:p>
        </p:txBody>
      </p:sp>
      <p:sp>
        <p:nvSpPr>
          <p:cNvPr id="26630" name="Text Box 5"/>
          <p:cNvSpPr txBox="1">
            <a:spLocks noChangeArrowheads="1"/>
          </p:cNvSpPr>
          <p:nvPr/>
        </p:nvSpPr>
        <p:spPr bwMode="auto">
          <a:xfrm>
            <a:off x="97920" y="6613175"/>
            <a:ext cx="4930560" cy="3470764"/>
          </a:xfrm>
          <a:prstGeom prst="rect">
            <a:avLst/>
          </a:prstGeom>
          <a:noFill/>
          <a:ln w="9525">
            <a:noFill/>
            <a:round/>
            <a:headEnd/>
            <a:tailEnd/>
          </a:ln>
        </p:spPr>
        <p:txBody>
          <a:bodyPr lIns="0" tIns="0" rIns="0" bIns="0"/>
          <a:lstStyle/>
          <a:p>
            <a:pPr marL="77761" indent="-77761">
              <a:tabLst>
                <a:tab pos="656650" algn="l"/>
                <a:tab pos="1313299" algn="l"/>
                <a:tab pos="1969949" algn="l"/>
                <a:tab pos="2626599" algn="l"/>
                <a:tab pos="3283248" algn="l"/>
                <a:tab pos="3939898" algn="l"/>
                <a:tab pos="4596548" algn="l"/>
              </a:tabLst>
            </a:pPr>
            <a:r>
              <a:rPr lang="en-GB" sz="900" dirty="0">
                <a:solidFill>
                  <a:srgbClr val="000000"/>
                </a:solidFill>
                <a:latin typeface="Arial" charset="0"/>
              </a:rPr>
              <a:t>Published by AAAS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3" cstate="print"/>
          <a:srcRect/>
          <a:stretch>
            <a:fillRect/>
          </a:stretch>
        </p:blipFill>
        <p:spPr bwMode="auto">
          <a:xfrm>
            <a:off x="286561" y="1493438"/>
            <a:ext cx="8474400" cy="313520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632161" y="188661"/>
            <a:ext cx="7806240" cy="1143480"/>
          </a:xfrm>
        </p:spPr>
        <p:txBody>
          <a:bodyPr/>
          <a:lstStyle/>
          <a:p>
            <a:r>
              <a:rPr lang="en-US" smtClean="0"/>
              <a:t>Positive Selection Regions</a:t>
            </a:r>
          </a:p>
        </p:txBody>
      </p:sp>
      <p:pic>
        <p:nvPicPr>
          <p:cNvPr id="28675" name="Picture 3"/>
          <p:cNvPicPr>
            <a:picLocks noChangeAspect="1" noChangeArrowheads="1"/>
          </p:cNvPicPr>
          <p:nvPr/>
        </p:nvPicPr>
        <p:blipFill>
          <a:blip r:embed="rId3" cstate="print"/>
          <a:srcRect/>
          <a:stretch>
            <a:fillRect/>
          </a:stretch>
        </p:blipFill>
        <p:spPr bwMode="auto">
          <a:xfrm>
            <a:off x="1116000" y="1355183"/>
            <a:ext cx="2642400" cy="4644487"/>
          </a:xfrm>
          <a:prstGeom prst="rect">
            <a:avLst/>
          </a:prstGeom>
          <a:noFill/>
          <a:ln w="9525">
            <a:noFill/>
            <a:miter lim="800000"/>
            <a:headEnd/>
            <a:tailEnd/>
          </a:ln>
        </p:spPr>
      </p:pic>
      <p:sp>
        <p:nvSpPr>
          <p:cNvPr id="28676" name="TextBox 2"/>
          <p:cNvSpPr txBox="1">
            <a:spLocks noChangeArrowheads="1"/>
          </p:cNvSpPr>
          <p:nvPr/>
        </p:nvSpPr>
        <p:spPr bwMode="auto">
          <a:xfrm>
            <a:off x="4446720" y="1857796"/>
            <a:ext cx="1112577" cy="468477"/>
          </a:xfrm>
          <a:prstGeom prst="rect">
            <a:avLst/>
          </a:prstGeom>
          <a:noFill/>
          <a:ln w="9525">
            <a:noFill/>
            <a:miter lim="800000"/>
            <a:headEnd/>
            <a:tailEnd/>
          </a:ln>
        </p:spPr>
        <p:txBody>
          <a:bodyPr wrap="none" lIns="82945" tIns="41473" rIns="82945" bIns="41473">
            <a:spAutoFit/>
          </a:bodyPr>
          <a:lstStyle/>
          <a:p>
            <a:r>
              <a:rPr lang="en-US" sz="2500" b="1" dirty="0"/>
              <a:t>Europe</a:t>
            </a:r>
          </a:p>
        </p:txBody>
      </p:sp>
      <p:sp>
        <p:nvSpPr>
          <p:cNvPr id="28677" name="TextBox 5"/>
          <p:cNvSpPr txBox="1">
            <a:spLocks noChangeArrowheads="1"/>
          </p:cNvSpPr>
          <p:nvPr/>
        </p:nvSpPr>
        <p:spPr bwMode="auto">
          <a:xfrm>
            <a:off x="4481280" y="3453483"/>
            <a:ext cx="726959" cy="468477"/>
          </a:xfrm>
          <a:prstGeom prst="rect">
            <a:avLst/>
          </a:prstGeom>
          <a:noFill/>
          <a:ln w="9525">
            <a:noFill/>
            <a:miter lim="800000"/>
            <a:headEnd/>
            <a:tailEnd/>
          </a:ln>
        </p:spPr>
        <p:txBody>
          <a:bodyPr wrap="none" lIns="82945" tIns="41473" rIns="82945" bIns="41473">
            <a:spAutoFit/>
          </a:bodyPr>
          <a:lstStyle/>
          <a:p>
            <a:r>
              <a:rPr lang="en-US" sz="2500" b="1" dirty="0"/>
              <a:t>Asia</a:t>
            </a:r>
          </a:p>
        </p:txBody>
      </p:sp>
      <p:sp>
        <p:nvSpPr>
          <p:cNvPr id="28678" name="TextBox 6"/>
          <p:cNvSpPr txBox="1">
            <a:spLocks noChangeArrowheads="1"/>
          </p:cNvSpPr>
          <p:nvPr/>
        </p:nvSpPr>
        <p:spPr bwMode="auto">
          <a:xfrm>
            <a:off x="4515841" y="5031889"/>
            <a:ext cx="946313" cy="468477"/>
          </a:xfrm>
          <a:prstGeom prst="rect">
            <a:avLst/>
          </a:prstGeom>
          <a:noFill/>
          <a:ln w="9525">
            <a:noFill/>
            <a:miter lim="800000"/>
            <a:headEnd/>
            <a:tailEnd/>
          </a:ln>
        </p:spPr>
        <p:txBody>
          <a:bodyPr wrap="none" lIns="82945" tIns="41473" rIns="82945" bIns="41473">
            <a:spAutoFit/>
          </a:bodyPr>
          <a:lstStyle/>
          <a:p>
            <a:r>
              <a:rPr lang="en-US" sz="2500" b="1" dirty="0"/>
              <a:t>Africa</a:t>
            </a:r>
          </a:p>
        </p:txBody>
      </p:sp>
      <p:sp>
        <p:nvSpPr>
          <p:cNvPr id="28679" name="TextBox 3"/>
          <p:cNvSpPr txBox="1">
            <a:spLocks noChangeArrowheads="1"/>
          </p:cNvSpPr>
          <p:nvPr/>
        </p:nvSpPr>
        <p:spPr bwMode="auto">
          <a:xfrm>
            <a:off x="5816160" y="6194091"/>
            <a:ext cx="2626560" cy="329977"/>
          </a:xfrm>
          <a:prstGeom prst="rect">
            <a:avLst/>
          </a:prstGeom>
          <a:noFill/>
          <a:ln w="9525">
            <a:noFill/>
            <a:miter lim="800000"/>
            <a:headEnd/>
            <a:tailEnd/>
          </a:ln>
        </p:spPr>
        <p:txBody>
          <a:bodyPr lIns="82945" tIns="41473" rIns="82945" bIns="41473">
            <a:spAutoFit/>
          </a:bodyPr>
          <a:lstStyle/>
          <a:p>
            <a:r>
              <a:rPr lang="en-US" sz="1600" dirty="0"/>
              <a:t>Grossman et al., Cell 2013</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632161" y="2046456"/>
            <a:ext cx="7806240" cy="1143480"/>
          </a:xfrm>
        </p:spPr>
        <p:txBody>
          <a:bodyPr>
            <a:normAutofit fontScale="90000"/>
          </a:bodyPr>
          <a:lstStyle/>
          <a:p>
            <a:r>
              <a:rPr lang="en-US" b="0" smtClean="0"/>
              <a:t>Look up lactase</a:t>
            </a:r>
            <a:br>
              <a:rPr lang="en-US" b="0" smtClean="0"/>
            </a:br>
            <a:r>
              <a:rPr lang="en-US" b="0" smtClean="0"/>
              <a:t>rs4988235</a:t>
            </a:r>
            <a:br>
              <a:rPr lang="en-US" b="0" smtClean="0"/>
            </a:br>
            <a:r>
              <a:rPr lang="en-US" b="0" smtClean="0"/>
              <a:t>A – derived, can drink milk</a:t>
            </a:r>
            <a:br>
              <a:rPr lang="en-US" b="0" smtClean="0"/>
            </a:br>
            <a:r>
              <a:rPr lang="en-US" b="0" smtClean="0"/>
              <a:t>G – ancestral, lactose intolerant</a:t>
            </a:r>
            <a:br>
              <a:rPr lang="en-US" b="0" smtClean="0"/>
            </a:br>
            <a:r>
              <a:rPr lang="en-US" b="0" smtClean="0"/>
              <a:t/>
            </a:r>
            <a:br>
              <a:rPr lang="en-US" b="0" smtClean="0"/>
            </a:br>
            <a:r>
              <a:rPr lang="en-US" b="0" smtClean="0"/>
              <a:t>Stuart = GG</a:t>
            </a:r>
            <a:br>
              <a:rPr lang="en-US" b="0" smtClean="0"/>
            </a:br>
            <a:endParaRPr lang="en-US" smtClean="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1"/>
          <p:cNvSpPr txBox="1">
            <a:spLocks noChangeArrowheads="1"/>
          </p:cNvSpPr>
          <p:nvPr/>
        </p:nvSpPr>
        <p:spPr bwMode="auto">
          <a:xfrm>
            <a:off x="325440" y="381640"/>
            <a:ext cx="8493120" cy="414764"/>
          </a:xfrm>
          <a:prstGeom prst="rect">
            <a:avLst/>
          </a:prstGeom>
          <a:noFill/>
          <a:ln w="9525">
            <a:noFill/>
            <a:round/>
            <a:headEnd/>
            <a:tailEnd/>
          </a:ln>
        </p:spPr>
        <p:txBody>
          <a:bodyPr lIns="0" tIns="0" rIns="0" bIns="0"/>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sz="1500" b="1" dirty="0">
                <a:solidFill>
                  <a:srgbClr val="000000"/>
                </a:solidFill>
                <a:latin typeface="Arial" charset="0"/>
              </a:rPr>
              <a:t>Long </a:t>
            </a:r>
            <a:r>
              <a:rPr lang="en-GB" sz="1500" b="1" dirty="0" err="1">
                <a:solidFill>
                  <a:srgbClr val="000000"/>
                </a:solidFill>
                <a:latin typeface="Arial" charset="0"/>
              </a:rPr>
              <a:t>haplotype</a:t>
            </a:r>
            <a:r>
              <a:rPr lang="en-GB" sz="1500" b="1" dirty="0">
                <a:solidFill>
                  <a:srgbClr val="000000"/>
                </a:solidFill>
                <a:latin typeface="Arial" charset="0"/>
              </a:rPr>
              <a:t> surrounding the lactase persistence allele.</a:t>
            </a:r>
          </a:p>
        </p:txBody>
      </p:sp>
      <p:pic>
        <p:nvPicPr>
          <p:cNvPr id="30723" name="Picture 2"/>
          <p:cNvPicPr>
            <a:picLocks noChangeAspect="1" noChangeArrowheads="1"/>
          </p:cNvPicPr>
          <p:nvPr/>
        </p:nvPicPr>
        <p:blipFill>
          <a:blip r:embed="rId3" cstate="print"/>
          <a:srcRect/>
          <a:stretch>
            <a:fillRect/>
          </a:stretch>
        </p:blipFill>
        <p:spPr bwMode="auto">
          <a:xfrm>
            <a:off x="7729920" y="5943505"/>
            <a:ext cx="1226880" cy="652388"/>
          </a:xfrm>
          <a:prstGeom prst="rect">
            <a:avLst/>
          </a:prstGeom>
          <a:noFill/>
          <a:ln w="9525">
            <a:noFill/>
            <a:round/>
            <a:headEnd/>
            <a:tailEnd/>
          </a:ln>
        </p:spPr>
      </p:pic>
      <p:pic>
        <p:nvPicPr>
          <p:cNvPr id="30724" name="Picture 3"/>
          <p:cNvPicPr>
            <a:picLocks noChangeAspect="1" noChangeArrowheads="1"/>
          </p:cNvPicPr>
          <p:nvPr/>
        </p:nvPicPr>
        <p:blipFill>
          <a:blip r:embed="rId4" cstate="print"/>
          <a:srcRect/>
          <a:stretch>
            <a:fillRect/>
          </a:stretch>
        </p:blipFill>
        <p:spPr bwMode="auto">
          <a:xfrm>
            <a:off x="1814400" y="979303"/>
            <a:ext cx="5519520" cy="4893634"/>
          </a:xfrm>
          <a:prstGeom prst="rect">
            <a:avLst/>
          </a:prstGeom>
          <a:noFill/>
          <a:ln w="9525">
            <a:noFill/>
            <a:round/>
            <a:headEnd/>
            <a:tailEnd/>
          </a:ln>
        </p:spPr>
      </p:pic>
      <p:sp>
        <p:nvSpPr>
          <p:cNvPr id="30725" name="Text Box 4"/>
          <p:cNvSpPr txBox="1">
            <a:spLocks noChangeArrowheads="1"/>
          </p:cNvSpPr>
          <p:nvPr/>
        </p:nvSpPr>
        <p:spPr bwMode="auto">
          <a:xfrm>
            <a:off x="1814400" y="5972308"/>
            <a:ext cx="3918240" cy="231864"/>
          </a:xfrm>
          <a:prstGeom prst="rect">
            <a:avLst/>
          </a:prstGeom>
          <a:noFill/>
          <a:ln w="9525">
            <a:noFill/>
            <a:round/>
            <a:headEnd/>
            <a:tailEnd/>
          </a:ln>
        </p:spPr>
        <p:txBody>
          <a:bodyPr lIns="0" tIns="0" rIns="0" bIns="0"/>
          <a:lstStyle/>
          <a:p>
            <a:pPr>
              <a:tabLst>
                <a:tab pos="656650" algn="l"/>
                <a:tab pos="1313299" algn="l"/>
                <a:tab pos="1969949" algn="l"/>
                <a:tab pos="2626599" algn="l"/>
                <a:tab pos="3283248" algn="l"/>
              </a:tabLst>
            </a:pPr>
            <a:r>
              <a:rPr lang="en-GB" sz="1100" b="1" dirty="0">
                <a:solidFill>
                  <a:srgbClr val="000000"/>
                </a:solidFill>
                <a:latin typeface="Arial" charset="0"/>
              </a:rPr>
              <a:t>P C </a:t>
            </a:r>
            <a:r>
              <a:rPr lang="en-GB" sz="1100" b="1" dirty="0" err="1">
                <a:solidFill>
                  <a:srgbClr val="000000"/>
                </a:solidFill>
                <a:latin typeface="Arial" charset="0"/>
              </a:rPr>
              <a:t>Sabeti</a:t>
            </a:r>
            <a:r>
              <a:rPr lang="en-GB" sz="1100" b="1" dirty="0">
                <a:solidFill>
                  <a:srgbClr val="000000"/>
                </a:solidFill>
                <a:latin typeface="Arial" charset="0"/>
              </a:rPr>
              <a:t> et al. Science 2006;312:1614-1620</a:t>
            </a:r>
          </a:p>
        </p:txBody>
      </p:sp>
      <p:sp>
        <p:nvSpPr>
          <p:cNvPr id="30726" name="Text Box 5"/>
          <p:cNvSpPr txBox="1">
            <a:spLocks noChangeArrowheads="1"/>
          </p:cNvSpPr>
          <p:nvPr/>
        </p:nvSpPr>
        <p:spPr bwMode="auto">
          <a:xfrm>
            <a:off x="97920" y="6613175"/>
            <a:ext cx="4930560" cy="3470764"/>
          </a:xfrm>
          <a:prstGeom prst="rect">
            <a:avLst/>
          </a:prstGeom>
          <a:noFill/>
          <a:ln w="9525">
            <a:noFill/>
            <a:round/>
            <a:headEnd/>
            <a:tailEnd/>
          </a:ln>
        </p:spPr>
        <p:txBody>
          <a:bodyPr lIns="0" tIns="0" rIns="0" bIns="0"/>
          <a:lstStyle/>
          <a:p>
            <a:pPr marL="77761" indent="-77761">
              <a:tabLst>
                <a:tab pos="656650" algn="l"/>
                <a:tab pos="1313299" algn="l"/>
                <a:tab pos="1969949" algn="l"/>
                <a:tab pos="2626599" algn="l"/>
                <a:tab pos="3283248" algn="l"/>
                <a:tab pos="3939898" algn="l"/>
                <a:tab pos="4596548" algn="l"/>
              </a:tabLst>
            </a:pPr>
            <a:r>
              <a:rPr lang="en-GB" sz="900" dirty="0">
                <a:solidFill>
                  <a:srgbClr val="000000"/>
                </a:solidFill>
                <a:latin typeface="Arial" charset="0"/>
              </a:rPr>
              <a:t>Published by AAAS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ctrTitle"/>
          </p:nvPr>
        </p:nvSpPr>
        <p:spPr>
          <a:xfrm>
            <a:off x="632161" y="0"/>
            <a:ext cx="7773120" cy="1470395"/>
          </a:xfrm>
        </p:spPr>
        <p:txBody>
          <a:bodyPr/>
          <a:lstStyle/>
          <a:p>
            <a:r>
              <a:rPr lang="en-US" smtClean="0"/>
              <a:t>Europeans</a:t>
            </a:r>
          </a:p>
        </p:txBody>
      </p:sp>
      <p:sp>
        <p:nvSpPr>
          <p:cNvPr id="31747" name="Subtitle 2"/>
          <p:cNvSpPr>
            <a:spLocks noGrp="1"/>
          </p:cNvSpPr>
          <p:nvPr>
            <p:ph type="subTitle" idx="1"/>
          </p:nvPr>
        </p:nvSpPr>
        <p:spPr>
          <a:xfrm>
            <a:off x="839520" y="1355183"/>
            <a:ext cx="7534080" cy="3732872"/>
          </a:xfrm>
        </p:spPr>
        <p:txBody>
          <a:bodyPr>
            <a:normAutofit/>
          </a:bodyPr>
          <a:lstStyle/>
          <a:p>
            <a:pPr algn="l"/>
            <a:r>
              <a:rPr lang="en-US" sz="2500" dirty="0" smtClean="0">
                <a:solidFill>
                  <a:schemeClr val="tx1"/>
                </a:solidFill>
              </a:rPr>
              <a:t>Lactase</a:t>
            </a:r>
          </a:p>
          <a:p>
            <a:pPr algn="l"/>
            <a:endParaRPr lang="en-US" sz="2500" dirty="0" smtClean="0">
              <a:solidFill>
                <a:schemeClr val="tx1"/>
              </a:solidFill>
            </a:endParaRPr>
          </a:p>
          <a:p>
            <a:pPr lvl="1" algn="l"/>
            <a:r>
              <a:rPr lang="en-US" dirty="0" smtClean="0">
                <a:solidFill>
                  <a:schemeClr val="tx1"/>
                </a:solidFill>
              </a:rPr>
              <a:t>a mutation in a regulatory region near the</a:t>
            </a:r>
          </a:p>
          <a:p>
            <a:pPr lvl="1" algn="l"/>
            <a:r>
              <a:rPr lang="en-US" dirty="0" smtClean="0">
                <a:solidFill>
                  <a:schemeClr val="tx1"/>
                </a:solidFill>
              </a:rPr>
              <a:t>gene for lactase (LCT) that allows lactose </a:t>
            </a:r>
            <a:r>
              <a:rPr lang="en-US" dirty="0" smtClean="0">
                <a:solidFill>
                  <a:schemeClr val="tx1"/>
                </a:solidFill>
              </a:rPr>
              <a:t>tolerance to </a:t>
            </a:r>
            <a:r>
              <a:rPr lang="en-US" dirty="0" smtClean="0">
                <a:solidFill>
                  <a:schemeClr val="tx1"/>
                </a:solidFill>
              </a:rPr>
              <a:t>persist into adulthood. This </a:t>
            </a:r>
            <a:r>
              <a:rPr lang="en-US" dirty="0" smtClean="0">
                <a:solidFill>
                  <a:schemeClr val="tx1"/>
                </a:solidFill>
              </a:rPr>
              <a:t>particular variant </a:t>
            </a:r>
            <a:r>
              <a:rPr lang="en-US" dirty="0" smtClean="0">
                <a:solidFill>
                  <a:schemeClr val="tx1"/>
                </a:solidFill>
              </a:rPr>
              <a:t>was apparently selected in parts </a:t>
            </a:r>
            <a:r>
              <a:rPr lang="en-US" dirty="0" smtClean="0">
                <a:solidFill>
                  <a:schemeClr val="tx1"/>
                </a:solidFill>
              </a:rPr>
              <a:t>of Europe </a:t>
            </a:r>
            <a:r>
              <a:rPr lang="en-US" dirty="0" smtClean="0">
                <a:solidFill>
                  <a:schemeClr val="tx1"/>
                </a:solidFill>
              </a:rPr>
              <a:t>after the domestication of cattle.</a:t>
            </a:r>
          </a:p>
          <a:p>
            <a:pPr lvl="1" algn="l"/>
            <a:endParaRPr lang="en-US" dirty="0" smtClean="0">
              <a:solidFill>
                <a:schemeClr val="tx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3" cstate="print"/>
          <a:srcRect/>
          <a:stretch>
            <a:fillRect/>
          </a:stretch>
        </p:blipFill>
        <p:spPr bwMode="auto">
          <a:xfrm>
            <a:off x="7729920" y="5943505"/>
            <a:ext cx="1226880" cy="652388"/>
          </a:xfrm>
          <a:prstGeom prst="rect">
            <a:avLst/>
          </a:prstGeom>
          <a:noFill/>
          <a:ln w="9525">
            <a:noFill/>
            <a:round/>
            <a:headEnd/>
            <a:tailEnd/>
          </a:ln>
        </p:spPr>
      </p:pic>
      <p:pic>
        <p:nvPicPr>
          <p:cNvPr id="16387" name="Picture 3"/>
          <p:cNvPicPr>
            <a:picLocks noChangeAspect="1" noChangeArrowheads="1"/>
          </p:cNvPicPr>
          <p:nvPr/>
        </p:nvPicPr>
        <p:blipFill>
          <a:blip r:embed="rId4" cstate="print"/>
          <a:srcRect b="72542"/>
          <a:stretch>
            <a:fillRect/>
          </a:stretch>
        </p:blipFill>
        <p:spPr bwMode="auto">
          <a:xfrm>
            <a:off x="1392480" y="1700820"/>
            <a:ext cx="6099840" cy="2034933"/>
          </a:xfrm>
          <a:prstGeom prst="rect">
            <a:avLst/>
          </a:prstGeom>
          <a:noFill/>
          <a:ln w="9525">
            <a:noFill/>
            <a:round/>
            <a:headEnd/>
            <a:tailEnd/>
          </a:ln>
        </p:spPr>
      </p:pic>
      <p:sp>
        <p:nvSpPr>
          <p:cNvPr id="16388" name="Text Box 4"/>
          <p:cNvSpPr txBox="1">
            <a:spLocks noChangeArrowheads="1"/>
          </p:cNvSpPr>
          <p:nvPr/>
        </p:nvSpPr>
        <p:spPr bwMode="auto">
          <a:xfrm>
            <a:off x="1524961" y="5972308"/>
            <a:ext cx="3918240" cy="231864"/>
          </a:xfrm>
          <a:prstGeom prst="rect">
            <a:avLst/>
          </a:prstGeom>
          <a:noFill/>
          <a:ln w="9525">
            <a:noFill/>
            <a:round/>
            <a:headEnd/>
            <a:tailEnd/>
          </a:ln>
        </p:spPr>
        <p:txBody>
          <a:bodyPr lIns="0" tIns="0" rIns="0" bIns="0"/>
          <a:lstStyle/>
          <a:p>
            <a:pPr>
              <a:tabLst>
                <a:tab pos="656650" algn="l"/>
                <a:tab pos="1313299" algn="l"/>
                <a:tab pos="1969949" algn="l"/>
                <a:tab pos="2626599" algn="l"/>
                <a:tab pos="3283248" algn="l"/>
              </a:tabLst>
            </a:pPr>
            <a:r>
              <a:rPr lang="en-GB" sz="1100" b="1" dirty="0">
                <a:solidFill>
                  <a:srgbClr val="000000"/>
                </a:solidFill>
                <a:latin typeface="Arial" charset="0"/>
              </a:rPr>
              <a:t>R E Green et al. Science 2010;328:710-722</a:t>
            </a:r>
          </a:p>
        </p:txBody>
      </p:sp>
      <p:sp>
        <p:nvSpPr>
          <p:cNvPr id="16389" name="Text Box 5"/>
          <p:cNvSpPr txBox="1">
            <a:spLocks noChangeArrowheads="1"/>
          </p:cNvSpPr>
          <p:nvPr/>
        </p:nvSpPr>
        <p:spPr bwMode="auto">
          <a:xfrm>
            <a:off x="97920" y="6613175"/>
            <a:ext cx="4930560" cy="3470764"/>
          </a:xfrm>
          <a:prstGeom prst="rect">
            <a:avLst/>
          </a:prstGeom>
          <a:noFill/>
          <a:ln w="9525">
            <a:noFill/>
            <a:round/>
            <a:headEnd/>
            <a:tailEnd/>
          </a:ln>
        </p:spPr>
        <p:txBody>
          <a:bodyPr lIns="0" tIns="0" rIns="0" bIns="0"/>
          <a:lstStyle/>
          <a:p>
            <a:pPr marL="77761" indent="-77761">
              <a:tabLst>
                <a:tab pos="656650" algn="l"/>
                <a:tab pos="1313299" algn="l"/>
                <a:tab pos="1969949" algn="l"/>
                <a:tab pos="2626599" algn="l"/>
                <a:tab pos="3283248" algn="l"/>
                <a:tab pos="3939898" algn="l"/>
                <a:tab pos="4596548" algn="l"/>
              </a:tabLst>
            </a:pPr>
            <a:r>
              <a:rPr lang="en-GB" sz="900" dirty="0">
                <a:solidFill>
                  <a:srgbClr val="000000"/>
                </a:solidFill>
                <a:latin typeface="Arial" charset="0"/>
              </a:rPr>
              <a:t>Published by AAAS</a:t>
            </a:r>
          </a:p>
        </p:txBody>
      </p:sp>
      <p:sp>
        <p:nvSpPr>
          <p:cNvPr id="7" name="TextBox 6"/>
          <p:cNvSpPr txBox="1">
            <a:spLocks noChangeArrowheads="1"/>
          </p:cNvSpPr>
          <p:nvPr/>
        </p:nvSpPr>
        <p:spPr bwMode="auto">
          <a:xfrm>
            <a:off x="1807201" y="3982019"/>
            <a:ext cx="683677" cy="360755"/>
          </a:xfrm>
          <a:prstGeom prst="rect">
            <a:avLst/>
          </a:prstGeom>
          <a:noFill/>
          <a:ln w="9525">
            <a:noFill/>
            <a:miter lim="800000"/>
            <a:headEnd/>
            <a:tailEnd/>
          </a:ln>
        </p:spPr>
        <p:txBody>
          <a:bodyPr wrap="none" lIns="82945" tIns="41473" rIns="82945" bIns="41473">
            <a:spAutoFit/>
          </a:bodyPr>
          <a:lstStyle/>
          <a:p>
            <a:r>
              <a:rPr lang="en-US"/>
              <a:t>100%</a:t>
            </a:r>
          </a:p>
        </p:txBody>
      </p:sp>
      <p:sp>
        <p:nvSpPr>
          <p:cNvPr id="8" name="TextBox 7"/>
          <p:cNvSpPr txBox="1">
            <a:spLocks noChangeArrowheads="1"/>
          </p:cNvSpPr>
          <p:nvPr/>
        </p:nvSpPr>
        <p:spPr bwMode="auto">
          <a:xfrm>
            <a:off x="4019041" y="3982019"/>
            <a:ext cx="871229" cy="360755"/>
          </a:xfrm>
          <a:prstGeom prst="rect">
            <a:avLst/>
          </a:prstGeom>
          <a:noFill/>
          <a:ln w="9525">
            <a:noFill/>
            <a:miter lim="800000"/>
            <a:headEnd/>
            <a:tailEnd/>
          </a:ln>
        </p:spPr>
        <p:txBody>
          <a:bodyPr wrap="none" lIns="82945" tIns="41473" rIns="82945" bIns="41473">
            <a:spAutoFit/>
          </a:bodyPr>
          <a:lstStyle/>
          <a:p>
            <a:r>
              <a:rPr lang="en-US"/>
              <a:t>12-14%</a:t>
            </a:r>
          </a:p>
        </p:txBody>
      </p:sp>
      <p:sp>
        <p:nvSpPr>
          <p:cNvPr id="9" name="TextBox 8"/>
          <p:cNvSpPr txBox="1">
            <a:spLocks noChangeArrowheads="1"/>
          </p:cNvSpPr>
          <p:nvPr/>
        </p:nvSpPr>
        <p:spPr bwMode="auto">
          <a:xfrm>
            <a:off x="6300001" y="4000740"/>
            <a:ext cx="754209" cy="360755"/>
          </a:xfrm>
          <a:prstGeom prst="rect">
            <a:avLst/>
          </a:prstGeom>
          <a:noFill/>
          <a:ln w="9525">
            <a:noFill/>
            <a:miter lim="800000"/>
            <a:headEnd/>
            <a:tailEnd/>
          </a:ln>
        </p:spPr>
        <p:txBody>
          <a:bodyPr wrap="none" lIns="82945" tIns="41473" rIns="82945" bIns="41473">
            <a:spAutoFit/>
          </a:bodyPr>
          <a:lstStyle/>
          <a:p>
            <a:r>
              <a:rPr lang="en-US"/>
              <a:t>8-10%</a:t>
            </a:r>
          </a:p>
        </p:txBody>
      </p:sp>
      <p:sp>
        <p:nvSpPr>
          <p:cNvPr id="10" name="TextBox 9"/>
          <p:cNvSpPr txBox="1">
            <a:spLocks noChangeArrowheads="1"/>
          </p:cNvSpPr>
          <p:nvPr/>
        </p:nvSpPr>
        <p:spPr bwMode="auto">
          <a:xfrm>
            <a:off x="6161760" y="4604164"/>
            <a:ext cx="2004480" cy="360755"/>
          </a:xfrm>
          <a:prstGeom prst="rect">
            <a:avLst/>
          </a:prstGeom>
          <a:noFill/>
          <a:ln w="9525">
            <a:noFill/>
            <a:miter lim="800000"/>
            <a:headEnd/>
            <a:tailEnd/>
          </a:ln>
        </p:spPr>
        <p:txBody>
          <a:bodyPr lIns="82945" tIns="41473" rIns="82945" bIns="41473">
            <a:spAutoFit/>
          </a:bodyPr>
          <a:lstStyle/>
          <a:p>
            <a:r>
              <a:rPr lang="en-US"/>
              <a:t>78 aa substitutions</a:t>
            </a:r>
          </a:p>
        </p:txBody>
      </p:sp>
    </p:spTree>
  </p:cSld>
  <p:clrMapOvr>
    <a:masterClrMapping/>
  </p:clrMapOvr>
  <p:transition spd="med"/>
  <p:timing>
    <p:tnLst>
      <p:par>
        <p:cTn id="1" dur="indefinite" restart="never" nodeType="tmRoot">
          <p:childTnLst>
            <p:seq concurrent="1" nextAc="seek">
              <p:cTn id="2" dur="0"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1"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0" grpId="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http://blogs.discovermagazine.com/gnxp/files/2007/08/lactaseI.jpg"/>
          <p:cNvPicPr>
            <a:picLocks noChangeAspect="1" noChangeArrowheads="1"/>
          </p:cNvPicPr>
          <p:nvPr/>
        </p:nvPicPr>
        <p:blipFill>
          <a:blip r:embed="rId2" cstate="print"/>
          <a:srcRect/>
          <a:stretch>
            <a:fillRect/>
          </a:stretch>
        </p:blipFill>
        <p:spPr bwMode="auto">
          <a:xfrm>
            <a:off x="1738081" y="1562565"/>
            <a:ext cx="5784480" cy="4078508"/>
          </a:xfrm>
          <a:prstGeom prst="rect">
            <a:avLst/>
          </a:prstGeom>
          <a:noFill/>
          <a:ln w="9525">
            <a:noFill/>
            <a:miter lim="800000"/>
            <a:headEnd/>
            <a:tailEnd/>
          </a:ln>
        </p:spPr>
      </p:pic>
      <p:sp>
        <p:nvSpPr>
          <p:cNvPr id="32771" name="TextBox 1"/>
          <p:cNvSpPr txBox="1">
            <a:spLocks noChangeArrowheads="1"/>
          </p:cNvSpPr>
          <p:nvPr/>
        </p:nvSpPr>
        <p:spPr bwMode="auto">
          <a:xfrm>
            <a:off x="1876320" y="802165"/>
            <a:ext cx="4324674" cy="360755"/>
          </a:xfrm>
          <a:prstGeom prst="rect">
            <a:avLst/>
          </a:prstGeom>
          <a:noFill/>
          <a:ln w="9525">
            <a:noFill/>
            <a:miter lim="800000"/>
            <a:headEnd/>
            <a:tailEnd/>
          </a:ln>
        </p:spPr>
        <p:txBody>
          <a:bodyPr wrap="none" lIns="82945" tIns="41473" rIns="82945" bIns="41473">
            <a:spAutoFit/>
          </a:bodyPr>
          <a:lstStyle/>
          <a:p>
            <a:r>
              <a:rPr lang="en-US"/>
              <a:t>Frequency of the C/T-13910 allele in Lactase</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563041" y="2668601"/>
            <a:ext cx="7806240" cy="1143480"/>
          </a:xfrm>
        </p:spPr>
        <p:txBody>
          <a:bodyPr>
            <a:noAutofit/>
          </a:bodyPr>
          <a:lstStyle/>
          <a:p>
            <a:pPr algn="l"/>
            <a:r>
              <a:rPr lang="en-US" sz="3200" b="0" dirty="0" smtClean="0"/>
              <a:t>The </a:t>
            </a:r>
            <a:r>
              <a:rPr lang="en-US" sz="3200" b="0" i="1" dirty="0" smtClean="0"/>
              <a:t>LCT </a:t>
            </a:r>
            <a:r>
              <a:rPr lang="en-US" sz="3200" b="0" dirty="0" smtClean="0"/>
              <a:t>region appears to have undergone a selective sweep 2000–20,000 years ago (4), coinciding with the domestication of cattle.</a:t>
            </a:r>
            <a:br>
              <a:rPr lang="en-US" sz="3200" b="0" dirty="0" smtClean="0"/>
            </a:br>
            <a:r>
              <a:rPr lang="en-US" sz="3200" b="0" dirty="0" smtClean="0"/>
              <a:t/>
            </a:r>
            <a:br>
              <a:rPr lang="en-US" sz="3200" b="0" dirty="0" smtClean="0"/>
            </a:br>
            <a:r>
              <a:rPr lang="en-US" sz="3200" b="0" dirty="0" smtClean="0"/>
              <a:t>The high selection coefficient (between 0.014 and 0.15) distinguishes </a:t>
            </a:r>
            <a:r>
              <a:rPr lang="en-US" sz="3200" b="0" i="1" dirty="0" smtClean="0"/>
              <a:t>LCT </a:t>
            </a:r>
            <a:r>
              <a:rPr lang="en-US" sz="3200" b="0" dirty="0" smtClean="0"/>
              <a:t>as one of the most strongly selected loci in the human genome.</a:t>
            </a:r>
            <a:br>
              <a:rPr lang="en-US" sz="3200" b="0" dirty="0" smtClean="0"/>
            </a:br>
            <a:r>
              <a:rPr lang="en-US" sz="3200" b="0" dirty="0" smtClean="0"/>
              <a:t/>
            </a:r>
            <a:br>
              <a:rPr lang="en-US" sz="3200" b="0" dirty="0" smtClean="0"/>
            </a:br>
            <a:endParaRPr lang="en-US" sz="3200" dirty="0" smtClean="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2" cstate="print"/>
          <a:srcRect t="17110"/>
          <a:stretch>
            <a:fillRect/>
          </a:stretch>
        </p:blipFill>
        <p:spPr bwMode="auto">
          <a:xfrm>
            <a:off x="148321" y="2416574"/>
            <a:ext cx="8856000" cy="2464099"/>
          </a:xfrm>
          <a:prstGeom prst="rect">
            <a:avLst/>
          </a:prstGeom>
          <a:noFill/>
          <a:ln w="9525">
            <a:noFill/>
            <a:miter lim="800000"/>
            <a:headEnd/>
            <a:tailEnd/>
          </a:ln>
        </p:spPr>
      </p:pic>
      <p:sp>
        <p:nvSpPr>
          <p:cNvPr id="2" name="TextBox 1"/>
          <p:cNvSpPr txBox="1">
            <a:spLocks noChangeArrowheads="1"/>
          </p:cNvSpPr>
          <p:nvPr/>
        </p:nvSpPr>
        <p:spPr bwMode="auto">
          <a:xfrm>
            <a:off x="4669921" y="1650414"/>
            <a:ext cx="1069488" cy="360755"/>
          </a:xfrm>
          <a:prstGeom prst="rect">
            <a:avLst/>
          </a:prstGeom>
          <a:noFill/>
          <a:ln w="9525">
            <a:noFill/>
            <a:miter lim="800000"/>
            <a:headEnd/>
            <a:tailEnd/>
          </a:ln>
        </p:spPr>
        <p:txBody>
          <a:bodyPr wrap="none" lIns="82945" tIns="41473" rIns="82945" bIns="41473">
            <a:spAutoFit/>
          </a:bodyPr>
          <a:lstStyle/>
          <a:p>
            <a:r>
              <a:rPr lang="en-US"/>
              <a:t>European</a:t>
            </a:r>
          </a:p>
        </p:txBody>
      </p:sp>
      <p:sp>
        <p:nvSpPr>
          <p:cNvPr id="3" name="TextBox 2"/>
          <p:cNvSpPr txBox="1">
            <a:spLocks noChangeArrowheads="1"/>
          </p:cNvSpPr>
          <p:nvPr/>
        </p:nvSpPr>
        <p:spPr bwMode="auto">
          <a:xfrm>
            <a:off x="3051360" y="1666255"/>
            <a:ext cx="2557440" cy="360755"/>
          </a:xfrm>
          <a:prstGeom prst="rect">
            <a:avLst/>
          </a:prstGeom>
          <a:noFill/>
          <a:ln w="9525">
            <a:noFill/>
            <a:miter lim="800000"/>
            <a:headEnd/>
            <a:tailEnd/>
          </a:ln>
        </p:spPr>
        <p:txBody>
          <a:bodyPr lIns="82945" tIns="41473" rIns="82945" bIns="41473">
            <a:spAutoFit/>
          </a:bodyPr>
          <a:lstStyle/>
          <a:p>
            <a:r>
              <a:rPr lang="en-US"/>
              <a:t>African</a:t>
            </a:r>
          </a:p>
        </p:txBody>
      </p:sp>
      <p:cxnSp>
        <p:nvCxnSpPr>
          <p:cNvPr id="5" name="Straight Arrow Connector 4"/>
          <p:cNvCxnSpPr>
            <a:cxnSpLocks noChangeShapeType="1"/>
            <a:stCxn id="2" idx="2"/>
          </p:cNvCxnSpPr>
          <p:nvPr/>
        </p:nvCxnSpPr>
        <p:spPr bwMode="auto">
          <a:xfrm>
            <a:off x="5204665" y="2011169"/>
            <a:ext cx="83015" cy="405405"/>
          </a:xfrm>
          <a:prstGeom prst="straightConnector1">
            <a:avLst/>
          </a:prstGeom>
          <a:noFill/>
          <a:ln w="38100" algn="ctr">
            <a:solidFill>
              <a:schemeClr val="tx1"/>
            </a:solidFill>
            <a:round/>
            <a:headEnd/>
            <a:tailEnd type="arrow" w="med" len="med"/>
          </a:ln>
        </p:spPr>
      </p:cxnSp>
      <p:cxnSp>
        <p:nvCxnSpPr>
          <p:cNvPr id="7" name="Straight Arrow Connector 6"/>
          <p:cNvCxnSpPr>
            <a:cxnSpLocks noChangeShapeType="1"/>
          </p:cNvCxnSpPr>
          <p:nvPr/>
        </p:nvCxnSpPr>
        <p:spPr bwMode="auto">
          <a:xfrm>
            <a:off x="4088161" y="2046455"/>
            <a:ext cx="1199520" cy="691273"/>
          </a:xfrm>
          <a:prstGeom prst="straightConnector1">
            <a:avLst/>
          </a:prstGeom>
          <a:noFill/>
          <a:ln w="38100" algn="ctr">
            <a:solidFill>
              <a:schemeClr val="tx1"/>
            </a:solidFill>
            <a:round/>
            <a:headEnd/>
            <a:tailEnd type="arrow" w="med" len="med"/>
          </a:ln>
        </p:spPr>
      </p:cxnSp>
      <p:cxnSp>
        <p:nvCxnSpPr>
          <p:cNvPr id="8" name="Straight Arrow Connector 7"/>
          <p:cNvCxnSpPr>
            <a:cxnSpLocks noChangeShapeType="1"/>
          </p:cNvCxnSpPr>
          <p:nvPr/>
        </p:nvCxnSpPr>
        <p:spPr bwMode="auto">
          <a:xfrm>
            <a:off x="3604320" y="2060857"/>
            <a:ext cx="725760" cy="538617"/>
          </a:xfrm>
          <a:prstGeom prst="straightConnector1">
            <a:avLst/>
          </a:prstGeom>
          <a:noFill/>
          <a:ln w="38100" algn="ctr">
            <a:solidFill>
              <a:schemeClr val="tx1"/>
            </a:solidFill>
            <a:round/>
            <a:headEnd/>
            <a:tailEnd type="arrow" w="med" len="med"/>
          </a:ln>
        </p:spPr>
      </p:cxnSp>
      <p:cxnSp>
        <p:nvCxnSpPr>
          <p:cNvPr id="9" name="Straight Arrow Connector 8"/>
          <p:cNvCxnSpPr>
            <a:cxnSpLocks noChangeShapeType="1"/>
          </p:cNvCxnSpPr>
          <p:nvPr/>
        </p:nvCxnSpPr>
        <p:spPr bwMode="auto">
          <a:xfrm flipH="1">
            <a:off x="2498400" y="2032054"/>
            <a:ext cx="760320" cy="522774"/>
          </a:xfrm>
          <a:prstGeom prst="straightConnector1">
            <a:avLst/>
          </a:prstGeom>
          <a:noFill/>
          <a:ln w="38100" algn="ctr">
            <a:solidFill>
              <a:schemeClr val="tx1"/>
            </a:solidFill>
            <a:round/>
            <a:headEnd/>
            <a:tailEnd type="arrow" w="med" len="med"/>
          </a:ln>
        </p:spPr>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632161" y="871292"/>
            <a:ext cx="7806240" cy="1143480"/>
          </a:xfrm>
        </p:spPr>
        <p:txBody>
          <a:bodyPr>
            <a:normAutofit fontScale="90000"/>
          </a:bodyPr>
          <a:lstStyle/>
          <a:p>
            <a:r>
              <a:rPr lang="en-US" dirty="0" smtClean="0"/>
              <a:t>SLC24A5: skin color</a:t>
            </a:r>
            <a:br>
              <a:rPr lang="en-US" dirty="0" smtClean="0"/>
            </a:br>
            <a:r>
              <a:rPr lang="en-US" dirty="0" smtClean="0"/>
              <a:t>look up: </a:t>
            </a:r>
            <a:r>
              <a:rPr lang="en-US" sz="1800" dirty="0" smtClean="0"/>
              <a:t>rs1426654 </a:t>
            </a:r>
            <a:r>
              <a:rPr lang="en-US" sz="1800" dirty="0" smtClean="0">
                <a:hlinkClick r:id="rId2" tooltip="Rs1426654(A) (page does not exist)"/>
              </a:rPr>
              <a:t/>
            </a:r>
            <a:br>
              <a:rPr lang="en-US" sz="1800" dirty="0" smtClean="0">
                <a:hlinkClick r:id="rId2" tooltip="Rs1426654(A) (page does not exist)"/>
              </a:rPr>
            </a:br>
            <a:r>
              <a:rPr lang="en-US" sz="1800" dirty="0" smtClean="0"/>
              <a:t>(A), light-skinned </a:t>
            </a:r>
            <a:r>
              <a:rPr lang="en-US" sz="1800" dirty="0" err="1" smtClean="0"/>
              <a:t>european</a:t>
            </a:r>
            <a:r>
              <a:rPr lang="en-US" sz="1800" dirty="0" smtClean="0"/>
              <a:t> ancestry</a:t>
            </a:r>
            <a:br>
              <a:rPr lang="en-US" sz="1800" dirty="0" smtClean="0"/>
            </a:br>
            <a:r>
              <a:rPr lang="en-US" sz="1800" dirty="0" smtClean="0"/>
              <a:t>(G), ancestral, dark skin</a:t>
            </a:r>
            <a:br>
              <a:rPr lang="en-US" sz="1800" dirty="0" smtClean="0"/>
            </a:br>
            <a:r>
              <a:rPr lang="en-US" sz="1800" dirty="0" smtClean="0"/>
              <a:t>Stuart = GG</a:t>
            </a:r>
          </a:p>
        </p:txBody>
      </p:sp>
      <p:pic>
        <p:nvPicPr>
          <p:cNvPr id="35843" name="Picture 5" descr="http://i47.tinypic.com/21o0752.jpg"/>
          <p:cNvPicPr>
            <a:picLocks noChangeAspect="1" noChangeArrowheads="1"/>
          </p:cNvPicPr>
          <p:nvPr/>
        </p:nvPicPr>
        <p:blipFill>
          <a:blip r:embed="rId3" cstate="print"/>
          <a:srcRect/>
          <a:stretch>
            <a:fillRect/>
          </a:stretch>
        </p:blipFill>
        <p:spPr bwMode="auto">
          <a:xfrm>
            <a:off x="424800" y="2737728"/>
            <a:ext cx="8012160" cy="289470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1"/>
          <p:cNvSpPr txBox="1">
            <a:spLocks noChangeArrowheads="1"/>
          </p:cNvSpPr>
          <p:nvPr/>
        </p:nvSpPr>
        <p:spPr bwMode="auto">
          <a:xfrm>
            <a:off x="325440" y="381640"/>
            <a:ext cx="8493120" cy="414764"/>
          </a:xfrm>
          <a:prstGeom prst="rect">
            <a:avLst/>
          </a:prstGeom>
          <a:noFill/>
          <a:ln w="9525">
            <a:noFill/>
            <a:round/>
            <a:headEnd/>
            <a:tailEnd/>
          </a:ln>
        </p:spPr>
        <p:txBody>
          <a:bodyPr lIns="0" tIns="0" rIns="0" bIns="0"/>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sz="1500" b="1" dirty="0">
                <a:solidFill>
                  <a:srgbClr val="000000"/>
                </a:solidFill>
                <a:latin typeface="Arial" charset="0"/>
              </a:rPr>
              <a:t>Fig. 6. Effect of SLC24A5 genotype on pigmentation in admixed populations. </a:t>
            </a:r>
          </a:p>
        </p:txBody>
      </p:sp>
      <p:pic>
        <p:nvPicPr>
          <p:cNvPr id="36867" name="Picture 2"/>
          <p:cNvPicPr>
            <a:picLocks noChangeAspect="1" noChangeArrowheads="1"/>
          </p:cNvPicPr>
          <p:nvPr/>
        </p:nvPicPr>
        <p:blipFill>
          <a:blip r:embed="rId3" cstate="print"/>
          <a:srcRect/>
          <a:stretch>
            <a:fillRect/>
          </a:stretch>
        </p:blipFill>
        <p:spPr bwMode="auto">
          <a:xfrm>
            <a:off x="7729920" y="5943505"/>
            <a:ext cx="1226880" cy="652388"/>
          </a:xfrm>
          <a:prstGeom prst="rect">
            <a:avLst/>
          </a:prstGeom>
          <a:noFill/>
          <a:ln w="9525">
            <a:noFill/>
            <a:round/>
            <a:headEnd/>
            <a:tailEnd/>
          </a:ln>
        </p:spPr>
      </p:pic>
      <p:pic>
        <p:nvPicPr>
          <p:cNvPr id="36868" name="Picture 3"/>
          <p:cNvPicPr>
            <a:picLocks noChangeAspect="1" noChangeArrowheads="1"/>
          </p:cNvPicPr>
          <p:nvPr/>
        </p:nvPicPr>
        <p:blipFill>
          <a:blip r:embed="rId4" cstate="print"/>
          <a:srcRect l="67397"/>
          <a:stretch>
            <a:fillRect/>
          </a:stretch>
        </p:blipFill>
        <p:spPr bwMode="auto">
          <a:xfrm>
            <a:off x="1807200" y="1183805"/>
            <a:ext cx="2544480" cy="4432785"/>
          </a:xfrm>
          <a:prstGeom prst="rect">
            <a:avLst/>
          </a:prstGeom>
          <a:noFill/>
          <a:ln w="9525">
            <a:noFill/>
            <a:round/>
            <a:headEnd/>
            <a:tailEnd/>
          </a:ln>
        </p:spPr>
      </p:pic>
      <p:sp>
        <p:nvSpPr>
          <p:cNvPr id="36869" name="Text Box 4"/>
          <p:cNvSpPr txBox="1">
            <a:spLocks noChangeArrowheads="1"/>
          </p:cNvSpPr>
          <p:nvPr/>
        </p:nvSpPr>
        <p:spPr bwMode="auto">
          <a:xfrm>
            <a:off x="671040" y="5972308"/>
            <a:ext cx="3918240" cy="231864"/>
          </a:xfrm>
          <a:prstGeom prst="rect">
            <a:avLst/>
          </a:prstGeom>
          <a:noFill/>
          <a:ln w="9525">
            <a:noFill/>
            <a:round/>
            <a:headEnd/>
            <a:tailEnd/>
          </a:ln>
        </p:spPr>
        <p:txBody>
          <a:bodyPr lIns="0" tIns="0" rIns="0" bIns="0"/>
          <a:lstStyle/>
          <a:p>
            <a:pPr>
              <a:tabLst>
                <a:tab pos="656650" algn="l"/>
                <a:tab pos="1313299" algn="l"/>
                <a:tab pos="1969949" algn="l"/>
                <a:tab pos="2626599" algn="l"/>
                <a:tab pos="3283248" algn="l"/>
              </a:tabLst>
            </a:pPr>
            <a:r>
              <a:rPr lang="en-GB" sz="1100" b="1" dirty="0">
                <a:solidFill>
                  <a:srgbClr val="000000"/>
                </a:solidFill>
                <a:latin typeface="Arial" charset="0"/>
              </a:rPr>
              <a:t>R L </a:t>
            </a:r>
            <a:r>
              <a:rPr lang="en-GB" sz="1100" b="1" dirty="0" err="1">
                <a:solidFill>
                  <a:srgbClr val="000000"/>
                </a:solidFill>
                <a:latin typeface="Arial" charset="0"/>
              </a:rPr>
              <a:t>Lamason</a:t>
            </a:r>
            <a:r>
              <a:rPr lang="en-GB" sz="1100" b="1" dirty="0">
                <a:solidFill>
                  <a:srgbClr val="000000"/>
                </a:solidFill>
                <a:latin typeface="Arial" charset="0"/>
              </a:rPr>
              <a:t> et al. Science 2005;310:1782-1786</a:t>
            </a:r>
          </a:p>
        </p:txBody>
      </p:sp>
      <p:sp>
        <p:nvSpPr>
          <p:cNvPr id="36870" name="Text Box 5"/>
          <p:cNvSpPr txBox="1">
            <a:spLocks noChangeArrowheads="1"/>
          </p:cNvSpPr>
          <p:nvPr/>
        </p:nvSpPr>
        <p:spPr bwMode="auto">
          <a:xfrm>
            <a:off x="97920" y="6613175"/>
            <a:ext cx="4930560" cy="3470764"/>
          </a:xfrm>
          <a:prstGeom prst="rect">
            <a:avLst/>
          </a:prstGeom>
          <a:noFill/>
          <a:ln w="9525">
            <a:noFill/>
            <a:round/>
            <a:headEnd/>
            <a:tailEnd/>
          </a:ln>
        </p:spPr>
        <p:txBody>
          <a:bodyPr lIns="0" tIns="0" rIns="0" bIns="0"/>
          <a:lstStyle/>
          <a:p>
            <a:pPr marL="77761" indent="-77761">
              <a:tabLst>
                <a:tab pos="656650" algn="l"/>
                <a:tab pos="1313299" algn="l"/>
                <a:tab pos="1969949" algn="l"/>
                <a:tab pos="2626599" algn="l"/>
                <a:tab pos="3283248" algn="l"/>
                <a:tab pos="3939898" algn="l"/>
                <a:tab pos="4596548" algn="l"/>
              </a:tabLst>
            </a:pPr>
            <a:r>
              <a:rPr lang="en-GB" sz="900" dirty="0">
                <a:solidFill>
                  <a:srgbClr val="000000"/>
                </a:solidFill>
                <a:latin typeface="Arial" charset="0"/>
              </a:rPr>
              <a:t>Published by AAAS</a:t>
            </a:r>
          </a:p>
        </p:txBody>
      </p:sp>
      <p:sp>
        <p:nvSpPr>
          <p:cNvPr id="2" name="TextBox 1"/>
          <p:cNvSpPr txBox="1">
            <a:spLocks noChangeArrowheads="1"/>
          </p:cNvSpPr>
          <p:nvPr/>
        </p:nvSpPr>
        <p:spPr bwMode="auto">
          <a:xfrm>
            <a:off x="4619520" y="4465909"/>
            <a:ext cx="1797120" cy="360755"/>
          </a:xfrm>
          <a:prstGeom prst="rect">
            <a:avLst/>
          </a:prstGeom>
          <a:noFill/>
          <a:ln w="9525">
            <a:noFill/>
            <a:miter lim="800000"/>
            <a:headEnd/>
            <a:tailEnd/>
          </a:ln>
        </p:spPr>
        <p:txBody>
          <a:bodyPr lIns="82945" tIns="41473" rIns="82945" bIns="41473">
            <a:spAutoFit/>
          </a:bodyPr>
          <a:lstStyle/>
          <a:p>
            <a:r>
              <a:rPr lang="en-US"/>
              <a:t>Stuart = GG</a:t>
            </a:r>
          </a:p>
        </p:txBody>
      </p:sp>
    </p:spTree>
  </p:cSld>
  <p:clrMapOvr>
    <a:masterClrMapping/>
  </p:clrMapOvr>
  <p:transition spd="med"/>
  <p:timing>
    <p:tnLst>
      <p:par>
        <p:cTn id="1" dur="indefinite" restart="never" nodeType="tmRoot">
          <p:childTnLst>
            <p:seq concurrent="1" nextAc="seek">
              <p:cTn id="2" dur="0"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632161" y="318274"/>
            <a:ext cx="7806240" cy="1143480"/>
          </a:xfrm>
        </p:spPr>
        <p:txBody>
          <a:bodyPr>
            <a:normAutofit fontScale="90000"/>
          </a:bodyPr>
          <a:lstStyle/>
          <a:p>
            <a:r>
              <a:rPr lang="en-US" smtClean="0"/>
              <a:t>The zebrafish SLC24A5 ortholog (golden) controls skin color</a:t>
            </a:r>
          </a:p>
        </p:txBody>
      </p:sp>
      <p:pic>
        <p:nvPicPr>
          <p:cNvPr id="37891" name="Picture 2" descr="Zebrafish Pigment and SLC24A5 gene"/>
          <p:cNvPicPr>
            <a:picLocks noChangeAspect="1" noChangeArrowheads="1"/>
          </p:cNvPicPr>
          <p:nvPr/>
        </p:nvPicPr>
        <p:blipFill>
          <a:blip r:embed="rId2" cstate="print"/>
          <a:srcRect/>
          <a:stretch>
            <a:fillRect/>
          </a:stretch>
        </p:blipFill>
        <p:spPr bwMode="auto">
          <a:xfrm>
            <a:off x="1530720" y="1769946"/>
            <a:ext cx="5592960" cy="435501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http://www.nature.com/nature/journal/v449/n7164/images/nature06250-f2.2.jpg"/>
          <p:cNvPicPr>
            <a:picLocks noChangeAspect="1" noChangeArrowheads="1"/>
          </p:cNvPicPr>
          <p:nvPr/>
        </p:nvPicPr>
        <p:blipFill>
          <a:blip r:embed="rId2" cstate="print"/>
          <a:srcRect b="49023"/>
          <a:stretch>
            <a:fillRect/>
          </a:stretch>
        </p:blipFill>
        <p:spPr bwMode="auto">
          <a:xfrm>
            <a:off x="1247040" y="80648"/>
            <a:ext cx="6773760" cy="4316134"/>
          </a:xfrm>
          <a:prstGeom prst="rect">
            <a:avLst/>
          </a:prstGeom>
          <a:noFill/>
          <a:ln w="9525">
            <a:noFill/>
            <a:miter lim="800000"/>
            <a:headEnd/>
            <a:tailEnd/>
          </a:ln>
        </p:spPr>
      </p:pic>
      <p:sp>
        <p:nvSpPr>
          <p:cNvPr id="38915" name="TextBox 2"/>
          <p:cNvSpPr txBox="1">
            <a:spLocks noChangeArrowheads="1"/>
          </p:cNvSpPr>
          <p:nvPr/>
        </p:nvSpPr>
        <p:spPr bwMode="auto">
          <a:xfrm>
            <a:off x="424800" y="4396782"/>
            <a:ext cx="7672320" cy="1745749"/>
          </a:xfrm>
          <a:prstGeom prst="rect">
            <a:avLst/>
          </a:prstGeom>
          <a:noFill/>
          <a:ln w="9525">
            <a:noFill/>
            <a:miter lim="800000"/>
            <a:headEnd/>
            <a:tailEnd/>
          </a:ln>
        </p:spPr>
        <p:txBody>
          <a:bodyPr lIns="82945" tIns="41473" rIns="82945" bIns="41473">
            <a:spAutoFit/>
          </a:bodyPr>
          <a:lstStyle/>
          <a:p>
            <a:r>
              <a:rPr lang="en-US"/>
              <a:t>SLC24A5 involved in skin color. A111T .</a:t>
            </a:r>
          </a:p>
          <a:p>
            <a:endParaRPr lang="en-US"/>
          </a:p>
          <a:p>
            <a:r>
              <a:rPr lang="en-US"/>
              <a:t>SLC45A2:  Also, an L374F substitution  is at 100% frequency in the European sample, but absent in the Asian and African samples. </a:t>
            </a:r>
          </a:p>
          <a:p>
            <a:endParaRPr lang="en-US"/>
          </a:p>
          <a:p>
            <a:r>
              <a:rPr lang="en-US"/>
              <a:t> </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en-US" smtClean="0"/>
              <a:t>EDAR:  Hair thickness</a:t>
            </a:r>
          </a:p>
        </p:txBody>
      </p:sp>
      <p:pic>
        <p:nvPicPr>
          <p:cNvPr id="39939" name="Picture 2" descr="http://www.howtomakehairgrowfaster.com/wp-content/uploads/2011/03/how_2Dto_2Dmake_2Dhair_2Dthicker.jpg"/>
          <p:cNvPicPr>
            <a:picLocks noChangeAspect="1" noChangeArrowheads="1"/>
          </p:cNvPicPr>
          <p:nvPr/>
        </p:nvPicPr>
        <p:blipFill>
          <a:blip r:embed="rId2" cstate="print"/>
          <a:srcRect/>
          <a:stretch>
            <a:fillRect/>
          </a:stretch>
        </p:blipFill>
        <p:spPr bwMode="auto">
          <a:xfrm>
            <a:off x="701280" y="2253837"/>
            <a:ext cx="4279680" cy="3456363"/>
          </a:xfrm>
          <a:prstGeom prst="rect">
            <a:avLst/>
          </a:prstGeom>
          <a:noFill/>
          <a:ln w="9525">
            <a:noFill/>
            <a:miter lim="800000"/>
            <a:headEnd/>
            <a:tailEnd/>
          </a:ln>
        </p:spPr>
      </p:pic>
      <p:pic>
        <p:nvPicPr>
          <p:cNvPr id="39940" name="Picture 4" descr="long hair photo"/>
          <p:cNvPicPr>
            <a:picLocks noChangeAspect="1" noChangeArrowheads="1"/>
          </p:cNvPicPr>
          <p:nvPr/>
        </p:nvPicPr>
        <p:blipFill>
          <a:blip r:embed="rId3" cstate="print"/>
          <a:srcRect/>
          <a:stretch>
            <a:fillRect/>
          </a:stretch>
        </p:blipFill>
        <p:spPr bwMode="auto">
          <a:xfrm>
            <a:off x="5124960" y="2253837"/>
            <a:ext cx="2540160" cy="34563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563041" y="1562565"/>
            <a:ext cx="7806240" cy="1143480"/>
          </a:xfrm>
          <a:prstGeom prst="rect">
            <a:avLst/>
          </a:prstGeom>
          <a:noFill/>
          <a:ln>
            <a:noFill/>
          </a:ln>
          <a:extLst/>
        </p:spPr>
        <p:txBody>
          <a:bodyPr lIns="0" tIns="0" rIns="0" bIns="0" anchor="ctr"/>
          <a:lstStyle>
            <a:lvl1pPr algn="ctr" defTabSz="457200" rtl="0" eaLnBrk="0" fontAlgn="base" hangingPunct="0">
              <a:lnSpc>
                <a:spcPct val="93000"/>
              </a:lnSpc>
              <a:spcBef>
                <a:spcPct val="0"/>
              </a:spcBef>
              <a:spcAft>
                <a:spcPct val="0"/>
              </a:spcAft>
              <a:buClr>
                <a:srgbClr val="000000"/>
              </a:buClr>
              <a:buSzPct val="45000"/>
              <a:buFont typeface="Wingdings" charset="2"/>
              <a:defRPr sz="2800" b="1">
                <a:solidFill>
                  <a:srgbClr val="000000"/>
                </a:solidFill>
                <a:latin typeface="+mj-lt"/>
                <a:ea typeface="+mj-ea"/>
                <a:cs typeface="+mj-cs"/>
              </a:defRPr>
            </a:lvl1pPr>
            <a:lvl2pPr algn="ctr" defTabSz="457200" rtl="0" eaLnBrk="0" fontAlgn="base" hangingPunct="0">
              <a:lnSpc>
                <a:spcPct val="93000"/>
              </a:lnSpc>
              <a:spcBef>
                <a:spcPct val="0"/>
              </a:spcBef>
              <a:spcAft>
                <a:spcPct val="0"/>
              </a:spcAft>
              <a:buClr>
                <a:srgbClr val="000000"/>
              </a:buClr>
              <a:buSzPct val="45000"/>
              <a:buFont typeface="Wingdings" charset="2"/>
              <a:defRPr sz="2800" b="1">
                <a:solidFill>
                  <a:srgbClr val="000000"/>
                </a:solidFill>
                <a:latin typeface="Times New Roman" pitchFamily="16" charset="0"/>
                <a:ea typeface="msgothic" charset="0"/>
                <a:cs typeface="msgothic" charset="0"/>
              </a:defRPr>
            </a:lvl2pPr>
            <a:lvl3pPr algn="ctr" defTabSz="457200" rtl="0" eaLnBrk="0" fontAlgn="base" hangingPunct="0">
              <a:lnSpc>
                <a:spcPct val="93000"/>
              </a:lnSpc>
              <a:spcBef>
                <a:spcPct val="0"/>
              </a:spcBef>
              <a:spcAft>
                <a:spcPct val="0"/>
              </a:spcAft>
              <a:buClr>
                <a:srgbClr val="000000"/>
              </a:buClr>
              <a:buSzPct val="45000"/>
              <a:buFont typeface="Wingdings" charset="2"/>
              <a:defRPr sz="2800" b="1">
                <a:solidFill>
                  <a:srgbClr val="000000"/>
                </a:solidFill>
                <a:latin typeface="Times New Roman" pitchFamily="16" charset="0"/>
                <a:ea typeface="msgothic" charset="0"/>
                <a:cs typeface="msgothic" charset="0"/>
              </a:defRPr>
            </a:lvl3pPr>
            <a:lvl4pPr algn="ctr" defTabSz="457200" rtl="0" eaLnBrk="0" fontAlgn="base" hangingPunct="0">
              <a:lnSpc>
                <a:spcPct val="93000"/>
              </a:lnSpc>
              <a:spcBef>
                <a:spcPct val="0"/>
              </a:spcBef>
              <a:spcAft>
                <a:spcPct val="0"/>
              </a:spcAft>
              <a:buClr>
                <a:srgbClr val="000000"/>
              </a:buClr>
              <a:buSzPct val="45000"/>
              <a:buFont typeface="Wingdings" charset="2"/>
              <a:defRPr sz="2800" b="1">
                <a:solidFill>
                  <a:srgbClr val="000000"/>
                </a:solidFill>
                <a:latin typeface="Times New Roman" pitchFamily="16" charset="0"/>
                <a:ea typeface="msgothic" charset="0"/>
                <a:cs typeface="msgothic" charset="0"/>
              </a:defRPr>
            </a:lvl4pPr>
            <a:lvl5pPr algn="ctr" defTabSz="457200" rtl="0" eaLnBrk="0" fontAlgn="base" hangingPunct="0">
              <a:lnSpc>
                <a:spcPct val="93000"/>
              </a:lnSpc>
              <a:spcBef>
                <a:spcPct val="0"/>
              </a:spcBef>
              <a:spcAft>
                <a:spcPct val="0"/>
              </a:spcAft>
              <a:buClr>
                <a:srgbClr val="000000"/>
              </a:buClr>
              <a:buSzPct val="45000"/>
              <a:buFont typeface="Wingdings" charset="2"/>
              <a:defRPr sz="2800" b="1">
                <a:solidFill>
                  <a:srgbClr val="000000"/>
                </a:solidFill>
                <a:latin typeface="Times New Roman" pitchFamily="16" charset="0"/>
                <a:ea typeface="msgothic" charset="0"/>
                <a:cs typeface="msgothic" charset="0"/>
              </a:defRPr>
            </a:lvl5pPr>
            <a:lvl6pPr marL="1536700" indent="-215900" algn="ctr" defTabSz="457200" rtl="0" fontAlgn="base" hangingPunct="0">
              <a:lnSpc>
                <a:spcPct val="93000"/>
              </a:lnSpc>
              <a:spcBef>
                <a:spcPct val="0"/>
              </a:spcBef>
              <a:spcAft>
                <a:spcPct val="0"/>
              </a:spcAft>
              <a:buClr>
                <a:srgbClr val="000000"/>
              </a:buClr>
              <a:buSzPct val="45000"/>
              <a:buFont typeface="Wingdings" charset="2"/>
              <a:defRPr sz="2800" b="1">
                <a:solidFill>
                  <a:srgbClr val="000000"/>
                </a:solidFill>
                <a:latin typeface="Times New Roman" pitchFamily="16" charset="0"/>
                <a:ea typeface="msgothic" charset="0"/>
                <a:cs typeface="msgothic" charset="0"/>
              </a:defRPr>
            </a:lvl6pPr>
            <a:lvl7pPr marL="1993900" indent="-215900" algn="ctr" defTabSz="457200" rtl="0" fontAlgn="base" hangingPunct="0">
              <a:lnSpc>
                <a:spcPct val="93000"/>
              </a:lnSpc>
              <a:spcBef>
                <a:spcPct val="0"/>
              </a:spcBef>
              <a:spcAft>
                <a:spcPct val="0"/>
              </a:spcAft>
              <a:buClr>
                <a:srgbClr val="000000"/>
              </a:buClr>
              <a:buSzPct val="45000"/>
              <a:buFont typeface="Wingdings" charset="2"/>
              <a:defRPr sz="2800" b="1">
                <a:solidFill>
                  <a:srgbClr val="000000"/>
                </a:solidFill>
                <a:latin typeface="Times New Roman" pitchFamily="16" charset="0"/>
                <a:ea typeface="msgothic" charset="0"/>
                <a:cs typeface="msgothic" charset="0"/>
              </a:defRPr>
            </a:lvl7pPr>
            <a:lvl8pPr marL="2451100" indent="-215900" algn="ctr" defTabSz="457200" rtl="0" fontAlgn="base" hangingPunct="0">
              <a:lnSpc>
                <a:spcPct val="93000"/>
              </a:lnSpc>
              <a:spcBef>
                <a:spcPct val="0"/>
              </a:spcBef>
              <a:spcAft>
                <a:spcPct val="0"/>
              </a:spcAft>
              <a:buClr>
                <a:srgbClr val="000000"/>
              </a:buClr>
              <a:buSzPct val="45000"/>
              <a:buFont typeface="Wingdings" charset="2"/>
              <a:defRPr sz="2800" b="1">
                <a:solidFill>
                  <a:srgbClr val="000000"/>
                </a:solidFill>
                <a:latin typeface="Times New Roman" pitchFamily="16" charset="0"/>
                <a:ea typeface="msgothic" charset="0"/>
                <a:cs typeface="msgothic" charset="0"/>
              </a:defRPr>
            </a:lvl8pPr>
            <a:lvl9pPr marL="2908300" indent="-215900" algn="ctr" defTabSz="457200" rtl="0" fontAlgn="base" hangingPunct="0">
              <a:lnSpc>
                <a:spcPct val="93000"/>
              </a:lnSpc>
              <a:spcBef>
                <a:spcPct val="0"/>
              </a:spcBef>
              <a:spcAft>
                <a:spcPct val="0"/>
              </a:spcAft>
              <a:buClr>
                <a:srgbClr val="000000"/>
              </a:buClr>
              <a:buSzPct val="45000"/>
              <a:buFont typeface="Wingdings" charset="2"/>
              <a:defRPr sz="2800" b="1">
                <a:solidFill>
                  <a:srgbClr val="000000"/>
                </a:solidFill>
                <a:latin typeface="Times New Roman" pitchFamily="16" charset="0"/>
                <a:ea typeface="msgothic" charset="0"/>
                <a:cs typeface="msgothic" charset="0"/>
              </a:defRPr>
            </a:lvl9pPr>
          </a:lstStyle>
          <a:p>
            <a:pPr>
              <a:defRPr/>
            </a:pPr>
            <a:r>
              <a:rPr lang="en-US" sz="2900" kern="0" dirty="0" smtClean="0"/>
              <a:t>EDAR (rs3827760)</a:t>
            </a:r>
            <a:br>
              <a:rPr lang="en-US" sz="2900" kern="0" dirty="0" smtClean="0"/>
            </a:br>
            <a:r>
              <a:rPr lang="en-US" sz="2900" kern="0" dirty="0" smtClean="0"/>
              <a:t>A = thin hair, 370Valine</a:t>
            </a:r>
          </a:p>
          <a:p>
            <a:pPr>
              <a:defRPr/>
            </a:pPr>
            <a:r>
              <a:rPr lang="en-US" sz="2900" kern="0" dirty="0" smtClean="0"/>
              <a:t>G = thick hair, 370Alanine</a:t>
            </a:r>
          </a:p>
          <a:p>
            <a:pPr>
              <a:defRPr/>
            </a:pPr>
            <a:endParaRPr lang="en-US" sz="2900" kern="0" dirty="0"/>
          </a:p>
          <a:p>
            <a:pPr>
              <a:defRPr/>
            </a:pPr>
            <a:r>
              <a:rPr lang="en-US" sz="2900" kern="0" dirty="0" smtClean="0"/>
              <a:t>Stuart = GG</a:t>
            </a:r>
            <a:endParaRPr lang="en-US" sz="2900" kern="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ctrTitle"/>
          </p:nvPr>
        </p:nvSpPr>
        <p:spPr>
          <a:xfrm>
            <a:off x="286561" y="387402"/>
            <a:ext cx="7773120" cy="1470394"/>
          </a:xfrm>
        </p:spPr>
        <p:txBody>
          <a:bodyPr/>
          <a:lstStyle/>
          <a:p>
            <a:r>
              <a:rPr lang="en-US" smtClean="0"/>
              <a:t>Asian</a:t>
            </a:r>
          </a:p>
        </p:txBody>
      </p:sp>
      <p:sp>
        <p:nvSpPr>
          <p:cNvPr id="41987" name="Subtitle 2"/>
          <p:cNvSpPr>
            <a:spLocks noGrp="1"/>
          </p:cNvSpPr>
          <p:nvPr>
            <p:ph type="subTitle" idx="1"/>
          </p:nvPr>
        </p:nvSpPr>
        <p:spPr>
          <a:xfrm>
            <a:off x="355680" y="1769946"/>
            <a:ext cx="8501760" cy="2557709"/>
          </a:xfrm>
        </p:spPr>
        <p:txBody>
          <a:bodyPr>
            <a:noAutofit/>
          </a:bodyPr>
          <a:lstStyle/>
          <a:p>
            <a:pPr algn="l"/>
            <a:r>
              <a:rPr lang="en-US" sz="2400" i="1" dirty="0" smtClean="0">
                <a:solidFill>
                  <a:schemeClr val="tx1"/>
                </a:solidFill>
              </a:rPr>
              <a:t>EDAR</a:t>
            </a:r>
            <a:r>
              <a:rPr lang="en-US" sz="2400" dirty="0" smtClean="0">
                <a:solidFill>
                  <a:schemeClr val="tx1"/>
                </a:solidFill>
              </a:rPr>
              <a:t> and EDA2R </a:t>
            </a:r>
          </a:p>
          <a:p>
            <a:pPr lvl="1" algn="l"/>
            <a:r>
              <a:rPr lang="en-US" sz="2400" dirty="0" smtClean="0">
                <a:solidFill>
                  <a:schemeClr val="tx1"/>
                </a:solidFill>
              </a:rPr>
              <a:t>Hair </a:t>
            </a:r>
            <a:r>
              <a:rPr lang="en-US" sz="2400" dirty="0" smtClean="0">
                <a:solidFill>
                  <a:schemeClr val="tx1"/>
                </a:solidFill>
              </a:rPr>
              <a:t>morphology</a:t>
            </a:r>
          </a:p>
          <a:p>
            <a:pPr lvl="1" algn="l"/>
            <a:r>
              <a:rPr lang="en-US" sz="2400" dirty="0" smtClean="0">
                <a:solidFill>
                  <a:schemeClr val="tx1"/>
                </a:solidFill>
              </a:rPr>
              <a:t>have </a:t>
            </a:r>
            <a:r>
              <a:rPr lang="en-US" sz="2400" dirty="0" smtClean="0">
                <a:solidFill>
                  <a:schemeClr val="tx1"/>
                </a:solidFill>
              </a:rPr>
              <a:t>a central role in generation of the primary hair follicle  </a:t>
            </a:r>
          </a:p>
          <a:p>
            <a:pPr lvl="1" algn="l"/>
            <a:r>
              <a:rPr lang="en-US" sz="2400" dirty="0" smtClean="0">
                <a:solidFill>
                  <a:schemeClr val="tx1"/>
                </a:solidFill>
              </a:rPr>
              <a:t>A </a:t>
            </a:r>
            <a:r>
              <a:rPr lang="en-US" sz="2400" dirty="0" smtClean="0">
                <a:solidFill>
                  <a:schemeClr val="tx1"/>
                </a:solidFill>
              </a:rPr>
              <a:t>mutation encoding a V370A substitution in </a:t>
            </a:r>
            <a:r>
              <a:rPr lang="en-US" sz="2400" i="1" dirty="0" smtClean="0">
                <a:solidFill>
                  <a:schemeClr val="tx1"/>
                </a:solidFill>
              </a:rPr>
              <a:t>EDAR</a:t>
            </a:r>
            <a:r>
              <a:rPr lang="en-US" sz="2400" dirty="0" smtClean="0">
                <a:solidFill>
                  <a:schemeClr val="tx1"/>
                </a:solidFill>
              </a:rPr>
              <a:t> is near fixation in Asia and absent </a:t>
            </a:r>
            <a:r>
              <a:rPr lang="en-US" sz="2400" dirty="0" smtClean="0">
                <a:solidFill>
                  <a:schemeClr val="tx1"/>
                </a:solidFill>
              </a:rPr>
              <a:t>in </a:t>
            </a:r>
            <a:r>
              <a:rPr lang="en-US" sz="2400" dirty="0" smtClean="0">
                <a:solidFill>
                  <a:schemeClr val="tx1"/>
                </a:solidFill>
              </a:rPr>
              <a:t>Europe and Africa	</a:t>
            </a:r>
          </a:p>
          <a:p>
            <a:pPr lvl="1" algn="l"/>
            <a:r>
              <a:rPr lang="en-US" sz="2400" dirty="0" smtClean="0">
                <a:solidFill>
                  <a:schemeClr val="tx1"/>
                </a:solidFill>
              </a:rPr>
              <a:t>100</a:t>
            </a:r>
            <a:r>
              <a:rPr lang="en-US" sz="2400" dirty="0" smtClean="0">
                <a:solidFill>
                  <a:schemeClr val="tx1"/>
                </a:solidFill>
              </a:rPr>
              <a:t>% in Pima Indians and in parts of China, and 73% in Japan</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3" cstate="print"/>
          <a:srcRect/>
          <a:stretch>
            <a:fillRect/>
          </a:stretch>
        </p:blipFill>
        <p:spPr bwMode="auto">
          <a:xfrm>
            <a:off x="244800" y="1355182"/>
            <a:ext cx="8807040" cy="423836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698401" y="1216929"/>
            <a:ext cx="7806240" cy="1143480"/>
          </a:xfrm>
        </p:spPr>
        <p:txBody>
          <a:bodyPr/>
          <a:lstStyle/>
          <a:p>
            <a:r>
              <a:rPr lang="en-US" sz="2900" dirty="0" smtClean="0"/>
              <a:t>EDAR (rs3827760)</a:t>
            </a:r>
            <a:br>
              <a:rPr lang="en-US" sz="2900" dirty="0" smtClean="0"/>
            </a:br>
            <a:r>
              <a:rPr lang="en-US" sz="2900" dirty="0" smtClean="0"/>
              <a:t>hair thickness in Asians</a:t>
            </a:r>
          </a:p>
        </p:txBody>
      </p:sp>
      <p:pic>
        <p:nvPicPr>
          <p:cNvPr id="43011" name="Picture 2"/>
          <p:cNvPicPr>
            <a:picLocks noChangeAspect="1" noChangeArrowheads="1"/>
          </p:cNvPicPr>
          <p:nvPr/>
        </p:nvPicPr>
        <p:blipFill>
          <a:blip r:embed="rId2" cstate="print"/>
          <a:srcRect/>
          <a:stretch>
            <a:fillRect/>
          </a:stretch>
        </p:blipFill>
        <p:spPr bwMode="auto">
          <a:xfrm>
            <a:off x="2057400" y="2962391"/>
            <a:ext cx="4838400" cy="933218"/>
          </a:xfrm>
          <a:prstGeom prst="rect">
            <a:avLst/>
          </a:prstGeom>
          <a:noFill/>
          <a:ln w="9525">
            <a:noFill/>
            <a:miter lim="800000"/>
            <a:headEnd/>
            <a:tailEnd/>
          </a:ln>
        </p:spPr>
      </p:pic>
      <p:sp>
        <p:nvSpPr>
          <p:cNvPr id="43012" name="TextBox 2"/>
          <p:cNvSpPr txBox="1">
            <a:spLocks noChangeArrowheads="1"/>
          </p:cNvSpPr>
          <p:nvPr/>
        </p:nvSpPr>
        <p:spPr bwMode="auto">
          <a:xfrm>
            <a:off x="2667000" y="3982019"/>
            <a:ext cx="3708544" cy="360755"/>
          </a:xfrm>
          <a:prstGeom prst="rect">
            <a:avLst/>
          </a:prstGeom>
          <a:noFill/>
          <a:ln w="9525">
            <a:noFill/>
            <a:miter lim="800000"/>
            <a:headEnd/>
            <a:tailEnd/>
          </a:ln>
        </p:spPr>
        <p:txBody>
          <a:bodyPr wrap="none" lIns="82945" tIns="41473" rIns="82945" bIns="41473">
            <a:spAutoFit/>
          </a:bodyPr>
          <a:lstStyle/>
          <a:p>
            <a:r>
              <a:rPr lang="en-US" dirty="0"/>
              <a:t>G/G	</a:t>
            </a:r>
            <a:r>
              <a:rPr lang="en-US" dirty="0" smtClean="0"/>
              <a:t>             G/A</a:t>
            </a:r>
            <a:r>
              <a:rPr lang="en-US" dirty="0"/>
              <a:t>	 </a:t>
            </a:r>
            <a:r>
              <a:rPr lang="en-US" dirty="0" smtClean="0"/>
              <a:t>       A/A</a:t>
            </a:r>
            <a:endParaRPr lang="en-US"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2" cstate="print"/>
          <a:srcRect/>
          <a:stretch>
            <a:fillRect/>
          </a:stretch>
        </p:blipFill>
        <p:spPr bwMode="auto">
          <a:xfrm>
            <a:off x="1392480" y="1823232"/>
            <a:ext cx="2930400" cy="4232605"/>
          </a:xfrm>
          <a:prstGeom prst="rect">
            <a:avLst/>
          </a:prstGeom>
          <a:noFill/>
          <a:ln w="9525">
            <a:noFill/>
            <a:miter lim="800000"/>
            <a:headEnd/>
            <a:tailEnd/>
          </a:ln>
        </p:spPr>
      </p:pic>
      <p:sp>
        <p:nvSpPr>
          <p:cNvPr id="4" name="Title 1"/>
          <p:cNvSpPr txBox="1">
            <a:spLocks/>
          </p:cNvSpPr>
          <p:nvPr/>
        </p:nvSpPr>
        <p:spPr bwMode="auto">
          <a:xfrm>
            <a:off x="698401" y="387402"/>
            <a:ext cx="7806240" cy="1143480"/>
          </a:xfrm>
          <a:prstGeom prst="rect">
            <a:avLst/>
          </a:prstGeom>
          <a:noFill/>
          <a:ln>
            <a:noFill/>
          </a:ln>
          <a:extLst/>
        </p:spPr>
        <p:txBody>
          <a:bodyPr lIns="0" tIns="0" rIns="0" bIns="0" anchor="ctr"/>
          <a:lstStyle>
            <a:lvl1pPr algn="ctr" defTabSz="457200" rtl="0" eaLnBrk="0" fontAlgn="base" hangingPunct="0">
              <a:lnSpc>
                <a:spcPct val="93000"/>
              </a:lnSpc>
              <a:spcBef>
                <a:spcPct val="0"/>
              </a:spcBef>
              <a:spcAft>
                <a:spcPct val="0"/>
              </a:spcAft>
              <a:buClr>
                <a:srgbClr val="000000"/>
              </a:buClr>
              <a:buSzPct val="45000"/>
              <a:buFont typeface="Wingdings" charset="2"/>
              <a:defRPr sz="2800" b="1">
                <a:solidFill>
                  <a:srgbClr val="000000"/>
                </a:solidFill>
                <a:latin typeface="+mj-lt"/>
                <a:ea typeface="+mj-ea"/>
                <a:cs typeface="+mj-cs"/>
              </a:defRPr>
            </a:lvl1pPr>
            <a:lvl2pPr algn="ctr" defTabSz="457200" rtl="0" eaLnBrk="0" fontAlgn="base" hangingPunct="0">
              <a:lnSpc>
                <a:spcPct val="93000"/>
              </a:lnSpc>
              <a:spcBef>
                <a:spcPct val="0"/>
              </a:spcBef>
              <a:spcAft>
                <a:spcPct val="0"/>
              </a:spcAft>
              <a:buClr>
                <a:srgbClr val="000000"/>
              </a:buClr>
              <a:buSzPct val="45000"/>
              <a:buFont typeface="Wingdings" charset="2"/>
              <a:defRPr sz="2800" b="1">
                <a:solidFill>
                  <a:srgbClr val="000000"/>
                </a:solidFill>
                <a:latin typeface="Times New Roman" pitchFamily="16" charset="0"/>
                <a:ea typeface="msgothic" charset="0"/>
                <a:cs typeface="msgothic" charset="0"/>
              </a:defRPr>
            </a:lvl2pPr>
            <a:lvl3pPr algn="ctr" defTabSz="457200" rtl="0" eaLnBrk="0" fontAlgn="base" hangingPunct="0">
              <a:lnSpc>
                <a:spcPct val="93000"/>
              </a:lnSpc>
              <a:spcBef>
                <a:spcPct val="0"/>
              </a:spcBef>
              <a:spcAft>
                <a:spcPct val="0"/>
              </a:spcAft>
              <a:buClr>
                <a:srgbClr val="000000"/>
              </a:buClr>
              <a:buSzPct val="45000"/>
              <a:buFont typeface="Wingdings" charset="2"/>
              <a:defRPr sz="2800" b="1">
                <a:solidFill>
                  <a:srgbClr val="000000"/>
                </a:solidFill>
                <a:latin typeface="Times New Roman" pitchFamily="16" charset="0"/>
                <a:ea typeface="msgothic" charset="0"/>
                <a:cs typeface="msgothic" charset="0"/>
              </a:defRPr>
            </a:lvl3pPr>
            <a:lvl4pPr algn="ctr" defTabSz="457200" rtl="0" eaLnBrk="0" fontAlgn="base" hangingPunct="0">
              <a:lnSpc>
                <a:spcPct val="93000"/>
              </a:lnSpc>
              <a:spcBef>
                <a:spcPct val="0"/>
              </a:spcBef>
              <a:spcAft>
                <a:spcPct val="0"/>
              </a:spcAft>
              <a:buClr>
                <a:srgbClr val="000000"/>
              </a:buClr>
              <a:buSzPct val="45000"/>
              <a:buFont typeface="Wingdings" charset="2"/>
              <a:defRPr sz="2800" b="1">
                <a:solidFill>
                  <a:srgbClr val="000000"/>
                </a:solidFill>
                <a:latin typeface="Times New Roman" pitchFamily="16" charset="0"/>
                <a:ea typeface="msgothic" charset="0"/>
                <a:cs typeface="msgothic" charset="0"/>
              </a:defRPr>
            </a:lvl4pPr>
            <a:lvl5pPr algn="ctr" defTabSz="457200" rtl="0" eaLnBrk="0" fontAlgn="base" hangingPunct="0">
              <a:lnSpc>
                <a:spcPct val="93000"/>
              </a:lnSpc>
              <a:spcBef>
                <a:spcPct val="0"/>
              </a:spcBef>
              <a:spcAft>
                <a:spcPct val="0"/>
              </a:spcAft>
              <a:buClr>
                <a:srgbClr val="000000"/>
              </a:buClr>
              <a:buSzPct val="45000"/>
              <a:buFont typeface="Wingdings" charset="2"/>
              <a:defRPr sz="2800" b="1">
                <a:solidFill>
                  <a:srgbClr val="000000"/>
                </a:solidFill>
                <a:latin typeface="Times New Roman" pitchFamily="16" charset="0"/>
                <a:ea typeface="msgothic" charset="0"/>
                <a:cs typeface="msgothic" charset="0"/>
              </a:defRPr>
            </a:lvl5pPr>
            <a:lvl6pPr marL="1536700" indent="-215900" algn="ctr" defTabSz="457200" rtl="0" fontAlgn="base" hangingPunct="0">
              <a:lnSpc>
                <a:spcPct val="93000"/>
              </a:lnSpc>
              <a:spcBef>
                <a:spcPct val="0"/>
              </a:spcBef>
              <a:spcAft>
                <a:spcPct val="0"/>
              </a:spcAft>
              <a:buClr>
                <a:srgbClr val="000000"/>
              </a:buClr>
              <a:buSzPct val="45000"/>
              <a:buFont typeface="Wingdings" charset="2"/>
              <a:defRPr sz="2800" b="1">
                <a:solidFill>
                  <a:srgbClr val="000000"/>
                </a:solidFill>
                <a:latin typeface="Times New Roman" pitchFamily="16" charset="0"/>
                <a:ea typeface="msgothic" charset="0"/>
                <a:cs typeface="msgothic" charset="0"/>
              </a:defRPr>
            </a:lvl6pPr>
            <a:lvl7pPr marL="1993900" indent="-215900" algn="ctr" defTabSz="457200" rtl="0" fontAlgn="base" hangingPunct="0">
              <a:lnSpc>
                <a:spcPct val="93000"/>
              </a:lnSpc>
              <a:spcBef>
                <a:spcPct val="0"/>
              </a:spcBef>
              <a:spcAft>
                <a:spcPct val="0"/>
              </a:spcAft>
              <a:buClr>
                <a:srgbClr val="000000"/>
              </a:buClr>
              <a:buSzPct val="45000"/>
              <a:buFont typeface="Wingdings" charset="2"/>
              <a:defRPr sz="2800" b="1">
                <a:solidFill>
                  <a:srgbClr val="000000"/>
                </a:solidFill>
                <a:latin typeface="Times New Roman" pitchFamily="16" charset="0"/>
                <a:ea typeface="msgothic" charset="0"/>
                <a:cs typeface="msgothic" charset="0"/>
              </a:defRPr>
            </a:lvl7pPr>
            <a:lvl8pPr marL="2451100" indent="-215900" algn="ctr" defTabSz="457200" rtl="0" fontAlgn="base" hangingPunct="0">
              <a:lnSpc>
                <a:spcPct val="93000"/>
              </a:lnSpc>
              <a:spcBef>
                <a:spcPct val="0"/>
              </a:spcBef>
              <a:spcAft>
                <a:spcPct val="0"/>
              </a:spcAft>
              <a:buClr>
                <a:srgbClr val="000000"/>
              </a:buClr>
              <a:buSzPct val="45000"/>
              <a:buFont typeface="Wingdings" charset="2"/>
              <a:defRPr sz="2800" b="1">
                <a:solidFill>
                  <a:srgbClr val="000000"/>
                </a:solidFill>
                <a:latin typeface="Times New Roman" pitchFamily="16" charset="0"/>
                <a:ea typeface="msgothic" charset="0"/>
                <a:cs typeface="msgothic" charset="0"/>
              </a:defRPr>
            </a:lvl8pPr>
            <a:lvl9pPr marL="2908300" indent="-215900" algn="ctr" defTabSz="457200" rtl="0" fontAlgn="base" hangingPunct="0">
              <a:lnSpc>
                <a:spcPct val="93000"/>
              </a:lnSpc>
              <a:spcBef>
                <a:spcPct val="0"/>
              </a:spcBef>
              <a:spcAft>
                <a:spcPct val="0"/>
              </a:spcAft>
              <a:buClr>
                <a:srgbClr val="000000"/>
              </a:buClr>
              <a:buSzPct val="45000"/>
              <a:buFont typeface="Wingdings" charset="2"/>
              <a:defRPr sz="2800" b="1">
                <a:solidFill>
                  <a:srgbClr val="000000"/>
                </a:solidFill>
                <a:latin typeface="Times New Roman" pitchFamily="16" charset="0"/>
                <a:ea typeface="msgothic" charset="0"/>
                <a:cs typeface="msgothic" charset="0"/>
              </a:defRPr>
            </a:lvl9pPr>
          </a:lstStyle>
          <a:p>
            <a:pPr>
              <a:defRPr/>
            </a:pPr>
            <a:r>
              <a:rPr lang="en-US" sz="2900" kern="0" dirty="0" smtClean="0"/>
              <a:t>EDAR (</a:t>
            </a:r>
            <a:r>
              <a:rPr lang="en-US" sz="2900" dirty="0"/>
              <a:t>rs3827760</a:t>
            </a:r>
            <a:r>
              <a:rPr lang="en-US" sz="2900" kern="0" dirty="0" smtClean="0"/>
              <a:t>)</a:t>
            </a:r>
            <a:br>
              <a:rPr lang="en-US" sz="2900" kern="0" dirty="0" smtClean="0"/>
            </a:br>
            <a:r>
              <a:rPr lang="en-US" sz="2900" kern="0" dirty="0" smtClean="0"/>
              <a:t>shovel teeth in Asians</a:t>
            </a:r>
            <a:endParaRPr lang="en-US" sz="2900" kern="0" dirty="0"/>
          </a:p>
        </p:txBody>
      </p:sp>
      <p:sp>
        <p:nvSpPr>
          <p:cNvPr id="44036" name="TextBox 2"/>
          <p:cNvSpPr txBox="1">
            <a:spLocks noChangeArrowheads="1"/>
          </p:cNvSpPr>
          <p:nvPr/>
        </p:nvSpPr>
        <p:spPr bwMode="auto">
          <a:xfrm>
            <a:off x="4602240" y="2253838"/>
            <a:ext cx="2142720" cy="2853745"/>
          </a:xfrm>
          <a:prstGeom prst="rect">
            <a:avLst/>
          </a:prstGeom>
          <a:noFill/>
          <a:ln w="9525">
            <a:noFill/>
            <a:miter lim="800000"/>
            <a:headEnd/>
            <a:tailEnd/>
          </a:ln>
        </p:spPr>
        <p:txBody>
          <a:bodyPr lIns="82945" tIns="41473" rIns="82945" bIns="41473">
            <a:spAutoFit/>
          </a:bodyPr>
          <a:lstStyle/>
          <a:p>
            <a:r>
              <a:rPr lang="en-US"/>
              <a:t>AA</a:t>
            </a:r>
          </a:p>
          <a:p>
            <a:endParaRPr lang="en-US"/>
          </a:p>
          <a:p>
            <a:endParaRPr lang="en-US"/>
          </a:p>
          <a:p>
            <a:endParaRPr lang="en-US"/>
          </a:p>
          <a:p>
            <a:endParaRPr lang="en-US"/>
          </a:p>
          <a:p>
            <a:r>
              <a:rPr lang="en-US"/>
              <a:t>GA</a:t>
            </a:r>
          </a:p>
          <a:p>
            <a:endParaRPr lang="en-US"/>
          </a:p>
          <a:p>
            <a:endParaRPr lang="en-US"/>
          </a:p>
          <a:p>
            <a:endParaRPr lang="en-US"/>
          </a:p>
          <a:p>
            <a:r>
              <a:rPr lang="en-US"/>
              <a:t>GG</a:t>
            </a:r>
          </a:p>
        </p:txBody>
      </p:sp>
      <p:sp>
        <p:nvSpPr>
          <p:cNvPr id="44037" name="TextBox 4"/>
          <p:cNvSpPr txBox="1">
            <a:spLocks noChangeArrowheads="1"/>
          </p:cNvSpPr>
          <p:nvPr/>
        </p:nvSpPr>
        <p:spPr bwMode="auto">
          <a:xfrm>
            <a:off x="5332320" y="6194091"/>
            <a:ext cx="3172320" cy="329977"/>
          </a:xfrm>
          <a:prstGeom prst="rect">
            <a:avLst/>
          </a:prstGeom>
          <a:noFill/>
          <a:ln w="9525">
            <a:noFill/>
            <a:miter lim="800000"/>
            <a:headEnd/>
            <a:tailEnd/>
          </a:ln>
        </p:spPr>
        <p:txBody>
          <a:bodyPr lIns="82945" tIns="41473" rIns="82945" bIns="41473">
            <a:spAutoFit/>
          </a:bodyPr>
          <a:lstStyle/>
          <a:p>
            <a:r>
              <a:rPr lang="en-US" sz="1600" dirty="0"/>
              <a:t>Kimura et al., AJHG 2009</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normAutofit fontScale="90000"/>
          </a:bodyPr>
          <a:lstStyle/>
          <a:p>
            <a:r>
              <a:rPr lang="en-US" smtClean="0"/>
              <a:t>EDAR 370A is more active than 370V</a:t>
            </a:r>
          </a:p>
        </p:txBody>
      </p:sp>
      <p:pic>
        <p:nvPicPr>
          <p:cNvPr id="46083" name="Picture 2"/>
          <p:cNvPicPr>
            <a:picLocks noChangeAspect="1" noChangeArrowheads="1"/>
          </p:cNvPicPr>
          <p:nvPr/>
        </p:nvPicPr>
        <p:blipFill>
          <a:blip r:embed="rId2" cstate="print"/>
          <a:srcRect/>
          <a:stretch>
            <a:fillRect/>
          </a:stretch>
        </p:blipFill>
        <p:spPr bwMode="auto">
          <a:xfrm>
            <a:off x="1599840" y="1631692"/>
            <a:ext cx="5598720" cy="34491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770401" y="594783"/>
            <a:ext cx="7806240" cy="1143480"/>
          </a:xfrm>
        </p:spPr>
        <p:txBody>
          <a:bodyPr/>
          <a:lstStyle/>
          <a:p>
            <a:r>
              <a:rPr lang="en-US" smtClean="0"/>
              <a:t>EDAR overexpression</a:t>
            </a:r>
          </a:p>
        </p:txBody>
      </p:sp>
      <p:pic>
        <p:nvPicPr>
          <p:cNvPr id="47107" name="Picture 2"/>
          <p:cNvPicPr>
            <a:picLocks noChangeAspect="1" noChangeArrowheads="1"/>
          </p:cNvPicPr>
          <p:nvPr/>
        </p:nvPicPr>
        <p:blipFill>
          <a:blip r:embed="rId2" cstate="print"/>
          <a:srcRect/>
          <a:stretch>
            <a:fillRect/>
          </a:stretch>
        </p:blipFill>
        <p:spPr bwMode="auto">
          <a:xfrm>
            <a:off x="355681" y="1355183"/>
            <a:ext cx="7996320" cy="407850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http://www.nature.com/nature/journal/v449/n7164/images/nature06250-f2.2.jpg"/>
          <p:cNvPicPr>
            <a:picLocks noChangeAspect="1" noChangeArrowheads="1"/>
          </p:cNvPicPr>
          <p:nvPr/>
        </p:nvPicPr>
        <p:blipFill>
          <a:blip r:embed="rId2" cstate="print"/>
          <a:srcRect t="49834"/>
          <a:stretch>
            <a:fillRect/>
          </a:stretch>
        </p:blipFill>
        <p:spPr bwMode="auto">
          <a:xfrm>
            <a:off x="424801" y="920257"/>
            <a:ext cx="7824960" cy="4908035"/>
          </a:xfrm>
          <a:prstGeom prst="rect">
            <a:avLst/>
          </a:prstGeom>
          <a:noFill/>
          <a:ln w="9525">
            <a:noFill/>
            <a:miter lim="800000"/>
            <a:headEnd/>
            <a:tailEnd/>
          </a:ln>
        </p:spPr>
      </p:pic>
      <p:sp>
        <p:nvSpPr>
          <p:cNvPr id="48131" name="TextBox 2"/>
          <p:cNvSpPr txBox="1">
            <a:spLocks noChangeArrowheads="1"/>
          </p:cNvSpPr>
          <p:nvPr/>
        </p:nvSpPr>
        <p:spPr bwMode="auto">
          <a:xfrm>
            <a:off x="563040" y="456529"/>
            <a:ext cx="6294960" cy="637754"/>
          </a:xfrm>
          <a:prstGeom prst="rect">
            <a:avLst/>
          </a:prstGeom>
          <a:noFill/>
          <a:ln w="9525">
            <a:noFill/>
            <a:miter lim="800000"/>
            <a:headEnd/>
            <a:tailEnd/>
          </a:ln>
        </p:spPr>
        <p:txBody>
          <a:bodyPr wrap="square" lIns="82945" tIns="41473" rIns="82945" bIns="41473">
            <a:spAutoFit/>
          </a:bodyPr>
          <a:lstStyle/>
          <a:p>
            <a:r>
              <a:rPr lang="en-US" sz="3600" kern="0" dirty="0" smtClean="0"/>
              <a:t>Population distribution of EDAR</a:t>
            </a:r>
            <a:endParaRPr lang="en-US" sz="3300" dirty="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endParaRPr lang="en-US" smtClean="0"/>
          </a:p>
        </p:txBody>
      </p:sp>
      <p:pic>
        <p:nvPicPr>
          <p:cNvPr id="6" name="Picture 2"/>
          <p:cNvPicPr>
            <a:picLocks noChangeAspect="1" noChangeArrowheads="1"/>
          </p:cNvPicPr>
          <p:nvPr/>
        </p:nvPicPr>
        <p:blipFill>
          <a:blip r:embed="rId3" cstate="print"/>
          <a:srcRect t="17278" b="47980"/>
          <a:stretch>
            <a:fillRect/>
          </a:stretch>
        </p:blipFill>
        <p:spPr bwMode="auto">
          <a:xfrm>
            <a:off x="632161" y="3970497"/>
            <a:ext cx="4776480" cy="1680656"/>
          </a:xfrm>
          <a:prstGeom prst="rect">
            <a:avLst/>
          </a:prstGeom>
          <a:noFill/>
          <a:ln w="9525">
            <a:noFill/>
            <a:miter lim="800000"/>
            <a:headEnd/>
            <a:tailEnd/>
          </a:ln>
        </p:spPr>
      </p:pic>
      <p:grpSp>
        <p:nvGrpSpPr>
          <p:cNvPr id="2" name="Group 4"/>
          <p:cNvGrpSpPr>
            <a:grpSpLocks/>
          </p:cNvGrpSpPr>
          <p:nvPr/>
        </p:nvGrpSpPr>
        <p:grpSpPr bwMode="auto">
          <a:xfrm>
            <a:off x="493920" y="663910"/>
            <a:ext cx="4779360" cy="3030078"/>
            <a:chOff x="3734068" y="3735325"/>
            <a:chExt cx="5268644" cy="3339831"/>
          </a:xfrm>
        </p:grpSpPr>
        <p:pic>
          <p:nvPicPr>
            <p:cNvPr id="49160" name="Picture 2"/>
            <p:cNvPicPr>
              <a:picLocks noChangeAspect="1" noChangeArrowheads="1"/>
            </p:cNvPicPr>
            <p:nvPr/>
          </p:nvPicPr>
          <p:blipFill>
            <a:blip r:embed="rId3" cstate="print"/>
            <a:srcRect t="53935"/>
            <a:stretch>
              <a:fillRect/>
            </a:stretch>
          </p:blipFill>
          <p:spPr bwMode="auto">
            <a:xfrm>
              <a:off x="3734068" y="4618036"/>
              <a:ext cx="5265834" cy="2457120"/>
            </a:xfrm>
            <a:prstGeom prst="rect">
              <a:avLst/>
            </a:prstGeom>
            <a:noFill/>
            <a:ln w="9525">
              <a:noFill/>
              <a:miter lim="800000"/>
              <a:headEnd/>
              <a:tailEnd/>
            </a:ln>
          </p:spPr>
        </p:pic>
        <p:pic>
          <p:nvPicPr>
            <p:cNvPr id="49161" name="Picture 2"/>
            <p:cNvPicPr>
              <a:picLocks noChangeAspect="1" noChangeArrowheads="1"/>
            </p:cNvPicPr>
            <p:nvPr/>
          </p:nvPicPr>
          <p:blipFill>
            <a:blip r:embed="rId3" cstate="print"/>
            <a:srcRect b="84151"/>
            <a:stretch>
              <a:fillRect/>
            </a:stretch>
          </p:blipFill>
          <p:spPr bwMode="auto">
            <a:xfrm>
              <a:off x="3736878" y="3735325"/>
              <a:ext cx="5265834" cy="845359"/>
            </a:xfrm>
            <a:prstGeom prst="rect">
              <a:avLst/>
            </a:prstGeom>
            <a:noFill/>
            <a:ln w="9525">
              <a:noFill/>
              <a:miter lim="800000"/>
              <a:headEnd/>
              <a:tailEnd/>
            </a:ln>
          </p:spPr>
        </p:pic>
      </p:grpSp>
      <p:sp>
        <p:nvSpPr>
          <p:cNvPr id="49157" name="TextBox 8"/>
          <p:cNvSpPr txBox="1">
            <a:spLocks noChangeArrowheads="1"/>
          </p:cNvSpPr>
          <p:nvPr/>
        </p:nvSpPr>
        <p:spPr bwMode="auto">
          <a:xfrm>
            <a:off x="5408640" y="1562564"/>
            <a:ext cx="2626560" cy="914753"/>
          </a:xfrm>
          <a:prstGeom prst="rect">
            <a:avLst/>
          </a:prstGeom>
          <a:noFill/>
          <a:ln w="9525">
            <a:noFill/>
            <a:miter lim="800000"/>
            <a:headEnd/>
            <a:tailEnd/>
          </a:ln>
        </p:spPr>
        <p:txBody>
          <a:bodyPr lIns="82945" tIns="41473" rIns="82945" bIns="41473">
            <a:spAutoFit/>
          </a:bodyPr>
          <a:lstStyle/>
          <a:p>
            <a:r>
              <a:rPr lang="en-US"/>
              <a:t>Region previously known to be associated with TB resistance</a:t>
            </a:r>
          </a:p>
        </p:txBody>
      </p:sp>
      <p:sp>
        <p:nvSpPr>
          <p:cNvPr id="11" name="TextBox 10"/>
          <p:cNvSpPr txBox="1">
            <a:spLocks noChangeArrowheads="1"/>
          </p:cNvSpPr>
          <p:nvPr/>
        </p:nvSpPr>
        <p:spPr bwMode="auto">
          <a:xfrm>
            <a:off x="5542560" y="4051146"/>
            <a:ext cx="2626560" cy="637754"/>
          </a:xfrm>
          <a:prstGeom prst="rect">
            <a:avLst/>
          </a:prstGeom>
          <a:noFill/>
          <a:ln w="9525">
            <a:noFill/>
            <a:miter lim="800000"/>
            <a:headEnd/>
            <a:tailEnd/>
          </a:ln>
        </p:spPr>
        <p:txBody>
          <a:bodyPr lIns="82945" tIns="41473" rIns="82945" bIns="41473">
            <a:spAutoFit/>
          </a:bodyPr>
          <a:lstStyle/>
          <a:p>
            <a:r>
              <a:rPr lang="en-US"/>
              <a:t>Also shows strong signal for positive selection</a:t>
            </a:r>
          </a:p>
        </p:txBody>
      </p:sp>
      <p:sp>
        <p:nvSpPr>
          <p:cNvPr id="49159" name="TextBox 11"/>
          <p:cNvSpPr txBox="1">
            <a:spLocks noChangeArrowheads="1"/>
          </p:cNvSpPr>
          <p:nvPr/>
        </p:nvSpPr>
        <p:spPr bwMode="auto">
          <a:xfrm>
            <a:off x="5816160" y="6194091"/>
            <a:ext cx="2626560" cy="329977"/>
          </a:xfrm>
          <a:prstGeom prst="rect">
            <a:avLst/>
          </a:prstGeom>
          <a:noFill/>
          <a:ln w="9525">
            <a:noFill/>
            <a:miter lim="800000"/>
            <a:headEnd/>
            <a:tailEnd/>
          </a:ln>
        </p:spPr>
        <p:txBody>
          <a:bodyPr lIns="82945" tIns="41473" rIns="82945" bIns="41473">
            <a:spAutoFit/>
          </a:bodyPr>
          <a:lstStyle/>
          <a:p>
            <a:r>
              <a:rPr lang="en-US" sz="1600" dirty="0"/>
              <a:t>Grossman et al., Cell 2013</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493921" y="1839074"/>
            <a:ext cx="7806240" cy="1143480"/>
          </a:xfrm>
        </p:spPr>
        <p:txBody>
          <a:bodyPr>
            <a:noAutofit/>
          </a:bodyPr>
          <a:lstStyle/>
          <a:p>
            <a:r>
              <a:rPr lang="en-US" sz="3200" dirty="0" smtClean="0"/>
              <a:t>Lookup TLR5</a:t>
            </a:r>
            <a:br>
              <a:rPr lang="en-US" sz="3200" dirty="0" smtClean="0"/>
            </a:br>
            <a:r>
              <a:rPr lang="en-US" sz="3200" b="0" dirty="0" smtClean="0"/>
              <a:t>rs5744174</a:t>
            </a:r>
            <a:br>
              <a:rPr lang="en-US" sz="3200" b="0" dirty="0" smtClean="0"/>
            </a:br>
            <a:r>
              <a:rPr lang="en-US" sz="3200" b="0" dirty="0" smtClean="0"/>
              <a:t>G = derived, resistant to Salmonella 616F</a:t>
            </a:r>
            <a:br>
              <a:rPr lang="en-US" sz="3200" b="0" dirty="0" smtClean="0"/>
            </a:br>
            <a:r>
              <a:rPr lang="en-US" sz="3200" b="0" dirty="0" smtClean="0"/>
              <a:t>A = ancestral, sensitive to Salmonella 616L</a:t>
            </a:r>
            <a:br>
              <a:rPr lang="en-US" sz="3200" b="0" dirty="0" smtClean="0"/>
            </a:br>
            <a:r>
              <a:rPr lang="en-US" sz="3200" b="0" dirty="0" smtClean="0"/>
              <a:t/>
            </a:r>
            <a:br>
              <a:rPr lang="en-US" sz="3200" b="0" dirty="0" smtClean="0"/>
            </a:br>
            <a:r>
              <a:rPr lang="en-US" sz="3200" b="0" dirty="0" smtClean="0"/>
              <a:t>Stuart = AA</a:t>
            </a:r>
            <a:endParaRPr lang="en-US" sz="3200" dirty="0" smtClean="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smtClean="0"/>
              <a:t>Toll Receptor 5</a:t>
            </a:r>
          </a:p>
        </p:txBody>
      </p:sp>
      <p:pic>
        <p:nvPicPr>
          <p:cNvPr id="51203" name="Picture 2"/>
          <p:cNvPicPr>
            <a:picLocks noChangeAspect="1" noChangeArrowheads="1"/>
          </p:cNvPicPr>
          <p:nvPr/>
        </p:nvPicPr>
        <p:blipFill>
          <a:blip r:embed="rId2" cstate="print"/>
          <a:srcRect/>
          <a:stretch>
            <a:fillRect/>
          </a:stretch>
        </p:blipFill>
        <p:spPr bwMode="auto">
          <a:xfrm>
            <a:off x="286560" y="1562564"/>
            <a:ext cx="3801600" cy="4468789"/>
          </a:xfrm>
          <a:prstGeom prst="rect">
            <a:avLst/>
          </a:prstGeom>
          <a:noFill/>
          <a:ln w="9525">
            <a:noFill/>
            <a:miter lim="800000"/>
            <a:headEnd/>
            <a:tailEnd/>
          </a:ln>
        </p:spPr>
      </p:pic>
      <p:sp>
        <p:nvSpPr>
          <p:cNvPr id="3" name="TextBox 2"/>
          <p:cNvSpPr txBox="1">
            <a:spLocks noChangeArrowheads="1"/>
          </p:cNvSpPr>
          <p:nvPr/>
        </p:nvSpPr>
        <p:spPr bwMode="auto">
          <a:xfrm>
            <a:off x="4226400" y="2115583"/>
            <a:ext cx="4008960" cy="2576746"/>
          </a:xfrm>
          <a:prstGeom prst="rect">
            <a:avLst/>
          </a:prstGeom>
          <a:noFill/>
          <a:ln w="9525">
            <a:noFill/>
            <a:miter lim="800000"/>
            <a:headEnd/>
            <a:tailEnd/>
          </a:ln>
        </p:spPr>
        <p:txBody>
          <a:bodyPr lIns="82945" tIns="41473" rIns="82945" bIns="41473">
            <a:spAutoFit/>
          </a:bodyPr>
          <a:lstStyle/>
          <a:p>
            <a:r>
              <a:rPr lang="en-US"/>
              <a:t>Shows positive selection in YRI</a:t>
            </a:r>
          </a:p>
          <a:p>
            <a:r>
              <a:rPr lang="en-US"/>
              <a:t>L616F in extracellular binding site Receptor for bacterial flagellin</a:t>
            </a:r>
          </a:p>
          <a:p>
            <a:r>
              <a:rPr lang="en-US"/>
              <a:t>Activates NFkB</a:t>
            </a:r>
          </a:p>
          <a:p>
            <a:r>
              <a:rPr lang="en-US"/>
              <a:t>Proinflammatory response</a:t>
            </a:r>
          </a:p>
          <a:p>
            <a:r>
              <a:rPr lang="en-US"/>
              <a:t>Differences in TLR5 affect response to Legionnaires disease, neonatal sepsis and Salmonella infection</a:t>
            </a:r>
          </a:p>
          <a:p>
            <a:endParaRPr lang="en-US"/>
          </a:p>
        </p:txBody>
      </p:sp>
      <p:sp>
        <p:nvSpPr>
          <p:cNvPr id="51205" name="TextBox 5"/>
          <p:cNvSpPr txBox="1">
            <a:spLocks noChangeArrowheads="1"/>
          </p:cNvSpPr>
          <p:nvPr/>
        </p:nvSpPr>
        <p:spPr bwMode="auto">
          <a:xfrm>
            <a:off x="5816160" y="6194091"/>
            <a:ext cx="2626560" cy="329977"/>
          </a:xfrm>
          <a:prstGeom prst="rect">
            <a:avLst/>
          </a:prstGeom>
          <a:noFill/>
          <a:ln w="9525">
            <a:noFill/>
            <a:miter lim="800000"/>
            <a:headEnd/>
            <a:tailEnd/>
          </a:ln>
        </p:spPr>
        <p:txBody>
          <a:bodyPr lIns="82945" tIns="41473" rIns="82945" bIns="41473">
            <a:spAutoFit/>
          </a:bodyPr>
          <a:lstStyle/>
          <a:p>
            <a:r>
              <a:rPr lang="en-US" sz="1600" dirty="0"/>
              <a:t>Grossman et al., Cell 2013</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p:cNvPicPr>
            <a:picLocks noChangeAspect="1" noChangeArrowheads="1"/>
          </p:cNvPicPr>
          <p:nvPr/>
        </p:nvPicPr>
        <p:blipFill>
          <a:blip r:embed="rId2" cstate="print"/>
          <a:srcRect/>
          <a:stretch>
            <a:fillRect/>
          </a:stretch>
        </p:blipFill>
        <p:spPr bwMode="auto">
          <a:xfrm>
            <a:off x="5470560" y="1216928"/>
            <a:ext cx="2505600" cy="4925317"/>
          </a:xfrm>
          <a:prstGeom prst="rect">
            <a:avLst/>
          </a:prstGeom>
          <a:noFill/>
          <a:ln w="9525">
            <a:noFill/>
            <a:miter lim="800000"/>
            <a:headEnd/>
            <a:tailEnd/>
          </a:ln>
        </p:spPr>
      </p:pic>
      <p:sp>
        <p:nvSpPr>
          <p:cNvPr id="52227" name="Title 1"/>
          <p:cNvSpPr>
            <a:spLocks noGrp="1"/>
          </p:cNvSpPr>
          <p:nvPr>
            <p:ph type="title"/>
          </p:nvPr>
        </p:nvSpPr>
        <p:spPr/>
        <p:txBody>
          <a:bodyPr>
            <a:normAutofit fontScale="90000"/>
          </a:bodyPr>
          <a:lstStyle/>
          <a:p>
            <a:r>
              <a:rPr lang="en-US" smtClean="0"/>
              <a:t>Functional Characterization of TLR5 (L616F)</a:t>
            </a:r>
          </a:p>
        </p:txBody>
      </p:sp>
      <p:sp>
        <p:nvSpPr>
          <p:cNvPr id="4" name="TextBox 3"/>
          <p:cNvSpPr txBox="1">
            <a:spLocks noChangeArrowheads="1"/>
          </p:cNvSpPr>
          <p:nvPr/>
        </p:nvSpPr>
        <p:spPr bwMode="auto">
          <a:xfrm>
            <a:off x="563040" y="1700819"/>
            <a:ext cx="4008960" cy="2853745"/>
          </a:xfrm>
          <a:prstGeom prst="rect">
            <a:avLst/>
          </a:prstGeom>
          <a:noFill/>
          <a:ln w="9525">
            <a:noFill/>
            <a:miter lim="800000"/>
            <a:headEnd/>
            <a:tailEnd/>
          </a:ln>
        </p:spPr>
        <p:txBody>
          <a:bodyPr lIns="82945" tIns="41473" rIns="82945" bIns="41473">
            <a:spAutoFit/>
          </a:bodyPr>
          <a:lstStyle/>
          <a:p>
            <a:r>
              <a:rPr lang="en-US"/>
              <a:t>Transfect Jurkat cells with TLR5 carrying either 616L or 616F </a:t>
            </a:r>
          </a:p>
          <a:p>
            <a:r>
              <a:rPr lang="en-US"/>
              <a:t>Activate bacterial flagellin</a:t>
            </a:r>
          </a:p>
          <a:p>
            <a:r>
              <a:rPr lang="en-US"/>
              <a:t>measure NFkB activation</a:t>
            </a:r>
          </a:p>
          <a:p>
            <a:r>
              <a:rPr lang="en-US"/>
              <a:t>L (ancestral) gives higher activation than F (derived)</a:t>
            </a:r>
          </a:p>
          <a:p>
            <a:r>
              <a:rPr lang="en-US"/>
              <a:t>suggests that lower TLR5 activity provides protection from Legionnaires disease and neonatal sepsis</a:t>
            </a:r>
          </a:p>
          <a:p>
            <a:endParaRPr lang="en-US"/>
          </a:p>
        </p:txBody>
      </p:sp>
      <p:pic>
        <p:nvPicPr>
          <p:cNvPr id="52229" name="Picture 3"/>
          <p:cNvPicPr>
            <a:picLocks noChangeAspect="1" noChangeArrowheads="1"/>
          </p:cNvPicPr>
          <p:nvPr/>
        </p:nvPicPr>
        <p:blipFill>
          <a:blip r:embed="rId3" cstate="print"/>
          <a:srcRect/>
          <a:stretch>
            <a:fillRect/>
          </a:stretch>
        </p:blipFill>
        <p:spPr bwMode="auto">
          <a:xfrm>
            <a:off x="2567520" y="5088055"/>
            <a:ext cx="3196800" cy="648068"/>
          </a:xfrm>
          <a:prstGeom prst="rect">
            <a:avLst/>
          </a:prstGeom>
          <a:noFill/>
          <a:ln w="9525">
            <a:noFill/>
            <a:miter lim="800000"/>
            <a:headEnd/>
            <a:tailEnd/>
          </a:ln>
        </p:spPr>
      </p:pic>
      <p:sp>
        <p:nvSpPr>
          <p:cNvPr id="52230" name="TextBox 5"/>
          <p:cNvSpPr txBox="1">
            <a:spLocks noChangeArrowheads="1"/>
          </p:cNvSpPr>
          <p:nvPr/>
        </p:nvSpPr>
        <p:spPr bwMode="auto">
          <a:xfrm>
            <a:off x="5816160" y="6194091"/>
            <a:ext cx="2626560" cy="329977"/>
          </a:xfrm>
          <a:prstGeom prst="rect">
            <a:avLst/>
          </a:prstGeom>
          <a:noFill/>
          <a:ln w="9525">
            <a:noFill/>
            <a:miter lim="800000"/>
            <a:headEnd/>
            <a:tailEnd/>
          </a:ln>
        </p:spPr>
        <p:txBody>
          <a:bodyPr lIns="82945" tIns="41473" rIns="82945" bIns="41473">
            <a:spAutoFit/>
          </a:bodyPr>
          <a:lstStyle/>
          <a:p>
            <a:r>
              <a:rPr lang="en-US" sz="1600" dirty="0"/>
              <a:t>Grossman et al., Cell 2013</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1"/>
          <p:cNvSpPr txBox="1">
            <a:spLocks noChangeArrowheads="1"/>
          </p:cNvSpPr>
          <p:nvPr/>
        </p:nvSpPr>
        <p:spPr bwMode="auto">
          <a:xfrm>
            <a:off x="325440" y="381640"/>
            <a:ext cx="8493120" cy="414764"/>
          </a:xfrm>
          <a:prstGeom prst="rect">
            <a:avLst/>
          </a:prstGeom>
          <a:noFill/>
          <a:ln w="9525">
            <a:noFill/>
            <a:round/>
            <a:headEnd/>
            <a:tailEnd/>
          </a:ln>
        </p:spPr>
        <p:txBody>
          <a:bodyPr lIns="0" tIns="0" rIns="0" bIns="0"/>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sz="1500" b="1" dirty="0">
                <a:solidFill>
                  <a:srgbClr val="000000"/>
                </a:solidFill>
                <a:latin typeface="Arial" charset="0"/>
              </a:rPr>
              <a:t>Fig. 4 Selective sweep screen.</a:t>
            </a:r>
          </a:p>
        </p:txBody>
      </p:sp>
      <p:pic>
        <p:nvPicPr>
          <p:cNvPr id="18435" name="Picture 2"/>
          <p:cNvPicPr>
            <a:picLocks noChangeAspect="1" noChangeArrowheads="1"/>
          </p:cNvPicPr>
          <p:nvPr/>
        </p:nvPicPr>
        <p:blipFill>
          <a:blip r:embed="rId3" cstate="print"/>
          <a:srcRect/>
          <a:stretch>
            <a:fillRect/>
          </a:stretch>
        </p:blipFill>
        <p:spPr bwMode="auto">
          <a:xfrm>
            <a:off x="7729920" y="5943505"/>
            <a:ext cx="1226880" cy="652388"/>
          </a:xfrm>
          <a:prstGeom prst="rect">
            <a:avLst/>
          </a:prstGeom>
          <a:noFill/>
          <a:ln w="9525">
            <a:noFill/>
            <a:round/>
            <a:headEnd/>
            <a:tailEnd/>
          </a:ln>
        </p:spPr>
      </p:pic>
      <p:pic>
        <p:nvPicPr>
          <p:cNvPr id="18436" name="Picture 3"/>
          <p:cNvPicPr>
            <a:picLocks noChangeAspect="1" noChangeArrowheads="1"/>
          </p:cNvPicPr>
          <p:nvPr/>
        </p:nvPicPr>
        <p:blipFill>
          <a:blip r:embed="rId4" cstate="print"/>
          <a:srcRect/>
          <a:stretch>
            <a:fillRect/>
          </a:stretch>
        </p:blipFill>
        <p:spPr bwMode="auto">
          <a:xfrm>
            <a:off x="1249920" y="979303"/>
            <a:ext cx="6649920" cy="4893634"/>
          </a:xfrm>
          <a:prstGeom prst="rect">
            <a:avLst/>
          </a:prstGeom>
          <a:noFill/>
          <a:ln w="9525">
            <a:noFill/>
            <a:round/>
            <a:headEnd/>
            <a:tailEnd/>
          </a:ln>
        </p:spPr>
      </p:pic>
      <p:sp>
        <p:nvSpPr>
          <p:cNvPr id="18437" name="Text Box 4"/>
          <p:cNvSpPr txBox="1">
            <a:spLocks noChangeArrowheads="1"/>
          </p:cNvSpPr>
          <p:nvPr/>
        </p:nvSpPr>
        <p:spPr bwMode="auto">
          <a:xfrm>
            <a:off x="1249920" y="5972308"/>
            <a:ext cx="3918240" cy="231864"/>
          </a:xfrm>
          <a:prstGeom prst="rect">
            <a:avLst/>
          </a:prstGeom>
          <a:noFill/>
          <a:ln w="9525">
            <a:noFill/>
            <a:round/>
            <a:headEnd/>
            <a:tailEnd/>
          </a:ln>
        </p:spPr>
        <p:txBody>
          <a:bodyPr lIns="0" tIns="0" rIns="0" bIns="0"/>
          <a:lstStyle/>
          <a:p>
            <a:pPr>
              <a:tabLst>
                <a:tab pos="656650" algn="l"/>
                <a:tab pos="1313299" algn="l"/>
                <a:tab pos="1969949" algn="l"/>
                <a:tab pos="2626599" algn="l"/>
                <a:tab pos="3283248" algn="l"/>
              </a:tabLst>
            </a:pPr>
            <a:r>
              <a:rPr lang="en-GB" sz="1100" b="1" dirty="0">
                <a:solidFill>
                  <a:srgbClr val="000000"/>
                </a:solidFill>
                <a:latin typeface="Arial" charset="0"/>
              </a:rPr>
              <a:t>R E Green et al. Science 2010;328:710-722</a:t>
            </a:r>
          </a:p>
        </p:txBody>
      </p:sp>
      <p:sp>
        <p:nvSpPr>
          <p:cNvPr id="18438" name="Text Box 5"/>
          <p:cNvSpPr txBox="1">
            <a:spLocks noChangeArrowheads="1"/>
          </p:cNvSpPr>
          <p:nvPr/>
        </p:nvSpPr>
        <p:spPr bwMode="auto">
          <a:xfrm>
            <a:off x="97920" y="6613175"/>
            <a:ext cx="4930560" cy="3470764"/>
          </a:xfrm>
          <a:prstGeom prst="rect">
            <a:avLst/>
          </a:prstGeom>
          <a:noFill/>
          <a:ln w="9525">
            <a:noFill/>
            <a:round/>
            <a:headEnd/>
            <a:tailEnd/>
          </a:ln>
        </p:spPr>
        <p:txBody>
          <a:bodyPr lIns="0" tIns="0" rIns="0" bIns="0"/>
          <a:lstStyle/>
          <a:p>
            <a:pPr marL="77761" indent="-77761">
              <a:tabLst>
                <a:tab pos="656650" algn="l"/>
                <a:tab pos="1313299" algn="l"/>
                <a:tab pos="1969949" algn="l"/>
                <a:tab pos="2626599" algn="l"/>
                <a:tab pos="3283248" algn="l"/>
                <a:tab pos="3939898" algn="l"/>
                <a:tab pos="4596548" algn="l"/>
              </a:tabLst>
            </a:pPr>
            <a:r>
              <a:rPr lang="en-GB" sz="900" dirty="0">
                <a:solidFill>
                  <a:srgbClr val="000000"/>
                </a:solidFill>
                <a:latin typeface="Arial" charset="0"/>
              </a:rPr>
              <a:t>Published by AAAS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cstate="print"/>
          <a:srcRect/>
          <a:stretch>
            <a:fillRect/>
          </a:stretch>
        </p:blipFill>
        <p:spPr bwMode="auto">
          <a:xfrm>
            <a:off x="0" y="663911"/>
            <a:ext cx="9632160" cy="5185984"/>
          </a:xfrm>
          <a:prstGeom prst="rect">
            <a:avLst/>
          </a:prstGeom>
          <a:noFill/>
          <a:ln w="9525">
            <a:noFill/>
            <a:miter lim="800000"/>
            <a:headEnd/>
            <a:tailEnd/>
          </a:ln>
        </p:spPr>
      </p:pic>
      <p:sp>
        <p:nvSpPr>
          <p:cNvPr id="2" name="TextBox 1"/>
          <p:cNvSpPr txBox="1">
            <a:spLocks noChangeArrowheads="1"/>
          </p:cNvSpPr>
          <p:nvPr/>
        </p:nvSpPr>
        <p:spPr bwMode="auto">
          <a:xfrm>
            <a:off x="286560" y="2322964"/>
            <a:ext cx="8668800" cy="976308"/>
          </a:xfrm>
          <a:prstGeom prst="rect">
            <a:avLst/>
          </a:prstGeom>
          <a:solidFill>
            <a:schemeClr val="bg1"/>
          </a:solidFill>
          <a:ln w="9525">
            <a:noFill/>
            <a:miter lim="800000"/>
            <a:headEnd/>
            <a:tailEnd/>
          </a:ln>
        </p:spPr>
        <p:txBody>
          <a:bodyPr lIns="82945" tIns="41473" rIns="82945" bIns="41473">
            <a:spAutoFit/>
          </a:bodyPr>
          <a:lstStyle/>
          <a:p>
            <a:r>
              <a:rPr lang="en-US" sz="2900" dirty="0">
                <a:solidFill>
                  <a:srgbClr val="FF0000"/>
                </a:solidFill>
              </a:rPr>
              <a:t>Changes in THADA (T2D gene) may have affected aspects of energy metabolism in early modern humans.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281</TotalTime>
  <Words>2633</Words>
  <Application>Microsoft Office PowerPoint</Application>
  <PresentationFormat>On-screen Show (4:3)</PresentationFormat>
  <Paragraphs>297</Paragraphs>
  <Slides>78</Slides>
  <Notes>25</Notes>
  <HiddenSlides>0</HiddenSlides>
  <MMClips>0</MMClips>
  <ScaleCrop>false</ScaleCrop>
  <HeadingPairs>
    <vt:vector size="4" baseType="variant">
      <vt:variant>
        <vt:lpstr>Theme</vt:lpstr>
      </vt:variant>
      <vt:variant>
        <vt:i4>1</vt:i4>
      </vt:variant>
      <vt:variant>
        <vt:lpstr>Slide Titles</vt:lpstr>
      </vt:variant>
      <vt:variant>
        <vt:i4>78</vt:i4>
      </vt:variant>
    </vt:vector>
  </HeadingPairs>
  <TitlesOfParts>
    <vt:vector size="79" baseType="lpstr">
      <vt:lpstr>Office Theme</vt:lpstr>
      <vt:lpstr>Neandertals</vt:lpstr>
      <vt:lpstr>PowerPoint Presentation</vt:lpstr>
      <vt:lpstr>First appear in the European fossil record about 400,000 years ago   Lived in Europe and Western Asia as far east as Southern Siberia and as far south as the Middle East  came into contact with modern humans from at least 80,000 years ago</vt:lpstr>
      <vt:lpstr>Neanderthal cranial capacity is thought to have been as large as babies or larger as adults than Homo sapiens  Neandertals were heavily built with robust bone structure.   They were much stronger than Homo sapiens, having particularly strong arms and hands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Class neandertal histogram</vt:lpstr>
      <vt:lpstr>PowerPoint Presentation</vt:lpstr>
      <vt:lpstr>PowerPoint Presentation</vt:lpstr>
      <vt:lpstr>PowerPoint Presentation</vt:lpstr>
      <vt:lpstr>Class gene210 v 23andme  neandertal results</vt:lpstr>
      <vt:lpstr>PowerPoint Presentation</vt:lpstr>
      <vt:lpstr>Finding Neandertal sequences in human genomes</vt:lpstr>
      <vt:lpstr>PowerPoint Presentation</vt:lpstr>
      <vt:lpstr>PowerPoint Presentation</vt:lpstr>
      <vt:lpstr>Asians have more Neandertal DNA than Europeans</vt:lpstr>
      <vt:lpstr>BNC2</vt:lpstr>
      <vt:lpstr>Human Positive Selection</vt:lpstr>
      <vt:lpstr>Human Positive Selection Loci</vt:lpstr>
      <vt:lpstr>Positive selection regions</vt:lpstr>
      <vt:lpstr>Genotation</vt:lpstr>
      <vt:lpstr>PowerPoint Presentation</vt:lpstr>
      <vt:lpstr>ApoE4 and Alzheimer’s</vt:lpstr>
      <vt:lpstr>PowerPoint Presentation</vt:lpstr>
      <vt:lpstr>ApoE (2,3,4)</vt:lpstr>
      <vt:lpstr>PowerPoint Presentation</vt:lpstr>
      <vt:lpstr>Ways to detect genes under positive selection 1.  Proportion of functional changes  - Positive selection may favor many alleles, not just one  -  This can be detected by a large number of coding changes relative to neutral changes in the gene.  </vt:lpstr>
      <vt:lpstr>PowerPoint Presentation</vt:lpstr>
      <vt:lpstr>FOXP2:  a transcription factor involved in human speech</vt:lpstr>
      <vt:lpstr>FOXP2 mutations affect speech and language Affected members have deficits in language processing (such as the ability to break up words into their constituent phonemes) and grammatical skills (including production and comprehension of word inflections and syntactical structure).</vt:lpstr>
      <vt:lpstr>PowerPoint Presentation</vt:lpstr>
      <vt:lpstr>PowerPoint Presentation</vt:lpstr>
      <vt:lpstr>PowerPoint Presentation</vt:lpstr>
      <vt:lpstr>PowerPoint Presentation</vt:lpstr>
      <vt:lpstr>Novel mutations in human FOXP2 Exome Variant Server http://evs.gs.washington.edu/EVS/ Database of sequence variants appearing in cDNAs </vt:lpstr>
      <vt:lpstr>Ways to detect genes under positive selection  2.  Lower Genetic Diversity  Heterozygosity (lower)/rare alleles (higher)  Selective sweep reduces genetic diversity at linked alleles.  If rare alleles are linked to the selected mutation, they increase in frequency by hitchhiking.  So their frequency rises.  </vt:lpstr>
      <vt:lpstr>Ways to detect genes under positive selection  3.  High Frequency Derived Alleles  Most new alleles are at low frequency  One way for a derived allele to become high frequency is to by linked to an allele undergoing positive selection </vt:lpstr>
      <vt:lpstr>PowerPoint Presentation</vt:lpstr>
      <vt:lpstr>Look up Duffy red cell antigen Rs2814778 </vt:lpstr>
      <vt:lpstr>Duffy red cell antigen (FY)</vt:lpstr>
      <vt:lpstr>PowerPoint Presentation</vt:lpstr>
      <vt:lpstr>Ways to detect genes under positive selection  4.  Differences between populations  Different populations may have different selective pressures (domestication of cattle, resistance to malaria etc.)  Different alleles may be selected in different populations. </vt:lpstr>
      <vt:lpstr>PowerPoint Presentation</vt:lpstr>
      <vt:lpstr>PowerPoint Presentation</vt:lpstr>
      <vt:lpstr>PowerPoint Presentation</vt:lpstr>
      <vt:lpstr>PowerPoint Presentation</vt:lpstr>
      <vt:lpstr>Positive Selection Regions</vt:lpstr>
      <vt:lpstr>Look up lactase rs4988235 A – derived, can drink milk G – ancestral, lactose intolerant  Stuart = GG </vt:lpstr>
      <vt:lpstr>PowerPoint Presentation</vt:lpstr>
      <vt:lpstr>Europeans</vt:lpstr>
      <vt:lpstr>PowerPoint Presentation</vt:lpstr>
      <vt:lpstr>The LCT region appears to have undergone a selective sweep 2000–20,000 years ago (4), coinciding with the domestication of cattle.  The high selection coefficient (between 0.014 and 0.15) distinguishes LCT as one of the most strongly selected loci in the human genome.  </vt:lpstr>
      <vt:lpstr>PowerPoint Presentation</vt:lpstr>
      <vt:lpstr>SLC24A5: skin color look up: rs1426654  (A), light-skinned european ancestry (G), ancestral, dark skin Stuart = GG</vt:lpstr>
      <vt:lpstr>PowerPoint Presentation</vt:lpstr>
      <vt:lpstr>The zebrafish SLC24A5 ortholog (golden) controls skin color</vt:lpstr>
      <vt:lpstr>PowerPoint Presentation</vt:lpstr>
      <vt:lpstr>EDAR:  Hair thickness</vt:lpstr>
      <vt:lpstr>PowerPoint Presentation</vt:lpstr>
      <vt:lpstr>Asian</vt:lpstr>
      <vt:lpstr>EDAR (rs3827760) hair thickness in Asians</vt:lpstr>
      <vt:lpstr>PowerPoint Presentation</vt:lpstr>
      <vt:lpstr>EDAR 370A is more active than 370V</vt:lpstr>
      <vt:lpstr>EDAR overexpression</vt:lpstr>
      <vt:lpstr>PowerPoint Presentation</vt:lpstr>
      <vt:lpstr>PowerPoint Presentation</vt:lpstr>
      <vt:lpstr>Lookup TLR5 rs5744174 G = derived, resistant to Salmonella 616F A = ancestral, sensitive to Salmonella 616L  Stuart = AA</vt:lpstr>
      <vt:lpstr>Toll Receptor 5</vt:lpstr>
      <vt:lpstr>Functional Characterization of TLR5 (L616F)</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Stuart</dc:creator>
  <cp:lastModifiedBy>stuart</cp:lastModifiedBy>
  <cp:revision>15</cp:revision>
  <dcterms:created xsi:type="dcterms:W3CDTF">2014-04-22T17:04:40Z</dcterms:created>
  <dcterms:modified xsi:type="dcterms:W3CDTF">2014-04-24T06:13:19Z</dcterms:modified>
</cp:coreProperties>
</file>