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Default Extension="jpeg" ContentType="image/jpeg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Default Extension="docx" ContentType="application/vnd.openxmlformats-officedocument.wordprocessingml.document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86" r:id="rId3"/>
    <p:sldId id="257" r:id="rId4"/>
    <p:sldId id="299" r:id="rId5"/>
    <p:sldId id="263" r:id="rId6"/>
    <p:sldId id="264" r:id="rId7"/>
    <p:sldId id="267" r:id="rId8"/>
    <p:sldId id="265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81" r:id="rId21"/>
    <p:sldId id="279" r:id="rId22"/>
    <p:sldId id="302" r:id="rId23"/>
    <p:sldId id="282" r:id="rId24"/>
    <p:sldId id="283" r:id="rId25"/>
    <p:sldId id="284" r:id="rId26"/>
    <p:sldId id="290" r:id="rId27"/>
    <p:sldId id="300" r:id="rId28"/>
    <p:sldId id="301" r:id="rId29"/>
    <p:sldId id="285" r:id="rId30"/>
    <p:sldId id="288" r:id="rId31"/>
    <p:sldId id="287" r:id="rId32"/>
    <p:sldId id="289" r:id="rId33"/>
    <p:sldId id="292" r:id="rId34"/>
    <p:sldId id="293" r:id="rId35"/>
    <p:sldId id="294" r:id="rId36"/>
    <p:sldId id="295" r:id="rId37"/>
    <p:sldId id="298" r:id="rId38"/>
    <p:sldId id="296" r:id="rId39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984" y="-3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ja-JP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E5A16-5688-FF49-BC42-C69EF6E1D847}" type="datetimeFigureOut">
              <a:rPr lang="ja-JP" altLang="en-US" smtClean="0"/>
              <a:pPr/>
              <a:t>15.5.5</a:t>
            </a:fld>
            <a:endParaRPr lang="ja-JP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526CD-2634-944B-A3EA-57814910A04C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1011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058" tIns="41029" rIns="82058" bIns="41029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marL="76930" indent="-76930">
              <a:lnSpc>
                <a:spcPct val="93000"/>
              </a:lnSpc>
              <a:spcBef>
                <a:spcPct val="0"/>
              </a:spcBef>
              <a:buSzPct val="45000"/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</a:tabLst>
            </a:pP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Time line showing key events in the investigation of the cancer genome.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058" tIns="41029" rIns="82058" bIns="41029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marL="76930" indent="-76930">
              <a:lnSpc>
                <a:spcPct val="93000"/>
              </a:lnSpc>
              <a:spcBef>
                <a:spcPct val="0"/>
              </a:spcBef>
              <a:buSzPct val="45000"/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</a:tabLst>
            </a:pPr>
            <a:r>
              <a:rPr lang="en-GB" altLang="ja-JP" sz="1300" b="1" dirty="0">
                <a:latin typeface="Arial" pitchFamily="-104" charset="0"/>
                <a:ea typeface="msgothic" charset="0"/>
                <a:cs typeface="msgothic" charset="0"/>
              </a:rPr>
              <a:t>Flow chart of the genome analysis for a cancer patient.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 The process needs to be based on appropriate genetic </a:t>
            </a:r>
            <a:r>
              <a:rPr lang="en-GB" altLang="ja-JP" dirty="0" err="1">
                <a:latin typeface="Arial" pitchFamily="-104" charset="0"/>
                <a:ea typeface="msgothic" charset="0"/>
                <a:cs typeface="msgothic" charset="0"/>
              </a:rPr>
              <a:t>counseling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. The results comprise three parts: somatic findings in the </a:t>
            </a:r>
            <a:r>
              <a:rPr lang="en-GB" altLang="ja-JP" dirty="0" err="1">
                <a:latin typeface="Arial" pitchFamily="-104" charset="0"/>
                <a:ea typeface="msgothic" charset="0"/>
                <a:cs typeface="msgothic" charset="0"/>
              </a:rPr>
              <a:t>tumor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, cancer-related findings in the </a:t>
            </a:r>
            <a:r>
              <a:rPr lang="en-GB" altLang="ja-JP" dirty="0" err="1">
                <a:latin typeface="Arial" pitchFamily="-104" charset="0"/>
                <a:ea typeface="msgothic" charset="0"/>
                <a:cs typeface="msgothic" charset="0"/>
              </a:rPr>
              <a:t>germline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, and incidental findings in the </a:t>
            </a:r>
            <a:r>
              <a:rPr lang="en-GB" altLang="ja-JP" dirty="0" err="1">
                <a:latin typeface="Arial" pitchFamily="-104" charset="0"/>
                <a:ea typeface="msgothic" charset="0"/>
                <a:cs typeface="msgothic" charset="0"/>
              </a:rPr>
              <a:t>germline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058" tIns="41029" rIns="82058" bIns="41029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marL="76930" indent="-76930">
              <a:lnSpc>
                <a:spcPct val="93000"/>
              </a:lnSpc>
              <a:spcBef>
                <a:spcPct val="0"/>
              </a:spcBef>
              <a:buSzPct val="45000"/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</a:tabLst>
            </a:pP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Time line showing key events in the investigation of the cancer genome.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SzPct val="45000"/>
              <a:buFont typeface="Wingdings" charset="0"/>
              <a:buNone/>
            </a:pPr>
            <a:r>
              <a:rPr lang="en-GB" sz="1300" b="1">
                <a:latin typeface="Arial" charset="0"/>
                <a:cs typeface="msgothic" charset="0"/>
              </a:rPr>
              <a:t>Number of somatic mutations in representative human cancers, detected by genome-wide sequencing studies.</a:t>
            </a:r>
            <a:r>
              <a:rPr lang="en-GB">
                <a:latin typeface="Arial" charset="0"/>
                <a:cs typeface="msgothic" charset="0"/>
              </a:rPr>
              <a:t> (</a:t>
            </a:r>
            <a:r>
              <a:rPr lang="en-GB" sz="1300" b="1">
                <a:latin typeface="Arial" charset="0"/>
                <a:cs typeface="msgothic" charset="0"/>
              </a:rPr>
              <a:t>A</a:t>
            </a:r>
            <a:r>
              <a:rPr lang="en-GB">
                <a:latin typeface="Arial" charset="0"/>
                <a:cs typeface="msgothic" charset="0"/>
              </a:rPr>
              <a:t>) The genomes of a diverse group of adult (right) and pediatric (left) cancers have been analyzed. Numbers in parentheses indicate the median number of nonsynonymous mutations per tumor. (</a:t>
            </a:r>
            <a:r>
              <a:rPr lang="en-GB" sz="1300" b="1">
                <a:latin typeface="Arial" charset="0"/>
                <a:cs typeface="msgothic" charset="0"/>
              </a:rPr>
              <a:t>B</a:t>
            </a:r>
            <a:r>
              <a:rPr lang="en-GB">
                <a:latin typeface="Arial" charset="0"/>
                <a:cs typeface="msgothic" charset="0"/>
              </a:rPr>
              <a:t>) The median number of nonsynonymous mutations per tumor in a variety of tumor types. Horizontal bars indicate the 25 and 75% quartiles. MSI, microsatellite instability; SCLC, small cell lung cancers; NSCLC, non–small cell lung cancers; ESCC, esophageal squamous cell carcinomas; MSS, microsatellite stable; EAC, esophageal adenocarcinomas. The published data on which this figure is based are provided in table S1C.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058" tIns="41029" rIns="82058" bIns="41029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marL="76930" indent="-76930">
              <a:lnSpc>
                <a:spcPct val="93000"/>
              </a:lnSpc>
              <a:spcBef>
                <a:spcPct val="0"/>
              </a:spcBef>
              <a:buSzPct val="45000"/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</a:tabLst>
            </a:pPr>
            <a:r>
              <a:rPr lang="en-GB" altLang="ja-JP" sz="1300" b="1" dirty="0">
                <a:latin typeface="Arial" pitchFamily="-104" charset="0"/>
                <a:ea typeface="msgothic" charset="0"/>
                <a:cs typeface="msgothic" charset="0"/>
              </a:rPr>
              <a:t>Flow chart of the genome analysis for a cancer patient.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 The process needs to be based on appropriate genetic </a:t>
            </a:r>
            <a:r>
              <a:rPr lang="en-GB" altLang="ja-JP" dirty="0" err="1">
                <a:latin typeface="Arial" pitchFamily="-104" charset="0"/>
                <a:ea typeface="msgothic" charset="0"/>
                <a:cs typeface="msgothic" charset="0"/>
              </a:rPr>
              <a:t>counseling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. The results comprise three parts: somatic findings in the </a:t>
            </a:r>
            <a:r>
              <a:rPr lang="en-GB" altLang="ja-JP" dirty="0" err="1">
                <a:latin typeface="Arial" pitchFamily="-104" charset="0"/>
                <a:ea typeface="msgothic" charset="0"/>
                <a:cs typeface="msgothic" charset="0"/>
              </a:rPr>
              <a:t>tumor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, cancer-related findings in the </a:t>
            </a:r>
            <a:r>
              <a:rPr lang="en-GB" altLang="ja-JP" dirty="0" err="1">
                <a:latin typeface="Arial" pitchFamily="-104" charset="0"/>
                <a:ea typeface="msgothic" charset="0"/>
                <a:cs typeface="msgothic" charset="0"/>
              </a:rPr>
              <a:t>germline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, and incidental findings in the </a:t>
            </a:r>
            <a:r>
              <a:rPr lang="en-GB" altLang="ja-JP" dirty="0" err="1">
                <a:latin typeface="Arial" pitchFamily="-104" charset="0"/>
                <a:ea typeface="msgothic" charset="0"/>
                <a:cs typeface="msgothic" charset="0"/>
              </a:rPr>
              <a:t>germline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058" tIns="41029" rIns="82058" bIns="41029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marL="76930" indent="-76930">
              <a:lnSpc>
                <a:spcPct val="93000"/>
              </a:lnSpc>
              <a:spcBef>
                <a:spcPct val="0"/>
              </a:spcBef>
              <a:buSzPct val="45000"/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</a:tabLst>
            </a:pP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Time line showing key events in the investigation of the cancer genome.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smtClean="0"/>
              <a:t>Click to edit Master subtitle style</a:t>
            </a:r>
            <a:endParaRPr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15.5.5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15.5.5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15.5.5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15.5.5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15.5.5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15.5.5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15.5.5</a:t>
            </a:fld>
            <a:endParaRPr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15.5.5</a:t>
            </a:fld>
            <a:endParaRPr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15.5.5</a:t>
            </a:fld>
            <a:endParaRPr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15.5.5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ja-JP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15.5.5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2E73D-BA91-8A41-8477-B9E72FC9C493}" type="datetimeFigureOut">
              <a:rPr lang="ja-JP" altLang="en-US" smtClean="0"/>
              <a:pPr/>
              <a:t>15.5.5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Relationship Id="rId3" Type="http://schemas.openxmlformats.org/officeDocument/2006/relationships/package" Target="../embeddings/Microsoft_Word_Document1.docx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Relationship Id="rId3" Type="http://schemas.openxmlformats.org/officeDocument/2006/relationships/package" Target="../embeddings/Microsoft_Word_Document2.docx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package" Target="../embeddings/Microsoft_Word_Document3.docx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package" Target="../embeddings/Microsoft_Word_Document4.docx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Relationship Id="rId3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ja-JP" dirty="0" smtClean="0"/>
              <a:t>Gene 210</a:t>
            </a:r>
            <a:br>
              <a:rPr lang="en-US" altLang="ja-JP" dirty="0" smtClean="0"/>
            </a:br>
            <a:r>
              <a:rPr lang="en-US" altLang="ja-JP" dirty="0" smtClean="0"/>
              <a:t>Cancer Genomics</a:t>
            </a:r>
            <a:endParaRPr lang="ja-JP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smtClean="0"/>
              <a:t>May </a:t>
            </a:r>
            <a:r>
              <a:rPr lang="en-US" altLang="ja-JP" dirty="0" smtClean="0"/>
              <a:t>5, 2015</a:t>
            </a:r>
            <a:endParaRPr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5440" y="912091"/>
            <a:ext cx="84931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</a:pPr>
            <a:r>
              <a:rPr lang="en-US" altLang="ja-JP" sz="2400" dirty="0" smtClean="0"/>
              <a:t>Not as many polyps as FAP individuals</a:t>
            </a:r>
          </a:p>
          <a:p>
            <a:pPr>
              <a:buFont typeface="Arial"/>
              <a:buChar char="•"/>
            </a:pPr>
            <a:r>
              <a:rPr lang="en-US" altLang="ja-JP" sz="2400" dirty="0" smtClean="0"/>
              <a:t>~80% lifetime risk of developing colorectal cancer</a:t>
            </a:r>
          </a:p>
          <a:p>
            <a:pPr>
              <a:buFont typeface="Arial"/>
              <a:buChar char="•"/>
            </a:pPr>
            <a:r>
              <a:rPr lang="en-US" altLang="ja-JP" sz="2400" dirty="0" smtClean="0"/>
              <a:t>Mutations in </a:t>
            </a:r>
            <a:r>
              <a:rPr lang="en-US" altLang="ja-JP" sz="2400" i="1" dirty="0"/>
              <a:t>MLH1, MSH2, MSH6, and </a:t>
            </a:r>
            <a:r>
              <a:rPr lang="en-US" altLang="ja-JP" sz="2400" i="1" dirty="0" smtClean="0"/>
              <a:t>PMS2</a:t>
            </a:r>
            <a:r>
              <a:rPr lang="en-US" altLang="ja-JP" sz="2400" dirty="0" smtClean="0"/>
              <a:t>, which encode proteins involved in DNA repair</a:t>
            </a:r>
            <a:endParaRPr lang="ja-JP" altLang="en-US" sz="2400" dirty="0"/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36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Hereditary non-</a:t>
            </a:r>
            <a:r>
              <a:rPr lang="en-GB" altLang="ja-JP" sz="3600" b="1" dirty="0" err="1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polyposis</a:t>
            </a:r>
            <a:r>
              <a:rPr lang="en-GB" altLang="ja-JP" sz="36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 colon cancer </a:t>
            </a:r>
            <a:endParaRPr lang="en-GB" altLang="ja-JP" sz="36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40" y="2620569"/>
            <a:ext cx="4629727" cy="40758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47527" y="3301999"/>
            <a:ext cx="3936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Expression of </a:t>
            </a:r>
            <a:r>
              <a:rPr lang="en-US" altLang="ja-JP" sz="2400" i="1" dirty="0" smtClean="0"/>
              <a:t>hMSH2</a:t>
            </a:r>
            <a:r>
              <a:rPr lang="en-US" altLang="ja-JP" sz="2400" dirty="0" smtClean="0"/>
              <a:t> causes a dominant </a:t>
            </a:r>
            <a:r>
              <a:rPr lang="en-US" altLang="ja-JP" sz="2400" dirty="0" err="1" smtClean="0"/>
              <a:t>mutator</a:t>
            </a:r>
            <a:r>
              <a:rPr lang="en-US" altLang="ja-JP" sz="2400" dirty="0" smtClean="0"/>
              <a:t> phenotype in </a:t>
            </a:r>
            <a:r>
              <a:rPr lang="en-US" altLang="ja-JP" sz="2400" i="1" dirty="0" smtClean="0"/>
              <a:t>E. coli</a:t>
            </a:r>
            <a:r>
              <a:rPr lang="en-US" altLang="ja-JP" sz="2400" dirty="0" smtClean="0"/>
              <a:t> </a:t>
            </a:r>
          </a:p>
          <a:p>
            <a:r>
              <a:rPr lang="en-US" altLang="ja-JP" sz="2400" dirty="0" smtClean="0"/>
              <a:t>(Fisher et al., </a:t>
            </a:r>
            <a:r>
              <a:rPr lang="en-US" altLang="ja-JP" sz="2400" i="1" dirty="0" smtClean="0"/>
              <a:t>Cell</a:t>
            </a:r>
            <a:r>
              <a:rPr lang="en-US" altLang="ja-JP" sz="2400" dirty="0" smtClean="0"/>
              <a:t> 1993)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altLang="ja-JP" sz="3600" b="1" dirty="0" smtClean="0">
                <a:solidFill>
                  <a:srgbClr val="0000FF"/>
                </a:solidFill>
                <a:latin typeface="Arial"/>
                <a:cs typeface="Arial"/>
              </a:rPr>
              <a:t>14 common variants associated with increased risk of colorectal cancer</a:t>
            </a:r>
            <a:endParaRPr lang="en-GB" altLang="ja-JP" sz="3600" b="1" dirty="0">
              <a:solidFill>
                <a:srgbClr val="0000FF"/>
              </a:solidFill>
              <a:latin typeface="Arial"/>
              <a:ea typeface="msgothic" charset="0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27607" y="5600234"/>
            <a:ext cx="7097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/>
              <a:t>Houlston</a:t>
            </a:r>
            <a:r>
              <a:rPr kumimoji="1" lang="en-US" altLang="ja-JP" dirty="0" smtClean="0"/>
              <a:t> et al., </a:t>
            </a:r>
            <a:r>
              <a:rPr kumimoji="1" lang="en-US" altLang="ja-JP" i="1" dirty="0" smtClean="0"/>
              <a:t>Nat Genet </a:t>
            </a:r>
            <a:r>
              <a:rPr kumimoji="1" lang="en-US" altLang="ja-JP" dirty="0" smtClean="0"/>
              <a:t> 2010</a:t>
            </a:r>
          </a:p>
          <a:p>
            <a:r>
              <a:rPr lang="en-US" altLang="ja-JP" dirty="0" err="1" smtClean="0"/>
              <a:t>Lubbe</a:t>
            </a:r>
            <a:r>
              <a:rPr lang="en-US" altLang="ja-JP" dirty="0" smtClean="0"/>
              <a:t> et al., </a:t>
            </a:r>
            <a:r>
              <a:rPr lang="en-US" altLang="ja-JP" i="1" dirty="0" smtClean="0"/>
              <a:t>Hum Mol Genet</a:t>
            </a:r>
            <a:r>
              <a:rPr lang="en-US" altLang="ja-JP" dirty="0" smtClean="0"/>
              <a:t> 2011</a:t>
            </a:r>
            <a:endParaRPr kumimoji="1" lang="ja-JP" alt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8826328"/>
              </p:ext>
            </p:extLst>
          </p:nvPr>
        </p:nvGraphicFramePr>
        <p:xfrm>
          <a:off x="-526499" y="1873250"/>
          <a:ext cx="9219649" cy="3600450"/>
        </p:xfrm>
        <a:graphic>
          <a:graphicData uri="http://schemas.openxmlformats.org/presentationml/2006/ole">
            <p:oleObj spid="_x0000_s29714" name="Document" r:id="rId3" imgW="5625893" imgH="2197019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Prostate Cancer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810" y="5060983"/>
            <a:ext cx="881856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kumimoji="1" lang="en-US" altLang="ja-JP" sz="1900" dirty="0" smtClean="0">
                <a:latin typeface="Helvetica"/>
                <a:cs typeface="Helvetica"/>
              </a:rPr>
              <a:t>Most common cancer in men</a:t>
            </a:r>
          </a:p>
          <a:p>
            <a:pPr>
              <a:buFont typeface="Arial"/>
              <a:buChar char="•"/>
            </a:pPr>
            <a:r>
              <a:rPr lang="en-US" altLang="ja-JP" sz="1900" dirty="0" smtClean="0">
                <a:latin typeface="Helvetica"/>
                <a:cs typeface="Helvetica"/>
              </a:rPr>
              <a:t>1 in 6 lifetime risk</a:t>
            </a:r>
          </a:p>
          <a:p>
            <a:pPr>
              <a:buFont typeface="Arial"/>
              <a:buChar char="•"/>
            </a:pPr>
            <a:r>
              <a:rPr lang="en-US" altLang="ja-JP" sz="1900" dirty="0" smtClean="0">
                <a:latin typeface="Helvetica"/>
                <a:cs typeface="Helvetica"/>
              </a:rPr>
              <a:t>Large genetic component (42%)</a:t>
            </a:r>
            <a:endParaRPr kumimoji="1" lang="ja-JP" altLang="en-US" sz="1900" dirty="0">
              <a:latin typeface="Helvetica"/>
              <a:cs typeface="Helvetic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665" y="835890"/>
            <a:ext cx="3058969" cy="584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Multiple prostate cancer risk variants on 8q24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128" y="1669673"/>
            <a:ext cx="6199909" cy="47500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2849" y="6419757"/>
            <a:ext cx="335115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900" dirty="0">
                <a:latin typeface="Helvetica"/>
                <a:cs typeface="Helvetica"/>
              </a:rPr>
              <a:t>W</a:t>
            </a:r>
            <a:r>
              <a:rPr kumimoji="1" lang="en-US" altLang="ja-JP" sz="1900" dirty="0" smtClean="0">
                <a:latin typeface="Helvetica"/>
                <a:cs typeface="Helvetica"/>
              </a:rPr>
              <a:t>itte </a:t>
            </a:r>
            <a:r>
              <a:rPr lang="en-US" altLang="ja-JP" sz="1900" i="1" dirty="0" smtClean="0">
                <a:latin typeface="Helvetica"/>
                <a:cs typeface="Helvetica"/>
              </a:rPr>
              <a:t>Nat Genet</a:t>
            </a:r>
            <a:r>
              <a:rPr lang="en-US" altLang="ja-JP" sz="1900" dirty="0" smtClean="0">
                <a:latin typeface="Helvetica"/>
                <a:cs typeface="Helvetica"/>
              </a:rPr>
              <a:t> 2007</a:t>
            </a:r>
            <a:endParaRPr kumimoji="1" lang="ja-JP" altLang="en-US" sz="1900" dirty="0">
              <a:latin typeface="Helvetica"/>
              <a:cs typeface="Helvetic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altLang="ja-JP" sz="3600" b="1" dirty="0" smtClean="0">
                <a:solidFill>
                  <a:srgbClr val="0000FF"/>
                </a:solidFill>
                <a:latin typeface="Arial"/>
                <a:cs typeface="Arial"/>
              </a:rPr>
              <a:t>12 common variants associated with increased risk of prostate cancer</a:t>
            </a:r>
            <a:endParaRPr lang="en-GB" altLang="ja-JP" sz="3600" b="1" dirty="0">
              <a:solidFill>
                <a:srgbClr val="0000FF"/>
              </a:solidFill>
              <a:latin typeface="Arial"/>
              <a:ea typeface="msgothic" charset="0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27607" y="5600233"/>
            <a:ext cx="70979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Estes et al., </a:t>
            </a:r>
            <a:r>
              <a:rPr kumimoji="1" lang="en-US" altLang="ja-JP" i="1" dirty="0" smtClean="0"/>
              <a:t>Nat Genet</a:t>
            </a:r>
            <a:r>
              <a:rPr kumimoji="1" lang="en-US" altLang="ja-JP" dirty="0" smtClean="0"/>
              <a:t> 2009</a:t>
            </a:r>
          </a:p>
          <a:p>
            <a:r>
              <a:rPr lang="en-US" altLang="ja-JP" dirty="0" err="1" smtClean="0"/>
              <a:t>Takata</a:t>
            </a:r>
            <a:r>
              <a:rPr lang="en-US" altLang="ja-JP" dirty="0" smtClean="0"/>
              <a:t> et al., </a:t>
            </a:r>
            <a:r>
              <a:rPr lang="en-US" altLang="ja-JP" i="1" dirty="0" smtClean="0"/>
              <a:t>Nat Genet </a:t>
            </a:r>
            <a:r>
              <a:rPr lang="en-US" altLang="ja-JP" dirty="0" smtClean="0"/>
              <a:t>2010</a:t>
            </a:r>
          </a:p>
          <a:p>
            <a:endParaRPr kumimoji="1" lang="ja-JP" alt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87693877"/>
              </p:ext>
            </p:extLst>
          </p:nvPr>
        </p:nvGraphicFramePr>
        <p:xfrm>
          <a:off x="-666750" y="1778000"/>
          <a:ext cx="10010074" cy="3479800"/>
        </p:xfrm>
        <a:graphic>
          <a:graphicData uri="http://schemas.openxmlformats.org/presentationml/2006/ole">
            <p:oleObj spid="_x0000_s32787" name="Document" r:id="rId3" imgW="5625893" imgH="1955728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Lung Cancer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810" y="5738091"/>
            <a:ext cx="881856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kumimoji="1" lang="en-US" altLang="ja-JP" sz="1900" dirty="0" smtClean="0">
                <a:latin typeface="Helvetica"/>
                <a:cs typeface="Helvetica"/>
              </a:rPr>
              <a:t>#1 cause of cancer deaths </a:t>
            </a:r>
            <a:r>
              <a:rPr lang="en-US" altLang="ja-JP" sz="1900" dirty="0" smtClean="0">
                <a:latin typeface="Helvetica"/>
                <a:cs typeface="Helvetica"/>
              </a:rPr>
              <a:t>in United States</a:t>
            </a:r>
            <a:endParaRPr kumimoji="1" lang="en-US" altLang="ja-JP" sz="1900" dirty="0" smtClean="0">
              <a:latin typeface="Helvetica"/>
              <a:cs typeface="Helvetica"/>
            </a:endParaRPr>
          </a:p>
          <a:p>
            <a:pPr>
              <a:buFont typeface="Arial"/>
              <a:buChar char="•"/>
            </a:pPr>
            <a:r>
              <a:rPr lang="en-US" altLang="ja-JP" sz="1900" dirty="0" smtClean="0">
                <a:latin typeface="Helvetica"/>
                <a:cs typeface="Helvetica"/>
              </a:rPr>
              <a:t>~90% of lung cancer caused by smoking</a:t>
            </a:r>
          </a:p>
          <a:p>
            <a:pPr>
              <a:buFont typeface="Arial"/>
              <a:buChar char="•"/>
            </a:pPr>
            <a:r>
              <a:rPr kumimoji="1" lang="en-US" altLang="ja-JP" sz="1900" dirty="0" smtClean="0">
                <a:latin typeface="Helvetica"/>
                <a:cs typeface="Helvetica"/>
              </a:rPr>
              <a:t>Heritability of lung cancer 8-14%</a:t>
            </a:r>
            <a:endParaRPr kumimoji="1" lang="ja-JP" altLang="en-US" sz="1900" dirty="0">
              <a:latin typeface="Helvetica"/>
              <a:cs typeface="Helvetic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627" y="1194953"/>
            <a:ext cx="4079010" cy="41512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440" y="1698893"/>
            <a:ext cx="8203910" cy="2684916"/>
          </a:xfrm>
          <a:prstGeom prst="rect">
            <a:avLst/>
          </a:prstGeom>
        </p:spPr>
      </p:pic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altLang="ja-JP" sz="3600" b="1" dirty="0">
                <a:solidFill>
                  <a:srgbClr val="0000FF"/>
                </a:solidFill>
              </a:rPr>
              <a:t>A susceptibility locus for lung cancer maps to </a:t>
            </a:r>
            <a:r>
              <a:rPr lang="en-US" altLang="ja-JP" sz="3600" b="1" dirty="0"/>
              <a:t>nicotinic acetylcholine receptor </a:t>
            </a:r>
            <a:r>
              <a:rPr lang="en-US" altLang="ja-JP" sz="3600" b="1" dirty="0">
                <a:solidFill>
                  <a:srgbClr val="0000FF"/>
                </a:solidFill>
              </a:rPr>
              <a:t>subunit genes on 15q25</a:t>
            </a:r>
            <a:endParaRPr lang="en-GB" altLang="ja-JP" sz="3600" b="1" dirty="0">
              <a:solidFill>
                <a:srgbClr val="0000FF"/>
              </a:solidFill>
              <a:latin typeface="Arial"/>
              <a:ea typeface="msgothic" charset="0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0390" y="5790898"/>
            <a:ext cx="70979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err="1" smtClean="0"/>
              <a:t>Thorgeirsson</a:t>
            </a:r>
            <a:r>
              <a:rPr lang="en-US" altLang="ja-JP" dirty="0" smtClean="0"/>
              <a:t> et al., Nature 2008</a:t>
            </a:r>
          </a:p>
          <a:p>
            <a:r>
              <a:rPr lang="en-US" altLang="ja-JP" dirty="0" smtClean="0"/>
              <a:t>Amos et al., Nat Genet 2008</a:t>
            </a:r>
          </a:p>
          <a:p>
            <a:r>
              <a:rPr kumimoji="1" lang="en-US" altLang="ja-JP" dirty="0" smtClean="0"/>
              <a:t>Hung et al., Nature 2008</a:t>
            </a:r>
            <a:endParaRPr kumimoji="1" lang="ja-JP" alt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83868845"/>
              </p:ext>
            </p:extLst>
          </p:nvPr>
        </p:nvGraphicFramePr>
        <p:xfrm>
          <a:off x="-130513" y="4574309"/>
          <a:ext cx="8798263" cy="933450"/>
        </p:xfrm>
        <a:graphic>
          <a:graphicData uri="http://schemas.openxmlformats.org/presentationml/2006/ole">
            <p:oleObj spid="_x0000_s34835" name="Document" r:id="rId4" imgW="5625893" imgH="596878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Melanoma (Skin Cancer)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810" y="5738091"/>
            <a:ext cx="881856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kumimoji="1" lang="en-US" altLang="ja-JP" sz="1900" dirty="0" smtClean="0">
                <a:latin typeface="Helvetica"/>
                <a:cs typeface="Helvetica"/>
              </a:rPr>
              <a:t>Only accounts for &lt;5% of skin cancers but responsible for most skin cancer deaths</a:t>
            </a:r>
          </a:p>
          <a:p>
            <a:pPr>
              <a:buFont typeface="Arial"/>
              <a:buChar char="•"/>
            </a:pPr>
            <a:r>
              <a:rPr kumimoji="1" lang="en-US" altLang="ja-JP" sz="1900" dirty="0" smtClean="0">
                <a:latin typeface="Helvetica"/>
                <a:cs typeface="Helvetica"/>
              </a:rPr>
              <a:t>Heritability of lung cancer 18-21%</a:t>
            </a:r>
            <a:endParaRPr kumimoji="1" lang="ja-JP" altLang="en-US" sz="1900" dirty="0">
              <a:latin typeface="Helvetica"/>
              <a:cs typeface="Helvetic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182" y="1214422"/>
            <a:ext cx="6026727" cy="41961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altLang="ja-JP" sz="3600" b="1" dirty="0" smtClean="0">
                <a:solidFill>
                  <a:srgbClr val="0000FF"/>
                </a:solidFill>
              </a:rPr>
              <a:t>Common variants that confer risk for melanoma</a:t>
            </a:r>
            <a:endParaRPr lang="en-GB" altLang="ja-JP" sz="3600" b="1" dirty="0">
              <a:solidFill>
                <a:srgbClr val="0000FF"/>
              </a:solidFill>
              <a:latin typeface="Arial"/>
              <a:ea typeface="msgothic" charset="0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0390" y="6011442"/>
            <a:ext cx="7097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Hayward </a:t>
            </a:r>
            <a:r>
              <a:rPr lang="en-US" altLang="ja-JP" i="1" dirty="0" err="1" smtClean="0"/>
              <a:t>Oncogene</a:t>
            </a:r>
            <a:r>
              <a:rPr lang="en-US" altLang="ja-JP" dirty="0" smtClean="0"/>
              <a:t> 2003</a:t>
            </a:r>
            <a:endParaRPr kumimoji="1" lang="ja-JP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0390" y="1851749"/>
            <a:ext cx="50308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/>
              <a:t>Melanocortin-1 receptor: </a:t>
            </a:r>
            <a:r>
              <a:rPr kumimoji="1" lang="en-US" altLang="ja-JP" sz="2400" dirty="0" smtClean="0"/>
              <a:t>G-protein-coupled receptor expressed in </a:t>
            </a:r>
            <a:r>
              <a:rPr kumimoji="1" lang="en-US" altLang="ja-JP" sz="2400" dirty="0" err="1" smtClean="0"/>
              <a:t>melanocytes</a:t>
            </a:r>
            <a:r>
              <a:rPr kumimoji="1" lang="en-US" altLang="ja-JP" sz="2400" dirty="0" smtClean="0"/>
              <a:t>. Variants in MC1R associated with 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red hair </a:t>
            </a:r>
            <a:r>
              <a:rPr kumimoji="1" lang="en-US" altLang="ja-JP" sz="2400" dirty="0" smtClean="0"/>
              <a:t>and fair skin</a:t>
            </a:r>
            <a:endParaRPr kumimoji="1" lang="ja-JP" altLang="en-US" sz="24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4270" y="1166132"/>
            <a:ext cx="2313613" cy="2743200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95141104"/>
              </p:ext>
            </p:extLst>
          </p:nvPr>
        </p:nvGraphicFramePr>
        <p:xfrm>
          <a:off x="-611909" y="4292600"/>
          <a:ext cx="9717809" cy="1447800"/>
        </p:xfrm>
        <a:graphic>
          <a:graphicData uri="http://schemas.openxmlformats.org/presentationml/2006/ole">
            <p:oleObj spid="_x0000_s36884" name="Document" r:id="rId4" imgW="5625893" imgH="838169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Breast Cancer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810" y="5738091"/>
            <a:ext cx="881856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kumimoji="1" lang="en-US" altLang="ja-JP" sz="1900" dirty="0" smtClean="0">
                <a:latin typeface="Helvetica"/>
                <a:cs typeface="Helvetica"/>
              </a:rPr>
              <a:t>2</a:t>
            </a:r>
            <a:r>
              <a:rPr kumimoji="1" lang="en-US" altLang="ja-JP" sz="1900" baseline="30000" dirty="0" smtClean="0">
                <a:latin typeface="Helvetica"/>
                <a:cs typeface="Helvetica"/>
              </a:rPr>
              <a:t>nd</a:t>
            </a:r>
            <a:r>
              <a:rPr kumimoji="1" lang="en-US" altLang="ja-JP" sz="1900" dirty="0" smtClean="0">
                <a:latin typeface="Helvetica"/>
                <a:cs typeface="Helvetica"/>
              </a:rPr>
              <a:t> most common cancer in women (next to skin cancer)</a:t>
            </a:r>
          </a:p>
          <a:p>
            <a:pPr>
              <a:buFont typeface="Arial"/>
              <a:buChar char="•"/>
            </a:pPr>
            <a:r>
              <a:rPr kumimoji="1" lang="en-US" altLang="ja-JP" sz="1900" dirty="0" smtClean="0">
                <a:latin typeface="Helvetica"/>
                <a:cs typeface="Helvetica"/>
              </a:rPr>
              <a:t>2</a:t>
            </a:r>
            <a:r>
              <a:rPr kumimoji="1" lang="en-US" altLang="ja-JP" sz="1900" baseline="30000" dirty="0" smtClean="0">
                <a:latin typeface="Helvetica"/>
                <a:cs typeface="Helvetica"/>
              </a:rPr>
              <a:t>nd</a:t>
            </a:r>
            <a:r>
              <a:rPr kumimoji="1" lang="en-US" altLang="ja-JP" sz="1900" dirty="0" smtClean="0">
                <a:latin typeface="Helvetica"/>
                <a:cs typeface="Helvetica"/>
              </a:rPr>
              <a:t> leading cause of cancer deaths in women</a:t>
            </a:r>
          </a:p>
          <a:p>
            <a:pPr>
              <a:buFont typeface="Arial"/>
              <a:buChar char="•"/>
            </a:pPr>
            <a:r>
              <a:rPr kumimoji="1" lang="en-US" altLang="ja-JP" sz="1900" dirty="0" smtClean="0">
                <a:latin typeface="Helvetica"/>
                <a:cs typeface="Helvetica"/>
              </a:rPr>
              <a:t>Heritability of lung cancer 27-40%</a:t>
            </a:r>
            <a:endParaRPr kumimoji="1" lang="ja-JP" altLang="en-US" sz="1900" dirty="0">
              <a:latin typeface="Helvetica"/>
              <a:cs typeface="Helvetic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00" y="1029819"/>
            <a:ext cx="7569200" cy="4632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0" y="381640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2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Key events in investigating the cancer genome</a:t>
            </a:r>
            <a:endParaRPr lang="en-GB" altLang="ja-JP" sz="2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796" y="907424"/>
            <a:ext cx="8771604" cy="5490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71040" y="6473736"/>
            <a:ext cx="3918240" cy="2318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altLang="ja-JP" sz="1400" b="1" dirty="0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M R Stratton Science 2011;331:1553-1558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367232"/>
            <a:ext cx="8782050" cy="29344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53100" y="3301644"/>
            <a:ext cx="1895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Science, 1990</a:t>
            </a:r>
            <a:endParaRPr kumimoji="1" lang="ja-JP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" y="3946438"/>
            <a:ext cx="4959350" cy="27083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54600" y="5816600"/>
            <a:ext cx="1895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Science, 1994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BRCA1 and BRCA2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810" y="1219200"/>
            <a:ext cx="88185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kumimoji="1" lang="en-US" altLang="ja-JP" sz="2000" dirty="0" smtClean="0">
                <a:latin typeface="Helvetica"/>
                <a:cs typeface="Helvetica"/>
              </a:rPr>
              <a:t>5-10% of breast cancer is inherited (</a:t>
            </a:r>
            <a:r>
              <a:rPr lang="en-US" altLang="ja-JP" sz="2000" dirty="0" smtClean="0">
                <a:latin typeface="Helvetica"/>
                <a:cs typeface="Helvetica"/>
              </a:rPr>
              <a:t>mostly due to BRCA1/2 mutations)</a:t>
            </a:r>
          </a:p>
          <a:p>
            <a:pPr>
              <a:buFont typeface="Arial"/>
              <a:buChar char="•"/>
            </a:pPr>
            <a:r>
              <a:rPr kumimoji="1" lang="en-US" altLang="ja-JP" sz="2000" dirty="0" smtClean="0">
                <a:latin typeface="Helvetica"/>
                <a:cs typeface="Helvetica"/>
              </a:rPr>
              <a:t>Also increases risk of ovarian cancer</a:t>
            </a:r>
          </a:p>
          <a:p>
            <a:endParaRPr kumimoji="1" lang="en-US" altLang="ja-JP" sz="2000" dirty="0" smtClean="0">
              <a:latin typeface="Helvetica"/>
              <a:cs typeface="Helvetica"/>
            </a:endParaRPr>
          </a:p>
          <a:p>
            <a:pPr algn="ctr"/>
            <a:r>
              <a:rPr lang="en-US" altLang="ja-JP" sz="2000" b="1" dirty="0" smtClean="0">
                <a:latin typeface="Helvetica"/>
                <a:cs typeface="Helvetica"/>
              </a:rPr>
              <a:t>23andMe reports 3 known BRCA mutations common in </a:t>
            </a:r>
            <a:r>
              <a:rPr lang="en-US" altLang="ja-JP" sz="2000" b="1" dirty="0" err="1" smtClean="0">
                <a:latin typeface="Helvetica"/>
                <a:cs typeface="Helvetica"/>
              </a:rPr>
              <a:t>Ashkenzai</a:t>
            </a:r>
            <a:r>
              <a:rPr lang="en-US" altLang="ja-JP" sz="2000" b="1" dirty="0" smtClean="0">
                <a:latin typeface="Helvetica"/>
                <a:cs typeface="Helvetica"/>
              </a:rPr>
              <a:t> Jewish population</a:t>
            </a:r>
          </a:p>
          <a:p>
            <a:r>
              <a:rPr kumimoji="1" lang="en-US" altLang="ja-JP" sz="2000" dirty="0" smtClean="0">
                <a:latin typeface="Helvetica"/>
                <a:cs typeface="Helvetica"/>
              </a:rPr>
              <a:t>185delAG (BRCA1) – increases lifetime risk of breast cancer from 12% to 60% and ovarian cancer from 2% to 40%</a:t>
            </a:r>
            <a:br>
              <a:rPr kumimoji="1" lang="en-US" altLang="ja-JP" sz="2000" dirty="0" smtClean="0">
                <a:latin typeface="Helvetica"/>
                <a:cs typeface="Helvetica"/>
              </a:rPr>
            </a:br>
            <a:endParaRPr kumimoji="1" lang="en-US" altLang="ja-JP" sz="2000" dirty="0" smtClean="0">
              <a:latin typeface="Helvetica"/>
              <a:cs typeface="Helvetica"/>
            </a:endParaRPr>
          </a:p>
          <a:p>
            <a:r>
              <a:rPr lang="en-US" altLang="ja-JP" sz="2000" dirty="0" smtClean="0">
                <a:latin typeface="Helvetica"/>
                <a:cs typeface="Helvetica"/>
              </a:rPr>
              <a:t>5382insC (BRCA1) – </a:t>
            </a:r>
            <a:r>
              <a:rPr lang="en-US" altLang="ja-JP" sz="2000" dirty="0">
                <a:latin typeface="Helvetica"/>
                <a:cs typeface="Helvetica"/>
              </a:rPr>
              <a:t>increases lifetime risk of breast cancer from 12% to 60% and ovarian cancer from 2% to 40</a:t>
            </a:r>
            <a:r>
              <a:rPr lang="en-US" altLang="ja-JP" sz="2000" dirty="0" smtClean="0">
                <a:latin typeface="Helvetica"/>
                <a:cs typeface="Helvetica"/>
              </a:rPr>
              <a:t>%</a:t>
            </a:r>
            <a:br>
              <a:rPr lang="en-US" altLang="ja-JP" sz="2000" dirty="0" smtClean="0">
                <a:latin typeface="Helvetica"/>
                <a:cs typeface="Helvetica"/>
              </a:rPr>
            </a:br>
            <a:endParaRPr lang="en-US" altLang="ja-JP" sz="2000" dirty="0" smtClean="0">
              <a:latin typeface="Helvetica"/>
              <a:cs typeface="Helvetica"/>
            </a:endParaRPr>
          </a:p>
          <a:p>
            <a:r>
              <a:rPr kumimoji="1" lang="en-US" altLang="ja-JP" sz="2000" dirty="0" smtClean="0">
                <a:latin typeface="Helvetica"/>
                <a:cs typeface="Helvetica"/>
              </a:rPr>
              <a:t>6174delT (BRCA2) – </a:t>
            </a:r>
            <a:r>
              <a:rPr lang="en-US" altLang="ja-JP" sz="2000" dirty="0" smtClean="0">
                <a:latin typeface="Helvetica"/>
                <a:cs typeface="Helvetica"/>
              </a:rPr>
              <a:t>increases lifetime risk of breast cancer from 12% to 50% and ovarian cancer from 2% to 20%</a:t>
            </a:r>
            <a:endParaRPr kumimoji="1" lang="en-US" altLang="ja-JP" sz="2000" dirty="0" smtClean="0">
              <a:latin typeface="Helvetica"/>
              <a:cs typeface="Helvetica"/>
            </a:endParaRPr>
          </a:p>
          <a:p>
            <a:pPr>
              <a:buFont typeface="Arial"/>
              <a:buChar char="•"/>
            </a:pPr>
            <a:endParaRPr kumimoji="1" lang="ja-JP" altLang="en-US" sz="2000" dirty="0">
              <a:latin typeface="Helvetica"/>
              <a:cs typeface="Helvetic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5440" y="5461000"/>
            <a:ext cx="84931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>
                <a:solidFill>
                  <a:srgbClr val="0000FF"/>
                </a:solidFill>
                <a:latin typeface="Helvetica"/>
                <a:cs typeface="Helvetica"/>
              </a:rPr>
              <a:t>By </a:t>
            </a:r>
            <a:r>
              <a:rPr lang="en-US" altLang="ja-JP" dirty="0">
                <a:solidFill>
                  <a:srgbClr val="0000FF"/>
                </a:solidFill>
                <a:latin typeface="Helvetica"/>
                <a:cs typeface="Helvetica"/>
              </a:rPr>
              <a:t>age </a:t>
            </a:r>
            <a:r>
              <a:rPr lang="en-US" altLang="ja-JP" dirty="0" smtClean="0">
                <a:solidFill>
                  <a:srgbClr val="0000FF"/>
                </a:solidFill>
                <a:latin typeface="Helvetica"/>
                <a:cs typeface="Helvetica"/>
              </a:rPr>
              <a:t>70, 50</a:t>
            </a:r>
            <a:r>
              <a:rPr lang="en-US" altLang="ja-JP" dirty="0">
                <a:solidFill>
                  <a:srgbClr val="0000FF"/>
                </a:solidFill>
                <a:latin typeface="Helvetica"/>
                <a:cs typeface="Helvetica"/>
              </a:rPr>
              <a:t>-60% of women who have</a:t>
            </a:r>
            <a:r>
              <a:rPr lang="en-US" altLang="ja-JP" dirty="0" smtClean="0">
                <a:solidFill>
                  <a:srgbClr val="0000FF"/>
                </a:solidFill>
                <a:latin typeface="Helvetica"/>
                <a:cs typeface="Helvetica"/>
              </a:rPr>
              <a:t> a BRCA mutation </a:t>
            </a:r>
            <a:r>
              <a:rPr lang="en-US" altLang="ja-JP" dirty="0">
                <a:solidFill>
                  <a:srgbClr val="0000FF"/>
                </a:solidFill>
                <a:latin typeface="Helvetica"/>
                <a:cs typeface="Helvetica"/>
              </a:rPr>
              <a:t>will develop breast </a:t>
            </a:r>
            <a:r>
              <a:rPr lang="en-US" altLang="ja-JP" dirty="0" smtClean="0">
                <a:solidFill>
                  <a:srgbClr val="0000FF"/>
                </a:solidFill>
                <a:latin typeface="Helvetica"/>
                <a:cs typeface="Helvetica"/>
              </a:rPr>
              <a:t>cancer and </a:t>
            </a:r>
            <a:r>
              <a:rPr lang="en-US" altLang="ja-JP" dirty="0">
                <a:solidFill>
                  <a:srgbClr val="0000FF"/>
                </a:solidFill>
                <a:latin typeface="Helvetica"/>
                <a:cs typeface="Helvetica"/>
              </a:rPr>
              <a:t>20-40% will develop ovarian </a:t>
            </a:r>
            <a:r>
              <a:rPr lang="en-US" altLang="ja-JP" dirty="0" smtClean="0">
                <a:solidFill>
                  <a:srgbClr val="0000FF"/>
                </a:solidFill>
                <a:latin typeface="Helvetica"/>
                <a:cs typeface="Helvetica"/>
              </a:rPr>
              <a:t>cancer</a:t>
            </a:r>
          </a:p>
          <a:p>
            <a:endParaRPr lang="en-US" altLang="ja-JP" dirty="0" smtClean="0">
              <a:solidFill>
                <a:srgbClr val="0000FF"/>
              </a:solidFill>
              <a:latin typeface="Helvetica"/>
              <a:cs typeface="Helvetica"/>
            </a:endParaRPr>
          </a:p>
          <a:p>
            <a:r>
              <a:rPr lang="en-US" altLang="ja-JP" dirty="0" smtClean="0">
                <a:latin typeface="Helvetica"/>
                <a:cs typeface="Helvetica"/>
              </a:rPr>
              <a:t>BRCA1 and BRCA2 encode proteins that repair DNA double-strand breaks</a:t>
            </a:r>
            <a:endParaRPr lang="ja-JP" altLang="en-US" dirty="0">
              <a:latin typeface="Helvetica"/>
              <a:cs typeface="Helvetic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00" y="935648"/>
            <a:ext cx="8280400" cy="16649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0" y="3289300"/>
            <a:ext cx="7848600" cy="129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00" y="4965700"/>
            <a:ext cx="7226300" cy="1257300"/>
          </a:xfrm>
          <a:prstGeom prst="rect">
            <a:avLst/>
          </a:prstGeom>
        </p:spPr>
      </p:pic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Patenting Genes?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3849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3009900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Discussion with Robin Starr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3009900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BREAK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Somatic mutations in cancer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35200" y="18034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Rounded Rectangle 7"/>
          <p:cNvSpPr/>
          <p:nvPr/>
        </p:nvSpPr>
        <p:spPr>
          <a:xfrm>
            <a:off x="3454400" y="18034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Rounded Rectangle 8"/>
          <p:cNvSpPr/>
          <p:nvPr/>
        </p:nvSpPr>
        <p:spPr>
          <a:xfrm>
            <a:off x="4673600" y="18034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Rounded Rectangle 9"/>
          <p:cNvSpPr/>
          <p:nvPr/>
        </p:nvSpPr>
        <p:spPr>
          <a:xfrm>
            <a:off x="5892800" y="18034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Rounded Rectangle 10"/>
          <p:cNvSpPr/>
          <p:nvPr/>
        </p:nvSpPr>
        <p:spPr>
          <a:xfrm>
            <a:off x="2235200" y="26543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Rounded Rectangle 11"/>
          <p:cNvSpPr/>
          <p:nvPr/>
        </p:nvSpPr>
        <p:spPr>
          <a:xfrm>
            <a:off x="3454400" y="26543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Rounded Rectangle 12"/>
          <p:cNvSpPr/>
          <p:nvPr/>
        </p:nvSpPr>
        <p:spPr>
          <a:xfrm>
            <a:off x="4686300" y="26543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Rounded Rectangle 13"/>
          <p:cNvSpPr/>
          <p:nvPr/>
        </p:nvSpPr>
        <p:spPr>
          <a:xfrm>
            <a:off x="5905500" y="26543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Rounded Rectangle 14"/>
          <p:cNvSpPr/>
          <p:nvPr/>
        </p:nvSpPr>
        <p:spPr>
          <a:xfrm>
            <a:off x="2222500" y="35052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Rounded Rectangle 15"/>
          <p:cNvSpPr/>
          <p:nvPr/>
        </p:nvSpPr>
        <p:spPr>
          <a:xfrm>
            <a:off x="3441700" y="35052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Rounded Rectangle 16"/>
          <p:cNvSpPr/>
          <p:nvPr/>
        </p:nvSpPr>
        <p:spPr>
          <a:xfrm>
            <a:off x="4660900" y="35052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Rounded Rectangle 17"/>
          <p:cNvSpPr/>
          <p:nvPr/>
        </p:nvSpPr>
        <p:spPr>
          <a:xfrm>
            <a:off x="5880100" y="35052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Rounded Rectangle 18"/>
          <p:cNvSpPr/>
          <p:nvPr/>
        </p:nvSpPr>
        <p:spPr>
          <a:xfrm>
            <a:off x="2222500" y="43561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Rounded Rectangle 19"/>
          <p:cNvSpPr/>
          <p:nvPr/>
        </p:nvSpPr>
        <p:spPr>
          <a:xfrm>
            <a:off x="3441700" y="43561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Rounded Rectangle 20"/>
          <p:cNvSpPr/>
          <p:nvPr/>
        </p:nvSpPr>
        <p:spPr>
          <a:xfrm>
            <a:off x="4673600" y="43561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Rounded Rectangle 21"/>
          <p:cNvSpPr/>
          <p:nvPr/>
        </p:nvSpPr>
        <p:spPr>
          <a:xfrm>
            <a:off x="5892800" y="43561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Rounded Rectangle 22"/>
          <p:cNvSpPr/>
          <p:nvPr/>
        </p:nvSpPr>
        <p:spPr>
          <a:xfrm>
            <a:off x="2209800" y="52070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Rounded Rectangle 23"/>
          <p:cNvSpPr/>
          <p:nvPr/>
        </p:nvSpPr>
        <p:spPr>
          <a:xfrm>
            <a:off x="3429000" y="52070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Rounded Rectangle 24"/>
          <p:cNvSpPr/>
          <p:nvPr/>
        </p:nvSpPr>
        <p:spPr>
          <a:xfrm>
            <a:off x="4660900" y="52070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Rounded Rectangle 25"/>
          <p:cNvSpPr/>
          <p:nvPr/>
        </p:nvSpPr>
        <p:spPr>
          <a:xfrm>
            <a:off x="5880100" y="52070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Rounded Rectangle 26"/>
          <p:cNvSpPr/>
          <p:nvPr/>
        </p:nvSpPr>
        <p:spPr>
          <a:xfrm>
            <a:off x="4673600" y="435610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Rounded Rectangle 27"/>
          <p:cNvSpPr/>
          <p:nvPr/>
        </p:nvSpPr>
        <p:spPr>
          <a:xfrm>
            <a:off x="4076700" y="377825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Rounded Rectangle 28"/>
          <p:cNvSpPr/>
          <p:nvPr/>
        </p:nvSpPr>
        <p:spPr>
          <a:xfrm>
            <a:off x="3619500" y="462915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Rounded Rectangle 29"/>
          <p:cNvSpPr/>
          <p:nvPr/>
        </p:nvSpPr>
        <p:spPr>
          <a:xfrm>
            <a:off x="4381500" y="420370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Rounded Rectangle 30"/>
          <p:cNvSpPr/>
          <p:nvPr/>
        </p:nvSpPr>
        <p:spPr>
          <a:xfrm>
            <a:off x="5041900" y="307975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Rounded Rectangle 31"/>
          <p:cNvSpPr/>
          <p:nvPr/>
        </p:nvSpPr>
        <p:spPr>
          <a:xfrm>
            <a:off x="5054600" y="377825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Rounded Rectangle 32"/>
          <p:cNvSpPr/>
          <p:nvPr/>
        </p:nvSpPr>
        <p:spPr>
          <a:xfrm>
            <a:off x="4229100" y="505460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Rounded Rectangle 33"/>
          <p:cNvSpPr/>
          <p:nvPr/>
        </p:nvSpPr>
        <p:spPr>
          <a:xfrm>
            <a:off x="5092700" y="462915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Rounded Rectangle 34"/>
          <p:cNvSpPr/>
          <p:nvPr/>
        </p:nvSpPr>
        <p:spPr>
          <a:xfrm>
            <a:off x="5499100" y="350520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Rounded Rectangle 35"/>
          <p:cNvSpPr/>
          <p:nvPr/>
        </p:nvSpPr>
        <p:spPr>
          <a:xfrm>
            <a:off x="5842000" y="420370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Rounded Rectangle 36"/>
          <p:cNvSpPr/>
          <p:nvPr/>
        </p:nvSpPr>
        <p:spPr>
          <a:xfrm>
            <a:off x="6108700" y="505460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Rounded Rectangle 37"/>
          <p:cNvSpPr/>
          <p:nvPr/>
        </p:nvSpPr>
        <p:spPr>
          <a:xfrm>
            <a:off x="4902200" y="505460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0" y="381640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2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Key events in investigating the cancer genome</a:t>
            </a:r>
            <a:endParaRPr lang="en-GB" altLang="ja-JP" sz="2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796" y="907424"/>
            <a:ext cx="8771604" cy="5490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71040" y="6473736"/>
            <a:ext cx="3918240" cy="2318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altLang="ja-JP" sz="1400" b="1" dirty="0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M R Stratton Science 2011;331:1553-1558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2400" y="684262"/>
            <a:ext cx="3697180" cy="60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491180" y="6285907"/>
            <a:ext cx="2652820" cy="377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5pPr>
            <a:lvl6pPr marL="15367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6pPr>
            <a:lvl7pPr marL="19939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7pPr>
            <a:lvl8pPr marL="24511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8pPr>
            <a:lvl9pPr marL="29083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9pPr>
          </a:lstStyle>
          <a:p>
            <a:r>
              <a:rPr lang="en-GB" sz="1400" b="1" dirty="0">
                <a:latin typeface="Arial" charset="0"/>
              </a:rPr>
              <a:t>B Vogelstein et al. Science 2013;339:1546-1558</a:t>
            </a:r>
          </a:p>
        </p:txBody>
      </p: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28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Number of somatic mutations in various cancers</a:t>
            </a:r>
            <a:endParaRPr lang="en-GB" altLang="ja-JP" sz="28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249034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2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Flow </a:t>
            </a:r>
            <a:r>
              <a:rPr lang="en-GB" altLang="ja-JP" sz="2400" b="1" dirty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chart of the genome analysis for a cancer </a:t>
            </a:r>
            <a:r>
              <a:rPr lang="en-GB" altLang="ja-JP" sz="2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patient </a:t>
            </a:r>
            <a:endParaRPr lang="en-GB" altLang="ja-JP" sz="2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0085" y="796404"/>
            <a:ext cx="6069835" cy="550065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25440" y="6479961"/>
            <a:ext cx="5111559" cy="2318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altLang="ja-JP" sz="1400" b="1" dirty="0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O </a:t>
            </a:r>
            <a:r>
              <a:rPr lang="en-GB" altLang="ja-JP" sz="1400" b="1" dirty="0" err="1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Kilpivaara</a:t>
            </a:r>
            <a:r>
              <a:rPr lang="en-GB" altLang="ja-JP" sz="1400" b="1" dirty="0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, and L A </a:t>
            </a:r>
            <a:r>
              <a:rPr lang="en-GB" altLang="ja-JP" sz="1400" b="1" dirty="0" err="1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Aaltonen</a:t>
            </a:r>
            <a:r>
              <a:rPr lang="en-GB" altLang="ja-JP" sz="1400" b="1" dirty="0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 Science 2013;339:1559-1562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678050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The Cancer Genome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5440" y="1066800"/>
            <a:ext cx="84931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/>
              <a:t>Benefits and applications of cancer genome sequencing?</a:t>
            </a:r>
          </a:p>
          <a:p>
            <a:endParaRPr lang="en-US" altLang="ja-JP" sz="3600" dirty="0"/>
          </a:p>
          <a:p>
            <a:endParaRPr kumimoji="1" lang="en-US" altLang="ja-JP" sz="3600" dirty="0" smtClean="0"/>
          </a:p>
          <a:p>
            <a:endParaRPr lang="en-US" altLang="ja-JP" sz="3600" dirty="0" smtClean="0"/>
          </a:p>
          <a:p>
            <a:endParaRPr kumimoji="1" lang="en-US" altLang="ja-JP" sz="36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25440" y="2603500"/>
            <a:ext cx="8208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kumimoji="1" lang="en-US" altLang="ja-JP" dirty="0" smtClean="0"/>
              <a:t>Tumor heterogeneity</a:t>
            </a:r>
          </a:p>
          <a:p>
            <a:pPr marL="342900" indent="-342900">
              <a:buAutoNum type="arabicPeriod"/>
            </a:pPr>
            <a:r>
              <a:rPr lang="en-US" altLang="ja-JP" dirty="0" smtClean="0"/>
              <a:t>Design treatments based on tumor sequence</a:t>
            </a:r>
          </a:p>
          <a:p>
            <a:pPr marL="342900" indent="-342900">
              <a:buAutoNum type="arabicPeriod"/>
            </a:pPr>
            <a:r>
              <a:rPr kumimoji="1" lang="en-US" altLang="ja-JP" dirty="0" smtClean="0"/>
              <a:t>Response to therapy 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2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Flow </a:t>
            </a:r>
            <a:r>
              <a:rPr lang="en-GB" altLang="ja-JP" sz="2400" b="1" dirty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chart of the genome analysis for a cancer </a:t>
            </a:r>
            <a:r>
              <a:rPr lang="en-GB" altLang="ja-JP" sz="2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patient </a:t>
            </a:r>
            <a:endParaRPr lang="en-GB" altLang="ja-JP" sz="2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0085" y="796404"/>
            <a:ext cx="6069835" cy="550065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25440" y="6479961"/>
            <a:ext cx="5111559" cy="2318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altLang="ja-JP" sz="1400" b="1" dirty="0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O </a:t>
            </a:r>
            <a:r>
              <a:rPr lang="en-GB" altLang="ja-JP" sz="1400" b="1" dirty="0" err="1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Kilpivaara</a:t>
            </a:r>
            <a:r>
              <a:rPr lang="en-GB" altLang="ja-JP" sz="1400" b="1" dirty="0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, and L A </a:t>
            </a:r>
            <a:r>
              <a:rPr lang="en-GB" altLang="ja-JP" sz="1400" b="1" dirty="0" err="1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Aaltonen</a:t>
            </a:r>
            <a:r>
              <a:rPr lang="en-GB" altLang="ja-JP" sz="1400" b="1" dirty="0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 Science 2013;339:1559-1562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Linking somatic genetic alterations in cancer to targeted therapeutics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500" y="2513878"/>
            <a:ext cx="4508500" cy="3842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Chronic </a:t>
            </a:r>
            <a:r>
              <a:rPr lang="en-GB" altLang="ja-JP" sz="4400" b="1" dirty="0" err="1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myelogenous</a:t>
            </a: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 </a:t>
            </a:r>
            <a:r>
              <a:rPr lang="en-GB" altLang="ja-JP" sz="4400" b="1" dirty="0" err="1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leukemia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5440" y="1066800"/>
            <a:ext cx="84931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/>
              <a:t>Philadelphia chromosome formed by a translocation t(9;22)</a:t>
            </a:r>
          </a:p>
          <a:p>
            <a:r>
              <a:rPr lang="en-US" altLang="ja-JP" sz="3600" dirty="0" smtClean="0"/>
              <a:t>Generates the </a:t>
            </a:r>
            <a:r>
              <a:rPr lang="en-US" altLang="ja-JP" sz="3600" i="1" dirty="0" smtClean="0"/>
              <a:t>BCR-ABL</a:t>
            </a:r>
            <a:r>
              <a:rPr lang="en-US" altLang="ja-JP" sz="3600" dirty="0" smtClean="0"/>
              <a:t> </a:t>
            </a:r>
            <a:r>
              <a:rPr lang="en-US" altLang="ja-JP" sz="3600" dirty="0" err="1" smtClean="0"/>
              <a:t>oncogene</a:t>
            </a:r>
            <a:endParaRPr lang="en-US" altLang="ja-JP" sz="3600" dirty="0" smtClean="0"/>
          </a:p>
          <a:p>
            <a:r>
              <a:rPr lang="en-US" altLang="ja-JP" sz="3600" dirty="0" smtClean="0"/>
              <a:t>Constitutively active </a:t>
            </a:r>
            <a:r>
              <a:rPr lang="en-US" altLang="ja-JP" sz="3600" dirty="0" err="1" smtClean="0"/>
              <a:t>c</a:t>
            </a:r>
            <a:r>
              <a:rPr lang="en-US" altLang="ja-JP" sz="3600" dirty="0" smtClean="0"/>
              <a:t>-ABL </a:t>
            </a:r>
            <a:r>
              <a:rPr lang="en-US" altLang="ja-JP" sz="3600" dirty="0" err="1" smtClean="0"/>
              <a:t>kinase</a:t>
            </a:r>
            <a:r>
              <a:rPr lang="en-US" altLang="ja-JP" sz="3600" dirty="0" smtClean="0"/>
              <a:t> activity</a:t>
            </a:r>
          </a:p>
          <a:p>
            <a:endParaRPr kumimoji="1" lang="en-US" altLang="ja-JP" sz="3600" dirty="0" smtClean="0"/>
          </a:p>
          <a:p>
            <a:endParaRPr lang="en-US" altLang="ja-JP" sz="3600" dirty="0" smtClean="0"/>
          </a:p>
          <a:p>
            <a:endParaRPr kumimoji="1" lang="en-US" altLang="ja-JP" sz="3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35318"/>
            <a:ext cx="5486400" cy="3403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07000" y="5232400"/>
            <a:ext cx="37719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err="1" smtClean="0">
                <a:solidFill>
                  <a:srgbClr val="0000FF"/>
                </a:solidFill>
              </a:rPr>
              <a:t>Imatinib</a:t>
            </a:r>
            <a:r>
              <a:rPr kumimoji="1" lang="en-US" altLang="ja-JP" sz="2400" dirty="0" smtClean="0">
                <a:solidFill>
                  <a:srgbClr val="0000FF"/>
                </a:solidFill>
              </a:rPr>
              <a:t> (</a:t>
            </a:r>
            <a:r>
              <a:rPr kumimoji="1" lang="en-US" altLang="ja-JP" sz="2400" dirty="0" err="1" smtClean="0">
                <a:solidFill>
                  <a:srgbClr val="0000FF"/>
                </a:solidFill>
              </a:rPr>
              <a:t>Gleevec</a:t>
            </a:r>
            <a:r>
              <a:rPr kumimoji="1" lang="en-US" altLang="ja-JP" sz="2400" dirty="0" smtClean="0">
                <a:solidFill>
                  <a:srgbClr val="0000FF"/>
                </a:solidFill>
              </a:rPr>
              <a:t>)</a:t>
            </a:r>
          </a:p>
          <a:p>
            <a:r>
              <a:rPr lang="en-US" altLang="ja-JP" sz="2400" dirty="0" smtClean="0"/>
              <a:t>Dramatic therapeutic benefit</a:t>
            </a:r>
          </a:p>
          <a:p>
            <a:r>
              <a:rPr kumimoji="1" lang="en-US" altLang="ja-JP" sz="2400" dirty="0" smtClean="0"/>
              <a:t>6-year survival rates ~90%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BRAF mutations in melanoma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40" y="1295400"/>
            <a:ext cx="4927600" cy="3937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4200" y="5238234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i="1" dirty="0" smtClean="0"/>
              <a:t>Nature</a:t>
            </a:r>
            <a:r>
              <a:rPr kumimoji="1" lang="en-US" altLang="ja-JP" dirty="0" smtClean="0"/>
              <a:t> 2002</a:t>
            </a:r>
            <a:endParaRPr kumimoji="1" lang="ja-JP" alt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16300" y="5372100"/>
            <a:ext cx="3205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0000FF"/>
                </a:solidFill>
              </a:rPr>
              <a:t>66% of malignant melanomas</a:t>
            </a:r>
          </a:p>
          <a:p>
            <a:r>
              <a:rPr lang="en-US" altLang="ja-JP" dirty="0" smtClean="0">
                <a:solidFill>
                  <a:srgbClr val="0000FF"/>
                </a:solidFill>
              </a:rPr>
              <a:t>80% have same mutation (V600E), which increases </a:t>
            </a:r>
            <a:r>
              <a:rPr lang="en-US" altLang="ja-JP" dirty="0" err="1" smtClean="0">
                <a:solidFill>
                  <a:srgbClr val="0000FF"/>
                </a:solidFill>
              </a:rPr>
              <a:t>kinase</a:t>
            </a:r>
            <a:r>
              <a:rPr lang="en-US" altLang="ja-JP" dirty="0" smtClean="0">
                <a:solidFill>
                  <a:srgbClr val="0000FF"/>
                </a:solidFill>
              </a:rPr>
              <a:t> activity</a:t>
            </a:r>
            <a:endParaRPr kumimoji="1" lang="ja-JP" altLang="en-US" dirty="0">
              <a:solidFill>
                <a:srgbClr val="0000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262" y="1092200"/>
            <a:ext cx="1793101" cy="56075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1538919"/>
            <a:ext cx="8140700" cy="3457154"/>
          </a:xfrm>
          <a:prstGeom prst="rect">
            <a:avLst/>
          </a:prstGeom>
        </p:spPr>
      </p:pic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BRAF inhibitors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50" y="5240272"/>
            <a:ext cx="8947150" cy="15442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300" y="292100"/>
            <a:ext cx="5334000" cy="5240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19182"/>
            <a:ext cx="6840263" cy="21129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262" y="133349"/>
            <a:ext cx="2099710" cy="6566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0" y="381640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2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Key events in investigating the cancer genome</a:t>
            </a:r>
            <a:endParaRPr lang="en-GB" altLang="ja-JP" sz="2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796" y="907424"/>
            <a:ext cx="8771604" cy="5490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71040" y="6473736"/>
            <a:ext cx="3918240" cy="2318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altLang="ja-JP" sz="1400" b="1" dirty="0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M R Stratton Science 2011;331:1553-1558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24104"/>
            <a:ext cx="7442200" cy="23047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200" y="2628899"/>
            <a:ext cx="6908800" cy="20955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4940300"/>
            <a:ext cx="84582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DNA copy number arrays</a:t>
            </a:r>
          </a:p>
          <a:p>
            <a:r>
              <a:rPr lang="en-US" altLang="ja-JP" dirty="0" smtClean="0"/>
              <a:t>DNA </a:t>
            </a:r>
            <a:r>
              <a:rPr lang="en-US" altLang="ja-JP" dirty="0" err="1" smtClean="0"/>
              <a:t>methylation</a:t>
            </a:r>
            <a:endParaRPr lang="en-US" altLang="ja-JP" dirty="0" smtClean="0"/>
          </a:p>
          <a:p>
            <a:r>
              <a:rPr lang="en-US" altLang="ja-JP" dirty="0" err="1" smtClean="0"/>
              <a:t>Exome</a:t>
            </a:r>
            <a:r>
              <a:rPr lang="en-US" altLang="ja-JP" dirty="0" smtClean="0"/>
              <a:t> sequencing</a:t>
            </a:r>
          </a:p>
          <a:p>
            <a:r>
              <a:rPr lang="en-US" altLang="ja-JP" dirty="0" err="1" smtClean="0"/>
              <a:t>Transcriptome</a:t>
            </a:r>
            <a:endParaRPr lang="en-US" altLang="ja-JP" dirty="0" smtClean="0"/>
          </a:p>
          <a:p>
            <a:r>
              <a:rPr kumimoji="1" lang="en-US" altLang="ja-JP" dirty="0" err="1" smtClean="0"/>
              <a:t>microRNA</a:t>
            </a:r>
            <a:r>
              <a:rPr kumimoji="1" lang="en-US" altLang="ja-JP" dirty="0" smtClean="0"/>
              <a:t> profiling</a:t>
            </a:r>
          </a:p>
          <a:p>
            <a:r>
              <a:rPr lang="en-US" altLang="ja-JP" dirty="0" smtClean="0"/>
              <a:t>Proteomics</a:t>
            </a:r>
            <a:endParaRPr kumimoji="1" lang="en-US" altLang="ja-JP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Class Exercise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77840" y="927100"/>
            <a:ext cx="8493120" cy="7201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altLang="ja-JP" sz="2200" dirty="0" smtClean="0"/>
              <a:t>You work for a new genome interpretation startup company</a:t>
            </a:r>
          </a:p>
          <a:p>
            <a:endParaRPr lang="en-US" altLang="ja-JP" sz="2200" dirty="0" smtClean="0"/>
          </a:p>
          <a:p>
            <a:pPr>
              <a:buFont typeface="Arial"/>
              <a:buChar char="•"/>
            </a:pPr>
            <a:r>
              <a:rPr lang="en-US" altLang="ja-JP" sz="2200" dirty="0" smtClean="0"/>
              <a:t>Your first customer sends you tumor biopsy DNA samples from 8 cancer patients </a:t>
            </a:r>
            <a:br>
              <a:rPr lang="en-US" altLang="ja-JP" sz="2200" dirty="0" smtClean="0"/>
            </a:br>
            <a:endParaRPr lang="en-US" altLang="ja-JP" sz="2200" dirty="0" smtClean="0"/>
          </a:p>
          <a:p>
            <a:pPr>
              <a:buFont typeface="Arial"/>
              <a:buChar char="•"/>
            </a:pPr>
            <a:r>
              <a:rPr kumimoji="1" lang="en-US" altLang="ja-JP" sz="2200" dirty="0" smtClean="0"/>
              <a:t>You perform genomic analyses on tumor biopsies and generate </a:t>
            </a:r>
            <a:r>
              <a:rPr kumimoji="1" lang="en-US" altLang="ja-JP" sz="2200" dirty="0" err="1" smtClean="0"/>
              <a:t>exome</a:t>
            </a:r>
            <a:r>
              <a:rPr kumimoji="1" lang="en-US" altLang="ja-JP" sz="2200" dirty="0" smtClean="0"/>
              <a:t> sequence and expression analyses for </a:t>
            </a:r>
            <a:r>
              <a:rPr lang="en-US" altLang="ja-JP" sz="2200" dirty="0" smtClean="0"/>
              <a:t>several major cancer susceptibility genes</a:t>
            </a:r>
            <a:r>
              <a:rPr kumimoji="1" lang="en-US" altLang="ja-JP" sz="2200" dirty="0" smtClean="0"/>
              <a:t> for each patient (</a:t>
            </a:r>
            <a:r>
              <a:rPr kumimoji="1" lang="en-US" altLang="ja-JP" sz="2200" dirty="0" smtClean="0">
                <a:solidFill>
                  <a:srgbClr val="0000FF"/>
                </a:solidFill>
              </a:rPr>
              <a:t>cytogenetic analysis; DNA sequence for BRCA1, BRCA2, EGFR, BRAF; expression analysis for estrogen receptor, HER2, MET</a:t>
            </a:r>
            <a:r>
              <a:rPr kumimoji="1" lang="en-US" altLang="ja-JP" sz="2200" dirty="0" smtClean="0"/>
              <a:t>)</a:t>
            </a:r>
            <a:br>
              <a:rPr kumimoji="1" lang="en-US" altLang="ja-JP" sz="2200" dirty="0" smtClean="0"/>
            </a:br>
            <a:endParaRPr kumimoji="1" lang="en-US" altLang="ja-JP" sz="2200" dirty="0" smtClean="0"/>
          </a:p>
          <a:p>
            <a:pPr>
              <a:buFont typeface="Arial"/>
              <a:buChar char="•"/>
            </a:pPr>
            <a:r>
              <a:rPr kumimoji="1" lang="en-US" altLang="ja-JP" sz="2200" dirty="0" smtClean="0"/>
              <a:t>Use personalized </a:t>
            </a:r>
            <a:r>
              <a:rPr lang="en-US" altLang="ja-JP" sz="2200" dirty="0" smtClean="0"/>
              <a:t>tumor genetic profile to suggest appropriate targeted therapy</a:t>
            </a:r>
            <a:br>
              <a:rPr lang="en-US" altLang="ja-JP" sz="2200" dirty="0" smtClean="0"/>
            </a:br>
            <a:endParaRPr lang="en-US" altLang="ja-JP" sz="2200" dirty="0" smtClean="0"/>
          </a:p>
          <a:p>
            <a:pPr>
              <a:buFont typeface="Arial"/>
              <a:buChar char="•"/>
            </a:pPr>
            <a:r>
              <a:rPr kumimoji="1" lang="en-US" altLang="ja-JP" sz="2200" dirty="0" smtClean="0"/>
              <a:t>Discuss rationale for each therapeutic choice (what is genetic lesion? What </a:t>
            </a:r>
            <a:r>
              <a:rPr lang="en-US" altLang="ja-JP" sz="2200" dirty="0" smtClean="0"/>
              <a:t>defect (e.g. signaling pathway) does this cause? What does the chosen therapy target?)</a:t>
            </a:r>
            <a:endParaRPr kumimoji="1" lang="en-US" altLang="ja-JP" sz="2200" dirty="0" smtClean="0"/>
          </a:p>
          <a:p>
            <a:endParaRPr lang="en-US" altLang="ja-JP" sz="2200" dirty="0"/>
          </a:p>
          <a:p>
            <a:endParaRPr kumimoji="1" lang="en-US" altLang="ja-JP" sz="2200" dirty="0" smtClean="0"/>
          </a:p>
          <a:p>
            <a:endParaRPr lang="en-US" altLang="ja-JP" sz="2200" dirty="0" smtClean="0"/>
          </a:p>
          <a:p>
            <a:endParaRPr kumimoji="1" lang="en-US" altLang="ja-JP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Today’s Plan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1182" y="1119909"/>
            <a:ext cx="766618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Genetics of common cancers (rare variants and common variants)</a:t>
            </a:r>
          </a:p>
          <a:p>
            <a:pPr lvl="1"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Colorectal cancer</a:t>
            </a:r>
          </a:p>
          <a:p>
            <a:pPr lvl="1"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Prostate cancer</a:t>
            </a:r>
          </a:p>
          <a:p>
            <a:pPr lvl="1"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Lung cancer</a:t>
            </a:r>
          </a:p>
          <a:p>
            <a:pPr lvl="1"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Melanoma</a:t>
            </a:r>
          </a:p>
          <a:p>
            <a:pPr lvl="1"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Breast cancer</a:t>
            </a:r>
          </a:p>
          <a:p>
            <a:pPr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BRCA1 and BRCA2 genes</a:t>
            </a:r>
          </a:p>
          <a:p>
            <a:pPr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Robin Starr</a:t>
            </a:r>
          </a:p>
          <a:p>
            <a:pPr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**Break**</a:t>
            </a:r>
          </a:p>
          <a:p>
            <a:pPr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Linking somatic genetic alterations in cancer to targeted therapeutics</a:t>
            </a:r>
          </a:p>
          <a:p>
            <a:pPr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Class exercise</a:t>
            </a:r>
          </a:p>
          <a:p>
            <a:pPr>
              <a:buFont typeface="Arial"/>
              <a:buChar char="•"/>
            </a:pPr>
            <a:endParaRPr lang="ja-JP" altLang="en-US" sz="2800" dirty="0">
              <a:latin typeface="Helvetica"/>
              <a:cs typeface="Helvetic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Colorectal Cancer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810" y="5738091"/>
            <a:ext cx="881856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kumimoji="1" lang="en-US" altLang="ja-JP" sz="1900" dirty="0" smtClean="0">
                <a:latin typeface="Helvetica"/>
                <a:cs typeface="Helvetica"/>
              </a:rPr>
              <a:t>3</a:t>
            </a:r>
            <a:r>
              <a:rPr kumimoji="1" lang="en-US" altLang="ja-JP" sz="1900" baseline="30000" dirty="0" smtClean="0">
                <a:latin typeface="Helvetica"/>
                <a:cs typeface="Helvetica"/>
              </a:rPr>
              <a:t>rd</a:t>
            </a:r>
            <a:r>
              <a:rPr kumimoji="1" lang="en-US" altLang="ja-JP" sz="1900" dirty="0" smtClean="0">
                <a:latin typeface="Helvetica"/>
                <a:cs typeface="Helvetica"/>
              </a:rPr>
              <a:t> most common form of cancer in developed world (excluding skin cancers)</a:t>
            </a:r>
          </a:p>
          <a:p>
            <a:pPr>
              <a:buFont typeface="Arial"/>
              <a:buChar char="•"/>
            </a:pPr>
            <a:r>
              <a:rPr lang="en-US" altLang="ja-JP" sz="1900" dirty="0" smtClean="0">
                <a:latin typeface="Helvetica"/>
                <a:cs typeface="Helvetica"/>
              </a:rPr>
              <a:t>Life time risk of developing colorectal cancer is ~5%</a:t>
            </a:r>
            <a:endParaRPr kumimoji="1" lang="ja-JP" altLang="en-US" sz="1900" dirty="0">
              <a:latin typeface="Helvetica"/>
              <a:cs typeface="Helvetic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909" y="1258455"/>
            <a:ext cx="5726545" cy="42352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Colorectal Cancer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850" y="1069687"/>
            <a:ext cx="4432300" cy="37719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1182" y="4968721"/>
            <a:ext cx="76661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dirty="0"/>
              <a:t>Most colorectal cancers</a:t>
            </a:r>
            <a:r>
              <a:rPr lang="en-US" altLang="ja-JP" sz="2400" dirty="0" smtClean="0"/>
              <a:t> usually begin </a:t>
            </a:r>
            <a:r>
              <a:rPr lang="en-US" altLang="ja-JP" sz="2400" dirty="0"/>
              <a:t>as a non-cancerous polyp on the inner lining of the colon or </a:t>
            </a:r>
            <a:r>
              <a:rPr lang="en-US" altLang="ja-JP" sz="2400" dirty="0" smtClean="0"/>
              <a:t>rectum</a:t>
            </a:r>
          </a:p>
          <a:p>
            <a:endParaRPr lang="en-US" altLang="ja-JP" sz="2400" dirty="0" smtClean="0"/>
          </a:p>
          <a:p>
            <a:r>
              <a:rPr lang="en-US" altLang="ja-JP" sz="2400" dirty="0" smtClean="0"/>
              <a:t>~95% of colorectal cancers are </a:t>
            </a:r>
            <a:r>
              <a:rPr lang="en-US" altLang="ja-JP" sz="2400" b="1" dirty="0" err="1" smtClean="0"/>
              <a:t>adenocarcinomas</a:t>
            </a:r>
            <a:endParaRPr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36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Inherited colorectal cancer syndromes</a:t>
            </a:r>
            <a:endParaRPr lang="en-GB" altLang="ja-JP" sz="36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1182" y="1119909"/>
            <a:ext cx="766618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dirty="0" smtClean="0"/>
              <a:t>5-10% of colorectal cancers are caused by inherited gene mutations</a:t>
            </a:r>
          </a:p>
          <a:p>
            <a:endParaRPr lang="en-US" altLang="ja-JP" sz="2400" dirty="0" smtClean="0"/>
          </a:p>
          <a:p>
            <a:r>
              <a:rPr lang="en-US" altLang="ja-JP" sz="2400" b="1" dirty="0"/>
              <a:t>Familial </a:t>
            </a:r>
            <a:r>
              <a:rPr lang="en-US" altLang="ja-JP" sz="2400" b="1" dirty="0" err="1"/>
              <a:t>adenomatous</a:t>
            </a:r>
            <a:r>
              <a:rPr lang="en-US" altLang="ja-JP" sz="2400" b="1" dirty="0"/>
              <a:t> </a:t>
            </a:r>
            <a:r>
              <a:rPr lang="en-US" altLang="ja-JP" sz="2400" b="1" dirty="0" err="1"/>
              <a:t>polyposis</a:t>
            </a:r>
            <a:r>
              <a:rPr lang="en-US" altLang="ja-JP" sz="2400" b="1" dirty="0"/>
              <a:t> (FAP</a:t>
            </a:r>
            <a:r>
              <a:rPr lang="en-US" altLang="ja-JP" sz="2400" b="1" dirty="0" smtClean="0"/>
              <a:t>)</a:t>
            </a:r>
            <a:endParaRPr lang="en-US" altLang="ja-JP" sz="2400" dirty="0" smtClean="0"/>
          </a:p>
          <a:p>
            <a:r>
              <a:rPr lang="en-US" altLang="ja-JP" sz="2400" dirty="0" smtClean="0"/>
              <a:t>Caused by mutations in </a:t>
            </a:r>
            <a:r>
              <a:rPr lang="en-US" altLang="ja-JP" sz="2400" dirty="0"/>
              <a:t>the </a:t>
            </a:r>
            <a:r>
              <a:rPr lang="en-US" altLang="ja-JP" sz="2400" i="1" dirty="0"/>
              <a:t>APC</a:t>
            </a:r>
            <a:r>
              <a:rPr lang="en-US" altLang="ja-JP" sz="2400" dirty="0"/>
              <a:t> </a:t>
            </a:r>
            <a:r>
              <a:rPr lang="en-US" altLang="ja-JP" sz="2400" dirty="0" smtClean="0"/>
              <a:t>gene</a:t>
            </a:r>
          </a:p>
          <a:p>
            <a:r>
              <a:rPr lang="en-US" altLang="ja-JP" sz="2400" dirty="0" smtClean="0"/>
              <a:t>~1% of all colorectal cancer cases due to FAP</a:t>
            </a:r>
          </a:p>
          <a:p>
            <a:endParaRPr lang="en-US" altLang="ja-JP" sz="2400" dirty="0" smtClean="0"/>
          </a:p>
          <a:p>
            <a:r>
              <a:rPr lang="en-US" altLang="ja-JP" sz="2400" b="1" dirty="0" smtClean="0"/>
              <a:t>Hereditary non-</a:t>
            </a:r>
            <a:r>
              <a:rPr lang="en-US" altLang="ja-JP" sz="2400" b="1" dirty="0" err="1" smtClean="0"/>
              <a:t>polyposis</a:t>
            </a:r>
            <a:r>
              <a:rPr lang="en-US" altLang="ja-JP" sz="2400" b="1" dirty="0" smtClean="0"/>
              <a:t> colon cancer (HNPCC; Lynch syndrome)</a:t>
            </a:r>
          </a:p>
          <a:p>
            <a:r>
              <a:rPr lang="en-US" altLang="ja-JP" sz="2400" dirty="0" smtClean="0"/>
              <a:t>Caused by mutations in DNA damage repair genes</a:t>
            </a:r>
          </a:p>
          <a:p>
            <a:r>
              <a:rPr lang="en-US" altLang="ja-JP" sz="2400" dirty="0" smtClean="0"/>
              <a:t>HNPCC, also known as Lynch syndrome,</a:t>
            </a:r>
            <a:r>
              <a:rPr lang="en-US" altLang="ja-JP" sz="2400" dirty="0" smtClean="0"/>
              <a:t> accounts for about 3</a:t>
            </a:r>
            <a:r>
              <a:rPr lang="en-US" altLang="ja-JP" sz="2400" dirty="0" smtClean="0"/>
              <a:t>-5% of all colorectal </a:t>
            </a:r>
            <a:r>
              <a:rPr lang="en-US" altLang="ja-JP" sz="2400" dirty="0" smtClean="0"/>
              <a:t>cancers</a:t>
            </a:r>
          </a:p>
          <a:p>
            <a:endParaRPr lang="en-US" altLang="ja-JP" sz="2400" dirty="0"/>
          </a:p>
          <a:p>
            <a:endParaRPr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40" y="3505399"/>
            <a:ext cx="3496105" cy="29052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5440" y="912091"/>
            <a:ext cx="84931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</a:pPr>
            <a:r>
              <a:rPr lang="en-US" altLang="ja-JP" sz="2400" dirty="0" smtClean="0"/>
              <a:t>Individuals with FAP usually </a:t>
            </a:r>
            <a:r>
              <a:rPr lang="en-US" altLang="ja-JP" sz="2400" dirty="0"/>
              <a:t>develop hundreds or thousands of polyps in their colon </a:t>
            </a:r>
            <a:r>
              <a:rPr lang="en-US" altLang="ja-JP" sz="2400" dirty="0" smtClean="0"/>
              <a:t>and rectum</a:t>
            </a:r>
          </a:p>
          <a:p>
            <a:pPr>
              <a:buFont typeface="Arial"/>
              <a:buChar char="•"/>
            </a:pPr>
            <a:r>
              <a:rPr lang="en-US" altLang="ja-JP" sz="2400" dirty="0" smtClean="0"/>
              <a:t>Cancer </a:t>
            </a:r>
            <a:r>
              <a:rPr lang="en-US" altLang="ja-JP" sz="2400" dirty="0"/>
              <a:t>usually develops in 1 or more</a:t>
            </a:r>
            <a:r>
              <a:rPr lang="en-US" altLang="ja-JP" sz="2400" dirty="0" smtClean="0"/>
              <a:t> polyps </a:t>
            </a:r>
            <a:r>
              <a:rPr lang="en-US" altLang="ja-JP" sz="2400" dirty="0"/>
              <a:t>as early as age </a:t>
            </a:r>
            <a:r>
              <a:rPr lang="en-US" altLang="ja-JP" sz="2400" dirty="0" smtClean="0"/>
              <a:t>20</a:t>
            </a:r>
            <a:endParaRPr lang="en-US" altLang="ja-JP" sz="2400" dirty="0"/>
          </a:p>
          <a:p>
            <a:pPr>
              <a:buFont typeface="Arial"/>
              <a:buChar char="•"/>
            </a:pPr>
            <a:r>
              <a:rPr lang="en-US" altLang="ja-JP" sz="2400" dirty="0" smtClean="0"/>
              <a:t>By </a:t>
            </a:r>
            <a:r>
              <a:rPr lang="en-US" altLang="ja-JP" sz="2400" dirty="0"/>
              <a:t>age 40,</a:t>
            </a:r>
            <a:r>
              <a:rPr lang="en-US" altLang="ja-JP" sz="2400" dirty="0" smtClean="0"/>
              <a:t> most people </a:t>
            </a:r>
            <a:r>
              <a:rPr lang="en-US" altLang="ja-JP" sz="2400" dirty="0"/>
              <a:t>with this disorder will</a:t>
            </a:r>
            <a:r>
              <a:rPr lang="en-US" altLang="ja-JP" sz="2400" dirty="0" smtClean="0"/>
              <a:t> develop cancer </a:t>
            </a:r>
          </a:p>
          <a:p>
            <a:pPr>
              <a:buFont typeface="Arial"/>
              <a:buChar char="•"/>
            </a:pPr>
            <a:r>
              <a:rPr lang="en-US" altLang="ja-JP" sz="2400" dirty="0" smtClean="0"/>
              <a:t>Surgery to remove colon is a preventive treatment for FAP individuals</a:t>
            </a:r>
            <a:endParaRPr lang="ja-JP" altLang="en-US" sz="2400" dirty="0"/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36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Familial </a:t>
            </a:r>
            <a:r>
              <a:rPr lang="en-GB" altLang="ja-JP" sz="3600" b="1" dirty="0" err="1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adenomatous</a:t>
            </a:r>
            <a:r>
              <a:rPr lang="en-GB" altLang="ja-JP" sz="36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 </a:t>
            </a:r>
            <a:r>
              <a:rPr lang="en-GB" altLang="ja-JP" sz="3600" b="1" dirty="0" err="1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polyposis</a:t>
            </a:r>
            <a:r>
              <a:rPr lang="en-GB" altLang="ja-JP" sz="36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 (FAP)</a:t>
            </a:r>
            <a:endParaRPr lang="en-GB" altLang="ja-JP" sz="36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090" y="3076309"/>
            <a:ext cx="4398818" cy="33343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439" y="3505399"/>
            <a:ext cx="3581423" cy="30478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36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Inherited colorectal cancer syndromes</a:t>
            </a:r>
            <a:endParaRPr lang="en-GB" altLang="ja-JP" sz="36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1182" y="1119909"/>
            <a:ext cx="766618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dirty="0" smtClean="0"/>
              <a:t>5-10% of colorectal cancers are caused by inherited gene mutations</a:t>
            </a:r>
          </a:p>
          <a:p>
            <a:endParaRPr lang="en-US" altLang="ja-JP" sz="2400" dirty="0" smtClean="0"/>
          </a:p>
          <a:p>
            <a:r>
              <a:rPr lang="en-US" altLang="ja-JP" sz="2400" b="1" dirty="0"/>
              <a:t>Familial </a:t>
            </a:r>
            <a:r>
              <a:rPr lang="en-US" altLang="ja-JP" sz="2400" b="1" dirty="0" err="1"/>
              <a:t>adenomatous</a:t>
            </a:r>
            <a:r>
              <a:rPr lang="en-US" altLang="ja-JP" sz="2400" b="1" dirty="0"/>
              <a:t> </a:t>
            </a:r>
            <a:r>
              <a:rPr lang="en-US" altLang="ja-JP" sz="2400" b="1" dirty="0" err="1"/>
              <a:t>polyposis</a:t>
            </a:r>
            <a:r>
              <a:rPr lang="en-US" altLang="ja-JP" sz="2400" b="1" dirty="0"/>
              <a:t> (FAP</a:t>
            </a:r>
            <a:r>
              <a:rPr lang="en-US" altLang="ja-JP" sz="2400" b="1" dirty="0" smtClean="0"/>
              <a:t>)</a:t>
            </a:r>
            <a:endParaRPr lang="en-US" altLang="ja-JP" sz="2400" dirty="0" smtClean="0"/>
          </a:p>
          <a:p>
            <a:r>
              <a:rPr lang="en-US" altLang="ja-JP" sz="2400" dirty="0" smtClean="0"/>
              <a:t>Caused by mutations in </a:t>
            </a:r>
            <a:r>
              <a:rPr lang="en-US" altLang="ja-JP" sz="2400" dirty="0"/>
              <a:t>the </a:t>
            </a:r>
            <a:r>
              <a:rPr lang="en-US" altLang="ja-JP" sz="2400" i="1" dirty="0"/>
              <a:t>APC</a:t>
            </a:r>
            <a:r>
              <a:rPr lang="en-US" altLang="ja-JP" sz="2400" dirty="0"/>
              <a:t> </a:t>
            </a:r>
            <a:r>
              <a:rPr lang="en-US" altLang="ja-JP" sz="2400" dirty="0" smtClean="0"/>
              <a:t>gene</a:t>
            </a:r>
          </a:p>
          <a:p>
            <a:r>
              <a:rPr lang="en-US" altLang="ja-JP" sz="2400" dirty="0" smtClean="0"/>
              <a:t>~1% of all colorectal cancer cases due to FAP</a:t>
            </a:r>
          </a:p>
          <a:p>
            <a:endParaRPr lang="en-US" altLang="ja-JP" sz="2400" dirty="0" smtClean="0"/>
          </a:p>
          <a:p>
            <a:r>
              <a:rPr lang="en-US" altLang="ja-JP" sz="2400" b="1" dirty="0" smtClean="0"/>
              <a:t>Hereditary non-</a:t>
            </a:r>
            <a:r>
              <a:rPr lang="en-US" altLang="ja-JP" sz="2400" b="1" dirty="0" err="1" smtClean="0"/>
              <a:t>polyposis</a:t>
            </a:r>
            <a:r>
              <a:rPr lang="en-US" altLang="ja-JP" sz="2400" b="1" dirty="0" smtClean="0"/>
              <a:t> colon cancer (HNPCC; Lynch syndrome)</a:t>
            </a:r>
          </a:p>
          <a:p>
            <a:r>
              <a:rPr lang="en-US" altLang="ja-JP" sz="2400" dirty="0" smtClean="0"/>
              <a:t>Caused by mutations in DNA damage repair genes</a:t>
            </a:r>
          </a:p>
          <a:p>
            <a:r>
              <a:rPr lang="en-US" altLang="ja-JP" sz="2400" dirty="0" smtClean="0"/>
              <a:t>HNPCC, also known as Lynch syndrome, accounts for about 3-5% of all colorectal cancers due to Lynch syndrome</a:t>
            </a:r>
          </a:p>
          <a:p>
            <a:endParaRPr lang="en-US" altLang="ja-JP" sz="2400" dirty="0"/>
          </a:p>
          <a:p>
            <a:endParaRPr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4104</TotalTime>
  <Words>1421</Words>
  <Application>Microsoft Macintosh PowerPoint</Application>
  <PresentationFormat>On-screen Show (4:3)</PresentationFormat>
  <Paragraphs>153</Paragraphs>
  <Slides>38</Slides>
  <Notes>6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Office Theme</vt:lpstr>
      <vt:lpstr>Document</vt:lpstr>
      <vt:lpstr>Gene 210 Cancer Genomics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Company>University of Pennsylvania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 210 Cancer Genomics</dc:title>
  <dc:creator>Aaron Gitler</dc:creator>
  <cp:lastModifiedBy>Aaron Gitler</cp:lastModifiedBy>
  <cp:revision>81</cp:revision>
  <cp:lastPrinted>2013-04-29T16:22:49Z</cp:lastPrinted>
  <dcterms:created xsi:type="dcterms:W3CDTF">2015-05-05T14:54:51Z</dcterms:created>
  <dcterms:modified xsi:type="dcterms:W3CDTF">2015-05-05T15:58:21Z</dcterms:modified>
</cp:coreProperties>
</file>