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9"/>
  </p:notesMasterIdLst>
  <p:sldIdLst>
    <p:sldId id="256" r:id="rId2"/>
    <p:sldId id="329" r:id="rId3"/>
    <p:sldId id="287" r:id="rId4"/>
    <p:sldId id="298" r:id="rId5"/>
    <p:sldId id="289" r:id="rId6"/>
    <p:sldId id="290" r:id="rId7"/>
    <p:sldId id="291" r:id="rId8"/>
    <p:sldId id="297" r:id="rId9"/>
    <p:sldId id="288" r:id="rId10"/>
    <p:sldId id="292" r:id="rId11"/>
    <p:sldId id="294" r:id="rId12"/>
    <p:sldId id="296" r:id="rId13"/>
    <p:sldId id="295" r:id="rId14"/>
    <p:sldId id="308" r:id="rId15"/>
    <p:sldId id="309" r:id="rId16"/>
    <p:sldId id="307" r:id="rId17"/>
    <p:sldId id="310" r:id="rId18"/>
    <p:sldId id="311" r:id="rId19"/>
    <p:sldId id="312" r:id="rId20"/>
    <p:sldId id="313" r:id="rId21"/>
    <p:sldId id="299" r:id="rId22"/>
    <p:sldId id="305" r:id="rId23"/>
    <p:sldId id="300" r:id="rId24"/>
    <p:sldId id="301" r:id="rId25"/>
    <p:sldId id="302" r:id="rId26"/>
    <p:sldId id="303" r:id="rId27"/>
    <p:sldId id="333" r:id="rId28"/>
    <p:sldId id="331" r:id="rId29"/>
    <p:sldId id="332" r:id="rId30"/>
    <p:sldId id="334" r:id="rId31"/>
    <p:sldId id="335" r:id="rId32"/>
    <p:sldId id="314" r:id="rId33"/>
    <p:sldId id="317" r:id="rId34"/>
    <p:sldId id="327" r:id="rId35"/>
    <p:sldId id="320" r:id="rId36"/>
    <p:sldId id="315" r:id="rId37"/>
    <p:sldId id="316" r:id="rId38"/>
    <p:sldId id="318" r:id="rId39"/>
    <p:sldId id="319" r:id="rId40"/>
    <p:sldId id="321" r:id="rId41"/>
    <p:sldId id="322" r:id="rId42"/>
    <p:sldId id="328" r:id="rId43"/>
    <p:sldId id="323" r:id="rId44"/>
    <p:sldId id="324" r:id="rId45"/>
    <p:sldId id="325" r:id="rId46"/>
    <p:sldId id="326" r:id="rId47"/>
    <p:sldId id="330" r:id="rId48"/>
  </p:sldIdLst>
  <p:sldSz cx="9144000" cy="6858000" type="screen4x3"/>
  <p:notesSz cx="6858000" cy="9144000"/>
  <p:defaultText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683" autoAdjust="0"/>
  </p:normalViewPr>
  <p:slideViewPr>
    <p:cSldViewPr snapToGrid="0" snapToObjects="1">
      <p:cViewPr>
        <p:scale>
          <a:sx n="150" d="100"/>
          <a:sy n="150" d="100"/>
        </p:scale>
        <p:origin x="-3496" y="-12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printerSettings" Target="printerSettings/printerSettings1.bin"/><Relationship Id="rId51" Type="http://schemas.openxmlformats.org/officeDocument/2006/relationships/presProps" Target="presProps.xml"/><Relationship Id="rId52" Type="http://schemas.openxmlformats.org/officeDocument/2006/relationships/viewProps" Target="viewProps.xml"/><Relationship Id="rId53" Type="http://schemas.openxmlformats.org/officeDocument/2006/relationships/theme" Target="theme/theme1.xml"/><Relationship Id="rId54"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ja-JP"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FE5A16-5688-FF49-BC42-C69EF6E1D847}" type="datetimeFigureOut">
              <a:rPr lang="ja-JP" altLang="en-US" smtClean="0"/>
              <a:pPr/>
              <a:t>5/19/15</a:t>
            </a:fld>
            <a:endParaRPr lang="ja-JP"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ja-JP"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8D526CD-2634-944B-A3EA-57814910A04C}" type="slidenum">
              <a:rPr lang="ja-JP" altLang="en-US" smtClean="0"/>
              <a:pPr/>
              <a:t>‹#›</a:t>
            </a:fld>
            <a:endParaRPr lang="ja-JP" altLang="en-US"/>
          </a:p>
        </p:txBody>
      </p:sp>
    </p:spTree>
    <p:extLst>
      <p:ext uri="{BB962C8B-B14F-4D97-AF65-F5344CB8AC3E}">
        <p14:creationId xmlns:p14="http://schemas.microsoft.com/office/powerpoint/2010/main" val="4210117897"/>
      </p:ext>
    </p:extLst>
  </p:cSld>
  <p:clrMap bg1="lt1" tx1="dk1" bg2="lt2" tx2="dk2" accent1="accent1" accent2="accent2" accent3="accent3" accent4="accent4" accent5="accent5" accent6="accent6" hlink="hlink" folHlink="folHlink"/>
  <p:notesStyle>
    <a:lvl1pPr marL="0" algn="l" defTabSz="457200" rtl="0" eaLnBrk="1" latinLnBrk="0" hangingPunct="1">
      <a:defRPr kumimoji="1" sz="1200" kern="1200">
        <a:solidFill>
          <a:schemeClr val="tx1"/>
        </a:solidFill>
        <a:latin typeface="+mn-lt"/>
        <a:ea typeface="+mn-ea"/>
        <a:cs typeface="+mn-cs"/>
      </a:defRPr>
    </a:lvl1pPr>
    <a:lvl2pPr marL="457200" algn="l" defTabSz="457200" rtl="0" eaLnBrk="1" latinLnBrk="0" hangingPunct="1">
      <a:defRPr kumimoji="1" sz="1200" kern="1200">
        <a:solidFill>
          <a:schemeClr val="tx1"/>
        </a:solidFill>
        <a:latin typeface="+mn-lt"/>
        <a:ea typeface="+mn-ea"/>
        <a:cs typeface="+mn-cs"/>
      </a:defRPr>
    </a:lvl2pPr>
    <a:lvl3pPr marL="914400" algn="l" defTabSz="457200" rtl="0" eaLnBrk="1" latinLnBrk="0" hangingPunct="1">
      <a:defRPr kumimoji="1" sz="1200" kern="1200">
        <a:solidFill>
          <a:schemeClr val="tx1"/>
        </a:solidFill>
        <a:latin typeface="+mn-lt"/>
        <a:ea typeface="+mn-ea"/>
        <a:cs typeface="+mn-cs"/>
      </a:defRPr>
    </a:lvl3pPr>
    <a:lvl4pPr marL="1371600" algn="l" defTabSz="457200" rtl="0" eaLnBrk="1" latinLnBrk="0" hangingPunct="1">
      <a:defRPr kumimoji="1" sz="1200" kern="1200">
        <a:solidFill>
          <a:schemeClr val="tx1"/>
        </a:solidFill>
        <a:latin typeface="+mn-lt"/>
        <a:ea typeface="+mn-ea"/>
        <a:cs typeface="+mn-cs"/>
      </a:defRPr>
    </a:lvl4pPr>
    <a:lvl5pPr marL="1828800" algn="l" defTabSz="457200" rtl="0" eaLnBrk="1" latinLnBrk="0" hangingPunct="1">
      <a:defRPr kumimoji="1" sz="1200" kern="1200">
        <a:solidFill>
          <a:schemeClr val="tx1"/>
        </a:solidFill>
        <a:latin typeface="+mn-lt"/>
        <a:ea typeface="+mn-ea"/>
        <a:cs typeface="+mn-cs"/>
      </a:defRPr>
    </a:lvl5pPr>
    <a:lvl6pPr marL="2286000" algn="l" defTabSz="457200" rtl="0" eaLnBrk="1" latinLnBrk="0" hangingPunct="1">
      <a:defRPr kumimoji="1" sz="1200" kern="1200">
        <a:solidFill>
          <a:schemeClr val="tx1"/>
        </a:solidFill>
        <a:latin typeface="+mn-lt"/>
        <a:ea typeface="+mn-ea"/>
        <a:cs typeface="+mn-cs"/>
      </a:defRPr>
    </a:lvl6pPr>
    <a:lvl7pPr marL="2743200" algn="l" defTabSz="457200" rtl="0" eaLnBrk="1" latinLnBrk="0" hangingPunct="1">
      <a:defRPr kumimoji="1" sz="1200" kern="1200">
        <a:solidFill>
          <a:schemeClr val="tx1"/>
        </a:solidFill>
        <a:latin typeface="+mn-lt"/>
        <a:ea typeface="+mn-ea"/>
        <a:cs typeface="+mn-cs"/>
      </a:defRPr>
    </a:lvl7pPr>
    <a:lvl8pPr marL="3200400" algn="l" defTabSz="457200" rtl="0" eaLnBrk="1" latinLnBrk="0" hangingPunct="1">
      <a:defRPr kumimoji="1" sz="1200" kern="1200">
        <a:solidFill>
          <a:schemeClr val="tx1"/>
        </a:solidFill>
        <a:latin typeface="+mn-lt"/>
        <a:ea typeface="+mn-ea"/>
        <a:cs typeface="+mn-cs"/>
      </a:defRPr>
    </a:lvl8pPr>
    <a:lvl9pPr marL="3657600" algn="l" defTabSz="4572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kumimoji="1" lang="en-US" altLang="ja-JP" sz="1200" b="0" kern="1200" dirty="0" smtClean="0">
                <a:solidFill>
                  <a:schemeClr val="tx1"/>
                </a:solidFill>
                <a:latin typeface="+mn-lt"/>
                <a:ea typeface="+mn-ea"/>
                <a:cs typeface="+mn-cs"/>
              </a:rPr>
              <a:t>a | Release of fetal DNA into the maternal circulation. Before release, the numbers of paternally (red) and maternally inherited (green) DNA molecules are equal. The block arrow denotes the release of fetal DNA from the placenta into the maternal circulation. </a:t>
            </a:r>
            <a:r>
              <a:rPr kumimoji="1" lang="en-US" altLang="ja-JP" sz="1200" b="0" kern="1200" dirty="0" err="1" smtClean="0">
                <a:solidFill>
                  <a:schemeClr val="tx1"/>
                </a:solidFill>
                <a:latin typeface="+mn-lt"/>
                <a:ea typeface="+mn-ea"/>
                <a:cs typeface="+mn-cs"/>
              </a:rPr>
              <a:t>b</a:t>
            </a:r>
            <a:r>
              <a:rPr kumimoji="1" lang="en-US" altLang="ja-JP" sz="1200" b="0" kern="1200" dirty="0" smtClean="0">
                <a:solidFill>
                  <a:schemeClr val="tx1"/>
                </a:solidFill>
                <a:latin typeface="+mn-lt"/>
                <a:ea typeface="+mn-ea"/>
                <a:cs typeface="+mn-cs"/>
              </a:rPr>
              <a:t> | In maternal plasma, fetal DNA molecules circulate among a background of maternal DNA sequences. Because the fetal DNA allele that the fetus inherits from its mother (green) is genetically identical to the background maternal sequences (green), the allele that the fetus inherits from its father (red) is the most readily distinguishable fetal-specific sequence in maternal plasma. </a:t>
            </a:r>
            <a:r>
              <a:rPr kumimoji="1" lang="en-US" altLang="ja-JP" sz="1200" b="0" kern="1200" dirty="0" err="1" smtClean="0">
                <a:solidFill>
                  <a:schemeClr val="tx1"/>
                </a:solidFill>
                <a:latin typeface="+mn-lt"/>
                <a:ea typeface="+mn-ea"/>
                <a:cs typeface="+mn-cs"/>
              </a:rPr>
              <a:t>c</a:t>
            </a:r>
            <a:r>
              <a:rPr kumimoji="1" lang="en-US" altLang="ja-JP" sz="1200" b="0" kern="1200" dirty="0" smtClean="0">
                <a:solidFill>
                  <a:schemeClr val="tx1"/>
                </a:solidFill>
                <a:latin typeface="+mn-lt"/>
                <a:ea typeface="+mn-ea"/>
                <a:cs typeface="+mn-cs"/>
              </a:rPr>
              <a:t> | Non-invasive prenatal assessment of the fetal genotype could be made on the basis of the positive detection of a molecular feature (yellow star) that is unique to the paternally inherited fetal allele. Examples of unique molecular features include the Y chromosome, </a:t>
            </a:r>
            <a:r>
              <a:rPr kumimoji="1" lang="en-US" altLang="ja-JP" sz="1200" b="0" i="1" kern="1200" dirty="0" smtClean="0">
                <a:solidFill>
                  <a:schemeClr val="tx1"/>
                </a:solidFill>
                <a:latin typeface="+mn-lt"/>
                <a:ea typeface="+mn-ea"/>
                <a:cs typeface="+mn-cs"/>
              </a:rPr>
              <a:t>RHD blood antigen (when the mother is RHD-negative) and paternally inherited mutations or polymorphisms.  </a:t>
            </a:r>
            <a:r>
              <a:rPr kumimoji="1" lang="en-US" altLang="ja-JP" sz="1200" b="0" i="1" kern="1200" dirty="0" err="1" smtClean="0">
                <a:solidFill>
                  <a:schemeClr val="tx1"/>
                </a:solidFill>
                <a:latin typeface="+mn-lt"/>
                <a:ea typeface="+mn-ea"/>
                <a:cs typeface="+mn-cs"/>
              </a:rPr>
              <a:t>d</a:t>
            </a:r>
            <a:r>
              <a:rPr kumimoji="1" lang="en-US" altLang="ja-JP" sz="1200" b="0" i="1" kern="1200" dirty="0" smtClean="0">
                <a:solidFill>
                  <a:schemeClr val="tx1"/>
                </a:solidFill>
                <a:latin typeface="+mn-lt"/>
                <a:ea typeface="+mn-ea"/>
                <a:cs typeface="+mn-cs"/>
              </a:rPr>
              <a:t> | Alternatively, non-invasive prenatal assessment could be made on the basis of excluding the inheritance of a molecular feature (yellow star) that is unique to the paternally inherited fetal allele. For example, non-invasive prenatal assessment of an </a:t>
            </a:r>
            <a:r>
              <a:rPr kumimoji="1" lang="en-US" altLang="ja-JP" sz="1200" b="0" i="1" kern="1200" dirty="0" err="1" smtClean="0">
                <a:solidFill>
                  <a:schemeClr val="tx1"/>
                </a:solidFill>
                <a:latin typeface="+mn-lt"/>
                <a:ea typeface="+mn-ea"/>
                <a:cs typeface="+mn-cs"/>
              </a:rPr>
              <a:t>autosomal</a:t>
            </a:r>
            <a:r>
              <a:rPr kumimoji="1" lang="en-US" altLang="ja-JP" sz="1200" b="0" i="1" kern="1200" dirty="0" smtClean="0">
                <a:solidFill>
                  <a:schemeClr val="tx1"/>
                </a:solidFill>
                <a:latin typeface="+mn-lt"/>
                <a:ea typeface="+mn-ea"/>
                <a:cs typeface="+mn-cs"/>
              </a:rPr>
              <a:t> recessive disease could be achieved by excluding the fetal inheritance of the paternal mutation if the mother and father each carry a different mutation. If the couple both carry an identical mutation, the disease could be excluded in the fetus through the detection of a polymorphism that is uniquely linked to the paternal wild-type allele.</a:t>
            </a:r>
            <a:endParaRPr lang="ja-JP" altLang="en-US" b="0" dirty="0"/>
          </a:p>
        </p:txBody>
      </p:sp>
      <p:sp>
        <p:nvSpPr>
          <p:cNvPr id="4" name="Slide Number Placeholder 3"/>
          <p:cNvSpPr>
            <a:spLocks noGrp="1"/>
          </p:cNvSpPr>
          <p:nvPr>
            <p:ph type="sldNum" sz="quarter" idx="10"/>
          </p:nvPr>
        </p:nvSpPr>
        <p:spPr/>
        <p:txBody>
          <a:bodyPr/>
          <a:lstStyle/>
          <a:p>
            <a:fld id="{48D526CD-2634-944B-A3EA-57814910A04C}" type="slidenum">
              <a:rPr lang="ja-JP" altLang="en-US" smtClean="0"/>
              <a:pPr/>
              <a:t>13</a:t>
            </a:fld>
            <a:endParaRPr lang="ja-JP"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en-US" sz="1200" b="1" i="1" kern="1200" dirty="0" smtClean="0">
                <a:solidFill>
                  <a:schemeClr val="tx1"/>
                </a:solidFill>
                <a:effectLst/>
                <a:latin typeface="+mn-lt"/>
                <a:ea typeface="+mn-ea"/>
                <a:cs typeface="+mn-cs"/>
              </a:rPr>
              <a:t>Figure 1: </a:t>
            </a:r>
            <a:r>
              <a:rPr kumimoji="1" lang="en-US" sz="1200" b="1" kern="1200" dirty="0" smtClean="0">
                <a:solidFill>
                  <a:schemeClr val="tx1"/>
                </a:solidFill>
                <a:effectLst/>
                <a:latin typeface="+mn-lt"/>
                <a:ea typeface="+mn-ea"/>
                <a:cs typeface="+mn-cs"/>
              </a:rPr>
              <a:t>Inheritance of single nucleotide polymorphisms</a:t>
            </a:r>
            <a:br>
              <a:rPr kumimoji="1" lang="en-US" sz="1200" b="1" kern="1200" dirty="0" smtClean="0">
                <a:solidFill>
                  <a:schemeClr val="tx1"/>
                </a:solidFill>
                <a:effectLst/>
                <a:latin typeface="+mn-lt"/>
                <a:ea typeface="+mn-ea"/>
                <a:cs typeface="+mn-cs"/>
              </a:rPr>
            </a:br>
            <a:r>
              <a:rPr kumimoji="1" lang="en-US" sz="1200" kern="1200" dirty="0" smtClean="0">
                <a:solidFill>
                  <a:schemeClr val="tx1"/>
                </a:solidFill>
                <a:effectLst/>
                <a:latin typeface="+mn-lt"/>
                <a:ea typeface="+mn-ea"/>
                <a:cs typeface="+mn-cs"/>
              </a:rPr>
              <a:t>(A) Single nucleotide polymorphisms (SNPs) are the greatest single source of natural variation in the human genome and can be used to determine the copy number of fetal chromosomes. (B) At certain sites within the fetal genome, the inherited paternal allele (“T”) will differ from the inherited maternal allele (“G”). (C) Presence of the paternal allele in the plasma provides a genetic beacon to distinguish fetal DNA from maternal DNA. </a:t>
            </a:r>
            <a:endParaRPr lang="en-US" dirty="0" smtClean="0"/>
          </a:p>
          <a:p>
            <a:endParaRPr lang="en-US" dirty="0"/>
          </a:p>
        </p:txBody>
      </p:sp>
      <p:sp>
        <p:nvSpPr>
          <p:cNvPr id="4" name="Slide Number Placeholder 3"/>
          <p:cNvSpPr>
            <a:spLocks noGrp="1"/>
          </p:cNvSpPr>
          <p:nvPr>
            <p:ph type="sldNum" sz="quarter" idx="10"/>
          </p:nvPr>
        </p:nvSpPr>
        <p:spPr/>
        <p:txBody>
          <a:bodyPr/>
          <a:lstStyle/>
          <a:p>
            <a:fld id="{48D526CD-2634-944B-A3EA-57814910A04C}" type="slidenum">
              <a:rPr lang="ja-JP" altLang="en-US" smtClean="0"/>
              <a:pPr/>
              <a:t>19</a:t>
            </a:fld>
            <a:endParaRPr lang="ja-JP" altLang="en-US"/>
          </a:p>
        </p:txBody>
      </p:sp>
    </p:spTree>
    <p:extLst>
      <p:ext uri="{BB962C8B-B14F-4D97-AF65-F5344CB8AC3E}">
        <p14:creationId xmlns:p14="http://schemas.microsoft.com/office/powerpoint/2010/main" val="1129889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en-US" sz="1200" b="1" i="1" kern="1200" dirty="0" smtClean="0">
                <a:solidFill>
                  <a:schemeClr val="tx1"/>
                </a:solidFill>
                <a:effectLst/>
                <a:latin typeface="+mn-lt"/>
                <a:ea typeface="+mn-ea"/>
                <a:cs typeface="+mn-cs"/>
              </a:rPr>
              <a:t>Figure 3: </a:t>
            </a:r>
            <a:r>
              <a:rPr kumimoji="1" lang="en-US" sz="1200" b="1" kern="1200" dirty="0" smtClean="0">
                <a:solidFill>
                  <a:schemeClr val="tx1"/>
                </a:solidFill>
                <a:effectLst/>
                <a:latin typeface="+mn-lt"/>
                <a:ea typeface="+mn-ea"/>
                <a:cs typeface="+mn-cs"/>
              </a:rPr>
              <a:t>Establishing the copy number of fetal chromosomes through analysis of allele ratios in the maternal plasma</a:t>
            </a:r>
            <a:br>
              <a:rPr kumimoji="1" lang="en-US" sz="1200" b="1" kern="1200" dirty="0" smtClean="0">
                <a:solidFill>
                  <a:schemeClr val="tx1"/>
                </a:solidFill>
                <a:effectLst/>
                <a:latin typeface="+mn-lt"/>
                <a:ea typeface="+mn-ea"/>
                <a:cs typeface="+mn-cs"/>
              </a:rPr>
            </a:br>
            <a:r>
              <a:rPr kumimoji="1" lang="en-US" sz="1200" kern="1200" dirty="0" smtClean="0">
                <a:solidFill>
                  <a:schemeClr val="tx1"/>
                </a:solidFill>
                <a:effectLst/>
                <a:latin typeface="+mn-lt"/>
                <a:ea typeface="+mn-ea"/>
                <a:cs typeface="+mn-cs"/>
              </a:rPr>
              <a:t>(A) Example of a SNP quantified on chromosome 13 in a sample with trisomy 21; the ratio of unique fetal signal (“T”) to the combined maternal and fetal signal (“G”) in the plasma is 1 to 3 and over many SNPs, approaches a theoretical mean ratio of 0·333. (B) Example of a SNP quantified on chromosome 21 in a sample with trisomy 21; the ratio of unique fetal signal to combined maternal and fetal signal is reduced to 1 to 4 and over many SNPs, approaches a theoretical mean ratio of 0·25; consequently, the mean ratio for chromosome 21 will be substantially lower than the mean ratio for chromosome 13. </a:t>
            </a:r>
            <a:endParaRPr lang="en-US" dirty="0" smtClean="0"/>
          </a:p>
          <a:p>
            <a:endParaRPr lang="en-US" dirty="0"/>
          </a:p>
        </p:txBody>
      </p:sp>
      <p:sp>
        <p:nvSpPr>
          <p:cNvPr id="4" name="Slide Number Placeholder 3"/>
          <p:cNvSpPr>
            <a:spLocks noGrp="1"/>
          </p:cNvSpPr>
          <p:nvPr>
            <p:ph type="sldNum" sz="quarter" idx="10"/>
          </p:nvPr>
        </p:nvSpPr>
        <p:spPr/>
        <p:txBody>
          <a:bodyPr/>
          <a:lstStyle/>
          <a:p>
            <a:fld id="{48D526CD-2634-944B-A3EA-57814910A04C}" type="slidenum">
              <a:rPr lang="ja-JP" altLang="en-US" smtClean="0"/>
              <a:pPr/>
              <a:t>20</a:t>
            </a:fld>
            <a:endParaRPr lang="ja-JP" altLang="en-US"/>
          </a:p>
        </p:txBody>
      </p:sp>
    </p:spTree>
    <p:extLst>
      <p:ext uri="{BB962C8B-B14F-4D97-AF65-F5344CB8AC3E}">
        <p14:creationId xmlns:p14="http://schemas.microsoft.com/office/powerpoint/2010/main" val="8204151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en-US" sz="1200" kern="1200" dirty="0" smtClean="0">
                <a:solidFill>
                  <a:schemeClr val="tx1"/>
                </a:solidFill>
                <a:effectLst/>
                <a:latin typeface="+mn-lt"/>
                <a:ea typeface="+mn-ea"/>
                <a:cs typeface="+mn-cs"/>
              </a:rPr>
              <a:t>Overview of noninvasive fetal whole genome sequencing. (a) Sample collection. Parental blood samples are collected in the first or second trimester. After centrifugation, parental DNA is extracted from peripheral blood mononuclear cells (PBMC) or buffy coat, while </a:t>
            </a:r>
            <a:r>
              <a:rPr kumimoji="1" lang="en-US" sz="1200" kern="1200" dirty="0" err="1" smtClean="0">
                <a:solidFill>
                  <a:schemeClr val="tx1"/>
                </a:solidFill>
                <a:effectLst/>
                <a:latin typeface="+mn-lt"/>
                <a:ea typeface="+mn-ea"/>
                <a:cs typeface="+mn-cs"/>
              </a:rPr>
              <a:t>cfDNA</a:t>
            </a:r>
            <a:r>
              <a:rPr kumimoji="1" lang="en-US" sz="1200" kern="1200" dirty="0" smtClean="0">
                <a:solidFill>
                  <a:schemeClr val="tx1"/>
                </a:solidFill>
                <a:effectLst/>
                <a:latin typeface="+mn-lt"/>
                <a:ea typeface="+mn-ea"/>
                <a:cs typeface="+mn-cs"/>
              </a:rPr>
              <a:t> is isolated from the maternal plasma. (b) Sample processing. Extracted DNA is amplified for library preparation and sequenced to high depth. Reads are aligned to a reference genome to identify variant alleles carried by one or both parents. (c) Inference of fetal genome. A statistical model combines known parental genotypes and alleles observed in </a:t>
            </a:r>
            <a:r>
              <a:rPr kumimoji="1" lang="en-US" sz="1200" kern="1200" dirty="0" err="1" smtClean="0">
                <a:solidFill>
                  <a:schemeClr val="tx1"/>
                </a:solidFill>
                <a:effectLst/>
                <a:latin typeface="+mn-lt"/>
                <a:ea typeface="+mn-ea"/>
                <a:cs typeface="+mn-cs"/>
              </a:rPr>
              <a:t>cfDNA</a:t>
            </a:r>
            <a:r>
              <a:rPr kumimoji="1" lang="en-US" sz="1200" kern="1200" dirty="0" smtClean="0">
                <a:solidFill>
                  <a:schemeClr val="tx1"/>
                </a:solidFill>
                <a:effectLst/>
                <a:latin typeface="+mn-lt"/>
                <a:ea typeface="+mn-ea"/>
                <a:cs typeface="+mn-cs"/>
              </a:rPr>
              <a:t> reads to predict fetal inheritance. High-impact mutations, whether inherited or de novo, are identified (lollypop). (d) Interpretation. Identified variants are compared with catalogs of known disease-associated mutations. (e) Confirmation. A subset of clinically actionable predicted mutations is confirmed with conventional procedures such as amniocentesis. Accuracy of genome inference can be assessed post hoc with DNA extracted from cord blood after delivery </a:t>
            </a:r>
            <a:endParaRPr lang="en-US" dirty="0" smtClean="0"/>
          </a:p>
          <a:p>
            <a:endParaRPr lang="en-US" dirty="0"/>
          </a:p>
        </p:txBody>
      </p:sp>
      <p:sp>
        <p:nvSpPr>
          <p:cNvPr id="4" name="Slide Number Placeholder 3"/>
          <p:cNvSpPr>
            <a:spLocks noGrp="1"/>
          </p:cNvSpPr>
          <p:nvPr>
            <p:ph type="sldNum" sz="quarter" idx="10"/>
          </p:nvPr>
        </p:nvSpPr>
        <p:spPr/>
        <p:txBody>
          <a:bodyPr/>
          <a:lstStyle/>
          <a:p>
            <a:fld id="{48D526CD-2634-944B-A3EA-57814910A04C}" type="slidenum">
              <a:rPr lang="ja-JP" altLang="en-US" smtClean="0"/>
              <a:pPr/>
              <a:t>32</a:t>
            </a:fld>
            <a:endParaRPr lang="ja-JP" altLang="en-US"/>
          </a:p>
        </p:txBody>
      </p:sp>
    </p:spTree>
    <p:extLst>
      <p:ext uri="{BB962C8B-B14F-4D97-AF65-F5344CB8AC3E}">
        <p14:creationId xmlns:p14="http://schemas.microsoft.com/office/powerpoint/2010/main" val="589683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en-US" altLang="ja-JP" sz="1200" kern="1200" dirty="0" err="1" smtClean="0">
                <a:solidFill>
                  <a:schemeClr val="tx1"/>
                </a:solidFill>
                <a:latin typeface="+mn-lt"/>
                <a:ea typeface="+mn-ea"/>
                <a:cs typeface="+mn-cs"/>
              </a:rPr>
              <a:t>β-Thalassemia</a:t>
            </a:r>
            <a:r>
              <a:rPr kumimoji="1" lang="en-US" altLang="ja-JP" sz="1200" kern="1200" dirty="0" smtClean="0">
                <a:solidFill>
                  <a:schemeClr val="tx1"/>
                </a:solidFill>
                <a:latin typeface="+mn-lt"/>
                <a:ea typeface="+mn-ea"/>
                <a:cs typeface="+mn-cs"/>
              </a:rPr>
              <a:t> is an </a:t>
            </a:r>
            <a:r>
              <a:rPr kumimoji="1" lang="en-US" altLang="ja-JP" sz="1200" kern="1200" dirty="0" err="1" smtClean="0">
                <a:solidFill>
                  <a:schemeClr val="tx1"/>
                </a:solidFill>
                <a:latin typeface="+mn-lt"/>
                <a:ea typeface="+mn-ea"/>
                <a:cs typeface="+mn-cs"/>
              </a:rPr>
              <a:t>autosomal</a:t>
            </a:r>
            <a:r>
              <a:rPr kumimoji="1" lang="en-US" altLang="ja-JP" sz="1200" kern="1200" dirty="0" smtClean="0">
                <a:solidFill>
                  <a:schemeClr val="tx1"/>
                </a:solidFill>
                <a:latin typeface="+mn-lt"/>
                <a:ea typeface="+mn-ea"/>
                <a:cs typeface="+mn-cs"/>
              </a:rPr>
              <a:t> recessive disease characterized by severe anemia and is caused by mutations in the </a:t>
            </a:r>
            <a:r>
              <a:rPr kumimoji="1" lang="en-US" altLang="ja-JP" sz="1200" i="1" kern="1200" dirty="0" smtClean="0">
                <a:solidFill>
                  <a:schemeClr val="tx1"/>
                </a:solidFill>
                <a:latin typeface="+mn-lt"/>
                <a:ea typeface="+mn-ea"/>
                <a:cs typeface="+mn-cs"/>
              </a:rPr>
              <a:t>HBB </a:t>
            </a:r>
            <a:r>
              <a:rPr kumimoji="1" lang="en-US" altLang="ja-JP" sz="1200" kern="1200" dirty="0" smtClean="0">
                <a:solidFill>
                  <a:schemeClr val="tx1"/>
                </a:solidFill>
                <a:latin typeface="+mn-lt"/>
                <a:ea typeface="+mn-ea"/>
                <a:cs typeface="+mn-cs"/>
              </a:rPr>
              <a:t>gene encoding the </a:t>
            </a:r>
            <a:r>
              <a:rPr kumimoji="1" lang="en-US" altLang="ja-JP" sz="1200" kern="1200" dirty="0" err="1" smtClean="0">
                <a:solidFill>
                  <a:schemeClr val="tx1"/>
                </a:solidFill>
                <a:latin typeface="+mn-lt"/>
                <a:ea typeface="+mn-ea"/>
                <a:cs typeface="+mn-cs"/>
              </a:rPr>
              <a:t>β</a:t>
            </a:r>
            <a:r>
              <a:rPr kumimoji="1" lang="en-US" altLang="ja-JP" sz="1200" kern="1200" dirty="0" smtClean="0">
                <a:solidFill>
                  <a:schemeClr val="tx1"/>
                </a:solidFill>
                <a:latin typeface="+mn-lt"/>
                <a:ea typeface="+mn-ea"/>
                <a:cs typeface="+mn-cs"/>
              </a:rPr>
              <a:t> subunit of hemoglobin. To inherit the disease, the fetus must carry mutations from both parents. The pregnant mother carried one </a:t>
            </a:r>
            <a:r>
              <a:rPr kumimoji="1" lang="en-US" altLang="ja-JP" sz="1200" i="1" kern="1200" dirty="0" smtClean="0">
                <a:solidFill>
                  <a:schemeClr val="tx1"/>
                </a:solidFill>
                <a:latin typeface="+mn-lt"/>
                <a:ea typeface="+mn-ea"/>
                <a:cs typeface="+mn-cs"/>
              </a:rPr>
              <a:t>HBB </a:t>
            </a:r>
            <a:r>
              <a:rPr kumimoji="1" lang="en-US" altLang="ja-JP" sz="1200" kern="1200" dirty="0" smtClean="0">
                <a:solidFill>
                  <a:schemeClr val="tx1"/>
                </a:solidFill>
                <a:latin typeface="+mn-lt"/>
                <a:ea typeface="+mn-ea"/>
                <a:cs typeface="+mn-cs"/>
              </a:rPr>
              <a:t>gene mutation, and the father carried a different mutation. The authors conducted genome-wide genotyping of maternal and paternal DNA derived from blood cells for ~900,000 single-nucleotide polymorphisms (</a:t>
            </a:r>
            <a:r>
              <a:rPr kumimoji="1" lang="en-US" altLang="ja-JP" sz="1200" kern="1200" dirty="0" err="1" smtClean="0">
                <a:solidFill>
                  <a:schemeClr val="tx1"/>
                </a:solidFill>
                <a:latin typeface="+mn-lt"/>
                <a:ea typeface="+mn-ea"/>
                <a:cs typeface="+mn-cs"/>
              </a:rPr>
              <a:t>SNPs</a:t>
            </a:r>
            <a:r>
              <a:rPr kumimoji="1" lang="en-US" altLang="ja-JP" sz="1200" kern="1200" dirty="0" smtClean="0">
                <a:solidFill>
                  <a:schemeClr val="tx1"/>
                </a:solidFill>
                <a:latin typeface="+mn-lt"/>
                <a:ea typeface="+mn-ea"/>
                <a:cs typeface="+mn-cs"/>
              </a:rPr>
              <a:t>) and divided the </a:t>
            </a:r>
            <a:r>
              <a:rPr kumimoji="1" lang="en-US" altLang="ja-JP" sz="1200" kern="1200" dirty="0" err="1" smtClean="0">
                <a:solidFill>
                  <a:schemeClr val="tx1"/>
                </a:solidFill>
                <a:latin typeface="+mn-lt"/>
                <a:ea typeface="+mn-ea"/>
                <a:cs typeface="+mn-cs"/>
              </a:rPr>
              <a:t>SNPs</a:t>
            </a:r>
            <a:r>
              <a:rPr kumimoji="1" lang="en-US" altLang="ja-JP" sz="1200" kern="1200" dirty="0" smtClean="0">
                <a:solidFill>
                  <a:schemeClr val="tx1"/>
                </a:solidFill>
                <a:latin typeface="+mn-lt"/>
                <a:ea typeface="+mn-ea"/>
                <a:cs typeface="+mn-cs"/>
              </a:rPr>
              <a:t> into five categories. From the maternal plasma DNA sequencing data, they searched for and found the paternal mutation inherited by the fetus. They then used relative </a:t>
            </a:r>
            <a:r>
              <a:rPr kumimoji="1" lang="en-US" altLang="ja-JP" sz="1200" kern="1200" dirty="0" err="1" smtClean="0">
                <a:solidFill>
                  <a:schemeClr val="tx1"/>
                </a:solidFill>
                <a:latin typeface="+mn-lt"/>
                <a:ea typeface="+mn-ea"/>
                <a:cs typeface="+mn-cs"/>
              </a:rPr>
              <a:t>haplotype</a:t>
            </a:r>
            <a:r>
              <a:rPr kumimoji="1" lang="en-US" altLang="ja-JP" sz="1200" kern="1200" dirty="0" smtClean="0">
                <a:solidFill>
                  <a:schemeClr val="tx1"/>
                </a:solidFill>
                <a:latin typeface="+mn-lt"/>
                <a:ea typeface="+mn-ea"/>
                <a:cs typeface="+mn-cs"/>
              </a:rPr>
              <a:t> dosage (RHDO) analysis to see whether the fetus had inherited the genomic region that contained the maternal mutation. They found that the fetus had not inherited the maternal mutation and thus was a heterozygous carrier for </a:t>
            </a:r>
            <a:r>
              <a:rPr kumimoji="1" lang="en-US" altLang="ja-JP" sz="1200" kern="1200" dirty="0" err="1" smtClean="0">
                <a:solidFill>
                  <a:schemeClr val="tx1"/>
                </a:solidFill>
                <a:latin typeface="+mn-lt"/>
                <a:ea typeface="+mn-ea"/>
                <a:cs typeface="+mn-cs"/>
              </a:rPr>
              <a:t>β-thalassemia</a:t>
            </a:r>
            <a:r>
              <a:rPr kumimoji="1" lang="en-US" altLang="ja-JP" sz="1200" kern="1200" dirty="0" smtClean="0">
                <a:solidFill>
                  <a:schemeClr val="tx1"/>
                </a:solidFill>
                <a:latin typeface="+mn-lt"/>
                <a:ea typeface="+mn-ea"/>
                <a:cs typeface="+mn-cs"/>
              </a:rPr>
              <a:t>. </a:t>
            </a:r>
            <a:endParaRPr lang="ja-JP" altLang="en-US" dirty="0" smtClean="0"/>
          </a:p>
          <a:p>
            <a:endParaRPr lang="ja-JP" altLang="en-US" dirty="0"/>
          </a:p>
        </p:txBody>
      </p:sp>
      <p:sp>
        <p:nvSpPr>
          <p:cNvPr id="4" name="Slide Number Placeholder 3"/>
          <p:cNvSpPr>
            <a:spLocks noGrp="1"/>
          </p:cNvSpPr>
          <p:nvPr>
            <p:ph type="sldNum" sz="quarter" idx="10"/>
          </p:nvPr>
        </p:nvSpPr>
        <p:spPr/>
        <p:txBody>
          <a:bodyPr/>
          <a:lstStyle/>
          <a:p>
            <a:fld id="{48D526CD-2634-944B-A3EA-57814910A04C}" type="slidenum">
              <a:rPr lang="ja-JP" altLang="en-US" smtClean="0"/>
              <a:pPr/>
              <a:t>33</a:t>
            </a:fld>
            <a:endParaRPr lang="ja-JP"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en-US" altLang="ja-JP" sz="1200" kern="1200" dirty="0" smtClean="0">
                <a:solidFill>
                  <a:schemeClr val="tx1"/>
                </a:solidFill>
                <a:latin typeface="+mn-lt"/>
                <a:ea typeface="+mn-ea"/>
                <a:cs typeface="+mn-cs"/>
              </a:rPr>
              <a:t>The blood of a pregnant woman contains both her own DNA and that of her fetus. Therefore, for every </a:t>
            </a:r>
            <a:r>
              <a:rPr kumimoji="1" lang="en-US" altLang="ja-JP" sz="1200" kern="1200" dirty="0" err="1" smtClean="0">
                <a:solidFill>
                  <a:schemeClr val="tx1"/>
                </a:solidFill>
                <a:latin typeface="+mn-lt"/>
                <a:ea typeface="+mn-ea"/>
                <a:cs typeface="+mn-cs"/>
              </a:rPr>
              <a:t>haplotype</a:t>
            </a:r>
            <a:r>
              <a:rPr kumimoji="1" lang="en-US" altLang="ja-JP" sz="1200" kern="1200" dirty="0" smtClean="0">
                <a:solidFill>
                  <a:schemeClr val="tx1"/>
                </a:solidFill>
                <a:latin typeface="+mn-lt"/>
                <a:ea typeface="+mn-ea"/>
                <a:cs typeface="+mn-cs"/>
              </a:rPr>
              <a:t>, the blood- derived DNA will contain copies of the paternal sequence inherited by the fetus (blue), copies of the maternal sequence that is not passed to the fetus (orange) and copies of the maternal sequence that was inherited by the fetus (yellow), and which will therefore be present in excess relative to the orange sequence. </a:t>
            </a:r>
            <a:endParaRPr lang="ja-JP" altLang="en-US" dirty="0" smtClean="0"/>
          </a:p>
          <a:p>
            <a:endParaRPr lang="ja-JP" altLang="en-US" dirty="0"/>
          </a:p>
        </p:txBody>
      </p:sp>
      <p:sp>
        <p:nvSpPr>
          <p:cNvPr id="4" name="Slide Number Placeholder 3"/>
          <p:cNvSpPr>
            <a:spLocks noGrp="1"/>
          </p:cNvSpPr>
          <p:nvPr>
            <p:ph type="sldNum" sz="quarter" idx="10"/>
          </p:nvPr>
        </p:nvSpPr>
        <p:spPr/>
        <p:txBody>
          <a:bodyPr/>
          <a:lstStyle/>
          <a:p>
            <a:fld id="{48D526CD-2634-944B-A3EA-57814910A04C}" type="slidenum">
              <a:rPr lang="ja-JP" altLang="en-US" smtClean="0"/>
              <a:pPr/>
              <a:t>35</a:t>
            </a:fld>
            <a:endParaRPr lang="ja-JP"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en-US" sz="1200" kern="1200" dirty="0" smtClean="0">
                <a:solidFill>
                  <a:schemeClr val="tx1"/>
                </a:solidFill>
                <a:effectLst/>
                <a:latin typeface="+mn-lt"/>
                <a:ea typeface="+mn-ea"/>
                <a:cs typeface="+mn-cs"/>
              </a:rPr>
              <a:t>Inference of the fetal genome on a site-by-site basis. (a) Observed parental genotypes at a given site constrain the possible fetal genotypes. At the vast majority of sites, both parents are homozygotes, and the fetal genotype is unambiguous. (b) Expected </a:t>
            </a:r>
            <a:r>
              <a:rPr kumimoji="1" lang="en-US" sz="1200" kern="1200" dirty="0" err="1" smtClean="0">
                <a:solidFill>
                  <a:schemeClr val="tx1"/>
                </a:solidFill>
                <a:effectLst/>
                <a:latin typeface="+mn-lt"/>
                <a:ea typeface="+mn-ea"/>
                <a:cs typeface="+mn-cs"/>
              </a:rPr>
              <a:t>cfDNA</a:t>
            </a:r>
            <a:r>
              <a:rPr kumimoji="1" lang="en-US" sz="1200" kern="1200" dirty="0" smtClean="0">
                <a:solidFill>
                  <a:schemeClr val="tx1"/>
                </a:solidFill>
                <a:effectLst/>
                <a:latin typeface="+mn-lt"/>
                <a:ea typeface="+mn-ea"/>
                <a:cs typeface="+mn-cs"/>
              </a:rPr>
              <a:t> makeup in the maternal plasma at maternal (top) and paternal (bottom) heterozygous sites. At these sites, either allele could be transmitted, yielding different expected allelic fractions. (c) Schematic of inference of fetal inheritance at maternal heterozygous sites. Numbers shown assume a constant sequencing depth of 100 at each site and do not represent real data. After sequencing the </a:t>
            </a:r>
            <a:r>
              <a:rPr kumimoji="1" lang="en-US" sz="1200" kern="1200" dirty="0" err="1" smtClean="0">
                <a:solidFill>
                  <a:schemeClr val="tx1"/>
                </a:solidFill>
                <a:effectLst/>
                <a:latin typeface="+mn-lt"/>
                <a:ea typeface="+mn-ea"/>
                <a:cs typeface="+mn-cs"/>
              </a:rPr>
              <a:t>cfDNA</a:t>
            </a:r>
            <a:r>
              <a:rPr kumimoji="1" lang="en-US" sz="1200" kern="1200" dirty="0" smtClean="0">
                <a:solidFill>
                  <a:schemeClr val="tx1"/>
                </a:solidFill>
                <a:effectLst/>
                <a:latin typeface="+mn-lt"/>
                <a:ea typeface="+mn-ea"/>
                <a:cs typeface="+mn-cs"/>
              </a:rPr>
              <a:t>, observed allele counts are compared with expected allele counts at each site, and in each case, the more likely scenario is chosen (purple boxes). (d) Schematic of inference of fetal inheritance at paternal heterozygous sites. Numbers are presented as in (c). At each site, presence of the B allele is unexpected in cases where the father transmits the ‘A’ allele. At the rightmost site, the single observed ‘B’ allele could be evidence of true ‘B’ transmission or an error introduced during the sequencing process </a:t>
            </a:r>
            <a:endParaRPr lang="en-US" dirty="0" smtClean="0"/>
          </a:p>
          <a:p>
            <a:endParaRPr lang="en-US" dirty="0"/>
          </a:p>
        </p:txBody>
      </p:sp>
      <p:sp>
        <p:nvSpPr>
          <p:cNvPr id="4" name="Slide Number Placeholder 3"/>
          <p:cNvSpPr>
            <a:spLocks noGrp="1"/>
          </p:cNvSpPr>
          <p:nvPr>
            <p:ph type="sldNum" sz="quarter" idx="10"/>
          </p:nvPr>
        </p:nvSpPr>
        <p:spPr/>
        <p:txBody>
          <a:bodyPr/>
          <a:lstStyle/>
          <a:p>
            <a:fld id="{48D526CD-2634-944B-A3EA-57814910A04C}" type="slidenum">
              <a:rPr lang="ja-JP" altLang="en-US" smtClean="0"/>
              <a:pPr/>
              <a:t>36</a:t>
            </a:fld>
            <a:endParaRPr lang="ja-JP" altLang="en-US"/>
          </a:p>
        </p:txBody>
      </p:sp>
    </p:spTree>
    <p:extLst>
      <p:ext uri="{BB962C8B-B14F-4D97-AF65-F5344CB8AC3E}">
        <p14:creationId xmlns:p14="http://schemas.microsoft.com/office/powerpoint/2010/main" val="8754615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en-US" sz="1200" kern="1200" dirty="0" smtClean="0">
                <a:solidFill>
                  <a:schemeClr val="tx1"/>
                </a:solidFill>
                <a:effectLst/>
                <a:latin typeface="+mn-lt"/>
                <a:ea typeface="+mn-ea"/>
                <a:cs typeface="+mn-cs"/>
              </a:rPr>
              <a:t>Inference of the fetal genome from haplotype blocks. (a) Phasing of maternal heterozygous sites into haplotype blocks (red bars). Haplotype blocks contain dozens or hundreds of such sites and cover over 300 </a:t>
            </a:r>
            <a:r>
              <a:rPr kumimoji="1" lang="en-US" sz="1200" kern="1200" dirty="0" err="1" smtClean="0">
                <a:solidFill>
                  <a:schemeClr val="tx1"/>
                </a:solidFill>
                <a:effectLst/>
                <a:latin typeface="+mn-lt"/>
                <a:ea typeface="+mn-ea"/>
                <a:cs typeface="+mn-cs"/>
              </a:rPr>
              <a:t>kilobases</a:t>
            </a:r>
            <a:r>
              <a:rPr kumimoji="1" lang="en-US" sz="1200" kern="1200" dirty="0" smtClean="0">
                <a:solidFill>
                  <a:schemeClr val="tx1"/>
                </a:solidFill>
                <a:effectLst/>
                <a:latin typeface="+mn-lt"/>
                <a:ea typeface="+mn-ea"/>
                <a:cs typeface="+mn-cs"/>
              </a:rPr>
              <a:t> on average. A single chromosome may have over 100 haplotype blocks; contiguity between blocks is not defined. Approximately 90% of all heterozygous sites are incorporated into haplotype blocks. Sites shown do not represent real data. (b) Phasing of paternal heterozygous sites into haplotype blocks (blue bars). Paternal and maternal blocks may overlap but are independently defined. (c) Schematic of inference of fetal inheritance of maternal haplotype blocks. Numbers shown assume a constant sequencing depth of 100 at each. After sequencing the </a:t>
            </a:r>
            <a:r>
              <a:rPr kumimoji="1" lang="en-US" sz="1200" kern="1200" dirty="0" err="1" smtClean="0">
                <a:solidFill>
                  <a:schemeClr val="tx1"/>
                </a:solidFill>
                <a:effectLst/>
                <a:latin typeface="+mn-lt"/>
                <a:ea typeface="+mn-ea"/>
                <a:cs typeface="+mn-cs"/>
              </a:rPr>
              <a:t>cfDNA</a:t>
            </a:r>
            <a:r>
              <a:rPr kumimoji="1" lang="en-US" sz="1200" kern="1200" dirty="0" smtClean="0">
                <a:solidFill>
                  <a:schemeClr val="tx1"/>
                </a:solidFill>
                <a:effectLst/>
                <a:latin typeface="+mn-lt"/>
                <a:ea typeface="+mn-ea"/>
                <a:cs typeface="+mn-cs"/>
              </a:rPr>
              <a:t>, evidence of deviations from expected allele counts is aggregated over each site in haplotype blocks ‘A’ and ‘B’, and the more likely block is predicted. Block-level predictions in turn determine predictions at each contained site. The site in the center of the block would be incorrectly predicted if sites were considered independently; its inclusion in a haplotype block mitigates sampling noise and corrects the prediction. (d) Schematic of inference of fetal inheritance of paternal haplotype blocks. Numbers are presented as in (c). The observed ‘G’ allele at the rightmost site, likely to cause an incorrect prediction if sites were considered independently, is now correctly identified as an error introduced during the sequencing process rather than evidence of transmission of the ‘G’ allele. (e) The inferred fetal genome is a composite of the parental haplotype blocks </a:t>
            </a:r>
            <a:endParaRPr lang="en-US" dirty="0" smtClean="0"/>
          </a:p>
          <a:p>
            <a:endParaRPr lang="en-US" dirty="0"/>
          </a:p>
        </p:txBody>
      </p:sp>
      <p:sp>
        <p:nvSpPr>
          <p:cNvPr id="4" name="Slide Number Placeholder 3"/>
          <p:cNvSpPr>
            <a:spLocks noGrp="1"/>
          </p:cNvSpPr>
          <p:nvPr>
            <p:ph type="sldNum" sz="quarter" idx="10"/>
          </p:nvPr>
        </p:nvSpPr>
        <p:spPr/>
        <p:txBody>
          <a:bodyPr/>
          <a:lstStyle/>
          <a:p>
            <a:fld id="{48D526CD-2634-944B-A3EA-57814910A04C}" type="slidenum">
              <a:rPr lang="ja-JP" altLang="en-US" smtClean="0"/>
              <a:pPr/>
              <a:t>37</a:t>
            </a:fld>
            <a:endParaRPr lang="ja-JP" altLang="en-US"/>
          </a:p>
        </p:txBody>
      </p:sp>
    </p:spTree>
    <p:extLst>
      <p:ext uri="{BB962C8B-B14F-4D97-AF65-F5344CB8AC3E}">
        <p14:creationId xmlns:p14="http://schemas.microsoft.com/office/powerpoint/2010/main" val="154051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en-US" altLang="ja-JP" sz="1200" kern="1200" dirty="0" smtClean="0">
                <a:solidFill>
                  <a:schemeClr val="tx1"/>
                </a:solidFill>
                <a:latin typeface="+mn-lt"/>
                <a:ea typeface="+mn-ea"/>
                <a:cs typeface="+mn-cs"/>
              </a:rPr>
              <a:t>Over-representation of ‘maternal </a:t>
            </a:r>
            <a:r>
              <a:rPr kumimoji="1" lang="en-US" altLang="ja-JP" sz="1200" kern="1200" dirty="0" err="1" smtClean="0">
                <a:solidFill>
                  <a:schemeClr val="tx1"/>
                </a:solidFill>
                <a:latin typeface="+mn-lt"/>
                <a:ea typeface="+mn-ea"/>
                <a:cs typeface="+mn-cs"/>
              </a:rPr>
              <a:t>haplotype</a:t>
            </a:r>
            <a:r>
              <a:rPr kumimoji="1" lang="en-US" altLang="ja-JP" sz="1200" kern="1200" dirty="0" smtClean="0">
                <a:solidFill>
                  <a:schemeClr val="tx1"/>
                </a:solidFill>
                <a:latin typeface="+mn-lt"/>
                <a:ea typeface="+mn-ea"/>
                <a:cs typeface="+mn-cs"/>
              </a:rPr>
              <a:t> 2’ in P2T3 maternal plasma immediately adjacent to the </a:t>
            </a:r>
            <a:r>
              <a:rPr kumimoji="1" lang="en-US" altLang="ja-JP" sz="1200" kern="1200" dirty="0" err="1" smtClean="0">
                <a:solidFill>
                  <a:schemeClr val="tx1"/>
                </a:solidFill>
                <a:latin typeface="+mn-lt"/>
                <a:ea typeface="+mn-ea"/>
                <a:cs typeface="+mn-cs"/>
              </a:rPr>
              <a:t>DiGeorge</a:t>
            </a:r>
            <a:r>
              <a:rPr kumimoji="1" lang="en-US" altLang="ja-JP" sz="1200" kern="1200" dirty="0" smtClean="0">
                <a:solidFill>
                  <a:schemeClr val="tx1"/>
                </a:solidFill>
                <a:latin typeface="+mn-lt"/>
                <a:ea typeface="+mn-ea"/>
                <a:cs typeface="+mn-cs"/>
              </a:rPr>
              <a:t> syndrome associated deletion (blue) indicates fetal inheritance of the deletion, which agrees with fetal cord blood genotype. </a:t>
            </a:r>
            <a:endParaRPr lang="ja-JP" altLang="en-US" dirty="0" smtClean="0"/>
          </a:p>
          <a:p>
            <a:endParaRPr lang="ja-JP" altLang="en-US" dirty="0"/>
          </a:p>
        </p:txBody>
      </p:sp>
      <p:sp>
        <p:nvSpPr>
          <p:cNvPr id="4" name="Slide Number Placeholder 3"/>
          <p:cNvSpPr>
            <a:spLocks noGrp="1"/>
          </p:cNvSpPr>
          <p:nvPr>
            <p:ph type="sldNum" sz="quarter" idx="10"/>
          </p:nvPr>
        </p:nvSpPr>
        <p:spPr/>
        <p:txBody>
          <a:bodyPr/>
          <a:lstStyle/>
          <a:p>
            <a:fld id="{48D526CD-2634-944B-A3EA-57814910A04C}" type="slidenum">
              <a:rPr lang="ja-JP" altLang="en-US" smtClean="0"/>
              <a:pPr/>
              <a:t>41</a:t>
            </a:fld>
            <a:endParaRPr lang="ja-JP"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ltLang="ja-JP" smtClean="0"/>
              <a:t>Click to edit Master title style</a:t>
            </a:r>
            <a:endParaRPr lang="ja-JP" alt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ja-JP" smtClean="0"/>
              <a:t>Click to edit Master subtitle style</a:t>
            </a:r>
            <a:endParaRPr lang="ja-JP" altLang="en-US"/>
          </a:p>
        </p:txBody>
      </p:sp>
      <p:sp>
        <p:nvSpPr>
          <p:cNvPr id="4" name="Date Placeholder 3"/>
          <p:cNvSpPr>
            <a:spLocks noGrp="1"/>
          </p:cNvSpPr>
          <p:nvPr>
            <p:ph type="dt" sz="half" idx="10"/>
          </p:nvPr>
        </p:nvSpPr>
        <p:spPr/>
        <p:txBody>
          <a:bodyPr/>
          <a:lstStyle/>
          <a:p>
            <a:fld id="{FC82E73D-BA91-8A41-8477-B9E72FC9C493}" type="datetimeFigureOut">
              <a:rPr lang="ja-JP" altLang="en-US" smtClean="0"/>
              <a:pPr/>
              <a:t>5/19/15</a:t>
            </a:fld>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smtClean="0"/>
              <a:t>Click to edit Master title style</a:t>
            </a:r>
            <a:endParaRPr lang="ja-JP" altLang="en-US"/>
          </a:p>
        </p:txBody>
      </p:sp>
      <p:sp>
        <p:nvSpPr>
          <p:cNvPr id="3" name="Vertical Text Placeholder 2"/>
          <p:cNvSpPr>
            <a:spLocks noGrp="1"/>
          </p:cNvSpPr>
          <p:nvPr>
            <p:ph type="body" orient="vert" idx="1"/>
          </p:nvPr>
        </p:nvSpPr>
        <p:spPr/>
        <p:txBody>
          <a:bodyPr vert="eaVert"/>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4" name="Date Placeholder 3"/>
          <p:cNvSpPr>
            <a:spLocks noGrp="1"/>
          </p:cNvSpPr>
          <p:nvPr>
            <p:ph type="dt" sz="half" idx="10"/>
          </p:nvPr>
        </p:nvSpPr>
        <p:spPr/>
        <p:txBody>
          <a:bodyPr/>
          <a:lstStyle/>
          <a:p>
            <a:fld id="{FC82E73D-BA91-8A41-8477-B9E72FC9C493}" type="datetimeFigureOut">
              <a:rPr lang="ja-JP" altLang="en-US" smtClean="0"/>
              <a:pPr/>
              <a:t>5/19/15</a:t>
            </a:fld>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ltLang="ja-JP" smtClean="0"/>
              <a:t>Click to edit Master title style</a:t>
            </a:r>
            <a:endParaRPr lang="ja-JP" alt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4" name="Date Placeholder 3"/>
          <p:cNvSpPr>
            <a:spLocks noGrp="1"/>
          </p:cNvSpPr>
          <p:nvPr>
            <p:ph type="dt" sz="half" idx="10"/>
          </p:nvPr>
        </p:nvSpPr>
        <p:spPr/>
        <p:txBody>
          <a:bodyPr/>
          <a:lstStyle/>
          <a:p>
            <a:fld id="{FC82E73D-BA91-8A41-8477-B9E72FC9C493}" type="datetimeFigureOut">
              <a:rPr lang="ja-JP" altLang="en-US" smtClean="0"/>
              <a:pPr/>
              <a:t>5/19/15</a:t>
            </a:fld>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smtClean="0"/>
              <a:t>Click to edit Master title style</a:t>
            </a:r>
            <a:endParaRPr lang="ja-JP" altLang="en-US"/>
          </a:p>
        </p:txBody>
      </p:sp>
      <p:sp>
        <p:nvSpPr>
          <p:cNvPr id="3" name="Content Placeholder 2"/>
          <p:cNvSpPr>
            <a:spLocks noGrp="1"/>
          </p:cNvSpPr>
          <p:nvPr>
            <p:ph idx="1"/>
          </p:nvPr>
        </p:nvSpPr>
        <p:spPr/>
        <p:txBody>
          <a:body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4" name="Date Placeholder 3"/>
          <p:cNvSpPr>
            <a:spLocks noGrp="1"/>
          </p:cNvSpPr>
          <p:nvPr>
            <p:ph type="dt" sz="half" idx="10"/>
          </p:nvPr>
        </p:nvSpPr>
        <p:spPr/>
        <p:txBody>
          <a:bodyPr/>
          <a:lstStyle/>
          <a:p>
            <a:fld id="{FC82E73D-BA91-8A41-8477-B9E72FC9C493}" type="datetimeFigureOut">
              <a:rPr lang="ja-JP" altLang="en-US" smtClean="0"/>
              <a:pPr/>
              <a:t>5/19/15</a:t>
            </a:fld>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ltLang="ja-JP" smtClean="0"/>
              <a:t>Click to edit Master title style</a:t>
            </a:r>
            <a:endParaRPr lang="ja-JP" alt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ja-JP" smtClean="0"/>
              <a:t>Click to edit Master text styles</a:t>
            </a:r>
          </a:p>
        </p:txBody>
      </p:sp>
      <p:sp>
        <p:nvSpPr>
          <p:cNvPr id="4" name="Date Placeholder 3"/>
          <p:cNvSpPr>
            <a:spLocks noGrp="1"/>
          </p:cNvSpPr>
          <p:nvPr>
            <p:ph type="dt" sz="half" idx="10"/>
          </p:nvPr>
        </p:nvSpPr>
        <p:spPr/>
        <p:txBody>
          <a:bodyPr/>
          <a:lstStyle/>
          <a:p>
            <a:fld id="{FC82E73D-BA91-8A41-8477-B9E72FC9C493}" type="datetimeFigureOut">
              <a:rPr lang="ja-JP" altLang="en-US" smtClean="0"/>
              <a:pPr/>
              <a:t>5/19/15</a:t>
            </a:fld>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smtClean="0"/>
              <a:t>Click to edit Master title style</a:t>
            </a:r>
            <a:endParaRPr lang="ja-JP" alt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5" name="Date Placeholder 4"/>
          <p:cNvSpPr>
            <a:spLocks noGrp="1"/>
          </p:cNvSpPr>
          <p:nvPr>
            <p:ph type="dt" sz="half" idx="10"/>
          </p:nvPr>
        </p:nvSpPr>
        <p:spPr/>
        <p:txBody>
          <a:bodyPr/>
          <a:lstStyle/>
          <a:p>
            <a:fld id="{FC82E73D-BA91-8A41-8477-B9E72FC9C493}" type="datetimeFigureOut">
              <a:rPr lang="ja-JP" altLang="en-US" smtClean="0"/>
              <a:pPr/>
              <a:t>5/19/15</a:t>
            </a:fld>
            <a:endParaRPr lang="ja-JP" altLang="en-US"/>
          </a:p>
        </p:txBody>
      </p:sp>
      <p:sp>
        <p:nvSpPr>
          <p:cNvPr id="6" name="Footer Placeholder 5"/>
          <p:cNvSpPr>
            <a:spLocks noGrp="1"/>
          </p:cNvSpPr>
          <p:nvPr>
            <p:ph type="ftr" sz="quarter" idx="11"/>
          </p:nvPr>
        </p:nvSpPr>
        <p:spPr/>
        <p:txBody>
          <a:bodyPr/>
          <a:lstStyle/>
          <a:p>
            <a:endParaRPr lang="ja-JP" altLang="en-US"/>
          </a:p>
        </p:txBody>
      </p:sp>
      <p:sp>
        <p:nvSpPr>
          <p:cNvPr id="7" name="Slide Number Placeholder 6"/>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ltLang="ja-JP" smtClean="0"/>
              <a:t>Click to edit Master title style</a:t>
            </a:r>
            <a:endParaRPr lang="ja-JP" alt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ja-JP"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ja-JP"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7" name="Date Placeholder 6"/>
          <p:cNvSpPr>
            <a:spLocks noGrp="1"/>
          </p:cNvSpPr>
          <p:nvPr>
            <p:ph type="dt" sz="half" idx="10"/>
          </p:nvPr>
        </p:nvSpPr>
        <p:spPr/>
        <p:txBody>
          <a:bodyPr/>
          <a:lstStyle/>
          <a:p>
            <a:fld id="{FC82E73D-BA91-8A41-8477-B9E72FC9C493}" type="datetimeFigureOut">
              <a:rPr lang="ja-JP" altLang="en-US" smtClean="0"/>
              <a:pPr/>
              <a:t>5/19/15</a:t>
            </a:fld>
            <a:endParaRPr lang="ja-JP" altLang="en-US"/>
          </a:p>
        </p:txBody>
      </p:sp>
      <p:sp>
        <p:nvSpPr>
          <p:cNvPr id="8" name="Footer Placeholder 7"/>
          <p:cNvSpPr>
            <a:spLocks noGrp="1"/>
          </p:cNvSpPr>
          <p:nvPr>
            <p:ph type="ftr" sz="quarter" idx="11"/>
          </p:nvPr>
        </p:nvSpPr>
        <p:spPr/>
        <p:txBody>
          <a:bodyPr/>
          <a:lstStyle/>
          <a:p>
            <a:endParaRPr lang="ja-JP" altLang="en-US"/>
          </a:p>
        </p:txBody>
      </p:sp>
      <p:sp>
        <p:nvSpPr>
          <p:cNvPr id="9" name="Slide Number Placeholder 8"/>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smtClean="0"/>
              <a:t>Click to edit Master title style</a:t>
            </a:r>
            <a:endParaRPr lang="ja-JP" altLang="en-US"/>
          </a:p>
        </p:txBody>
      </p:sp>
      <p:sp>
        <p:nvSpPr>
          <p:cNvPr id="3" name="Date Placeholder 2"/>
          <p:cNvSpPr>
            <a:spLocks noGrp="1"/>
          </p:cNvSpPr>
          <p:nvPr>
            <p:ph type="dt" sz="half" idx="10"/>
          </p:nvPr>
        </p:nvSpPr>
        <p:spPr/>
        <p:txBody>
          <a:bodyPr/>
          <a:lstStyle/>
          <a:p>
            <a:fld id="{FC82E73D-BA91-8A41-8477-B9E72FC9C493}" type="datetimeFigureOut">
              <a:rPr lang="ja-JP" altLang="en-US" smtClean="0"/>
              <a:pPr/>
              <a:t>5/19/15</a:t>
            </a:fld>
            <a:endParaRPr lang="ja-JP" altLang="en-US"/>
          </a:p>
        </p:txBody>
      </p:sp>
      <p:sp>
        <p:nvSpPr>
          <p:cNvPr id="4" name="Footer Placeholder 3"/>
          <p:cNvSpPr>
            <a:spLocks noGrp="1"/>
          </p:cNvSpPr>
          <p:nvPr>
            <p:ph type="ftr" sz="quarter" idx="11"/>
          </p:nvPr>
        </p:nvSpPr>
        <p:spPr/>
        <p:txBody>
          <a:bodyPr/>
          <a:lstStyle/>
          <a:p>
            <a:endParaRPr lang="ja-JP" altLang="en-US"/>
          </a:p>
        </p:txBody>
      </p:sp>
      <p:sp>
        <p:nvSpPr>
          <p:cNvPr id="5" name="Slide Number Placeholder 4"/>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82E73D-BA91-8A41-8477-B9E72FC9C493}" type="datetimeFigureOut">
              <a:rPr lang="ja-JP" altLang="en-US" smtClean="0"/>
              <a:pPr/>
              <a:t>5/19/15</a:t>
            </a:fld>
            <a:endParaRPr lang="ja-JP" altLang="en-US"/>
          </a:p>
        </p:txBody>
      </p:sp>
      <p:sp>
        <p:nvSpPr>
          <p:cNvPr id="3" name="Footer Placeholder 2"/>
          <p:cNvSpPr>
            <a:spLocks noGrp="1"/>
          </p:cNvSpPr>
          <p:nvPr>
            <p:ph type="ftr" sz="quarter" idx="11"/>
          </p:nvPr>
        </p:nvSpPr>
        <p:spPr/>
        <p:txBody>
          <a:bodyPr/>
          <a:lstStyle/>
          <a:p>
            <a:endParaRPr lang="ja-JP" altLang="en-US"/>
          </a:p>
        </p:txBody>
      </p:sp>
      <p:sp>
        <p:nvSpPr>
          <p:cNvPr id="4" name="Slide Number Placeholder 3"/>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ltLang="ja-JP" smtClean="0"/>
              <a:t>Click to edit Master title style</a:t>
            </a:r>
            <a:endParaRPr lang="ja-JP" alt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ja-JP" smtClean="0"/>
              <a:t>Click to edit Master text styles</a:t>
            </a:r>
          </a:p>
        </p:txBody>
      </p:sp>
      <p:sp>
        <p:nvSpPr>
          <p:cNvPr id="5" name="Date Placeholder 4"/>
          <p:cNvSpPr>
            <a:spLocks noGrp="1"/>
          </p:cNvSpPr>
          <p:nvPr>
            <p:ph type="dt" sz="half" idx="10"/>
          </p:nvPr>
        </p:nvSpPr>
        <p:spPr/>
        <p:txBody>
          <a:bodyPr/>
          <a:lstStyle/>
          <a:p>
            <a:fld id="{FC82E73D-BA91-8A41-8477-B9E72FC9C493}" type="datetimeFigureOut">
              <a:rPr lang="ja-JP" altLang="en-US" smtClean="0"/>
              <a:pPr/>
              <a:t>5/19/15</a:t>
            </a:fld>
            <a:endParaRPr lang="ja-JP" altLang="en-US"/>
          </a:p>
        </p:txBody>
      </p:sp>
      <p:sp>
        <p:nvSpPr>
          <p:cNvPr id="6" name="Footer Placeholder 5"/>
          <p:cNvSpPr>
            <a:spLocks noGrp="1"/>
          </p:cNvSpPr>
          <p:nvPr>
            <p:ph type="ftr" sz="quarter" idx="11"/>
          </p:nvPr>
        </p:nvSpPr>
        <p:spPr/>
        <p:txBody>
          <a:bodyPr/>
          <a:lstStyle/>
          <a:p>
            <a:endParaRPr lang="ja-JP" altLang="en-US"/>
          </a:p>
        </p:txBody>
      </p:sp>
      <p:sp>
        <p:nvSpPr>
          <p:cNvPr id="7" name="Slide Number Placeholder 6"/>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ltLang="ja-JP" smtClean="0"/>
              <a:t>Click to edit Master title style</a:t>
            </a:r>
            <a:endParaRPr lang="ja-JP" alt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ja-JP" alt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ja-JP" smtClean="0"/>
              <a:t>Click to edit Master text styles</a:t>
            </a:r>
          </a:p>
        </p:txBody>
      </p:sp>
      <p:sp>
        <p:nvSpPr>
          <p:cNvPr id="5" name="Date Placeholder 4"/>
          <p:cNvSpPr>
            <a:spLocks noGrp="1"/>
          </p:cNvSpPr>
          <p:nvPr>
            <p:ph type="dt" sz="half" idx="10"/>
          </p:nvPr>
        </p:nvSpPr>
        <p:spPr/>
        <p:txBody>
          <a:bodyPr/>
          <a:lstStyle/>
          <a:p>
            <a:fld id="{FC82E73D-BA91-8A41-8477-B9E72FC9C493}" type="datetimeFigureOut">
              <a:rPr lang="ja-JP" altLang="en-US" smtClean="0"/>
              <a:pPr/>
              <a:t>5/19/15</a:t>
            </a:fld>
            <a:endParaRPr lang="ja-JP" altLang="en-US"/>
          </a:p>
        </p:txBody>
      </p:sp>
      <p:sp>
        <p:nvSpPr>
          <p:cNvPr id="6" name="Footer Placeholder 5"/>
          <p:cNvSpPr>
            <a:spLocks noGrp="1"/>
          </p:cNvSpPr>
          <p:nvPr>
            <p:ph type="ftr" sz="quarter" idx="11"/>
          </p:nvPr>
        </p:nvSpPr>
        <p:spPr/>
        <p:txBody>
          <a:bodyPr/>
          <a:lstStyle/>
          <a:p>
            <a:endParaRPr lang="ja-JP" altLang="en-US"/>
          </a:p>
        </p:txBody>
      </p:sp>
      <p:sp>
        <p:nvSpPr>
          <p:cNvPr id="7" name="Slide Number Placeholder 6"/>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ltLang="ja-JP" smtClean="0"/>
              <a:t>Click to edit Master title style</a:t>
            </a:r>
            <a:endParaRPr lang="ja-JP" alt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82E73D-BA91-8A41-8477-B9E72FC9C493}" type="datetimeFigureOut">
              <a:rPr lang="ja-JP" altLang="en-US" smtClean="0"/>
              <a:pPr/>
              <a:t>5/19/15</a:t>
            </a:fld>
            <a:endParaRPr lang="ja-JP"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D02507-7F4B-164F-B59E-68C03F00B854}" type="slidenum">
              <a:rPr lang="ja-JP" altLang="en-US" smtClean="0"/>
              <a:pPr/>
              <a:t>‹#›</a:t>
            </a:fld>
            <a:endParaRPr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 Id="rId3"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8.png"/><Relationship Id="rId1" Type="http://schemas.openxmlformats.org/officeDocument/2006/relationships/slideLayout" Target="../slideLayouts/slideLayout7.xml"/><Relationship Id="rId2"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image" Target="../media/image31.png"/><Relationship Id="rId5" Type="http://schemas.openxmlformats.org/officeDocument/2006/relationships/image" Target="../media/image32.png"/><Relationship Id="rId1" Type="http://schemas.openxmlformats.org/officeDocument/2006/relationships/slideLayout" Target="../slideLayouts/slideLayout7.xml"/><Relationship Id="rId2" Type="http://schemas.openxmlformats.org/officeDocument/2006/relationships/image" Target="../media/image2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3.png"/><Relationship Id="rId3" Type="http://schemas.openxmlformats.org/officeDocument/2006/relationships/image" Target="../media/image3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5.png"/><Relationship Id="rId3" Type="http://schemas.openxmlformats.org/officeDocument/2006/relationships/image" Target="../media/image3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png"/></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4" Type="http://schemas.openxmlformats.org/officeDocument/2006/relationships/image" Target="../media/image41.png"/><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4" Type="http://schemas.openxmlformats.org/officeDocument/2006/relationships/image" Target="../media/image43.png"/><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4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4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4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8.png"/><Relationship Id="rId3" Type="http://schemas.openxmlformats.org/officeDocument/2006/relationships/image" Target="../media/image4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5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ltLang="ja-JP" dirty="0" smtClean="0"/>
              <a:t>Gene 210</a:t>
            </a:r>
            <a:br>
              <a:rPr lang="en-US" altLang="ja-JP" dirty="0" smtClean="0"/>
            </a:br>
            <a:r>
              <a:rPr lang="en-US" altLang="ja-JP" dirty="0" smtClean="0"/>
              <a:t>Fetal/Prenatal Sequencing</a:t>
            </a:r>
            <a:endParaRPr lang="ja-JP" altLang="en-US" dirty="0"/>
          </a:p>
        </p:txBody>
      </p:sp>
      <p:sp>
        <p:nvSpPr>
          <p:cNvPr id="3" name="Subtitle 2"/>
          <p:cNvSpPr>
            <a:spLocks noGrp="1"/>
          </p:cNvSpPr>
          <p:nvPr>
            <p:ph type="subTitle" idx="1"/>
          </p:nvPr>
        </p:nvSpPr>
        <p:spPr/>
        <p:txBody>
          <a:bodyPr/>
          <a:lstStyle/>
          <a:p>
            <a:r>
              <a:rPr lang="en-US" altLang="ja-JP" dirty="0" smtClean="0"/>
              <a:t>May </a:t>
            </a:r>
            <a:r>
              <a:rPr lang="en-US" altLang="ja-JP" dirty="0" smtClean="0"/>
              <a:t>19, 2015</a:t>
            </a:r>
            <a:endParaRPr lang="ja-JP" altLang="en-US"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000" b="1" dirty="0" smtClean="0">
                <a:solidFill>
                  <a:srgbClr val="0000FF"/>
                </a:solidFill>
                <a:latin typeface="Arial" pitchFamily="-104" charset="0"/>
                <a:ea typeface="msgothic" charset="0"/>
                <a:cs typeface="msgothic" charset="0"/>
              </a:rPr>
              <a:t>Prenatal Diagnosis</a:t>
            </a:r>
            <a:endParaRPr lang="en-GB" altLang="ja-JP" sz="4000" b="1" dirty="0">
              <a:solidFill>
                <a:srgbClr val="0000FF"/>
              </a:solidFill>
              <a:latin typeface="Arial" pitchFamily="-104" charset="0"/>
              <a:ea typeface="msgothic" charset="0"/>
              <a:cs typeface="msgothic" charset="0"/>
            </a:endParaRPr>
          </a:p>
        </p:txBody>
      </p:sp>
      <p:sp>
        <p:nvSpPr>
          <p:cNvPr id="4" name="TextBox 3"/>
          <p:cNvSpPr txBox="1"/>
          <p:nvPr/>
        </p:nvSpPr>
        <p:spPr>
          <a:xfrm>
            <a:off x="2914240" y="1043296"/>
            <a:ext cx="3378200" cy="646331"/>
          </a:xfrm>
          <a:prstGeom prst="rect">
            <a:avLst/>
          </a:prstGeom>
          <a:noFill/>
        </p:spPr>
        <p:txBody>
          <a:bodyPr wrap="square" rtlCol="0">
            <a:spAutoFit/>
          </a:bodyPr>
          <a:lstStyle/>
          <a:p>
            <a:pPr algn="ctr"/>
            <a:r>
              <a:rPr lang="en-US" sz="3600" b="1" dirty="0" smtClean="0">
                <a:latin typeface="Helvetica"/>
                <a:cs typeface="Helvetica"/>
              </a:rPr>
              <a:t>Invasive</a:t>
            </a:r>
            <a:endParaRPr lang="en-US" sz="3600" b="1" dirty="0">
              <a:latin typeface="Helvetica"/>
              <a:cs typeface="Helvetica"/>
            </a:endParaRPr>
          </a:p>
        </p:txBody>
      </p:sp>
      <p:sp>
        <p:nvSpPr>
          <p:cNvPr id="7" name="TextBox 6"/>
          <p:cNvSpPr txBox="1"/>
          <p:nvPr/>
        </p:nvSpPr>
        <p:spPr>
          <a:xfrm>
            <a:off x="4872040" y="1606561"/>
            <a:ext cx="4271960" cy="5170645"/>
          </a:xfrm>
          <a:prstGeom prst="rect">
            <a:avLst/>
          </a:prstGeom>
          <a:noFill/>
        </p:spPr>
        <p:txBody>
          <a:bodyPr wrap="square" rtlCol="0">
            <a:spAutoFit/>
          </a:bodyPr>
          <a:lstStyle/>
          <a:p>
            <a:r>
              <a:rPr lang="en-US" altLang="ja-JP" sz="2200" b="1" dirty="0" smtClean="0"/>
              <a:t>Amniocentesis</a:t>
            </a:r>
            <a:r>
              <a:rPr lang="en-US" altLang="ja-JP" sz="2200" dirty="0" smtClean="0"/>
              <a:t>: A sample of the amniotic fluid surrounding the fetus is withdrawn through a needle inserted into the mother's uterus. Fetal chromosomes are analyzed. After 15 weeks of gestation. 1:200 risk of miscarriage.</a:t>
            </a:r>
          </a:p>
          <a:p>
            <a:endParaRPr lang="en-US" altLang="ja-JP" sz="2200" dirty="0" smtClean="0"/>
          </a:p>
          <a:p>
            <a:r>
              <a:rPr lang="en-US" altLang="ja-JP" sz="2200" b="1" dirty="0" smtClean="0"/>
              <a:t>Chorionic </a:t>
            </a:r>
            <a:r>
              <a:rPr lang="en-US" altLang="ja-JP" sz="2200" b="1" dirty="0" err="1" smtClean="0"/>
              <a:t>villus</a:t>
            </a:r>
            <a:r>
              <a:rPr lang="en-US" altLang="ja-JP" sz="2200" b="1" dirty="0" smtClean="0"/>
              <a:t> sampling (CVS)</a:t>
            </a:r>
            <a:r>
              <a:rPr lang="en-US" altLang="ja-JP" sz="2200" dirty="0" smtClean="0"/>
              <a:t>: Cells taken from the embryo placenta can be used to analyze the fetal chromosomes. Typically performed between week 9 and 14. 1:100 risk of miscarriage.</a:t>
            </a:r>
          </a:p>
          <a:p>
            <a:endParaRPr lang="en-US" altLang="ja-JP" sz="2200" dirty="0" smtClean="0"/>
          </a:p>
        </p:txBody>
      </p:sp>
      <p:pic>
        <p:nvPicPr>
          <p:cNvPr id="13" name="Picture 12"/>
          <p:cNvPicPr>
            <a:picLocks noChangeAspect="1"/>
          </p:cNvPicPr>
          <p:nvPr/>
        </p:nvPicPr>
        <p:blipFill>
          <a:blip r:embed="rId2"/>
          <a:srcRect t="1888"/>
          <a:stretch>
            <a:fillRect/>
          </a:stretch>
        </p:blipFill>
        <p:spPr>
          <a:xfrm>
            <a:off x="118534" y="2133600"/>
            <a:ext cx="4484806" cy="3300104"/>
          </a:xfrm>
          <a:prstGeom prst="rect">
            <a:avLst/>
          </a:prstGeom>
        </p:spPr>
      </p:pic>
    </p:spTree>
    <p:extLst>
      <p:ext uri="{BB962C8B-B14F-4D97-AF65-F5344CB8AC3E}">
        <p14:creationId xmlns:p14="http://schemas.microsoft.com/office/powerpoint/2010/main" val="2429700438"/>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
          <p:cNvSpPr txBox="1">
            <a:spLocks noChangeArrowheads="1"/>
          </p:cNvSpPr>
          <p:nvPr/>
        </p:nvSpPr>
        <p:spPr bwMode="auto">
          <a:xfrm>
            <a:off x="0" y="174258"/>
            <a:ext cx="914400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altLang="ja-JP" sz="3200" b="1" dirty="0" smtClean="0">
                <a:solidFill>
                  <a:srgbClr val="0000FF"/>
                </a:solidFill>
              </a:rPr>
              <a:t>Presence of fetal DNA in maternal plasma and serum</a:t>
            </a:r>
          </a:p>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altLang="ja-JP" sz="3200" b="1" dirty="0" smtClean="0"/>
              <a:t>Dennis Lo et al., </a:t>
            </a:r>
            <a:r>
              <a:rPr lang="en-US" altLang="ja-JP" sz="3200" b="1" i="1" dirty="0" smtClean="0"/>
              <a:t>Lancet </a:t>
            </a:r>
            <a:r>
              <a:rPr lang="en-US" altLang="ja-JP" sz="3200" b="1" dirty="0" smtClean="0"/>
              <a:t>1997</a:t>
            </a:r>
          </a:p>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endParaRPr lang="en-GB" altLang="ja-JP" sz="3200" b="1" dirty="0">
              <a:solidFill>
                <a:srgbClr val="0000FF"/>
              </a:solidFill>
              <a:latin typeface="Arial" pitchFamily="-104" charset="0"/>
              <a:ea typeface="msgothic" charset="0"/>
              <a:cs typeface="msgothic" charset="0"/>
            </a:endParaRPr>
          </a:p>
        </p:txBody>
      </p:sp>
      <p:sp>
        <p:nvSpPr>
          <p:cNvPr id="7" name="TextBox 6"/>
          <p:cNvSpPr txBox="1"/>
          <p:nvPr/>
        </p:nvSpPr>
        <p:spPr>
          <a:xfrm>
            <a:off x="406400" y="1606561"/>
            <a:ext cx="8128000" cy="4524315"/>
          </a:xfrm>
          <a:prstGeom prst="rect">
            <a:avLst/>
          </a:prstGeom>
          <a:noFill/>
        </p:spPr>
        <p:txBody>
          <a:bodyPr wrap="square" rtlCol="0">
            <a:spAutoFit/>
          </a:bodyPr>
          <a:lstStyle/>
          <a:p>
            <a:r>
              <a:rPr lang="en-US" altLang="ja-JP" sz="2400" dirty="0" smtClean="0"/>
              <a:t>Fetus-derived Y sequences were detected in 24 (80%) of the 30 maternal plasma samples, and in 21 (70%) of the 30 maternal serum samples, from women bearing male fetuses. </a:t>
            </a:r>
          </a:p>
          <a:p>
            <a:endParaRPr lang="en-US" altLang="ja-JP" sz="2400" dirty="0" smtClean="0"/>
          </a:p>
          <a:p>
            <a:r>
              <a:rPr lang="en-US" altLang="ja-JP" sz="2400" dirty="0" smtClean="0"/>
              <a:t>These results were obtained with only 10 μL of the samples. </a:t>
            </a:r>
          </a:p>
          <a:p>
            <a:endParaRPr lang="en-US" altLang="ja-JP" sz="2400" dirty="0" smtClean="0"/>
          </a:p>
          <a:p>
            <a:r>
              <a:rPr lang="en-US" altLang="ja-JP" sz="2400" dirty="0" smtClean="0"/>
              <a:t>None of the 13 women bearing female fetuses, and none of the ten non-pregnant control women, had positive results for plasma, serum or nucleated blood cells.</a:t>
            </a:r>
          </a:p>
          <a:p>
            <a:endParaRPr lang="en-US" altLang="ja-JP" sz="2400" dirty="0" smtClean="0"/>
          </a:p>
          <a:p>
            <a:r>
              <a:rPr lang="en-US" altLang="ja-JP" sz="2400" b="1" dirty="0" smtClean="0"/>
              <a:t>“Our finding of circulating fetal DNA in maternal plasma may have implications for non-invasive prenatal diagnosis…”</a:t>
            </a:r>
          </a:p>
        </p:txBody>
      </p:sp>
    </p:spTree>
    <p:extLst>
      <p:ext uri="{BB962C8B-B14F-4D97-AF65-F5344CB8AC3E}">
        <p14:creationId xmlns:p14="http://schemas.microsoft.com/office/powerpoint/2010/main" val="242970043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
          <p:cNvSpPr txBox="1">
            <a:spLocks noChangeArrowheads="1"/>
          </p:cNvSpPr>
          <p:nvPr/>
        </p:nvSpPr>
        <p:spPr bwMode="auto">
          <a:xfrm>
            <a:off x="0" y="174258"/>
            <a:ext cx="914400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altLang="ja-JP" sz="4000" b="1" dirty="0" smtClean="0">
                <a:solidFill>
                  <a:srgbClr val="0000FF"/>
                </a:solidFill>
              </a:rPr>
              <a:t>Biology of circulating fetal DNA</a:t>
            </a:r>
          </a:p>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endParaRPr lang="en-GB" altLang="ja-JP" sz="4000" b="1" dirty="0">
              <a:solidFill>
                <a:srgbClr val="0000FF"/>
              </a:solidFill>
              <a:latin typeface="Arial" pitchFamily="-104" charset="0"/>
              <a:ea typeface="msgothic" charset="0"/>
              <a:cs typeface="msgothic" charset="0"/>
            </a:endParaRPr>
          </a:p>
        </p:txBody>
      </p:sp>
      <p:sp>
        <p:nvSpPr>
          <p:cNvPr id="7" name="TextBox 6"/>
          <p:cNvSpPr txBox="1"/>
          <p:nvPr/>
        </p:nvSpPr>
        <p:spPr>
          <a:xfrm>
            <a:off x="406400" y="1606561"/>
            <a:ext cx="8737600" cy="5262979"/>
          </a:xfrm>
          <a:prstGeom prst="rect">
            <a:avLst/>
          </a:prstGeom>
          <a:noFill/>
        </p:spPr>
        <p:txBody>
          <a:bodyPr wrap="square" rtlCol="0">
            <a:spAutoFit/>
          </a:bodyPr>
          <a:lstStyle/>
          <a:p>
            <a:r>
              <a:rPr lang="en-US" altLang="ja-JP" sz="2400" dirty="0" smtClean="0"/>
              <a:t>Consists predominantly of short DNA fragments (80% &lt;200bp)</a:t>
            </a:r>
          </a:p>
          <a:p>
            <a:endParaRPr lang="en-US" altLang="ja-JP" sz="2400" dirty="0" smtClean="0"/>
          </a:p>
          <a:p>
            <a:r>
              <a:rPr lang="en-US" altLang="ja-JP" sz="2400" dirty="0" smtClean="0"/>
              <a:t>Small fraction (3–6%) of cell-free DNA present in maternal plasma</a:t>
            </a:r>
          </a:p>
          <a:p>
            <a:endParaRPr lang="en-US" altLang="ja-JP" sz="2400" dirty="0" smtClean="0"/>
          </a:p>
          <a:p>
            <a:r>
              <a:rPr lang="en-US" altLang="ja-JP" sz="2400" dirty="0" smtClean="0"/>
              <a:t>Earliest gestational age detectable is day 18 after embryo transfer by assisted reproduction (i.e., IVF)</a:t>
            </a:r>
          </a:p>
          <a:p>
            <a:endParaRPr lang="en-US" altLang="ja-JP" sz="2400" dirty="0" smtClean="0"/>
          </a:p>
          <a:p>
            <a:r>
              <a:rPr lang="en-US" altLang="ja-JP" sz="2400" dirty="0" smtClean="0"/>
              <a:t>Fetal DNA concentration increases with gestational age</a:t>
            </a:r>
          </a:p>
          <a:p>
            <a:endParaRPr lang="en-US" altLang="ja-JP" sz="2400" dirty="0" smtClean="0"/>
          </a:p>
          <a:p>
            <a:r>
              <a:rPr lang="en-US" altLang="ja-JP" sz="2400" dirty="0" smtClean="0"/>
              <a:t>Rapidly cleared following delivery (mean half-life 16 minutes)</a:t>
            </a:r>
          </a:p>
          <a:p>
            <a:endParaRPr lang="en-US" altLang="ja-JP" sz="2400" dirty="0" smtClean="0"/>
          </a:p>
          <a:p>
            <a:r>
              <a:rPr lang="en-US" altLang="ja-JP" sz="2400" dirty="0" smtClean="0"/>
              <a:t>Placenta is predominant source of fetal DNA in maternal plasma</a:t>
            </a:r>
          </a:p>
          <a:p>
            <a:endParaRPr lang="en-US" altLang="ja-JP" sz="2400" dirty="0" smtClean="0"/>
          </a:p>
          <a:p>
            <a:endParaRPr lang="en-US" altLang="ja-JP" sz="2400" dirty="0" smtClean="0"/>
          </a:p>
        </p:txBody>
      </p:sp>
    </p:spTree>
    <p:extLst>
      <p:ext uri="{BB962C8B-B14F-4D97-AF65-F5344CB8AC3E}">
        <p14:creationId xmlns:p14="http://schemas.microsoft.com/office/powerpoint/2010/main" val="2429700438"/>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30250" y="95250"/>
            <a:ext cx="7683500" cy="6667500"/>
          </a:xfrm>
          <a:prstGeom prst="rect">
            <a:avLst/>
          </a:prstGeom>
        </p:spPr>
      </p:pic>
      <p:sp>
        <p:nvSpPr>
          <p:cNvPr id="3" name="TextBox 2"/>
          <p:cNvSpPr txBox="1"/>
          <p:nvPr/>
        </p:nvSpPr>
        <p:spPr>
          <a:xfrm>
            <a:off x="3140075" y="6393418"/>
            <a:ext cx="4006850" cy="369332"/>
          </a:xfrm>
          <a:prstGeom prst="rect">
            <a:avLst/>
          </a:prstGeom>
          <a:noFill/>
        </p:spPr>
        <p:txBody>
          <a:bodyPr wrap="square" rtlCol="0">
            <a:spAutoFit/>
          </a:bodyPr>
          <a:lstStyle/>
          <a:p>
            <a:r>
              <a:rPr kumimoji="1" lang="en-US" altLang="ja-JP" dirty="0" smtClean="0"/>
              <a:t>Lo et al., </a:t>
            </a:r>
            <a:r>
              <a:rPr kumimoji="1" lang="en-US" altLang="ja-JP" i="1" dirty="0" smtClean="0"/>
              <a:t>Nat Rev Genet </a:t>
            </a:r>
            <a:r>
              <a:rPr kumimoji="1" lang="en-US" altLang="ja-JP" dirty="0" smtClean="0"/>
              <a:t>2007</a:t>
            </a:r>
            <a:endParaRPr kumimoji="1" lang="ja-JP" altLang="en-US" dirty="0"/>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778000" y="0"/>
            <a:ext cx="5583307" cy="6858000"/>
          </a:xfrm>
          <a:prstGeom prst="rect">
            <a:avLst/>
          </a:prstGeom>
        </p:spPr>
      </p:pic>
    </p:spTree>
    <p:extLst>
      <p:ext uri="{BB962C8B-B14F-4D97-AF65-F5344CB8AC3E}">
        <p14:creationId xmlns:p14="http://schemas.microsoft.com/office/powerpoint/2010/main" val="177642951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39800" y="228601"/>
            <a:ext cx="7315200" cy="2701798"/>
          </a:xfrm>
          <a:prstGeom prst="rect">
            <a:avLst/>
          </a:prstGeom>
        </p:spPr>
      </p:pic>
      <p:pic>
        <p:nvPicPr>
          <p:cNvPr id="4" name="Picture 3"/>
          <p:cNvPicPr>
            <a:picLocks noChangeAspect="1"/>
          </p:cNvPicPr>
          <p:nvPr/>
        </p:nvPicPr>
        <p:blipFill>
          <a:blip r:embed="rId3"/>
          <a:stretch>
            <a:fillRect/>
          </a:stretch>
        </p:blipFill>
        <p:spPr>
          <a:xfrm>
            <a:off x="0" y="3225800"/>
            <a:ext cx="9144000" cy="3489518"/>
          </a:xfrm>
          <a:prstGeom prst="rect">
            <a:avLst/>
          </a:prstGeom>
        </p:spPr>
      </p:pic>
    </p:spTree>
    <p:extLst>
      <p:ext uri="{BB962C8B-B14F-4D97-AF65-F5344CB8AC3E}">
        <p14:creationId xmlns:p14="http://schemas.microsoft.com/office/powerpoint/2010/main" val="247812133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97000" y="0"/>
            <a:ext cx="6346845" cy="6858000"/>
          </a:xfrm>
          <a:prstGeom prst="rect">
            <a:avLst/>
          </a:prstGeom>
        </p:spPr>
      </p:pic>
    </p:spTree>
    <p:extLst>
      <p:ext uri="{BB962C8B-B14F-4D97-AF65-F5344CB8AC3E}">
        <p14:creationId xmlns:p14="http://schemas.microsoft.com/office/powerpoint/2010/main" val="3108566840"/>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55700" y="774700"/>
            <a:ext cx="6819900" cy="3225800"/>
          </a:xfrm>
          <a:prstGeom prst="rect">
            <a:avLst/>
          </a:prstGeom>
        </p:spPr>
      </p:pic>
      <p:sp>
        <p:nvSpPr>
          <p:cNvPr id="3" name="Rectangle 2"/>
          <p:cNvSpPr/>
          <p:nvPr/>
        </p:nvSpPr>
        <p:spPr>
          <a:xfrm>
            <a:off x="1854200" y="4575096"/>
            <a:ext cx="5181600" cy="1569660"/>
          </a:xfrm>
          <a:prstGeom prst="rect">
            <a:avLst/>
          </a:prstGeom>
        </p:spPr>
        <p:txBody>
          <a:bodyPr wrap="square">
            <a:spAutoFit/>
          </a:bodyPr>
          <a:lstStyle/>
          <a:p>
            <a:r>
              <a:rPr lang="en-US" sz="3600" b="1" baseline="30000" dirty="0">
                <a:solidFill>
                  <a:srgbClr val="0000FF"/>
                </a:solidFill>
              </a:rPr>
              <a:t>Placental-derived fetal-specific </a:t>
            </a:r>
            <a:r>
              <a:rPr lang="en-US" sz="3600" b="1" baseline="30000" dirty="0" err="1">
                <a:solidFill>
                  <a:srgbClr val="0000FF"/>
                </a:solidFill>
              </a:rPr>
              <a:t>unmethylated</a:t>
            </a:r>
            <a:r>
              <a:rPr lang="en-US" sz="3600" b="1" baseline="30000" dirty="0">
                <a:solidFill>
                  <a:srgbClr val="0000FF"/>
                </a:solidFill>
              </a:rPr>
              <a:t> </a:t>
            </a:r>
            <a:r>
              <a:rPr lang="en-US" sz="3600" b="1" i="1" baseline="30000" dirty="0" err="1">
                <a:solidFill>
                  <a:srgbClr val="0000FF"/>
                </a:solidFill>
              </a:rPr>
              <a:t>maspin</a:t>
            </a:r>
            <a:r>
              <a:rPr lang="en-US" sz="3600" b="1" i="1" baseline="30000" dirty="0">
                <a:solidFill>
                  <a:srgbClr val="0000FF"/>
                </a:solidFill>
              </a:rPr>
              <a:t> </a:t>
            </a:r>
            <a:r>
              <a:rPr lang="en-US" sz="3600" b="1" baseline="30000" dirty="0">
                <a:solidFill>
                  <a:srgbClr val="0000FF"/>
                </a:solidFill>
              </a:rPr>
              <a:t>(</a:t>
            </a:r>
            <a:r>
              <a:rPr lang="en-US" sz="3600" b="1" i="1" baseline="30000" dirty="0">
                <a:solidFill>
                  <a:srgbClr val="0000FF"/>
                </a:solidFill>
              </a:rPr>
              <a:t>SERPINB5</a:t>
            </a:r>
            <a:r>
              <a:rPr lang="en-US" sz="3600" b="1" baseline="30000" dirty="0">
                <a:solidFill>
                  <a:srgbClr val="0000FF"/>
                </a:solidFill>
              </a:rPr>
              <a:t>) promoter sequences on human chromosome 18 </a:t>
            </a:r>
            <a:endParaRPr lang="en-US" sz="3600" dirty="0">
              <a:solidFill>
                <a:srgbClr val="0000FF"/>
              </a:solidFill>
            </a:endParaRPr>
          </a:p>
        </p:txBody>
      </p:sp>
    </p:spTree>
    <p:extLst>
      <p:ext uri="{BB962C8B-B14F-4D97-AF65-F5344CB8AC3E}">
        <p14:creationId xmlns:p14="http://schemas.microsoft.com/office/powerpoint/2010/main" val="167572015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654300"/>
            <a:ext cx="9144000" cy="1540633"/>
          </a:xfrm>
          <a:prstGeom prst="rect">
            <a:avLst/>
          </a:prstGeom>
        </p:spPr>
      </p:pic>
    </p:spTree>
    <p:extLst>
      <p:ext uri="{BB962C8B-B14F-4D97-AF65-F5344CB8AC3E}">
        <p14:creationId xmlns:p14="http://schemas.microsoft.com/office/powerpoint/2010/main" val="884802572"/>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476500" y="0"/>
            <a:ext cx="4170999" cy="6858000"/>
          </a:xfrm>
          <a:prstGeom prst="rect">
            <a:avLst/>
          </a:prstGeom>
        </p:spPr>
      </p:pic>
    </p:spTree>
    <p:extLst>
      <p:ext uri="{BB962C8B-B14F-4D97-AF65-F5344CB8AC3E}">
        <p14:creationId xmlns:p14="http://schemas.microsoft.com/office/powerpoint/2010/main" val="213097077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Today’s Plan</a:t>
            </a:r>
            <a:endParaRPr lang="en-GB" altLang="ja-JP" sz="4400" b="1" dirty="0">
              <a:solidFill>
                <a:srgbClr val="0000FF"/>
              </a:solidFill>
              <a:latin typeface="Arial" pitchFamily="-104" charset="0"/>
              <a:ea typeface="msgothic" charset="0"/>
              <a:cs typeface="msgothic" charset="0"/>
            </a:endParaRPr>
          </a:p>
        </p:txBody>
      </p:sp>
      <p:sp>
        <p:nvSpPr>
          <p:cNvPr id="5" name="Rectangle 4"/>
          <p:cNvSpPr/>
          <p:nvPr/>
        </p:nvSpPr>
        <p:spPr>
          <a:xfrm>
            <a:off x="228600" y="1119909"/>
            <a:ext cx="8699500" cy="5078314"/>
          </a:xfrm>
          <a:prstGeom prst="rect">
            <a:avLst/>
          </a:prstGeom>
        </p:spPr>
        <p:txBody>
          <a:bodyPr wrap="square">
            <a:spAutoFit/>
          </a:bodyPr>
          <a:lstStyle/>
          <a:p>
            <a:pPr>
              <a:buFont typeface="Arial"/>
              <a:buChar char="•"/>
            </a:pPr>
            <a:r>
              <a:rPr lang="en-US" altLang="ja-JP" sz="3600" dirty="0" smtClean="0">
                <a:solidFill>
                  <a:srgbClr val="0000FF"/>
                </a:solidFill>
                <a:latin typeface="Helvetica"/>
                <a:cs typeface="Helvetica"/>
              </a:rPr>
              <a:t>Innovations in prenatal diagnosis (Gitler)</a:t>
            </a:r>
          </a:p>
          <a:p>
            <a:pPr lvl="1">
              <a:buFont typeface="Arial"/>
              <a:buChar char="•"/>
            </a:pPr>
            <a:r>
              <a:rPr lang="en-US" altLang="ja-JP" sz="3600" dirty="0" err="1" smtClean="0">
                <a:latin typeface="Helvetica"/>
                <a:cs typeface="Helvetica"/>
              </a:rPr>
              <a:t>Anneuploidy</a:t>
            </a:r>
            <a:endParaRPr lang="en-US" altLang="ja-JP" sz="3600" dirty="0" smtClean="0">
              <a:latin typeface="Helvetica"/>
              <a:cs typeface="Helvetica"/>
            </a:endParaRPr>
          </a:p>
          <a:p>
            <a:pPr lvl="1">
              <a:buFont typeface="Arial"/>
              <a:buChar char="•"/>
            </a:pPr>
            <a:r>
              <a:rPr lang="en-US" altLang="ja-JP" sz="3600" dirty="0" err="1" smtClean="0">
                <a:latin typeface="Helvetica"/>
                <a:cs typeface="Helvetica"/>
              </a:rPr>
              <a:t>Mendelian</a:t>
            </a:r>
            <a:r>
              <a:rPr lang="en-US" altLang="ja-JP" sz="3600" dirty="0" smtClean="0">
                <a:latin typeface="Helvetica"/>
                <a:cs typeface="Helvetica"/>
              </a:rPr>
              <a:t> disorders</a:t>
            </a:r>
            <a:endParaRPr lang="en-US" altLang="ja-JP" sz="3600" dirty="0">
              <a:latin typeface="Helvetica"/>
              <a:cs typeface="Helvetica"/>
            </a:endParaRPr>
          </a:p>
          <a:p>
            <a:pPr lvl="1">
              <a:buFont typeface="Arial"/>
              <a:buChar char="•"/>
            </a:pPr>
            <a:r>
              <a:rPr lang="en-US" altLang="ja-JP" sz="3600" dirty="0" smtClean="0">
                <a:latin typeface="Helvetica"/>
                <a:cs typeface="Helvetica"/>
              </a:rPr>
              <a:t>Non-invasive diagnostic technologies</a:t>
            </a:r>
          </a:p>
          <a:p>
            <a:pPr>
              <a:buFont typeface="Arial"/>
              <a:buChar char="•"/>
            </a:pPr>
            <a:endParaRPr lang="en-US" altLang="ja-JP" sz="3600" dirty="0">
              <a:latin typeface="Helvetica"/>
              <a:cs typeface="Helvetica"/>
            </a:endParaRPr>
          </a:p>
          <a:p>
            <a:pPr>
              <a:buFont typeface="Arial"/>
              <a:buChar char="•"/>
            </a:pPr>
            <a:r>
              <a:rPr lang="en-US" altLang="ja-JP" sz="3600" dirty="0" err="1" smtClean="0">
                <a:solidFill>
                  <a:srgbClr val="0000FF"/>
                </a:solidFill>
                <a:latin typeface="Helvetica"/>
                <a:cs typeface="Helvetica"/>
              </a:rPr>
              <a:t>Yair</a:t>
            </a:r>
            <a:r>
              <a:rPr lang="en-US" altLang="ja-JP" sz="3600" dirty="0" smtClean="0">
                <a:solidFill>
                  <a:srgbClr val="0000FF"/>
                </a:solidFill>
                <a:latin typeface="Helvetica"/>
                <a:cs typeface="Helvetica"/>
              </a:rPr>
              <a:t> </a:t>
            </a:r>
            <a:r>
              <a:rPr lang="en-US" altLang="ja-JP" sz="3600" dirty="0" err="1" smtClean="0">
                <a:solidFill>
                  <a:srgbClr val="0000FF"/>
                </a:solidFill>
                <a:latin typeface="Helvetica"/>
                <a:cs typeface="Helvetica"/>
              </a:rPr>
              <a:t>Blumenfeld</a:t>
            </a:r>
            <a:r>
              <a:rPr lang="en-US" altLang="ja-JP" sz="3600" dirty="0" smtClean="0">
                <a:solidFill>
                  <a:srgbClr val="0000FF"/>
                </a:solidFill>
                <a:latin typeface="Helvetica"/>
                <a:cs typeface="Helvetica"/>
              </a:rPr>
              <a:t>, M.D.</a:t>
            </a:r>
          </a:p>
          <a:p>
            <a:pPr lvl="1">
              <a:buFont typeface="Arial"/>
              <a:buChar char="•"/>
            </a:pPr>
            <a:r>
              <a:rPr lang="en-US" sz="3600" dirty="0">
                <a:latin typeface="Helvetica"/>
                <a:cs typeface="Helvetica"/>
              </a:rPr>
              <a:t>clinical aspects </a:t>
            </a:r>
            <a:endParaRPr lang="en-US" sz="3600" dirty="0" smtClean="0">
              <a:latin typeface="Helvetica"/>
              <a:cs typeface="Helvetica"/>
            </a:endParaRPr>
          </a:p>
          <a:p>
            <a:pPr lvl="1">
              <a:buFont typeface="Arial"/>
              <a:buChar char="•"/>
            </a:pPr>
            <a:r>
              <a:rPr lang="en-US" sz="3600" dirty="0" smtClean="0">
                <a:latin typeface="Helvetica"/>
                <a:cs typeface="Helvetica"/>
              </a:rPr>
              <a:t>cell</a:t>
            </a:r>
            <a:r>
              <a:rPr lang="en-US" sz="3600" dirty="0">
                <a:latin typeface="Helvetica"/>
                <a:cs typeface="Helvetica"/>
              </a:rPr>
              <a:t>-free RNA and non-aneuploidy issues</a:t>
            </a:r>
            <a:endParaRPr lang="en-US" altLang="ja-JP" sz="3600" dirty="0" smtClean="0">
              <a:latin typeface="Helvetica"/>
              <a:cs typeface="Helvetica"/>
            </a:endParaRPr>
          </a:p>
        </p:txBody>
      </p:sp>
    </p:spTree>
    <p:extLst>
      <p:ext uri="{BB962C8B-B14F-4D97-AF65-F5344CB8AC3E}">
        <p14:creationId xmlns:p14="http://schemas.microsoft.com/office/powerpoint/2010/main" val="127733077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596900" y="850900"/>
            <a:ext cx="7937500" cy="5143500"/>
          </a:xfrm>
          <a:prstGeom prst="rect">
            <a:avLst/>
          </a:prstGeom>
        </p:spPr>
      </p:pic>
      <p:sp>
        <p:nvSpPr>
          <p:cNvPr id="3" name="Rectangle 2"/>
          <p:cNvSpPr/>
          <p:nvPr/>
        </p:nvSpPr>
        <p:spPr>
          <a:xfrm>
            <a:off x="330200" y="123736"/>
            <a:ext cx="8572500" cy="1200328"/>
          </a:xfrm>
          <a:prstGeom prst="rect">
            <a:avLst/>
          </a:prstGeom>
        </p:spPr>
        <p:txBody>
          <a:bodyPr wrap="square">
            <a:spAutoFit/>
          </a:bodyPr>
          <a:lstStyle/>
          <a:p>
            <a:r>
              <a:rPr lang="en-US" sz="2400" b="1" dirty="0" smtClean="0">
                <a:solidFill>
                  <a:srgbClr val="0000FF"/>
                </a:solidFill>
              </a:rPr>
              <a:t>Establishing </a:t>
            </a:r>
            <a:r>
              <a:rPr lang="en-US" sz="2400" b="1" dirty="0">
                <a:solidFill>
                  <a:srgbClr val="0000FF"/>
                </a:solidFill>
              </a:rPr>
              <a:t>the copy number of fetal chromosomes through analysis of allele ratios in the maternal plasma</a:t>
            </a:r>
            <a:br>
              <a:rPr lang="en-US" sz="2400" b="1" dirty="0">
                <a:solidFill>
                  <a:srgbClr val="0000FF"/>
                </a:solidFill>
              </a:rPr>
            </a:br>
            <a:endParaRPr lang="en-US" sz="2400" dirty="0">
              <a:solidFill>
                <a:srgbClr val="0000FF"/>
              </a:solidFill>
            </a:endParaRPr>
          </a:p>
        </p:txBody>
      </p:sp>
    </p:spTree>
    <p:extLst>
      <p:ext uri="{BB962C8B-B14F-4D97-AF65-F5344CB8AC3E}">
        <p14:creationId xmlns:p14="http://schemas.microsoft.com/office/powerpoint/2010/main" val="284194676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4800" y="711200"/>
            <a:ext cx="8585200" cy="2263727"/>
          </a:xfrm>
          <a:prstGeom prst="rect">
            <a:avLst/>
          </a:prstGeom>
          <a:ln>
            <a:solidFill>
              <a:schemeClr val="tx1"/>
            </a:solidFill>
          </a:ln>
        </p:spPr>
      </p:pic>
      <p:pic>
        <p:nvPicPr>
          <p:cNvPr id="3" name="Picture 2"/>
          <p:cNvPicPr>
            <a:picLocks noChangeAspect="1"/>
          </p:cNvPicPr>
          <p:nvPr/>
        </p:nvPicPr>
        <p:blipFill>
          <a:blip r:embed="rId3"/>
          <a:stretch>
            <a:fillRect/>
          </a:stretch>
        </p:blipFill>
        <p:spPr>
          <a:xfrm>
            <a:off x="1181100" y="3479535"/>
            <a:ext cx="7200900" cy="2493446"/>
          </a:xfrm>
          <a:prstGeom prst="rect">
            <a:avLst/>
          </a:prstGeom>
          <a:ln>
            <a:solidFill>
              <a:schemeClr val="tx1"/>
            </a:solidFill>
          </a:ln>
        </p:spPr>
      </p:pic>
    </p:spTree>
    <p:extLst>
      <p:ext uri="{BB962C8B-B14F-4D97-AF65-F5344CB8AC3E}">
        <p14:creationId xmlns:p14="http://schemas.microsoft.com/office/powerpoint/2010/main" val="156828086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93900" y="0"/>
            <a:ext cx="5151474" cy="6858000"/>
          </a:xfrm>
          <a:prstGeom prst="rect">
            <a:avLst/>
          </a:prstGeom>
        </p:spPr>
      </p:pic>
    </p:spTree>
    <p:extLst>
      <p:ext uri="{BB962C8B-B14F-4D97-AF65-F5344CB8AC3E}">
        <p14:creationId xmlns:p14="http://schemas.microsoft.com/office/powerpoint/2010/main" val="145599409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00" y="0"/>
            <a:ext cx="9058542" cy="6858000"/>
          </a:xfrm>
          <a:prstGeom prst="rect">
            <a:avLst/>
          </a:prstGeom>
        </p:spPr>
      </p:pic>
    </p:spTree>
    <p:extLst>
      <p:ext uri="{BB962C8B-B14F-4D97-AF65-F5344CB8AC3E}">
        <p14:creationId xmlns:p14="http://schemas.microsoft.com/office/powerpoint/2010/main" val="3898929799"/>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76200"/>
            <a:ext cx="9144000" cy="6684856"/>
          </a:xfrm>
          <a:prstGeom prst="rect">
            <a:avLst/>
          </a:prstGeom>
        </p:spPr>
      </p:pic>
    </p:spTree>
    <p:extLst>
      <p:ext uri="{BB962C8B-B14F-4D97-AF65-F5344CB8AC3E}">
        <p14:creationId xmlns:p14="http://schemas.microsoft.com/office/powerpoint/2010/main" val="4052702392"/>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876800" y="2400300"/>
            <a:ext cx="3352800" cy="1549400"/>
          </a:xfrm>
          <a:prstGeom prst="rect">
            <a:avLst/>
          </a:prstGeom>
        </p:spPr>
      </p:pic>
      <p:pic>
        <p:nvPicPr>
          <p:cNvPr id="3" name="Picture 2"/>
          <p:cNvPicPr>
            <a:picLocks noChangeAspect="1"/>
          </p:cNvPicPr>
          <p:nvPr/>
        </p:nvPicPr>
        <p:blipFill>
          <a:blip r:embed="rId3"/>
          <a:stretch>
            <a:fillRect/>
          </a:stretch>
        </p:blipFill>
        <p:spPr>
          <a:xfrm>
            <a:off x="977900" y="825500"/>
            <a:ext cx="2463800" cy="914400"/>
          </a:xfrm>
          <a:prstGeom prst="rect">
            <a:avLst/>
          </a:prstGeom>
        </p:spPr>
      </p:pic>
      <p:pic>
        <p:nvPicPr>
          <p:cNvPr id="4" name="Picture 3"/>
          <p:cNvPicPr>
            <a:picLocks noChangeAspect="1"/>
          </p:cNvPicPr>
          <p:nvPr/>
        </p:nvPicPr>
        <p:blipFill>
          <a:blip r:embed="rId4"/>
          <a:stretch>
            <a:fillRect/>
          </a:stretch>
        </p:blipFill>
        <p:spPr>
          <a:xfrm>
            <a:off x="977900" y="3048000"/>
            <a:ext cx="1358900" cy="736600"/>
          </a:xfrm>
          <a:prstGeom prst="rect">
            <a:avLst/>
          </a:prstGeom>
        </p:spPr>
      </p:pic>
      <p:pic>
        <p:nvPicPr>
          <p:cNvPr id="5" name="Picture 4"/>
          <p:cNvPicPr>
            <a:picLocks noChangeAspect="1"/>
          </p:cNvPicPr>
          <p:nvPr/>
        </p:nvPicPr>
        <p:blipFill>
          <a:blip r:embed="rId5"/>
          <a:stretch>
            <a:fillRect/>
          </a:stretch>
        </p:blipFill>
        <p:spPr>
          <a:xfrm>
            <a:off x="4749800" y="914400"/>
            <a:ext cx="2438400" cy="825500"/>
          </a:xfrm>
          <a:prstGeom prst="rect">
            <a:avLst/>
          </a:prstGeom>
        </p:spPr>
      </p:pic>
      <p:sp>
        <p:nvSpPr>
          <p:cNvPr id="6" name="Rectangle 5"/>
          <p:cNvSpPr/>
          <p:nvPr/>
        </p:nvSpPr>
        <p:spPr>
          <a:xfrm>
            <a:off x="977900" y="4397276"/>
            <a:ext cx="7251700" cy="2308324"/>
          </a:xfrm>
          <a:prstGeom prst="rect">
            <a:avLst/>
          </a:prstGeom>
        </p:spPr>
        <p:txBody>
          <a:bodyPr wrap="square">
            <a:spAutoFit/>
          </a:bodyPr>
          <a:lstStyle/>
          <a:p>
            <a:r>
              <a:rPr lang="en-US" sz="2400" i="1" dirty="0"/>
              <a:t>David </a:t>
            </a:r>
            <a:r>
              <a:rPr lang="en-US" sz="2400" i="1" dirty="0" err="1"/>
              <a:t>Ferreiro</a:t>
            </a:r>
            <a:r>
              <a:rPr lang="en-US" sz="2400" i="1" dirty="0"/>
              <a:t>, an investment banker at Oppenheimer based in New York, has estimated that the non-invasive prenatal-testing market could exceed </a:t>
            </a:r>
            <a:r>
              <a:rPr lang="en-US" sz="2400" i="1" dirty="0" smtClean="0">
                <a:solidFill>
                  <a:srgbClr val="0000FF"/>
                </a:solidFill>
              </a:rPr>
              <a:t>$</a:t>
            </a:r>
            <a:r>
              <a:rPr lang="en-US" sz="2400" i="1" dirty="0">
                <a:solidFill>
                  <a:srgbClr val="0000FF"/>
                </a:solidFill>
              </a:rPr>
              <a:t>1 billion a year</a:t>
            </a:r>
            <a:r>
              <a:rPr lang="en-US" sz="2400" i="1" dirty="0"/>
              <a:t>. So far, sales volumes reported by </a:t>
            </a:r>
            <a:r>
              <a:rPr lang="en-US" sz="2400" i="1" dirty="0" err="1"/>
              <a:t>Sequenom</a:t>
            </a:r>
            <a:r>
              <a:rPr lang="en-US" sz="2400" i="1" dirty="0"/>
              <a:t> — the only publicly traded company of the four — have “substantially exceeded expectations”, says </a:t>
            </a:r>
            <a:r>
              <a:rPr lang="en-US" sz="2400" i="1" dirty="0" err="1"/>
              <a:t>Ferreiro</a:t>
            </a:r>
            <a:r>
              <a:rPr lang="en-US" sz="2400" i="1" dirty="0"/>
              <a:t>.</a:t>
            </a:r>
          </a:p>
        </p:txBody>
      </p:sp>
    </p:spTree>
    <p:extLst>
      <p:ext uri="{BB962C8B-B14F-4D97-AF65-F5344CB8AC3E}">
        <p14:creationId xmlns:p14="http://schemas.microsoft.com/office/powerpoint/2010/main" val="160156845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7800" y="732988"/>
            <a:ext cx="8775700" cy="6247866"/>
          </a:xfrm>
          <a:prstGeom prst="rect">
            <a:avLst/>
          </a:prstGeom>
        </p:spPr>
        <p:txBody>
          <a:bodyPr wrap="square">
            <a:spAutoFit/>
          </a:bodyPr>
          <a:lstStyle/>
          <a:p>
            <a:r>
              <a:rPr lang="en-US" sz="1600" b="1" dirty="0"/>
              <a:t>14 October 2005</a:t>
            </a:r>
            <a:r>
              <a:rPr lang="en-US" sz="1600" dirty="0"/>
              <a:t> </a:t>
            </a:r>
            <a:r>
              <a:rPr lang="en-US" sz="1600" dirty="0" err="1"/>
              <a:t>Sequenom</a:t>
            </a:r>
            <a:r>
              <a:rPr lang="en-US" sz="1600" dirty="0"/>
              <a:t> licenses a patent for non-invasive prenatal diagnosis.</a:t>
            </a:r>
          </a:p>
          <a:p>
            <a:r>
              <a:rPr lang="en-US" sz="1600" b="1" dirty="0"/>
              <a:t>10 August 2010</a:t>
            </a:r>
            <a:r>
              <a:rPr lang="en-US" sz="1600" dirty="0"/>
              <a:t> </a:t>
            </a:r>
            <a:r>
              <a:rPr lang="en-US" sz="1600" dirty="0" err="1"/>
              <a:t>Sequenom’s</a:t>
            </a:r>
            <a:r>
              <a:rPr lang="en-US" sz="1600" dirty="0"/>
              <a:t> lawyers send </a:t>
            </a:r>
            <a:r>
              <a:rPr lang="en-US" sz="1600" dirty="0" err="1"/>
              <a:t>Verinata</a:t>
            </a:r>
            <a:r>
              <a:rPr lang="en-US" sz="1600" dirty="0"/>
              <a:t> Health a letter warning that </a:t>
            </a:r>
            <a:r>
              <a:rPr lang="en-US" sz="1600" dirty="0" err="1"/>
              <a:t>Verinata</a:t>
            </a:r>
            <a:r>
              <a:rPr lang="en-US" sz="1600" dirty="0"/>
              <a:t> is developing tests that will infringe on </a:t>
            </a:r>
            <a:r>
              <a:rPr lang="en-US" sz="1600" dirty="0" err="1"/>
              <a:t>Sequenom’s</a:t>
            </a:r>
            <a:r>
              <a:rPr lang="en-US" sz="1600" dirty="0"/>
              <a:t> patent and patent application.</a:t>
            </a:r>
          </a:p>
          <a:p>
            <a:r>
              <a:rPr lang="en-US" sz="1600" b="1" dirty="0"/>
              <a:t>30 August 2011</a:t>
            </a:r>
            <a:r>
              <a:rPr lang="en-US" sz="1600" dirty="0"/>
              <a:t> Stephen Quake — founder of </a:t>
            </a:r>
            <a:r>
              <a:rPr lang="en-US" sz="1600" dirty="0" err="1"/>
              <a:t>Verinata</a:t>
            </a:r>
            <a:r>
              <a:rPr lang="en-US" sz="1600" dirty="0"/>
              <a:t> — and </a:t>
            </a:r>
            <a:r>
              <a:rPr lang="en-US" sz="1600" dirty="0" err="1"/>
              <a:t>Hei-Mun</a:t>
            </a:r>
            <a:r>
              <a:rPr lang="en-US" sz="1600" dirty="0"/>
              <a:t> Fan, both at Stanford University in California, are issued a patent for ‘Determination of fetal aneuploidies by massively parallel DNA sequencing’.</a:t>
            </a:r>
          </a:p>
          <a:p>
            <a:r>
              <a:rPr lang="en-US" sz="1600" b="1" dirty="0"/>
              <a:t>17 October 2011</a:t>
            </a:r>
            <a:r>
              <a:rPr lang="en-US" sz="1600" dirty="0"/>
              <a:t> </a:t>
            </a:r>
            <a:r>
              <a:rPr lang="en-US" sz="1600" dirty="0" err="1"/>
              <a:t>Sequenom</a:t>
            </a:r>
            <a:r>
              <a:rPr lang="en-US" sz="1600" dirty="0"/>
              <a:t> launches the MaterniT21 test.</a:t>
            </a:r>
          </a:p>
          <a:p>
            <a:r>
              <a:rPr lang="en-US" sz="1600" b="1" dirty="0"/>
              <a:t>6 December 2011 </a:t>
            </a:r>
            <a:r>
              <a:rPr lang="en-US" sz="1600" dirty="0"/>
              <a:t> </a:t>
            </a:r>
            <a:r>
              <a:rPr lang="en-US" sz="1600" dirty="0" err="1"/>
              <a:t>Sequenom</a:t>
            </a:r>
            <a:r>
              <a:rPr lang="en-US" sz="1600" dirty="0"/>
              <a:t> sends Aria Diagnostics a letter warning about patent infringement.</a:t>
            </a:r>
          </a:p>
          <a:p>
            <a:r>
              <a:rPr lang="en-US" sz="1600" b="1" dirty="0"/>
              <a:t>19 December 2011 </a:t>
            </a:r>
            <a:r>
              <a:rPr lang="en-US" sz="1600" dirty="0"/>
              <a:t> Aria files a complaint against </a:t>
            </a:r>
            <a:r>
              <a:rPr lang="en-US" sz="1600" dirty="0" err="1"/>
              <a:t>Sequenom</a:t>
            </a:r>
            <a:r>
              <a:rPr lang="en-US" sz="1600" dirty="0"/>
              <a:t>.</a:t>
            </a:r>
          </a:p>
          <a:p>
            <a:r>
              <a:rPr lang="en-US" sz="1600" b="1" dirty="0"/>
              <a:t>6 January 2012 </a:t>
            </a:r>
            <a:r>
              <a:rPr lang="en-US" sz="1600" dirty="0"/>
              <a:t> </a:t>
            </a:r>
            <a:r>
              <a:rPr lang="en-US" sz="1600" dirty="0" err="1"/>
              <a:t>Natera</a:t>
            </a:r>
            <a:r>
              <a:rPr lang="en-US" sz="1600" dirty="0"/>
              <a:t> files a complaint against </a:t>
            </a:r>
            <a:r>
              <a:rPr lang="en-US" sz="1600" dirty="0" err="1"/>
              <a:t>Sequenom</a:t>
            </a:r>
            <a:r>
              <a:rPr lang="en-US" sz="1600" dirty="0"/>
              <a:t>.</a:t>
            </a:r>
          </a:p>
          <a:p>
            <a:r>
              <a:rPr lang="en-US" sz="1600" b="1" dirty="0"/>
              <a:t>24 January 2012 </a:t>
            </a:r>
            <a:r>
              <a:rPr lang="en-US" sz="1600" dirty="0"/>
              <a:t> </a:t>
            </a:r>
            <a:r>
              <a:rPr lang="en-US" sz="1600" dirty="0" err="1"/>
              <a:t>Sequenom</a:t>
            </a:r>
            <a:r>
              <a:rPr lang="en-US" sz="1600" dirty="0"/>
              <a:t> sues Aria.</a:t>
            </a:r>
          </a:p>
          <a:p>
            <a:r>
              <a:rPr lang="en-US" sz="1600" b="1" dirty="0"/>
              <a:t>22 February 2012 </a:t>
            </a:r>
            <a:r>
              <a:rPr lang="en-US" sz="1600" dirty="0"/>
              <a:t> </a:t>
            </a:r>
            <a:r>
              <a:rPr lang="en-US" sz="1600" dirty="0" err="1"/>
              <a:t>Verinata</a:t>
            </a:r>
            <a:r>
              <a:rPr lang="en-US" sz="1600" dirty="0"/>
              <a:t> and Stanford University sue </a:t>
            </a:r>
            <a:r>
              <a:rPr lang="en-US" sz="1600" dirty="0" err="1"/>
              <a:t>Sequenom</a:t>
            </a:r>
            <a:r>
              <a:rPr lang="en-US" sz="1600" dirty="0"/>
              <a:t>.</a:t>
            </a:r>
          </a:p>
          <a:p>
            <a:r>
              <a:rPr lang="en-US" sz="1600" b="1" dirty="0"/>
              <a:t>1 March 2012 </a:t>
            </a:r>
            <a:r>
              <a:rPr lang="en-US" sz="1600" dirty="0"/>
              <a:t> </a:t>
            </a:r>
            <a:r>
              <a:rPr lang="en-US" sz="1600" dirty="0" err="1"/>
              <a:t>Verinata</a:t>
            </a:r>
            <a:r>
              <a:rPr lang="en-US" sz="1600" dirty="0"/>
              <a:t> launches the </a:t>
            </a:r>
            <a:r>
              <a:rPr lang="en-US" sz="1600" dirty="0" err="1"/>
              <a:t>Verifi</a:t>
            </a:r>
            <a:r>
              <a:rPr lang="en-US" sz="1600" dirty="0"/>
              <a:t> prenatal test.</a:t>
            </a:r>
          </a:p>
          <a:p>
            <a:r>
              <a:rPr lang="en-US" sz="1600" b="1" dirty="0"/>
              <a:t>7 May 2012 </a:t>
            </a:r>
            <a:r>
              <a:rPr lang="en-US" sz="1600" dirty="0"/>
              <a:t> </a:t>
            </a:r>
            <a:r>
              <a:rPr lang="en-US" sz="1600" dirty="0" err="1"/>
              <a:t>Ariosa</a:t>
            </a:r>
            <a:r>
              <a:rPr lang="en-US" sz="1600" dirty="0"/>
              <a:t> (formerly Aria) launches the Harmony prenatal test.</a:t>
            </a:r>
          </a:p>
          <a:p>
            <a:endParaRPr lang="en-US" sz="1600" dirty="0"/>
          </a:p>
        </p:txBody>
      </p:sp>
      <p:sp>
        <p:nvSpPr>
          <p:cNvPr id="3" name="Text Box 1"/>
          <p:cNvSpPr txBox="1">
            <a:spLocks noChangeArrowheads="1"/>
          </p:cNvSpPr>
          <p:nvPr/>
        </p:nvSpPr>
        <p:spPr bwMode="auto">
          <a:xfrm>
            <a:off x="0" y="174258"/>
            <a:ext cx="914400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US" altLang="ja-JP" sz="4000" b="1" dirty="0" smtClean="0">
                <a:solidFill>
                  <a:srgbClr val="0000FF"/>
                </a:solidFill>
              </a:rPr>
              <a:t>Blood Feuds</a:t>
            </a:r>
          </a:p>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endParaRPr lang="en-GB" altLang="ja-JP" sz="4000" b="1" dirty="0">
              <a:solidFill>
                <a:srgbClr val="0000FF"/>
              </a:solidFill>
              <a:latin typeface="Arial" pitchFamily="-104" charset="0"/>
              <a:ea typeface="msgothic" charset="0"/>
              <a:cs typeface="msgothic" charset="0"/>
            </a:endParaRPr>
          </a:p>
        </p:txBody>
      </p:sp>
      <p:pic>
        <p:nvPicPr>
          <p:cNvPr id="4" name="Picture 3"/>
          <p:cNvPicPr>
            <a:picLocks noChangeAspect="1"/>
          </p:cNvPicPr>
          <p:nvPr/>
        </p:nvPicPr>
        <p:blipFill>
          <a:blip r:embed="rId2"/>
          <a:stretch>
            <a:fillRect/>
          </a:stretch>
        </p:blipFill>
        <p:spPr>
          <a:xfrm>
            <a:off x="4006850" y="4375802"/>
            <a:ext cx="2749550" cy="776005"/>
          </a:xfrm>
          <a:prstGeom prst="rect">
            <a:avLst/>
          </a:prstGeom>
        </p:spPr>
      </p:pic>
      <p:pic>
        <p:nvPicPr>
          <p:cNvPr id="5" name="Picture 4"/>
          <p:cNvPicPr>
            <a:picLocks noChangeAspect="1"/>
          </p:cNvPicPr>
          <p:nvPr/>
        </p:nvPicPr>
        <p:blipFill>
          <a:blip r:embed="rId3"/>
          <a:stretch>
            <a:fillRect/>
          </a:stretch>
        </p:blipFill>
        <p:spPr>
          <a:xfrm>
            <a:off x="6144463" y="5384800"/>
            <a:ext cx="2478837" cy="1333500"/>
          </a:xfrm>
          <a:prstGeom prst="rect">
            <a:avLst/>
          </a:prstGeom>
        </p:spPr>
      </p:pic>
      <p:pic>
        <p:nvPicPr>
          <p:cNvPr id="6" name="Picture 5"/>
          <p:cNvPicPr>
            <a:picLocks noChangeAspect="1"/>
          </p:cNvPicPr>
          <p:nvPr/>
        </p:nvPicPr>
        <p:blipFill>
          <a:blip r:embed="rId4"/>
          <a:stretch>
            <a:fillRect/>
          </a:stretch>
        </p:blipFill>
        <p:spPr>
          <a:xfrm>
            <a:off x="6388100" y="589022"/>
            <a:ext cx="2476500" cy="825500"/>
          </a:xfrm>
          <a:prstGeom prst="rect">
            <a:avLst/>
          </a:prstGeom>
        </p:spPr>
      </p:pic>
      <p:pic>
        <p:nvPicPr>
          <p:cNvPr id="7" name="Picture 6"/>
          <p:cNvPicPr>
            <a:picLocks noChangeAspect="1"/>
          </p:cNvPicPr>
          <p:nvPr/>
        </p:nvPicPr>
        <p:blipFill>
          <a:blip r:embed="rId5"/>
          <a:stretch>
            <a:fillRect/>
          </a:stretch>
        </p:blipFill>
        <p:spPr>
          <a:xfrm>
            <a:off x="6756400" y="3738316"/>
            <a:ext cx="2387600" cy="829167"/>
          </a:xfrm>
          <a:prstGeom prst="rect">
            <a:avLst/>
          </a:prstGeom>
        </p:spPr>
      </p:pic>
      <p:sp>
        <p:nvSpPr>
          <p:cNvPr id="8" name="TextBox 7"/>
          <p:cNvSpPr txBox="1"/>
          <p:nvPr/>
        </p:nvSpPr>
        <p:spPr>
          <a:xfrm>
            <a:off x="7213600" y="98058"/>
            <a:ext cx="2819400" cy="369332"/>
          </a:xfrm>
          <a:prstGeom prst="rect">
            <a:avLst/>
          </a:prstGeom>
          <a:noFill/>
        </p:spPr>
        <p:txBody>
          <a:bodyPr wrap="square" rtlCol="0">
            <a:spAutoFit/>
          </a:bodyPr>
          <a:lstStyle/>
          <a:p>
            <a:r>
              <a:rPr lang="en-US" i="1" dirty="0" smtClean="0"/>
              <a:t>Nature</a:t>
            </a:r>
            <a:r>
              <a:rPr lang="en-US" dirty="0" smtClean="0"/>
              <a:t> 2012</a:t>
            </a:r>
            <a:endParaRPr lang="en-US" dirty="0"/>
          </a:p>
        </p:txBody>
      </p:sp>
    </p:spTree>
    <p:extLst>
      <p:ext uri="{BB962C8B-B14F-4D97-AF65-F5344CB8AC3E}">
        <p14:creationId xmlns:p14="http://schemas.microsoft.com/office/powerpoint/2010/main" val="2023029468"/>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3133" y="203200"/>
            <a:ext cx="8346629" cy="2304284"/>
          </a:xfrm>
          <a:prstGeom prst="rect">
            <a:avLst/>
          </a:prstGeom>
        </p:spPr>
      </p:pic>
      <p:pic>
        <p:nvPicPr>
          <p:cNvPr id="3" name="Picture 2"/>
          <p:cNvPicPr>
            <a:picLocks noChangeAspect="1"/>
          </p:cNvPicPr>
          <p:nvPr/>
        </p:nvPicPr>
        <p:blipFill>
          <a:blip r:embed="rId3"/>
          <a:stretch>
            <a:fillRect/>
          </a:stretch>
        </p:blipFill>
        <p:spPr>
          <a:xfrm>
            <a:off x="406400" y="3331634"/>
            <a:ext cx="5672667" cy="1878902"/>
          </a:xfrm>
          <a:prstGeom prst="rect">
            <a:avLst/>
          </a:prstGeom>
        </p:spPr>
      </p:pic>
    </p:spTree>
    <p:extLst>
      <p:ext uri="{BB962C8B-B14F-4D97-AF65-F5344CB8AC3E}">
        <p14:creationId xmlns:p14="http://schemas.microsoft.com/office/powerpoint/2010/main" val="3450663312"/>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30" y="0"/>
            <a:ext cx="9147830" cy="5062596"/>
          </a:xfrm>
          <a:prstGeom prst="rect">
            <a:avLst/>
          </a:prstGeom>
        </p:spPr>
      </p:pic>
      <p:pic>
        <p:nvPicPr>
          <p:cNvPr id="3" name="Picture 2"/>
          <p:cNvPicPr>
            <a:picLocks noChangeAspect="1"/>
          </p:cNvPicPr>
          <p:nvPr/>
        </p:nvPicPr>
        <p:blipFill>
          <a:blip r:embed="rId3"/>
          <a:stretch>
            <a:fillRect/>
          </a:stretch>
        </p:blipFill>
        <p:spPr>
          <a:xfrm>
            <a:off x="146050" y="3079750"/>
            <a:ext cx="8851900" cy="32639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49251" y="1384300"/>
            <a:ext cx="8531971" cy="36576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6540" y="1778000"/>
            <a:ext cx="4648200" cy="3873500"/>
          </a:xfrm>
          <a:prstGeom prst="rect">
            <a:avLst/>
          </a:prstGeom>
        </p:spPr>
      </p:pic>
      <p:sp>
        <p:nvSpPr>
          <p:cNvPr id="3" name="Text Box 1"/>
          <p:cNvSpPr txBox="1">
            <a:spLocks noChangeArrowheads="1"/>
          </p:cNvSpPr>
          <p:nvPr/>
        </p:nvSpPr>
        <p:spPr bwMode="auto">
          <a:xfrm>
            <a:off x="325440" y="381640"/>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000" b="1" dirty="0" smtClean="0">
                <a:solidFill>
                  <a:srgbClr val="0000FF"/>
                </a:solidFill>
                <a:latin typeface="Arial" pitchFamily="-104" charset="0"/>
                <a:ea typeface="msgothic" charset="0"/>
                <a:cs typeface="msgothic" charset="0"/>
              </a:rPr>
              <a:t>Prenatal Diagnosis</a:t>
            </a:r>
            <a:endParaRPr lang="en-GB" altLang="ja-JP" sz="4000" b="1" dirty="0">
              <a:solidFill>
                <a:srgbClr val="0000FF"/>
              </a:solidFill>
              <a:latin typeface="Arial" pitchFamily="-104" charset="0"/>
              <a:ea typeface="msgothic" charset="0"/>
              <a:cs typeface="msgothic" charset="0"/>
            </a:endParaRPr>
          </a:p>
        </p:txBody>
      </p:sp>
      <p:sp>
        <p:nvSpPr>
          <p:cNvPr id="4" name="TextBox 3"/>
          <p:cNvSpPr txBox="1"/>
          <p:nvPr/>
        </p:nvSpPr>
        <p:spPr>
          <a:xfrm>
            <a:off x="5232400" y="1689100"/>
            <a:ext cx="3378200" cy="4401205"/>
          </a:xfrm>
          <a:prstGeom prst="rect">
            <a:avLst/>
          </a:prstGeom>
          <a:noFill/>
        </p:spPr>
        <p:txBody>
          <a:bodyPr wrap="square" rtlCol="0">
            <a:spAutoFit/>
          </a:bodyPr>
          <a:lstStyle/>
          <a:p>
            <a:r>
              <a:rPr lang="en-US" sz="2800" dirty="0" smtClean="0">
                <a:latin typeface="Helvetica"/>
                <a:cs typeface="Helvetica"/>
              </a:rPr>
              <a:t>Fetal aneuploidy and other chromosomal defects affect 0.9% of live births</a:t>
            </a:r>
          </a:p>
          <a:p>
            <a:endParaRPr lang="en-US" sz="2800" dirty="0">
              <a:latin typeface="Helvetica"/>
              <a:cs typeface="Helvetica"/>
            </a:endParaRPr>
          </a:p>
          <a:p>
            <a:r>
              <a:rPr lang="en-US" sz="2800" dirty="0" smtClean="0">
                <a:latin typeface="Helvetica"/>
                <a:cs typeface="Helvetica"/>
              </a:rPr>
              <a:t>3,000 rare genetic disorders, which collectively are not rare (1%)</a:t>
            </a:r>
            <a:endParaRPr lang="en-US" sz="2800" dirty="0">
              <a:latin typeface="Helvetica"/>
              <a:cs typeface="Helvetica"/>
            </a:endParaRPr>
          </a:p>
        </p:txBody>
      </p:sp>
    </p:spTree>
    <p:extLst>
      <p:ext uri="{BB962C8B-B14F-4D97-AF65-F5344CB8AC3E}">
        <p14:creationId xmlns:p14="http://schemas.microsoft.com/office/powerpoint/2010/main" val="2204706611"/>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77900" y="0"/>
            <a:ext cx="7179067" cy="6858000"/>
          </a:xfrm>
          <a:prstGeom prst="rect">
            <a:avLst/>
          </a:prstGeom>
        </p:spPr>
      </p:pic>
    </p:spTree>
    <p:extLst>
      <p:ext uri="{BB962C8B-B14F-4D97-AF65-F5344CB8AC3E}">
        <p14:creationId xmlns:p14="http://schemas.microsoft.com/office/powerpoint/2010/main" val="708905237"/>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4859264"/>
          </a:xfrm>
          <a:prstGeom prst="rect">
            <a:avLst/>
          </a:prstGeom>
        </p:spPr>
      </p:pic>
      <p:sp>
        <p:nvSpPr>
          <p:cNvPr id="3" name="Rectangle 2"/>
          <p:cNvSpPr/>
          <p:nvPr/>
        </p:nvSpPr>
        <p:spPr>
          <a:xfrm>
            <a:off x="270933" y="4884230"/>
            <a:ext cx="8720667" cy="2031325"/>
          </a:xfrm>
          <a:prstGeom prst="rect">
            <a:avLst/>
          </a:prstGeom>
        </p:spPr>
        <p:txBody>
          <a:bodyPr wrap="square">
            <a:spAutoFit/>
          </a:bodyPr>
          <a:lstStyle/>
          <a:p>
            <a:pPr marL="285750" indent="-285750">
              <a:buFont typeface="Arial"/>
              <a:buChar char="•"/>
            </a:pPr>
            <a:r>
              <a:rPr lang="en-US" dirty="0"/>
              <a:t>There were 9 false positives among the 15,803 women in the </a:t>
            </a:r>
            <a:r>
              <a:rPr lang="en-US" dirty="0" err="1"/>
              <a:t>cfDNA</a:t>
            </a:r>
            <a:r>
              <a:rPr lang="en-US" dirty="0"/>
              <a:t>-testing group without trisomy 21, for a false positive rate of 0.06% (95% CI, 0.03 to 0.11</a:t>
            </a:r>
            <a:r>
              <a:rPr lang="en-US" dirty="0" smtClean="0"/>
              <a:t>)</a:t>
            </a:r>
          </a:p>
          <a:p>
            <a:pPr marL="285750" indent="-285750">
              <a:buFont typeface="Arial"/>
              <a:buChar char="•"/>
            </a:pPr>
            <a:r>
              <a:rPr lang="en-US" dirty="0" smtClean="0"/>
              <a:t>There </a:t>
            </a:r>
            <a:r>
              <a:rPr lang="en-US" dirty="0"/>
              <a:t>were 854 false </a:t>
            </a:r>
            <a:r>
              <a:rPr lang="en-US" dirty="0" smtClean="0"/>
              <a:t>positive </a:t>
            </a:r>
            <a:r>
              <a:rPr lang="en-US" dirty="0"/>
              <a:t>results for trisomy 21 on standard screening, for a false positive rate of 5.4% (95% CI, 5.1 to 5.8; P&lt;0.001</a:t>
            </a:r>
            <a:r>
              <a:rPr lang="en-US" dirty="0" smtClean="0"/>
              <a:t>) </a:t>
            </a:r>
          </a:p>
          <a:p>
            <a:pPr marL="285750" indent="-285750">
              <a:buFont typeface="Arial"/>
              <a:buChar char="•"/>
            </a:pPr>
            <a:r>
              <a:rPr lang="en-US" dirty="0" smtClean="0"/>
              <a:t>The </a:t>
            </a:r>
            <a:r>
              <a:rPr lang="en-US" dirty="0"/>
              <a:t>positive predictive value </a:t>
            </a:r>
            <a:r>
              <a:rPr lang="en-US" dirty="0" smtClean="0"/>
              <a:t>was 80.9</a:t>
            </a:r>
            <a:r>
              <a:rPr lang="en-US" dirty="0"/>
              <a:t>% (95% CI, 66.7 to 90.9) for </a:t>
            </a:r>
            <a:r>
              <a:rPr lang="en-US" dirty="0" err="1"/>
              <a:t>cfDNA</a:t>
            </a:r>
            <a:r>
              <a:rPr lang="en-US" dirty="0"/>
              <a:t> testing and 3.4% (95% CI, 2.3 to 4.8) for standard </a:t>
            </a:r>
            <a:r>
              <a:rPr lang="en-US" dirty="0" smtClean="0"/>
              <a:t>screening </a:t>
            </a:r>
            <a:r>
              <a:rPr lang="en-US" dirty="0"/>
              <a:t>(P&lt;0.001</a:t>
            </a:r>
            <a:r>
              <a:rPr lang="en-US" dirty="0" smtClean="0"/>
              <a:t>)</a:t>
            </a:r>
            <a:endParaRPr lang="en-US" dirty="0"/>
          </a:p>
          <a:p>
            <a:endParaRPr lang="en-US" dirty="0"/>
          </a:p>
        </p:txBody>
      </p:sp>
    </p:spTree>
    <p:extLst>
      <p:ext uri="{BB962C8B-B14F-4D97-AF65-F5344CB8AC3E}">
        <p14:creationId xmlns:p14="http://schemas.microsoft.com/office/powerpoint/2010/main" val="4209538266"/>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44000" cy="3822319"/>
          </a:xfrm>
          <a:prstGeom prst="rect">
            <a:avLst/>
          </a:prstGeom>
        </p:spPr>
      </p:pic>
      <p:pic>
        <p:nvPicPr>
          <p:cNvPr id="4" name="Picture 3"/>
          <p:cNvPicPr>
            <a:picLocks noChangeAspect="1"/>
          </p:cNvPicPr>
          <p:nvPr/>
        </p:nvPicPr>
        <p:blipFill>
          <a:blip r:embed="rId4"/>
          <a:stretch>
            <a:fillRect/>
          </a:stretch>
        </p:blipFill>
        <p:spPr>
          <a:xfrm>
            <a:off x="596900" y="3949319"/>
            <a:ext cx="7937500" cy="2628900"/>
          </a:xfrm>
          <a:prstGeom prst="rect">
            <a:avLst/>
          </a:prstGeom>
        </p:spPr>
      </p:pic>
    </p:spTree>
    <p:extLst>
      <p:ext uri="{BB962C8B-B14F-4D97-AF65-F5344CB8AC3E}">
        <p14:creationId xmlns:p14="http://schemas.microsoft.com/office/powerpoint/2010/main" val="1747901744"/>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21344"/>
            <a:ext cx="4229100" cy="1769888"/>
          </a:xfrm>
          <a:prstGeom prst="rect">
            <a:avLst/>
          </a:prstGeom>
        </p:spPr>
      </p:pic>
      <p:pic>
        <p:nvPicPr>
          <p:cNvPr id="3" name="Picture 2"/>
          <p:cNvPicPr>
            <a:picLocks noChangeAspect="1"/>
          </p:cNvPicPr>
          <p:nvPr/>
        </p:nvPicPr>
        <p:blipFill>
          <a:blip r:embed="rId4"/>
          <a:stretch>
            <a:fillRect/>
          </a:stretch>
        </p:blipFill>
        <p:spPr>
          <a:xfrm>
            <a:off x="2724150" y="1748544"/>
            <a:ext cx="6076950" cy="4734473"/>
          </a:xfrm>
          <a:prstGeom prst="rect">
            <a:avLst/>
          </a:prstGeom>
        </p:spPr>
      </p:pic>
      <p:sp>
        <p:nvSpPr>
          <p:cNvPr id="4" name="Rectangle 3"/>
          <p:cNvSpPr/>
          <p:nvPr/>
        </p:nvSpPr>
        <p:spPr>
          <a:xfrm>
            <a:off x="5245100" y="383037"/>
            <a:ext cx="3022600" cy="1733807"/>
          </a:xfrm>
          <a:prstGeom prst="rect">
            <a:avLst/>
          </a:prstGeom>
        </p:spPr>
        <p:txBody>
          <a:bodyPr wrap="square">
            <a:spAutoFit/>
          </a:bodyPr>
          <a:lstStyle/>
          <a:p>
            <a:r>
              <a:rPr lang="en-US" altLang="ja-JP" sz="4000" b="1" baseline="30000" dirty="0" smtClean="0">
                <a:solidFill>
                  <a:srgbClr val="0000FF"/>
                </a:solidFill>
              </a:rPr>
              <a:t>Prenatal diagnosis of </a:t>
            </a:r>
            <a:r>
              <a:rPr lang="en-US" altLang="ja-JP" sz="4000" b="1" baseline="30000" dirty="0" err="1" smtClean="0">
                <a:solidFill>
                  <a:srgbClr val="0000FF"/>
                </a:solidFill>
                <a:latin typeface="Symbol" charset="2"/>
                <a:cs typeface="Symbol" charset="2"/>
              </a:rPr>
              <a:t>b-</a:t>
            </a:r>
            <a:r>
              <a:rPr lang="en-US" altLang="ja-JP" sz="4000" b="1" baseline="30000" dirty="0" err="1" smtClean="0">
                <a:solidFill>
                  <a:srgbClr val="0000FF"/>
                </a:solidFill>
              </a:rPr>
              <a:t>thalassemia</a:t>
            </a:r>
            <a:r>
              <a:rPr lang="en-US" altLang="ja-JP" sz="4000" b="1" baseline="30000" dirty="0" smtClean="0">
                <a:solidFill>
                  <a:srgbClr val="0000FF"/>
                </a:solidFill>
              </a:rPr>
              <a:t> by sequencing from maternal plasma</a:t>
            </a:r>
            <a:endParaRPr lang="ja-JP" altLang="en-US" sz="4000" b="1" dirty="0">
              <a:solidFill>
                <a:srgbClr val="0000FF"/>
              </a:solidFill>
            </a:endParaRPr>
          </a:p>
        </p:txBody>
      </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8900" y="2019300"/>
            <a:ext cx="9144000" cy="2469068"/>
          </a:xfrm>
          <a:prstGeom prst="rect">
            <a:avLst/>
          </a:prstGeom>
        </p:spPr>
      </p:pic>
    </p:spTree>
    <p:extLst>
      <p:ext uri="{BB962C8B-B14F-4D97-AF65-F5344CB8AC3E}">
        <p14:creationId xmlns:p14="http://schemas.microsoft.com/office/powerpoint/2010/main" val="2019000283"/>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812800" y="1174750"/>
            <a:ext cx="7518400" cy="4508500"/>
          </a:xfrm>
          <a:prstGeom prst="rect">
            <a:avLst/>
          </a:prstGeom>
        </p:spPr>
      </p:pic>
      <p:sp>
        <p:nvSpPr>
          <p:cNvPr id="3" name="TextBox 2"/>
          <p:cNvSpPr txBox="1"/>
          <p:nvPr/>
        </p:nvSpPr>
        <p:spPr>
          <a:xfrm>
            <a:off x="4521200" y="5994400"/>
            <a:ext cx="3657600" cy="369332"/>
          </a:xfrm>
          <a:prstGeom prst="rect">
            <a:avLst/>
          </a:prstGeom>
          <a:noFill/>
        </p:spPr>
        <p:txBody>
          <a:bodyPr wrap="square" rtlCol="0">
            <a:spAutoFit/>
          </a:bodyPr>
          <a:lstStyle/>
          <a:p>
            <a:r>
              <a:rPr kumimoji="1" lang="en-US" altLang="ja-JP" dirty="0" smtClean="0"/>
              <a:t>Bianchi </a:t>
            </a:r>
            <a:r>
              <a:rPr kumimoji="1" lang="en-US" altLang="ja-JP" i="1" dirty="0" smtClean="0"/>
              <a:t>Nature </a:t>
            </a:r>
            <a:r>
              <a:rPr kumimoji="1" lang="en-US" altLang="ja-JP" dirty="0" smtClean="0"/>
              <a:t>2012</a:t>
            </a:r>
            <a:endParaRPr kumimoji="1" lang="ja-JP" altLang="en-US" dirty="0"/>
          </a:p>
        </p:txBody>
      </p:sp>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571499" y="876300"/>
            <a:ext cx="7846543" cy="5422900"/>
          </a:xfrm>
          <a:prstGeom prst="rect">
            <a:avLst/>
          </a:prstGeom>
        </p:spPr>
      </p:pic>
      <p:sp>
        <p:nvSpPr>
          <p:cNvPr id="3" name="Rectangle 2"/>
          <p:cNvSpPr/>
          <p:nvPr/>
        </p:nvSpPr>
        <p:spPr>
          <a:xfrm>
            <a:off x="1003300" y="242501"/>
            <a:ext cx="7543111" cy="502702"/>
          </a:xfrm>
          <a:prstGeom prst="rect">
            <a:avLst/>
          </a:prstGeom>
        </p:spPr>
        <p:txBody>
          <a:bodyPr wrap="none">
            <a:spAutoFit/>
          </a:bodyPr>
          <a:lstStyle/>
          <a:p>
            <a:r>
              <a:rPr lang="en-US" sz="4000" b="1" baseline="30000" dirty="0">
                <a:solidFill>
                  <a:srgbClr val="0000FF"/>
                </a:solidFill>
              </a:rPr>
              <a:t>Inference of the fetal genome on a site-by-site basis</a:t>
            </a:r>
            <a:endParaRPr lang="en-US" sz="4000" b="1" dirty="0">
              <a:solidFill>
                <a:srgbClr val="0000FF"/>
              </a:solidFill>
            </a:endParaRPr>
          </a:p>
        </p:txBody>
      </p:sp>
      <p:sp>
        <p:nvSpPr>
          <p:cNvPr id="4" name="Rectangle 3"/>
          <p:cNvSpPr/>
          <p:nvPr/>
        </p:nvSpPr>
        <p:spPr>
          <a:xfrm>
            <a:off x="571499" y="3556000"/>
            <a:ext cx="8178801" cy="304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550036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852026" y="609600"/>
            <a:ext cx="7469312" cy="6070600"/>
          </a:xfrm>
          <a:prstGeom prst="rect">
            <a:avLst/>
          </a:prstGeom>
        </p:spPr>
      </p:pic>
      <p:sp>
        <p:nvSpPr>
          <p:cNvPr id="3" name="Rectangle 2"/>
          <p:cNvSpPr/>
          <p:nvPr/>
        </p:nvSpPr>
        <p:spPr>
          <a:xfrm>
            <a:off x="651323" y="147935"/>
            <a:ext cx="7670015" cy="502702"/>
          </a:xfrm>
          <a:prstGeom prst="rect">
            <a:avLst/>
          </a:prstGeom>
        </p:spPr>
        <p:txBody>
          <a:bodyPr wrap="none">
            <a:spAutoFit/>
          </a:bodyPr>
          <a:lstStyle/>
          <a:p>
            <a:r>
              <a:rPr lang="en-US" sz="4000" b="1" baseline="30000" dirty="0">
                <a:solidFill>
                  <a:srgbClr val="0000FF"/>
                </a:solidFill>
              </a:rPr>
              <a:t>Inference of the fetal genome from haplotype blocks</a:t>
            </a:r>
            <a:endParaRPr lang="en-US" sz="4000" b="1" dirty="0">
              <a:solidFill>
                <a:srgbClr val="0000FF"/>
              </a:solidFill>
            </a:endParaRPr>
          </a:p>
        </p:txBody>
      </p:sp>
    </p:spTree>
    <p:extLst>
      <p:ext uri="{BB962C8B-B14F-4D97-AF65-F5344CB8AC3E}">
        <p14:creationId xmlns:p14="http://schemas.microsoft.com/office/powerpoint/2010/main" val="1108674836"/>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228850" y="958850"/>
            <a:ext cx="3644231" cy="3841750"/>
          </a:xfrm>
          <a:prstGeom prst="rect">
            <a:avLst/>
          </a:prstGeom>
        </p:spPr>
      </p:pic>
      <p:sp>
        <p:nvSpPr>
          <p:cNvPr id="3" name="Rectangle 2"/>
          <p:cNvSpPr/>
          <p:nvPr/>
        </p:nvSpPr>
        <p:spPr>
          <a:xfrm>
            <a:off x="451532" y="241300"/>
            <a:ext cx="8253610" cy="502702"/>
          </a:xfrm>
          <a:prstGeom prst="rect">
            <a:avLst/>
          </a:prstGeom>
        </p:spPr>
        <p:txBody>
          <a:bodyPr wrap="none">
            <a:spAutoFit/>
          </a:bodyPr>
          <a:lstStyle/>
          <a:p>
            <a:r>
              <a:rPr lang="en-US" altLang="ja-JP" sz="4000" b="1" i="1" baseline="30000" dirty="0" smtClean="0">
                <a:solidFill>
                  <a:srgbClr val="0000FF"/>
                </a:solidFill>
              </a:rPr>
              <a:t>De novo</a:t>
            </a:r>
            <a:r>
              <a:rPr lang="en-US" altLang="ja-JP" sz="4000" b="1" baseline="30000" dirty="0" smtClean="0">
                <a:solidFill>
                  <a:srgbClr val="0000FF"/>
                </a:solidFill>
              </a:rPr>
              <a:t> </a:t>
            </a:r>
            <a:r>
              <a:rPr lang="en-US" altLang="ja-JP" sz="4000" b="1" baseline="30000" dirty="0" err="1" smtClean="0">
                <a:solidFill>
                  <a:srgbClr val="0000FF"/>
                </a:solidFill>
              </a:rPr>
              <a:t>missense</a:t>
            </a:r>
            <a:r>
              <a:rPr lang="en-US" altLang="ja-JP" sz="4000" b="1" baseline="30000" dirty="0" smtClean="0">
                <a:solidFill>
                  <a:srgbClr val="0000FF"/>
                </a:solidFill>
              </a:rPr>
              <a:t> mutation in the gene </a:t>
            </a:r>
            <a:r>
              <a:rPr lang="en-US" altLang="ja-JP" sz="4000" b="1" i="1" baseline="30000" dirty="0" smtClean="0">
                <a:solidFill>
                  <a:srgbClr val="0000FF"/>
                </a:solidFill>
              </a:rPr>
              <a:t>ACMSD</a:t>
            </a:r>
            <a:r>
              <a:rPr lang="en-US" altLang="ja-JP" sz="4000" b="1" baseline="30000" dirty="0" smtClean="0">
                <a:solidFill>
                  <a:srgbClr val="0000FF"/>
                </a:solidFill>
              </a:rPr>
              <a:t> detected</a:t>
            </a:r>
            <a:endParaRPr lang="ja-JP" altLang="en-US" sz="4000" b="1" dirty="0">
              <a:solidFill>
                <a:srgbClr val="0000FF"/>
              </a:solidFill>
            </a:endParaRPr>
          </a:p>
        </p:txBody>
      </p:sp>
      <p:pic>
        <p:nvPicPr>
          <p:cNvPr id="5" name="Picture 4"/>
          <p:cNvPicPr>
            <a:picLocks noChangeAspect="1"/>
          </p:cNvPicPr>
          <p:nvPr/>
        </p:nvPicPr>
        <p:blipFill>
          <a:blip r:embed="rId3"/>
          <a:stretch>
            <a:fillRect/>
          </a:stretch>
        </p:blipFill>
        <p:spPr>
          <a:xfrm>
            <a:off x="4229100" y="5069688"/>
            <a:ext cx="4762500" cy="16039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23900" y="1993900"/>
            <a:ext cx="7619777" cy="2406650"/>
          </a:xfrm>
          <a:prstGeom prst="rect">
            <a:avLst/>
          </a:prstGeom>
          <a:ln>
            <a:solidFill>
              <a:schemeClr val="tx1"/>
            </a:solidFill>
          </a:ln>
        </p:spPr>
      </p:pic>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000" b="1" dirty="0" smtClean="0">
                <a:solidFill>
                  <a:srgbClr val="0000FF"/>
                </a:solidFill>
                <a:latin typeface="Arial" pitchFamily="-104" charset="0"/>
                <a:ea typeface="msgothic" charset="0"/>
                <a:cs typeface="msgothic" charset="0"/>
              </a:rPr>
              <a:t>Pre-implantation Genetic Testing during IVF</a:t>
            </a:r>
            <a:endParaRPr lang="en-GB" altLang="ja-JP" sz="4000" b="1" dirty="0">
              <a:solidFill>
                <a:srgbClr val="0000FF"/>
              </a:solidFill>
              <a:latin typeface="Arial" pitchFamily="-104" charset="0"/>
              <a:ea typeface="msgothic" charset="0"/>
              <a:cs typeface="msgothic" charset="0"/>
            </a:endParaRPr>
          </a:p>
        </p:txBody>
      </p:sp>
      <p:sp>
        <p:nvSpPr>
          <p:cNvPr id="7" name="TextBox 6"/>
          <p:cNvSpPr txBox="1"/>
          <p:nvPr/>
        </p:nvSpPr>
        <p:spPr>
          <a:xfrm>
            <a:off x="4872040" y="1606561"/>
            <a:ext cx="4271960" cy="3785652"/>
          </a:xfrm>
          <a:prstGeom prst="rect">
            <a:avLst/>
          </a:prstGeom>
          <a:noFill/>
        </p:spPr>
        <p:txBody>
          <a:bodyPr wrap="square" rtlCol="0">
            <a:spAutoFit/>
          </a:bodyPr>
          <a:lstStyle/>
          <a:p>
            <a:r>
              <a:rPr lang="en-US" altLang="ja-JP" sz="2400" dirty="0" smtClean="0"/>
              <a:t>Embryo biopsy of single </a:t>
            </a:r>
            <a:r>
              <a:rPr lang="en-US" altLang="ja-JP" sz="2400" dirty="0" err="1" smtClean="0"/>
              <a:t>blastomere</a:t>
            </a:r>
            <a:r>
              <a:rPr lang="en-US" altLang="ja-JP" sz="2400" dirty="0" smtClean="0"/>
              <a:t> at 6-8 cell stage</a:t>
            </a:r>
          </a:p>
          <a:p>
            <a:endParaRPr lang="en-US" altLang="ja-JP" sz="2400" dirty="0" smtClean="0"/>
          </a:p>
          <a:p>
            <a:r>
              <a:rPr lang="en-US" altLang="ja-JP" sz="2400" dirty="0" smtClean="0"/>
              <a:t>Most common </a:t>
            </a:r>
            <a:r>
              <a:rPr lang="en-US" altLang="ja-JP" sz="2400" dirty="0" err="1" smtClean="0"/>
              <a:t>autosomal</a:t>
            </a:r>
            <a:r>
              <a:rPr lang="en-US" altLang="ja-JP" sz="2400" dirty="0" smtClean="0"/>
              <a:t> dominant and recessive diseases (e.g. cystic fibrosis, </a:t>
            </a:r>
            <a:r>
              <a:rPr lang="en-US" altLang="ja-JP" sz="2400" dirty="0" err="1" smtClean="0"/>
              <a:t>thalassemias</a:t>
            </a:r>
            <a:r>
              <a:rPr lang="en-US" altLang="ja-JP" sz="2400" dirty="0" smtClean="0"/>
              <a:t>, sickle cell anemia, and </a:t>
            </a:r>
            <a:r>
              <a:rPr lang="en-US" altLang="ja-JP" sz="2400" dirty="0" err="1" smtClean="0"/>
              <a:t>Duchenne</a:t>
            </a:r>
            <a:r>
              <a:rPr lang="en-US" altLang="ja-JP" sz="2400" dirty="0" smtClean="0"/>
              <a:t> </a:t>
            </a:r>
            <a:r>
              <a:rPr lang="en-US" altLang="ja-JP" sz="2400" dirty="0" smtClean="0"/>
              <a:t>muscular dystrophy, Huntington Disease) as well as chromosomal translocations</a:t>
            </a:r>
          </a:p>
        </p:txBody>
      </p:sp>
      <p:pic>
        <p:nvPicPr>
          <p:cNvPr id="8" name="Picture 7"/>
          <p:cNvPicPr>
            <a:picLocks noChangeAspect="1"/>
          </p:cNvPicPr>
          <p:nvPr/>
        </p:nvPicPr>
        <p:blipFill>
          <a:blip r:embed="rId2"/>
          <a:srcRect r="18238"/>
          <a:stretch>
            <a:fillRect/>
          </a:stretch>
        </p:blipFill>
        <p:spPr>
          <a:xfrm>
            <a:off x="474660" y="1606561"/>
            <a:ext cx="4139514" cy="3785652"/>
          </a:xfrm>
          <a:prstGeom prst="rect">
            <a:avLst/>
          </a:prstGeom>
          <a:effectLst>
            <a:outerShdw blurRad="50800" dist="38100" dir="2700000">
              <a:srgbClr val="000000">
                <a:alpha val="43000"/>
              </a:srgbClr>
            </a:outerShdw>
            <a:reflection stA="50000" endPos="28000" dist="12700" dir="5400000" sy="-100000" algn="bl" rotWithShape="0"/>
          </a:effectLst>
        </p:spPr>
      </p:pic>
    </p:spTree>
    <p:extLst>
      <p:ext uri="{BB962C8B-B14F-4D97-AF65-F5344CB8AC3E}">
        <p14:creationId xmlns:p14="http://schemas.microsoft.com/office/powerpoint/2010/main" val="3417613632"/>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5100" y="1536700"/>
            <a:ext cx="8560309" cy="3822699"/>
          </a:xfrm>
          <a:prstGeom prst="rect">
            <a:avLst/>
          </a:prstGeom>
        </p:spPr>
      </p:pic>
      <p:sp>
        <p:nvSpPr>
          <p:cNvPr id="3" name="Rectangle 2"/>
          <p:cNvSpPr/>
          <p:nvPr/>
        </p:nvSpPr>
        <p:spPr>
          <a:xfrm>
            <a:off x="88900" y="355600"/>
            <a:ext cx="8978900" cy="913070"/>
          </a:xfrm>
          <a:prstGeom prst="rect">
            <a:avLst/>
          </a:prstGeom>
        </p:spPr>
        <p:txBody>
          <a:bodyPr wrap="square">
            <a:spAutoFit/>
          </a:bodyPr>
          <a:lstStyle/>
          <a:p>
            <a:pPr algn="ctr"/>
            <a:r>
              <a:rPr lang="en-US" altLang="ja-JP" sz="4000" b="1" baseline="30000" dirty="0" smtClean="0">
                <a:solidFill>
                  <a:srgbClr val="0000FF"/>
                </a:solidFill>
              </a:rPr>
              <a:t>Molecular counting strategies for measuring the fetal genome non-invasively from maternal blood only</a:t>
            </a:r>
            <a:endParaRPr lang="ja-JP" altLang="en-US" sz="4000" b="1" dirty="0">
              <a:solidFill>
                <a:srgbClr val="0000FF"/>
              </a:solidFill>
            </a:endParaRPr>
          </a:p>
        </p:txBody>
      </p:sp>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549400" y="419100"/>
            <a:ext cx="3140532" cy="6026150"/>
          </a:xfrm>
          <a:prstGeom prst="rect">
            <a:avLst/>
          </a:prstGeom>
        </p:spPr>
      </p:pic>
      <p:sp>
        <p:nvSpPr>
          <p:cNvPr id="3" name="TextBox 2"/>
          <p:cNvSpPr txBox="1"/>
          <p:nvPr/>
        </p:nvSpPr>
        <p:spPr>
          <a:xfrm>
            <a:off x="5118100" y="2628900"/>
            <a:ext cx="3797300" cy="2554545"/>
          </a:xfrm>
          <a:prstGeom prst="rect">
            <a:avLst/>
          </a:prstGeom>
          <a:noFill/>
        </p:spPr>
        <p:txBody>
          <a:bodyPr wrap="square" rtlCol="0">
            <a:spAutoFit/>
          </a:bodyPr>
          <a:lstStyle/>
          <a:p>
            <a:pPr algn="ctr"/>
            <a:r>
              <a:rPr lang="en-US" altLang="ja-JP" sz="4000" b="1" dirty="0" smtClean="0">
                <a:solidFill>
                  <a:srgbClr val="0000FF"/>
                </a:solidFill>
              </a:rPr>
              <a:t>Prenatal diagnosis of </a:t>
            </a:r>
            <a:r>
              <a:rPr lang="en-US" altLang="ja-JP" sz="4000" b="1" dirty="0" err="1" smtClean="0">
                <a:solidFill>
                  <a:srgbClr val="0000FF"/>
                </a:solidFill>
              </a:rPr>
              <a:t>DiGeorge</a:t>
            </a:r>
            <a:r>
              <a:rPr lang="en-US" altLang="ja-JP" sz="4000" b="1" dirty="0" smtClean="0">
                <a:solidFill>
                  <a:srgbClr val="0000FF"/>
                </a:solidFill>
              </a:rPr>
              <a:t> Syndrome</a:t>
            </a:r>
            <a:endParaRPr kumimoji="1" lang="ja-JP" altLang="en-US" sz="4000" b="1" dirty="0">
              <a:solidFill>
                <a:srgbClr val="0000FF"/>
              </a:solidFill>
            </a:endParaRPr>
          </a:p>
        </p:txBody>
      </p:sp>
    </p:spTree>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2309516"/>
            <a:ext cx="9144000" cy="4832092"/>
          </a:xfrm>
          <a:prstGeom prst="rect">
            <a:avLst/>
          </a:prstGeom>
          <a:noFill/>
        </p:spPr>
        <p:txBody>
          <a:bodyPr wrap="square" rtlCol="0">
            <a:spAutoFit/>
          </a:bodyPr>
          <a:lstStyle/>
          <a:p>
            <a:pPr marL="342900" indent="-342900">
              <a:buFont typeface="Arial"/>
              <a:buChar char="•"/>
            </a:pPr>
            <a:r>
              <a:rPr lang="en-US" sz="2200" dirty="0"/>
              <a:t>a longitudinal study on pregnant women and analyzed their combined cell-free RNA </a:t>
            </a:r>
            <a:r>
              <a:rPr lang="en-US" sz="2200" dirty="0" err="1"/>
              <a:t>transcriptomes</a:t>
            </a:r>
            <a:r>
              <a:rPr lang="en-US" sz="2200" dirty="0"/>
              <a:t> across all three trimesters of pregnancy and after delivery. </a:t>
            </a:r>
            <a:endParaRPr lang="en-US" sz="2200" dirty="0" smtClean="0"/>
          </a:p>
          <a:p>
            <a:pPr marL="342900" indent="-342900">
              <a:buFont typeface="Arial"/>
              <a:buChar char="•"/>
            </a:pPr>
            <a:endParaRPr lang="en-US" sz="2200" dirty="0"/>
          </a:p>
          <a:p>
            <a:pPr marL="342900" indent="-342900">
              <a:buFont typeface="Arial"/>
              <a:buChar char="•"/>
            </a:pPr>
            <a:r>
              <a:rPr lang="en-US" sz="2200" dirty="0"/>
              <a:t>possible to track specific longitudinal phenotypic changes in both the mother and the fetus and that it is possible to directly measure transcripts from a variety of fetal tissues in the maternal blood sample. </a:t>
            </a:r>
            <a:endParaRPr lang="en-US" sz="2200" dirty="0" smtClean="0"/>
          </a:p>
          <a:p>
            <a:pPr marL="342900" indent="-342900">
              <a:buFont typeface="Arial"/>
              <a:buChar char="•"/>
            </a:pPr>
            <a:endParaRPr lang="en-US" sz="2200" dirty="0"/>
          </a:p>
          <a:p>
            <a:pPr marL="342900" indent="-342900">
              <a:buFont typeface="Arial"/>
              <a:buChar char="•"/>
            </a:pPr>
            <a:r>
              <a:rPr lang="en-US" sz="2200" dirty="0"/>
              <a:t>studied the role of neuron-specific transcripts in the blood of healthy adults and those suffering from the neurodegenerative disorder </a:t>
            </a:r>
            <a:r>
              <a:rPr lang="en-US" sz="2200" dirty="0" smtClean="0"/>
              <a:t>Alzheimer’s </a:t>
            </a:r>
            <a:r>
              <a:rPr lang="en-US" sz="2200" dirty="0"/>
              <a:t>disease and showed that disease specific neural </a:t>
            </a:r>
            <a:r>
              <a:rPr lang="en-US" sz="2200" dirty="0" smtClean="0"/>
              <a:t>transcripts </a:t>
            </a:r>
            <a:r>
              <a:rPr lang="en-US" sz="2200" dirty="0"/>
              <a:t>are present at increased levels in the blood of affected individuals. </a:t>
            </a:r>
          </a:p>
          <a:p>
            <a:pPr marL="342900" indent="-342900">
              <a:buFont typeface="Arial"/>
              <a:buChar char="•"/>
            </a:pPr>
            <a:endParaRPr lang="en-US" sz="2200" dirty="0"/>
          </a:p>
          <a:p>
            <a:pPr marL="342900" indent="-342900">
              <a:buFont typeface="Arial"/>
              <a:buChar char="•"/>
            </a:pPr>
            <a:endParaRPr lang="en-US" sz="2200" dirty="0"/>
          </a:p>
        </p:txBody>
      </p:sp>
      <p:pic>
        <p:nvPicPr>
          <p:cNvPr id="4" name="Picture 3"/>
          <p:cNvPicPr>
            <a:picLocks noChangeAspect="1"/>
          </p:cNvPicPr>
          <p:nvPr/>
        </p:nvPicPr>
        <p:blipFill>
          <a:blip r:embed="rId2"/>
          <a:stretch>
            <a:fillRect/>
          </a:stretch>
        </p:blipFill>
        <p:spPr>
          <a:xfrm>
            <a:off x="419100" y="215900"/>
            <a:ext cx="8293100" cy="1801516"/>
          </a:xfrm>
          <a:prstGeom prst="rect">
            <a:avLst/>
          </a:prstGeom>
        </p:spPr>
      </p:pic>
    </p:spTree>
    <p:extLst>
      <p:ext uri="{BB962C8B-B14F-4D97-AF65-F5344CB8AC3E}">
        <p14:creationId xmlns:p14="http://schemas.microsoft.com/office/powerpoint/2010/main" val="1286184032"/>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5600" y="330200"/>
            <a:ext cx="8509000" cy="1938992"/>
          </a:xfrm>
          <a:prstGeom prst="rect">
            <a:avLst/>
          </a:prstGeom>
          <a:noFill/>
        </p:spPr>
        <p:txBody>
          <a:bodyPr wrap="square" rtlCol="0">
            <a:spAutoFit/>
          </a:bodyPr>
          <a:lstStyle/>
          <a:p>
            <a:pPr algn="ctr"/>
            <a:r>
              <a:rPr kumimoji="1" lang="en-US" altLang="ja-JP" sz="4000" b="1" dirty="0" smtClean="0">
                <a:solidFill>
                  <a:srgbClr val="0000FF"/>
                </a:solidFill>
              </a:rPr>
              <a:t>Non-Invasive Fetal Genome Sequencing: Opportunities and Challenges</a:t>
            </a:r>
            <a:endParaRPr kumimoji="1" lang="ja-JP" altLang="en-US" sz="4000" b="1" dirty="0">
              <a:solidFill>
                <a:srgbClr val="0000FF"/>
              </a:solidFill>
            </a:endParaRPr>
          </a:p>
        </p:txBody>
      </p:sp>
      <p:sp>
        <p:nvSpPr>
          <p:cNvPr id="3" name="TextBox 2"/>
          <p:cNvSpPr txBox="1"/>
          <p:nvPr/>
        </p:nvSpPr>
        <p:spPr>
          <a:xfrm>
            <a:off x="609600" y="2590800"/>
            <a:ext cx="7962900" cy="3970318"/>
          </a:xfrm>
          <a:prstGeom prst="rect">
            <a:avLst/>
          </a:prstGeom>
          <a:noFill/>
        </p:spPr>
        <p:txBody>
          <a:bodyPr wrap="square" rtlCol="0">
            <a:spAutoFit/>
          </a:bodyPr>
          <a:lstStyle/>
          <a:p>
            <a:r>
              <a:rPr kumimoji="1" lang="en-US" altLang="ja-JP" sz="3600" b="1" dirty="0" smtClean="0"/>
              <a:t>Advantages</a:t>
            </a:r>
          </a:p>
          <a:p>
            <a:r>
              <a:rPr lang="en-US" altLang="ja-JP" sz="3600" dirty="0" smtClean="0"/>
              <a:t>Earlier detection of genetic disorders allows for preparation for postnatal interventions (e.g., </a:t>
            </a:r>
            <a:r>
              <a:rPr lang="en-US" altLang="ja-JP" sz="3600" i="1" dirty="0" smtClean="0"/>
              <a:t>SCNA1 </a:t>
            </a:r>
            <a:r>
              <a:rPr lang="en-US" altLang="ja-JP" sz="3600" dirty="0" smtClean="0"/>
              <a:t> mutations cause seizures; spontaneous</a:t>
            </a:r>
            <a:r>
              <a:rPr lang="en-US" altLang="ja-JP" sz="3600" i="1" dirty="0" smtClean="0"/>
              <a:t> </a:t>
            </a:r>
            <a:r>
              <a:rPr lang="en-US" altLang="ja-JP" sz="3600" dirty="0" smtClean="0"/>
              <a:t>mutations causing multiple endocrine </a:t>
            </a:r>
            <a:r>
              <a:rPr lang="en-US" altLang="ja-JP" sz="3600" dirty="0" err="1" smtClean="0"/>
              <a:t>neoplasia</a:t>
            </a:r>
            <a:r>
              <a:rPr lang="en-US" altLang="ja-JP" sz="3600" dirty="0" smtClean="0"/>
              <a:t> --&gt; prophylactic </a:t>
            </a:r>
            <a:r>
              <a:rPr lang="en-US" altLang="ja-JP" sz="3600" dirty="0" err="1" smtClean="0"/>
              <a:t>thyroidectomy</a:t>
            </a:r>
            <a:r>
              <a:rPr lang="en-US" altLang="ja-JP" sz="3600" smtClean="0"/>
              <a:t>)</a:t>
            </a:r>
            <a:endParaRPr kumimoji="1" lang="ja-JP" altLang="en-US" sz="3600" dirty="0"/>
          </a:p>
        </p:txBody>
      </p:sp>
    </p:spTree>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5600" y="330200"/>
            <a:ext cx="8509000" cy="1938992"/>
          </a:xfrm>
          <a:prstGeom prst="rect">
            <a:avLst/>
          </a:prstGeom>
          <a:noFill/>
        </p:spPr>
        <p:txBody>
          <a:bodyPr wrap="square" rtlCol="0">
            <a:spAutoFit/>
          </a:bodyPr>
          <a:lstStyle/>
          <a:p>
            <a:pPr algn="ctr"/>
            <a:r>
              <a:rPr kumimoji="1" lang="en-US" altLang="ja-JP" sz="4000" b="1" dirty="0" smtClean="0">
                <a:solidFill>
                  <a:srgbClr val="0000FF"/>
                </a:solidFill>
              </a:rPr>
              <a:t>Non-Invasive Fetal Genome Sequencing: Opportunities and Challenges</a:t>
            </a:r>
            <a:endParaRPr kumimoji="1" lang="ja-JP" altLang="en-US" sz="4000" b="1" dirty="0">
              <a:solidFill>
                <a:srgbClr val="0000FF"/>
              </a:solidFill>
            </a:endParaRPr>
          </a:p>
        </p:txBody>
      </p:sp>
      <p:sp>
        <p:nvSpPr>
          <p:cNvPr id="3" name="TextBox 2"/>
          <p:cNvSpPr txBox="1"/>
          <p:nvPr/>
        </p:nvSpPr>
        <p:spPr>
          <a:xfrm>
            <a:off x="609600" y="2590800"/>
            <a:ext cx="7962900" cy="3970318"/>
          </a:xfrm>
          <a:prstGeom prst="rect">
            <a:avLst/>
          </a:prstGeom>
          <a:noFill/>
        </p:spPr>
        <p:txBody>
          <a:bodyPr wrap="square" rtlCol="0">
            <a:spAutoFit/>
          </a:bodyPr>
          <a:lstStyle/>
          <a:p>
            <a:r>
              <a:rPr kumimoji="1" lang="en-US" altLang="ja-JP" sz="3600" dirty="0" smtClean="0"/>
              <a:t>Might increase rates of elective pregnancy termination. But could make that safer, if performed early in gestation.</a:t>
            </a:r>
          </a:p>
          <a:p>
            <a:endParaRPr lang="en-US" altLang="ja-JP" sz="3600" dirty="0" smtClean="0"/>
          </a:p>
          <a:p>
            <a:r>
              <a:rPr kumimoji="1" lang="en-US" altLang="ja-JP" sz="3600" dirty="0" smtClean="0"/>
              <a:t>Societal pressure to terminate </a:t>
            </a:r>
            <a:r>
              <a:rPr lang="en-US" altLang="ja-JP" sz="3600" dirty="0" smtClean="0"/>
              <a:t>any fetus suspected to have a </a:t>
            </a:r>
            <a:r>
              <a:rPr lang="en-US" altLang="ja-JP" sz="3600" dirty="0" err="1" smtClean="0"/>
              <a:t>Mendelian</a:t>
            </a:r>
            <a:r>
              <a:rPr lang="en-US" altLang="ja-JP" sz="3600" dirty="0" smtClean="0"/>
              <a:t> condition?</a:t>
            </a:r>
            <a:endParaRPr kumimoji="1" lang="ja-JP" altLang="en-US" sz="3600" dirty="0"/>
          </a:p>
        </p:txBody>
      </p:sp>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7800" y="152400"/>
            <a:ext cx="9042400" cy="1323439"/>
          </a:xfrm>
          <a:prstGeom prst="rect">
            <a:avLst/>
          </a:prstGeom>
          <a:noFill/>
        </p:spPr>
        <p:txBody>
          <a:bodyPr wrap="square" rtlCol="0">
            <a:spAutoFit/>
          </a:bodyPr>
          <a:lstStyle/>
          <a:p>
            <a:pPr algn="ctr"/>
            <a:r>
              <a:rPr kumimoji="1" lang="en-US" altLang="ja-JP" sz="4000" b="1" dirty="0" smtClean="0">
                <a:solidFill>
                  <a:srgbClr val="0000FF"/>
                </a:solidFill>
              </a:rPr>
              <a:t>Non-Invasive Fetal Genome Sequencing: Opportunities and Challenges</a:t>
            </a:r>
            <a:endParaRPr kumimoji="1" lang="ja-JP" altLang="en-US" sz="4000" b="1" dirty="0">
              <a:solidFill>
                <a:srgbClr val="0000FF"/>
              </a:solidFill>
            </a:endParaRPr>
          </a:p>
        </p:txBody>
      </p:sp>
      <p:sp>
        <p:nvSpPr>
          <p:cNvPr id="3" name="TextBox 2"/>
          <p:cNvSpPr txBox="1"/>
          <p:nvPr/>
        </p:nvSpPr>
        <p:spPr>
          <a:xfrm>
            <a:off x="609600" y="1475839"/>
            <a:ext cx="7962900" cy="5078314"/>
          </a:xfrm>
          <a:prstGeom prst="rect">
            <a:avLst/>
          </a:prstGeom>
          <a:noFill/>
        </p:spPr>
        <p:txBody>
          <a:bodyPr wrap="square" rtlCol="0">
            <a:spAutoFit/>
          </a:bodyPr>
          <a:lstStyle/>
          <a:p>
            <a:r>
              <a:rPr kumimoji="1" lang="en-US" altLang="ja-JP" sz="3600" dirty="0" smtClean="0"/>
              <a:t>If access to genetic testing limited </a:t>
            </a:r>
            <a:r>
              <a:rPr lang="en-US" altLang="ja-JP" sz="3600" dirty="0" smtClean="0"/>
              <a:t>by cost, might result in children with </a:t>
            </a:r>
            <a:r>
              <a:rPr lang="en-US" altLang="ja-JP" sz="3600" dirty="0" err="1" smtClean="0"/>
              <a:t>Mendelian</a:t>
            </a:r>
            <a:r>
              <a:rPr lang="en-US" altLang="ja-JP" sz="3600" dirty="0" smtClean="0"/>
              <a:t> conditions disproportionately born to lower income families</a:t>
            </a:r>
          </a:p>
          <a:p>
            <a:endParaRPr kumimoji="1" lang="en-US" altLang="ja-JP" sz="3600" dirty="0" smtClean="0"/>
          </a:p>
          <a:p>
            <a:r>
              <a:rPr lang="en-US" altLang="ja-JP" sz="3600" dirty="0" smtClean="0"/>
              <a:t>What about variants identified beyond scope of study? E.g., variants that increase risk for a trait (How might this help parent?)</a:t>
            </a:r>
            <a:endParaRPr kumimoji="1" lang="ja-JP" altLang="en-US" sz="3600" dirty="0"/>
          </a:p>
        </p:txBody>
      </p:sp>
    </p:spTree>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7800" y="152400"/>
            <a:ext cx="9042400" cy="1323439"/>
          </a:xfrm>
          <a:prstGeom prst="rect">
            <a:avLst/>
          </a:prstGeom>
          <a:noFill/>
        </p:spPr>
        <p:txBody>
          <a:bodyPr wrap="square" rtlCol="0">
            <a:spAutoFit/>
          </a:bodyPr>
          <a:lstStyle/>
          <a:p>
            <a:pPr algn="ctr"/>
            <a:r>
              <a:rPr kumimoji="1" lang="en-US" altLang="ja-JP" sz="4000" b="1" dirty="0" smtClean="0">
                <a:solidFill>
                  <a:srgbClr val="0000FF"/>
                </a:solidFill>
              </a:rPr>
              <a:t>Non-Invasive Fetal Genome Sequencing: Opportunities and Challenges</a:t>
            </a:r>
            <a:endParaRPr kumimoji="1" lang="ja-JP" altLang="en-US" sz="4000" b="1" dirty="0">
              <a:solidFill>
                <a:srgbClr val="0000FF"/>
              </a:solidFill>
            </a:endParaRPr>
          </a:p>
        </p:txBody>
      </p:sp>
      <p:sp>
        <p:nvSpPr>
          <p:cNvPr id="3" name="TextBox 2"/>
          <p:cNvSpPr txBox="1"/>
          <p:nvPr/>
        </p:nvSpPr>
        <p:spPr>
          <a:xfrm>
            <a:off x="609600" y="1663700"/>
            <a:ext cx="7962900" cy="5078314"/>
          </a:xfrm>
          <a:prstGeom prst="rect">
            <a:avLst/>
          </a:prstGeom>
          <a:noFill/>
        </p:spPr>
        <p:txBody>
          <a:bodyPr wrap="square" rtlCol="0">
            <a:spAutoFit/>
          </a:bodyPr>
          <a:lstStyle/>
          <a:p>
            <a:r>
              <a:rPr kumimoji="1" lang="en-US" altLang="ja-JP" sz="3600" dirty="0" smtClean="0"/>
              <a:t>The </a:t>
            </a:r>
            <a:r>
              <a:rPr kumimoji="1" lang="en-US" altLang="ja-JP" sz="3600" i="1" dirty="0" smtClean="0"/>
              <a:t>ACMSD </a:t>
            </a:r>
            <a:r>
              <a:rPr lang="en-US" altLang="ja-JP" sz="3600" i="1" dirty="0" smtClean="0"/>
              <a:t>de novo</a:t>
            </a:r>
            <a:r>
              <a:rPr lang="en-US" altLang="ja-JP" sz="3600" dirty="0" smtClean="0"/>
              <a:t> mutation identified by </a:t>
            </a:r>
            <a:r>
              <a:rPr lang="en-US" altLang="ja-JP" sz="3600" dirty="0" err="1" smtClean="0"/>
              <a:t>Kitzman</a:t>
            </a:r>
            <a:r>
              <a:rPr lang="en-US" altLang="ja-JP" sz="3600" dirty="0" smtClean="0"/>
              <a:t> et al  – is pregnancy more vulnerable time to make decision – more weight given to information than warranted?</a:t>
            </a:r>
          </a:p>
          <a:p>
            <a:endParaRPr kumimoji="1" lang="en-US" altLang="ja-JP" sz="3600" dirty="0" smtClean="0"/>
          </a:p>
          <a:p>
            <a:r>
              <a:rPr lang="en-US" altLang="ja-JP" sz="3600" dirty="0" smtClean="0"/>
              <a:t>Does this information go in baby’s medical record? Updated and continually mined? Or destroyed? Who controls it?</a:t>
            </a:r>
            <a:endParaRPr kumimoji="1" lang="ja-JP" altLang="en-US" sz="3600" dirty="0"/>
          </a:p>
        </p:txBody>
      </p:sp>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Today’s Plan</a:t>
            </a:r>
            <a:endParaRPr lang="en-GB" altLang="ja-JP" sz="4400" b="1" dirty="0">
              <a:solidFill>
                <a:srgbClr val="0000FF"/>
              </a:solidFill>
              <a:latin typeface="Arial" pitchFamily="-104" charset="0"/>
              <a:ea typeface="msgothic" charset="0"/>
              <a:cs typeface="msgothic" charset="0"/>
            </a:endParaRPr>
          </a:p>
        </p:txBody>
      </p:sp>
      <p:sp>
        <p:nvSpPr>
          <p:cNvPr id="5" name="Rectangle 4"/>
          <p:cNvSpPr/>
          <p:nvPr/>
        </p:nvSpPr>
        <p:spPr>
          <a:xfrm>
            <a:off x="228600" y="1119909"/>
            <a:ext cx="8699500" cy="5078314"/>
          </a:xfrm>
          <a:prstGeom prst="rect">
            <a:avLst/>
          </a:prstGeom>
        </p:spPr>
        <p:txBody>
          <a:bodyPr wrap="square">
            <a:spAutoFit/>
          </a:bodyPr>
          <a:lstStyle/>
          <a:p>
            <a:pPr>
              <a:buFont typeface="Arial"/>
              <a:buChar char="•"/>
            </a:pPr>
            <a:r>
              <a:rPr lang="en-US" altLang="ja-JP" sz="3600" dirty="0" smtClean="0">
                <a:solidFill>
                  <a:srgbClr val="0000FF"/>
                </a:solidFill>
                <a:latin typeface="Helvetica"/>
                <a:cs typeface="Helvetica"/>
              </a:rPr>
              <a:t>Innovations in prenatal diagnosis (Gitler)</a:t>
            </a:r>
          </a:p>
          <a:p>
            <a:pPr lvl="1">
              <a:buFont typeface="Arial"/>
              <a:buChar char="•"/>
            </a:pPr>
            <a:r>
              <a:rPr lang="en-US" altLang="ja-JP" sz="3600" dirty="0" err="1" smtClean="0">
                <a:latin typeface="Helvetica"/>
                <a:cs typeface="Helvetica"/>
              </a:rPr>
              <a:t>Anneuploidy</a:t>
            </a:r>
            <a:endParaRPr lang="en-US" altLang="ja-JP" sz="3600" dirty="0" smtClean="0">
              <a:latin typeface="Helvetica"/>
              <a:cs typeface="Helvetica"/>
            </a:endParaRPr>
          </a:p>
          <a:p>
            <a:pPr lvl="1">
              <a:buFont typeface="Arial"/>
              <a:buChar char="•"/>
            </a:pPr>
            <a:r>
              <a:rPr lang="en-US" altLang="ja-JP" sz="3600" dirty="0" err="1" smtClean="0">
                <a:latin typeface="Helvetica"/>
                <a:cs typeface="Helvetica"/>
              </a:rPr>
              <a:t>Mendelian</a:t>
            </a:r>
            <a:r>
              <a:rPr lang="en-US" altLang="ja-JP" sz="3600" dirty="0" smtClean="0">
                <a:latin typeface="Helvetica"/>
                <a:cs typeface="Helvetica"/>
              </a:rPr>
              <a:t> disorders</a:t>
            </a:r>
            <a:endParaRPr lang="en-US" altLang="ja-JP" sz="3600" dirty="0">
              <a:latin typeface="Helvetica"/>
              <a:cs typeface="Helvetica"/>
            </a:endParaRPr>
          </a:p>
          <a:p>
            <a:pPr lvl="1">
              <a:buFont typeface="Arial"/>
              <a:buChar char="•"/>
            </a:pPr>
            <a:r>
              <a:rPr lang="en-US" altLang="ja-JP" sz="3600" dirty="0" smtClean="0">
                <a:latin typeface="Helvetica"/>
                <a:cs typeface="Helvetica"/>
              </a:rPr>
              <a:t>Non-invasive diagnostic technologies</a:t>
            </a:r>
          </a:p>
          <a:p>
            <a:pPr>
              <a:buFont typeface="Arial"/>
              <a:buChar char="•"/>
            </a:pPr>
            <a:endParaRPr lang="en-US" altLang="ja-JP" sz="3600" dirty="0">
              <a:latin typeface="Helvetica"/>
              <a:cs typeface="Helvetica"/>
            </a:endParaRPr>
          </a:p>
          <a:p>
            <a:pPr>
              <a:buFont typeface="Arial"/>
              <a:buChar char="•"/>
            </a:pPr>
            <a:r>
              <a:rPr lang="en-US" altLang="ja-JP" sz="3600" dirty="0" err="1" smtClean="0">
                <a:solidFill>
                  <a:srgbClr val="0000FF"/>
                </a:solidFill>
                <a:latin typeface="Helvetica"/>
                <a:cs typeface="Helvetica"/>
              </a:rPr>
              <a:t>Yair</a:t>
            </a:r>
            <a:r>
              <a:rPr lang="en-US" altLang="ja-JP" sz="3600" dirty="0" smtClean="0">
                <a:solidFill>
                  <a:srgbClr val="0000FF"/>
                </a:solidFill>
                <a:latin typeface="Helvetica"/>
                <a:cs typeface="Helvetica"/>
              </a:rPr>
              <a:t> </a:t>
            </a:r>
            <a:r>
              <a:rPr lang="en-US" altLang="ja-JP" sz="3600" dirty="0" err="1" smtClean="0">
                <a:solidFill>
                  <a:srgbClr val="0000FF"/>
                </a:solidFill>
                <a:latin typeface="Helvetica"/>
                <a:cs typeface="Helvetica"/>
              </a:rPr>
              <a:t>Blumenfeld</a:t>
            </a:r>
            <a:r>
              <a:rPr lang="en-US" altLang="ja-JP" sz="3600" dirty="0" smtClean="0">
                <a:solidFill>
                  <a:srgbClr val="0000FF"/>
                </a:solidFill>
                <a:latin typeface="Helvetica"/>
                <a:cs typeface="Helvetica"/>
              </a:rPr>
              <a:t>, M.D.</a:t>
            </a:r>
          </a:p>
          <a:p>
            <a:pPr lvl="1">
              <a:buFont typeface="Arial"/>
              <a:buChar char="•"/>
            </a:pPr>
            <a:r>
              <a:rPr lang="en-US" sz="3600" dirty="0">
                <a:latin typeface="Helvetica"/>
                <a:cs typeface="Helvetica"/>
              </a:rPr>
              <a:t>clinical aspects </a:t>
            </a:r>
            <a:endParaRPr lang="en-US" sz="3600" dirty="0" smtClean="0">
              <a:latin typeface="Helvetica"/>
              <a:cs typeface="Helvetica"/>
            </a:endParaRPr>
          </a:p>
          <a:p>
            <a:pPr lvl="1">
              <a:buFont typeface="Arial"/>
              <a:buChar char="•"/>
            </a:pPr>
            <a:r>
              <a:rPr lang="en-US" sz="3600" dirty="0" smtClean="0">
                <a:latin typeface="Helvetica"/>
                <a:cs typeface="Helvetica"/>
              </a:rPr>
              <a:t>cell</a:t>
            </a:r>
            <a:r>
              <a:rPr lang="en-US" sz="3600" dirty="0">
                <a:latin typeface="Helvetica"/>
                <a:cs typeface="Helvetica"/>
              </a:rPr>
              <a:t>-free RNA and non-aneuploidy issues</a:t>
            </a:r>
            <a:endParaRPr lang="en-US" altLang="ja-JP" sz="3600" dirty="0" smtClean="0">
              <a:latin typeface="Helvetica"/>
              <a:cs typeface="Helvetica"/>
            </a:endParaRPr>
          </a:p>
        </p:txBody>
      </p:sp>
    </p:spTree>
    <p:extLst>
      <p:ext uri="{BB962C8B-B14F-4D97-AF65-F5344CB8AC3E}">
        <p14:creationId xmlns:p14="http://schemas.microsoft.com/office/powerpoint/2010/main" val="191423448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3000" b="1" dirty="0" smtClean="0">
                <a:solidFill>
                  <a:srgbClr val="0000FF"/>
                </a:solidFill>
                <a:latin typeface="Arial" pitchFamily="-104" charset="0"/>
                <a:ea typeface="msgothic" charset="0"/>
                <a:cs typeface="msgothic" charset="0"/>
              </a:rPr>
              <a:t>Human chromosomal aneuploidy syndromes</a:t>
            </a:r>
            <a:endParaRPr lang="en-GB" altLang="ja-JP" sz="3000" b="1" dirty="0">
              <a:solidFill>
                <a:srgbClr val="0000FF"/>
              </a:solidFill>
              <a:latin typeface="Arial" pitchFamily="-104" charset="0"/>
              <a:ea typeface="msgothic" charset="0"/>
              <a:cs typeface="msgothic" charset="0"/>
            </a:endParaRPr>
          </a:p>
        </p:txBody>
      </p:sp>
      <p:pic>
        <p:nvPicPr>
          <p:cNvPr id="4" name="Picture 3"/>
          <p:cNvPicPr>
            <a:picLocks noChangeAspect="1"/>
          </p:cNvPicPr>
          <p:nvPr/>
        </p:nvPicPr>
        <p:blipFill>
          <a:blip r:embed="rId2"/>
          <a:stretch>
            <a:fillRect/>
          </a:stretch>
        </p:blipFill>
        <p:spPr>
          <a:xfrm>
            <a:off x="1828800" y="1625600"/>
            <a:ext cx="6062134" cy="4546600"/>
          </a:xfrm>
          <a:prstGeom prst="rect">
            <a:avLst/>
          </a:prstGeom>
        </p:spPr>
      </p:pic>
      <p:sp>
        <p:nvSpPr>
          <p:cNvPr id="2" name="Rectangle 1"/>
          <p:cNvSpPr/>
          <p:nvPr/>
        </p:nvSpPr>
        <p:spPr>
          <a:xfrm>
            <a:off x="4140200" y="5143500"/>
            <a:ext cx="431800" cy="2667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805988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
          <p:cNvSpPr txBox="1">
            <a:spLocks noChangeArrowheads="1"/>
          </p:cNvSpPr>
          <p:nvPr/>
        </p:nvSpPr>
        <p:spPr bwMode="auto">
          <a:xfrm>
            <a:off x="325440" y="381640"/>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3000" b="1" dirty="0" smtClean="0">
                <a:solidFill>
                  <a:srgbClr val="0000FF"/>
                </a:solidFill>
                <a:latin typeface="Arial" pitchFamily="-104" charset="0"/>
                <a:ea typeface="msgothic" charset="0"/>
                <a:cs typeface="msgothic" charset="0"/>
              </a:rPr>
              <a:t>Trisomy 21 (Down Syndrome)</a:t>
            </a:r>
            <a:endParaRPr lang="en-GB" altLang="ja-JP" sz="3000" b="1" dirty="0">
              <a:solidFill>
                <a:srgbClr val="0000FF"/>
              </a:solidFill>
              <a:latin typeface="Arial" pitchFamily="-104" charset="0"/>
              <a:ea typeface="msgothic" charset="0"/>
              <a:cs typeface="msgothic" charset="0"/>
            </a:endParaRPr>
          </a:p>
        </p:txBody>
      </p:sp>
      <p:pic>
        <p:nvPicPr>
          <p:cNvPr id="5" name="Picture 4"/>
          <p:cNvPicPr>
            <a:picLocks noChangeAspect="1"/>
          </p:cNvPicPr>
          <p:nvPr/>
        </p:nvPicPr>
        <p:blipFill>
          <a:blip r:embed="rId2"/>
          <a:stretch>
            <a:fillRect/>
          </a:stretch>
        </p:blipFill>
        <p:spPr>
          <a:xfrm>
            <a:off x="325440" y="1308100"/>
            <a:ext cx="4064000" cy="3048000"/>
          </a:xfrm>
          <a:prstGeom prst="rect">
            <a:avLst/>
          </a:prstGeom>
          <a:effectLst>
            <a:outerShdw blurRad="50800" dist="38100" dir="2700000">
              <a:srgbClr val="000000">
                <a:alpha val="43000"/>
              </a:srgbClr>
            </a:outerShdw>
            <a:reflection stA="50000" endPos="32000" dist="12700" dir="5400000" sy="-100000" algn="bl" rotWithShape="0"/>
          </a:effectLst>
        </p:spPr>
      </p:pic>
      <p:sp>
        <p:nvSpPr>
          <p:cNvPr id="6" name="TextBox 5"/>
          <p:cNvSpPr txBox="1"/>
          <p:nvPr/>
        </p:nvSpPr>
        <p:spPr>
          <a:xfrm>
            <a:off x="4775200" y="1041400"/>
            <a:ext cx="4043360" cy="5632310"/>
          </a:xfrm>
          <a:prstGeom prst="rect">
            <a:avLst/>
          </a:prstGeom>
          <a:noFill/>
        </p:spPr>
        <p:txBody>
          <a:bodyPr wrap="square" rtlCol="0">
            <a:spAutoFit/>
          </a:bodyPr>
          <a:lstStyle/>
          <a:p>
            <a:r>
              <a:rPr kumimoji="1" lang="en-US" altLang="ja-JP" sz="2400" dirty="0" smtClean="0"/>
              <a:t>Most common chromosome abnormality in humans. Why?</a:t>
            </a:r>
          </a:p>
          <a:p>
            <a:endParaRPr lang="en-US" altLang="ja-JP" sz="2400" dirty="0" smtClean="0"/>
          </a:p>
          <a:p>
            <a:r>
              <a:rPr kumimoji="1" lang="en-US" altLang="ja-JP" sz="2400" dirty="0" smtClean="0"/>
              <a:t>~1 out of 691 births in US</a:t>
            </a:r>
          </a:p>
          <a:p>
            <a:endParaRPr lang="en-US" altLang="ja-JP" sz="2400" dirty="0" smtClean="0"/>
          </a:p>
          <a:p>
            <a:r>
              <a:rPr lang="en-US" altLang="ja-JP" sz="2400" dirty="0" smtClean="0"/>
              <a:t>Increased incidence of Alzheimer disease</a:t>
            </a:r>
          </a:p>
          <a:p>
            <a:endParaRPr lang="en-US" altLang="ja-JP" sz="2400" dirty="0" smtClean="0"/>
          </a:p>
          <a:p>
            <a:r>
              <a:rPr lang="en-US" altLang="ja-JP" sz="2400" dirty="0" smtClean="0"/>
              <a:t>Increased incidence of leukemia but </a:t>
            </a:r>
            <a:r>
              <a:rPr lang="en-US" altLang="ja-JP" sz="2400" i="1" dirty="0" smtClean="0"/>
              <a:t>decreased</a:t>
            </a:r>
            <a:r>
              <a:rPr lang="en-US" altLang="ja-JP" sz="2400" dirty="0" smtClean="0"/>
              <a:t> incidence of most other cancer types</a:t>
            </a:r>
          </a:p>
          <a:p>
            <a:endParaRPr lang="en-US" altLang="ja-JP" sz="2400" dirty="0" smtClean="0"/>
          </a:p>
          <a:p>
            <a:r>
              <a:rPr lang="en-US" altLang="ja-JP" sz="2400" dirty="0" smtClean="0"/>
              <a:t>Increased incidence of congenital heart disease</a:t>
            </a:r>
          </a:p>
        </p:txBody>
      </p:sp>
    </p:spTree>
    <p:extLst>
      <p:ext uri="{BB962C8B-B14F-4D97-AF65-F5344CB8AC3E}">
        <p14:creationId xmlns:p14="http://schemas.microsoft.com/office/powerpoint/2010/main" val="108995038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3000" b="1" dirty="0" err="1" smtClean="0">
                <a:solidFill>
                  <a:srgbClr val="0000FF"/>
                </a:solidFill>
                <a:latin typeface="Arial" pitchFamily="-104" charset="0"/>
                <a:ea typeface="msgothic" charset="0"/>
                <a:cs typeface="msgothic" charset="0"/>
              </a:rPr>
              <a:t>Trisomy</a:t>
            </a:r>
            <a:r>
              <a:rPr lang="en-GB" altLang="ja-JP" sz="3000" b="1" dirty="0" smtClean="0">
                <a:solidFill>
                  <a:srgbClr val="0000FF"/>
                </a:solidFill>
                <a:latin typeface="Arial" pitchFamily="-104" charset="0"/>
                <a:ea typeface="msgothic" charset="0"/>
                <a:cs typeface="msgothic" charset="0"/>
              </a:rPr>
              <a:t> 18 (Edwards Syndrome)</a:t>
            </a:r>
            <a:endParaRPr lang="en-GB" altLang="ja-JP" sz="3000" b="1" dirty="0">
              <a:solidFill>
                <a:srgbClr val="0000FF"/>
              </a:solidFill>
              <a:latin typeface="Arial" pitchFamily="-104" charset="0"/>
              <a:ea typeface="msgothic" charset="0"/>
              <a:cs typeface="msgothic" charset="0"/>
            </a:endParaRPr>
          </a:p>
        </p:txBody>
      </p:sp>
      <p:sp>
        <p:nvSpPr>
          <p:cNvPr id="6" name="TextBox 5"/>
          <p:cNvSpPr txBox="1"/>
          <p:nvPr/>
        </p:nvSpPr>
        <p:spPr>
          <a:xfrm>
            <a:off x="5100640" y="728722"/>
            <a:ext cx="4043360" cy="4893647"/>
          </a:xfrm>
          <a:prstGeom prst="rect">
            <a:avLst/>
          </a:prstGeom>
          <a:noFill/>
        </p:spPr>
        <p:txBody>
          <a:bodyPr wrap="square" rtlCol="0">
            <a:spAutoFit/>
          </a:bodyPr>
          <a:lstStyle/>
          <a:p>
            <a:endParaRPr lang="en-US" altLang="ja-JP" sz="2400" dirty="0" smtClean="0"/>
          </a:p>
          <a:p>
            <a:r>
              <a:rPr kumimoji="1" lang="en-US" altLang="ja-JP" sz="2400" dirty="0" smtClean="0"/>
              <a:t>~1 out of 6,000 births in US</a:t>
            </a:r>
          </a:p>
          <a:p>
            <a:endParaRPr lang="en-US" altLang="ja-JP" sz="2400" dirty="0" smtClean="0"/>
          </a:p>
          <a:p>
            <a:r>
              <a:rPr lang="en-US" altLang="ja-JP" sz="2400" dirty="0" smtClean="0"/>
              <a:t>~80% females</a:t>
            </a:r>
          </a:p>
          <a:p>
            <a:endParaRPr lang="en-US" altLang="ja-JP" sz="2400" dirty="0" smtClean="0"/>
          </a:p>
          <a:p>
            <a:r>
              <a:rPr lang="en-US" altLang="ja-JP" sz="2400" dirty="0" smtClean="0"/>
              <a:t>Very low survival rate (median lifespan 5-15 days)</a:t>
            </a:r>
          </a:p>
          <a:p>
            <a:endParaRPr lang="en-US" altLang="ja-JP" sz="2400" dirty="0" smtClean="0"/>
          </a:p>
          <a:p>
            <a:r>
              <a:rPr lang="en-US" altLang="ja-JP" sz="2400" dirty="0" smtClean="0"/>
              <a:t>8% survive &lt; 1 year</a:t>
            </a:r>
          </a:p>
          <a:p>
            <a:r>
              <a:rPr lang="en-US" altLang="ja-JP" sz="2400" dirty="0" smtClean="0"/>
              <a:t>1% survive to age 10</a:t>
            </a:r>
          </a:p>
          <a:p>
            <a:endParaRPr lang="en-US" altLang="ja-JP" sz="2400" dirty="0" smtClean="0"/>
          </a:p>
          <a:p>
            <a:r>
              <a:rPr lang="en-US" altLang="ja-JP" sz="2400" dirty="0" smtClean="0"/>
              <a:t>Major heart, kidney, and other organ abnormalities</a:t>
            </a:r>
          </a:p>
        </p:txBody>
      </p:sp>
      <p:pic>
        <p:nvPicPr>
          <p:cNvPr id="8" name="Picture 7"/>
          <p:cNvPicPr>
            <a:picLocks noChangeAspect="1"/>
          </p:cNvPicPr>
          <p:nvPr/>
        </p:nvPicPr>
        <p:blipFill>
          <a:blip r:embed="rId2"/>
          <a:stretch>
            <a:fillRect/>
          </a:stretch>
        </p:blipFill>
        <p:spPr>
          <a:xfrm>
            <a:off x="-113156" y="728722"/>
            <a:ext cx="5213796" cy="3117850"/>
          </a:xfrm>
          <a:prstGeom prst="rect">
            <a:avLst/>
          </a:prstGeom>
          <a:effectLst/>
        </p:spPr>
      </p:pic>
      <p:pic>
        <p:nvPicPr>
          <p:cNvPr id="9" name="Picture 8"/>
          <p:cNvPicPr>
            <a:picLocks noChangeAspect="1"/>
          </p:cNvPicPr>
          <p:nvPr/>
        </p:nvPicPr>
        <p:blipFill>
          <a:blip r:embed="rId3"/>
          <a:stretch>
            <a:fillRect/>
          </a:stretch>
        </p:blipFill>
        <p:spPr>
          <a:xfrm>
            <a:off x="787400" y="3685572"/>
            <a:ext cx="3662444" cy="2664428"/>
          </a:xfrm>
          <a:prstGeom prst="rect">
            <a:avLst/>
          </a:prstGeom>
        </p:spPr>
      </p:pic>
    </p:spTree>
    <p:extLst>
      <p:ext uri="{BB962C8B-B14F-4D97-AF65-F5344CB8AC3E}">
        <p14:creationId xmlns:p14="http://schemas.microsoft.com/office/powerpoint/2010/main" val="108995038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3000" b="1" dirty="0" err="1" smtClean="0">
                <a:solidFill>
                  <a:srgbClr val="0000FF"/>
                </a:solidFill>
                <a:latin typeface="Arial" pitchFamily="-104" charset="0"/>
                <a:ea typeface="msgothic" charset="0"/>
                <a:cs typeface="msgothic" charset="0"/>
              </a:rPr>
              <a:t>Trisomy</a:t>
            </a:r>
            <a:r>
              <a:rPr lang="en-GB" altLang="ja-JP" sz="3000" b="1" dirty="0" smtClean="0">
                <a:solidFill>
                  <a:srgbClr val="0000FF"/>
                </a:solidFill>
                <a:latin typeface="Arial" pitchFamily="-104" charset="0"/>
                <a:ea typeface="msgothic" charset="0"/>
                <a:cs typeface="msgothic" charset="0"/>
              </a:rPr>
              <a:t> 13 (</a:t>
            </a:r>
            <a:r>
              <a:rPr lang="en-GB" altLang="ja-JP" sz="3000" b="1" dirty="0" err="1" smtClean="0">
                <a:solidFill>
                  <a:srgbClr val="0000FF"/>
                </a:solidFill>
                <a:latin typeface="Arial" pitchFamily="-104" charset="0"/>
                <a:ea typeface="msgothic" charset="0"/>
                <a:cs typeface="msgothic" charset="0"/>
              </a:rPr>
              <a:t>Patau</a:t>
            </a:r>
            <a:r>
              <a:rPr lang="en-GB" altLang="ja-JP" sz="3000" b="1" dirty="0" smtClean="0">
                <a:solidFill>
                  <a:srgbClr val="0000FF"/>
                </a:solidFill>
                <a:latin typeface="Arial" pitchFamily="-104" charset="0"/>
                <a:ea typeface="msgothic" charset="0"/>
                <a:cs typeface="msgothic" charset="0"/>
              </a:rPr>
              <a:t> syndrome)</a:t>
            </a:r>
            <a:endParaRPr lang="en-GB" altLang="ja-JP" sz="3000" b="1" dirty="0">
              <a:solidFill>
                <a:srgbClr val="0000FF"/>
              </a:solidFill>
              <a:latin typeface="Arial" pitchFamily="-104" charset="0"/>
              <a:ea typeface="msgothic" charset="0"/>
              <a:cs typeface="msgothic" charset="0"/>
            </a:endParaRPr>
          </a:p>
        </p:txBody>
      </p:sp>
      <p:sp>
        <p:nvSpPr>
          <p:cNvPr id="6" name="TextBox 5"/>
          <p:cNvSpPr txBox="1"/>
          <p:nvPr/>
        </p:nvSpPr>
        <p:spPr>
          <a:xfrm>
            <a:off x="5100640" y="728722"/>
            <a:ext cx="4043360" cy="6370974"/>
          </a:xfrm>
          <a:prstGeom prst="rect">
            <a:avLst/>
          </a:prstGeom>
          <a:noFill/>
        </p:spPr>
        <p:txBody>
          <a:bodyPr wrap="square" rtlCol="0">
            <a:spAutoFit/>
          </a:bodyPr>
          <a:lstStyle/>
          <a:p>
            <a:endParaRPr lang="en-US" altLang="ja-JP" sz="2400" dirty="0" smtClean="0"/>
          </a:p>
          <a:p>
            <a:r>
              <a:rPr kumimoji="1" lang="en-US" altLang="ja-JP" sz="2400" dirty="0" smtClean="0"/>
              <a:t>~1 out of 10,000 births in US</a:t>
            </a:r>
          </a:p>
          <a:p>
            <a:endParaRPr lang="en-US" altLang="ja-JP" sz="2400" dirty="0" smtClean="0"/>
          </a:p>
          <a:p>
            <a:r>
              <a:rPr lang="en-US" altLang="ja-JP" sz="2400" dirty="0" smtClean="0"/>
              <a:t>Multiple organ defects</a:t>
            </a:r>
          </a:p>
          <a:p>
            <a:endParaRPr lang="en-US" altLang="ja-JP" sz="2400" dirty="0" smtClean="0"/>
          </a:p>
          <a:p>
            <a:r>
              <a:rPr lang="en-US" altLang="ja-JP" sz="2400" dirty="0" smtClean="0"/>
              <a:t>Mental retardation and motor impairment</a:t>
            </a:r>
          </a:p>
          <a:p>
            <a:endParaRPr lang="en-US" altLang="ja-JP" sz="2400" dirty="0" smtClean="0"/>
          </a:p>
          <a:p>
            <a:r>
              <a:rPr lang="en-US" altLang="ja-JP" sz="2400" dirty="0" err="1" smtClean="0"/>
              <a:t>Holoprosencephaly</a:t>
            </a:r>
            <a:endParaRPr lang="en-US" altLang="ja-JP" sz="2400" dirty="0" smtClean="0"/>
          </a:p>
          <a:p>
            <a:endParaRPr lang="en-US" altLang="ja-JP" sz="2400" dirty="0" smtClean="0"/>
          </a:p>
          <a:p>
            <a:r>
              <a:rPr lang="en-US" altLang="ja-JP" sz="2400" dirty="0" err="1" smtClean="0"/>
              <a:t>Polydactyly</a:t>
            </a:r>
            <a:r>
              <a:rPr lang="en-US" altLang="ja-JP" sz="2400" dirty="0" smtClean="0"/>
              <a:t> </a:t>
            </a:r>
          </a:p>
          <a:p>
            <a:endParaRPr lang="en-US" altLang="ja-JP" sz="2400" dirty="0" smtClean="0"/>
          </a:p>
          <a:p>
            <a:r>
              <a:rPr lang="en-US" altLang="ja-JP" sz="2400" dirty="0" smtClean="0"/>
              <a:t>&gt;80% of children born with </a:t>
            </a:r>
            <a:r>
              <a:rPr lang="en-US" altLang="ja-JP" sz="2400" dirty="0" err="1" smtClean="0"/>
              <a:t>trisomy</a:t>
            </a:r>
            <a:r>
              <a:rPr lang="en-US" altLang="ja-JP" sz="2400" dirty="0" smtClean="0"/>
              <a:t> 13 die within 1</a:t>
            </a:r>
            <a:r>
              <a:rPr lang="en-US" altLang="ja-JP" sz="2400" baseline="30000" dirty="0" smtClean="0"/>
              <a:t>st</a:t>
            </a:r>
            <a:r>
              <a:rPr lang="en-US" altLang="ja-JP" sz="2400" dirty="0" smtClean="0"/>
              <a:t> year of life</a:t>
            </a:r>
          </a:p>
          <a:p>
            <a:endParaRPr lang="en-US" altLang="ja-JP" sz="2400" dirty="0" smtClean="0"/>
          </a:p>
          <a:p>
            <a:endParaRPr lang="en-US" altLang="ja-JP" sz="2400" dirty="0" smtClean="0"/>
          </a:p>
        </p:txBody>
      </p:sp>
      <p:pic>
        <p:nvPicPr>
          <p:cNvPr id="7" name="Picture 6"/>
          <p:cNvPicPr>
            <a:picLocks noChangeAspect="1"/>
          </p:cNvPicPr>
          <p:nvPr/>
        </p:nvPicPr>
        <p:blipFill>
          <a:blip r:embed="rId2"/>
          <a:stretch>
            <a:fillRect/>
          </a:stretch>
        </p:blipFill>
        <p:spPr>
          <a:xfrm>
            <a:off x="901700" y="778172"/>
            <a:ext cx="2946400" cy="2676228"/>
          </a:xfrm>
          <a:prstGeom prst="rect">
            <a:avLst/>
          </a:prstGeom>
        </p:spPr>
      </p:pic>
      <p:pic>
        <p:nvPicPr>
          <p:cNvPr id="10" name="Picture 9"/>
          <p:cNvPicPr>
            <a:picLocks noChangeAspect="1"/>
          </p:cNvPicPr>
          <p:nvPr/>
        </p:nvPicPr>
        <p:blipFill>
          <a:blip r:embed="rId3"/>
          <a:srcRect t="12204"/>
          <a:stretch>
            <a:fillRect/>
          </a:stretch>
        </p:blipFill>
        <p:spPr>
          <a:xfrm>
            <a:off x="325440" y="3600846"/>
            <a:ext cx="4310060" cy="2838054"/>
          </a:xfrm>
          <a:prstGeom prst="rect">
            <a:avLst/>
          </a:prstGeom>
        </p:spPr>
      </p:pic>
    </p:spTree>
    <p:extLst>
      <p:ext uri="{BB962C8B-B14F-4D97-AF65-F5344CB8AC3E}">
        <p14:creationId xmlns:p14="http://schemas.microsoft.com/office/powerpoint/2010/main" val="108995038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
          <p:cNvSpPr txBox="1">
            <a:spLocks noChangeArrowheads="1"/>
          </p:cNvSpPr>
          <p:nvPr/>
        </p:nvSpPr>
        <p:spPr bwMode="auto">
          <a:xfrm>
            <a:off x="325440" y="381640"/>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000" b="1" dirty="0" smtClean="0">
                <a:solidFill>
                  <a:srgbClr val="0000FF"/>
                </a:solidFill>
                <a:latin typeface="Arial" pitchFamily="-104" charset="0"/>
                <a:ea typeface="msgothic" charset="0"/>
                <a:cs typeface="msgothic" charset="0"/>
              </a:rPr>
              <a:t>Prenatal Diagnosis</a:t>
            </a:r>
            <a:endParaRPr lang="en-GB" altLang="ja-JP" sz="4000" b="1" dirty="0">
              <a:solidFill>
                <a:srgbClr val="0000FF"/>
              </a:solidFill>
              <a:latin typeface="Arial" pitchFamily="-104" charset="0"/>
              <a:ea typeface="msgothic" charset="0"/>
              <a:cs typeface="msgothic" charset="0"/>
            </a:endParaRPr>
          </a:p>
        </p:txBody>
      </p:sp>
      <p:sp>
        <p:nvSpPr>
          <p:cNvPr id="4" name="TextBox 3"/>
          <p:cNvSpPr txBox="1"/>
          <p:nvPr/>
        </p:nvSpPr>
        <p:spPr>
          <a:xfrm>
            <a:off x="744540" y="1318567"/>
            <a:ext cx="3378200" cy="646331"/>
          </a:xfrm>
          <a:prstGeom prst="rect">
            <a:avLst/>
          </a:prstGeom>
          <a:noFill/>
        </p:spPr>
        <p:txBody>
          <a:bodyPr wrap="square" rtlCol="0">
            <a:spAutoFit/>
          </a:bodyPr>
          <a:lstStyle/>
          <a:p>
            <a:pPr algn="ctr"/>
            <a:r>
              <a:rPr lang="en-US" sz="3600" b="1" dirty="0" smtClean="0">
                <a:latin typeface="Helvetica"/>
                <a:cs typeface="Helvetica"/>
              </a:rPr>
              <a:t>Non-invasive</a:t>
            </a:r>
            <a:endParaRPr lang="en-US" sz="3600" b="1" dirty="0">
              <a:latin typeface="Helvetica"/>
              <a:cs typeface="Helvetica"/>
            </a:endParaRPr>
          </a:p>
        </p:txBody>
      </p:sp>
      <p:pic>
        <p:nvPicPr>
          <p:cNvPr id="5" name="Picture 4"/>
          <p:cNvPicPr>
            <a:picLocks noChangeAspect="1"/>
          </p:cNvPicPr>
          <p:nvPr/>
        </p:nvPicPr>
        <p:blipFill>
          <a:blip r:embed="rId2"/>
          <a:stretch>
            <a:fillRect/>
          </a:stretch>
        </p:blipFill>
        <p:spPr>
          <a:xfrm>
            <a:off x="325440" y="1919932"/>
            <a:ext cx="4044803" cy="3340100"/>
          </a:xfrm>
          <a:prstGeom prst="rect">
            <a:avLst/>
          </a:prstGeom>
        </p:spPr>
      </p:pic>
      <p:sp>
        <p:nvSpPr>
          <p:cNvPr id="6" name="TextBox 5"/>
          <p:cNvSpPr txBox="1"/>
          <p:nvPr/>
        </p:nvSpPr>
        <p:spPr>
          <a:xfrm>
            <a:off x="0" y="5260032"/>
            <a:ext cx="4927600" cy="1569660"/>
          </a:xfrm>
          <a:prstGeom prst="rect">
            <a:avLst/>
          </a:prstGeom>
          <a:noFill/>
        </p:spPr>
        <p:txBody>
          <a:bodyPr wrap="square" rtlCol="0">
            <a:spAutoFit/>
          </a:bodyPr>
          <a:lstStyle/>
          <a:p>
            <a:r>
              <a:rPr lang="en-US" altLang="ja-JP" sz="2400" dirty="0" smtClean="0"/>
              <a:t>Increased fetal </a:t>
            </a:r>
            <a:r>
              <a:rPr lang="en-US" altLang="ja-JP" sz="2400" dirty="0" err="1" smtClean="0"/>
              <a:t>nuchal</a:t>
            </a:r>
            <a:r>
              <a:rPr lang="en-US" altLang="ja-JP" sz="2400" dirty="0" smtClean="0"/>
              <a:t> translucency)</a:t>
            </a:r>
          </a:p>
          <a:p>
            <a:r>
              <a:rPr lang="en-US" altLang="ja-JP" sz="2400" dirty="0" smtClean="0"/>
              <a:t>75-80% sensitivity, 5-6% false positive rate</a:t>
            </a:r>
          </a:p>
          <a:p>
            <a:r>
              <a:rPr lang="en-US" altLang="ja-JP" sz="2400" dirty="0" smtClean="0"/>
              <a:t>Performed 11-14 weeks of gestation</a:t>
            </a:r>
          </a:p>
        </p:txBody>
      </p:sp>
      <p:sp>
        <p:nvSpPr>
          <p:cNvPr id="7" name="TextBox 6"/>
          <p:cNvSpPr txBox="1"/>
          <p:nvPr/>
        </p:nvSpPr>
        <p:spPr>
          <a:xfrm>
            <a:off x="4699000" y="1837394"/>
            <a:ext cx="4271960" cy="3046988"/>
          </a:xfrm>
          <a:prstGeom prst="rect">
            <a:avLst/>
          </a:prstGeom>
          <a:noFill/>
        </p:spPr>
        <p:txBody>
          <a:bodyPr wrap="square" rtlCol="0">
            <a:spAutoFit/>
          </a:bodyPr>
          <a:lstStyle/>
          <a:p>
            <a:r>
              <a:rPr lang="en-US" altLang="ja-JP" sz="2400" dirty="0" smtClean="0"/>
              <a:t>Ultrasound results combined with additional non-invasive tests:</a:t>
            </a:r>
          </a:p>
          <a:p>
            <a:endParaRPr lang="en-US" altLang="ja-JP" sz="2400" dirty="0" smtClean="0"/>
          </a:p>
          <a:p>
            <a:r>
              <a:rPr lang="en-US" altLang="ja-JP" sz="2400" dirty="0" smtClean="0"/>
              <a:t>free beta-</a:t>
            </a:r>
            <a:r>
              <a:rPr lang="en-US" altLang="ja-JP" sz="2400" dirty="0" err="1" smtClean="0"/>
              <a:t>hCG</a:t>
            </a:r>
            <a:r>
              <a:rPr lang="en-US" altLang="ja-JP" sz="2400" dirty="0" smtClean="0"/>
              <a:t>/PAPP-A screen (85% sensitivity)</a:t>
            </a:r>
          </a:p>
          <a:p>
            <a:endParaRPr lang="en-US" altLang="ja-JP" sz="2400" dirty="0" smtClean="0"/>
          </a:p>
          <a:p>
            <a:endParaRPr lang="en-US" altLang="ja-JP" sz="2400" dirty="0" smtClean="0"/>
          </a:p>
        </p:txBody>
      </p:sp>
      <p:sp>
        <p:nvSpPr>
          <p:cNvPr id="8" name="Rectangle 7"/>
          <p:cNvSpPr/>
          <p:nvPr/>
        </p:nvSpPr>
        <p:spPr>
          <a:xfrm>
            <a:off x="4678360" y="4310460"/>
            <a:ext cx="4572000" cy="1569660"/>
          </a:xfrm>
          <a:prstGeom prst="rect">
            <a:avLst/>
          </a:prstGeom>
        </p:spPr>
        <p:txBody>
          <a:bodyPr>
            <a:spAutoFit/>
          </a:bodyPr>
          <a:lstStyle/>
          <a:p>
            <a:r>
              <a:rPr lang="en-US" altLang="ja-JP" sz="2400" dirty="0" smtClean="0"/>
              <a:t>alpha-fetoprotein, </a:t>
            </a:r>
            <a:r>
              <a:rPr lang="en-US" altLang="ja-JP" sz="2400" dirty="0" err="1" smtClean="0"/>
              <a:t>unconjugated</a:t>
            </a:r>
            <a:r>
              <a:rPr lang="en-US" altLang="ja-JP" sz="2400" dirty="0" smtClean="0"/>
              <a:t> </a:t>
            </a:r>
            <a:r>
              <a:rPr lang="en-US" altLang="ja-JP" sz="2400" dirty="0" err="1" smtClean="0"/>
              <a:t>estriol</a:t>
            </a:r>
            <a:r>
              <a:rPr lang="en-US" altLang="ja-JP" sz="2400" dirty="0" smtClean="0"/>
              <a:t>, beta-</a:t>
            </a:r>
            <a:r>
              <a:rPr lang="en-US" altLang="ja-JP" sz="2400" dirty="0" err="1" smtClean="0"/>
              <a:t>hCG</a:t>
            </a:r>
            <a:r>
              <a:rPr lang="en-US" altLang="ja-JP" sz="2400" dirty="0" smtClean="0"/>
              <a:t>, and </a:t>
            </a:r>
            <a:r>
              <a:rPr lang="en-US" altLang="ja-JP" sz="2400" dirty="0" err="1" smtClean="0"/>
              <a:t>inhibin</a:t>
            </a:r>
            <a:r>
              <a:rPr lang="en-US" altLang="ja-JP" sz="2400" dirty="0" smtClean="0"/>
              <a:t>-Alpha (INHA) (15-20 weeks) (81% sensitivity)	</a:t>
            </a:r>
            <a:endParaRPr lang="en-US" altLang="ja-JP" sz="2400" dirty="0"/>
          </a:p>
        </p:txBody>
      </p:sp>
      <p:sp>
        <p:nvSpPr>
          <p:cNvPr id="9" name="TextBox 8"/>
          <p:cNvSpPr txBox="1"/>
          <p:nvPr/>
        </p:nvSpPr>
        <p:spPr>
          <a:xfrm>
            <a:off x="4838700" y="6108700"/>
            <a:ext cx="4445000" cy="369332"/>
          </a:xfrm>
          <a:prstGeom prst="rect">
            <a:avLst/>
          </a:prstGeom>
          <a:noFill/>
        </p:spPr>
        <p:txBody>
          <a:bodyPr wrap="square" rtlCol="0">
            <a:spAutoFit/>
          </a:bodyPr>
          <a:lstStyle/>
          <a:p>
            <a:r>
              <a:rPr kumimoji="1" lang="en-US" altLang="ja-JP" dirty="0" smtClean="0">
                <a:solidFill>
                  <a:srgbClr val="FF0000"/>
                </a:solidFill>
              </a:rPr>
              <a:t>Combined: 95% sensitivity, 5% false positive</a:t>
            </a:r>
            <a:endParaRPr kumimoji="1" lang="ja-JP" altLang="en-US" dirty="0">
              <a:solidFill>
                <a:srgbClr val="FF0000"/>
              </a:solidFill>
            </a:endParaRPr>
          </a:p>
        </p:txBody>
      </p:sp>
    </p:spTree>
    <p:extLst>
      <p:ext uri="{BB962C8B-B14F-4D97-AF65-F5344CB8AC3E}">
        <p14:creationId xmlns:p14="http://schemas.microsoft.com/office/powerpoint/2010/main" val="2429700438"/>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6415</TotalTime>
  <Words>2688</Words>
  <Application>Microsoft Macintosh PowerPoint</Application>
  <PresentationFormat>On-screen Show (4:3)</PresentationFormat>
  <Paragraphs>165</Paragraphs>
  <Slides>47</Slides>
  <Notes>9</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Office Theme</vt:lpstr>
      <vt:lpstr>Gene 210 Fetal/Prenatal Sequencing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Pennsylvania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 210 Cancer Genomics</dc:title>
  <dc:creator>Aaron Gitler</dc:creator>
  <cp:lastModifiedBy>Aaron Gitler</cp:lastModifiedBy>
  <cp:revision>155</cp:revision>
  <cp:lastPrinted>2013-04-29T16:22:49Z</cp:lastPrinted>
  <dcterms:created xsi:type="dcterms:W3CDTF">2015-05-19T00:51:11Z</dcterms:created>
  <dcterms:modified xsi:type="dcterms:W3CDTF">2015-05-19T18:20:50Z</dcterms:modified>
</cp:coreProperties>
</file>