
<file path=[Content_Types].xml><?xml version="1.0" encoding="utf-8"?>
<Types xmlns="http://schemas.openxmlformats.org/package/2006/content-types">
  <Default Extension="xml" ContentType="application/xml"/>
  <Default Extension="jpe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4"/>
  </p:notesMasterIdLst>
  <p:sldIdLst>
    <p:sldId id="256" r:id="rId2"/>
    <p:sldId id="263" r:id="rId3"/>
    <p:sldId id="264" r:id="rId4"/>
    <p:sldId id="268" r:id="rId5"/>
    <p:sldId id="265" r:id="rId6"/>
    <p:sldId id="267" r:id="rId7"/>
    <p:sldId id="269" r:id="rId8"/>
    <p:sldId id="270" r:id="rId9"/>
    <p:sldId id="271" r:id="rId10"/>
    <p:sldId id="282" r:id="rId11"/>
    <p:sldId id="272" r:id="rId12"/>
    <p:sldId id="324" r:id="rId13"/>
    <p:sldId id="325" r:id="rId14"/>
    <p:sldId id="321" r:id="rId15"/>
    <p:sldId id="322" r:id="rId16"/>
    <p:sldId id="323" r:id="rId17"/>
    <p:sldId id="326" r:id="rId18"/>
    <p:sldId id="327" r:id="rId19"/>
    <p:sldId id="328" r:id="rId20"/>
    <p:sldId id="329" r:id="rId21"/>
    <p:sldId id="273" r:id="rId22"/>
    <p:sldId id="274" r:id="rId23"/>
    <p:sldId id="275" r:id="rId24"/>
    <p:sldId id="276" r:id="rId25"/>
    <p:sldId id="277" r:id="rId26"/>
    <p:sldId id="278" r:id="rId27"/>
    <p:sldId id="279" r:id="rId28"/>
    <p:sldId id="280" r:id="rId29"/>
    <p:sldId id="295" r:id="rId30"/>
    <p:sldId id="294" r:id="rId31"/>
    <p:sldId id="297" r:id="rId32"/>
    <p:sldId id="298" r:id="rId33"/>
    <p:sldId id="299" r:id="rId34"/>
    <p:sldId id="300" r:id="rId35"/>
    <p:sldId id="301" r:id="rId36"/>
    <p:sldId id="302" r:id="rId37"/>
    <p:sldId id="315" r:id="rId38"/>
    <p:sldId id="304" r:id="rId39"/>
    <p:sldId id="305" r:id="rId40"/>
    <p:sldId id="306" r:id="rId41"/>
    <p:sldId id="316" r:id="rId42"/>
    <p:sldId id="308" r:id="rId43"/>
    <p:sldId id="310" r:id="rId44"/>
    <p:sldId id="311" r:id="rId45"/>
    <p:sldId id="312" r:id="rId46"/>
    <p:sldId id="317" r:id="rId47"/>
    <p:sldId id="314" r:id="rId48"/>
    <p:sldId id="330" r:id="rId49"/>
    <p:sldId id="331" r:id="rId50"/>
    <p:sldId id="332" r:id="rId51"/>
    <p:sldId id="283" r:id="rId52"/>
    <p:sldId id="281" r:id="rId53"/>
    <p:sldId id="284" r:id="rId54"/>
    <p:sldId id="286" r:id="rId55"/>
    <p:sldId id="287" r:id="rId56"/>
    <p:sldId id="288" r:id="rId57"/>
    <p:sldId id="289" r:id="rId58"/>
    <p:sldId id="285" r:id="rId59"/>
    <p:sldId id="290" r:id="rId60"/>
    <p:sldId id="333" r:id="rId61"/>
    <p:sldId id="293" r:id="rId62"/>
    <p:sldId id="292" r:id="rId63"/>
  </p:sldIdLst>
  <p:sldSz cx="9144000" cy="6858000" type="screen4x3"/>
  <p:notesSz cx="6858000" cy="9144000"/>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00" d="100"/>
          <a:sy n="100" d="100"/>
        </p:scale>
        <p:origin x="-4936" y="-143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notesMaster" Target="notesMasters/notesMaster1.xml"/><Relationship Id="rId65" Type="http://schemas.openxmlformats.org/officeDocument/2006/relationships/printerSettings" Target="printerSettings/printerSettings1.bin"/><Relationship Id="rId66" Type="http://schemas.openxmlformats.org/officeDocument/2006/relationships/presProps" Target="presProps.xml"/><Relationship Id="rId67" Type="http://schemas.openxmlformats.org/officeDocument/2006/relationships/viewProps" Target="viewProps.xml"/><Relationship Id="rId68" Type="http://schemas.openxmlformats.org/officeDocument/2006/relationships/theme" Target="theme/theme1.xml"/><Relationship Id="rId69"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2.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ja-JP"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FE5A16-5688-FF49-BC42-C69EF6E1D847}" type="datetimeFigureOut">
              <a:rPr lang="ja-JP" altLang="en-US" smtClean="0"/>
              <a:pPr/>
              <a:t>4/23/15</a:t>
            </a:fld>
            <a:endParaRPr lang="ja-JP"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ja-JP"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D526CD-2634-944B-A3EA-57814910A04C}" type="slidenum">
              <a:rPr lang="ja-JP" altLang="en-US" smtClean="0"/>
              <a:pPr/>
              <a:t>‹#›</a:t>
            </a:fld>
            <a:endParaRPr lang="ja-JP" altLang="en-US"/>
          </a:p>
        </p:txBody>
      </p:sp>
    </p:spTree>
    <p:extLst>
      <p:ext uri="{BB962C8B-B14F-4D97-AF65-F5344CB8AC3E}">
        <p14:creationId xmlns:p14="http://schemas.microsoft.com/office/powerpoint/2010/main" val="4210117897"/>
      </p:ext>
    </p:extLst>
  </p:cSld>
  <p:clrMap bg1="lt1" tx1="dk1" bg2="lt2" tx2="dk2" accent1="accent1" accent2="accent2" accent3="accent3" accent4="accent4" accent5="accent5" accent6="accent6" hlink="hlink" folHlink="folHlink"/>
  <p:notesStyle>
    <a:lvl1pPr marL="0" algn="l" defTabSz="457200" rtl="0" eaLnBrk="1" latinLnBrk="0" hangingPunct="1">
      <a:defRPr kumimoji="1" sz="1200" kern="1200">
        <a:solidFill>
          <a:schemeClr val="tx1"/>
        </a:solidFill>
        <a:latin typeface="+mn-lt"/>
        <a:ea typeface="+mn-ea"/>
        <a:cs typeface="+mn-cs"/>
      </a:defRPr>
    </a:lvl1pPr>
    <a:lvl2pPr marL="457200" algn="l" defTabSz="457200" rtl="0" eaLnBrk="1" latinLnBrk="0" hangingPunct="1">
      <a:defRPr kumimoji="1" sz="1200" kern="1200">
        <a:solidFill>
          <a:schemeClr val="tx1"/>
        </a:solidFill>
        <a:latin typeface="+mn-lt"/>
        <a:ea typeface="+mn-ea"/>
        <a:cs typeface="+mn-cs"/>
      </a:defRPr>
    </a:lvl2pPr>
    <a:lvl3pPr marL="914400" algn="l" defTabSz="457200" rtl="0" eaLnBrk="1" latinLnBrk="0" hangingPunct="1">
      <a:defRPr kumimoji="1" sz="1200" kern="1200">
        <a:solidFill>
          <a:schemeClr val="tx1"/>
        </a:solidFill>
        <a:latin typeface="+mn-lt"/>
        <a:ea typeface="+mn-ea"/>
        <a:cs typeface="+mn-cs"/>
      </a:defRPr>
    </a:lvl3pPr>
    <a:lvl4pPr marL="1371600" algn="l" defTabSz="457200" rtl="0" eaLnBrk="1" latinLnBrk="0" hangingPunct="1">
      <a:defRPr kumimoji="1" sz="1200" kern="1200">
        <a:solidFill>
          <a:schemeClr val="tx1"/>
        </a:solidFill>
        <a:latin typeface="+mn-lt"/>
        <a:ea typeface="+mn-ea"/>
        <a:cs typeface="+mn-cs"/>
      </a:defRPr>
    </a:lvl4pPr>
    <a:lvl5pPr marL="1828800" algn="l" defTabSz="457200" rtl="0" eaLnBrk="1" latinLnBrk="0" hangingPunct="1">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Method: Prepare the Exome</a:t>
            </a:r>
          </a:p>
          <a:p>
            <a:pPr>
              <a:buFontTx/>
              <a:buChar char="•"/>
            </a:pPr>
            <a:r>
              <a:rPr lang="en-US" dirty="0" smtClean="0">
                <a:latin typeface="Calibri" pitchFamily="-109" charset="0"/>
              </a:rPr>
              <a:t>Genomic DNA is sheared by sonication (Covaris, Adaptive Focused Acoustics)</a:t>
            </a:r>
          </a:p>
          <a:p>
            <a:pPr>
              <a:buFontTx/>
              <a:buChar char="•"/>
            </a:pPr>
            <a:r>
              <a:rPr lang="en-US" dirty="0" smtClean="0">
                <a:latin typeface="Calibri" pitchFamily="-109" charset="0"/>
              </a:rPr>
              <a:t>Ends are repaired and A bases are added to 3’ end</a:t>
            </a:r>
          </a:p>
          <a:p>
            <a:pPr>
              <a:buFontTx/>
              <a:buChar char="•"/>
            </a:pPr>
            <a:r>
              <a:rPr lang="en-US" dirty="0" smtClean="0">
                <a:latin typeface="Calibri" pitchFamily="-109" charset="0"/>
              </a:rPr>
              <a:t>Library adaptors are ligated</a:t>
            </a:r>
          </a:p>
          <a:p>
            <a:pPr>
              <a:buFontTx/>
              <a:buChar char="•"/>
            </a:pPr>
            <a:endParaRPr lang="en-US" dirty="0" smtClean="0">
              <a:latin typeface="Calibri" pitchFamily="-109" charset="0"/>
            </a:endParaRPr>
          </a:p>
          <a:p>
            <a:pPr>
              <a:buFontTx/>
              <a:buNone/>
            </a:pPr>
            <a:r>
              <a:rPr lang="en-US" dirty="0" smtClean="0"/>
              <a:t>Method: Capture the Exome </a:t>
            </a:r>
          </a:p>
          <a:p>
            <a:pPr>
              <a:buFontTx/>
              <a:buChar char="•"/>
            </a:pPr>
            <a:r>
              <a:rPr lang="en-US" dirty="0" smtClean="0">
                <a:latin typeface="Calibri" pitchFamily="-109" charset="0"/>
              </a:rPr>
              <a:t>DNA is hybridized to biotinylated RNA probes for target enrichment</a:t>
            </a:r>
          </a:p>
          <a:p>
            <a:pPr>
              <a:buFontTx/>
              <a:buChar char="•"/>
            </a:pPr>
            <a:r>
              <a:rPr lang="en-US" dirty="0" smtClean="0">
                <a:latin typeface="Calibri" pitchFamily="-109" charset="0"/>
              </a:rPr>
              <a:t>Exons are captured by streptavidin coated magnetic beads</a:t>
            </a:r>
          </a:p>
          <a:p>
            <a:r>
              <a:rPr lang="en-US" dirty="0" smtClean="0"/>
              <a:t>Indexes are added to each of the samples</a:t>
            </a:r>
          </a:p>
          <a:p>
            <a:pPr>
              <a:buFontTx/>
              <a:buNone/>
            </a:pPr>
            <a:endParaRPr lang="en-US" dirty="0" smtClean="0">
              <a:latin typeface="Calibri" pitchFamily="-109" charset="0"/>
            </a:endParaRPr>
          </a:p>
          <a:p>
            <a:r>
              <a:rPr lang="en-US" sz="1200" dirty="0" smtClean="0"/>
              <a:t>Method: Sequence the Exome</a:t>
            </a:r>
          </a:p>
          <a:p>
            <a:pPr>
              <a:buNone/>
            </a:pPr>
            <a:r>
              <a:rPr lang="en-US" dirty="0" smtClean="0"/>
              <a:t>Illumina Multiplexed Sequencing </a:t>
            </a:r>
          </a:p>
          <a:p>
            <a:r>
              <a:rPr lang="en-US" dirty="0" smtClean="0"/>
              <a:t>DNA is attached via adaptors to surface and sequenced in parallel</a:t>
            </a:r>
          </a:p>
          <a:p>
            <a:r>
              <a:rPr lang="en-US" i="1" dirty="0" smtClean="0"/>
              <a:t>Sequencing by synthesis  </a:t>
            </a:r>
          </a:p>
          <a:p>
            <a:pPr eaLnBrk="1" hangingPunct="1">
              <a:spcBef>
                <a:spcPct val="0"/>
              </a:spcBef>
            </a:pPr>
            <a:r>
              <a:rPr lang="en-US" sz="1400" dirty="0" smtClean="0">
                <a:latin typeface="Times New Roman" pitchFamily="-109" charset="0"/>
                <a:ea typeface="ＭＳ Ｐゴシック" pitchFamily="-109" charset="-128"/>
                <a:cs typeface="ＭＳ Ｐゴシック" pitchFamily="-109" charset="-128"/>
              </a:rPr>
              <a:t>Randomly fragmented genomic DNA are attached to a planar, optically transparent surface. </a:t>
            </a:r>
          </a:p>
          <a:p>
            <a:pPr eaLnBrk="1" hangingPunct="1">
              <a:spcBef>
                <a:spcPct val="0"/>
              </a:spcBef>
            </a:pPr>
            <a:r>
              <a:rPr lang="en-US" sz="1400" dirty="0" smtClean="0">
                <a:latin typeface="Times New Roman" pitchFamily="-109" charset="0"/>
                <a:ea typeface="ＭＳ Ｐゴシック" pitchFamily="-109" charset="-128"/>
                <a:cs typeface="ＭＳ Ｐゴシック" pitchFamily="-109" charset="-128"/>
              </a:rPr>
              <a:t>Attached DNA fragments are extended and bridge amplified to create an ultra-high density sequencing flow cell with hundreds of millions of clusters, each containing ~1,000 copies of the same template. </a:t>
            </a:r>
            <a:endParaRPr lang="en-US" sz="1200" dirty="0" smtClean="0">
              <a:latin typeface="Times New Roman" pitchFamily="-109" charset="0"/>
              <a:ea typeface="ＭＳ Ｐゴシック" pitchFamily="-109" charset="-128"/>
              <a:cs typeface="ＭＳ Ｐゴシック" pitchFamily="-109" charset="-128"/>
            </a:endParaRPr>
          </a:p>
          <a:p>
            <a:pPr eaLnBrk="1" hangingPunct="1">
              <a:spcBef>
                <a:spcPct val="0"/>
              </a:spcBef>
            </a:pPr>
            <a:r>
              <a:rPr lang="en-US" sz="1200" dirty="0" smtClean="0">
                <a:latin typeface="Times New Roman" pitchFamily="-109" charset="0"/>
                <a:ea typeface="ＭＳ Ｐゴシック" pitchFamily="-109" charset="-128"/>
                <a:cs typeface="ＭＳ Ｐゴシック" pitchFamily="-109" charset="-128"/>
              </a:rPr>
              <a:t>DNA molecules are physically bound to a surface, and sequenced in parallel. </a:t>
            </a:r>
          </a:p>
          <a:p>
            <a:pPr eaLnBrk="1" hangingPunct="1">
              <a:spcBef>
                <a:spcPct val="0"/>
              </a:spcBef>
            </a:pPr>
            <a:r>
              <a:rPr lang="en-US" sz="1200" i="1" dirty="0" smtClean="0">
                <a:latin typeface="Times New Roman" pitchFamily="-109" charset="0"/>
                <a:ea typeface="ＭＳ Ｐゴシック" pitchFamily="-109" charset="-128"/>
                <a:cs typeface="ＭＳ Ｐゴシック" pitchFamily="-109" charset="-128"/>
              </a:rPr>
              <a:t>Sequencing by synthesis</a:t>
            </a:r>
            <a:r>
              <a:rPr lang="en-US" sz="1200" dirty="0" smtClean="0">
                <a:latin typeface="Times New Roman" pitchFamily="-109" charset="0"/>
                <a:ea typeface="ＭＳ Ｐゴシック" pitchFamily="-109" charset="-128"/>
                <a:cs typeface="ＭＳ Ｐゴシック" pitchFamily="-109" charset="-128"/>
              </a:rPr>
              <a:t> uses a DNA polymerase to determine the base sequence.</a:t>
            </a:r>
          </a:p>
          <a:p>
            <a:pPr eaLnBrk="1" hangingPunct="1">
              <a:spcBef>
                <a:spcPct val="0"/>
              </a:spcBef>
            </a:pPr>
            <a:r>
              <a:rPr lang="en-US" sz="1200" dirty="0" smtClean="0">
                <a:latin typeface="Times New Roman" pitchFamily="-109" charset="0"/>
                <a:ea typeface="ＭＳ Ｐゴシック" pitchFamily="-109" charset="-128"/>
                <a:cs typeface="ＭＳ Ｐゴシック" pitchFamily="-109" charset="-128"/>
              </a:rPr>
              <a:t>The Illumina platform uses reversible dye-terminators, adding one nucleotide at a time, detecting fluorescence at each position in real time, and allowing polymerization of another nucleotide by repeated removal of the blocking group.</a:t>
            </a:r>
          </a:p>
          <a:p>
            <a:endParaRPr lang="en-US" dirty="0" smtClean="0"/>
          </a:p>
          <a:p>
            <a:r>
              <a:rPr lang="en-US" dirty="0" smtClean="0"/>
              <a:t>Method:</a:t>
            </a:r>
            <a:r>
              <a:rPr lang="en-US" baseline="0" dirty="0" smtClean="0"/>
              <a:t> Analysis</a:t>
            </a:r>
          </a:p>
          <a:p>
            <a:r>
              <a:rPr lang="en-US" sz="1200" dirty="0" smtClean="0"/>
              <a:t>Align reads to the genome using BWA (Burrows-Wheeler Aligner)</a:t>
            </a:r>
          </a:p>
          <a:p>
            <a:r>
              <a:rPr lang="en-US" sz="1200" dirty="0" smtClean="0"/>
              <a:t> Removed Duplicates using Picard</a:t>
            </a:r>
          </a:p>
          <a:p>
            <a:pPr>
              <a:lnSpc>
                <a:spcPct val="90000"/>
              </a:lnSpc>
              <a:spcAft>
                <a:spcPts val="600"/>
              </a:spcAft>
            </a:pPr>
            <a:r>
              <a:rPr lang="en-US" sz="1200" dirty="0" smtClean="0">
                <a:ea typeface="ＭＳ Ｐゴシック" pitchFamily="-109" charset="-128"/>
                <a:cs typeface="ＭＳ Ｐゴシック" pitchFamily="-109" charset="-128"/>
              </a:rPr>
              <a:t>Calculate coverage with GATK (Genome Analysis Tool Kit, Broad Institute)</a:t>
            </a:r>
          </a:p>
          <a:p>
            <a:pPr>
              <a:lnSpc>
                <a:spcPct val="90000"/>
              </a:lnSpc>
              <a:spcAft>
                <a:spcPts val="600"/>
              </a:spcAft>
            </a:pPr>
            <a:r>
              <a:rPr lang="en-US" sz="1200" dirty="0" smtClean="0">
                <a:ea typeface="ＭＳ Ｐゴシック" pitchFamily="-109" charset="-128"/>
                <a:cs typeface="ＭＳ Ｐゴシック" pitchFamily="-109" charset="-128"/>
              </a:rPr>
              <a:t>Call variants with GATK</a:t>
            </a:r>
          </a:p>
          <a:p>
            <a:pPr>
              <a:lnSpc>
                <a:spcPct val="90000"/>
              </a:lnSpc>
              <a:spcAft>
                <a:spcPts val="600"/>
              </a:spcAft>
            </a:pPr>
            <a:r>
              <a:rPr lang="en-US" sz="1200" dirty="0" smtClean="0">
                <a:ea typeface="ＭＳ Ｐゴシック" pitchFamily="-109" charset="-128"/>
                <a:cs typeface="ＭＳ Ｐゴシック" pitchFamily="-109" charset="-128"/>
              </a:rPr>
              <a:t>Annotate variants with SIFT, SeattleSeq </a:t>
            </a:r>
          </a:p>
          <a:p>
            <a:r>
              <a:rPr lang="en-US" sz="1200" dirty="0" smtClean="0"/>
              <a:t> Filter variants observed in parents,  dbSNP database, and 1000 Genomes Pilot Project Data </a:t>
            </a:r>
            <a:endParaRPr lang="en-US" sz="1200" dirty="0" smtClean="0">
              <a:ea typeface="ＭＳ Ｐゴシック" pitchFamily="-109" charset="-128"/>
              <a:cs typeface="ＭＳ Ｐゴシック" pitchFamily="-109" charset="-128"/>
            </a:endParaRPr>
          </a:p>
          <a:p>
            <a:endParaRPr lang="en-US" dirty="0" smtClean="0"/>
          </a:p>
          <a:p>
            <a:endParaRPr lang="en-US" dirty="0"/>
          </a:p>
        </p:txBody>
      </p:sp>
      <p:sp>
        <p:nvSpPr>
          <p:cNvPr id="4" name="Slide Number Placeholder 3"/>
          <p:cNvSpPr>
            <a:spLocks noGrp="1"/>
          </p:cNvSpPr>
          <p:nvPr>
            <p:ph type="sldNum" sz="quarter" idx="10"/>
          </p:nvPr>
        </p:nvSpPr>
        <p:spPr/>
        <p:txBody>
          <a:bodyPr/>
          <a:lstStyle/>
          <a:p>
            <a:fld id="{5E1758E0-862D-49B3-88DC-B229A97A31E7}" type="slidenum">
              <a:rPr lang="en-US" smtClean="0"/>
              <a:pPr/>
              <a:t>13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ltLang="ja-JP" smtClean="0"/>
              <a:t>Click to edit Master title style</a:t>
            </a:r>
            <a:endParaRPr lang="ja-JP" alt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ltLang="ja-JP" smtClean="0"/>
              <a:t>Click to edit Master subtitle style</a:t>
            </a:r>
            <a:endParaRPr lang="ja-JP" altLang="en-US"/>
          </a:p>
        </p:txBody>
      </p:sp>
      <p:sp>
        <p:nvSpPr>
          <p:cNvPr id="4" name="Date Placeholder 3"/>
          <p:cNvSpPr>
            <a:spLocks noGrp="1"/>
          </p:cNvSpPr>
          <p:nvPr>
            <p:ph type="dt" sz="half" idx="10"/>
          </p:nvPr>
        </p:nvSpPr>
        <p:spPr/>
        <p:txBody>
          <a:bodyPr/>
          <a:lstStyle/>
          <a:p>
            <a:fld id="{FC82E73D-BA91-8A41-8477-B9E72FC9C493}" type="datetimeFigureOut">
              <a:rPr lang="ja-JP" altLang="en-US" smtClean="0"/>
              <a:pPr/>
              <a:t>4/23/15</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ja-JP" altLang="en-US"/>
          </a:p>
        </p:txBody>
      </p:sp>
      <p:sp>
        <p:nvSpPr>
          <p:cNvPr id="3" name="Vertical Text Placeholder 2"/>
          <p:cNvSpPr>
            <a:spLocks noGrp="1"/>
          </p:cNvSpPr>
          <p:nvPr>
            <p:ph type="body" orient="vert" idx="1"/>
          </p:nvPr>
        </p:nvSpPr>
        <p:spPr/>
        <p:txBody>
          <a:bodyPr vert="eaVer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Date Placeholder 3"/>
          <p:cNvSpPr>
            <a:spLocks noGrp="1"/>
          </p:cNvSpPr>
          <p:nvPr>
            <p:ph type="dt" sz="half" idx="10"/>
          </p:nvPr>
        </p:nvSpPr>
        <p:spPr/>
        <p:txBody>
          <a:bodyPr/>
          <a:lstStyle/>
          <a:p>
            <a:fld id="{FC82E73D-BA91-8A41-8477-B9E72FC9C493}" type="datetimeFigureOut">
              <a:rPr lang="ja-JP" altLang="en-US" smtClean="0"/>
              <a:pPr/>
              <a:t>4/23/15</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ltLang="ja-JP" smtClean="0"/>
              <a:t>Click to edit Master title style</a:t>
            </a:r>
            <a:endParaRPr lang="ja-JP" alt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Date Placeholder 3"/>
          <p:cNvSpPr>
            <a:spLocks noGrp="1"/>
          </p:cNvSpPr>
          <p:nvPr>
            <p:ph type="dt" sz="half" idx="10"/>
          </p:nvPr>
        </p:nvSpPr>
        <p:spPr/>
        <p:txBody>
          <a:bodyPr/>
          <a:lstStyle/>
          <a:p>
            <a:fld id="{FC82E73D-BA91-8A41-8477-B9E72FC9C493}" type="datetimeFigureOut">
              <a:rPr lang="ja-JP" altLang="en-US" smtClean="0"/>
              <a:pPr/>
              <a:t>4/23/15</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Subtitle copy 3">
    <p:spTree>
      <p:nvGrpSpPr>
        <p:cNvPr id="1" name=""/>
        <p:cNvGrpSpPr/>
        <p:nvPr/>
      </p:nvGrpSpPr>
      <p:grpSpPr>
        <a:xfrm>
          <a:off x="0" y="0"/>
          <a:ext cx="0" cy="0"/>
          <a:chOff x="0" y="0"/>
          <a:chExt cx="0" cy="0"/>
        </a:xfrm>
      </p:grpSpPr>
      <p:sp>
        <p:nvSpPr>
          <p:cNvPr id="110" name="Shape 110"/>
          <p:cNvSpPr>
            <a:spLocks noGrp="1"/>
          </p:cNvSpPr>
          <p:nvPr>
            <p:ph type="title"/>
          </p:nvPr>
        </p:nvSpPr>
        <p:spPr>
          <a:xfrm>
            <a:off x="849086" y="1149532"/>
            <a:ext cx="7440386" cy="2318657"/>
          </a:xfrm>
          <a:prstGeom prst="rect">
            <a:avLst/>
          </a:prstGeom>
        </p:spPr>
        <p:txBody>
          <a:bodyPr lIns="0" tIns="0" rIns="0" bIns="0" anchor="b"/>
          <a:lstStyle>
            <a:lvl1pPr marL="0" marR="0" defTabSz="369246">
              <a:defRPr sz="5300">
                <a:uFillTx/>
                <a:latin typeface="+mn-lt"/>
                <a:ea typeface="+mn-ea"/>
                <a:cs typeface="+mn-cs"/>
                <a:sym typeface="Gill Sans"/>
              </a:defRPr>
            </a:lvl1pPr>
          </a:lstStyle>
          <a:p>
            <a:pPr lvl="0">
              <a:defRPr sz="1800"/>
            </a:pPr>
            <a:r>
              <a:rPr sz="5300" dirty="0"/>
              <a:t>Title Text</a:t>
            </a:r>
          </a:p>
        </p:txBody>
      </p:sp>
      <p:sp>
        <p:nvSpPr>
          <p:cNvPr id="111" name="Shape 111"/>
          <p:cNvSpPr>
            <a:spLocks noGrp="1"/>
          </p:cNvSpPr>
          <p:nvPr>
            <p:ph type="body" idx="1"/>
          </p:nvPr>
        </p:nvSpPr>
        <p:spPr>
          <a:xfrm>
            <a:off x="849086" y="3533503"/>
            <a:ext cx="7440386" cy="796834"/>
          </a:xfrm>
          <a:prstGeom prst="rect">
            <a:avLst/>
          </a:prstGeom>
        </p:spPr>
        <p:txBody>
          <a:bodyPr lIns="0" tIns="0" rIns="0" bIns="0"/>
          <a:lstStyle>
            <a:lvl1pPr marL="0" marR="0" indent="0" algn="ctr" defTabSz="369246">
              <a:spcBef>
                <a:spcPts val="0"/>
              </a:spcBef>
              <a:buSzTx/>
              <a:buNone/>
              <a:defRPr sz="2200">
                <a:uFillTx/>
                <a:latin typeface="+mn-lt"/>
                <a:ea typeface="+mn-ea"/>
                <a:cs typeface="+mn-cs"/>
                <a:sym typeface="Gill Sans"/>
              </a:defRPr>
            </a:lvl1pPr>
            <a:lvl2pPr marL="0" marR="0" indent="0" algn="ctr" defTabSz="369246">
              <a:spcBef>
                <a:spcPts val="0"/>
              </a:spcBef>
              <a:buSzTx/>
              <a:buNone/>
              <a:defRPr sz="2200">
                <a:uFillTx/>
                <a:latin typeface="+mn-lt"/>
                <a:ea typeface="+mn-ea"/>
                <a:cs typeface="+mn-cs"/>
                <a:sym typeface="Gill Sans"/>
              </a:defRPr>
            </a:lvl2pPr>
            <a:lvl3pPr marL="0" marR="0" indent="0" algn="ctr" defTabSz="369246">
              <a:spcBef>
                <a:spcPts val="0"/>
              </a:spcBef>
              <a:buSzTx/>
              <a:buNone/>
              <a:defRPr sz="2200">
                <a:uFillTx/>
                <a:latin typeface="+mn-lt"/>
                <a:ea typeface="+mn-ea"/>
                <a:cs typeface="+mn-cs"/>
                <a:sym typeface="Gill Sans"/>
              </a:defRPr>
            </a:lvl3pPr>
            <a:lvl4pPr marL="0" marR="0" indent="0" algn="ctr" defTabSz="369246">
              <a:spcBef>
                <a:spcPts val="0"/>
              </a:spcBef>
              <a:buSzTx/>
              <a:buNone/>
              <a:defRPr sz="2200">
                <a:uFillTx/>
                <a:latin typeface="+mn-lt"/>
                <a:ea typeface="+mn-ea"/>
                <a:cs typeface="+mn-cs"/>
                <a:sym typeface="Gill Sans"/>
              </a:defRPr>
            </a:lvl4pPr>
            <a:lvl5pPr marL="0" marR="0" indent="0" algn="ctr" defTabSz="369246">
              <a:spcBef>
                <a:spcPts val="0"/>
              </a:spcBef>
              <a:buSzTx/>
              <a:buNone/>
              <a:defRPr sz="2200">
                <a:uFillTx/>
                <a:latin typeface="+mn-lt"/>
                <a:ea typeface="+mn-ea"/>
                <a:cs typeface="+mn-cs"/>
                <a:sym typeface="Gill Sans"/>
              </a:defRPr>
            </a:lvl5pPr>
          </a:lstStyle>
          <a:p>
            <a:pPr lvl="0">
              <a:defRPr sz="1800"/>
            </a:pPr>
            <a:r>
              <a:rPr sz="2200" dirty="0"/>
              <a:t>Body Level One</a:t>
            </a:r>
          </a:p>
          <a:p>
            <a:pPr lvl="1">
              <a:defRPr sz="1800"/>
            </a:pPr>
            <a:r>
              <a:rPr sz="2200" dirty="0"/>
              <a:t>Body Level Two</a:t>
            </a:r>
          </a:p>
          <a:p>
            <a:pPr lvl="2">
              <a:defRPr sz="1800"/>
            </a:pPr>
            <a:r>
              <a:rPr sz="2200" dirty="0"/>
              <a:t>Body Level Three</a:t>
            </a:r>
          </a:p>
          <a:p>
            <a:pPr lvl="3">
              <a:defRPr sz="1800"/>
            </a:pPr>
            <a:r>
              <a:rPr sz="2200" dirty="0"/>
              <a:t>Body Level Four</a:t>
            </a:r>
          </a:p>
          <a:p>
            <a:pPr lvl="4">
              <a:defRPr sz="1800"/>
            </a:pPr>
            <a:r>
              <a:rPr sz="2200" dirty="0"/>
              <a:t>Body Level Five</a:t>
            </a:r>
          </a:p>
        </p:txBody>
      </p:sp>
    </p:spTree>
  </p:cSld>
  <p:clrMapOvr>
    <a:masterClrMapping/>
  </p:clrMapOvr>
  <p:transition xmlns:p14="http://schemas.microsoft.com/office/powerpoint/2010/mai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ja-JP" altLang="en-US"/>
          </a:p>
        </p:txBody>
      </p:sp>
      <p:sp>
        <p:nvSpPr>
          <p:cNvPr id="3" name="Content Placeholder 2"/>
          <p:cNvSpPr>
            <a:spLocks noGrp="1"/>
          </p:cNvSpPr>
          <p:nvPr>
            <p:ph idx="1"/>
          </p:nvPr>
        </p:nvSpPr>
        <p:spPr/>
        <p:txBody>
          <a:body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Date Placeholder 3"/>
          <p:cNvSpPr>
            <a:spLocks noGrp="1"/>
          </p:cNvSpPr>
          <p:nvPr>
            <p:ph type="dt" sz="half" idx="10"/>
          </p:nvPr>
        </p:nvSpPr>
        <p:spPr/>
        <p:txBody>
          <a:bodyPr/>
          <a:lstStyle/>
          <a:p>
            <a:fld id="{FC82E73D-BA91-8A41-8477-B9E72FC9C493}" type="datetimeFigureOut">
              <a:rPr lang="ja-JP" altLang="en-US" smtClean="0"/>
              <a:pPr/>
              <a:t>4/23/15</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ltLang="ja-JP" smtClean="0"/>
              <a:t>Click to edit Master title style</a:t>
            </a:r>
            <a:endParaRPr lang="ja-JP" alt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ltLang="ja-JP" smtClean="0"/>
              <a:t>Click to edit Master text styles</a:t>
            </a:r>
          </a:p>
        </p:txBody>
      </p:sp>
      <p:sp>
        <p:nvSpPr>
          <p:cNvPr id="4" name="Date Placeholder 3"/>
          <p:cNvSpPr>
            <a:spLocks noGrp="1"/>
          </p:cNvSpPr>
          <p:nvPr>
            <p:ph type="dt" sz="half" idx="10"/>
          </p:nvPr>
        </p:nvSpPr>
        <p:spPr/>
        <p:txBody>
          <a:bodyPr/>
          <a:lstStyle/>
          <a:p>
            <a:fld id="{FC82E73D-BA91-8A41-8477-B9E72FC9C493}" type="datetimeFigureOut">
              <a:rPr lang="ja-JP" altLang="en-US" smtClean="0"/>
              <a:pPr/>
              <a:t>4/23/15</a:t>
            </a:fld>
            <a:endParaRPr lang="ja-JP" altLang="en-US"/>
          </a:p>
        </p:txBody>
      </p:sp>
      <p:sp>
        <p:nvSpPr>
          <p:cNvPr id="5" name="Footer Placeholder 4"/>
          <p:cNvSpPr>
            <a:spLocks noGrp="1"/>
          </p:cNvSpPr>
          <p:nvPr>
            <p:ph type="ftr" sz="quarter" idx="11"/>
          </p:nvPr>
        </p:nvSpPr>
        <p:spPr/>
        <p:txBody>
          <a:bodyPr/>
          <a:lstStyle/>
          <a:p>
            <a:endParaRPr lang="ja-JP" altLang="en-US"/>
          </a:p>
        </p:txBody>
      </p:sp>
      <p:sp>
        <p:nvSpPr>
          <p:cNvPr id="6" name="Slide Number Placeholder 5"/>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ja-JP" alt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5" name="Date Placeholder 4"/>
          <p:cNvSpPr>
            <a:spLocks noGrp="1"/>
          </p:cNvSpPr>
          <p:nvPr>
            <p:ph type="dt" sz="half" idx="10"/>
          </p:nvPr>
        </p:nvSpPr>
        <p:spPr/>
        <p:txBody>
          <a:bodyPr/>
          <a:lstStyle/>
          <a:p>
            <a:fld id="{FC82E73D-BA91-8A41-8477-B9E72FC9C493}" type="datetimeFigureOut">
              <a:rPr lang="ja-JP" altLang="en-US" smtClean="0"/>
              <a:pPr/>
              <a:t>4/23/15</a:t>
            </a:fld>
            <a:endParaRPr lang="ja-JP" altLang="en-US"/>
          </a:p>
        </p:txBody>
      </p:sp>
      <p:sp>
        <p:nvSpPr>
          <p:cNvPr id="6" name="Footer Placeholder 5"/>
          <p:cNvSpPr>
            <a:spLocks noGrp="1"/>
          </p:cNvSpPr>
          <p:nvPr>
            <p:ph type="ftr" sz="quarter" idx="11"/>
          </p:nvPr>
        </p:nvSpPr>
        <p:spPr/>
        <p:txBody>
          <a:bodyPr/>
          <a:lstStyle/>
          <a:p>
            <a:endParaRPr lang="ja-JP" altLang="en-US"/>
          </a:p>
        </p:txBody>
      </p:sp>
      <p:sp>
        <p:nvSpPr>
          <p:cNvPr id="7" name="Slide Number Placeholder 6"/>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ltLang="ja-JP" smtClean="0"/>
              <a:t>Click to edit Master title style</a:t>
            </a:r>
            <a:endParaRPr lang="ja-JP" alt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ja-JP"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7" name="Date Placeholder 6"/>
          <p:cNvSpPr>
            <a:spLocks noGrp="1"/>
          </p:cNvSpPr>
          <p:nvPr>
            <p:ph type="dt" sz="half" idx="10"/>
          </p:nvPr>
        </p:nvSpPr>
        <p:spPr/>
        <p:txBody>
          <a:bodyPr/>
          <a:lstStyle/>
          <a:p>
            <a:fld id="{FC82E73D-BA91-8A41-8477-B9E72FC9C493}" type="datetimeFigureOut">
              <a:rPr lang="ja-JP" altLang="en-US" smtClean="0"/>
              <a:pPr/>
              <a:t>4/23/15</a:t>
            </a:fld>
            <a:endParaRPr lang="ja-JP" altLang="en-US"/>
          </a:p>
        </p:txBody>
      </p:sp>
      <p:sp>
        <p:nvSpPr>
          <p:cNvPr id="8" name="Footer Placeholder 7"/>
          <p:cNvSpPr>
            <a:spLocks noGrp="1"/>
          </p:cNvSpPr>
          <p:nvPr>
            <p:ph type="ftr" sz="quarter" idx="11"/>
          </p:nvPr>
        </p:nvSpPr>
        <p:spPr/>
        <p:txBody>
          <a:bodyPr/>
          <a:lstStyle/>
          <a:p>
            <a:endParaRPr lang="ja-JP" altLang="en-US"/>
          </a:p>
        </p:txBody>
      </p:sp>
      <p:sp>
        <p:nvSpPr>
          <p:cNvPr id="9" name="Slide Number Placeholder 8"/>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ja-JP" smtClean="0"/>
              <a:t>Click to edit Master title style</a:t>
            </a:r>
            <a:endParaRPr lang="ja-JP" altLang="en-US"/>
          </a:p>
        </p:txBody>
      </p:sp>
      <p:sp>
        <p:nvSpPr>
          <p:cNvPr id="3" name="Date Placeholder 2"/>
          <p:cNvSpPr>
            <a:spLocks noGrp="1"/>
          </p:cNvSpPr>
          <p:nvPr>
            <p:ph type="dt" sz="half" idx="10"/>
          </p:nvPr>
        </p:nvSpPr>
        <p:spPr/>
        <p:txBody>
          <a:bodyPr/>
          <a:lstStyle/>
          <a:p>
            <a:fld id="{FC82E73D-BA91-8A41-8477-B9E72FC9C493}" type="datetimeFigureOut">
              <a:rPr lang="ja-JP" altLang="en-US" smtClean="0"/>
              <a:pPr/>
              <a:t>4/23/15</a:t>
            </a:fld>
            <a:endParaRPr lang="ja-JP" altLang="en-US"/>
          </a:p>
        </p:txBody>
      </p:sp>
      <p:sp>
        <p:nvSpPr>
          <p:cNvPr id="4" name="Footer Placeholder 3"/>
          <p:cNvSpPr>
            <a:spLocks noGrp="1"/>
          </p:cNvSpPr>
          <p:nvPr>
            <p:ph type="ftr" sz="quarter" idx="11"/>
          </p:nvPr>
        </p:nvSpPr>
        <p:spPr/>
        <p:txBody>
          <a:bodyPr/>
          <a:lstStyle/>
          <a:p>
            <a:endParaRPr lang="ja-JP" altLang="en-US"/>
          </a:p>
        </p:txBody>
      </p:sp>
      <p:sp>
        <p:nvSpPr>
          <p:cNvPr id="5" name="Slide Number Placeholder 4"/>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82E73D-BA91-8A41-8477-B9E72FC9C493}" type="datetimeFigureOut">
              <a:rPr lang="ja-JP" altLang="en-US" smtClean="0"/>
              <a:pPr/>
              <a:t>4/23/15</a:t>
            </a:fld>
            <a:endParaRPr lang="ja-JP" altLang="en-US"/>
          </a:p>
        </p:txBody>
      </p:sp>
      <p:sp>
        <p:nvSpPr>
          <p:cNvPr id="3" name="Footer Placeholder 2"/>
          <p:cNvSpPr>
            <a:spLocks noGrp="1"/>
          </p:cNvSpPr>
          <p:nvPr>
            <p:ph type="ftr" sz="quarter" idx="11"/>
          </p:nvPr>
        </p:nvSpPr>
        <p:spPr/>
        <p:txBody>
          <a:bodyPr/>
          <a:lstStyle/>
          <a:p>
            <a:endParaRPr lang="ja-JP" altLang="en-US"/>
          </a:p>
        </p:txBody>
      </p:sp>
      <p:sp>
        <p:nvSpPr>
          <p:cNvPr id="4" name="Slide Number Placeholder 3"/>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ltLang="ja-JP" smtClean="0"/>
              <a:t>Click to edit Master title style</a:t>
            </a:r>
            <a:endParaRPr lang="ja-JP" alt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smtClean="0"/>
              <a:t>Click to edit Master text styles</a:t>
            </a:r>
          </a:p>
        </p:txBody>
      </p:sp>
      <p:sp>
        <p:nvSpPr>
          <p:cNvPr id="5" name="Date Placeholder 4"/>
          <p:cNvSpPr>
            <a:spLocks noGrp="1"/>
          </p:cNvSpPr>
          <p:nvPr>
            <p:ph type="dt" sz="half" idx="10"/>
          </p:nvPr>
        </p:nvSpPr>
        <p:spPr/>
        <p:txBody>
          <a:bodyPr/>
          <a:lstStyle/>
          <a:p>
            <a:fld id="{FC82E73D-BA91-8A41-8477-B9E72FC9C493}" type="datetimeFigureOut">
              <a:rPr lang="ja-JP" altLang="en-US" smtClean="0"/>
              <a:pPr/>
              <a:t>4/23/15</a:t>
            </a:fld>
            <a:endParaRPr lang="ja-JP" altLang="en-US"/>
          </a:p>
        </p:txBody>
      </p:sp>
      <p:sp>
        <p:nvSpPr>
          <p:cNvPr id="6" name="Footer Placeholder 5"/>
          <p:cNvSpPr>
            <a:spLocks noGrp="1"/>
          </p:cNvSpPr>
          <p:nvPr>
            <p:ph type="ftr" sz="quarter" idx="11"/>
          </p:nvPr>
        </p:nvSpPr>
        <p:spPr/>
        <p:txBody>
          <a:bodyPr/>
          <a:lstStyle/>
          <a:p>
            <a:endParaRPr lang="ja-JP" altLang="en-US"/>
          </a:p>
        </p:txBody>
      </p:sp>
      <p:sp>
        <p:nvSpPr>
          <p:cNvPr id="7" name="Slide Number Placeholder 6"/>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ltLang="ja-JP" smtClean="0"/>
              <a:t>Click to edit Master title style</a:t>
            </a:r>
            <a:endParaRPr lang="ja-JP" alt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ja-JP" alt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ltLang="ja-JP" smtClean="0"/>
              <a:t>Click to edit Master text styles</a:t>
            </a:r>
          </a:p>
        </p:txBody>
      </p:sp>
      <p:sp>
        <p:nvSpPr>
          <p:cNvPr id="5" name="Date Placeholder 4"/>
          <p:cNvSpPr>
            <a:spLocks noGrp="1"/>
          </p:cNvSpPr>
          <p:nvPr>
            <p:ph type="dt" sz="half" idx="10"/>
          </p:nvPr>
        </p:nvSpPr>
        <p:spPr/>
        <p:txBody>
          <a:bodyPr/>
          <a:lstStyle/>
          <a:p>
            <a:fld id="{FC82E73D-BA91-8A41-8477-B9E72FC9C493}" type="datetimeFigureOut">
              <a:rPr lang="ja-JP" altLang="en-US" smtClean="0"/>
              <a:pPr/>
              <a:t>4/23/15</a:t>
            </a:fld>
            <a:endParaRPr lang="ja-JP" altLang="en-US"/>
          </a:p>
        </p:txBody>
      </p:sp>
      <p:sp>
        <p:nvSpPr>
          <p:cNvPr id="6" name="Footer Placeholder 5"/>
          <p:cNvSpPr>
            <a:spLocks noGrp="1"/>
          </p:cNvSpPr>
          <p:nvPr>
            <p:ph type="ftr" sz="quarter" idx="11"/>
          </p:nvPr>
        </p:nvSpPr>
        <p:spPr/>
        <p:txBody>
          <a:bodyPr/>
          <a:lstStyle/>
          <a:p>
            <a:endParaRPr lang="ja-JP" altLang="en-US"/>
          </a:p>
        </p:txBody>
      </p:sp>
      <p:sp>
        <p:nvSpPr>
          <p:cNvPr id="7" name="Slide Number Placeholder 6"/>
          <p:cNvSpPr>
            <a:spLocks noGrp="1"/>
          </p:cNvSpPr>
          <p:nvPr>
            <p:ph type="sldNum" sz="quarter" idx="12"/>
          </p:nvPr>
        </p:nvSpPr>
        <p:spPr/>
        <p:txBody>
          <a:bodyPr/>
          <a:lstStyle/>
          <a:p>
            <a:fld id="{34D02507-7F4B-164F-B59E-68C03F00B854}" type="slidenum">
              <a:rPr lang="ja-JP" altLang="en-US" smtClean="0"/>
              <a:pPr/>
              <a:t>‹#›</a:t>
            </a:fld>
            <a:endParaRPr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ja-JP" smtClean="0"/>
              <a:t>Click to edit Master title style</a:t>
            </a:r>
            <a:endParaRPr lang="ja-JP" alt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ja-JP" smtClean="0"/>
              <a:t>Click to edit Master text styles</a:t>
            </a:r>
          </a:p>
          <a:p>
            <a:pPr lvl="1"/>
            <a:r>
              <a:rPr lang="en-US" altLang="ja-JP" smtClean="0"/>
              <a:t>Second level</a:t>
            </a:r>
          </a:p>
          <a:p>
            <a:pPr lvl="2"/>
            <a:r>
              <a:rPr lang="en-US" altLang="ja-JP" smtClean="0"/>
              <a:t>Third level</a:t>
            </a:r>
          </a:p>
          <a:p>
            <a:pPr lvl="3"/>
            <a:r>
              <a:rPr lang="en-US" altLang="ja-JP" smtClean="0"/>
              <a:t>Fourth level</a:t>
            </a:r>
          </a:p>
          <a:p>
            <a:pPr lvl="4"/>
            <a:r>
              <a:rPr lang="en-US" altLang="ja-JP" smtClean="0"/>
              <a:t>Fifth level</a:t>
            </a:r>
            <a:endParaRPr lang="ja-JP" alt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82E73D-BA91-8A41-8477-B9E72FC9C493}" type="datetimeFigureOut">
              <a:rPr lang="ja-JP" altLang="en-US" smtClean="0"/>
              <a:pPr/>
              <a:t>4/23/15</a:t>
            </a:fld>
            <a:endParaRPr lang="ja-JP"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D02507-7F4B-164F-B59E-68C03F00B854}" type="slidenum">
              <a:rPr lang="ja-JP" altLang="en-US" smtClean="0"/>
              <a:pPr/>
              <a:t>‹#›</a:t>
            </a:fld>
            <a:endParaRPr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oleObject" Target="Document3!OLE_LINK1" TargetMode="External"/><Relationship Id="rId4" Type="http://schemas.openxmlformats.org/officeDocument/2006/relationships/image" Target="../media/image9.png"/><Relationship Id="rId1" Type="http://schemas.openxmlformats.org/officeDocument/2006/relationships/vmlDrawing" Target="../drawings/vmlDrawing1.vml"/><Relationship Id="rId2"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png"/><Relationship Id="rId3"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png"/><Relationship Id="rId3" Type="http://schemas.openxmlformats.org/officeDocument/2006/relationships/image" Target="../media/image2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png"/><Relationship Id="rId3" Type="http://schemas.openxmlformats.org/officeDocument/2006/relationships/image" Target="../media/image29.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0.png"/><Relationship Id="rId3" Type="http://schemas.openxmlformats.org/officeDocument/2006/relationships/image" Target="../media/image3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2.tif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4.e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9.png"/><Relationship Id="rId3" Type="http://schemas.openxmlformats.org/officeDocument/2006/relationships/image" Target="../media/image4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3.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3.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4.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6.png"/><Relationship Id="rId3" Type="http://schemas.openxmlformats.org/officeDocument/2006/relationships/image" Target="../media/image47.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4" Type="http://schemas.openxmlformats.org/officeDocument/2006/relationships/image" Target="../media/image51.png"/><Relationship Id="rId1" Type="http://schemas.openxmlformats.org/officeDocument/2006/relationships/slideLayout" Target="../slideLayouts/slideLayout7.xml"/><Relationship Id="rId2" Type="http://schemas.openxmlformats.org/officeDocument/2006/relationships/image" Target="../media/image49.png"/></Relationships>
</file>

<file path=ppt/slides/_rels/slide54.xml.rels><?xml version="1.0" encoding="UTF-8" standalone="yes"?>
<Relationships xmlns="http://schemas.openxmlformats.org/package/2006/relationships"><Relationship Id="rId3" Type="http://schemas.openxmlformats.org/officeDocument/2006/relationships/oleObject" Target="Document5!OLE_LINK2" TargetMode="External"/><Relationship Id="rId4" Type="http://schemas.openxmlformats.org/officeDocument/2006/relationships/image" Target="../media/image52.png"/><Relationship Id="rId1" Type="http://schemas.openxmlformats.org/officeDocument/2006/relationships/vmlDrawing" Target="../drawings/vmlDrawing2.vml"/><Relationship Id="rId2"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4.png"/><Relationship Id="rId3" Type="http://schemas.openxmlformats.org/officeDocument/2006/relationships/image" Target="../media/image55.png"/></Relationships>
</file>

<file path=ppt/slides/_rels/slide58.xml.rels><?xml version="1.0" encoding="UTF-8" standalone="yes"?>
<Relationships xmlns="http://schemas.openxmlformats.org/package/2006/relationships"><Relationship Id="rId3" Type="http://schemas.openxmlformats.org/officeDocument/2006/relationships/oleObject" Target="Document6!OLE_LINK3" TargetMode="External"/><Relationship Id="rId4" Type="http://schemas.openxmlformats.org/officeDocument/2006/relationships/image" Target="../media/image56.png"/><Relationship Id="rId1" Type="http://schemas.openxmlformats.org/officeDocument/2006/relationships/vmlDrawing" Target="../drawings/vmlDrawing3.vml"/><Relationship Id="rId2"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8.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9.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altLang="ja-JP" dirty="0" smtClean="0"/>
              <a:t>Gene 210</a:t>
            </a:r>
            <a:br>
              <a:rPr lang="en-US" altLang="ja-JP" dirty="0" smtClean="0"/>
            </a:br>
            <a:r>
              <a:rPr lang="en-US" altLang="ja-JP" dirty="0" smtClean="0"/>
              <a:t/>
            </a:r>
            <a:br>
              <a:rPr lang="en-US" altLang="ja-JP" dirty="0" smtClean="0"/>
            </a:br>
            <a:r>
              <a:rPr lang="en-US" altLang="ja-JP" dirty="0" smtClean="0"/>
              <a:t>Genetics of</a:t>
            </a:r>
            <a:br>
              <a:rPr lang="en-US" altLang="ja-JP" dirty="0" smtClean="0"/>
            </a:br>
            <a:r>
              <a:rPr lang="en-US" altLang="ja-JP" dirty="0" err="1" smtClean="0"/>
              <a:t>Neurodevelopmental</a:t>
            </a:r>
            <a:r>
              <a:rPr lang="en-US" altLang="ja-JP" dirty="0" smtClean="0"/>
              <a:t> and </a:t>
            </a:r>
            <a:r>
              <a:rPr lang="en-US" altLang="ja-JP" dirty="0" err="1" smtClean="0"/>
              <a:t>Neurospychiatric</a:t>
            </a:r>
            <a:r>
              <a:rPr lang="en-US" altLang="ja-JP" dirty="0" smtClean="0"/>
              <a:t> disorders</a:t>
            </a:r>
            <a:endParaRPr lang="ja-JP" altLang="en-US" dirty="0"/>
          </a:p>
        </p:txBody>
      </p:sp>
      <p:sp>
        <p:nvSpPr>
          <p:cNvPr id="3" name="Subtitle 2"/>
          <p:cNvSpPr>
            <a:spLocks noGrp="1"/>
          </p:cNvSpPr>
          <p:nvPr>
            <p:ph type="subTitle" idx="1"/>
          </p:nvPr>
        </p:nvSpPr>
        <p:spPr>
          <a:xfrm>
            <a:off x="1371600" y="4826000"/>
            <a:ext cx="6400800" cy="1752600"/>
          </a:xfrm>
        </p:spPr>
        <p:txBody>
          <a:bodyPr/>
          <a:lstStyle/>
          <a:p>
            <a:r>
              <a:rPr lang="en-US" altLang="ja-JP" dirty="0" smtClean="0"/>
              <a:t>April 23, 2015</a:t>
            </a:r>
            <a:endParaRPr lang="ja-JP" altLang="en-US"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7810" y="6076645"/>
            <a:ext cx="8818560" cy="677108"/>
          </a:xfrm>
          <a:prstGeom prst="rect">
            <a:avLst/>
          </a:prstGeom>
          <a:noFill/>
        </p:spPr>
        <p:txBody>
          <a:bodyPr wrap="square" rtlCol="0">
            <a:spAutoFit/>
          </a:bodyPr>
          <a:lstStyle/>
          <a:p>
            <a:pPr>
              <a:buFont typeface="Arial"/>
              <a:buChar char="•"/>
            </a:pPr>
            <a:r>
              <a:rPr lang="en-US" altLang="ja-JP" sz="1900" dirty="0" smtClean="0">
                <a:latin typeface="Helvetica"/>
                <a:cs typeface="Helvetica"/>
              </a:rPr>
              <a:t>The most genetic of all developmental neuropsychiatric syndromes</a:t>
            </a:r>
          </a:p>
          <a:p>
            <a:pPr>
              <a:buFont typeface="Arial"/>
              <a:buChar char="•"/>
            </a:pPr>
            <a:r>
              <a:rPr kumimoji="1" lang="en-US" altLang="ja-JP" sz="1900" dirty="0" smtClean="0">
                <a:latin typeface="Helvetica"/>
                <a:cs typeface="Helvetica"/>
              </a:rPr>
              <a:t>Risk of 2-8% among siblings (20-80X higher than in general </a:t>
            </a:r>
            <a:r>
              <a:rPr lang="en-US" altLang="ja-JP" sz="1900" dirty="0" smtClean="0">
                <a:latin typeface="Helvetica"/>
                <a:cs typeface="Helvetica"/>
              </a:rPr>
              <a:t>population)</a:t>
            </a:r>
          </a:p>
        </p:txBody>
      </p:sp>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Autism Spectrum Disorders</a:t>
            </a:r>
            <a:endParaRPr lang="en-GB" altLang="ja-JP" sz="4400" b="1" dirty="0">
              <a:solidFill>
                <a:srgbClr val="0000FF"/>
              </a:solidFill>
              <a:latin typeface="Arial" pitchFamily="-104" charset="0"/>
              <a:ea typeface="msgothic" charset="0"/>
              <a:cs typeface="msgothic" charset="0"/>
            </a:endParaRPr>
          </a:p>
        </p:txBody>
      </p:sp>
      <p:sp>
        <p:nvSpPr>
          <p:cNvPr id="4" name="Rectangle 3"/>
          <p:cNvSpPr/>
          <p:nvPr/>
        </p:nvSpPr>
        <p:spPr>
          <a:xfrm>
            <a:off x="517370" y="998331"/>
            <a:ext cx="8509000" cy="461665"/>
          </a:xfrm>
          <a:prstGeom prst="rect">
            <a:avLst/>
          </a:prstGeom>
        </p:spPr>
        <p:txBody>
          <a:bodyPr wrap="square">
            <a:spAutoFit/>
          </a:bodyPr>
          <a:lstStyle/>
          <a:p>
            <a:r>
              <a:rPr lang="en-US" altLang="ja-JP" sz="2400" dirty="0" smtClean="0">
                <a:latin typeface="Helvetica"/>
                <a:cs typeface="Helvetica"/>
              </a:rPr>
              <a:t>Highly heritable – twin studies estimate 85-92%</a:t>
            </a:r>
            <a:endParaRPr lang="ja-JP" altLang="en-US" sz="2400" dirty="0">
              <a:latin typeface="Helvetica"/>
              <a:cs typeface="Helvetica"/>
            </a:endParaRPr>
          </a:p>
        </p:txBody>
      </p:sp>
      <p:pic>
        <p:nvPicPr>
          <p:cNvPr id="7" name="Picture 6"/>
          <p:cNvPicPr>
            <a:picLocks noChangeAspect="1"/>
          </p:cNvPicPr>
          <p:nvPr/>
        </p:nvPicPr>
        <p:blipFill>
          <a:blip r:embed="rId2"/>
          <a:stretch>
            <a:fillRect/>
          </a:stretch>
        </p:blipFill>
        <p:spPr>
          <a:xfrm>
            <a:off x="1244600" y="1529040"/>
            <a:ext cx="6350000" cy="4338359"/>
          </a:xfrm>
          <a:prstGeom prst="rect">
            <a:avLst/>
          </a:prstGeom>
        </p:spPr>
      </p:pic>
      <p:sp>
        <p:nvSpPr>
          <p:cNvPr id="8" name="TextBox 7"/>
          <p:cNvSpPr txBox="1"/>
          <p:nvPr/>
        </p:nvSpPr>
        <p:spPr>
          <a:xfrm>
            <a:off x="5245100" y="5054600"/>
            <a:ext cx="2844800" cy="369332"/>
          </a:xfrm>
          <a:prstGeom prst="rect">
            <a:avLst/>
          </a:prstGeom>
          <a:noFill/>
        </p:spPr>
        <p:txBody>
          <a:bodyPr wrap="square" rtlCol="0">
            <a:spAutoFit/>
          </a:bodyPr>
          <a:lstStyle/>
          <a:p>
            <a:r>
              <a:rPr kumimoji="1" lang="en-US" altLang="ja-JP" dirty="0" err="1" smtClean="0"/>
              <a:t>Schaaf</a:t>
            </a:r>
            <a:r>
              <a:rPr kumimoji="1" lang="en-US" altLang="ja-JP" dirty="0" smtClean="0"/>
              <a:t> and </a:t>
            </a:r>
            <a:r>
              <a:rPr kumimoji="1" lang="en-US" altLang="ja-JP" dirty="0" err="1" smtClean="0"/>
              <a:t>Zoghbi</a:t>
            </a:r>
            <a:r>
              <a:rPr kumimoji="1" lang="en-US" altLang="ja-JP" dirty="0" smtClean="0"/>
              <a:t>, 2011</a:t>
            </a:r>
            <a:endParaRPr kumimoji="1" lang="ja-JP" altLang="en-US" dirty="0"/>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Common variants associated with </a:t>
            </a:r>
            <a:r>
              <a:rPr lang="en-GB" altLang="ja-JP" sz="4400" b="1" dirty="0" err="1" smtClean="0">
                <a:solidFill>
                  <a:srgbClr val="0000FF"/>
                </a:solidFill>
                <a:latin typeface="Arial" pitchFamily="-104" charset="0"/>
                <a:ea typeface="msgothic" charset="0"/>
                <a:cs typeface="msgothic" charset="0"/>
              </a:rPr>
              <a:t>ASDs</a:t>
            </a:r>
            <a:endParaRPr lang="en-GB" altLang="ja-JP" sz="4400" b="1" dirty="0">
              <a:solidFill>
                <a:srgbClr val="0000FF"/>
              </a:solidFill>
              <a:latin typeface="Arial" pitchFamily="-104" charset="0"/>
              <a:ea typeface="msgothic" charset="0"/>
              <a:cs typeface="msgothic" charset="0"/>
            </a:endParaRPr>
          </a:p>
        </p:txBody>
      </p:sp>
      <p:graphicFrame>
        <p:nvGraphicFramePr>
          <p:cNvPr id="72706" name="Object 2"/>
          <p:cNvGraphicFramePr>
            <a:graphicFrameLocks noChangeAspect="1"/>
          </p:cNvGraphicFramePr>
          <p:nvPr/>
        </p:nvGraphicFramePr>
        <p:xfrm>
          <a:off x="682592" y="2197100"/>
          <a:ext cx="7947582" cy="3403600"/>
        </p:xfrm>
        <a:graphic>
          <a:graphicData uri="http://schemas.openxmlformats.org/presentationml/2006/ole">
            <mc:AlternateContent xmlns:mc="http://schemas.openxmlformats.org/markup-compatibility/2006">
              <mc:Choice xmlns:v="urn:schemas-microsoft-com:vml" Requires="v">
                <p:oleObj spid="_x0000_s72729" name="Document" r:id="rId3" imgW="23009524" imgH="9853968" progId="Word.Document.12">
                  <p:link updateAutomatic="1"/>
                </p:oleObj>
              </mc:Choice>
              <mc:Fallback>
                <p:oleObj name="Document" r:id="rId3" imgW="23009524" imgH="9853968" progId="Word.Document.12">
                  <p:link updateAutomatic="1"/>
                  <p:pic>
                    <p:nvPicPr>
                      <p:cNvPr id="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592" y="2197100"/>
                        <a:ext cx="7947582" cy="340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9" name="TextBox 8"/>
          <p:cNvSpPr txBox="1"/>
          <p:nvPr/>
        </p:nvSpPr>
        <p:spPr>
          <a:xfrm>
            <a:off x="325440" y="5473700"/>
            <a:ext cx="5732460" cy="1200329"/>
          </a:xfrm>
          <a:prstGeom prst="rect">
            <a:avLst/>
          </a:prstGeom>
          <a:noFill/>
        </p:spPr>
        <p:txBody>
          <a:bodyPr wrap="square" rtlCol="0">
            <a:spAutoFit/>
          </a:bodyPr>
          <a:lstStyle/>
          <a:p>
            <a:r>
              <a:rPr kumimoji="1" lang="en-US" altLang="ja-JP" dirty="0" smtClean="0"/>
              <a:t>Wang et al., </a:t>
            </a:r>
            <a:r>
              <a:rPr kumimoji="1" lang="en-US" altLang="ja-JP" i="1" dirty="0" smtClean="0"/>
              <a:t>Nature </a:t>
            </a:r>
            <a:r>
              <a:rPr kumimoji="1" lang="en-US" altLang="ja-JP" dirty="0" smtClean="0"/>
              <a:t>2009</a:t>
            </a:r>
          </a:p>
          <a:p>
            <a:r>
              <a:rPr lang="en-US" altLang="ja-JP" dirty="0" smtClean="0"/>
              <a:t>Ma et al., </a:t>
            </a:r>
            <a:r>
              <a:rPr lang="en-US" altLang="ja-JP" i="1" dirty="0" smtClean="0"/>
              <a:t>Ann Hum Genet </a:t>
            </a:r>
            <a:r>
              <a:rPr lang="en-US" altLang="ja-JP" dirty="0" smtClean="0"/>
              <a:t>2009</a:t>
            </a:r>
          </a:p>
          <a:p>
            <a:r>
              <a:rPr kumimoji="1" lang="en-US" altLang="ja-JP" dirty="0" smtClean="0"/>
              <a:t>Weiss et al., </a:t>
            </a:r>
            <a:r>
              <a:rPr kumimoji="1" lang="en-US" altLang="ja-JP" i="1" dirty="0" smtClean="0"/>
              <a:t>Nature </a:t>
            </a:r>
            <a:r>
              <a:rPr kumimoji="1" lang="en-US" altLang="ja-JP" dirty="0" smtClean="0"/>
              <a:t>2009</a:t>
            </a:r>
          </a:p>
          <a:p>
            <a:r>
              <a:rPr lang="en-US" altLang="ja-JP" dirty="0" err="1" smtClean="0"/>
              <a:t>Anney</a:t>
            </a:r>
            <a:r>
              <a:rPr lang="en-US" altLang="ja-JP" dirty="0" smtClean="0"/>
              <a:t> et al., </a:t>
            </a:r>
            <a:r>
              <a:rPr lang="en-US" altLang="ja-JP" i="1" dirty="0" smtClean="0"/>
              <a:t>Hum Mol Genet</a:t>
            </a:r>
            <a:r>
              <a:rPr lang="en-US" altLang="ja-JP" dirty="0" smtClean="0"/>
              <a:t> 2010</a:t>
            </a:r>
            <a:endParaRPr kumimoji="1" lang="ja-JP" altLang="en-US" dirty="0"/>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635000"/>
            <a:ext cx="9144000" cy="5580067"/>
          </a:xfrm>
          <a:prstGeom prst="rect">
            <a:avLst/>
          </a:prstGeom>
        </p:spPr>
      </p:pic>
      <p:sp>
        <p:nvSpPr>
          <p:cNvPr id="6" name="Title 1"/>
          <p:cNvSpPr>
            <a:spLocks noGrp="1"/>
          </p:cNvSpPr>
          <p:nvPr>
            <p:ph type="title"/>
          </p:nvPr>
        </p:nvSpPr>
        <p:spPr>
          <a:xfrm>
            <a:off x="457200" y="-254000"/>
            <a:ext cx="8229600" cy="1143000"/>
          </a:xfrm>
        </p:spPr>
        <p:txBody>
          <a:bodyPr/>
          <a:lstStyle/>
          <a:p>
            <a:r>
              <a:rPr lang="en-US" b="1" dirty="0" err="1" smtClean="0">
                <a:solidFill>
                  <a:srgbClr val="0000FF"/>
                </a:solidFill>
              </a:rPr>
              <a:t>Exome</a:t>
            </a:r>
            <a:r>
              <a:rPr lang="en-US" b="1" dirty="0" smtClean="0">
                <a:solidFill>
                  <a:srgbClr val="0000FF"/>
                </a:solidFill>
              </a:rPr>
              <a:t> </a:t>
            </a:r>
            <a:r>
              <a:rPr lang="en-US" b="1" dirty="0" smtClean="0">
                <a:solidFill>
                  <a:srgbClr val="0000FF"/>
                </a:solidFill>
              </a:rPr>
              <a:t>Sequencing </a:t>
            </a:r>
            <a:endParaRPr lang="en-US" b="1" dirty="0">
              <a:solidFill>
                <a:srgbClr val="0000FF"/>
              </a:solidFill>
            </a:endParaRPr>
          </a:p>
        </p:txBody>
      </p:sp>
    </p:spTree>
    <p:extLst>
      <p:ext uri="{BB962C8B-B14F-4D97-AF65-F5344CB8AC3E}">
        <p14:creationId xmlns:p14="http://schemas.microsoft.com/office/powerpoint/2010/main" val="274407104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4000"/>
            <a:ext cx="8229600" cy="1143000"/>
          </a:xfrm>
        </p:spPr>
        <p:txBody>
          <a:bodyPr/>
          <a:lstStyle/>
          <a:p>
            <a:r>
              <a:rPr lang="en-US" b="1" dirty="0" err="1" smtClean="0">
                <a:solidFill>
                  <a:srgbClr val="0000FF"/>
                </a:solidFill>
              </a:rPr>
              <a:t>Exome</a:t>
            </a:r>
            <a:r>
              <a:rPr lang="en-US" b="1" dirty="0" smtClean="0">
                <a:solidFill>
                  <a:srgbClr val="0000FF"/>
                </a:solidFill>
              </a:rPr>
              <a:t> </a:t>
            </a:r>
            <a:r>
              <a:rPr lang="en-US" b="1" dirty="0" smtClean="0">
                <a:solidFill>
                  <a:srgbClr val="0000FF"/>
                </a:solidFill>
              </a:rPr>
              <a:t>Sequencing </a:t>
            </a:r>
            <a:endParaRPr lang="en-US" b="1" dirty="0">
              <a:solidFill>
                <a:srgbClr val="0000FF"/>
              </a:solidFill>
            </a:endParaRPr>
          </a:p>
        </p:txBody>
      </p:sp>
      <p:pic>
        <p:nvPicPr>
          <p:cNvPr id="8" name="Picture 7"/>
          <p:cNvPicPr>
            <a:picLocks noChangeAspect="1"/>
          </p:cNvPicPr>
          <p:nvPr/>
        </p:nvPicPr>
        <p:blipFill>
          <a:blip r:embed="rId3"/>
          <a:stretch>
            <a:fillRect/>
          </a:stretch>
        </p:blipFill>
        <p:spPr>
          <a:xfrm>
            <a:off x="117518" y="660400"/>
            <a:ext cx="5118790" cy="5969000"/>
          </a:xfrm>
          <a:prstGeom prst="rect">
            <a:avLst/>
          </a:prstGeom>
        </p:spPr>
      </p:pic>
      <p:pic>
        <p:nvPicPr>
          <p:cNvPr id="3" name="Picture 2"/>
          <p:cNvPicPr>
            <a:picLocks noChangeAspect="1"/>
          </p:cNvPicPr>
          <p:nvPr/>
        </p:nvPicPr>
        <p:blipFill>
          <a:blip r:embed="rId4"/>
          <a:stretch>
            <a:fillRect/>
          </a:stretch>
        </p:blipFill>
        <p:spPr>
          <a:xfrm>
            <a:off x="5236308" y="4013200"/>
            <a:ext cx="3907692" cy="2844800"/>
          </a:xfrm>
          <a:prstGeom prst="rect">
            <a:avLst/>
          </a:prstGeom>
        </p:spPr>
      </p:pic>
      <p:sp>
        <p:nvSpPr>
          <p:cNvPr id="5" name="TextBox 4"/>
          <p:cNvSpPr txBox="1"/>
          <p:nvPr/>
        </p:nvSpPr>
        <p:spPr>
          <a:xfrm>
            <a:off x="5334000" y="1320800"/>
            <a:ext cx="3721100" cy="2308324"/>
          </a:xfrm>
          <a:prstGeom prst="rect">
            <a:avLst/>
          </a:prstGeom>
          <a:noFill/>
        </p:spPr>
        <p:txBody>
          <a:bodyPr wrap="square" rtlCol="0">
            <a:spAutoFit/>
          </a:bodyPr>
          <a:lstStyle/>
          <a:p>
            <a:r>
              <a:rPr lang="en-US" sz="2400" dirty="0" smtClean="0">
                <a:latin typeface="Courier"/>
                <a:cs typeface="Courier"/>
              </a:rPr>
              <a:t>AGGTCGTTACGTACGCTAC</a:t>
            </a:r>
          </a:p>
          <a:p>
            <a:r>
              <a:rPr lang="en-US" sz="2400" dirty="0" smtClean="0">
                <a:latin typeface="Courier"/>
                <a:cs typeface="Courier"/>
              </a:rPr>
              <a:t>GACCTACATCAGTACATAG</a:t>
            </a:r>
          </a:p>
          <a:p>
            <a:r>
              <a:rPr lang="en-US" sz="2400" dirty="0" smtClean="0">
                <a:latin typeface="Courier"/>
                <a:cs typeface="Courier"/>
              </a:rPr>
              <a:t>GCATGACAAAGCTAG</a:t>
            </a:r>
            <a:r>
              <a:rPr lang="en-US" sz="2400" dirty="0" smtClean="0">
                <a:solidFill>
                  <a:srgbClr val="FF0000"/>
                </a:solidFill>
                <a:latin typeface="Courier"/>
                <a:cs typeface="Courier"/>
              </a:rPr>
              <a:t>G</a:t>
            </a:r>
            <a:r>
              <a:rPr lang="en-US" sz="2400" dirty="0" smtClean="0">
                <a:latin typeface="Courier"/>
                <a:cs typeface="Courier"/>
              </a:rPr>
              <a:t>TGT</a:t>
            </a:r>
          </a:p>
          <a:p>
            <a:endParaRPr lang="en-US" sz="2400" dirty="0">
              <a:latin typeface="Arial"/>
              <a:cs typeface="Arial"/>
            </a:endParaRPr>
          </a:p>
          <a:p>
            <a:r>
              <a:rPr lang="en-US" sz="2400" dirty="0" smtClean="0">
                <a:latin typeface="Arial"/>
                <a:cs typeface="Arial"/>
              </a:rPr>
              <a:t>Mapping, alignment, variant calling</a:t>
            </a:r>
            <a:endParaRPr lang="en-US" sz="2400" dirty="0">
              <a:latin typeface="Arial"/>
              <a:cs typeface="Arial"/>
            </a:endParaRPr>
          </a:p>
        </p:txBody>
      </p:sp>
    </p:spTree>
    <p:extLst>
      <p:ext uri="{BB962C8B-B14F-4D97-AF65-F5344CB8AC3E}">
        <p14:creationId xmlns:p14="http://schemas.microsoft.com/office/powerpoint/2010/main" val="26202105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30200"/>
            <a:ext cx="9144000" cy="4051690"/>
          </a:xfrm>
          <a:prstGeom prst="rect">
            <a:avLst/>
          </a:prstGeom>
        </p:spPr>
      </p:pic>
    </p:spTree>
    <p:extLst>
      <p:ext uri="{BB962C8B-B14F-4D97-AF65-F5344CB8AC3E}">
        <p14:creationId xmlns:p14="http://schemas.microsoft.com/office/powerpoint/2010/main" val="34174847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81200" y="965200"/>
            <a:ext cx="5436357" cy="5638800"/>
          </a:xfrm>
          <a:prstGeom prst="rect">
            <a:avLst/>
          </a:prstGeom>
        </p:spPr>
      </p:pic>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Miller Syndrome</a:t>
            </a:r>
            <a:endParaRPr lang="en-GB" altLang="ja-JP" sz="4400" b="1" dirty="0">
              <a:solidFill>
                <a:srgbClr val="0000FF"/>
              </a:solidFill>
              <a:latin typeface="Arial" pitchFamily="-104" charset="0"/>
              <a:ea typeface="msgothic" charset="0"/>
              <a:cs typeface="msgothic" charset="0"/>
            </a:endParaRPr>
          </a:p>
        </p:txBody>
      </p:sp>
    </p:spTree>
    <p:extLst>
      <p:ext uri="{BB962C8B-B14F-4D97-AF65-F5344CB8AC3E}">
        <p14:creationId xmlns:p14="http://schemas.microsoft.com/office/powerpoint/2010/main" val="46337896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265645"/>
            <a:ext cx="9144000" cy="1744255"/>
          </a:xfrm>
          <a:prstGeom prst="rect">
            <a:avLst/>
          </a:prstGeom>
        </p:spPr>
      </p:pic>
      <p:grpSp>
        <p:nvGrpSpPr>
          <p:cNvPr id="5" name="Group 4"/>
          <p:cNvGrpSpPr/>
          <p:nvPr/>
        </p:nvGrpSpPr>
        <p:grpSpPr>
          <a:xfrm>
            <a:off x="266700" y="3366467"/>
            <a:ext cx="8724900" cy="3301191"/>
            <a:chOff x="266700" y="3366467"/>
            <a:chExt cx="8724900" cy="3301191"/>
          </a:xfrm>
        </p:grpSpPr>
        <p:pic>
          <p:nvPicPr>
            <p:cNvPr id="3" name="Picture 2"/>
            <p:cNvPicPr>
              <a:picLocks noChangeAspect="1"/>
            </p:cNvPicPr>
            <p:nvPr/>
          </p:nvPicPr>
          <p:blipFill>
            <a:blip r:embed="rId3"/>
            <a:stretch>
              <a:fillRect/>
            </a:stretch>
          </p:blipFill>
          <p:spPr>
            <a:xfrm>
              <a:off x="266700" y="3366467"/>
              <a:ext cx="8724900" cy="2928426"/>
            </a:xfrm>
            <a:prstGeom prst="rect">
              <a:avLst/>
            </a:prstGeom>
          </p:spPr>
        </p:pic>
        <p:sp>
          <p:nvSpPr>
            <p:cNvPr id="4" name="TextBox 3"/>
            <p:cNvSpPr txBox="1"/>
            <p:nvPr/>
          </p:nvSpPr>
          <p:spPr>
            <a:xfrm>
              <a:off x="266700" y="6205993"/>
              <a:ext cx="2489200" cy="461665"/>
            </a:xfrm>
            <a:prstGeom prst="rect">
              <a:avLst/>
            </a:prstGeom>
            <a:noFill/>
          </p:spPr>
          <p:txBody>
            <a:bodyPr wrap="square" rtlCol="0">
              <a:spAutoFit/>
            </a:bodyPr>
            <a:lstStyle/>
            <a:p>
              <a:r>
                <a:rPr lang="en-US" sz="2400" dirty="0"/>
                <a:t>DHODH</a:t>
              </a:r>
              <a:endParaRPr lang="en-US" sz="2400" dirty="0"/>
            </a:p>
          </p:txBody>
        </p:sp>
      </p:grpSp>
    </p:spTree>
    <p:extLst>
      <p:ext uri="{BB962C8B-B14F-4D97-AF65-F5344CB8AC3E}">
        <p14:creationId xmlns:p14="http://schemas.microsoft.com/office/powerpoint/2010/main" val="24001701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01700" y="177800"/>
            <a:ext cx="7594600" cy="3594340"/>
          </a:xfrm>
          <a:prstGeom prst="rect">
            <a:avLst/>
          </a:prstGeom>
        </p:spPr>
      </p:pic>
      <p:sp>
        <p:nvSpPr>
          <p:cNvPr id="3" name="Rectangle 2"/>
          <p:cNvSpPr/>
          <p:nvPr/>
        </p:nvSpPr>
        <p:spPr>
          <a:xfrm>
            <a:off x="419100" y="4123541"/>
            <a:ext cx="8610600" cy="2246769"/>
          </a:xfrm>
          <a:prstGeom prst="rect">
            <a:avLst/>
          </a:prstGeom>
        </p:spPr>
        <p:txBody>
          <a:bodyPr wrap="square">
            <a:spAutoFit/>
          </a:bodyPr>
          <a:lstStyle/>
          <a:p>
            <a:r>
              <a:rPr lang="en-US" sz="2000" dirty="0" smtClean="0"/>
              <a:t>“Kabuki </a:t>
            </a:r>
            <a:r>
              <a:rPr lang="en-US" sz="2000" dirty="0"/>
              <a:t>syndrome is a rare, multiple malformation disorder characterized by a distinctive facial </a:t>
            </a:r>
            <a:r>
              <a:rPr lang="en-US" sz="2000" dirty="0" smtClean="0"/>
              <a:t>appearance, </a:t>
            </a:r>
            <a:r>
              <a:rPr lang="en-US" sz="2000" dirty="0"/>
              <a:t>cardiac anomalies, skeletal abnormalities, immunological defects and mild to moderate mental retardation. </a:t>
            </a:r>
            <a:endParaRPr lang="en-US" sz="2000" dirty="0" smtClean="0"/>
          </a:p>
          <a:p>
            <a:endParaRPr lang="en-US" sz="2000" dirty="0"/>
          </a:p>
          <a:p>
            <a:r>
              <a:rPr lang="en-US" sz="2000" dirty="0" smtClean="0"/>
              <a:t>Kabuki </a:t>
            </a:r>
            <a:r>
              <a:rPr lang="en-US" sz="2000" dirty="0"/>
              <a:t>syndrome has an estimated incidence of 1 in 32,000 </a:t>
            </a:r>
            <a:r>
              <a:rPr lang="en-US" sz="2000" dirty="0" smtClean="0"/>
              <a:t>and </a:t>
            </a:r>
            <a:r>
              <a:rPr lang="en-US" sz="2000" dirty="0"/>
              <a:t>approximately 400 cases have been reported worldwide. The vast majority of reported cases have been sporadic, but parent-to</a:t>
            </a:r>
            <a:r>
              <a:rPr lang="en-US" sz="2000" dirty="0" smtClean="0"/>
              <a:t>-child </a:t>
            </a:r>
            <a:r>
              <a:rPr lang="en-US" sz="2000" dirty="0"/>
              <a:t>transmission in </a:t>
            </a:r>
            <a:r>
              <a:rPr lang="en-US" sz="2000" dirty="0" smtClean="0"/>
              <a:t>some cases.”</a:t>
            </a:r>
            <a:endParaRPr lang="en-US" sz="2000" dirty="0"/>
          </a:p>
        </p:txBody>
      </p:sp>
    </p:spTree>
    <p:extLst>
      <p:ext uri="{BB962C8B-B14F-4D97-AF65-F5344CB8AC3E}">
        <p14:creationId xmlns:p14="http://schemas.microsoft.com/office/powerpoint/2010/main" val="140444925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735705"/>
            <a:ext cx="9144000" cy="4122295"/>
          </a:xfrm>
          <a:prstGeom prst="rect">
            <a:avLst/>
          </a:prstGeom>
        </p:spPr>
      </p:pic>
      <p:sp>
        <p:nvSpPr>
          <p:cNvPr id="3" name="TextBox 2"/>
          <p:cNvSpPr txBox="1"/>
          <p:nvPr/>
        </p:nvSpPr>
        <p:spPr>
          <a:xfrm>
            <a:off x="469900" y="38100"/>
            <a:ext cx="7912100" cy="1785104"/>
          </a:xfrm>
          <a:prstGeom prst="rect">
            <a:avLst/>
          </a:prstGeom>
          <a:noFill/>
        </p:spPr>
        <p:txBody>
          <a:bodyPr wrap="square" rtlCol="0">
            <a:spAutoFit/>
          </a:bodyPr>
          <a:lstStyle/>
          <a:p>
            <a:r>
              <a:rPr lang="en-US" sz="2000" b="1" dirty="0" smtClean="0"/>
              <a:t>Sequenced </a:t>
            </a:r>
            <a:r>
              <a:rPr lang="en-US" sz="2000" b="1" dirty="0" err="1" smtClean="0"/>
              <a:t>exomes</a:t>
            </a:r>
            <a:r>
              <a:rPr lang="en-US" sz="2000" b="1" dirty="0" smtClean="0"/>
              <a:t> of 10 individuals with Kabuki Syndrome</a:t>
            </a:r>
          </a:p>
          <a:p>
            <a:endParaRPr lang="en-US" dirty="0"/>
          </a:p>
          <a:p>
            <a:r>
              <a:rPr lang="en-US" dirty="0" smtClean="0"/>
              <a:t>“</a:t>
            </a:r>
            <a:r>
              <a:rPr lang="en-US" dirty="0"/>
              <a:t>Under a dominant model in which each case was required to have at least one previously unidentified nonsynonymous </a:t>
            </a:r>
            <a:r>
              <a:rPr lang="en-US" dirty="0" smtClean="0"/>
              <a:t>variant</a:t>
            </a:r>
            <a:r>
              <a:rPr lang="en-US" dirty="0"/>
              <a:t>, splice acceptor and donor site mutation or coding </a:t>
            </a:r>
            <a:r>
              <a:rPr lang="en-US" dirty="0" err="1"/>
              <a:t>indel</a:t>
            </a:r>
            <a:r>
              <a:rPr lang="en-US" dirty="0"/>
              <a:t> </a:t>
            </a:r>
            <a:r>
              <a:rPr lang="en-US" dirty="0" smtClean="0"/>
              <a:t>variant </a:t>
            </a:r>
            <a:r>
              <a:rPr lang="en-US" dirty="0"/>
              <a:t>in the same gene, only a single candidate gene (</a:t>
            </a:r>
            <a:r>
              <a:rPr lang="en-US" i="1" dirty="0"/>
              <a:t>MUC16</a:t>
            </a:r>
            <a:r>
              <a:rPr lang="en-US" dirty="0"/>
              <a:t>) was shared across all ten </a:t>
            </a:r>
            <a:r>
              <a:rPr lang="en-US" dirty="0" err="1" smtClean="0"/>
              <a:t>exomes</a:t>
            </a:r>
            <a:r>
              <a:rPr lang="en-US" dirty="0" smtClean="0"/>
              <a:t>”</a:t>
            </a:r>
            <a:endParaRPr lang="en-US" dirty="0"/>
          </a:p>
        </p:txBody>
      </p:sp>
      <p:sp>
        <p:nvSpPr>
          <p:cNvPr id="4" name="TextBox 3"/>
          <p:cNvSpPr txBox="1"/>
          <p:nvPr/>
        </p:nvSpPr>
        <p:spPr>
          <a:xfrm>
            <a:off x="317500" y="1864667"/>
            <a:ext cx="7937500" cy="461665"/>
          </a:xfrm>
          <a:prstGeom prst="rect">
            <a:avLst/>
          </a:prstGeom>
          <a:noFill/>
        </p:spPr>
        <p:txBody>
          <a:bodyPr wrap="square" rtlCol="0">
            <a:spAutoFit/>
          </a:bodyPr>
          <a:lstStyle/>
          <a:p>
            <a:r>
              <a:rPr lang="en-US" sz="2400" b="1" dirty="0" smtClean="0">
                <a:solidFill>
                  <a:srgbClr val="0000FF"/>
                </a:solidFill>
              </a:rPr>
              <a:t>Why is </a:t>
            </a:r>
            <a:r>
              <a:rPr lang="en-US" sz="2400" b="1" i="1" dirty="0" smtClean="0">
                <a:solidFill>
                  <a:srgbClr val="0000FF"/>
                </a:solidFill>
              </a:rPr>
              <a:t>MUC16 </a:t>
            </a:r>
            <a:r>
              <a:rPr lang="en-US" sz="2400" b="1" dirty="0" smtClean="0">
                <a:solidFill>
                  <a:srgbClr val="0000FF"/>
                </a:solidFill>
              </a:rPr>
              <a:t>unlikely to be the disease gene?</a:t>
            </a:r>
            <a:endParaRPr lang="en-US" sz="2400" b="1" dirty="0">
              <a:solidFill>
                <a:srgbClr val="0000FF"/>
              </a:solidFill>
            </a:endParaRPr>
          </a:p>
        </p:txBody>
      </p:sp>
      <p:sp>
        <p:nvSpPr>
          <p:cNvPr id="5" name="TextBox 4"/>
          <p:cNvSpPr txBox="1"/>
          <p:nvPr/>
        </p:nvSpPr>
        <p:spPr>
          <a:xfrm>
            <a:off x="469900" y="2274040"/>
            <a:ext cx="7937500" cy="461665"/>
          </a:xfrm>
          <a:prstGeom prst="rect">
            <a:avLst/>
          </a:prstGeom>
          <a:noFill/>
        </p:spPr>
        <p:txBody>
          <a:bodyPr wrap="square" rtlCol="0">
            <a:spAutoFit/>
          </a:bodyPr>
          <a:lstStyle/>
          <a:p>
            <a:r>
              <a:rPr lang="en-US" sz="2400" b="1" dirty="0" smtClean="0">
                <a:solidFill>
                  <a:srgbClr val="0000FF"/>
                </a:solidFill>
              </a:rPr>
              <a:t>Why didn’t they find the disease gene?</a:t>
            </a:r>
            <a:endParaRPr lang="en-US" sz="2400" b="1" dirty="0">
              <a:solidFill>
                <a:srgbClr val="0000FF"/>
              </a:solidFill>
            </a:endParaRPr>
          </a:p>
        </p:txBody>
      </p:sp>
      <p:sp>
        <p:nvSpPr>
          <p:cNvPr id="6" name="Rectangle 5"/>
          <p:cNvSpPr/>
          <p:nvPr/>
        </p:nvSpPr>
        <p:spPr>
          <a:xfrm>
            <a:off x="127000" y="5054600"/>
            <a:ext cx="8864600" cy="50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73665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143000"/>
            <a:ext cx="9144000" cy="3707190"/>
          </a:xfrm>
          <a:prstGeom prst="rect">
            <a:avLst/>
          </a:prstGeom>
        </p:spPr>
      </p:pic>
    </p:spTree>
    <p:extLst>
      <p:ext uri="{BB962C8B-B14F-4D97-AF65-F5344CB8AC3E}">
        <p14:creationId xmlns:p14="http://schemas.microsoft.com/office/powerpoint/2010/main" val="251159834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Autism Spectrum Disorders</a:t>
            </a:r>
            <a:endParaRPr lang="en-GB" altLang="ja-JP" sz="4400" b="1" dirty="0">
              <a:solidFill>
                <a:srgbClr val="0000FF"/>
              </a:solidFill>
              <a:latin typeface="Arial" pitchFamily="-104" charset="0"/>
              <a:ea typeface="msgothic" charset="0"/>
              <a:cs typeface="msgothic" charset="0"/>
            </a:endParaRPr>
          </a:p>
        </p:txBody>
      </p:sp>
      <p:pic>
        <p:nvPicPr>
          <p:cNvPr id="5" name="Picture 4"/>
          <p:cNvPicPr>
            <a:picLocks noChangeAspect="1"/>
          </p:cNvPicPr>
          <p:nvPr/>
        </p:nvPicPr>
        <p:blipFill>
          <a:blip r:embed="rId2"/>
          <a:stretch>
            <a:fillRect/>
          </a:stretch>
        </p:blipFill>
        <p:spPr>
          <a:xfrm>
            <a:off x="774700" y="1270000"/>
            <a:ext cx="3533205" cy="4724400"/>
          </a:xfrm>
          <a:prstGeom prst="rect">
            <a:avLst/>
          </a:prstGeom>
          <a:effectLst>
            <a:outerShdw blurRad="50800" dist="38100" dir="2700000">
              <a:srgbClr val="000000">
                <a:alpha val="43000"/>
              </a:srgbClr>
            </a:outerShdw>
            <a:reflection stA="50000" endPos="16000" dist="12700" dir="5400000" sy="-100000" algn="bl" rotWithShape="0"/>
          </a:effectLst>
        </p:spPr>
      </p:pic>
      <p:pic>
        <p:nvPicPr>
          <p:cNvPr id="6" name="Picture 5"/>
          <p:cNvPicPr>
            <a:picLocks noChangeAspect="1"/>
          </p:cNvPicPr>
          <p:nvPr/>
        </p:nvPicPr>
        <p:blipFill>
          <a:blip r:embed="rId3"/>
          <a:stretch>
            <a:fillRect/>
          </a:stretch>
        </p:blipFill>
        <p:spPr>
          <a:xfrm>
            <a:off x="4667250" y="1270001"/>
            <a:ext cx="3456672" cy="4724400"/>
          </a:xfrm>
          <a:prstGeom prst="rect">
            <a:avLst/>
          </a:prstGeom>
          <a:effectLst>
            <a:outerShdw blurRad="50800" dist="38100" dir="2700000">
              <a:srgbClr val="000000">
                <a:alpha val="43000"/>
              </a:srgbClr>
            </a:outerShdw>
            <a:reflection stA="50000" endPos="16000" dist="12700" dir="5400000" sy="-100000" algn="bl" rotWithShape="0"/>
          </a:effectLst>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529205"/>
            <a:ext cx="9144000" cy="4122295"/>
          </a:xfrm>
          <a:prstGeom prst="rect">
            <a:avLst/>
          </a:prstGeom>
        </p:spPr>
      </p:pic>
    </p:spTree>
    <p:extLst>
      <p:ext uri="{BB962C8B-B14F-4D97-AF65-F5344CB8AC3E}">
        <p14:creationId xmlns:p14="http://schemas.microsoft.com/office/powerpoint/2010/main" val="48655938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74800" y="1346200"/>
            <a:ext cx="5461000" cy="5346700"/>
          </a:xfrm>
          <a:prstGeom prst="rect">
            <a:avLst/>
          </a:prstGeom>
        </p:spPr>
      </p:pic>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Rare </a:t>
            </a:r>
            <a:r>
              <a:rPr lang="en-GB" altLang="ja-JP" sz="4400" b="1" i="1" dirty="0" smtClean="0">
                <a:solidFill>
                  <a:srgbClr val="0000FF"/>
                </a:solidFill>
                <a:latin typeface="Arial" pitchFamily="-104" charset="0"/>
                <a:ea typeface="msgothic" charset="0"/>
                <a:cs typeface="msgothic" charset="0"/>
              </a:rPr>
              <a:t>de novo</a:t>
            </a:r>
            <a:r>
              <a:rPr lang="en-GB" altLang="ja-JP" sz="4400" b="1" dirty="0" smtClean="0">
                <a:solidFill>
                  <a:srgbClr val="0000FF"/>
                </a:solidFill>
                <a:latin typeface="Arial" pitchFamily="-104" charset="0"/>
                <a:ea typeface="msgothic" charset="0"/>
                <a:cs typeface="msgothic" charset="0"/>
              </a:rPr>
              <a:t> mutations in </a:t>
            </a:r>
            <a:r>
              <a:rPr lang="en-GB" altLang="ja-JP" sz="4400" b="1" dirty="0" err="1" smtClean="0">
                <a:solidFill>
                  <a:srgbClr val="0000FF"/>
                </a:solidFill>
                <a:latin typeface="Arial" pitchFamily="-104" charset="0"/>
                <a:ea typeface="msgothic" charset="0"/>
                <a:cs typeface="msgothic" charset="0"/>
              </a:rPr>
              <a:t>ASDs</a:t>
            </a:r>
            <a:endParaRPr lang="en-GB" altLang="ja-JP" sz="4400" b="1" dirty="0">
              <a:solidFill>
                <a:srgbClr val="0000FF"/>
              </a:solidFill>
              <a:latin typeface="Arial" pitchFamily="-104" charset="0"/>
              <a:ea typeface="msgothic" charset="0"/>
              <a:cs typeface="msgothic" charset="0"/>
            </a:endParaRP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69950" y="381000"/>
            <a:ext cx="7816850" cy="3202540"/>
          </a:xfrm>
          <a:prstGeom prst="rect">
            <a:avLst/>
          </a:prstGeom>
        </p:spPr>
      </p:pic>
      <p:sp>
        <p:nvSpPr>
          <p:cNvPr id="3" name="TextBox 2"/>
          <p:cNvSpPr txBox="1"/>
          <p:nvPr/>
        </p:nvSpPr>
        <p:spPr>
          <a:xfrm>
            <a:off x="869950" y="3898900"/>
            <a:ext cx="7588250" cy="830997"/>
          </a:xfrm>
          <a:prstGeom prst="rect">
            <a:avLst/>
          </a:prstGeom>
          <a:noFill/>
        </p:spPr>
        <p:txBody>
          <a:bodyPr wrap="square" rtlCol="0">
            <a:spAutoFit/>
          </a:bodyPr>
          <a:lstStyle/>
          <a:p>
            <a:r>
              <a:rPr kumimoji="1" lang="en-US" altLang="ja-JP" sz="2400" dirty="0" smtClean="0">
                <a:latin typeface="Helvetica"/>
                <a:cs typeface="Helvetica"/>
              </a:rPr>
              <a:t>Sequenced 20 autism trios</a:t>
            </a:r>
          </a:p>
          <a:p>
            <a:r>
              <a:rPr lang="en-US" altLang="ja-JP" sz="2400" dirty="0" smtClean="0">
                <a:latin typeface="Helvetica"/>
                <a:cs typeface="Helvetica"/>
              </a:rPr>
              <a:t>Identified 21 </a:t>
            </a:r>
            <a:r>
              <a:rPr lang="en-US" altLang="ja-JP" sz="2400" i="1" dirty="0" smtClean="0">
                <a:latin typeface="Helvetica"/>
                <a:cs typeface="Helvetica"/>
              </a:rPr>
              <a:t>de novo</a:t>
            </a:r>
            <a:r>
              <a:rPr lang="en-US" altLang="ja-JP" sz="2400" dirty="0" smtClean="0">
                <a:latin typeface="Helvetica"/>
                <a:cs typeface="Helvetica"/>
              </a:rPr>
              <a:t> mutations (11 protein-altering)</a:t>
            </a:r>
            <a:r>
              <a:rPr kumimoji="1" lang="en-US" altLang="ja-JP" sz="2400" dirty="0" smtClean="0">
                <a:latin typeface="Helvetica"/>
                <a:cs typeface="Helvetica"/>
              </a:rPr>
              <a:t> </a:t>
            </a:r>
            <a:endParaRPr kumimoji="1" lang="ja-JP" altLang="en-US" sz="2400" dirty="0">
              <a:latin typeface="Helvetica"/>
              <a:cs typeface="Helvetica"/>
            </a:endParaRP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729097"/>
            <a:ext cx="9324162" cy="5176403"/>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22300" y="1943100"/>
            <a:ext cx="7569200" cy="3753149"/>
          </a:xfrm>
          <a:prstGeom prst="rect">
            <a:avLst/>
          </a:prstGeom>
        </p:spPr>
      </p:pic>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Rare </a:t>
            </a:r>
            <a:r>
              <a:rPr lang="en-GB" altLang="ja-JP" sz="4400" b="1" i="1" dirty="0" smtClean="0">
                <a:solidFill>
                  <a:srgbClr val="0000FF"/>
                </a:solidFill>
                <a:latin typeface="Arial" pitchFamily="-104" charset="0"/>
                <a:ea typeface="msgothic" charset="0"/>
                <a:cs typeface="msgothic" charset="0"/>
              </a:rPr>
              <a:t>de novo</a:t>
            </a:r>
            <a:r>
              <a:rPr lang="en-GB" altLang="ja-JP" sz="4400" b="1" dirty="0" smtClean="0">
                <a:solidFill>
                  <a:srgbClr val="0000FF"/>
                </a:solidFill>
                <a:latin typeface="Arial" pitchFamily="-104" charset="0"/>
                <a:ea typeface="msgothic" charset="0"/>
                <a:cs typeface="msgothic" charset="0"/>
              </a:rPr>
              <a:t> mutations in </a:t>
            </a:r>
            <a:r>
              <a:rPr lang="en-GB" altLang="ja-JP" sz="4400" b="1" dirty="0" err="1" smtClean="0">
                <a:solidFill>
                  <a:srgbClr val="0000FF"/>
                </a:solidFill>
                <a:latin typeface="Arial" pitchFamily="-104" charset="0"/>
                <a:ea typeface="msgothic" charset="0"/>
                <a:cs typeface="msgothic" charset="0"/>
              </a:rPr>
              <a:t>ASDs</a:t>
            </a:r>
            <a:endParaRPr lang="en-GB" altLang="ja-JP" sz="4400" b="1" dirty="0">
              <a:solidFill>
                <a:srgbClr val="0000FF"/>
              </a:solidFill>
              <a:latin typeface="Arial" pitchFamily="-104" charset="0"/>
              <a:ea typeface="msgothic" charset="0"/>
              <a:cs typeface="msgothic" charset="0"/>
            </a:endParaRPr>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76250" y="406400"/>
            <a:ext cx="8237646" cy="2451100"/>
          </a:xfrm>
          <a:prstGeom prst="rect">
            <a:avLst/>
          </a:prstGeom>
        </p:spPr>
      </p:pic>
      <p:sp>
        <p:nvSpPr>
          <p:cNvPr id="3" name="TextBox 2"/>
          <p:cNvSpPr txBox="1"/>
          <p:nvPr/>
        </p:nvSpPr>
        <p:spPr>
          <a:xfrm>
            <a:off x="869950" y="3670300"/>
            <a:ext cx="7588250" cy="1938992"/>
          </a:xfrm>
          <a:prstGeom prst="rect">
            <a:avLst/>
          </a:prstGeom>
          <a:noFill/>
        </p:spPr>
        <p:txBody>
          <a:bodyPr wrap="square" rtlCol="0">
            <a:spAutoFit/>
          </a:bodyPr>
          <a:lstStyle/>
          <a:p>
            <a:r>
              <a:rPr kumimoji="1" lang="en-US" altLang="ja-JP" sz="2400" dirty="0" smtClean="0">
                <a:latin typeface="Helvetica"/>
                <a:cs typeface="Helvetica"/>
              </a:rPr>
              <a:t>Sequenced </a:t>
            </a:r>
            <a:r>
              <a:rPr kumimoji="1" lang="en-US" altLang="ja-JP" sz="2400" dirty="0" err="1" smtClean="0">
                <a:latin typeface="Helvetica"/>
                <a:cs typeface="Helvetica"/>
              </a:rPr>
              <a:t>exomes</a:t>
            </a:r>
            <a:r>
              <a:rPr kumimoji="1" lang="en-US" altLang="ja-JP" sz="2400" dirty="0" smtClean="0">
                <a:latin typeface="Helvetica"/>
                <a:cs typeface="Helvetica"/>
              </a:rPr>
              <a:t> of 189 new trios (+ 20 original trios)</a:t>
            </a:r>
          </a:p>
          <a:p>
            <a:r>
              <a:rPr lang="en-US" altLang="ja-JP" sz="2400" dirty="0" smtClean="0">
                <a:latin typeface="Helvetica"/>
                <a:cs typeface="Helvetica"/>
              </a:rPr>
              <a:t>Also sequenced </a:t>
            </a:r>
            <a:r>
              <a:rPr lang="en-US" altLang="ja-JP" sz="2400" dirty="0" err="1" smtClean="0">
                <a:latin typeface="Helvetica"/>
                <a:cs typeface="Helvetica"/>
              </a:rPr>
              <a:t>exomes</a:t>
            </a:r>
            <a:r>
              <a:rPr lang="en-US" altLang="ja-JP" sz="2400" dirty="0" smtClean="0">
                <a:latin typeface="Helvetica"/>
                <a:cs typeface="Helvetica"/>
              </a:rPr>
              <a:t> of 50 unaffected siblings</a:t>
            </a:r>
            <a:endParaRPr kumimoji="1" lang="en-US" altLang="ja-JP" sz="2400" dirty="0" smtClean="0">
              <a:latin typeface="Helvetica"/>
              <a:cs typeface="Helvetica"/>
            </a:endParaRPr>
          </a:p>
          <a:p>
            <a:endParaRPr lang="en-US" altLang="ja-JP" sz="2400" dirty="0" smtClean="0">
              <a:latin typeface="Helvetica"/>
              <a:cs typeface="Helvetica"/>
            </a:endParaRPr>
          </a:p>
          <a:p>
            <a:r>
              <a:rPr lang="en-US" altLang="ja-JP" sz="2400" dirty="0" smtClean="0">
                <a:latin typeface="Helvetica"/>
                <a:cs typeface="Helvetica"/>
              </a:rPr>
              <a:t>Total of 677 </a:t>
            </a:r>
            <a:r>
              <a:rPr lang="en-US" altLang="ja-JP" sz="2400" dirty="0" err="1" smtClean="0">
                <a:latin typeface="Helvetica"/>
                <a:cs typeface="Helvetica"/>
              </a:rPr>
              <a:t>exomes</a:t>
            </a:r>
            <a:r>
              <a:rPr lang="en-US" altLang="ja-JP" sz="2400" dirty="0" smtClean="0">
                <a:latin typeface="Helvetica"/>
                <a:cs typeface="Helvetica"/>
              </a:rPr>
              <a:t> from 209 families</a:t>
            </a:r>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327544" y="311166"/>
            <a:ext cx="4556106" cy="3905234"/>
          </a:xfrm>
          <a:prstGeom prst="rect">
            <a:avLst/>
          </a:prstGeom>
        </p:spPr>
      </p:pic>
      <p:pic>
        <p:nvPicPr>
          <p:cNvPr id="3" name="Picture 2"/>
          <p:cNvPicPr>
            <a:picLocks noChangeAspect="1"/>
          </p:cNvPicPr>
          <p:nvPr/>
        </p:nvPicPr>
        <p:blipFill>
          <a:blip r:embed="rId3"/>
          <a:stretch>
            <a:fillRect/>
          </a:stretch>
        </p:blipFill>
        <p:spPr>
          <a:xfrm>
            <a:off x="367086" y="774700"/>
            <a:ext cx="3960458" cy="3238500"/>
          </a:xfrm>
          <a:prstGeom prst="rect">
            <a:avLst/>
          </a:prstGeom>
        </p:spPr>
      </p:pic>
      <p:sp>
        <p:nvSpPr>
          <p:cNvPr id="4" name="TextBox 3"/>
          <p:cNvSpPr txBox="1"/>
          <p:nvPr/>
        </p:nvSpPr>
        <p:spPr>
          <a:xfrm>
            <a:off x="5356205" y="4648200"/>
            <a:ext cx="3082945" cy="923330"/>
          </a:xfrm>
          <a:prstGeom prst="rect">
            <a:avLst/>
          </a:prstGeom>
          <a:noFill/>
        </p:spPr>
        <p:txBody>
          <a:bodyPr wrap="square" rtlCol="0">
            <a:spAutoFit/>
          </a:bodyPr>
          <a:lstStyle/>
          <a:p>
            <a:r>
              <a:rPr kumimoji="1" lang="en-US" altLang="ja-JP" dirty="0" smtClean="0"/>
              <a:t>Number of de novo coding mutations increases with paternal age at conception</a:t>
            </a:r>
            <a:endParaRPr kumimoji="1" lang="ja-JP" altLang="en-US" dirty="0"/>
          </a:p>
        </p:txBody>
      </p:sp>
      <p:sp>
        <p:nvSpPr>
          <p:cNvPr id="5" name="TextBox 4"/>
          <p:cNvSpPr txBox="1"/>
          <p:nvPr/>
        </p:nvSpPr>
        <p:spPr>
          <a:xfrm>
            <a:off x="800099" y="4800600"/>
            <a:ext cx="3082945" cy="646331"/>
          </a:xfrm>
          <a:prstGeom prst="rect">
            <a:avLst/>
          </a:prstGeom>
          <a:noFill/>
        </p:spPr>
        <p:txBody>
          <a:bodyPr wrap="square" rtlCol="0">
            <a:spAutoFit/>
          </a:bodyPr>
          <a:lstStyle/>
          <a:p>
            <a:r>
              <a:rPr kumimoji="1" lang="en-US" altLang="ja-JP" dirty="0" smtClean="0"/>
              <a:t>Paternally inherited de novo mutation bias</a:t>
            </a:r>
            <a:endParaRPr kumimoji="1" lang="ja-JP" altLang="en-US" dirty="0"/>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896" y="2184400"/>
            <a:ext cx="9130104" cy="4457699"/>
          </a:xfrm>
          <a:prstGeom prst="rect">
            <a:avLst/>
          </a:prstGeom>
        </p:spPr>
      </p:pic>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i="1" dirty="0" smtClean="0">
                <a:solidFill>
                  <a:srgbClr val="0000FF"/>
                </a:solidFill>
                <a:latin typeface="Arial" pitchFamily="-104" charset="0"/>
                <a:ea typeface="msgothic" charset="0"/>
                <a:cs typeface="msgothic" charset="0"/>
              </a:rPr>
              <a:t>De novo</a:t>
            </a:r>
            <a:r>
              <a:rPr lang="en-GB" altLang="ja-JP" sz="4400" b="1" dirty="0" smtClean="0">
                <a:solidFill>
                  <a:srgbClr val="0000FF"/>
                </a:solidFill>
                <a:latin typeface="Arial" pitchFamily="-104" charset="0"/>
                <a:ea typeface="msgothic" charset="0"/>
                <a:cs typeface="msgothic" charset="0"/>
              </a:rPr>
              <a:t> mutations identified in protein-protein interaction networks</a:t>
            </a:r>
            <a:endParaRPr lang="en-GB" altLang="ja-JP" sz="4400" b="1" i="1" dirty="0">
              <a:solidFill>
                <a:srgbClr val="0000FF"/>
              </a:solidFill>
              <a:latin typeface="Arial" pitchFamily="-104" charset="0"/>
              <a:ea typeface="msgothic" charset="0"/>
              <a:cs typeface="msgothic" charset="0"/>
            </a:endParaRPr>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5937250" cy="2486078"/>
          </a:xfrm>
          <a:prstGeom prst="rect">
            <a:avLst/>
          </a:prstGeom>
        </p:spPr>
      </p:pic>
      <p:pic>
        <p:nvPicPr>
          <p:cNvPr id="3" name="Picture 2"/>
          <p:cNvPicPr>
            <a:picLocks noChangeAspect="1"/>
          </p:cNvPicPr>
          <p:nvPr/>
        </p:nvPicPr>
        <p:blipFill>
          <a:blip r:embed="rId3"/>
          <a:stretch>
            <a:fillRect/>
          </a:stretch>
        </p:blipFill>
        <p:spPr>
          <a:xfrm>
            <a:off x="3778249" y="2574978"/>
            <a:ext cx="5297417" cy="4029021"/>
          </a:xfrm>
          <a:prstGeom prst="rect">
            <a:avLst/>
          </a:prstGeom>
        </p:spPr>
      </p:pic>
      <p:sp>
        <p:nvSpPr>
          <p:cNvPr id="4" name="TextBox 3"/>
          <p:cNvSpPr txBox="1"/>
          <p:nvPr/>
        </p:nvSpPr>
        <p:spPr>
          <a:xfrm>
            <a:off x="571500" y="2717800"/>
            <a:ext cx="2844800" cy="4062651"/>
          </a:xfrm>
          <a:prstGeom prst="rect">
            <a:avLst/>
          </a:prstGeom>
          <a:noFill/>
        </p:spPr>
        <p:txBody>
          <a:bodyPr wrap="square" rtlCol="0">
            <a:spAutoFit/>
          </a:bodyPr>
          <a:lstStyle/>
          <a:p>
            <a:pPr>
              <a:buFont typeface="Arial"/>
              <a:buChar char="•"/>
            </a:pPr>
            <a:r>
              <a:rPr lang="en-US" altLang="ja-JP" sz="2000" dirty="0" smtClean="0">
                <a:latin typeface="Helvetica"/>
                <a:cs typeface="Helvetica"/>
              </a:rPr>
              <a:t>Re-sequenced  44 candidate genes in </a:t>
            </a:r>
            <a:r>
              <a:rPr lang="en-US" altLang="ja-JP" sz="2000" dirty="0" smtClean="0">
                <a:solidFill>
                  <a:srgbClr val="FF0000"/>
                </a:solidFill>
                <a:latin typeface="Helvetica"/>
                <a:cs typeface="Helvetica"/>
              </a:rPr>
              <a:t>2446</a:t>
            </a:r>
            <a:r>
              <a:rPr lang="en-US" altLang="ja-JP" sz="2000" dirty="0" smtClean="0">
                <a:latin typeface="Helvetica"/>
                <a:cs typeface="Helvetica"/>
              </a:rPr>
              <a:t> ASD </a:t>
            </a:r>
            <a:r>
              <a:rPr lang="en-US" altLang="ja-JP" sz="2000" dirty="0" err="1" smtClean="0">
                <a:latin typeface="Helvetica"/>
                <a:cs typeface="Helvetica"/>
              </a:rPr>
              <a:t>probands</a:t>
            </a:r>
            <a:endParaRPr lang="en-US" altLang="ja-JP" sz="2000" dirty="0" smtClean="0">
              <a:latin typeface="Helvetica"/>
              <a:cs typeface="Helvetica"/>
            </a:endParaRPr>
          </a:p>
          <a:p>
            <a:pPr>
              <a:buFont typeface="Arial"/>
              <a:buChar char="•"/>
            </a:pPr>
            <a:endParaRPr kumimoji="1" lang="en-US" altLang="ja-JP" sz="2000" dirty="0" smtClean="0">
              <a:latin typeface="Helvetica"/>
              <a:cs typeface="Helvetica"/>
            </a:endParaRPr>
          </a:p>
          <a:p>
            <a:pPr>
              <a:buFont typeface="Arial"/>
              <a:buChar char="•"/>
            </a:pPr>
            <a:r>
              <a:rPr lang="en-US" altLang="ja-JP" sz="2000" dirty="0" smtClean="0">
                <a:latin typeface="Helvetica"/>
                <a:cs typeface="Helvetica"/>
              </a:rPr>
              <a:t>Estimate that recurrent disruptive mutations in six genes—CHD8, DYRK1A, GRIN2B, TBR1, PTEN, and TBL1XR1—may contribute to </a:t>
            </a:r>
            <a:r>
              <a:rPr lang="en-US" altLang="ja-JP" sz="2000" dirty="0" smtClean="0">
                <a:solidFill>
                  <a:srgbClr val="FF0000"/>
                </a:solidFill>
                <a:latin typeface="Helvetica"/>
                <a:cs typeface="Helvetica"/>
              </a:rPr>
              <a:t>1%</a:t>
            </a:r>
            <a:r>
              <a:rPr lang="en-US" altLang="ja-JP" sz="2000" dirty="0" smtClean="0">
                <a:latin typeface="Helvetica"/>
                <a:cs typeface="Helvetica"/>
              </a:rPr>
              <a:t> of sporadic </a:t>
            </a:r>
            <a:r>
              <a:rPr lang="en-US" altLang="ja-JP" sz="2000" dirty="0" err="1" smtClean="0">
                <a:latin typeface="Helvetica"/>
                <a:cs typeface="Helvetica"/>
              </a:rPr>
              <a:t>ASDs</a:t>
            </a:r>
            <a:r>
              <a:rPr lang="en-US" altLang="ja-JP" sz="2000" dirty="0" smtClean="0">
                <a:latin typeface="Helvetica"/>
                <a:cs typeface="Helvetica"/>
              </a:rPr>
              <a:t> </a:t>
            </a:r>
          </a:p>
          <a:p>
            <a:pPr>
              <a:buFont typeface="Arial"/>
              <a:buChar char="•"/>
            </a:pPr>
            <a:endParaRPr kumimoji="1" lang="ja-JP" altLang="en-US" dirty="0"/>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 name="droppedImage.png"/>
          <p:cNvPicPr/>
          <p:nvPr/>
        </p:nvPicPr>
        <p:blipFill>
          <a:blip r:embed="rId2">
            <a:extLst/>
          </a:blip>
          <a:stretch>
            <a:fillRect/>
          </a:stretch>
        </p:blipFill>
        <p:spPr>
          <a:xfrm>
            <a:off x="2247900" y="1658983"/>
            <a:ext cx="3987626" cy="4391080"/>
          </a:xfrm>
          <a:prstGeom prst="rect">
            <a:avLst/>
          </a:prstGeom>
          <a:ln w="12700">
            <a:miter lim="400000"/>
          </a:ln>
        </p:spPr>
      </p:pic>
      <p:sp>
        <p:nvSpPr>
          <p:cNvPr id="121" name="Shape 121"/>
          <p:cNvSpPr/>
          <p:nvPr/>
        </p:nvSpPr>
        <p:spPr>
          <a:xfrm>
            <a:off x="2264229" y="1658983"/>
            <a:ext cx="489857" cy="587829"/>
          </a:xfrm>
          <a:prstGeom prst="rect">
            <a:avLst/>
          </a:prstGeom>
          <a:solidFill>
            <a:srgbClr val="FFFFFF"/>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122" name="Shape 122"/>
          <p:cNvSpPr/>
          <p:nvPr/>
        </p:nvSpPr>
        <p:spPr>
          <a:xfrm>
            <a:off x="2345871" y="3631474"/>
            <a:ext cx="1959429" cy="587829"/>
          </a:xfrm>
          <a:prstGeom prst="rect">
            <a:avLst/>
          </a:prstGeom>
          <a:solidFill>
            <a:srgbClr val="FFFFFF"/>
          </a:solidFill>
          <a:ln w="12700">
            <a:miter lim="400000"/>
          </a:ln>
        </p:spPr>
        <p:txBody>
          <a:bodyPr lIns="0" tIns="0" rIns="0" bIns="0" anchor="ctr"/>
          <a:lstStyle/>
          <a:p>
            <a:pPr lvl="0">
              <a:defRPr sz="4000">
                <a:solidFill>
                  <a:srgbClr val="FFFFFF"/>
                </a:solidFill>
                <a:effectLst>
                  <a:outerShdw blurRad="38100" dist="12700" dir="5400000" rotWithShape="0">
                    <a:srgbClr val="000000">
                      <a:alpha val="50000"/>
                    </a:srgbClr>
                  </a:outerShdw>
                </a:effectLst>
              </a:defRPr>
            </a:pPr>
            <a:endParaRPr/>
          </a:p>
        </p:txBody>
      </p:sp>
      <p:sp>
        <p:nvSpPr>
          <p:cNvPr id="123" name="Shape 123"/>
          <p:cNvSpPr/>
          <p:nvPr/>
        </p:nvSpPr>
        <p:spPr>
          <a:xfrm>
            <a:off x="306349" y="572587"/>
            <a:ext cx="8799551" cy="790303"/>
          </a:xfrm>
          <a:prstGeom prst="rect">
            <a:avLst/>
          </a:prstGeom>
          <a:ln w="12700">
            <a:miter lim="400000"/>
          </a:ln>
          <a:extLst>
            <a:ext uri="{C572A759-6A51-4108-AA02-DFA0A04FC94B}">
              <ma14:wrappingTextBoxFlag xmlns:ma14="http://schemas.microsoft.com/office/mac/drawingml/2011/main" val="1"/>
            </a:ext>
          </a:extLst>
        </p:spPr>
        <p:txBody>
          <a:bodyPr lIns="23444" tIns="23444" rIns="23444" bIns="23444" anchor="ctr"/>
          <a:lstStyle/>
          <a:p>
            <a:pPr lvl="0">
              <a:defRPr sz="1800"/>
            </a:pPr>
            <a:r>
              <a:rPr sz="3300" b="1" dirty="0">
                <a:solidFill>
                  <a:srgbClr val="0433FF"/>
                </a:solidFill>
                <a:latin typeface="Arial"/>
                <a:ea typeface="Arial"/>
                <a:cs typeface="Arial"/>
                <a:sym typeface="Arial"/>
              </a:rPr>
              <a:t>Do </a:t>
            </a:r>
            <a:r>
              <a:rPr sz="3300" b="1" i="1" dirty="0">
                <a:solidFill>
                  <a:srgbClr val="0433FF"/>
                </a:solidFill>
                <a:latin typeface="Arial"/>
                <a:ea typeface="Arial"/>
                <a:cs typeface="Arial"/>
                <a:sym typeface="Arial"/>
              </a:rPr>
              <a:t>de novo</a:t>
            </a:r>
            <a:r>
              <a:rPr sz="3300" b="1" dirty="0">
                <a:solidFill>
                  <a:srgbClr val="0433FF"/>
                </a:solidFill>
                <a:latin typeface="Arial"/>
                <a:ea typeface="Arial"/>
                <a:cs typeface="Arial"/>
                <a:sym typeface="Arial"/>
              </a:rPr>
              <a:t> mutations contribute to ALS?</a:t>
            </a:r>
          </a:p>
        </p:txBody>
      </p:sp>
      <p:grpSp>
        <p:nvGrpSpPr>
          <p:cNvPr id="2" name="Group 126"/>
          <p:cNvGrpSpPr/>
          <p:nvPr/>
        </p:nvGrpSpPr>
        <p:grpSpPr>
          <a:xfrm>
            <a:off x="4751614" y="3050177"/>
            <a:ext cx="1812232" cy="1947102"/>
            <a:chOff x="0" y="0"/>
            <a:chExt cx="4228542" cy="3786032"/>
          </a:xfrm>
        </p:grpSpPr>
        <p:pic>
          <p:nvPicPr>
            <p:cNvPr id="124" name="droppedImage.pdf"/>
            <p:cNvPicPr/>
            <p:nvPr/>
          </p:nvPicPr>
          <p:blipFill>
            <a:blip r:embed="rId3">
              <a:extLst/>
            </a:blip>
            <a:stretch>
              <a:fillRect/>
            </a:stretch>
          </p:blipFill>
          <p:spPr>
            <a:xfrm>
              <a:off x="0" y="0"/>
              <a:ext cx="2479790" cy="3162300"/>
            </a:xfrm>
            <a:prstGeom prst="rect">
              <a:avLst/>
            </a:prstGeom>
            <a:ln w="12700" cap="flat">
              <a:noFill/>
              <a:miter lim="400000"/>
            </a:ln>
            <a:effectLst/>
          </p:spPr>
        </p:pic>
        <p:sp>
          <p:nvSpPr>
            <p:cNvPr id="125" name="Shape 125"/>
            <p:cNvSpPr/>
            <p:nvPr/>
          </p:nvSpPr>
          <p:spPr>
            <a:xfrm>
              <a:off x="1040779" y="2030566"/>
              <a:ext cx="3187763" cy="175546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50800" tIns="50800" rIns="50800" bIns="50800" numCol="1" anchor="ctr">
              <a:spAutoFit/>
            </a:bodyPr>
            <a:lstStyle/>
            <a:p>
              <a:pPr lvl="0">
                <a:defRPr sz="1800"/>
              </a:pPr>
              <a:r>
                <a:rPr sz="2600" i="1" dirty="0"/>
                <a:t>de novo</a:t>
              </a:r>
              <a:endParaRPr sz="2600" dirty="0"/>
            </a:p>
            <a:p>
              <a:pPr lvl="0">
                <a:defRPr sz="1800"/>
              </a:pPr>
              <a:r>
                <a:rPr sz="2600" dirty="0"/>
                <a:t>mutation</a:t>
              </a:r>
            </a:p>
          </p:txBody>
        </p:sp>
      </p:grpSp>
    </p:spTree>
  </p:cSld>
  <p:clrMapOvr>
    <a:masterClrMapping/>
  </p:clrMapOvr>
  <p:transition xmlns:p14="http://schemas.microsoft.com/office/powerpoint/2010/main" spd="med"/>
  <p:timing>
    <p:tnLst>
      <p:par>
        <p:cTn xmlns:p14="http://schemas.microsoft.com/office/powerpoint/2010/main" id="1" dur="indefinite" restart="never" fill="hold"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Autism Spectrum Disorders</a:t>
            </a:r>
            <a:endParaRPr lang="en-GB" altLang="ja-JP" sz="4400" b="1" dirty="0">
              <a:solidFill>
                <a:srgbClr val="0000FF"/>
              </a:solidFill>
              <a:latin typeface="Arial" pitchFamily="-104" charset="0"/>
              <a:ea typeface="msgothic" charset="0"/>
              <a:cs typeface="msgothic" charset="0"/>
            </a:endParaRPr>
          </a:p>
        </p:txBody>
      </p:sp>
      <p:sp>
        <p:nvSpPr>
          <p:cNvPr id="6" name="Rectangle 5"/>
          <p:cNvSpPr/>
          <p:nvPr/>
        </p:nvSpPr>
        <p:spPr>
          <a:xfrm>
            <a:off x="517370" y="1295400"/>
            <a:ext cx="8509000" cy="5078314"/>
          </a:xfrm>
          <a:prstGeom prst="rect">
            <a:avLst/>
          </a:prstGeom>
        </p:spPr>
        <p:txBody>
          <a:bodyPr wrap="square">
            <a:spAutoFit/>
          </a:bodyPr>
          <a:lstStyle/>
          <a:p>
            <a:r>
              <a:rPr lang="en-US" altLang="ja-JP" b="1" dirty="0" smtClean="0">
                <a:latin typeface="Helvetica"/>
                <a:cs typeface="Helvetica"/>
              </a:rPr>
              <a:t>Autism</a:t>
            </a:r>
            <a:r>
              <a:rPr lang="en-US" altLang="ja-JP" dirty="0" smtClean="0">
                <a:latin typeface="Helvetica"/>
                <a:cs typeface="Helvetica"/>
              </a:rPr>
              <a:t>: impairments in social interactions, communication, and imaginative play prior to age 3 years. Stereotyped behaviors, interests, and activities.</a:t>
            </a:r>
          </a:p>
          <a:p>
            <a:endParaRPr lang="en-US" altLang="ja-JP" dirty="0" smtClean="0">
              <a:latin typeface="Helvetica"/>
              <a:cs typeface="Helvetica"/>
            </a:endParaRPr>
          </a:p>
          <a:p>
            <a:r>
              <a:rPr lang="en-US" altLang="ja-JP" b="1" dirty="0" err="1" smtClean="0">
                <a:latin typeface="Helvetica"/>
                <a:cs typeface="Helvetica"/>
              </a:rPr>
              <a:t>Asperger's</a:t>
            </a:r>
            <a:r>
              <a:rPr lang="en-US" altLang="ja-JP" b="1" dirty="0" smtClean="0">
                <a:latin typeface="Helvetica"/>
                <a:cs typeface="Helvetica"/>
              </a:rPr>
              <a:t> Syndrome</a:t>
            </a:r>
            <a:r>
              <a:rPr lang="en-US" altLang="ja-JP" dirty="0" smtClean="0">
                <a:latin typeface="Helvetica"/>
                <a:cs typeface="Helvetica"/>
              </a:rPr>
              <a:t>: impairments in social interactions and the presence of restricted interests and activities, with no clinically significant delay in language, and testing in the range of average to above average intelligence.</a:t>
            </a:r>
          </a:p>
          <a:p>
            <a:endParaRPr lang="en-US" altLang="ja-JP" dirty="0" smtClean="0">
              <a:latin typeface="Helvetica"/>
              <a:cs typeface="Helvetica"/>
            </a:endParaRPr>
          </a:p>
          <a:p>
            <a:r>
              <a:rPr lang="en-US" altLang="ja-JP" b="1" dirty="0" smtClean="0">
                <a:latin typeface="Helvetica"/>
                <a:cs typeface="Helvetica"/>
              </a:rPr>
              <a:t>Pervasive Developmental Disorder - Not Otherwise Specified (PDD-NOS)</a:t>
            </a:r>
            <a:r>
              <a:rPr lang="en-US" altLang="ja-JP" dirty="0" smtClean="0">
                <a:latin typeface="Helvetica"/>
                <a:cs typeface="Helvetica"/>
              </a:rPr>
              <a:t>: child does not meet the criteria for a specific diagnosis, but there are severe and pervasive impairment in specified behaviors.</a:t>
            </a:r>
          </a:p>
          <a:p>
            <a:endParaRPr lang="en-US" altLang="ja-JP" dirty="0" smtClean="0">
              <a:latin typeface="Helvetica"/>
              <a:cs typeface="Helvetica"/>
            </a:endParaRPr>
          </a:p>
          <a:p>
            <a:r>
              <a:rPr lang="en-US" altLang="ja-JP" b="1" dirty="0" err="1" smtClean="0">
                <a:latin typeface="Helvetica"/>
                <a:cs typeface="Helvetica"/>
              </a:rPr>
              <a:t>Rett</a:t>
            </a:r>
            <a:r>
              <a:rPr lang="en-US" altLang="ja-JP" b="1" dirty="0" smtClean="0">
                <a:latin typeface="Helvetica"/>
                <a:cs typeface="Helvetica"/>
              </a:rPr>
              <a:t> Syndrome</a:t>
            </a:r>
            <a:r>
              <a:rPr lang="en-US" altLang="ja-JP" dirty="0" smtClean="0">
                <a:latin typeface="Helvetica"/>
                <a:cs typeface="Helvetica"/>
              </a:rPr>
              <a:t>: a syndrome which occurs primarily in females and rarely in males. Period of normal development and then loss of previously acquired skills, loss of purposeful use of the hands replaced with repetitive hand movements beginning at the age of 1 to 4 years.</a:t>
            </a:r>
          </a:p>
          <a:p>
            <a:endParaRPr lang="en-US" altLang="ja-JP" dirty="0" smtClean="0">
              <a:latin typeface="Helvetica"/>
              <a:cs typeface="Helvetica"/>
            </a:endParaRPr>
          </a:p>
          <a:p>
            <a:r>
              <a:rPr lang="en-US" altLang="ja-JP" b="1" dirty="0" smtClean="0">
                <a:latin typeface="Helvetica"/>
                <a:cs typeface="Helvetica"/>
              </a:rPr>
              <a:t>Childhood Disintegrative Disorder</a:t>
            </a:r>
            <a:r>
              <a:rPr lang="en-US" altLang="ja-JP" dirty="0" smtClean="0">
                <a:latin typeface="Helvetica"/>
                <a:cs typeface="Helvetica"/>
              </a:rPr>
              <a:t>: characterized by normal development for at least the first two years, significant loss of previously acquired skills.</a:t>
            </a:r>
            <a:endParaRPr lang="ja-JP" altLang="en-US" dirty="0">
              <a:latin typeface="Helvetica"/>
              <a:cs typeface="Helvetica"/>
            </a:endParaRP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 name="pedigree.tiff"/>
          <p:cNvPicPr/>
          <p:nvPr/>
        </p:nvPicPr>
        <p:blipFill>
          <a:blip r:embed="rId2">
            <a:extLst/>
          </a:blip>
          <a:stretch>
            <a:fillRect/>
          </a:stretch>
        </p:blipFill>
        <p:spPr>
          <a:xfrm>
            <a:off x="-381000" y="0"/>
            <a:ext cx="9780814" cy="6907701"/>
          </a:xfrm>
          <a:prstGeom prst="rect">
            <a:avLst/>
          </a:prstGeom>
          <a:ln w="12700">
            <a:miter lim="400000"/>
          </a:ln>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Shape 131"/>
          <p:cNvSpPr>
            <a:spLocks noGrp="1"/>
          </p:cNvSpPr>
          <p:nvPr>
            <p:ph type="title"/>
          </p:nvPr>
        </p:nvSpPr>
        <p:spPr>
          <a:xfrm>
            <a:off x="43543" y="0"/>
            <a:ext cx="9073243" cy="1717766"/>
          </a:xfrm>
          <a:prstGeom prst="rect">
            <a:avLst/>
          </a:prstGeom>
        </p:spPr>
        <p:txBody>
          <a:bodyPr lIns="23444" tIns="23444" rIns="23444" bIns="23444" anchor="ctr"/>
          <a:lstStyle/>
          <a:p>
            <a:pPr lvl="0">
              <a:defRPr sz="1800"/>
            </a:pPr>
            <a:r>
              <a:rPr sz="3700" b="1" dirty="0">
                <a:solidFill>
                  <a:srgbClr val="0433FF"/>
                </a:solidFill>
                <a:latin typeface="Arial"/>
                <a:ea typeface="Arial"/>
                <a:cs typeface="Arial"/>
                <a:sym typeface="Arial"/>
              </a:rPr>
              <a:t>Confirmed </a:t>
            </a:r>
            <a:r>
              <a:rPr sz="3700" b="1" i="1" dirty="0">
                <a:solidFill>
                  <a:srgbClr val="0433FF"/>
                </a:solidFill>
                <a:latin typeface="Arial"/>
                <a:ea typeface="Arial"/>
                <a:cs typeface="Arial"/>
                <a:sym typeface="Arial"/>
              </a:rPr>
              <a:t>de novo</a:t>
            </a:r>
            <a:r>
              <a:rPr sz="3700" b="1" dirty="0">
                <a:solidFill>
                  <a:srgbClr val="0433FF"/>
                </a:solidFill>
                <a:latin typeface="Arial"/>
                <a:ea typeface="Arial"/>
                <a:cs typeface="Arial"/>
                <a:sym typeface="Arial"/>
              </a:rPr>
              <a:t> mutations in ALS</a:t>
            </a:r>
          </a:p>
        </p:txBody>
      </p:sp>
      <p:sp>
        <p:nvSpPr>
          <p:cNvPr id="132" name="Shape 132"/>
          <p:cNvSpPr/>
          <p:nvPr/>
        </p:nvSpPr>
        <p:spPr>
          <a:xfrm>
            <a:off x="108857" y="2792172"/>
            <a:ext cx="8790214" cy="1063008"/>
          </a:xfrm>
          <a:prstGeom prst="rect">
            <a:avLst/>
          </a:prstGeom>
          <a:ln w="12700">
            <a:miter lim="400000"/>
          </a:ln>
          <a:extLst>
            <a:ext uri="{C572A759-6A51-4108-AA02-DFA0A04FC94B}">
              <ma14:wrappingTextBoxFlag xmlns:ma14="http://schemas.microsoft.com/office/mac/drawingml/2011/main" val="1"/>
            </a:ext>
          </a:extLst>
        </p:spPr>
        <p:txBody>
          <a:bodyPr lIns="23444" tIns="23444" rIns="23444" bIns="23444" anchor="ctr">
            <a:spAutoFit/>
          </a:bodyPr>
          <a:lstStyle/>
          <a:p>
            <a:pPr marR="152973" algn="just" defTabSz="210998">
              <a:defRPr sz="1800"/>
            </a:pPr>
            <a:r>
              <a:rPr sz="2200" dirty="0">
                <a:latin typeface="Arial"/>
                <a:ea typeface="Arial"/>
                <a:cs typeface="Arial"/>
                <a:sym typeface="Arial"/>
              </a:rPr>
              <a:t>Alexander, M.D.</a:t>
            </a:r>
            <a:r>
              <a:rPr sz="2200" i="1" dirty="0">
                <a:latin typeface="Arial"/>
                <a:ea typeface="Arial"/>
                <a:cs typeface="Arial"/>
                <a:sym typeface="Arial"/>
              </a:rPr>
              <a:t>, et al.</a:t>
            </a:r>
            <a:r>
              <a:rPr sz="2200" dirty="0">
                <a:latin typeface="Arial"/>
                <a:ea typeface="Arial"/>
                <a:cs typeface="Arial"/>
                <a:sym typeface="Arial"/>
              </a:rPr>
              <a:t> </a:t>
            </a:r>
            <a:r>
              <a:rPr sz="2200" i="1" dirty="0">
                <a:latin typeface="Arial"/>
                <a:ea typeface="Arial"/>
                <a:cs typeface="Arial"/>
                <a:sym typeface="Arial"/>
              </a:rPr>
              <a:t>Ann Neurol </a:t>
            </a:r>
            <a:r>
              <a:rPr sz="2200" b="1" dirty="0">
                <a:latin typeface="Arial"/>
                <a:ea typeface="Arial"/>
                <a:cs typeface="Arial"/>
                <a:sym typeface="Arial"/>
              </a:rPr>
              <a:t>52</a:t>
            </a:r>
            <a:r>
              <a:rPr sz="2200" dirty="0">
                <a:latin typeface="Arial"/>
                <a:ea typeface="Arial"/>
                <a:cs typeface="Arial"/>
                <a:sym typeface="Arial"/>
              </a:rPr>
              <a:t>, 680-683 (2002) : </a:t>
            </a:r>
            <a:r>
              <a:rPr sz="2200" b="1" dirty="0">
                <a:solidFill>
                  <a:srgbClr val="FF2600"/>
                </a:solidFill>
                <a:latin typeface="Arial"/>
                <a:ea typeface="Arial"/>
                <a:cs typeface="Arial"/>
                <a:sym typeface="Arial"/>
              </a:rPr>
              <a:t>SOD1</a:t>
            </a:r>
          </a:p>
          <a:p>
            <a:pPr marR="152973" algn="just" defTabSz="210998">
              <a:defRPr sz="1800"/>
            </a:pPr>
            <a:r>
              <a:rPr sz="2200" dirty="0">
                <a:latin typeface="Arial"/>
                <a:ea typeface="Arial"/>
                <a:cs typeface="Arial"/>
                <a:sym typeface="Arial"/>
              </a:rPr>
              <a:t>Dejesus-Hernandez, M.</a:t>
            </a:r>
            <a:r>
              <a:rPr sz="2200" i="1" dirty="0">
                <a:latin typeface="Arial"/>
                <a:ea typeface="Arial"/>
                <a:cs typeface="Arial"/>
                <a:sym typeface="Arial"/>
              </a:rPr>
              <a:t>, et al.</a:t>
            </a:r>
            <a:r>
              <a:rPr sz="2200" dirty="0">
                <a:latin typeface="Arial"/>
                <a:ea typeface="Arial"/>
                <a:cs typeface="Arial"/>
                <a:sym typeface="Arial"/>
              </a:rPr>
              <a:t> </a:t>
            </a:r>
            <a:r>
              <a:rPr sz="2200" i="1" dirty="0">
                <a:latin typeface="Arial"/>
                <a:ea typeface="Arial"/>
                <a:cs typeface="Arial"/>
                <a:sym typeface="Arial"/>
              </a:rPr>
              <a:t>Hum Mutat </a:t>
            </a:r>
            <a:r>
              <a:rPr sz="2200" dirty="0">
                <a:latin typeface="Arial"/>
                <a:ea typeface="Arial"/>
                <a:cs typeface="Arial"/>
                <a:sym typeface="Arial"/>
              </a:rPr>
              <a:t> (2010) : </a:t>
            </a:r>
            <a:r>
              <a:rPr sz="2200" b="1" dirty="0">
                <a:solidFill>
                  <a:srgbClr val="FF2600"/>
                </a:solidFill>
                <a:latin typeface="Arial"/>
                <a:ea typeface="Arial"/>
                <a:cs typeface="Arial"/>
                <a:sym typeface="Arial"/>
              </a:rPr>
              <a:t>FUS/TLS</a:t>
            </a:r>
            <a:endParaRPr sz="2200" dirty="0">
              <a:latin typeface="Arial"/>
              <a:ea typeface="Arial"/>
              <a:cs typeface="Arial"/>
              <a:sym typeface="Arial"/>
            </a:endParaRPr>
          </a:p>
          <a:p>
            <a:pPr marR="152973" algn="just" defTabSz="210998">
              <a:defRPr sz="1800"/>
            </a:pPr>
            <a:r>
              <a:rPr sz="2200" dirty="0">
                <a:latin typeface="Arial"/>
                <a:ea typeface="Arial"/>
                <a:cs typeface="Arial"/>
                <a:sym typeface="Arial"/>
              </a:rPr>
              <a:t>Chio, A.</a:t>
            </a:r>
            <a:r>
              <a:rPr sz="2200" i="1" dirty="0">
                <a:latin typeface="Arial"/>
                <a:ea typeface="Arial"/>
                <a:cs typeface="Arial"/>
                <a:sym typeface="Arial"/>
              </a:rPr>
              <a:t>, et al.</a:t>
            </a:r>
            <a:r>
              <a:rPr sz="2200" dirty="0">
                <a:latin typeface="Arial"/>
                <a:ea typeface="Arial"/>
                <a:cs typeface="Arial"/>
                <a:sym typeface="Arial"/>
              </a:rPr>
              <a:t> </a:t>
            </a:r>
            <a:r>
              <a:rPr sz="2200" i="1" dirty="0">
                <a:latin typeface="Arial"/>
                <a:ea typeface="Arial"/>
                <a:cs typeface="Arial"/>
                <a:sym typeface="Arial"/>
              </a:rPr>
              <a:t>Neurobiol Aging </a:t>
            </a:r>
            <a:r>
              <a:rPr sz="2200" b="1" dirty="0">
                <a:latin typeface="Arial"/>
                <a:ea typeface="Arial"/>
                <a:cs typeface="Arial"/>
                <a:sym typeface="Arial"/>
              </a:rPr>
              <a:t>32</a:t>
            </a:r>
            <a:r>
              <a:rPr sz="2200" dirty="0">
                <a:latin typeface="Arial"/>
                <a:ea typeface="Arial"/>
                <a:cs typeface="Arial"/>
                <a:sym typeface="Arial"/>
              </a:rPr>
              <a:t>, 553 e523-556 (2011) : </a:t>
            </a:r>
            <a:r>
              <a:rPr sz="2200" b="1" dirty="0">
                <a:solidFill>
                  <a:srgbClr val="FF2600"/>
                </a:solidFill>
                <a:latin typeface="Arial"/>
                <a:ea typeface="Arial"/>
                <a:cs typeface="Arial"/>
                <a:sym typeface="Arial"/>
              </a:rPr>
              <a:t>FUS/TLS</a:t>
            </a:r>
            <a:endParaRPr sz="2200" dirty="0">
              <a:latin typeface="Arial"/>
              <a:ea typeface="Arial"/>
              <a:cs typeface="Arial"/>
              <a:sym typeface="Arial"/>
            </a:endParaRP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37"/>
          <p:cNvGrpSpPr/>
          <p:nvPr/>
        </p:nvGrpSpPr>
        <p:grpSpPr>
          <a:xfrm>
            <a:off x="83457" y="1789612"/>
            <a:ext cx="3987626" cy="4391080"/>
            <a:chOff x="0" y="0"/>
            <a:chExt cx="9304459" cy="8538211"/>
          </a:xfrm>
        </p:grpSpPr>
        <p:pic>
          <p:nvPicPr>
            <p:cNvPr id="134" name="droppedImage.png"/>
            <p:cNvPicPr/>
            <p:nvPr/>
          </p:nvPicPr>
          <p:blipFill>
            <a:blip r:embed="rId2">
              <a:extLst/>
            </a:blip>
            <a:stretch>
              <a:fillRect/>
            </a:stretch>
          </p:blipFill>
          <p:spPr>
            <a:xfrm>
              <a:off x="0" y="0"/>
              <a:ext cx="9304460" cy="8538212"/>
            </a:xfrm>
            <a:prstGeom prst="rect">
              <a:avLst/>
            </a:prstGeom>
            <a:ln w="12700" cap="flat">
              <a:noFill/>
              <a:miter lim="400000"/>
            </a:ln>
            <a:effectLst/>
          </p:spPr>
        </p:pic>
        <p:sp>
          <p:nvSpPr>
            <p:cNvPr id="135" name="Shape 135"/>
            <p:cNvSpPr/>
            <p:nvPr/>
          </p:nvSpPr>
          <p:spPr>
            <a:xfrm>
              <a:off x="25400" y="0"/>
              <a:ext cx="1143000" cy="1143000"/>
            </a:xfrm>
            <a:prstGeom prst="rect">
              <a:avLst/>
            </a:prstGeom>
            <a:solidFill>
              <a:srgbClr val="FFFFFF"/>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sp>
          <p:nvSpPr>
            <p:cNvPr id="136" name="Shape 136"/>
            <p:cNvSpPr/>
            <p:nvPr/>
          </p:nvSpPr>
          <p:spPr>
            <a:xfrm>
              <a:off x="203200" y="3860800"/>
              <a:ext cx="4572000" cy="1143000"/>
            </a:xfrm>
            <a:prstGeom prst="rect">
              <a:avLst/>
            </a:prstGeom>
            <a:solidFill>
              <a:srgbClr val="FFFFFF"/>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sp>
        <p:nvSpPr>
          <p:cNvPr id="138" name="Shape 138"/>
          <p:cNvSpPr/>
          <p:nvPr/>
        </p:nvSpPr>
        <p:spPr>
          <a:xfrm>
            <a:off x="0" y="560101"/>
            <a:ext cx="9144000" cy="416678"/>
          </a:xfrm>
          <a:prstGeom prst="rect">
            <a:avLst/>
          </a:prstGeom>
          <a:ln w="12700">
            <a:miter lim="400000"/>
          </a:ln>
          <a:extLst>
            <a:ext uri="{C572A759-6A51-4108-AA02-DFA0A04FC94B}">
              <ma14:wrappingTextBoxFlag xmlns:ma14="http://schemas.microsoft.com/office/mac/drawingml/2011/main" val="1"/>
            </a:ext>
          </a:extLst>
        </p:spPr>
        <p:txBody>
          <a:bodyPr lIns="23444" tIns="23444" rIns="23444" bIns="23444" anchor="ctr">
            <a:spAutoFit/>
          </a:bodyPr>
          <a:lstStyle/>
          <a:p>
            <a:pPr lvl="0" algn="ctr">
              <a:defRPr sz="1800"/>
            </a:pPr>
            <a:r>
              <a:rPr sz="2400" b="1" dirty="0">
                <a:solidFill>
                  <a:srgbClr val="0433FF"/>
                </a:solidFill>
                <a:latin typeface="Arial"/>
                <a:ea typeface="Arial"/>
                <a:cs typeface="Arial"/>
                <a:sym typeface="Arial"/>
              </a:rPr>
              <a:t>Exome Sequencing ALS trios to identify </a:t>
            </a:r>
            <a:r>
              <a:rPr sz="2400" b="1" i="1" dirty="0">
                <a:solidFill>
                  <a:srgbClr val="0433FF"/>
                </a:solidFill>
                <a:latin typeface="Arial"/>
                <a:ea typeface="Arial"/>
                <a:cs typeface="Arial"/>
                <a:sym typeface="Arial"/>
              </a:rPr>
              <a:t>de novo</a:t>
            </a:r>
            <a:r>
              <a:rPr sz="2400" b="1" dirty="0">
                <a:solidFill>
                  <a:srgbClr val="0433FF"/>
                </a:solidFill>
                <a:latin typeface="Arial"/>
                <a:ea typeface="Arial"/>
                <a:cs typeface="Arial"/>
                <a:sym typeface="Arial"/>
              </a:rPr>
              <a:t> mutations</a:t>
            </a:r>
          </a:p>
        </p:txBody>
      </p:sp>
      <p:sp>
        <p:nvSpPr>
          <p:cNvPr id="139" name="Shape 139"/>
          <p:cNvSpPr/>
          <p:nvPr/>
        </p:nvSpPr>
        <p:spPr>
          <a:xfrm>
            <a:off x="3216463" y="3283025"/>
            <a:ext cx="5753100" cy="1570840"/>
          </a:xfrm>
          <a:prstGeom prst="rect">
            <a:avLst/>
          </a:prstGeom>
          <a:ln w="12700">
            <a:miter lim="400000"/>
          </a:ln>
          <a:extLst>
            <a:ext uri="{C572A759-6A51-4108-AA02-DFA0A04FC94B}">
              <ma14:wrappingTextBoxFlag xmlns:ma14="http://schemas.microsoft.com/office/mac/drawingml/2011/main" val="1"/>
            </a:ext>
          </a:extLst>
        </p:spPr>
        <p:txBody>
          <a:bodyPr lIns="23444" tIns="23444" rIns="23444" bIns="23444" anchor="ctr">
            <a:spAutoFit/>
          </a:bodyPr>
          <a:lstStyle/>
          <a:p>
            <a:pPr lvl="0">
              <a:defRPr sz="1800"/>
            </a:pPr>
            <a:r>
              <a:rPr sz="3300" dirty="0">
                <a:solidFill>
                  <a:srgbClr val="0433FF"/>
                </a:solidFill>
              </a:rPr>
              <a:t>50 ALS trios </a:t>
            </a:r>
          </a:p>
          <a:p>
            <a:pPr lvl="0">
              <a:defRPr sz="1800"/>
            </a:pPr>
            <a:r>
              <a:rPr sz="3300" dirty="0">
                <a:solidFill>
                  <a:srgbClr val="FF2600"/>
                </a:solidFill>
              </a:rPr>
              <a:t>(patient + both unaffected parents = 150 exomes)</a:t>
            </a:r>
          </a:p>
        </p:txBody>
      </p:sp>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 grpId="0" animBg="1" advAuto="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Shape 147"/>
          <p:cNvSpPr/>
          <p:nvPr/>
        </p:nvSpPr>
        <p:spPr>
          <a:xfrm>
            <a:off x="4538492" y="1912050"/>
            <a:ext cx="3828654" cy="447455"/>
          </a:xfrm>
          <a:prstGeom prst="rect">
            <a:avLst/>
          </a:prstGeom>
          <a:ln w="12700">
            <a:miter lim="400000"/>
          </a:ln>
          <a:extLst>
            <a:ext uri="{C572A759-6A51-4108-AA02-DFA0A04FC94B}">
              <ma14:wrappingTextBoxFlag xmlns:ma14="http://schemas.microsoft.com/office/mac/drawingml/2011/main" val="1"/>
            </a:ext>
          </a:extLst>
        </p:spPr>
        <p:txBody>
          <a:bodyPr wrap="none" lIns="23444" tIns="23444" rIns="23444" bIns="23444" anchor="ctr">
            <a:spAutoFit/>
          </a:bodyPr>
          <a:lstStyle>
            <a:lvl1pPr>
              <a:defRPr b="1">
                <a:latin typeface="Arial"/>
                <a:ea typeface="Arial"/>
                <a:cs typeface="Arial"/>
                <a:sym typeface="Arial"/>
              </a:defRPr>
            </a:lvl1pPr>
          </a:lstStyle>
          <a:p>
            <a:pPr lvl="0">
              <a:defRPr sz="1800" b="0"/>
            </a:pPr>
            <a:r>
              <a:rPr sz="2600" dirty="0"/>
              <a:t>What do we hope to find?</a:t>
            </a:r>
          </a:p>
        </p:txBody>
      </p:sp>
      <p:sp>
        <p:nvSpPr>
          <p:cNvPr id="148" name="Shape 148"/>
          <p:cNvSpPr/>
          <p:nvPr/>
        </p:nvSpPr>
        <p:spPr>
          <a:xfrm>
            <a:off x="4050071" y="2707519"/>
            <a:ext cx="5067300" cy="2755779"/>
          </a:xfrm>
          <a:prstGeom prst="rect">
            <a:avLst/>
          </a:prstGeom>
          <a:ln w="12700">
            <a:miter lim="400000"/>
          </a:ln>
          <a:extLst>
            <a:ext uri="{C572A759-6A51-4108-AA02-DFA0A04FC94B}">
              <ma14:wrappingTextBoxFlag xmlns:ma14="http://schemas.microsoft.com/office/mac/drawingml/2011/main" val="1"/>
            </a:ext>
          </a:extLst>
        </p:spPr>
        <p:txBody>
          <a:bodyPr lIns="23444" tIns="23444" rIns="23444" bIns="23444" anchor="ctr">
            <a:spAutoFit/>
          </a:bodyPr>
          <a:lstStyle/>
          <a:p>
            <a:pPr lvl="0" algn="l">
              <a:buSzPct val="125000"/>
              <a:buChar char="•"/>
              <a:defRPr sz="1800"/>
            </a:pPr>
            <a:r>
              <a:rPr sz="2200" dirty="0">
                <a:latin typeface="Arial"/>
                <a:ea typeface="Arial"/>
                <a:cs typeface="Arial"/>
                <a:sym typeface="Arial"/>
              </a:rPr>
              <a:t>Increased frequency of severe </a:t>
            </a:r>
            <a:r>
              <a:rPr sz="2200" i="1" dirty="0">
                <a:latin typeface="Arial"/>
                <a:ea typeface="Arial"/>
                <a:cs typeface="Arial"/>
                <a:sym typeface="Arial"/>
              </a:rPr>
              <a:t>de novo </a:t>
            </a:r>
            <a:r>
              <a:rPr sz="2200" dirty="0">
                <a:latin typeface="Arial"/>
                <a:ea typeface="Arial"/>
                <a:cs typeface="Arial"/>
                <a:sym typeface="Arial"/>
              </a:rPr>
              <a:t>mutations in cases vs. controls</a:t>
            </a:r>
            <a:br>
              <a:rPr sz="2200" dirty="0">
                <a:latin typeface="Arial"/>
                <a:ea typeface="Arial"/>
                <a:cs typeface="Arial"/>
                <a:sym typeface="Arial"/>
              </a:rPr>
            </a:br>
            <a:endParaRPr sz="2200" dirty="0">
              <a:latin typeface="Arial"/>
              <a:ea typeface="Arial"/>
              <a:cs typeface="Arial"/>
              <a:sym typeface="Arial"/>
            </a:endParaRPr>
          </a:p>
          <a:p>
            <a:pPr lvl="0" algn="l">
              <a:buSzPct val="125000"/>
              <a:buChar char="•"/>
              <a:defRPr sz="1800"/>
            </a:pPr>
            <a:r>
              <a:rPr sz="2200" dirty="0">
                <a:latin typeface="Arial"/>
                <a:ea typeface="Arial"/>
                <a:cs typeface="Arial"/>
                <a:sym typeface="Arial"/>
              </a:rPr>
              <a:t>Recurring mutations in the same gene</a:t>
            </a:r>
            <a:br>
              <a:rPr sz="2200" dirty="0">
                <a:latin typeface="Arial"/>
                <a:ea typeface="Arial"/>
                <a:cs typeface="Arial"/>
                <a:sym typeface="Arial"/>
              </a:rPr>
            </a:br>
            <a:endParaRPr sz="2200" dirty="0">
              <a:latin typeface="Arial"/>
              <a:ea typeface="Arial"/>
              <a:cs typeface="Arial"/>
              <a:sym typeface="Arial"/>
            </a:endParaRPr>
          </a:p>
          <a:p>
            <a:pPr lvl="0" algn="l">
              <a:buSzPct val="125000"/>
              <a:buChar char="•"/>
              <a:defRPr sz="1800"/>
            </a:pPr>
            <a:r>
              <a:rPr sz="2200" dirty="0">
                <a:latin typeface="Arial"/>
                <a:ea typeface="Arial"/>
                <a:cs typeface="Arial"/>
                <a:sym typeface="Arial"/>
              </a:rPr>
              <a:t>Some mutations in known ALS genes (e.g., </a:t>
            </a:r>
            <a:r>
              <a:rPr sz="2200" i="1" dirty="0">
                <a:latin typeface="Arial"/>
                <a:ea typeface="Arial"/>
                <a:cs typeface="Arial"/>
                <a:sym typeface="Arial"/>
              </a:rPr>
              <a:t>SOD1, TARDBP, FUS/TLS</a:t>
            </a:r>
            <a:r>
              <a:rPr sz="2200" dirty="0">
                <a:latin typeface="Arial"/>
                <a:ea typeface="Arial"/>
                <a:cs typeface="Arial"/>
                <a:sym typeface="Arial"/>
              </a:rPr>
              <a:t>)</a:t>
            </a:r>
            <a:br>
              <a:rPr sz="2200" dirty="0">
                <a:latin typeface="Arial"/>
                <a:ea typeface="Arial"/>
                <a:cs typeface="Arial"/>
                <a:sym typeface="Arial"/>
              </a:rPr>
            </a:br>
            <a:endParaRPr sz="2200" dirty="0">
              <a:latin typeface="Arial"/>
              <a:ea typeface="Arial"/>
              <a:cs typeface="Arial"/>
              <a:sym typeface="Arial"/>
            </a:endParaRPr>
          </a:p>
        </p:txBody>
      </p:sp>
      <p:grpSp>
        <p:nvGrpSpPr>
          <p:cNvPr id="9" name="Group 137"/>
          <p:cNvGrpSpPr/>
          <p:nvPr/>
        </p:nvGrpSpPr>
        <p:grpSpPr>
          <a:xfrm>
            <a:off x="83457" y="1789612"/>
            <a:ext cx="3987626" cy="4391080"/>
            <a:chOff x="0" y="0"/>
            <a:chExt cx="9304459" cy="8538211"/>
          </a:xfrm>
        </p:grpSpPr>
        <p:pic>
          <p:nvPicPr>
            <p:cNvPr id="10" name="droppedImage.png"/>
            <p:cNvPicPr/>
            <p:nvPr/>
          </p:nvPicPr>
          <p:blipFill>
            <a:blip r:embed="rId2">
              <a:extLst/>
            </a:blip>
            <a:stretch>
              <a:fillRect/>
            </a:stretch>
          </p:blipFill>
          <p:spPr>
            <a:xfrm>
              <a:off x="0" y="0"/>
              <a:ext cx="9304460" cy="8538212"/>
            </a:xfrm>
            <a:prstGeom prst="rect">
              <a:avLst/>
            </a:prstGeom>
            <a:ln w="12700" cap="flat">
              <a:noFill/>
              <a:miter lim="400000"/>
            </a:ln>
            <a:effectLst/>
          </p:spPr>
        </p:pic>
        <p:sp>
          <p:nvSpPr>
            <p:cNvPr id="11" name="Shape 135"/>
            <p:cNvSpPr/>
            <p:nvPr/>
          </p:nvSpPr>
          <p:spPr>
            <a:xfrm>
              <a:off x="25400" y="0"/>
              <a:ext cx="1143000" cy="1143000"/>
            </a:xfrm>
            <a:prstGeom prst="rect">
              <a:avLst/>
            </a:prstGeom>
            <a:solidFill>
              <a:srgbClr val="FFFFFF"/>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sp>
          <p:nvSpPr>
            <p:cNvPr id="12" name="Shape 136"/>
            <p:cNvSpPr/>
            <p:nvPr/>
          </p:nvSpPr>
          <p:spPr>
            <a:xfrm>
              <a:off x="203200" y="3860800"/>
              <a:ext cx="4572000" cy="1143000"/>
            </a:xfrm>
            <a:prstGeom prst="rect">
              <a:avLst/>
            </a:prstGeom>
            <a:solidFill>
              <a:srgbClr val="FFFFFF"/>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sp>
        <p:nvSpPr>
          <p:cNvPr id="13" name="Shape 138"/>
          <p:cNvSpPr/>
          <p:nvPr/>
        </p:nvSpPr>
        <p:spPr>
          <a:xfrm>
            <a:off x="0" y="560101"/>
            <a:ext cx="9144000" cy="416678"/>
          </a:xfrm>
          <a:prstGeom prst="rect">
            <a:avLst/>
          </a:prstGeom>
          <a:ln w="12700">
            <a:miter lim="400000"/>
          </a:ln>
          <a:extLst>
            <a:ext uri="{C572A759-6A51-4108-AA02-DFA0A04FC94B}">
              <ma14:wrappingTextBoxFlag xmlns:ma14="http://schemas.microsoft.com/office/mac/drawingml/2011/main" val="1"/>
            </a:ext>
          </a:extLst>
        </p:spPr>
        <p:txBody>
          <a:bodyPr lIns="23444" tIns="23444" rIns="23444" bIns="23444" anchor="ctr">
            <a:spAutoFit/>
          </a:bodyPr>
          <a:lstStyle/>
          <a:p>
            <a:pPr lvl="0" algn="ctr">
              <a:defRPr sz="1800"/>
            </a:pPr>
            <a:r>
              <a:rPr sz="2400" b="1" dirty="0">
                <a:solidFill>
                  <a:srgbClr val="0433FF"/>
                </a:solidFill>
                <a:latin typeface="Arial"/>
                <a:ea typeface="Arial"/>
                <a:cs typeface="Arial"/>
                <a:sym typeface="Arial"/>
              </a:rPr>
              <a:t>Exome Sequencing ALS trios to identify </a:t>
            </a:r>
            <a:r>
              <a:rPr sz="2400" b="1" i="1" dirty="0">
                <a:solidFill>
                  <a:srgbClr val="0433FF"/>
                </a:solidFill>
                <a:latin typeface="Arial"/>
                <a:ea typeface="Arial"/>
                <a:cs typeface="Arial"/>
                <a:sym typeface="Arial"/>
              </a:rPr>
              <a:t>de novo</a:t>
            </a:r>
            <a:r>
              <a:rPr sz="2400" b="1" dirty="0">
                <a:solidFill>
                  <a:srgbClr val="0433FF"/>
                </a:solidFill>
                <a:latin typeface="Arial"/>
                <a:ea typeface="Arial"/>
                <a:cs typeface="Arial"/>
                <a:sym typeface="Arial"/>
              </a:rPr>
              <a:t> mutations</a:t>
            </a:r>
          </a:p>
        </p:txBody>
      </p:sp>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48">
                                            <p:bg/>
                                          </p:spTgt>
                                        </p:tgtEl>
                                        <p:attrNameLst>
                                          <p:attrName>style.visibility</p:attrName>
                                        </p:attrNameLst>
                                      </p:cBhvr>
                                      <p:to>
                                        <p:strVal val="visible"/>
                                      </p:to>
                                    </p:set>
                                  </p:childTnLst>
                                </p:cTn>
                              </p:par>
                              <p:par>
                                <p:cTn id="7" presetID="1" presetClass="entr" presetSubtype="0" fill="hold" grpId="0">
                                  <p:stCondLst>
                                    <p:cond delay="0"/>
                                  </p:stCondLst>
                                  <p:iterate>
                                    <p:tmAbs val="0"/>
                                  </p:iterate>
                                  <p:childTnLst>
                                    <p:set>
                                      <p:cBhvr>
                                        <p:cTn id="8" fill="hold"/>
                                        <p:tgtEl>
                                          <p:spTgt spid="14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iterate>
                                    <p:tmAbs val="0"/>
                                  </p:iterate>
                                  <p:childTnLst>
                                    <p:set>
                                      <p:cBhvr>
                                        <p:cTn id="12" fill="hold"/>
                                        <p:tgtEl>
                                          <p:spTgt spid="148">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iterate>
                                    <p:tmAbs val="0"/>
                                  </p:iterate>
                                  <p:childTnLst>
                                    <p:set>
                                      <p:cBhvr>
                                        <p:cTn id="16" fill="hold"/>
                                        <p:tgtEl>
                                          <p:spTgt spid="14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 grpId="0" build="p" bldLvl="5" animBg="1" advAuto="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Shape 151"/>
          <p:cNvSpPr/>
          <p:nvPr/>
        </p:nvSpPr>
        <p:spPr>
          <a:xfrm>
            <a:off x="369500" y="231865"/>
            <a:ext cx="8315397" cy="447455"/>
          </a:xfrm>
          <a:prstGeom prst="rect">
            <a:avLst/>
          </a:prstGeom>
          <a:ln w="12700">
            <a:miter lim="400000"/>
          </a:ln>
          <a:extLst>
            <a:ext uri="{C572A759-6A51-4108-AA02-DFA0A04FC94B}">
              <ma14:wrappingTextBoxFlag xmlns:ma14="http://schemas.microsoft.com/office/mac/drawingml/2011/main" val="1"/>
            </a:ext>
          </a:extLst>
        </p:spPr>
        <p:txBody>
          <a:bodyPr wrap="none" lIns="23444" tIns="23444" rIns="23444" bIns="23444" anchor="ctr">
            <a:spAutoFit/>
          </a:bodyPr>
          <a:lstStyle/>
          <a:p>
            <a:pPr lvl="0">
              <a:defRPr sz="1800"/>
            </a:pPr>
            <a:r>
              <a:rPr sz="2600" b="1" dirty="0">
                <a:solidFill>
                  <a:srgbClr val="0433FF"/>
                </a:solidFill>
                <a:latin typeface="Arial"/>
                <a:ea typeface="Arial"/>
                <a:cs typeface="Arial"/>
                <a:sym typeface="Arial"/>
              </a:rPr>
              <a:t>25 non-synonomous </a:t>
            </a:r>
            <a:r>
              <a:rPr sz="2600" b="1" i="1" dirty="0">
                <a:solidFill>
                  <a:srgbClr val="0433FF"/>
                </a:solidFill>
                <a:latin typeface="Arial"/>
                <a:ea typeface="Arial"/>
                <a:cs typeface="Arial"/>
                <a:sym typeface="Arial"/>
              </a:rPr>
              <a:t>de novo</a:t>
            </a:r>
            <a:r>
              <a:rPr sz="2600" b="1" dirty="0">
                <a:solidFill>
                  <a:srgbClr val="0433FF"/>
                </a:solidFill>
                <a:latin typeface="Arial"/>
                <a:ea typeface="Arial"/>
                <a:cs typeface="Arial"/>
                <a:sym typeface="Arial"/>
              </a:rPr>
              <a:t> mutations in ALS trios</a:t>
            </a:r>
          </a:p>
        </p:txBody>
      </p:sp>
      <p:pic>
        <p:nvPicPr>
          <p:cNvPr id="4" name="Picture 3"/>
          <p:cNvPicPr>
            <a:picLocks noChangeAspect="1"/>
          </p:cNvPicPr>
          <p:nvPr/>
        </p:nvPicPr>
        <p:blipFill>
          <a:blip r:embed="rId2"/>
          <a:stretch>
            <a:fillRect/>
          </a:stretch>
        </p:blipFill>
        <p:spPr>
          <a:xfrm>
            <a:off x="267900" y="1079500"/>
            <a:ext cx="8519248" cy="5022850"/>
          </a:xfrm>
          <a:prstGeom prst="rect">
            <a:avLst/>
          </a:prstGeom>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52450" y="165707"/>
            <a:ext cx="8401050" cy="6519267"/>
          </a:xfrm>
          <a:prstGeom prst="rect">
            <a:avLst/>
          </a:prstGeom>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Shape 156"/>
          <p:cNvSpPr/>
          <p:nvPr/>
        </p:nvSpPr>
        <p:spPr>
          <a:xfrm>
            <a:off x="768123" y="8138"/>
            <a:ext cx="8315397" cy="447455"/>
          </a:xfrm>
          <a:prstGeom prst="rect">
            <a:avLst/>
          </a:prstGeom>
          <a:ln w="12700">
            <a:miter lim="400000"/>
          </a:ln>
          <a:extLst>
            <a:ext uri="{C572A759-6A51-4108-AA02-DFA0A04FC94B}">
              <ma14:wrappingTextBoxFlag xmlns:ma14="http://schemas.microsoft.com/office/mac/drawingml/2011/main" val="1"/>
            </a:ext>
          </a:extLst>
        </p:spPr>
        <p:txBody>
          <a:bodyPr wrap="none" lIns="23444" tIns="23444" rIns="23444" bIns="23444" anchor="ctr">
            <a:spAutoFit/>
          </a:bodyPr>
          <a:lstStyle/>
          <a:p>
            <a:pPr lvl="0">
              <a:defRPr sz="1800"/>
            </a:pPr>
            <a:r>
              <a:rPr sz="2600" b="1" dirty="0">
                <a:solidFill>
                  <a:srgbClr val="0433FF"/>
                </a:solidFill>
                <a:latin typeface="Arial"/>
                <a:ea typeface="Arial"/>
                <a:cs typeface="Arial"/>
                <a:sym typeface="Arial"/>
              </a:rPr>
              <a:t>25 non-synonomous </a:t>
            </a:r>
            <a:r>
              <a:rPr sz="2600" b="1" i="1" dirty="0">
                <a:solidFill>
                  <a:srgbClr val="0433FF"/>
                </a:solidFill>
                <a:latin typeface="Arial"/>
                <a:ea typeface="Arial"/>
                <a:cs typeface="Arial"/>
                <a:sym typeface="Arial"/>
              </a:rPr>
              <a:t>de novo</a:t>
            </a:r>
            <a:r>
              <a:rPr sz="2600" b="1" dirty="0">
                <a:solidFill>
                  <a:srgbClr val="0433FF"/>
                </a:solidFill>
                <a:latin typeface="Arial"/>
                <a:ea typeface="Arial"/>
                <a:cs typeface="Arial"/>
                <a:sym typeface="Arial"/>
              </a:rPr>
              <a:t> mutations in ALS trios</a:t>
            </a:r>
          </a:p>
        </p:txBody>
      </p:sp>
      <p:pic>
        <p:nvPicPr>
          <p:cNvPr id="4" name="Picture 3"/>
          <p:cNvPicPr>
            <a:picLocks noChangeAspect="1"/>
          </p:cNvPicPr>
          <p:nvPr/>
        </p:nvPicPr>
        <p:blipFill>
          <a:blip r:embed="rId2"/>
          <a:stretch>
            <a:fillRect/>
          </a:stretch>
        </p:blipFill>
        <p:spPr>
          <a:xfrm>
            <a:off x="76200" y="850900"/>
            <a:ext cx="9067800" cy="5289550"/>
          </a:xfrm>
          <a:prstGeom prst="rect">
            <a:avLst/>
          </a:prstGeom>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Shape 156"/>
          <p:cNvSpPr/>
          <p:nvPr/>
        </p:nvSpPr>
        <p:spPr>
          <a:xfrm>
            <a:off x="768123" y="8138"/>
            <a:ext cx="8315397" cy="447455"/>
          </a:xfrm>
          <a:prstGeom prst="rect">
            <a:avLst/>
          </a:prstGeom>
          <a:ln w="12700">
            <a:miter lim="400000"/>
          </a:ln>
          <a:extLst>
            <a:ext uri="{C572A759-6A51-4108-AA02-DFA0A04FC94B}">
              <ma14:wrappingTextBoxFlag xmlns:ma14="http://schemas.microsoft.com/office/mac/drawingml/2011/main" val="1"/>
            </a:ext>
          </a:extLst>
        </p:spPr>
        <p:txBody>
          <a:bodyPr wrap="none" lIns="23444" tIns="23444" rIns="23444" bIns="23444" anchor="ctr">
            <a:spAutoFit/>
          </a:bodyPr>
          <a:lstStyle/>
          <a:p>
            <a:pPr lvl="0">
              <a:defRPr sz="1800"/>
            </a:pPr>
            <a:r>
              <a:rPr sz="2600" b="1" dirty="0">
                <a:solidFill>
                  <a:srgbClr val="0433FF"/>
                </a:solidFill>
                <a:latin typeface="Arial"/>
                <a:ea typeface="Arial"/>
                <a:cs typeface="Arial"/>
                <a:sym typeface="Arial"/>
              </a:rPr>
              <a:t>25 non-synonomous </a:t>
            </a:r>
            <a:r>
              <a:rPr sz="2600" b="1" i="1" dirty="0">
                <a:solidFill>
                  <a:srgbClr val="0433FF"/>
                </a:solidFill>
                <a:latin typeface="Arial"/>
                <a:ea typeface="Arial"/>
                <a:cs typeface="Arial"/>
                <a:sym typeface="Arial"/>
              </a:rPr>
              <a:t>de novo</a:t>
            </a:r>
            <a:r>
              <a:rPr sz="2600" b="1" dirty="0">
                <a:solidFill>
                  <a:srgbClr val="0433FF"/>
                </a:solidFill>
                <a:latin typeface="Arial"/>
                <a:ea typeface="Arial"/>
                <a:cs typeface="Arial"/>
                <a:sym typeface="Arial"/>
              </a:rPr>
              <a:t> mutations in ALS trios</a:t>
            </a:r>
          </a:p>
        </p:txBody>
      </p:sp>
      <p:pic>
        <p:nvPicPr>
          <p:cNvPr id="5" name="Picture 4"/>
          <p:cNvPicPr>
            <a:picLocks noChangeAspect="1"/>
          </p:cNvPicPr>
          <p:nvPr/>
        </p:nvPicPr>
        <p:blipFill>
          <a:blip r:embed="rId2"/>
          <a:stretch>
            <a:fillRect/>
          </a:stretch>
        </p:blipFill>
        <p:spPr>
          <a:xfrm>
            <a:off x="177800" y="850900"/>
            <a:ext cx="8895568" cy="5289550"/>
          </a:xfrm>
          <a:prstGeom prst="rect">
            <a:avLst/>
          </a:prstGeom>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 name="droppedImage.png"/>
          <p:cNvPicPr/>
          <p:nvPr/>
        </p:nvPicPr>
        <p:blipFill>
          <a:blip r:embed="rId2">
            <a:extLst/>
          </a:blip>
          <a:stretch>
            <a:fillRect/>
          </a:stretch>
        </p:blipFill>
        <p:spPr>
          <a:xfrm>
            <a:off x="43543" y="1234440"/>
            <a:ext cx="9051471" cy="4620213"/>
          </a:xfrm>
          <a:prstGeom prst="rect">
            <a:avLst/>
          </a:prstGeom>
          <a:ln w="12700">
            <a:miter lim="400000"/>
          </a:ln>
        </p:spPr>
      </p:pic>
      <p:sp>
        <p:nvSpPr>
          <p:cNvPr id="162" name="Shape 162"/>
          <p:cNvSpPr>
            <a:spLocks noGrp="1"/>
          </p:cNvSpPr>
          <p:nvPr>
            <p:ph type="title"/>
          </p:nvPr>
        </p:nvSpPr>
        <p:spPr>
          <a:xfrm>
            <a:off x="32657" y="-189412"/>
            <a:ext cx="9078686" cy="1717766"/>
          </a:xfrm>
          <a:prstGeom prst="rect">
            <a:avLst/>
          </a:prstGeom>
        </p:spPr>
        <p:txBody>
          <a:bodyPr lIns="23444" tIns="23444" rIns="23444" bIns="23444" anchor="ctr"/>
          <a:lstStyle>
            <a:lvl1pPr>
              <a:defRPr sz="6900" b="1">
                <a:solidFill>
                  <a:srgbClr val="0433FF"/>
                </a:solidFill>
                <a:latin typeface="Arial"/>
                <a:ea typeface="Arial"/>
                <a:cs typeface="Arial"/>
                <a:sym typeface="Arial"/>
              </a:defRPr>
            </a:lvl1pPr>
          </a:lstStyle>
          <a:p>
            <a:pPr lvl="0">
              <a:defRPr sz="1800" b="0">
                <a:solidFill>
                  <a:srgbClr val="000000"/>
                </a:solidFill>
              </a:defRPr>
            </a:pPr>
            <a:r>
              <a:rPr sz="3200" dirty="0"/>
              <a:t>SS18L1/CREST function</a:t>
            </a:r>
          </a:p>
        </p:txBody>
      </p:sp>
      <p:sp>
        <p:nvSpPr>
          <p:cNvPr id="163" name="Shape 163"/>
          <p:cNvSpPr/>
          <p:nvPr/>
        </p:nvSpPr>
        <p:spPr>
          <a:xfrm flipV="1">
            <a:off x="2988129" y="2379345"/>
            <a:ext cx="432310" cy="546736"/>
          </a:xfrm>
          <a:prstGeom prst="line">
            <a:avLst/>
          </a:prstGeom>
          <a:ln w="127000">
            <a:solidFill>
              <a:srgbClr val="FF2600"/>
            </a:solidFill>
            <a:miter lim="400000"/>
            <a:headEnd type="stealth"/>
          </a:ln>
        </p:spPr>
        <p:txBody>
          <a:bodyPr lIns="0" tIns="0" rIns="0" bIns="0" anchor="ctr"/>
          <a:lstStyle/>
          <a:p>
            <a:pPr defTabSz="210998">
              <a:defRPr sz="1200">
                <a:latin typeface="Helvetica"/>
                <a:ea typeface="Helvetica"/>
                <a:cs typeface="Helvetica"/>
                <a:sym typeface="Helvetica"/>
              </a:defRPr>
            </a:pPr>
            <a:endParaRPr dirty="0"/>
          </a:p>
        </p:txBody>
      </p:sp>
      <p:sp>
        <p:nvSpPr>
          <p:cNvPr id="164" name="Shape 164"/>
          <p:cNvSpPr/>
          <p:nvPr/>
        </p:nvSpPr>
        <p:spPr>
          <a:xfrm flipV="1">
            <a:off x="7973786" y="2508069"/>
            <a:ext cx="432310" cy="546735"/>
          </a:xfrm>
          <a:prstGeom prst="line">
            <a:avLst/>
          </a:prstGeom>
          <a:ln w="127000">
            <a:solidFill>
              <a:srgbClr val="FF2600"/>
            </a:solidFill>
            <a:miter lim="400000"/>
            <a:headEnd type="stealth"/>
          </a:ln>
        </p:spPr>
        <p:txBody>
          <a:bodyPr lIns="0" tIns="0" rIns="0" bIns="0" anchor="ctr"/>
          <a:lstStyle/>
          <a:p>
            <a:pPr defTabSz="210998">
              <a:defRPr sz="1200">
                <a:latin typeface="Helvetica"/>
                <a:ea typeface="Helvetica"/>
                <a:cs typeface="Helvetica"/>
                <a:sym typeface="Helvetica"/>
              </a:defRPr>
            </a:pPr>
            <a:endParaRPr dirty="0"/>
          </a:p>
        </p:txBody>
      </p:sp>
      <p:sp>
        <p:nvSpPr>
          <p:cNvPr id="165" name="Shape 165"/>
          <p:cNvSpPr/>
          <p:nvPr/>
        </p:nvSpPr>
        <p:spPr>
          <a:xfrm>
            <a:off x="179614" y="6289700"/>
            <a:ext cx="4833257" cy="324345"/>
          </a:xfrm>
          <a:prstGeom prst="rect">
            <a:avLst/>
          </a:prstGeom>
          <a:ln w="12700">
            <a:miter lim="400000"/>
          </a:ln>
          <a:extLst>
            <a:ext uri="{C572A759-6A51-4108-AA02-DFA0A04FC94B}">
              <ma14:wrappingTextBoxFlag xmlns:ma14="http://schemas.microsoft.com/office/mac/drawingml/2011/main" val="1"/>
            </a:ext>
          </a:extLst>
        </p:spPr>
        <p:txBody>
          <a:bodyPr lIns="23444" tIns="23444" rIns="23444" bIns="23444" anchor="ctr">
            <a:spAutoFit/>
          </a:bodyPr>
          <a:lstStyle>
            <a:lvl1pPr algn="l">
              <a:defRPr sz="4000"/>
            </a:lvl1pPr>
          </a:lstStyle>
          <a:p>
            <a:pPr lvl="0">
              <a:defRPr sz="1800"/>
            </a:pPr>
            <a:r>
              <a:rPr sz="1800" dirty="0"/>
              <a:t>Brett Staahl and Gerald Crabtree (Stanford)</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Shape 167"/>
          <p:cNvSpPr/>
          <p:nvPr/>
        </p:nvSpPr>
        <p:spPr>
          <a:xfrm>
            <a:off x="0" y="433283"/>
            <a:ext cx="9144000" cy="416678"/>
          </a:xfrm>
          <a:prstGeom prst="rect">
            <a:avLst/>
          </a:prstGeom>
          <a:ln w="12700">
            <a:miter lim="400000"/>
          </a:ln>
          <a:extLst>
            <a:ext uri="{C572A759-6A51-4108-AA02-DFA0A04FC94B}">
              <ma14:wrappingTextBoxFlag xmlns:ma14="http://schemas.microsoft.com/office/mac/drawingml/2011/main" val="1"/>
            </a:ext>
          </a:extLst>
        </p:spPr>
        <p:txBody>
          <a:bodyPr lIns="23444" tIns="23444" rIns="23444" bIns="23444" anchor="ctr">
            <a:spAutoFit/>
          </a:bodyPr>
          <a:lstStyle/>
          <a:p>
            <a:pPr lvl="0" algn="ctr">
              <a:defRPr sz="1800"/>
            </a:pPr>
            <a:r>
              <a:rPr sz="2400" b="1" dirty="0">
                <a:solidFill>
                  <a:srgbClr val="0433FF"/>
                </a:solidFill>
                <a:latin typeface="Arial"/>
                <a:ea typeface="Arial"/>
                <a:cs typeface="Arial"/>
                <a:sym typeface="Arial"/>
              </a:rPr>
              <a:t>A </a:t>
            </a:r>
            <a:r>
              <a:rPr sz="2400" b="1" i="1" dirty="0">
                <a:solidFill>
                  <a:srgbClr val="0433FF"/>
                </a:solidFill>
                <a:latin typeface="Arial"/>
                <a:ea typeface="Arial"/>
                <a:cs typeface="Arial"/>
                <a:sym typeface="Arial"/>
              </a:rPr>
              <a:t>de novo</a:t>
            </a:r>
            <a:r>
              <a:rPr sz="2400" b="1" dirty="0">
                <a:solidFill>
                  <a:srgbClr val="0433FF"/>
                </a:solidFill>
                <a:latin typeface="Arial"/>
                <a:ea typeface="Arial"/>
                <a:cs typeface="Arial"/>
                <a:sym typeface="Arial"/>
              </a:rPr>
              <a:t> mutation in SS18L1/CREST deletes last 9 aa</a:t>
            </a:r>
          </a:p>
        </p:txBody>
      </p:sp>
      <p:grpSp>
        <p:nvGrpSpPr>
          <p:cNvPr id="2" name="Group 172"/>
          <p:cNvGrpSpPr/>
          <p:nvPr/>
        </p:nvGrpSpPr>
        <p:grpSpPr>
          <a:xfrm>
            <a:off x="408215" y="1881052"/>
            <a:ext cx="8623872" cy="3644539"/>
            <a:chOff x="0" y="0"/>
            <a:chExt cx="20122368" cy="7086602"/>
          </a:xfrm>
        </p:grpSpPr>
        <p:grpSp>
          <p:nvGrpSpPr>
            <p:cNvPr id="3" name="Group 170"/>
            <p:cNvGrpSpPr/>
            <p:nvPr/>
          </p:nvGrpSpPr>
          <p:grpSpPr>
            <a:xfrm>
              <a:off x="0" y="0"/>
              <a:ext cx="20122369" cy="7086603"/>
              <a:chOff x="0" y="0"/>
              <a:chExt cx="20122368" cy="7086602"/>
            </a:xfrm>
          </p:grpSpPr>
          <p:pic>
            <p:nvPicPr>
              <p:cNvPr id="168" name="droppedImage.png"/>
              <p:cNvPicPr/>
              <p:nvPr/>
            </p:nvPicPr>
            <p:blipFill>
              <a:blip r:embed="rId2">
                <a:extLst/>
              </a:blip>
              <a:stretch>
                <a:fillRect/>
              </a:stretch>
            </p:blipFill>
            <p:spPr>
              <a:xfrm>
                <a:off x="28361" y="215217"/>
                <a:ext cx="20094008" cy="6871386"/>
              </a:xfrm>
              <a:prstGeom prst="rect">
                <a:avLst/>
              </a:prstGeom>
              <a:ln w="12700" cap="flat">
                <a:noFill/>
                <a:miter lim="400000"/>
              </a:ln>
              <a:effectLst/>
            </p:spPr>
          </p:pic>
          <p:sp>
            <p:nvSpPr>
              <p:cNvPr id="169" name="Shape 169"/>
              <p:cNvSpPr/>
              <p:nvPr/>
            </p:nvSpPr>
            <p:spPr>
              <a:xfrm>
                <a:off x="0" y="0"/>
                <a:ext cx="1276260" cy="1276260"/>
              </a:xfrm>
              <a:prstGeom prst="rect">
                <a:avLst/>
              </a:prstGeom>
              <a:solidFill>
                <a:srgbClr val="FFFFFF"/>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sp>
          <p:nvSpPr>
            <p:cNvPr id="171" name="Shape 171"/>
            <p:cNvSpPr/>
            <p:nvPr/>
          </p:nvSpPr>
          <p:spPr>
            <a:xfrm>
              <a:off x="12705874" y="0"/>
              <a:ext cx="1276261" cy="1276260"/>
            </a:xfrm>
            <a:prstGeom prst="rect">
              <a:avLst/>
            </a:prstGeom>
            <a:solidFill>
              <a:srgbClr val="FFFFFF"/>
            </a:solidFill>
            <a:ln w="12700" cap="flat">
              <a:noFill/>
              <a:miter lim="400000"/>
            </a:ln>
            <a:effectLst/>
          </p:spPr>
          <p:txBody>
            <a:bodyPr wrap="square" lIns="0" tIns="0" rIns="0" bIns="0" numCol="1" anchor="ctr">
              <a:noAutofit/>
            </a:bodyPr>
            <a:lstStyle/>
            <a:p>
              <a:pPr lvl="0">
                <a:defRPr sz="4000">
                  <a:solidFill>
                    <a:srgbClr val="FFFFFF"/>
                  </a:solidFill>
                  <a:effectLst>
                    <a:outerShdw blurRad="38100" dist="12700" dir="5400000" rotWithShape="0">
                      <a:srgbClr val="000000">
                        <a:alpha val="50000"/>
                      </a:srgbClr>
                    </a:outerShdw>
                  </a:effectLst>
                </a:defRPr>
              </a:pPr>
              <a:endParaRPr/>
            </a:p>
          </p:txBody>
        </p:sp>
      </p:grpSp>
      <p:sp>
        <p:nvSpPr>
          <p:cNvPr id="173" name="Shape 173"/>
          <p:cNvSpPr/>
          <p:nvPr/>
        </p:nvSpPr>
        <p:spPr>
          <a:xfrm>
            <a:off x="5544369" y="5519817"/>
            <a:ext cx="3733800" cy="847565"/>
          </a:xfrm>
          <a:prstGeom prst="rect">
            <a:avLst/>
          </a:prstGeom>
          <a:ln w="12700">
            <a:miter lim="400000"/>
          </a:ln>
          <a:extLst>
            <a:ext uri="{C572A759-6A51-4108-AA02-DFA0A04FC94B}">
              <ma14:wrappingTextBoxFlag xmlns:ma14="http://schemas.microsoft.com/office/mac/drawingml/2011/main" val="1"/>
            </a:ext>
          </a:extLst>
        </p:spPr>
        <p:txBody>
          <a:bodyPr lIns="23444" tIns="23444" rIns="23444" bIns="23444" anchor="ctr">
            <a:spAutoFit/>
          </a:bodyPr>
          <a:lstStyle/>
          <a:p>
            <a:pPr lvl="0">
              <a:defRPr sz="1800"/>
            </a:pPr>
            <a:r>
              <a:rPr sz="2600" dirty="0"/>
              <a:t>expression in adult human spinal cord motor neurons</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Autism is highly heritable</a:t>
            </a:r>
            <a:endParaRPr lang="en-GB" altLang="ja-JP" sz="4400" b="1" dirty="0">
              <a:solidFill>
                <a:srgbClr val="0000FF"/>
              </a:solidFill>
              <a:latin typeface="Arial" pitchFamily="-104" charset="0"/>
              <a:ea typeface="msgothic" charset="0"/>
              <a:cs typeface="msgothic" charset="0"/>
            </a:endParaRPr>
          </a:p>
        </p:txBody>
      </p:sp>
      <p:sp>
        <p:nvSpPr>
          <p:cNvPr id="4" name="Rectangle 3"/>
          <p:cNvSpPr/>
          <p:nvPr/>
        </p:nvSpPr>
        <p:spPr>
          <a:xfrm>
            <a:off x="584200" y="1460500"/>
            <a:ext cx="8234360" cy="4524315"/>
          </a:xfrm>
          <a:prstGeom prst="rect">
            <a:avLst/>
          </a:prstGeom>
        </p:spPr>
        <p:txBody>
          <a:bodyPr wrap="square">
            <a:spAutoFit/>
          </a:bodyPr>
          <a:lstStyle/>
          <a:p>
            <a:pPr marL="342900" indent="-342900">
              <a:buAutoNum type="arabicPeriod"/>
            </a:pPr>
            <a:r>
              <a:rPr lang="en-US" altLang="ja-JP" sz="2400" dirty="0" smtClean="0">
                <a:latin typeface="Helvetica"/>
                <a:cs typeface="Helvetica"/>
              </a:rPr>
              <a:t>Relative risk of a child being diagnosed with autism is increased at least 25-fold over the population prevalence in families in which a sibling is affected.</a:t>
            </a:r>
            <a:br>
              <a:rPr lang="en-US" altLang="ja-JP" sz="2400" dirty="0" smtClean="0">
                <a:latin typeface="Helvetica"/>
                <a:cs typeface="Helvetica"/>
              </a:rPr>
            </a:br>
            <a:endParaRPr lang="en-US" altLang="ja-JP" sz="2400" dirty="0" smtClean="0">
              <a:latin typeface="Helvetica"/>
              <a:cs typeface="Helvetica"/>
            </a:endParaRPr>
          </a:p>
          <a:p>
            <a:pPr marL="342900" indent="-342900">
              <a:buAutoNum type="arabicPeriod"/>
            </a:pPr>
            <a:r>
              <a:rPr lang="en-US" altLang="ja-JP" sz="2400" dirty="0" smtClean="0">
                <a:latin typeface="Helvetica"/>
                <a:cs typeface="Helvetica"/>
              </a:rPr>
              <a:t>Siblings and parents of an affected child are more likely than controls to show subtle cognitive or behavioral features that are qualitatively similar to those observed in </a:t>
            </a:r>
            <a:r>
              <a:rPr lang="en-US" altLang="ja-JP" sz="2400" dirty="0" err="1" smtClean="0">
                <a:latin typeface="Helvetica"/>
                <a:cs typeface="Helvetica"/>
              </a:rPr>
              <a:t>probands</a:t>
            </a:r>
            <a:r>
              <a:rPr lang="en-US" altLang="ja-JP" sz="2400" dirty="0" smtClean="0">
                <a:latin typeface="Helvetica"/>
                <a:cs typeface="Helvetica"/>
              </a:rPr>
              <a:t>.</a:t>
            </a:r>
            <a:br>
              <a:rPr lang="en-US" altLang="ja-JP" sz="2400" dirty="0" smtClean="0">
                <a:latin typeface="Helvetica"/>
                <a:cs typeface="Helvetica"/>
              </a:rPr>
            </a:br>
            <a:endParaRPr lang="en-US" altLang="ja-JP" sz="2400" dirty="0" smtClean="0">
              <a:latin typeface="Helvetica"/>
              <a:cs typeface="Helvetica"/>
            </a:endParaRPr>
          </a:p>
          <a:p>
            <a:pPr marL="342900" indent="-342900">
              <a:buAutoNum type="arabicPeriod"/>
            </a:pPr>
            <a:r>
              <a:rPr lang="en-US" altLang="ja-JP" sz="2400" dirty="0" smtClean="0">
                <a:latin typeface="Helvetica"/>
                <a:cs typeface="Helvetica"/>
              </a:rPr>
              <a:t>Twin studies indicate that concordance rates for monozygotic twins (70–90%) are several-fold higher than the corresponding values for </a:t>
            </a:r>
            <a:r>
              <a:rPr lang="en-US" altLang="ja-JP" sz="2400" dirty="0" err="1" smtClean="0">
                <a:latin typeface="Helvetica"/>
                <a:cs typeface="Helvetica"/>
              </a:rPr>
              <a:t>dizygotic</a:t>
            </a:r>
            <a:r>
              <a:rPr lang="en-US" altLang="ja-JP" sz="2400" dirty="0" smtClean="0">
                <a:latin typeface="Helvetica"/>
                <a:cs typeface="Helvetica"/>
              </a:rPr>
              <a:t> twins (0–10%)</a:t>
            </a:r>
            <a:endParaRPr lang="ja-JP" altLang="en-US" sz="2400" dirty="0">
              <a:latin typeface="Helvetica"/>
              <a:cs typeface="Helvetica"/>
            </a:endParaRPr>
          </a:p>
        </p:txBody>
      </p:sp>
      <p:sp>
        <p:nvSpPr>
          <p:cNvPr id="5" name="TextBox 4"/>
          <p:cNvSpPr txBox="1"/>
          <p:nvPr/>
        </p:nvSpPr>
        <p:spPr>
          <a:xfrm>
            <a:off x="325440" y="6286500"/>
            <a:ext cx="3446460" cy="369332"/>
          </a:xfrm>
          <a:prstGeom prst="rect">
            <a:avLst/>
          </a:prstGeom>
          <a:noFill/>
        </p:spPr>
        <p:txBody>
          <a:bodyPr wrap="square" rtlCol="0">
            <a:spAutoFit/>
          </a:bodyPr>
          <a:lstStyle/>
          <a:p>
            <a:r>
              <a:rPr kumimoji="1" lang="en-US" altLang="ja-JP" dirty="0" smtClean="0"/>
              <a:t>Abrahams and </a:t>
            </a:r>
            <a:r>
              <a:rPr kumimoji="1" lang="en-US" altLang="ja-JP" dirty="0" err="1" smtClean="0"/>
              <a:t>Geschwind</a:t>
            </a:r>
            <a:r>
              <a:rPr kumimoji="1" lang="en-US" altLang="ja-JP" dirty="0" smtClean="0"/>
              <a:t>, 2008</a:t>
            </a:r>
            <a:endParaRPr kumimoji="1" lang="ja-JP" altLang="en-US" dirty="0"/>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 name="droppedImage.png"/>
          <p:cNvPicPr/>
          <p:nvPr/>
        </p:nvPicPr>
        <p:blipFill>
          <a:blip r:embed="rId2">
            <a:extLst/>
          </a:blip>
          <a:stretch>
            <a:fillRect/>
          </a:stretch>
        </p:blipFill>
        <p:spPr>
          <a:xfrm>
            <a:off x="696686" y="1149532"/>
            <a:ext cx="7592786" cy="4562189"/>
          </a:xfrm>
          <a:prstGeom prst="rect">
            <a:avLst/>
          </a:prstGeom>
          <a:ln w="12700">
            <a:miter lim="400000"/>
          </a:ln>
        </p:spPr>
      </p:pic>
      <p:sp>
        <p:nvSpPr>
          <p:cNvPr id="176" name="Shape 176"/>
          <p:cNvSpPr>
            <a:spLocks noGrp="1"/>
          </p:cNvSpPr>
          <p:nvPr>
            <p:ph type="title"/>
          </p:nvPr>
        </p:nvSpPr>
        <p:spPr>
          <a:xfrm>
            <a:off x="141515" y="-391886"/>
            <a:ext cx="8632371" cy="1717766"/>
          </a:xfrm>
          <a:prstGeom prst="rect">
            <a:avLst/>
          </a:prstGeom>
        </p:spPr>
        <p:txBody>
          <a:bodyPr lIns="23444" tIns="23444" rIns="23444" bIns="23444" anchor="ctr"/>
          <a:lstStyle/>
          <a:p>
            <a:pPr lvl="0">
              <a:defRPr sz="1800"/>
            </a:pPr>
            <a:r>
              <a:rPr sz="2100" b="1" dirty="0">
                <a:solidFill>
                  <a:srgbClr val="0433FF"/>
                </a:solidFill>
                <a:latin typeface="Arial"/>
                <a:ea typeface="Arial"/>
                <a:cs typeface="Arial"/>
                <a:sym typeface="Arial"/>
              </a:rPr>
              <a:t>SS18L1/CREST </a:t>
            </a:r>
            <a:r>
              <a:rPr sz="2100" b="1" i="1" dirty="0">
                <a:solidFill>
                  <a:srgbClr val="0433FF"/>
                </a:solidFill>
                <a:latin typeface="Arial"/>
                <a:ea typeface="Arial"/>
                <a:cs typeface="Arial"/>
                <a:sym typeface="Arial"/>
              </a:rPr>
              <a:t>de novo</a:t>
            </a:r>
            <a:r>
              <a:rPr sz="2100" b="1" dirty="0">
                <a:solidFill>
                  <a:srgbClr val="0433FF"/>
                </a:solidFill>
                <a:latin typeface="Arial"/>
                <a:ea typeface="Arial"/>
                <a:cs typeface="Arial"/>
                <a:sym typeface="Arial"/>
              </a:rPr>
              <a:t> mutation causes dendrite outgrowth defects</a:t>
            </a:r>
          </a:p>
        </p:txBody>
      </p:sp>
      <p:pic>
        <p:nvPicPr>
          <p:cNvPr id="177" name="droppedImage.png"/>
          <p:cNvPicPr/>
          <p:nvPr/>
        </p:nvPicPr>
        <p:blipFill>
          <a:blip r:embed="rId3">
            <a:extLst/>
          </a:blip>
          <a:stretch>
            <a:fillRect/>
          </a:stretch>
        </p:blipFill>
        <p:spPr>
          <a:xfrm>
            <a:off x="1547098" y="1240972"/>
            <a:ext cx="5895877" cy="4697730"/>
          </a:xfrm>
          <a:prstGeom prst="rect">
            <a:avLst/>
          </a:prstGeom>
          <a:ln w="76200">
            <a:solidFill/>
            <a:miter lim="400000"/>
          </a:ln>
          <a:effectLst>
            <a:outerShdw blurRad="127000" dist="76200" dir="2700000" rotWithShape="0">
              <a:srgbClr val="000000">
                <a:alpha val="75000"/>
              </a:srgbClr>
            </a:outerShdw>
          </a:effectLst>
        </p:spPr>
      </p:pic>
      <p:sp>
        <p:nvSpPr>
          <p:cNvPr id="178" name="Shape 178"/>
          <p:cNvSpPr/>
          <p:nvPr/>
        </p:nvSpPr>
        <p:spPr>
          <a:xfrm>
            <a:off x="179614" y="6289700"/>
            <a:ext cx="4833257" cy="324345"/>
          </a:xfrm>
          <a:prstGeom prst="rect">
            <a:avLst/>
          </a:prstGeom>
          <a:ln w="12700">
            <a:miter lim="400000"/>
          </a:ln>
          <a:extLst>
            <a:ext uri="{C572A759-6A51-4108-AA02-DFA0A04FC94B}">
              <ma14:wrappingTextBoxFlag xmlns:ma14="http://schemas.microsoft.com/office/mac/drawingml/2011/main" val="1"/>
            </a:ext>
          </a:extLst>
        </p:spPr>
        <p:txBody>
          <a:bodyPr lIns="23444" tIns="23444" rIns="23444" bIns="23444" anchor="ctr">
            <a:spAutoFit/>
          </a:bodyPr>
          <a:lstStyle>
            <a:lvl1pPr algn="l">
              <a:defRPr sz="4000"/>
            </a:lvl1pPr>
          </a:lstStyle>
          <a:p>
            <a:pPr lvl="0">
              <a:defRPr sz="1800"/>
            </a:pPr>
            <a:r>
              <a:rPr sz="1800" dirty="0"/>
              <a:t>with Brett Staahl and Gerald Crabtree (Stanford)</a:t>
            </a:r>
          </a:p>
        </p:txBody>
      </p:sp>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 grpId="0" animBg="1" advAuto="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Shape 156"/>
          <p:cNvSpPr/>
          <p:nvPr/>
        </p:nvSpPr>
        <p:spPr>
          <a:xfrm>
            <a:off x="768123" y="8138"/>
            <a:ext cx="8315397" cy="447455"/>
          </a:xfrm>
          <a:prstGeom prst="rect">
            <a:avLst/>
          </a:prstGeom>
          <a:ln w="12700">
            <a:miter lim="400000"/>
          </a:ln>
          <a:extLst>
            <a:ext uri="{C572A759-6A51-4108-AA02-DFA0A04FC94B}">
              <ma14:wrappingTextBoxFlag xmlns:ma14="http://schemas.microsoft.com/office/mac/drawingml/2011/main" val="1"/>
            </a:ext>
          </a:extLst>
        </p:spPr>
        <p:txBody>
          <a:bodyPr wrap="none" lIns="23444" tIns="23444" rIns="23444" bIns="23444" anchor="ctr">
            <a:spAutoFit/>
          </a:bodyPr>
          <a:lstStyle/>
          <a:p>
            <a:pPr lvl="0">
              <a:defRPr sz="1800"/>
            </a:pPr>
            <a:r>
              <a:rPr sz="2600" b="1" dirty="0">
                <a:solidFill>
                  <a:srgbClr val="0433FF"/>
                </a:solidFill>
                <a:latin typeface="Arial"/>
                <a:ea typeface="Arial"/>
                <a:cs typeface="Arial"/>
                <a:sym typeface="Arial"/>
              </a:rPr>
              <a:t>25 non-synonomous </a:t>
            </a:r>
            <a:r>
              <a:rPr sz="2600" b="1" i="1" dirty="0">
                <a:solidFill>
                  <a:srgbClr val="0433FF"/>
                </a:solidFill>
                <a:latin typeface="Arial"/>
                <a:ea typeface="Arial"/>
                <a:cs typeface="Arial"/>
                <a:sym typeface="Arial"/>
              </a:rPr>
              <a:t>de novo</a:t>
            </a:r>
            <a:r>
              <a:rPr sz="2600" b="1" dirty="0">
                <a:solidFill>
                  <a:srgbClr val="0433FF"/>
                </a:solidFill>
                <a:latin typeface="Arial"/>
                <a:ea typeface="Arial"/>
                <a:cs typeface="Arial"/>
                <a:sym typeface="Arial"/>
              </a:rPr>
              <a:t> mutations in ALS trios</a:t>
            </a:r>
          </a:p>
        </p:txBody>
      </p:sp>
      <p:pic>
        <p:nvPicPr>
          <p:cNvPr id="4" name="Picture 3"/>
          <p:cNvPicPr>
            <a:picLocks noChangeAspect="1"/>
          </p:cNvPicPr>
          <p:nvPr/>
        </p:nvPicPr>
        <p:blipFill>
          <a:blip r:embed="rId2"/>
          <a:stretch>
            <a:fillRect/>
          </a:stretch>
        </p:blipFill>
        <p:spPr>
          <a:xfrm>
            <a:off x="76200" y="850900"/>
            <a:ext cx="9067800" cy="5289550"/>
          </a:xfrm>
          <a:prstGeom prst="rect">
            <a:avLst/>
          </a:prstGeom>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 name="droppedImage.pdf"/>
          <p:cNvPicPr/>
          <p:nvPr/>
        </p:nvPicPr>
        <p:blipFill>
          <a:blip r:embed="rId2">
            <a:extLst/>
          </a:blip>
          <a:stretch>
            <a:fillRect/>
          </a:stretch>
        </p:blipFill>
        <p:spPr>
          <a:xfrm>
            <a:off x="985157" y="91440"/>
            <a:ext cx="7166993" cy="6675120"/>
          </a:xfrm>
          <a:prstGeom prst="rect">
            <a:avLst/>
          </a:prstGeom>
          <a:ln w="12700">
            <a:miter lim="400000"/>
          </a:ln>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Shape 188"/>
          <p:cNvSpPr>
            <a:spLocks noGrp="1"/>
          </p:cNvSpPr>
          <p:nvPr>
            <p:ph type="title"/>
          </p:nvPr>
        </p:nvSpPr>
        <p:spPr>
          <a:xfrm>
            <a:off x="32657" y="-189412"/>
            <a:ext cx="9078686" cy="1717766"/>
          </a:xfrm>
          <a:prstGeom prst="rect">
            <a:avLst/>
          </a:prstGeom>
        </p:spPr>
        <p:txBody>
          <a:bodyPr lIns="23444" tIns="23444" rIns="23444" bIns="23444" anchor="ctr"/>
          <a:lstStyle/>
          <a:p>
            <a:pPr lvl="0">
              <a:defRPr sz="1800"/>
            </a:pPr>
            <a:r>
              <a:rPr sz="3200" b="1" dirty="0">
                <a:solidFill>
                  <a:srgbClr val="0433FF"/>
                </a:solidFill>
                <a:latin typeface="Arial"/>
                <a:ea typeface="Arial"/>
                <a:cs typeface="Arial"/>
                <a:sym typeface="Arial"/>
              </a:rPr>
              <a:t>Can we replicate our results</a:t>
            </a:r>
          </a:p>
          <a:p>
            <a:pPr lvl="0">
              <a:defRPr sz="1800"/>
            </a:pPr>
            <a:r>
              <a:rPr sz="3200" b="1" dirty="0">
                <a:solidFill>
                  <a:srgbClr val="0433FF"/>
                </a:solidFill>
                <a:latin typeface="Arial"/>
                <a:ea typeface="Arial"/>
                <a:cs typeface="Arial"/>
                <a:sym typeface="Arial"/>
              </a:rPr>
              <a:t> in an independent ALS cohort?</a:t>
            </a:r>
          </a:p>
        </p:txBody>
      </p:sp>
      <p:sp>
        <p:nvSpPr>
          <p:cNvPr id="189" name="Shape 189"/>
          <p:cNvSpPr/>
          <p:nvPr/>
        </p:nvSpPr>
        <p:spPr>
          <a:xfrm>
            <a:off x="368300" y="6302763"/>
            <a:ext cx="2928257" cy="324345"/>
          </a:xfrm>
          <a:prstGeom prst="rect">
            <a:avLst/>
          </a:prstGeom>
          <a:ln w="12700">
            <a:miter lim="400000"/>
          </a:ln>
          <a:extLst>
            <a:ext uri="{C572A759-6A51-4108-AA02-DFA0A04FC94B}">
              <ma14:wrappingTextBoxFlag xmlns:ma14="http://schemas.microsoft.com/office/mac/drawingml/2011/main" val="1"/>
            </a:ext>
          </a:extLst>
        </p:spPr>
        <p:txBody>
          <a:bodyPr lIns="23444" tIns="23444" rIns="23444" bIns="23444" anchor="ctr">
            <a:spAutoFit/>
          </a:bodyPr>
          <a:lstStyle>
            <a:lvl1pPr>
              <a:defRPr sz="4000"/>
            </a:lvl1pPr>
          </a:lstStyle>
          <a:p>
            <a:pPr lvl="0">
              <a:defRPr sz="1800"/>
            </a:pPr>
            <a:r>
              <a:rPr sz="1800" dirty="0"/>
              <a:t>with Ian Blair (Australia)</a:t>
            </a:r>
          </a:p>
        </p:txBody>
      </p:sp>
      <p:sp>
        <p:nvSpPr>
          <p:cNvPr id="190" name="Shape 190"/>
          <p:cNvSpPr/>
          <p:nvPr/>
        </p:nvSpPr>
        <p:spPr>
          <a:xfrm>
            <a:off x="368300" y="1804064"/>
            <a:ext cx="8276506" cy="3648331"/>
          </a:xfrm>
          <a:prstGeom prst="rect">
            <a:avLst/>
          </a:prstGeom>
          <a:ln w="12700">
            <a:miter lim="400000"/>
          </a:ln>
          <a:extLst>
            <a:ext uri="{C572A759-6A51-4108-AA02-DFA0A04FC94B}">
              <ma14:wrappingTextBoxFlag xmlns:ma14="http://schemas.microsoft.com/office/mac/drawingml/2011/main" val="1"/>
            </a:ext>
          </a:extLst>
        </p:spPr>
        <p:txBody>
          <a:bodyPr wrap="square" lIns="23444" tIns="23444" rIns="23444" bIns="23444" anchor="ctr">
            <a:spAutoFit/>
          </a:bodyPr>
          <a:lstStyle/>
          <a:p>
            <a:pPr lvl="0">
              <a:defRPr sz="1800"/>
            </a:pPr>
            <a:r>
              <a:rPr sz="2600" dirty="0">
                <a:latin typeface="Arial"/>
                <a:ea typeface="Arial"/>
                <a:cs typeface="Arial"/>
                <a:sym typeface="Arial"/>
              </a:rPr>
              <a:t>Sequenced </a:t>
            </a:r>
            <a:r>
              <a:rPr sz="2600" dirty="0">
                <a:solidFill>
                  <a:srgbClr val="FF2600"/>
                </a:solidFill>
                <a:latin typeface="Arial"/>
                <a:ea typeface="Arial"/>
                <a:cs typeface="Arial"/>
                <a:sym typeface="Arial"/>
              </a:rPr>
              <a:t>SS18L1/CREST</a:t>
            </a:r>
            <a:r>
              <a:rPr sz="2600" dirty="0">
                <a:latin typeface="Arial"/>
                <a:ea typeface="Arial"/>
                <a:cs typeface="Arial"/>
                <a:sym typeface="Arial"/>
              </a:rPr>
              <a:t> </a:t>
            </a:r>
          </a:p>
          <a:p>
            <a:pPr lvl="0">
              <a:defRPr sz="1800"/>
            </a:pPr>
            <a:endParaRPr sz="2600" dirty="0">
              <a:latin typeface="Arial"/>
              <a:ea typeface="Arial"/>
              <a:cs typeface="Arial"/>
              <a:sym typeface="Arial"/>
            </a:endParaRPr>
          </a:p>
          <a:p>
            <a:pPr lvl="0">
              <a:defRPr sz="1800"/>
            </a:pPr>
            <a:r>
              <a:rPr sz="2600" dirty="0">
                <a:latin typeface="Arial"/>
                <a:ea typeface="Arial"/>
                <a:cs typeface="Arial"/>
                <a:sym typeface="Arial"/>
              </a:rPr>
              <a:t>62 Australian FALS Cases</a:t>
            </a:r>
          </a:p>
          <a:p>
            <a:pPr lvl="0">
              <a:defRPr sz="1800"/>
            </a:pPr>
            <a:endParaRPr sz="2600" i="1" dirty="0">
              <a:latin typeface="Arial"/>
              <a:ea typeface="Arial"/>
              <a:cs typeface="Arial"/>
              <a:sym typeface="Arial"/>
            </a:endParaRPr>
          </a:p>
          <a:p>
            <a:pPr lvl="0">
              <a:defRPr sz="1800"/>
            </a:pPr>
            <a:r>
              <a:rPr sz="2600" i="1" dirty="0">
                <a:latin typeface="Arial"/>
                <a:ea typeface="Arial"/>
                <a:cs typeface="Arial"/>
                <a:sym typeface="Arial"/>
              </a:rPr>
              <a:t>Screened for mutations in known ALS genes including C9ORF72, TARDBP, SOD1, FUS, PFN1, OPTN, VCP, UBQLN2, ANG, FIG4, DCTN1, and CHMP2B</a:t>
            </a:r>
          </a:p>
          <a:p>
            <a:pPr lvl="0">
              <a:defRPr sz="1800"/>
            </a:pPr>
            <a:endParaRPr sz="2600" dirty="0">
              <a:latin typeface="Arial"/>
              <a:ea typeface="Arial"/>
              <a:cs typeface="Arial"/>
              <a:sym typeface="Arial"/>
            </a:endParaRPr>
          </a:p>
          <a:p>
            <a:pPr lvl="0">
              <a:defRPr sz="1800"/>
            </a:pPr>
            <a:endParaRPr sz="2600" i="1" dirty="0">
              <a:latin typeface="Arial"/>
              <a:ea typeface="Arial"/>
              <a:cs typeface="Arial"/>
              <a:sym typeface="Arial"/>
            </a:endParaRPr>
          </a:p>
        </p:txBody>
      </p:sp>
    </p:spTree>
  </p:cSld>
  <p:clrMapOvr>
    <a:masterClrMapping/>
  </p:clrMapOvr>
  <p:transition xmlns:p14="http://schemas.microsoft.com/office/powerpoint/2010/main" spd="med"/>
  <p:timing>
    <p:tnLst>
      <p:par>
        <p:cTn xmlns:p14="http://schemas.microsoft.com/office/powerpoint/2010/mai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90">
                                            <p:bg/>
                                          </p:spTgt>
                                        </p:tgtEl>
                                        <p:attrNameLst>
                                          <p:attrName>style.visibility</p:attrName>
                                        </p:attrNameLst>
                                      </p:cBhvr>
                                      <p:to>
                                        <p:strVal val="visible"/>
                                      </p:to>
                                    </p:set>
                                  </p:childTnLst>
                                </p:cTn>
                              </p:par>
                              <p:par>
                                <p:cTn id="7" presetID="1" presetClass="entr" presetSubtype="0" fill="hold" grpId="0">
                                  <p:stCondLst>
                                    <p:cond delay="0"/>
                                  </p:stCondLst>
                                  <p:iterate>
                                    <p:tmAbs val="0"/>
                                  </p:iterate>
                                  <p:childTnLst>
                                    <p:set>
                                      <p:cBhvr>
                                        <p:cTn id="8" fill="hold"/>
                                        <p:tgtEl>
                                          <p:spTgt spid="19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iterate>
                                    <p:tmAbs val="0"/>
                                  </p:iterate>
                                  <p:childTnLst>
                                    <p:set>
                                      <p:cBhvr>
                                        <p:cTn id="12" fill="hold"/>
                                        <p:tgtEl>
                                          <p:spTgt spid="190">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iterate>
                                    <p:tmAbs val="0"/>
                                  </p:iterate>
                                  <p:childTnLst>
                                    <p:set>
                                      <p:cBhvr>
                                        <p:cTn id="16" fill="hold"/>
                                        <p:tgtEl>
                                          <p:spTgt spid="19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0" grpId="0" build="p" bldLvl="5" animBg="1" advAuto="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1" y="749300"/>
            <a:ext cx="9181657" cy="5715000"/>
          </a:xfrm>
          <a:prstGeom prst="rect">
            <a:avLst/>
          </a:prstGeom>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 name="droppedImage.png"/>
          <p:cNvPicPr/>
          <p:nvPr/>
        </p:nvPicPr>
        <p:blipFill>
          <a:blip r:embed="rId2">
            <a:extLst/>
          </a:blip>
          <a:stretch>
            <a:fillRect/>
          </a:stretch>
        </p:blipFill>
        <p:spPr>
          <a:xfrm>
            <a:off x="43543" y="1234440"/>
            <a:ext cx="9051471" cy="4620213"/>
          </a:xfrm>
          <a:prstGeom prst="rect">
            <a:avLst/>
          </a:prstGeom>
          <a:ln w="12700">
            <a:miter lim="400000"/>
          </a:ln>
        </p:spPr>
      </p:pic>
      <p:sp>
        <p:nvSpPr>
          <p:cNvPr id="203" name="Shape 203"/>
          <p:cNvSpPr>
            <a:spLocks noGrp="1"/>
          </p:cNvSpPr>
          <p:nvPr>
            <p:ph type="title"/>
          </p:nvPr>
        </p:nvSpPr>
        <p:spPr>
          <a:xfrm>
            <a:off x="32657" y="-189412"/>
            <a:ext cx="9078686" cy="1717766"/>
          </a:xfrm>
          <a:prstGeom prst="rect">
            <a:avLst/>
          </a:prstGeom>
        </p:spPr>
        <p:txBody>
          <a:bodyPr lIns="23444" tIns="23444" rIns="23444" bIns="23444" anchor="ctr"/>
          <a:lstStyle>
            <a:lvl1pPr>
              <a:defRPr sz="6900" b="1">
                <a:solidFill>
                  <a:srgbClr val="0433FF"/>
                </a:solidFill>
                <a:latin typeface="Arial"/>
                <a:ea typeface="Arial"/>
                <a:cs typeface="Arial"/>
                <a:sym typeface="Arial"/>
              </a:defRPr>
            </a:lvl1pPr>
          </a:lstStyle>
          <a:p>
            <a:pPr lvl="0">
              <a:defRPr sz="1800" b="0">
                <a:solidFill>
                  <a:srgbClr val="000000"/>
                </a:solidFill>
              </a:defRPr>
            </a:pPr>
            <a:r>
              <a:rPr sz="3200" dirty="0"/>
              <a:t>SS18L1/CREST function</a:t>
            </a:r>
          </a:p>
        </p:txBody>
      </p:sp>
      <p:sp>
        <p:nvSpPr>
          <p:cNvPr id="204" name="Shape 204"/>
          <p:cNvSpPr/>
          <p:nvPr/>
        </p:nvSpPr>
        <p:spPr>
          <a:xfrm flipV="1">
            <a:off x="2988129" y="2379345"/>
            <a:ext cx="432310" cy="546736"/>
          </a:xfrm>
          <a:prstGeom prst="line">
            <a:avLst/>
          </a:prstGeom>
          <a:ln w="127000">
            <a:solidFill>
              <a:srgbClr val="FF2600"/>
            </a:solidFill>
            <a:miter lim="400000"/>
            <a:headEnd type="stealth"/>
          </a:ln>
        </p:spPr>
        <p:txBody>
          <a:bodyPr lIns="0" tIns="0" rIns="0" bIns="0" anchor="ctr"/>
          <a:lstStyle/>
          <a:p>
            <a:pPr defTabSz="210998">
              <a:defRPr sz="1200">
                <a:latin typeface="Helvetica"/>
                <a:ea typeface="Helvetica"/>
                <a:cs typeface="Helvetica"/>
                <a:sym typeface="Helvetica"/>
              </a:defRPr>
            </a:pPr>
            <a:endParaRPr dirty="0"/>
          </a:p>
        </p:txBody>
      </p:sp>
      <p:sp>
        <p:nvSpPr>
          <p:cNvPr id="205" name="Shape 205"/>
          <p:cNvSpPr/>
          <p:nvPr/>
        </p:nvSpPr>
        <p:spPr>
          <a:xfrm flipV="1">
            <a:off x="7973786" y="2508069"/>
            <a:ext cx="432310" cy="546735"/>
          </a:xfrm>
          <a:prstGeom prst="line">
            <a:avLst/>
          </a:prstGeom>
          <a:ln w="127000">
            <a:solidFill>
              <a:srgbClr val="FF2600"/>
            </a:solidFill>
            <a:miter lim="400000"/>
            <a:headEnd type="stealth"/>
          </a:ln>
        </p:spPr>
        <p:txBody>
          <a:bodyPr lIns="0" tIns="0" rIns="0" bIns="0" anchor="ctr"/>
          <a:lstStyle/>
          <a:p>
            <a:pPr defTabSz="210998">
              <a:defRPr sz="1200">
                <a:latin typeface="Helvetica"/>
                <a:ea typeface="Helvetica"/>
                <a:cs typeface="Helvetica"/>
                <a:sym typeface="Helvetica"/>
              </a:defRPr>
            </a:pPr>
            <a:endParaRPr dirty="0"/>
          </a:p>
        </p:txBody>
      </p:sp>
      <p:sp>
        <p:nvSpPr>
          <p:cNvPr id="206" name="Shape 206"/>
          <p:cNvSpPr/>
          <p:nvPr/>
        </p:nvSpPr>
        <p:spPr>
          <a:xfrm>
            <a:off x="179614" y="6289700"/>
            <a:ext cx="4833257" cy="324345"/>
          </a:xfrm>
          <a:prstGeom prst="rect">
            <a:avLst/>
          </a:prstGeom>
          <a:ln w="12700">
            <a:miter lim="400000"/>
          </a:ln>
          <a:extLst>
            <a:ext uri="{C572A759-6A51-4108-AA02-DFA0A04FC94B}">
              <ma14:wrappingTextBoxFlag xmlns:ma14="http://schemas.microsoft.com/office/mac/drawingml/2011/main" val="1"/>
            </a:ext>
          </a:extLst>
        </p:spPr>
        <p:txBody>
          <a:bodyPr lIns="23444" tIns="23444" rIns="23444" bIns="23444" anchor="ctr">
            <a:spAutoFit/>
          </a:bodyPr>
          <a:lstStyle>
            <a:lvl1pPr algn="l">
              <a:defRPr sz="4000"/>
            </a:lvl1pPr>
          </a:lstStyle>
          <a:p>
            <a:pPr lvl="0">
              <a:defRPr sz="1800"/>
            </a:pPr>
            <a:r>
              <a:rPr sz="1800" dirty="0"/>
              <a:t>Brett Staahl and Gerald Crabtree (Stanford)</a:t>
            </a:r>
          </a:p>
        </p:txBody>
      </p:sp>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Shape 151"/>
          <p:cNvSpPr/>
          <p:nvPr/>
        </p:nvSpPr>
        <p:spPr>
          <a:xfrm>
            <a:off x="369500" y="231865"/>
            <a:ext cx="8315397" cy="447455"/>
          </a:xfrm>
          <a:prstGeom prst="rect">
            <a:avLst/>
          </a:prstGeom>
          <a:ln w="12700">
            <a:miter lim="400000"/>
          </a:ln>
          <a:extLst>
            <a:ext uri="{C572A759-6A51-4108-AA02-DFA0A04FC94B}">
              <ma14:wrappingTextBoxFlag xmlns:ma14="http://schemas.microsoft.com/office/mac/drawingml/2011/main" val="1"/>
            </a:ext>
          </a:extLst>
        </p:spPr>
        <p:txBody>
          <a:bodyPr wrap="none" lIns="23444" tIns="23444" rIns="23444" bIns="23444" anchor="ctr">
            <a:spAutoFit/>
          </a:bodyPr>
          <a:lstStyle/>
          <a:p>
            <a:pPr lvl="0">
              <a:defRPr sz="1800"/>
            </a:pPr>
            <a:r>
              <a:rPr sz="2600" b="1" dirty="0">
                <a:solidFill>
                  <a:srgbClr val="0433FF"/>
                </a:solidFill>
                <a:latin typeface="Arial"/>
                <a:ea typeface="Arial"/>
                <a:cs typeface="Arial"/>
                <a:sym typeface="Arial"/>
              </a:rPr>
              <a:t>25 non-synonomous </a:t>
            </a:r>
            <a:r>
              <a:rPr sz="2600" b="1" i="1" dirty="0">
                <a:solidFill>
                  <a:srgbClr val="0433FF"/>
                </a:solidFill>
                <a:latin typeface="Arial"/>
                <a:ea typeface="Arial"/>
                <a:cs typeface="Arial"/>
                <a:sym typeface="Arial"/>
              </a:rPr>
              <a:t>de novo</a:t>
            </a:r>
            <a:r>
              <a:rPr sz="2600" b="1" dirty="0">
                <a:solidFill>
                  <a:srgbClr val="0433FF"/>
                </a:solidFill>
                <a:latin typeface="Arial"/>
                <a:ea typeface="Arial"/>
                <a:cs typeface="Arial"/>
                <a:sym typeface="Arial"/>
              </a:rPr>
              <a:t> mutations in ALS trios</a:t>
            </a:r>
          </a:p>
        </p:txBody>
      </p:sp>
      <p:pic>
        <p:nvPicPr>
          <p:cNvPr id="4" name="Picture 3"/>
          <p:cNvPicPr>
            <a:picLocks noChangeAspect="1"/>
          </p:cNvPicPr>
          <p:nvPr/>
        </p:nvPicPr>
        <p:blipFill>
          <a:blip r:embed="rId2"/>
          <a:stretch>
            <a:fillRect/>
          </a:stretch>
        </p:blipFill>
        <p:spPr>
          <a:xfrm>
            <a:off x="267900" y="1079500"/>
            <a:ext cx="8519248" cy="5022850"/>
          </a:xfrm>
          <a:prstGeom prst="rect">
            <a:avLst/>
          </a:prstGeom>
        </p:spPr>
      </p:pic>
    </p:spTree>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Shape 216"/>
          <p:cNvSpPr/>
          <p:nvPr/>
        </p:nvSpPr>
        <p:spPr>
          <a:xfrm>
            <a:off x="3188016" y="3205271"/>
            <a:ext cx="5949043" cy="447455"/>
          </a:xfrm>
          <a:prstGeom prst="rect">
            <a:avLst/>
          </a:prstGeom>
          <a:ln w="12700">
            <a:miter lim="400000"/>
          </a:ln>
          <a:extLst>
            <a:ext uri="{C572A759-6A51-4108-AA02-DFA0A04FC94B}">
              <ma14:wrappingTextBoxFlag xmlns:ma14="http://schemas.microsoft.com/office/mac/drawingml/2011/main" val="1"/>
            </a:ext>
          </a:extLst>
        </p:spPr>
        <p:txBody>
          <a:bodyPr lIns="23444" tIns="23444" rIns="23444" bIns="23444" anchor="ctr">
            <a:spAutoFit/>
          </a:bodyPr>
          <a:lstStyle/>
          <a:p>
            <a:pPr lvl="0" algn="l">
              <a:buSzPct val="125000"/>
              <a:buChar char="•"/>
              <a:defRPr sz="1800"/>
            </a:pPr>
            <a:endParaRPr sz="2600" dirty="0">
              <a:latin typeface="Arial"/>
              <a:ea typeface="Arial"/>
              <a:cs typeface="Arial"/>
              <a:sym typeface="Arial"/>
            </a:endParaRPr>
          </a:p>
        </p:txBody>
      </p:sp>
      <p:pic>
        <p:nvPicPr>
          <p:cNvPr id="8" name="Picture 7"/>
          <p:cNvPicPr>
            <a:picLocks noChangeAspect="1"/>
          </p:cNvPicPr>
          <p:nvPr/>
        </p:nvPicPr>
        <p:blipFill>
          <a:blip r:embed="rId2"/>
          <a:stretch>
            <a:fillRect/>
          </a:stretch>
        </p:blipFill>
        <p:spPr>
          <a:xfrm>
            <a:off x="216532" y="620821"/>
            <a:ext cx="8844327" cy="5168900"/>
          </a:xfrm>
          <a:prstGeom prst="rect">
            <a:avLst/>
          </a:prstGeom>
        </p:spPr>
      </p:pic>
    </p:spTree>
  </p:cSld>
  <p:clrMapOvr>
    <a:masterClrMapping/>
  </p:clrMapOvr>
  <p:transition xmlns:p14="http://schemas.microsoft.com/office/powerpoint/2010/main" spd="med"/>
  <p:timing>
    <p:tnLst>
      <p:par>
        <p:cTn xmlns:p14="http://schemas.microsoft.com/office/powerpoint/2010/main" id="1" dur="indefinite" restart="never" fill="hold"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12800" y="0"/>
            <a:ext cx="7504150" cy="6858000"/>
          </a:xfrm>
          <a:prstGeom prst="rect">
            <a:avLst/>
          </a:prstGeom>
        </p:spPr>
      </p:pic>
    </p:spTree>
    <p:extLst>
      <p:ext uri="{BB962C8B-B14F-4D97-AF65-F5344CB8AC3E}">
        <p14:creationId xmlns:p14="http://schemas.microsoft.com/office/powerpoint/2010/main" val="3787768071"/>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70000" y="0"/>
            <a:ext cx="6583941" cy="6858000"/>
          </a:xfrm>
          <a:prstGeom prst="rect">
            <a:avLst/>
          </a:prstGeom>
        </p:spPr>
      </p:pic>
    </p:spTree>
    <p:extLst>
      <p:ext uri="{BB962C8B-B14F-4D97-AF65-F5344CB8AC3E}">
        <p14:creationId xmlns:p14="http://schemas.microsoft.com/office/powerpoint/2010/main" val="1698394253"/>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ASD-related syndromes</a:t>
            </a:r>
            <a:endParaRPr lang="en-GB" altLang="ja-JP" sz="4400" b="1" dirty="0">
              <a:solidFill>
                <a:srgbClr val="0000FF"/>
              </a:solidFill>
              <a:latin typeface="Arial" pitchFamily="-104" charset="0"/>
              <a:ea typeface="msgothic" charset="0"/>
              <a:cs typeface="msgothic" charset="0"/>
            </a:endParaRPr>
          </a:p>
        </p:txBody>
      </p:sp>
      <p:pic>
        <p:nvPicPr>
          <p:cNvPr id="5" name="Picture 83" descr="nrg2346-t1"/>
          <p:cNvPicPr>
            <a:picLocks noChangeAspect="1" noChangeArrowheads="1"/>
          </p:cNvPicPr>
          <p:nvPr/>
        </p:nvPicPr>
        <p:blipFill>
          <a:blip r:embed="rId2"/>
          <a:srcRect b="23671"/>
          <a:stretch>
            <a:fillRect/>
          </a:stretch>
        </p:blipFill>
        <p:spPr bwMode="auto">
          <a:xfrm>
            <a:off x="517370" y="1130300"/>
            <a:ext cx="8202668" cy="4660900"/>
          </a:xfrm>
          <a:prstGeom prst="rect">
            <a:avLst/>
          </a:prstGeom>
          <a:noFill/>
        </p:spPr>
      </p:pic>
      <p:sp>
        <p:nvSpPr>
          <p:cNvPr id="6" name="TextBox 5"/>
          <p:cNvSpPr txBox="1"/>
          <p:nvPr/>
        </p:nvSpPr>
        <p:spPr>
          <a:xfrm>
            <a:off x="236540" y="5956300"/>
            <a:ext cx="8818560" cy="369332"/>
          </a:xfrm>
          <a:prstGeom prst="rect">
            <a:avLst/>
          </a:prstGeom>
          <a:noFill/>
        </p:spPr>
        <p:txBody>
          <a:bodyPr wrap="square" rtlCol="0">
            <a:spAutoFit/>
          </a:bodyPr>
          <a:lstStyle/>
          <a:p>
            <a:r>
              <a:rPr kumimoji="1" lang="en-US" altLang="ja-JP" b="1" dirty="0" smtClean="0">
                <a:latin typeface="Helvetica"/>
                <a:cs typeface="Helvetica"/>
              </a:rPr>
              <a:t>Biological themes: </a:t>
            </a:r>
            <a:r>
              <a:rPr lang="en-US" altLang="ja-JP" b="1" dirty="0" smtClean="0">
                <a:latin typeface="Helvetica"/>
                <a:cs typeface="Helvetica"/>
              </a:rPr>
              <a:t>defective synaptic function and abnormal brain connectivity</a:t>
            </a:r>
            <a:endParaRPr kumimoji="1" lang="ja-JP" altLang="en-US" b="1" dirty="0">
              <a:latin typeface="Helvetica"/>
              <a:cs typeface="Helvetica"/>
            </a:endParaRPr>
          </a:p>
        </p:txBody>
      </p:sp>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8600" y="148393"/>
            <a:ext cx="5384800" cy="2795861"/>
          </a:xfrm>
          <a:prstGeom prst="rect">
            <a:avLst/>
          </a:prstGeom>
        </p:spPr>
      </p:pic>
      <p:pic>
        <p:nvPicPr>
          <p:cNvPr id="5" name="Picture 4"/>
          <p:cNvPicPr>
            <a:picLocks noChangeAspect="1"/>
          </p:cNvPicPr>
          <p:nvPr/>
        </p:nvPicPr>
        <p:blipFill>
          <a:blip r:embed="rId3"/>
          <a:stretch>
            <a:fillRect/>
          </a:stretch>
        </p:blipFill>
        <p:spPr>
          <a:xfrm>
            <a:off x="3771900" y="2944254"/>
            <a:ext cx="4838700" cy="3824845"/>
          </a:xfrm>
          <a:prstGeom prst="rect">
            <a:avLst/>
          </a:prstGeom>
        </p:spPr>
      </p:pic>
    </p:spTree>
    <p:extLst>
      <p:ext uri="{BB962C8B-B14F-4D97-AF65-F5344CB8AC3E}">
        <p14:creationId xmlns:p14="http://schemas.microsoft.com/office/powerpoint/2010/main" val="3266848836"/>
      </p:ext>
    </p:extLst>
  </p:cSld>
  <p:clrMapOvr>
    <a:masterClrMapping/>
  </p:clrMapOvr>
  <p:transition xmlns:p14="http://schemas.microsoft.com/office/powerpoint/2010/main" spd="med"/>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Schizophrenia</a:t>
            </a:r>
            <a:endParaRPr lang="en-GB" altLang="ja-JP" sz="4400" b="1" dirty="0">
              <a:solidFill>
                <a:srgbClr val="0000FF"/>
              </a:solidFill>
              <a:latin typeface="Arial" pitchFamily="-104" charset="0"/>
              <a:ea typeface="msgothic" charset="0"/>
              <a:cs typeface="msgothic" charset="0"/>
            </a:endParaRPr>
          </a:p>
        </p:txBody>
      </p:sp>
      <p:pic>
        <p:nvPicPr>
          <p:cNvPr id="8" name="Picture 7"/>
          <p:cNvPicPr>
            <a:picLocks noChangeAspect="1"/>
          </p:cNvPicPr>
          <p:nvPr/>
        </p:nvPicPr>
        <p:blipFill>
          <a:blip r:embed="rId2"/>
          <a:stretch>
            <a:fillRect/>
          </a:stretch>
        </p:blipFill>
        <p:spPr>
          <a:xfrm>
            <a:off x="1371600" y="1299944"/>
            <a:ext cx="6362700" cy="4523006"/>
          </a:xfrm>
          <a:prstGeom prst="rect">
            <a:avLst/>
          </a:prstGeom>
          <a:effectLst>
            <a:outerShdw blurRad="50800" dist="38100" dir="2700000">
              <a:srgbClr val="000000">
                <a:alpha val="43000"/>
              </a:srgbClr>
            </a:outerShdw>
            <a:reflection stA="50000" endPos="24000" dist="12700" dir="5400000" sy="-100000" algn="bl" rotWithShape="0"/>
          </a:effectLst>
        </p:spPr>
      </p:pic>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8500" y="1346200"/>
            <a:ext cx="7848600" cy="4524315"/>
          </a:xfrm>
          <a:prstGeom prst="rect">
            <a:avLst/>
          </a:prstGeom>
          <a:noFill/>
        </p:spPr>
        <p:txBody>
          <a:bodyPr wrap="square" rtlCol="0">
            <a:spAutoFit/>
          </a:bodyPr>
          <a:lstStyle/>
          <a:p>
            <a:r>
              <a:rPr lang="en-US" altLang="ja-JP" sz="2400" dirty="0" smtClean="0">
                <a:latin typeface="Helvetica"/>
                <a:cs typeface="Helvetica"/>
              </a:rPr>
              <a:t>Schizophrenia is a severe mental disorder</a:t>
            </a:r>
          </a:p>
          <a:p>
            <a:endParaRPr lang="en-US" altLang="ja-JP" sz="2400" dirty="0" smtClean="0">
              <a:latin typeface="Helvetica"/>
              <a:cs typeface="Helvetica"/>
            </a:endParaRPr>
          </a:p>
          <a:p>
            <a:r>
              <a:rPr lang="en-US" altLang="ja-JP" sz="2400" dirty="0" smtClean="0">
                <a:latin typeface="Helvetica"/>
                <a:cs typeface="Helvetica"/>
              </a:rPr>
              <a:t>Schizophrenia may result in some combination of hallucinations, delusions, and disordered thinking and behavior</a:t>
            </a:r>
          </a:p>
          <a:p>
            <a:endParaRPr kumimoji="1" lang="en-US" altLang="ja-JP" sz="2400" dirty="0" smtClean="0">
              <a:latin typeface="Helvetica"/>
              <a:cs typeface="Helvetica"/>
            </a:endParaRPr>
          </a:p>
          <a:p>
            <a:r>
              <a:rPr lang="en-US" altLang="ja-JP" sz="2400" dirty="0" smtClean="0"/>
              <a:t>Loss of interest in everyday activities, appearing to lack emotion, reduced ability to plan or carry out activities, neglect of personal hygiene, social withdrawal, loss of motivation</a:t>
            </a:r>
          </a:p>
          <a:p>
            <a:endParaRPr kumimoji="1" lang="en-US" altLang="ja-JP" sz="2400" dirty="0" smtClean="0">
              <a:latin typeface="Helvetica"/>
              <a:cs typeface="Helvetica"/>
            </a:endParaRPr>
          </a:p>
          <a:p>
            <a:r>
              <a:rPr lang="en-US" altLang="ja-JP" sz="2400" dirty="0" smtClean="0">
                <a:latin typeface="Helvetica"/>
                <a:cs typeface="Helvetica"/>
              </a:rPr>
              <a:t>Lifetime risk of ~1%. Heritability ~80%</a:t>
            </a:r>
            <a:endParaRPr kumimoji="1" lang="ja-JP" altLang="en-US" sz="2400" dirty="0">
              <a:latin typeface="Helvetica"/>
              <a:cs typeface="Helvetica"/>
            </a:endParaRPr>
          </a:p>
        </p:txBody>
      </p:sp>
      <p:sp>
        <p:nvSpPr>
          <p:cNvPr id="5"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Schizophrenia</a:t>
            </a:r>
            <a:endParaRPr lang="en-GB" altLang="ja-JP" sz="4400" b="1" dirty="0">
              <a:solidFill>
                <a:srgbClr val="0000FF"/>
              </a:solidFill>
              <a:latin typeface="Arial" pitchFamily="-104" charset="0"/>
              <a:ea typeface="msgothic" charset="0"/>
              <a:cs typeface="msgothic" charset="0"/>
            </a:endParaRPr>
          </a:p>
        </p:txBody>
      </p:sp>
    </p:spTree>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000" y="1246031"/>
            <a:ext cx="4152900" cy="1715565"/>
          </a:xfrm>
          <a:prstGeom prst="rect">
            <a:avLst/>
          </a:prstGeom>
        </p:spPr>
      </p:pic>
      <p:pic>
        <p:nvPicPr>
          <p:cNvPr id="3" name="Picture 2"/>
          <p:cNvPicPr>
            <a:picLocks noChangeAspect="1"/>
          </p:cNvPicPr>
          <p:nvPr/>
        </p:nvPicPr>
        <p:blipFill>
          <a:blip r:embed="rId3"/>
          <a:stretch>
            <a:fillRect/>
          </a:stretch>
        </p:blipFill>
        <p:spPr>
          <a:xfrm>
            <a:off x="4368800" y="2174196"/>
            <a:ext cx="4660900" cy="2238216"/>
          </a:xfrm>
          <a:prstGeom prst="rect">
            <a:avLst/>
          </a:prstGeom>
        </p:spPr>
      </p:pic>
      <p:pic>
        <p:nvPicPr>
          <p:cNvPr id="4" name="Picture 3"/>
          <p:cNvPicPr>
            <a:picLocks noChangeAspect="1"/>
          </p:cNvPicPr>
          <p:nvPr/>
        </p:nvPicPr>
        <p:blipFill>
          <a:blip r:embed="rId4"/>
          <a:stretch>
            <a:fillRect/>
          </a:stretch>
        </p:blipFill>
        <p:spPr>
          <a:xfrm>
            <a:off x="558800" y="4806112"/>
            <a:ext cx="7112000" cy="2051888"/>
          </a:xfrm>
          <a:prstGeom prst="rect">
            <a:avLst/>
          </a:prstGeom>
        </p:spPr>
      </p:pic>
      <p:sp>
        <p:nvSpPr>
          <p:cNvPr id="5"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err="1" smtClean="0">
                <a:solidFill>
                  <a:srgbClr val="0000FF"/>
                </a:solidFill>
                <a:latin typeface="Arial" pitchFamily="-104" charset="0"/>
                <a:ea typeface="msgothic" charset="0"/>
                <a:cs typeface="msgothic" charset="0"/>
              </a:rPr>
              <a:t>CNVs</a:t>
            </a:r>
            <a:r>
              <a:rPr lang="en-GB" altLang="ja-JP" sz="4400" b="1" dirty="0" smtClean="0">
                <a:solidFill>
                  <a:srgbClr val="0000FF"/>
                </a:solidFill>
                <a:latin typeface="Arial" pitchFamily="-104" charset="0"/>
                <a:ea typeface="msgothic" charset="0"/>
                <a:cs typeface="msgothic" charset="0"/>
              </a:rPr>
              <a:t> and schizophrenia</a:t>
            </a:r>
            <a:endParaRPr lang="en-GB" altLang="ja-JP" sz="4400" b="1" dirty="0">
              <a:solidFill>
                <a:srgbClr val="0000FF"/>
              </a:solidFill>
              <a:latin typeface="Arial" pitchFamily="-104" charset="0"/>
              <a:ea typeface="msgothic" charset="0"/>
              <a:cs typeface="msgothic" charset="0"/>
            </a:endParaRPr>
          </a:p>
        </p:txBody>
      </p:sp>
    </p:spTree>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Common variants associated with schizophrenia</a:t>
            </a:r>
            <a:endParaRPr lang="en-GB" altLang="ja-JP" sz="4400" b="1" dirty="0">
              <a:solidFill>
                <a:srgbClr val="0000FF"/>
              </a:solidFill>
              <a:latin typeface="Arial" pitchFamily="-104" charset="0"/>
              <a:ea typeface="msgothic" charset="0"/>
              <a:cs typeface="msgothic" charset="0"/>
            </a:endParaRPr>
          </a:p>
        </p:txBody>
      </p:sp>
      <p:graphicFrame>
        <p:nvGraphicFramePr>
          <p:cNvPr id="88067" name="Object 3"/>
          <p:cNvGraphicFramePr>
            <a:graphicFrameLocks noChangeAspect="1"/>
          </p:cNvGraphicFramePr>
          <p:nvPr/>
        </p:nvGraphicFramePr>
        <p:xfrm>
          <a:off x="1212850" y="1725013"/>
          <a:ext cx="6838950" cy="5132987"/>
        </p:xfrm>
        <a:graphic>
          <a:graphicData uri="http://schemas.openxmlformats.org/presentationml/2006/ole">
            <mc:AlternateContent xmlns:mc="http://schemas.openxmlformats.org/markup-compatibility/2006">
              <mc:Choice xmlns:v="urn:schemas-microsoft-com:vml" Requires="v">
                <p:oleObj spid="_x0000_s88090" name="Document" r:id="rId3" imgW="23009524" imgH="17269841" progId="Word.Document.12">
                  <p:link updateAutomatic="1"/>
                </p:oleObj>
              </mc:Choice>
              <mc:Fallback>
                <p:oleObj name="Document" r:id="rId3" imgW="23009524" imgH="17269841" progId="Word.Document.12">
                  <p:link updateAutomatic="1"/>
                  <p:pic>
                    <p:nvPicPr>
                      <p:cNvPr id="0"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12850" y="1725013"/>
                        <a:ext cx="6838950" cy="51329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Intelligence</a:t>
            </a:r>
            <a:endParaRPr lang="en-GB" altLang="ja-JP" sz="4400" b="1" dirty="0">
              <a:solidFill>
                <a:srgbClr val="0000FF"/>
              </a:solidFill>
              <a:latin typeface="Arial" pitchFamily="-104" charset="0"/>
              <a:ea typeface="msgothic" charset="0"/>
              <a:cs typeface="msgothic" charset="0"/>
            </a:endParaRPr>
          </a:p>
        </p:txBody>
      </p:sp>
      <p:pic>
        <p:nvPicPr>
          <p:cNvPr id="4" name="Picture 3"/>
          <p:cNvPicPr>
            <a:picLocks noChangeAspect="1"/>
          </p:cNvPicPr>
          <p:nvPr/>
        </p:nvPicPr>
        <p:blipFill>
          <a:blip r:embed="rId2"/>
          <a:stretch>
            <a:fillRect/>
          </a:stretch>
        </p:blipFill>
        <p:spPr>
          <a:xfrm>
            <a:off x="2438400" y="990600"/>
            <a:ext cx="4114800" cy="5349240"/>
          </a:xfrm>
          <a:prstGeom prst="rect">
            <a:avLst/>
          </a:prstGeom>
          <a:effectLst>
            <a:outerShdw blurRad="50800" dist="38100" dir="2700000">
              <a:srgbClr val="000000">
                <a:alpha val="43000"/>
              </a:srgbClr>
            </a:outerShdw>
            <a:reflection stA="50000" endPos="15000" dist="12700" dir="5400000" sy="-100000" algn="bl" rotWithShape="0"/>
          </a:effectLst>
        </p:spPr>
      </p:pic>
    </p:spTree>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5440" y="1955800"/>
            <a:ext cx="7797800" cy="3416320"/>
          </a:xfrm>
          <a:prstGeom prst="rect">
            <a:avLst/>
          </a:prstGeom>
        </p:spPr>
        <p:txBody>
          <a:bodyPr wrap="square">
            <a:spAutoFit/>
          </a:bodyPr>
          <a:lstStyle/>
          <a:p>
            <a:r>
              <a:rPr lang="en-US" altLang="ja-JP" sz="2400" dirty="0" smtClean="0">
                <a:latin typeface="Helvetica"/>
                <a:cs typeface="Helvetica"/>
              </a:rPr>
              <a:t>Intelligence in human populations is associated with a wide range of important life outcomes, including educational attainment, income, health and longevity, and intelligence in childhood is a predictor of those outcomes (</a:t>
            </a:r>
            <a:r>
              <a:rPr lang="en-US" altLang="ja-JP" sz="2400" dirty="0" err="1" smtClean="0">
                <a:latin typeface="Helvetica"/>
                <a:cs typeface="Helvetica"/>
              </a:rPr>
              <a:t>Deary</a:t>
            </a:r>
            <a:r>
              <a:rPr lang="en-US" altLang="ja-JP" sz="2400" dirty="0" smtClean="0">
                <a:latin typeface="Helvetica"/>
                <a:cs typeface="Helvetica"/>
              </a:rPr>
              <a:t> et al. 2012)</a:t>
            </a:r>
            <a:endParaRPr lang="ja-JP" altLang="en-US" sz="2400" dirty="0" smtClean="0">
              <a:latin typeface="Helvetica"/>
              <a:cs typeface="Helvetica"/>
            </a:endParaRPr>
          </a:p>
          <a:p>
            <a:endParaRPr lang="ja-JP" altLang="en-US" sz="2400" dirty="0" smtClean="0">
              <a:latin typeface="Helvetica"/>
              <a:cs typeface="Helvetica"/>
            </a:endParaRPr>
          </a:p>
          <a:p>
            <a:r>
              <a:rPr lang="en-US" altLang="ja-JP" sz="2400" dirty="0" smtClean="0">
                <a:latin typeface="Helvetica"/>
                <a:cs typeface="Helvetica"/>
              </a:rPr>
              <a:t>Twin, family and adoption studies have shown that intelligence, as measured by IQ tests, is one of the most heritable behavioral traits (</a:t>
            </a:r>
            <a:r>
              <a:rPr lang="en-US" altLang="ja-JP" sz="2400" dirty="0" err="1" smtClean="0">
                <a:latin typeface="Helvetica"/>
                <a:cs typeface="Helvetica"/>
              </a:rPr>
              <a:t>Deary</a:t>
            </a:r>
            <a:r>
              <a:rPr lang="en-US" altLang="ja-JP" sz="2400" dirty="0" smtClean="0">
                <a:latin typeface="Helvetica"/>
                <a:cs typeface="Helvetica"/>
              </a:rPr>
              <a:t> et al. 2009)</a:t>
            </a:r>
            <a:endParaRPr lang="ja-JP" altLang="en-US" sz="2400" dirty="0">
              <a:latin typeface="Helvetica"/>
              <a:cs typeface="Helvetica"/>
            </a:endParaRPr>
          </a:p>
        </p:txBody>
      </p:sp>
      <p:sp>
        <p:nvSpPr>
          <p:cNvPr id="4"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Intelligence</a:t>
            </a:r>
            <a:endParaRPr lang="en-GB" altLang="ja-JP" sz="4400" b="1" dirty="0">
              <a:solidFill>
                <a:srgbClr val="0000FF"/>
              </a:solidFill>
              <a:latin typeface="Arial" pitchFamily="-104" charset="0"/>
              <a:ea typeface="msgothic" charset="0"/>
              <a:cs typeface="msgothic" charset="0"/>
            </a:endParaRPr>
          </a:p>
        </p:txBody>
      </p:sp>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52550" y="0"/>
            <a:ext cx="6896100" cy="3365500"/>
          </a:xfrm>
          <a:prstGeom prst="rect">
            <a:avLst/>
          </a:prstGeom>
        </p:spPr>
      </p:pic>
      <p:pic>
        <p:nvPicPr>
          <p:cNvPr id="3" name="Picture 2"/>
          <p:cNvPicPr>
            <a:picLocks noChangeAspect="1"/>
          </p:cNvPicPr>
          <p:nvPr/>
        </p:nvPicPr>
        <p:blipFill>
          <a:blip r:embed="rId3"/>
          <a:stretch>
            <a:fillRect/>
          </a:stretch>
        </p:blipFill>
        <p:spPr>
          <a:xfrm>
            <a:off x="38100" y="3745160"/>
            <a:ext cx="9105900" cy="234448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7042" name="Object 2"/>
          <p:cNvGraphicFramePr>
            <a:graphicFrameLocks noChangeAspect="1"/>
          </p:cNvGraphicFramePr>
          <p:nvPr>
            <p:extLst>
              <p:ext uri="{D42A27DB-BD31-4B8C-83A1-F6EECF244321}">
                <p14:modId xmlns:p14="http://schemas.microsoft.com/office/powerpoint/2010/main" val="1138551337"/>
              </p:ext>
            </p:extLst>
          </p:nvPr>
        </p:nvGraphicFramePr>
        <p:xfrm>
          <a:off x="752000" y="1816100"/>
          <a:ext cx="7746300" cy="4343400"/>
        </p:xfrm>
        <a:graphic>
          <a:graphicData uri="http://schemas.openxmlformats.org/presentationml/2006/ole">
            <mc:AlternateContent xmlns:mc="http://schemas.openxmlformats.org/markup-compatibility/2006">
              <mc:Choice xmlns:v="urn:schemas-microsoft-com:vml" Requires="v">
                <p:oleObj spid="_x0000_s87065" name="Document" r:id="rId3" imgW="23009524" imgH="12901587" progId="Word.Document.12">
                  <p:link updateAutomatic="1"/>
                </p:oleObj>
              </mc:Choice>
              <mc:Fallback>
                <p:oleObj name="Document" r:id="rId3" imgW="23009524" imgH="12901587" progId="Word.Document.12">
                  <p:link updateAutomatic="1"/>
                  <p:pic>
                    <p:nvPicPr>
                      <p:cNvPr id="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000" y="1816100"/>
                        <a:ext cx="7746300" cy="434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Common variants associated* with intelligence</a:t>
            </a:r>
            <a:endParaRPr lang="en-GB" altLang="ja-JP" sz="4400" b="1" dirty="0">
              <a:solidFill>
                <a:srgbClr val="0000FF"/>
              </a:solidFill>
              <a:latin typeface="Arial" pitchFamily="-104" charset="0"/>
              <a:ea typeface="msgothic" charset="0"/>
              <a:cs typeface="msgothic" charset="0"/>
            </a:endParaRPr>
          </a:p>
        </p:txBody>
      </p:sp>
      <p:sp>
        <p:nvSpPr>
          <p:cNvPr id="4" name="TextBox 3"/>
          <p:cNvSpPr txBox="1"/>
          <p:nvPr/>
        </p:nvSpPr>
        <p:spPr>
          <a:xfrm>
            <a:off x="752000" y="6159500"/>
            <a:ext cx="8066560" cy="369332"/>
          </a:xfrm>
          <a:prstGeom prst="rect">
            <a:avLst/>
          </a:prstGeom>
          <a:noFill/>
        </p:spPr>
        <p:txBody>
          <a:bodyPr wrap="square" rtlCol="0">
            <a:spAutoFit/>
          </a:bodyPr>
          <a:lstStyle/>
          <a:p>
            <a:r>
              <a:rPr kumimoji="1" lang="en-US" altLang="ja-JP" dirty="0" smtClean="0">
                <a:solidFill>
                  <a:srgbClr val="0000FF"/>
                </a:solidFill>
                <a:latin typeface="Helvetica"/>
                <a:cs typeface="Helvetica"/>
              </a:rPr>
              <a:t>*No individual </a:t>
            </a:r>
            <a:r>
              <a:rPr lang="en-US" altLang="ja-JP" dirty="0" smtClean="0">
                <a:solidFill>
                  <a:srgbClr val="0000FF"/>
                </a:solidFill>
                <a:latin typeface="Helvetica"/>
                <a:cs typeface="Helvetica"/>
              </a:rPr>
              <a:t>SNP has reached </a:t>
            </a:r>
            <a:r>
              <a:rPr lang="en-US" altLang="ja-JP" dirty="0" err="1" smtClean="0">
                <a:solidFill>
                  <a:srgbClr val="0000FF"/>
                </a:solidFill>
                <a:latin typeface="Helvetica"/>
                <a:cs typeface="Helvetica"/>
              </a:rPr>
              <a:t>genomewide</a:t>
            </a:r>
            <a:r>
              <a:rPr lang="en-US" altLang="ja-JP" dirty="0" smtClean="0">
                <a:solidFill>
                  <a:srgbClr val="0000FF"/>
                </a:solidFill>
                <a:latin typeface="Helvetica"/>
                <a:cs typeface="Helvetica"/>
              </a:rPr>
              <a:t> significance</a:t>
            </a:r>
            <a:endParaRPr kumimoji="1" lang="en-US" altLang="ja-JP" dirty="0" smtClean="0">
              <a:solidFill>
                <a:srgbClr val="0000FF"/>
              </a:solidFill>
              <a:latin typeface="Helvetica"/>
              <a:cs typeface="Helvetica"/>
            </a:endParaRPr>
          </a:p>
        </p:txBody>
      </p:sp>
    </p:spTree>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492250" y="601880"/>
            <a:ext cx="5378450" cy="4627969"/>
          </a:xfrm>
          <a:prstGeom prst="rect">
            <a:avLst/>
          </a:prstGeom>
        </p:spPr>
      </p:pic>
      <p:sp>
        <p:nvSpPr>
          <p:cNvPr id="3" name="Rectangle 2"/>
          <p:cNvSpPr/>
          <p:nvPr/>
        </p:nvSpPr>
        <p:spPr>
          <a:xfrm>
            <a:off x="406400" y="5295900"/>
            <a:ext cx="7810500" cy="1477328"/>
          </a:xfrm>
          <a:prstGeom prst="rect">
            <a:avLst/>
          </a:prstGeom>
        </p:spPr>
        <p:txBody>
          <a:bodyPr wrap="square">
            <a:spAutoFit/>
          </a:bodyPr>
          <a:lstStyle/>
          <a:p>
            <a:r>
              <a:rPr lang="en-US" altLang="ja-JP" dirty="0" smtClean="0"/>
              <a:t>A SNP set using the 9 </a:t>
            </a:r>
            <a:r>
              <a:rPr lang="en-US" altLang="ja-JP" dirty="0" err="1" smtClean="0"/>
              <a:t>SNPs</a:t>
            </a:r>
            <a:r>
              <a:rPr lang="en-US" altLang="ja-JP" dirty="0" smtClean="0"/>
              <a:t> from the third stage of the analysis that were associated with </a:t>
            </a:r>
            <a:r>
              <a:rPr lang="en-US" altLang="ja-JP" dirty="0" err="1" smtClean="0"/>
              <a:t>g</a:t>
            </a:r>
            <a:r>
              <a:rPr lang="en-US" altLang="ja-JP" dirty="0" smtClean="0"/>
              <a:t> at the nominal significance level of P &lt; 0.05. This SNP set correlates </a:t>
            </a:r>
            <a:r>
              <a:rPr lang="en-US" altLang="ja-JP" dirty="0" err="1" smtClean="0">
                <a:solidFill>
                  <a:srgbClr val="FF0000"/>
                </a:solidFill>
              </a:rPr>
              <a:t>r</a:t>
            </a:r>
            <a:r>
              <a:rPr lang="en-US" altLang="ja-JP" dirty="0" smtClean="0">
                <a:solidFill>
                  <a:srgbClr val="FF0000"/>
                </a:solidFill>
              </a:rPr>
              <a:t> = 0.11</a:t>
            </a:r>
            <a:r>
              <a:rPr lang="en-US" altLang="ja-JP" dirty="0" smtClean="0"/>
              <a:t> with </a:t>
            </a:r>
            <a:r>
              <a:rPr lang="en-US" altLang="ja-JP" dirty="0" err="1" smtClean="0"/>
              <a:t>g</a:t>
            </a:r>
            <a:r>
              <a:rPr lang="en-US" altLang="ja-JP" dirty="0" smtClean="0"/>
              <a:t>, accounting for </a:t>
            </a:r>
            <a:r>
              <a:rPr lang="en-US" altLang="ja-JP" dirty="0" smtClean="0">
                <a:solidFill>
                  <a:srgbClr val="FF0000"/>
                </a:solidFill>
              </a:rPr>
              <a:t>1.2% of the variance</a:t>
            </a:r>
            <a:r>
              <a:rPr lang="en-US" altLang="ja-JP" dirty="0" smtClean="0"/>
              <a:t>. Or, to put it another way, each additional high-</a:t>
            </a:r>
            <a:r>
              <a:rPr lang="en-US" altLang="ja-JP" dirty="0" err="1" smtClean="0"/>
              <a:t>g</a:t>
            </a:r>
            <a:r>
              <a:rPr lang="en-US" altLang="ja-JP" dirty="0" smtClean="0"/>
              <a:t> associated allele increases </a:t>
            </a:r>
            <a:r>
              <a:rPr lang="en-US" altLang="ja-JP" dirty="0" err="1" smtClean="0"/>
              <a:t>g</a:t>
            </a:r>
            <a:r>
              <a:rPr lang="en-US" altLang="ja-JP" dirty="0" smtClean="0"/>
              <a:t> by 0.06 standard deviations or 0.92 IQ points. </a:t>
            </a:r>
            <a:endParaRPr lang="ja-JP" altLang="en-US" dirty="0"/>
          </a:p>
        </p:txBody>
      </p:sp>
      <p:sp>
        <p:nvSpPr>
          <p:cNvPr id="4" name="TextBox 3"/>
          <p:cNvSpPr txBox="1"/>
          <p:nvPr/>
        </p:nvSpPr>
        <p:spPr>
          <a:xfrm>
            <a:off x="7588250" y="2070100"/>
            <a:ext cx="1257300" cy="646331"/>
          </a:xfrm>
          <a:prstGeom prst="rect">
            <a:avLst/>
          </a:prstGeom>
          <a:noFill/>
        </p:spPr>
        <p:txBody>
          <a:bodyPr wrap="square" rtlCol="0">
            <a:spAutoFit/>
          </a:bodyPr>
          <a:lstStyle/>
          <a:p>
            <a:r>
              <a:rPr kumimoji="1" lang="en-US" altLang="ja-JP" dirty="0" smtClean="0"/>
              <a:t>Davis et al., 2012</a:t>
            </a:r>
            <a:endParaRPr kumimoji="1" lang="ja-JP" altLang="en-US" dirty="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16200" y="808336"/>
            <a:ext cx="3987800" cy="5847496"/>
          </a:xfrm>
          <a:prstGeom prst="rect">
            <a:avLst/>
          </a:prstGeom>
        </p:spPr>
      </p:pic>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2400" b="1" dirty="0" smtClean="0">
                <a:solidFill>
                  <a:srgbClr val="0000FF"/>
                </a:solidFill>
                <a:latin typeface="Arial" pitchFamily="-104" charset="0"/>
                <a:ea typeface="msgothic" charset="0"/>
                <a:cs typeface="msgothic" charset="0"/>
              </a:rPr>
              <a:t>Regulation of synaptic function by neuronal activity</a:t>
            </a:r>
            <a:endParaRPr lang="en-GB" altLang="ja-JP" sz="2400" b="1" dirty="0">
              <a:solidFill>
                <a:srgbClr val="0000FF"/>
              </a:solidFill>
              <a:latin typeface="Arial" pitchFamily="-104" charset="0"/>
              <a:ea typeface="msgothic" charset="0"/>
              <a:cs typeface="msgothic" charset="0"/>
            </a:endParaRPr>
          </a:p>
        </p:txBody>
      </p:sp>
      <p:sp>
        <p:nvSpPr>
          <p:cNvPr id="4" name="TextBox 3"/>
          <p:cNvSpPr txBox="1"/>
          <p:nvPr/>
        </p:nvSpPr>
        <p:spPr>
          <a:xfrm>
            <a:off x="325440" y="6286500"/>
            <a:ext cx="2849560" cy="369332"/>
          </a:xfrm>
          <a:prstGeom prst="rect">
            <a:avLst/>
          </a:prstGeom>
          <a:noFill/>
        </p:spPr>
        <p:txBody>
          <a:bodyPr wrap="square" rtlCol="0">
            <a:spAutoFit/>
          </a:bodyPr>
          <a:lstStyle/>
          <a:p>
            <a:r>
              <a:rPr kumimoji="1" lang="en-US" altLang="ja-JP" dirty="0" smtClean="0"/>
              <a:t>Ebert and Greenberg, 2013</a:t>
            </a:r>
            <a:endParaRPr kumimoji="1" lang="ja-JP" altLang="en-US" dirty="0"/>
          </a:p>
        </p:txBody>
      </p:sp>
    </p:spTree>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ntelligence_SNP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0300" y="0"/>
            <a:ext cx="6884965" cy="6858000"/>
          </a:xfrm>
          <a:prstGeom prst="rect">
            <a:avLst/>
          </a:prstGeom>
        </p:spPr>
      </p:pic>
    </p:spTree>
    <p:extLst>
      <p:ext uri="{BB962C8B-B14F-4D97-AF65-F5344CB8AC3E}">
        <p14:creationId xmlns:p14="http://schemas.microsoft.com/office/powerpoint/2010/main" val="491339556"/>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Common variants associated with educational attainment</a:t>
            </a:r>
            <a:endParaRPr lang="en-GB" altLang="ja-JP" sz="4400" b="1" dirty="0">
              <a:solidFill>
                <a:srgbClr val="0000FF"/>
              </a:solidFill>
              <a:latin typeface="Arial" pitchFamily="-104" charset="0"/>
              <a:ea typeface="msgothic" charset="0"/>
              <a:cs typeface="msgothic" charset="0"/>
            </a:endParaRPr>
          </a:p>
        </p:txBody>
      </p:sp>
      <p:sp>
        <p:nvSpPr>
          <p:cNvPr id="4" name="TextBox 3"/>
          <p:cNvSpPr txBox="1"/>
          <p:nvPr/>
        </p:nvSpPr>
        <p:spPr>
          <a:xfrm>
            <a:off x="4445000" y="4161588"/>
            <a:ext cx="2316160" cy="461665"/>
          </a:xfrm>
          <a:prstGeom prst="rect">
            <a:avLst/>
          </a:prstGeom>
          <a:noFill/>
        </p:spPr>
        <p:txBody>
          <a:bodyPr wrap="square" rtlCol="0">
            <a:spAutoFit/>
          </a:bodyPr>
          <a:lstStyle/>
          <a:p>
            <a:pPr algn="r"/>
            <a:r>
              <a:rPr kumimoji="1" lang="en-US" altLang="ja-JP" sz="2400" i="1" dirty="0" smtClean="0">
                <a:solidFill>
                  <a:srgbClr val="0000FF"/>
                </a:solidFill>
                <a:latin typeface="Helvetica"/>
                <a:cs typeface="Helvetica"/>
              </a:rPr>
              <a:t>Science</a:t>
            </a:r>
            <a:r>
              <a:rPr kumimoji="1" lang="en-US" altLang="ja-JP" sz="2400" dirty="0" smtClean="0">
                <a:solidFill>
                  <a:srgbClr val="0000FF"/>
                </a:solidFill>
                <a:latin typeface="Helvetica"/>
                <a:cs typeface="Helvetica"/>
              </a:rPr>
              <a:t>, 2013</a:t>
            </a:r>
          </a:p>
        </p:txBody>
      </p:sp>
      <p:pic>
        <p:nvPicPr>
          <p:cNvPr id="2" name="Picture 1"/>
          <p:cNvPicPr>
            <a:picLocks noChangeAspect="1"/>
          </p:cNvPicPr>
          <p:nvPr/>
        </p:nvPicPr>
        <p:blipFill>
          <a:blip r:embed="rId2"/>
          <a:stretch>
            <a:fillRect/>
          </a:stretch>
        </p:blipFill>
        <p:spPr>
          <a:xfrm>
            <a:off x="647700" y="2311400"/>
            <a:ext cx="7645400" cy="1864894"/>
          </a:xfrm>
          <a:prstGeom prst="rect">
            <a:avLst/>
          </a:prstGeom>
        </p:spPr>
      </p:pic>
    </p:spTree>
    <p:extLst>
      <p:ext uri="{BB962C8B-B14F-4D97-AF65-F5344CB8AC3E}">
        <p14:creationId xmlns:p14="http://schemas.microsoft.com/office/powerpoint/2010/main" val="570920327"/>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rcRect/>
          <a:stretch>
            <a:fillRect/>
          </a:stretch>
        </p:blipFill>
        <p:spPr bwMode="auto">
          <a:xfrm>
            <a:off x="115830" y="1854200"/>
            <a:ext cx="8939270" cy="951230"/>
          </a:xfrm>
          <a:prstGeom prst="rect">
            <a:avLst/>
          </a:prstGeom>
          <a:noFill/>
          <a:ln>
            <a:noFill/>
          </a:ln>
        </p:spPr>
      </p:pic>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Common variants associated with educational attainment</a:t>
            </a:r>
            <a:endParaRPr lang="en-GB" altLang="ja-JP" sz="4400" b="1" dirty="0">
              <a:solidFill>
                <a:srgbClr val="0000FF"/>
              </a:solidFill>
              <a:latin typeface="Arial" pitchFamily="-104" charset="0"/>
              <a:ea typeface="msgothic" charset="0"/>
              <a:cs typeface="msgothic" charset="0"/>
            </a:endParaRPr>
          </a:p>
        </p:txBody>
      </p:sp>
    </p:spTree>
    <p:extLst>
      <p:ext uri="{BB962C8B-B14F-4D97-AF65-F5344CB8AC3E}">
        <p14:creationId xmlns:p14="http://schemas.microsoft.com/office/powerpoint/2010/main" val="3946881542"/>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Role of Rare Mutations in </a:t>
            </a:r>
            <a:r>
              <a:rPr lang="en-GB" altLang="ja-JP" sz="4400" b="1" dirty="0" err="1" smtClean="0">
                <a:solidFill>
                  <a:srgbClr val="0000FF"/>
                </a:solidFill>
                <a:latin typeface="Arial" pitchFamily="-104" charset="0"/>
                <a:ea typeface="msgothic" charset="0"/>
                <a:cs typeface="msgothic" charset="0"/>
              </a:rPr>
              <a:t>ASDs</a:t>
            </a:r>
            <a:endParaRPr lang="en-GB" altLang="ja-JP" sz="4400" b="1" dirty="0">
              <a:solidFill>
                <a:srgbClr val="0000FF"/>
              </a:solidFill>
              <a:latin typeface="Arial" pitchFamily="-104" charset="0"/>
              <a:ea typeface="msgothic" charset="0"/>
              <a:cs typeface="msgothic" charset="0"/>
            </a:endParaRPr>
          </a:p>
        </p:txBody>
      </p:sp>
      <p:sp>
        <p:nvSpPr>
          <p:cNvPr id="4" name="Rectangle 3"/>
          <p:cNvSpPr/>
          <p:nvPr/>
        </p:nvSpPr>
        <p:spPr>
          <a:xfrm>
            <a:off x="584200" y="1460500"/>
            <a:ext cx="8234360" cy="3416320"/>
          </a:xfrm>
          <a:prstGeom prst="rect">
            <a:avLst/>
          </a:prstGeom>
        </p:spPr>
        <p:txBody>
          <a:bodyPr wrap="square">
            <a:spAutoFit/>
          </a:bodyPr>
          <a:lstStyle/>
          <a:p>
            <a:pPr marL="342900" indent="-342900">
              <a:buFont typeface="Arial"/>
              <a:buChar char="•"/>
            </a:pPr>
            <a:r>
              <a:rPr lang="en-US" altLang="ja-JP" sz="2400" dirty="0" smtClean="0">
                <a:latin typeface="Helvetica"/>
                <a:cs typeface="Helvetica"/>
              </a:rPr>
              <a:t>6-7% of </a:t>
            </a:r>
            <a:r>
              <a:rPr lang="en-US" altLang="ja-JP" sz="2400" dirty="0" err="1" smtClean="0">
                <a:latin typeface="Helvetica"/>
                <a:cs typeface="Helvetica"/>
              </a:rPr>
              <a:t>ASDs</a:t>
            </a:r>
            <a:r>
              <a:rPr lang="en-US" altLang="ja-JP" sz="2400" dirty="0" smtClean="0">
                <a:latin typeface="Helvetica"/>
                <a:cs typeface="Helvetica"/>
              </a:rPr>
              <a:t> harbor chromosomal abnormalities (e.g., </a:t>
            </a:r>
            <a:r>
              <a:rPr lang="en-US" altLang="ja-JP" sz="2400" dirty="0" err="1" smtClean="0">
                <a:latin typeface="Helvetica"/>
                <a:cs typeface="Helvetica"/>
              </a:rPr>
              <a:t>CNVs</a:t>
            </a:r>
            <a:r>
              <a:rPr lang="en-US" altLang="ja-JP" sz="2400" dirty="0" smtClean="0">
                <a:latin typeface="Helvetica"/>
                <a:cs typeface="Helvetica"/>
              </a:rPr>
              <a:t>)</a:t>
            </a:r>
          </a:p>
          <a:p>
            <a:pPr marL="342900" indent="-342900">
              <a:buFont typeface="Arial"/>
              <a:buChar char="•"/>
            </a:pPr>
            <a:r>
              <a:rPr lang="en-US" altLang="ja-JP" sz="2400" dirty="0" smtClean="0">
                <a:latin typeface="Helvetica"/>
                <a:cs typeface="Helvetica"/>
              </a:rPr>
              <a:t/>
            </a:r>
            <a:br>
              <a:rPr lang="en-US" altLang="ja-JP" sz="2400" dirty="0" smtClean="0">
                <a:latin typeface="Helvetica"/>
                <a:cs typeface="Helvetica"/>
              </a:rPr>
            </a:br>
            <a:r>
              <a:rPr lang="en-US" altLang="ja-JP" sz="2400" dirty="0" smtClean="0">
                <a:latin typeface="Helvetica"/>
                <a:cs typeface="Helvetica"/>
              </a:rPr>
              <a:t>Inherited duplications of chromosomal region 15q11-15q13 are found in 1-2% of </a:t>
            </a:r>
            <a:r>
              <a:rPr lang="en-US" altLang="ja-JP" sz="2400" dirty="0" err="1" smtClean="0">
                <a:latin typeface="Helvetica"/>
                <a:cs typeface="Helvetica"/>
              </a:rPr>
              <a:t>ASDs</a:t>
            </a:r>
            <a:endParaRPr lang="en-US" altLang="ja-JP" sz="2400" dirty="0" smtClean="0">
              <a:latin typeface="Helvetica"/>
              <a:cs typeface="Helvetica"/>
            </a:endParaRPr>
          </a:p>
          <a:p>
            <a:pPr marL="800100" lvl="1" indent="-342900">
              <a:buFont typeface="Arial"/>
              <a:buChar char="•"/>
            </a:pPr>
            <a:r>
              <a:rPr lang="en-US" altLang="ja-JP" sz="2400" dirty="0" smtClean="0">
                <a:latin typeface="Helvetica"/>
                <a:cs typeface="Helvetica"/>
              </a:rPr>
              <a:t>UBE3A and GABRB3 genes located in this region</a:t>
            </a:r>
          </a:p>
          <a:p>
            <a:pPr marL="342900" indent="-342900">
              <a:buFont typeface="Arial"/>
              <a:buChar char="•"/>
            </a:pPr>
            <a:r>
              <a:rPr lang="en-US" altLang="ja-JP" sz="2400" dirty="0" smtClean="0">
                <a:latin typeface="Helvetica"/>
                <a:cs typeface="Helvetica"/>
              </a:rPr>
              <a:t/>
            </a:r>
            <a:br>
              <a:rPr lang="en-US" altLang="ja-JP" sz="2400" dirty="0" smtClean="0">
                <a:latin typeface="Helvetica"/>
                <a:cs typeface="Helvetica"/>
              </a:rPr>
            </a:br>
            <a:r>
              <a:rPr lang="en-US" altLang="ja-JP" sz="2400" dirty="0" smtClean="0">
                <a:latin typeface="Helvetica"/>
                <a:cs typeface="Helvetica"/>
              </a:rPr>
              <a:t>Other regions implicated: 22q13 (SHANK3), 2q37, 5p15, 17p11, Xp22</a:t>
            </a:r>
            <a:endParaRPr lang="ja-JP" altLang="en-US" sz="2400" dirty="0">
              <a:latin typeface="Helvetica"/>
              <a:cs typeface="Helvetica"/>
            </a:endParaRPr>
          </a:p>
        </p:txBody>
      </p:sp>
      <p:sp>
        <p:nvSpPr>
          <p:cNvPr id="5" name="TextBox 4"/>
          <p:cNvSpPr txBox="1"/>
          <p:nvPr/>
        </p:nvSpPr>
        <p:spPr>
          <a:xfrm>
            <a:off x="325440" y="6286500"/>
            <a:ext cx="3446460" cy="369332"/>
          </a:xfrm>
          <a:prstGeom prst="rect">
            <a:avLst/>
          </a:prstGeom>
          <a:noFill/>
        </p:spPr>
        <p:txBody>
          <a:bodyPr wrap="square" rtlCol="0">
            <a:spAutoFit/>
          </a:bodyPr>
          <a:lstStyle/>
          <a:p>
            <a:r>
              <a:rPr kumimoji="1" lang="en-US" altLang="ja-JP" dirty="0" smtClean="0"/>
              <a:t>Abrahams and </a:t>
            </a:r>
            <a:r>
              <a:rPr kumimoji="1" lang="en-US" altLang="ja-JP" dirty="0" err="1" smtClean="0"/>
              <a:t>Geschwind</a:t>
            </a:r>
            <a:r>
              <a:rPr kumimoji="1" lang="en-US" altLang="ja-JP" dirty="0" smtClean="0"/>
              <a:t>, 2008</a:t>
            </a:r>
            <a:endParaRPr kumimoji="1" lang="ja-JP" altLang="en-US" dirty="0"/>
          </a:p>
        </p:txBody>
      </p:sp>
      <p:sp>
        <p:nvSpPr>
          <p:cNvPr id="6" name="TextBox 5"/>
          <p:cNvSpPr txBox="1"/>
          <p:nvPr/>
        </p:nvSpPr>
        <p:spPr>
          <a:xfrm>
            <a:off x="584200" y="5283200"/>
            <a:ext cx="8234360" cy="461665"/>
          </a:xfrm>
          <a:prstGeom prst="rect">
            <a:avLst/>
          </a:prstGeom>
          <a:noFill/>
        </p:spPr>
        <p:txBody>
          <a:bodyPr wrap="square" rtlCol="0">
            <a:spAutoFit/>
          </a:bodyPr>
          <a:lstStyle/>
          <a:p>
            <a:r>
              <a:rPr kumimoji="1" lang="en-US" altLang="ja-JP" sz="2400" dirty="0" smtClean="0">
                <a:solidFill>
                  <a:srgbClr val="0000FF"/>
                </a:solidFill>
              </a:rPr>
              <a:t>Large Copy </a:t>
            </a:r>
            <a:r>
              <a:rPr lang="en-US" altLang="ja-JP" sz="2400" dirty="0" smtClean="0">
                <a:solidFill>
                  <a:srgbClr val="0000FF"/>
                </a:solidFill>
              </a:rPr>
              <a:t>Number Variations (</a:t>
            </a:r>
            <a:r>
              <a:rPr lang="en-US" altLang="ja-JP" sz="2400" dirty="0" err="1" smtClean="0">
                <a:solidFill>
                  <a:srgbClr val="0000FF"/>
                </a:solidFill>
              </a:rPr>
              <a:t>CNVs</a:t>
            </a:r>
            <a:r>
              <a:rPr lang="en-US" altLang="ja-JP" sz="2400" dirty="0" smtClean="0">
                <a:solidFill>
                  <a:srgbClr val="0000FF"/>
                </a:solidFill>
              </a:rPr>
              <a:t>): 100kb to </a:t>
            </a:r>
            <a:r>
              <a:rPr lang="en-US" altLang="ja-JP" sz="2400" dirty="0" err="1" smtClean="0">
                <a:solidFill>
                  <a:srgbClr val="0000FF"/>
                </a:solidFill>
              </a:rPr>
              <a:t>MBs</a:t>
            </a:r>
            <a:endParaRPr kumimoji="1" lang="ja-JP" altLang="en-US" sz="2400"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993089"/>
            <a:ext cx="4864100" cy="2422123"/>
          </a:xfrm>
          <a:prstGeom prst="rect">
            <a:avLst/>
          </a:prstGeom>
        </p:spPr>
      </p:pic>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Copy Number Variations</a:t>
            </a:r>
            <a:endParaRPr lang="en-GB" altLang="ja-JP" sz="4400" b="1" dirty="0">
              <a:solidFill>
                <a:srgbClr val="0000FF"/>
              </a:solidFill>
              <a:latin typeface="Arial" pitchFamily="-104" charset="0"/>
              <a:ea typeface="msgothic" charset="0"/>
              <a:cs typeface="msgothic" charset="0"/>
            </a:endParaRPr>
          </a:p>
        </p:txBody>
      </p:sp>
      <p:pic>
        <p:nvPicPr>
          <p:cNvPr id="4" name="Picture 3"/>
          <p:cNvPicPr>
            <a:picLocks noChangeAspect="1"/>
          </p:cNvPicPr>
          <p:nvPr/>
        </p:nvPicPr>
        <p:blipFill>
          <a:blip r:embed="rId3"/>
          <a:stretch>
            <a:fillRect/>
          </a:stretch>
        </p:blipFill>
        <p:spPr>
          <a:xfrm>
            <a:off x="2932110" y="3415212"/>
            <a:ext cx="5886450" cy="3252287"/>
          </a:xfrm>
          <a:prstGeom prst="rect">
            <a:avLst/>
          </a:prstGeom>
        </p:spPr>
      </p:pic>
      <p:sp>
        <p:nvSpPr>
          <p:cNvPr id="5" name="TextBox 4"/>
          <p:cNvSpPr txBox="1"/>
          <p:nvPr/>
        </p:nvSpPr>
        <p:spPr>
          <a:xfrm>
            <a:off x="4864100" y="1371600"/>
            <a:ext cx="3403600" cy="1200329"/>
          </a:xfrm>
          <a:prstGeom prst="rect">
            <a:avLst/>
          </a:prstGeom>
          <a:noFill/>
        </p:spPr>
        <p:txBody>
          <a:bodyPr wrap="square" rtlCol="0">
            <a:spAutoFit/>
          </a:bodyPr>
          <a:lstStyle/>
          <a:p>
            <a:r>
              <a:rPr lang="en-US" altLang="ja-JP" dirty="0" smtClean="0">
                <a:solidFill>
                  <a:srgbClr val="0000FF"/>
                </a:solidFill>
              </a:rPr>
              <a:t>On average, individuals differed by 11 </a:t>
            </a:r>
            <a:r>
              <a:rPr lang="en-US" altLang="ja-JP" dirty="0" err="1" smtClean="0">
                <a:solidFill>
                  <a:srgbClr val="0000FF"/>
                </a:solidFill>
              </a:rPr>
              <a:t>CNVs</a:t>
            </a:r>
            <a:r>
              <a:rPr lang="en-US" altLang="ja-JP" dirty="0" smtClean="0">
                <a:solidFill>
                  <a:srgbClr val="0000FF"/>
                </a:solidFill>
              </a:rPr>
              <a:t>, and the average length of a CNV interval was 465 </a:t>
            </a:r>
            <a:r>
              <a:rPr lang="en-US" altLang="ja-JP" dirty="0" err="1" smtClean="0">
                <a:solidFill>
                  <a:srgbClr val="0000FF"/>
                </a:solidFill>
              </a:rPr>
              <a:t>kilobases</a:t>
            </a:r>
            <a:endParaRPr kumimoji="1" lang="ja-JP" altLang="en-US" dirty="0">
              <a:solidFill>
                <a:srgbClr val="0000FF"/>
              </a:solidFill>
            </a:endParaRP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1"/>
          <p:cNvSpPr txBox="1">
            <a:spLocks noChangeArrowheads="1"/>
          </p:cNvSpPr>
          <p:nvPr/>
        </p:nvSpPr>
        <p:spPr bwMode="auto">
          <a:xfrm>
            <a:off x="325440" y="174258"/>
            <a:ext cx="8493120" cy="414764"/>
          </a:xfrm>
          <a:prstGeom prst="rect">
            <a:avLst/>
          </a:prstGeom>
          <a:noFill/>
          <a:ln w="9525">
            <a:noFill/>
            <a:round/>
            <a:headEnd/>
            <a:tailEnd/>
          </a:ln>
          <a:effectLst/>
        </p:spPr>
        <p:txBody>
          <a:bodyPr lIns="0" tIns="0" rIns="0" bIns="0">
            <a:prstTxWarp prst="textNoShape">
              <a:avLst/>
            </a:prstTxWarp>
          </a:bodyPr>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altLang="ja-JP" sz="4400" b="1" dirty="0" smtClean="0">
                <a:solidFill>
                  <a:srgbClr val="0000FF"/>
                </a:solidFill>
                <a:latin typeface="Arial" pitchFamily="-104" charset="0"/>
                <a:ea typeface="msgothic" charset="0"/>
                <a:cs typeface="msgothic" charset="0"/>
              </a:rPr>
              <a:t>Copy Number Variations</a:t>
            </a:r>
            <a:endParaRPr lang="en-GB" altLang="ja-JP" sz="4400" b="1" dirty="0">
              <a:solidFill>
                <a:srgbClr val="0000FF"/>
              </a:solidFill>
              <a:latin typeface="Arial" pitchFamily="-104" charset="0"/>
              <a:ea typeface="msgothic" charset="0"/>
              <a:cs typeface="msgothic" charset="0"/>
            </a:endParaRPr>
          </a:p>
        </p:txBody>
      </p:sp>
      <p:pic>
        <p:nvPicPr>
          <p:cNvPr id="5" name="Picture 4"/>
          <p:cNvPicPr>
            <a:picLocks noChangeAspect="1"/>
          </p:cNvPicPr>
          <p:nvPr/>
        </p:nvPicPr>
        <p:blipFill>
          <a:blip r:embed="rId2"/>
          <a:stretch>
            <a:fillRect/>
          </a:stretch>
        </p:blipFill>
        <p:spPr>
          <a:xfrm>
            <a:off x="325440" y="1168400"/>
            <a:ext cx="6997700" cy="2743200"/>
          </a:xfrm>
          <a:prstGeom prst="rect">
            <a:avLst/>
          </a:prstGeom>
        </p:spPr>
      </p:pic>
      <p:sp>
        <p:nvSpPr>
          <p:cNvPr id="6" name="TextBox 5"/>
          <p:cNvSpPr txBox="1"/>
          <p:nvPr/>
        </p:nvSpPr>
        <p:spPr>
          <a:xfrm>
            <a:off x="4038600" y="3726934"/>
            <a:ext cx="2946400" cy="369332"/>
          </a:xfrm>
          <a:prstGeom prst="rect">
            <a:avLst/>
          </a:prstGeom>
          <a:noFill/>
        </p:spPr>
        <p:txBody>
          <a:bodyPr wrap="square" rtlCol="0">
            <a:spAutoFit/>
          </a:bodyPr>
          <a:lstStyle/>
          <a:p>
            <a:r>
              <a:rPr kumimoji="1" lang="en-US" altLang="ja-JP" i="1" dirty="0" smtClean="0"/>
              <a:t>Science</a:t>
            </a:r>
            <a:r>
              <a:rPr kumimoji="1" lang="en-US" altLang="ja-JP" dirty="0" smtClean="0"/>
              <a:t>, 2007</a:t>
            </a:r>
            <a:endParaRPr kumimoji="1" lang="ja-JP" altLang="en-US" i="1" dirty="0"/>
          </a:p>
        </p:txBody>
      </p:sp>
      <p:sp>
        <p:nvSpPr>
          <p:cNvPr id="7" name="TextBox 6"/>
          <p:cNvSpPr txBox="1"/>
          <p:nvPr/>
        </p:nvSpPr>
        <p:spPr>
          <a:xfrm>
            <a:off x="673100" y="4406900"/>
            <a:ext cx="7899400" cy="2585323"/>
          </a:xfrm>
          <a:prstGeom prst="rect">
            <a:avLst/>
          </a:prstGeom>
          <a:noFill/>
        </p:spPr>
        <p:txBody>
          <a:bodyPr wrap="square" rtlCol="0">
            <a:spAutoFit/>
          </a:bodyPr>
          <a:lstStyle/>
          <a:p>
            <a:pPr>
              <a:buFont typeface="Arial"/>
              <a:buChar char="•"/>
            </a:pPr>
            <a:r>
              <a:rPr lang="en-US" altLang="ja-JP" sz="2400" dirty="0" smtClean="0">
                <a:latin typeface="Helvetica"/>
                <a:cs typeface="Helvetica"/>
              </a:rPr>
              <a:t>Confirmed de novo </a:t>
            </a:r>
            <a:r>
              <a:rPr lang="en-US" altLang="ja-JP" sz="2400" dirty="0" err="1" smtClean="0">
                <a:latin typeface="Helvetica"/>
                <a:cs typeface="Helvetica"/>
              </a:rPr>
              <a:t>CNVs</a:t>
            </a:r>
            <a:r>
              <a:rPr lang="en-US" altLang="ja-JP" sz="2400" dirty="0" smtClean="0">
                <a:latin typeface="Helvetica"/>
                <a:cs typeface="Helvetica"/>
              </a:rPr>
              <a:t> were significantly associated with autism (P = 0.0005)</a:t>
            </a:r>
            <a:br>
              <a:rPr lang="en-US" altLang="ja-JP" sz="2400" dirty="0" smtClean="0">
                <a:latin typeface="Helvetica"/>
                <a:cs typeface="Helvetica"/>
              </a:rPr>
            </a:br>
            <a:endParaRPr lang="en-US" altLang="ja-JP" sz="2400" dirty="0" smtClean="0">
              <a:latin typeface="Helvetica"/>
              <a:cs typeface="Helvetica"/>
            </a:endParaRPr>
          </a:p>
          <a:p>
            <a:pPr>
              <a:buFont typeface="Arial"/>
              <a:buChar char="•"/>
            </a:pPr>
            <a:r>
              <a:rPr lang="en-US" altLang="ja-JP" sz="2400" dirty="0" err="1" smtClean="0">
                <a:latin typeface="Helvetica"/>
                <a:cs typeface="Helvetica"/>
              </a:rPr>
              <a:t>CNVs</a:t>
            </a:r>
            <a:r>
              <a:rPr lang="en-US" altLang="ja-JP" sz="2400" dirty="0" smtClean="0">
                <a:latin typeface="Helvetica"/>
                <a:cs typeface="Helvetica"/>
              </a:rPr>
              <a:t> were identified in 12 out of 118 (10%) of patients with sporadic autism vs. 2 out of 196 (1%) of controls and 2 out of 77 (3%) of inherited autism cases. </a:t>
            </a:r>
            <a:endParaRPr lang="ja-JP" altLang="en-US" sz="2400" dirty="0" smtClean="0">
              <a:latin typeface="Helvetica"/>
              <a:cs typeface="Helvetica"/>
            </a:endParaRPr>
          </a:p>
          <a:p>
            <a:endParaRPr kumimoji="1" lang="ja-JP" altLang="en-US" dirty="0"/>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13202</TotalTime>
  <Words>1424</Words>
  <Application>Microsoft Macintosh PowerPoint</Application>
  <PresentationFormat>On-screen Show (4:3)</PresentationFormat>
  <Paragraphs>163</Paragraphs>
  <Slides>62</Slides>
  <Notes>1</Notes>
  <HiddenSlides>0</HiddenSlides>
  <MMClips>0</MMClips>
  <ScaleCrop>false</ScaleCrop>
  <HeadingPairs>
    <vt:vector size="6" baseType="variant">
      <vt:variant>
        <vt:lpstr>Theme</vt:lpstr>
      </vt:variant>
      <vt:variant>
        <vt:i4>1</vt:i4>
      </vt:variant>
      <vt:variant>
        <vt:lpstr>Links</vt:lpstr>
      </vt:variant>
      <vt:variant>
        <vt:i4>3</vt:i4>
      </vt:variant>
      <vt:variant>
        <vt:lpstr>Slide Titles</vt:lpstr>
      </vt:variant>
      <vt:variant>
        <vt:i4>62</vt:i4>
      </vt:variant>
    </vt:vector>
  </HeadingPairs>
  <TitlesOfParts>
    <vt:vector size="66" baseType="lpstr">
      <vt:lpstr>Office Theme</vt:lpstr>
      <vt:lpstr>Document3!OLE_LINK1</vt:lpstr>
      <vt:lpstr>Document5!OLE_LINK2</vt:lpstr>
      <vt:lpstr>Document6!OLE_LINK3</vt:lpstr>
      <vt:lpstr>Gene 210  Genetics of Neurodevelopmental and Neurospychiatric disorders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Exome Sequencing </vt:lpstr>
      <vt:lpstr>Exome Sequencing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Confirmed de novo mutations in ALS</vt:lpstr>
      <vt:lpstr>PowerPoint Presentation</vt:lpstr>
      <vt:lpstr>PowerPoint Presentation</vt:lpstr>
      <vt:lpstr>PowerPoint Presentation</vt:lpstr>
      <vt:lpstr>PowerPoint Presentation</vt:lpstr>
      <vt:lpstr>PowerPoint Presentation</vt:lpstr>
      <vt:lpstr>PowerPoint Presentation</vt:lpstr>
      <vt:lpstr>SS18L1/CREST function</vt:lpstr>
      <vt:lpstr>PowerPoint Presentation</vt:lpstr>
      <vt:lpstr>SS18L1/CREST de novo mutation causes dendrite outgrowth defects</vt:lpstr>
      <vt:lpstr>PowerPoint Presentation</vt:lpstr>
      <vt:lpstr>PowerPoint Presentation</vt:lpstr>
      <vt:lpstr>Can we replicate our results  in an independent ALS cohort?</vt:lpstr>
      <vt:lpstr>PowerPoint Presentation</vt:lpstr>
      <vt:lpstr>SS18L1/CREST function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Pennsylvania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 210 Cancer Genomics</dc:title>
  <dc:creator>Aaron Gitler</dc:creator>
  <cp:lastModifiedBy>Aaron Gitler</cp:lastModifiedBy>
  <cp:revision>137</cp:revision>
  <cp:lastPrinted>2013-04-29T16:22:49Z</cp:lastPrinted>
  <dcterms:created xsi:type="dcterms:W3CDTF">2015-04-23T05:25:48Z</dcterms:created>
  <dcterms:modified xsi:type="dcterms:W3CDTF">2015-04-23T20:46:19Z</dcterms:modified>
</cp:coreProperties>
</file>