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300" r:id="rId2"/>
    <p:sldId id="299" r:id="rId3"/>
    <p:sldId id="301" r:id="rId4"/>
    <p:sldId id="323" r:id="rId5"/>
    <p:sldId id="324" r:id="rId6"/>
    <p:sldId id="325" r:id="rId7"/>
    <p:sldId id="326" r:id="rId8"/>
    <p:sldId id="318" r:id="rId9"/>
    <p:sldId id="302" r:id="rId10"/>
    <p:sldId id="320" r:id="rId11"/>
    <p:sldId id="316" r:id="rId12"/>
    <p:sldId id="321" r:id="rId13"/>
    <p:sldId id="303" r:id="rId14"/>
    <p:sldId id="304" r:id="rId15"/>
    <p:sldId id="306" r:id="rId16"/>
    <p:sldId id="307" r:id="rId17"/>
    <p:sldId id="309" r:id="rId18"/>
    <p:sldId id="329" r:id="rId19"/>
    <p:sldId id="330" r:id="rId20"/>
    <p:sldId id="331" r:id="rId21"/>
    <p:sldId id="332" r:id="rId22"/>
    <p:sldId id="313" r:id="rId23"/>
    <p:sldId id="314" r:id="rId24"/>
    <p:sldId id="31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33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86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77969-A8E0-4CDB-B6CB-0E53ADE03B59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F6EC7-2BAD-4D29-A296-86352137AA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9851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278AB-3771-4F0D-B695-DC2B9CD6119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F4363-EBD6-4F06-A398-3F65F79E67C3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278AB-3771-4F0D-B695-DC2B9CD6119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278AB-3771-4F0D-B695-DC2B9CD6119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B848F-AD14-4BA6-8ADB-AC00CC6356E2}" type="datetimeFigureOut">
              <a:rPr lang="en-US" smtClean="0"/>
              <a:pPr/>
              <a:t>1/21/2015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23andme.com/user/claim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ature.com/nature/journal/v465/n7300/full/465845b.html" TargetMode="External"/><Relationship Id="rId13" Type="http://schemas.openxmlformats.org/officeDocument/2006/relationships/hyperlink" Target="http://med.stanford.edu/ism/2010/june/genotype.html" TargetMode="External"/><Relationship Id="rId18" Type="http://schemas.openxmlformats.org/officeDocument/2006/relationships/hyperlink" Target="http://www.scientificamerican.com/article.cfm?id=exposing-the-student-body" TargetMode="External"/><Relationship Id="rId3" Type="http://schemas.openxmlformats.org/officeDocument/2006/relationships/hyperlink" Target="http://www.cmsdocs.org/news-publications/chicago-medicine-magazine/2013-issues/August2013Issue.pdf" TargetMode="External"/><Relationship Id="rId7" Type="http://schemas.openxmlformats.org/officeDocument/2006/relationships/hyperlink" Target="http://science.time.com/2013/02/27/at-more-colleges-classes-on-genetics-get-personal/" TargetMode="External"/><Relationship Id="rId12" Type="http://schemas.openxmlformats.org/officeDocument/2006/relationships/hyperlink" Target="http://www.genomeweb.com/dxpgx/docs-brace-dtc-genomics" TargetMode="External"/><Relationship Id="rId17" Type="http://schemas.openxmlformats.org/officeDocument/2006/relationships/hyperlink" Target="http://www.biopoliticaltimes.org/article.php?id=5249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://www.genomeweb.com/dxpgx/stanford-med-students-offered-option-study-their-own-genotype-dat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rcurynews.com/science/ci_23310506/stanford-university-students-study-own-dna" TargetMode="External"/><Relationship Id="rId11" Type="http://schemas.openxmlformats.org/officeDocument/2006/relationships/hyperlink" Target="http://www.sfgate.com/cgi-bin/article.cgi?f=/c/a/2010/07/12/BAFG1EA8K8.DTL" TargetMode="External"/><Relationship Id="rId5" Type="http://schemas.openxmlformats.org/officeDocument/2006/relationships/hyperlink" Target="http://med.stanford.edu/ism/2013/july/gene-test.html" TargetMode="External"/><Relationship Id="rId15" Type="http://schemas.openxmlformats.org/officeDocument/2006/relationships/hyperlink" Target="http://latimesblogs.latimes.com/booster_shots/2010/06/stanford-medical-school-students-dna-tests.html" TargetMode="External"/><Relationship Id="rId10" Type="http://schemas.openxmlformats.org/officeDocument/2006/relationships/hyperlink" Target="http://www.sfgate.com/cgi-bin/article.cgi?f=/c/a/2010/09/07/BAEE1EV7VU.DTL" TargetMode="External"/><Relationship Id="rId4" Type="http://schemas.openxmlformats.org/officeDocument/2006/relationships/hyperlink" Target="http://www.salon.com/2013/09/14/the_college_class_that_could_reveal_your_real_father/" TargetMode="External"/><Relationship Id="rId9" Type="http://schemas.openxmlformats.org/officeDocument/2006/relationships/hyperlink" Target="http://www.usatoday.com/tech/science/2010-07-08-1Agenome08_CV_N.htm" TargetMode="External"/><Relationship Id="rId14" Type="http://schemas.openxmlformats.org/officeDocument/2006/relationships/hyperlink" Target="http://blogs.nature.com/news/thegreatbeyond/2010/06/personal_genomics_goes_to_scho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/>
              <a:t>Genetics 210: Personalized Medicine and Genomics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971800"/>
            <a:ext cx="7315200" cy="3886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For:  MDs, PhDs and curious students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Spring term.  	</a:t>
            </a:r>
            <a:r>
              <a:rPr lang="en-US" sz="2600" dirty="0" smtClean="0">
                <a:solidFill>
                  <a:schemeClr val="tx1"/>
                </a:solidFill>
              </a:rPr>
              <a:t>Tue 2:15 – 4:05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		</a:t>
            </a:r>
            <a:r>
              <a:rPr lang="en-US" sz="2600" dirty="0" smtClean="0">
                <a:solidFill>
                  <a:schemeClr val="tx1"/>
                </a:solidFill>
              </a:rPr>
              <a:t>Thur. 2:15-4:05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Genotyping : </a:t>
            </a:r>
            <a:r>
              <a:rPr lang="en-US" dirty="0" smtClean="0">
                <a:solidFill>
                  <a:schemeClr val="tx1"/>
                </a:solidFill>
              </a:rPr>
              <a:t>FREE!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Gene210.stanford.edu: info and FAQs 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://www.stanford.edu/class/gene210/HippocratesQuo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7123465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/>
              <a:t>Genetics 210: Personalized Medicine and Genomics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667000"/>
            <a:ext cx="7391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smtClean="0"/>
              <a:t>Less Stressful Information</a:t>
            </a:r>
          </a:p>
          <a:p>
            <a:pPr lvl="1"/>
            <a:r>
              <a:rPr lang="en-US" sz="2000" dirty="0" smtClean="0"/>
              <a:t>Diabetes</a:t>
            </a:r>
            <a:endParaRPr lang="en-US" sz="2000" dirty="0" smtClean="0"/>
          </a:p>
          <a:p>
            <a:pPr lvl="1"/>
            <a:r>
              <a:rPr lang="en-US" sz="2000" dirty="0" smtClean="0"/>
              <a:t>Heart Disease</a:t>
            </a:r>
          </a:p>
          <a:p>
            <a:pPr lvl="1"/>
            <a:r>
              <a:rPr lang="en-US" sz="2000" dirty="0" smtClean="0"/>
              <a:t>Osteoporosis</a:t>
            </a:r>
          </a:p>
          <a:p>
            <a:pPr lvl="1"/>
            <a:r>
              <a:rPr lang="en-US" sz="2000" dirty="0" smtClean="0"/>
              <a:t>Schizophrenia</a:t>
            </a:r>
          </a:p>
          <a:p>
            <a:pPr lvl="1"/>
            <a:r>
              <a:rPr lang="en-US" sz="2000" dirty="0" smtClean="0"/>
              <a:t>Obesity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Not </a:t>
            </a:r>
            <a:r>
              <a:rPr lang="en-US" sz="2000" b="1" dirty="0" smtClean="0"/>
              <a:t>tested</a:t>
            </a:r>
          </a:p>
          <a:p>
            <a:pPr lvl="1"/>
            <a:r>
              <a:rPr lang="en-US" sz="2000" dirty="0" smtClean="0"/>
              <a:t>Huntington’s</a:t>
            </a:r>
          </a:p>
          <a:p>
            <a:pPr lvl="1"/>
            <a:r>
              <a:rPr lang="en-US" sz="2000" dirty="0" smtClean="0"/>
              <a:t>Most BRCA1 mutations</a:t>
            </a:r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/>
              <a:t>Genetics 210: Personalized Medicine and Genomics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667000"/>
            <a:ext cx="7696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Potentially Stressful Information</a:t>
            </a:r>
            <a:endParaRPr lang="en-US" sz="2800" b="1" dirty="0" smtClean="0"/>
          </a:p>
          <a:p>
            <a:pPr lvl="1"/>
            <a:r>
              <a:rPr lang="en-US" sz="2800" dirty="0" smtClean="0"/>
              <a:t>Breast Cancer (BRCA1)</a:t>
            </a:r>
          </a:p>
          <a:p>
            <a:pPr lvl="1"/>
            <a:r>
              <a:rPr lang="en-US" sz="2800" dirty="0" smtClean="0"/>
              <a:t>Cystic Fibrosis Carrier</a:t>
            </a:r>
            <a:endParaRPr lang="en-US" sz="2800" dirty="0" smtClean="0"/>
          </a:p>
          <a:p>
            <a:pPr lvl="1"/>
            <a:r>
              <a:rPr lang="en-US" sz="2800" dirty="0" smtClean="0"/>
              <a:t>Alzheimer’s (APOE4)</a:t>
            </a:r>
          </a:p>
          <a:p>
            <a:pPr lvl="1"/>
            <a:r>
              <a:rPr lang="en-US" sz="2800" dirty="0" smtClean="0"/>
              <a:t>Parkinson’s (LRK2)</a:t>
            </a:r>
          </a:p>
          <a:p>
            <a:pPr lvl="1"/>
            <a:r>
              <a:rPr lang="en-US" sz="2800" dirty="0" smtClean="0"/>
              <a:t>False parenthood!</a:t>
            </a:r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Psychological outcome from genetic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Anxiety/Stress </a:t>
            </a:r>
          </a:p>
          <a:p>
            <a:endParaRPr lang="en-US" dirty="0" smtClean="0"/>
          </a:p>
          <a:p>
            <a:r>
              <a:rPr lang="en-US" dirty="0" smtClean="0"/>
              <a:t>Confusion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Impact on family:</a:t>
            </a:r>
          </a:p>
          <a:p>
            <a:pPr lvl="1"/>
            <a:r>
              <a:rPr lang="en-US" dirty="0" smtClean="0"/>
              <a:t>Results reveal </a:t>
            </a:r>
            <a:r>
              <a:rPr lang="en-US" dirty="0"/>
              <a:t>information about other family </a:t>
            </a:r>
            <a:r>
              <a:rPr lang="en-US" dirty="0" smtClean="0"/>
              <a:t>members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902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d-results.jpg"/>
          <p:cNvPicPr>
            <a:picLocks noChangeAspect="1"/>
          </p:cNvPicPr>
          <p:nvPr/>
        </p:nvPicPr>
        <p:blipFill>
          <a:blip r:embed="rId2" cstate="print"/>
          <a:srcRect b="36667"/>
          <a:stretch>
            <a:fillRect/>
          </a:stretch>
        </p:blipFill>
        <p:spPr>
          <a:xfrm>
            <a:off x="0" y="0"/>
            <a:ext cx="7995531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7391400" cy="594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43200" y="228600"/>
            <a:ext cx="2947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Human Ancestry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381000"/>
            <a:ext cx="5208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/>
              <a:t>How </a:t>
            </a:r>
            <a:r>
              <a:rPr lang="en-US" sz="3600" smtClean="0"/>
              <a:t>Neanderthal </a:t>
            </a:r>
            <a:r>
              <a:rPr lang="en-US" sz="3600" dirty="0" smtClean="0"/>
              <a:t>are you?</a:t>
            </a:r>
            <a:endParaRPr lang="en-US" sz="3600" dirty="0"/>
          </a:p>
        </p:txBody>
      </p:sp>
      <p:pic>
        <p:nvPicPr>
          <p:cNvPr id="26626" name="Picture 2" descr="http://www.articlesafari.com/wp-content/uploads/2010/10/red_haired_neanderth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3505200" cy="4026636"/>
          </a:xfrm>
          <a:prstGeom prst="rect">
            <a:avLst/>
          </a:prstGeom>
          <a:noFill/>
        </p:spPr>
      </p:pic>
      <p:pic>
        <p:nvPicPr>
          <p:cNvPr id="26628" name="Picture 4" descr="http://metamodern.com/b/wp-content/uploads/2008/12/George_Chur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524000"/>
            <a:ext cx="3124200" cy="39489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71600" y="5638800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Neanderthal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562600"/>
            <a:ext cx="32830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George Church, </a:t>
            </a:r>
          </a:p>
          <a:p>
            <a:r>
              <a:rPr lang="en-US" sz="3200" dirty="0" smtClean="0"/>
              <a:t>Harvard Geneticist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andert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5105400" y="1676400"/>
            <a:ext cx="2286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181600" y="1219200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Stuart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>
            <a:stCxn id="9" idx="2"/>
          </p:cNvCxnSpPr>
          <p:nvPr/>
        </p:nvCxnSpPr>
        <p:spPr>
          <a:xfrm>
            <a:off x="6798963" y="3722132"/>
            <a:ext cx="363837" cy="7736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43600" y="3352800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All time record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Genotyping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Voluntary.  You can use a public genome file instead of your own.</a:t>
            </a:r>
          </a:p>
          <a:p>
            <a:r>
              <a:rPr lang="en-US" dirty="0" smtClean="0"/>
              <a:t>Confidential – instructors will not know who opted to be genotyped. </a:t>
            </a:r>
            <a:endParaRPr lang="en-US" dirty="0" smtClean="0"/>
          </a:p>
          <a:p>
            <a:r>
              <a:rPr lang="en-US" dirty="0" smtClean="0"/>
              <a:t>You can use anonymous genomes to do the class exercises.</a:t>
            </a:r>
            <a:endParaRPr lang="en-US" dirty="0" smtClean="0"/>
          </a:p>
          <a:p>
            <a:r>
              <a:rPr lang="en-US" dirty="0" smtClean="0"/>
              <a:t>Private – Your own DNA information will not be revealed. </a:t>
            </a:r>
          </a:p>
          <a:p>
            <a:r>
              <a:rPr lang="en-US" dirty="0" smtClean="0"/>
              <a:t>Counseling - genetic counseling via 23andMe and medical/psychological counseling via Dr. Alan </a:t>
            </a:r>
            <a:r>
              <a:rPr lang="en-US" dirty="0" err="1" smtClean="0"/>
              <a:t>Schatzberg</a:t>
            </a:r>
            <a:r>
              <a:rPr lang="en-US" dirty="0" smtClean="0"/>
              <a:t> (Psychology, Stanford).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470025"/>
          </a:xfrm>
        </p:spPr>
        <p:txBody>
          <a:bodyPr/>
          <a:lstStyle/>
          <a:p>
            <a:r>
              <a:rPr lang="en-US" dirty="0" smtClean="0"/>
              <a:t>23andme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600200"/>
            <a:ext cx="7696200" cy="4648200"/>
          </a:xfrm>
        </p:spPr>
        <p:txBody>
          <a:bodyPr/>
          <a:lstStyle/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Use your data for research</a:t>
            </a:r>
          </a:p>
          <a:p>
            <a:pPr marL="971550" lvl="1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42 Research Surveys (voluntary)</a:t>
            </a:r>
          </a:p>
          <a:p>
            <a:pPr marL="971550" lvl="1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23andme sells data to </a:t>
            </a:r>
            <a:r>
              <a:rPr lang="en-US" dirty="0" err="1" smtClean="0">
                <a:solidFill>
                  <a:schemeClr val="tx1"/>
                </a:solidFill>
              </a:rPr>
              <a:t>Pharma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Data stored at 23andme</a:t>
            </a: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Allow sharing with other users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0"/>
            <a:ext cx="7772400" cy="1470025"/>
          </a:xfrm>
        </p:spPr>
        <p:txBody>
          <a:bodyPr/>
          <a:lstStyle/>
          <a:p>
            <a:r>
              <a:rPr lang="en-US" dirty="0" smtClean="0"/>
              <a:t>Genetic Information Non-discrimination Act (2009)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447800"/>
            <a:ext cx="8610600" cy="4648200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Prevents health insurance plan from collecting genetic information including family medical history prior to, or in connection, with enrollment.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Prevents employers from requesting genetic information prior to employment</a:t>
            </a:r>
          </a:p>
          <a:p>
            <a:pPr algn="l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Course overview </a:t>
            </a:r>
            <a:r>
              <a:rPr lang="en-US" dirty="0" smtClean="0"/>
              <a:t>(~20</a:t>
            </a:r>
            <a:r>
              <a:rPr lang="en-US" dirty="0" smtClean="0"/>
              <a:t>’)</a:t>
            </a:r>
          </a:p>
          <a:p>
            <a:r>
              <a:rPr lang="en-US" dirty="0" smtClean="0"/>
              <a:t>Informed consent </a:t>
            </a:r>
            <a:r>
              <a:rPr lang="en-US" dirty="0" smtClean="0"/>
              <a:t>(~20</a:t>
            </a:r>
            <a:r>
              <a:rPr lang="en-US" dirty="0" smtClean="0"/>
              <a:t>’)</a:t>
            </a:r>
          </a:p>
          <a:p>
            <a:r>
              <a:rPr lang="en-US" dirty="0" smtClean="0"/>
              <a:t>How to get genotyped (~10’)</a:t>
            </a:r>
          </a:p>
          <a:p>
            <a:r>
              <a:rPr lang="en-US" dirty="0" smtClean="0"/>
              <a:t>Questions</a:t>
            </a:r>
          </a:p>
          <a:p>
            <a:r>
              <a:rPr lang="en-US" dirty="0" smtClean="0"/>
              <a:t>Optional: pickup 23andme kit and spit</a:t>
            </a:r>
            <a:r>
              <a:rPr lang="en-US" dirty="0" smtClean="0"/>
              <a:t> </a:t>
            </a:r>
            <a:r>
              <a:rPr lang="en-US" dirty="0" smtClean="0"/>
              <a:t>(~15’)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GINA does </a:t>
            </a:r>
            <a:r>
              <a:rPr lang="en-US" i="1" dirty="0" smtClean="0"/>
              <a:t>not</a:t>
            </a:r>
            <a:r>
              <a:rPr lang="en-US" dirty="0" smtClean="0"/>
              <a:t> do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 protection against life insurance, disability insurance, or long term care insurance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 smtClean="0"/>
              <a:t>Apply to diagnosed conditions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 smtClean="0"/>
              <a:t>Apply to employers with fewer than 15 employees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 smtClean="0"/>
              <a:t>Certain groups: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600" dirty="0" smtClean="0"/>
              <a:t>Members of the US Military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600" dirty="0" smtClean="0"/>
              <a:t>Veterans receiving care through the VA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600" dirty="0" smtClean="0"/>
              <a:t>Federal employees enrolled in the </a:t>
            </a:r>
            <a:r>
              <a:rPr lang="en-US" sz="2600" dirty="0" smtClean="0"/>
              <a:t>Federal Employees Health Benefits</a:t>
            </a:r>
            <a:endParaRPr lang="en-US" sz="2600" dirty="0" smtClean="0"/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600" dirty="0" smtClean="0"/>
              <a:t>Individuals using the Indian Health </a:t>
            </a:r>
            <a:r>
              <a:rPr lang="en-US" sz="2600" dirty="0" smtClean="0"/>
              <a:t>Service</a:t>
            </a:r>
          </a:p>
          <a:p>
            <a:pPr lvl="1">
              <a:lnSpc>
                <a:spcPct val="90000"/>
              </a:lnSpc>
              <a:spcAft>
                <a:spcPts val="600"/>
              </a:spcAft>
            </a:pPr>
            <a:r>
              <a:rPr lang="en-US" sz="2600" dirty="0" smtClean="0"/>
              <a:t>Professional Athletes?</a:t>
            </a:r>
            <a:endParaRPr lang="en-US" sz="2600" dirty="0" smtClean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793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700" dirty="0" smtClean="0"/>
              <a:t>If you have questions or concerns before or after testing: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Genetic </a:t>
            </a:r>
            <a:r>
              <a:rPr lang="en-US" dirty="0" smtClean="0"/>
              <a:t>counseling (paid by Stanford)</a:t>
            </a:r>
            <a:endParaRPr lang="en-US" dirty="0" smtClean="0"/>
          </a:p>
          <a:p>
            <a:r>
              <a:rPr lang="en-US" dirty="0" smtClean="0"/>
              <a:t>Psychological </a:t>
            </a:r>
            <a:r>
              <a:rPr lang="en-US" dirty="0" smtClean="0"/>
              <a:t>counseling (</a:t>
            </a:r>
            <a:r>
              <a:rPr lang="en-US" sz="2800" dirty="0" smtClean="0"/>
              <a:t>Alan </a:t>
            </a:r>
            <a:r>
              <a:rPr lang="en-US" sz="2800" dirty="0" err="1" smtClean="0"/>
              <a:t>Schatzberg</a:t>
            </a:r>
            <a:r>
              <a:rPr lang="en-US" sz="2800" dirty="0" smtClean="0"/>
              <a:t> </a:t>
            </a:r>
            <a:r>
              <a:rPr lang="en-US" sz="2800" dirty="0" smtClean="0"/>
              <a:t> Dept. Psych. Stanford)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535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/>
          <a:lstStyle/>
          <a:p>
            <a:r>
              <a:rPr lang="en-US" dirty="0" smtClean="0"/>
              <a:t>How to get genotyping kits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3505200"/>
          </a:xfrm>
        </p:spPr>
        <p:txBody>
          <a:bodyPr>
            <a:normAutofit fontScale="70000" lnSpcReduction="20000"/>
          </a:bodyPr>
          <a:lstStyle/>
          <a:p>
            <a:pPr marL="514350" indent="-514350" algn="l">
              <a:buAutoNum type="arabicPeriod"/>
            </a:pPr>
            <a:r>
              <a:rPr lang="en-US" dirty="0" smtClean="0"/>
              <a:t>Attend this information session.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smtClean="0"/>
              <a:t>Fill </a:t>
            </a:r>
            <a:r>
              <a:rPr lang="en-US" dirty="0" smtClean="0"/>
              <a:t>out informed consent form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Plan A:  Get kit at end of class. Give kit to TA.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Plan B:  Go to Sue Elliot, Beckman B300 and pick up kit. </a:t>
            </a:r>
            <a:r>
              <a:rPr lang="en-US" dirty="0" smtClean="0"/>
              <a:t>Bring </a:t>
            </a:r>
            <a:r>
              <a:rPr lang="en-US" dirty="0" smtClean="0"/>
              <a:t>samples back to </a:t>
            </a:r>
            <a:r>
              <a:rPr lang="en-US" dirty="0" smtClean="0"/>
              <a:t>Sue B300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smtClean="0"/>
              <a:t>We will ship the group of samples back to company Tuesday </a:t>
            </a:r>
            <a:r>
              <a:rPr lang="en-US" dirty="0" smtClean="0"/>
              <a:t>Jan. 29!!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smtClean="0"/>
              <a:t>Results in 6-8 weeks.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Class starts Tuesday </a:t>
            </a:r>
            <a:r>
              <a:rPr lang="en-US" dirty="0" smtClean="0"/>
              <a:t>March 31, 2015.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155" y="304800"/>
            <a:ext cx="9175155" cy="546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0" y="6096000"/>
            <a:ext cx="3966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https://www.23andme.com/user/claim/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/>
          <a:lstStyle/>
          <a:p>
            <a:r>
              <a:rPr lang="en-US" dirty="0" smtClean="0"/>
              <a:t>Kit Information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3505200"/>
          </a:xfrm>
        </p:spPr>
        <p:txBody>
          <a:bodyPr>
            <a:normAutofit fontScale="70000" lnSpcReduction="20000"/>
          </a:bodyPr>
          <a:lstStyle/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SPIT.  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Fill </a:t>
            </a:r>
            <a:r>
              <a:rPr lang="en-US" dirty="0" smtClean="0">
                <a:solidFill>
                  <a:schemeClr val="tx1"/>
                </a:solidFill>
              </a:rPr>
              <a:t>out informed consent </a:t>
            </a:r>
            <a:r>
              <a:rPr lang="en-US" dirty="0" smtClean="0">
                <a:solidFill>
                  <a:schemeClr val="tx1"/>
                </a:solidFill>
              </a:rPr>
              <a:t>form!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Fill out sign out sheet with bar code, name, dept.  This is in case the sample needs to be redone and we need to contact you.</a:t>
            </a: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If you bring in your sample to Sue Elliot (Beckman B300), we can mail them in together. This class has VIP status, so might lower </a:t>
            </a:r>
            <a:r>
              <a:rPr lang="en-US" dirty="0" smtClean="0">
                <a:solidFill>
                  <a:schemeClr val="tx1"/>
                </a:solidFill>
              </a:rPr>
              <a:t>your chance </a:t>
            </a:r>
            <a:r>
              <a:rPr lang="en-US" dirty="0" smtClean="0">
                <a:solidFill>
                  <a:schemeClr val="tx1"/>
                </a:solidFill>
              </a:rPr>
              <a:t>of getting lost in the shuffle if they go in as a group.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Mail in yourself. </a:t>
            </a:r>
          </a:p>
          <a:p>
            <a:pPr marL="514350" indent="-514350" algn="l"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Staff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Course Organizers:  </a:t>
            </a:r>
          </a:p>
          <a:p>
            <a:pPr lvl="1"/>
            <a:r>
              <a:rPr lang="en-US" dirty="0" smtClean="0"/>
              <a:t>Stuart Kim (Dev. Bio., Genetics)</a:t>
            </a:r>
          </a:p>
          <a:p>
            <a:pPr lvl="1"/>
            <a:r>
              <a:rPr lang="en-US" dirty="0" smtClean="0"/>
              <a:t>Aaron </a:t>
            </a:r>
            <a:r>
              <a:rPr lang="en-US" dirty="0" err="1" smtClean="0"/>
              <a:t>Gitler</a:t>
            </a:r>
            <a:r>
              <a:rPr lang="en-US" dirty="0" smtClean="0"/>
              <a:t> (Genetics) </a:t>
            </a:r>
          </a:p>
          <a:p>
            <a:r>
              <a:rPr lang="en-US" dirty="0" smtClean="0"/>
              <a:t>TAs</a:t>
            </a:r>
            <a:r>
              <a:rPr lang="en-US" dirty="0" smtClean="0"/>
              <a:t>:  </a:t>
            </a:r>
          </a:p>
          <a:p>
            <a:pPr lvl="1"/>
            <a:r>
              <a:rPr lang="en-US" dirty="0" smtClean="0"/>
              <a:t>Andrew Roos (Epidemiology) </a:t>
            </a:r>
          </a:p>
          <a:p>
            <a:pPr lvl="1"/>
            <a:r>
              <a:rPr lang="en-US" dirty="0" smtClean="0"/>
              <a:t>Rachel </a:t>
            </a:r>
            <a:r>
              <a:rPr lang="en-US" dirty="0" err="1" smtClean="0"/>
              <a:t>Goldfeder</a:t>
            </a:r>
            <a:r>
              <a:rPr lang="en-US" dirty="0" smtClean="0"/>
              <a:t> (BMI)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Introductory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Report on specific genetic locus.  Published on SNPedia.com</a:t>
            </a:r>
          </a:p>
          <a:p>
            <a:r>
              <a:rPr lang="en-US" dirty="0" smtClean="0"/>
              <a:t>Unanticipated </a:t>
            </a:r>
            <a:r>
              <a:rPr lang="en-US" dirty="0" smtClean="0"/>
              <a:t>opportunities that arise as you explore your </a:t>
            </a:r>
            <a:r>
              <a:rPr lang="en-US" dirty="0" smtClean="0"/>
              <a:t>genome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Advanced Projects = (project + final)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Annotate </a:t>
            </a:r>
            <a:r>
              <a:rPr lang="en-US" dirty="0" smtClean="0"/>
              <a:t>genome of your family</a:t>
            </a:r>
            <a:endParaRPr lang="en-US" dirty="0" smtClean="0"/>
          </a:p>
          <a:p>
            <a:r>
              <a:rPr lang="en-US" dirty="0" smtClean="0"/>
              <a:t>Write a grant for Kaiser-Permanente GWAS (n=110,000)</a:t>
            </a:r>
          </a:p>
          <a:p>
            <a:r>
              <a:rPr lang="en-US" dirty="0" smtClean="0"/>
              <a:t>Make a class video for you tube</a:t>
            </a:r>
          </a:p>
          <a:p>
            <a:r>
              <a:rPr lang="en-US" dirty="0" smtClean="0"/>
              <a:t>Run a class debate on the FDA regulations of DNA information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Gene210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464515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sz="3600" dirty="0" smtClean="0"/>
              <a:t>Three Manuscripts</a:t>
            </a:r>
          </a:p>
          <a:p>
            <a:pPr>
              <a:buNone/>
            </a:pPr>
            <a:r>
              <a:rPr lang="en-US" sz="3600" dirty="0" smtClean="0"/>
              <a:t>Textbook</a:t>
            </a:r>
          </a:p>
          <a:p>
            <a:pPr>
              <a:buNone/>
            </a:pPr>
            <a:r>
              <a:rPr lang="en-US" sz="3600" dirty="0" smtClean="0"/>
              <a:t>Patent</a:t>
            </a:r>
          </a:p>
          <a:p>
            <a:pPr>
              <a:buNone/>
            </a:pPr>
            <a:r>
              <a:rPr lang="en-US" sz="3600" dirty="0" smtClean="0"/>
              <a:t>Grant</a:t>
            </a:r>
          </a:p>
          <a:p>
            <a:pPr>
              <a:buNone/>
            </a:pPr>
            <a:r>
              <a:rPr lang="en-US" sz="3600" dirty="0" err="1" smtClean="0"/>
              <a:t>iPhone</a:t>
            </a:r>
            <a:r>
              <a:rPr lang="en-US" sz="3600" dirty="0" smtClean="0"/>
              <a:t> App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in the news </a:t>
            </a:r>
          </a:p>
          <a:p>
            <a:r>
              <a:rPr lang="en-US" dirty="0" smtClean="0">
                <a:hlinkClick r:id="rId3"/>
              </a:rPr>
              <a:t>Chicago Medicine Magazine (story on page 18)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Salon Web Magazine (9/2013)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Stanford Medicine - DNA testing improves learning (8/13)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San Jose Mercury News (5/2013)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Time (2/2013)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Nature</a:t>
            </a:r>
            <a:endParaRPr lang="en-US" dirty="0" smtClean="0"/>
          </a:p>
          <a:p>
            <a:r>
              <a:rPr lang="en-US" dirty="0" smtClean="0">
                <a:hlinkClick r:id="rId9"/>
              </a:rPr>
              <a:t>USA Today</a:t>
            </a:r>
            <a:endParaRPr lang="en-US" dirty="0" smtClean="0"/>
          </a:p>
          <a:p>
            <a:r>
              <a:rPr lang="en-US" dirty="0" smtClean="0">
                <a:hlinkClick r:id="rId10"/>
              </a:rPr>
              <a:t>San Francisco Chronicle Recap</a:t>
            </a:r>
            <a:endParaRPr lang="en-US" dirty="0" smtClean="0"/>
          </a:p>
          <a:p>
            <a:r>
              <a:rPr lang="en-US" dirty="0" smtClean="0">
                <a:hlinkClick r:id="rId11"/>
              </a:rPr>
              <a:t>San Francisco Chronicle</a:t>
            </a:r>
            <a:endParaRPr lang="en-US" dirty="0" smtClean="0"/>
          </a:p>
          <a:p>
            <a:r>
              <a:rPr lang="en-US" dirty="0" smtClean="0">
                <a:hlinkClick r:id="rId12"/>
              </a:rPr>
              <a:t>Genome Technology</a:t>
            </a:r>
            <a:endParaRPr lang="en-US" dirty="0" smtClean="0"/>
          </a:p>
          <a:p>
            <a:r>
              <a:rPr lang="en-US" dirty="0" smtClean="0">
                <a:hlinkClick r:id="rId13"/>
              </a:rPr>
              <a:t>Stanford Press Release</a:t>
            </a:r>
            <a:endParaRPr lang="en-US" dirty="0" smtClean="0"/>
          </a:p>
          <a:p>
            <a:r>
              <a:rPr lang="en-US" dirty="0" smtClean="0">
                <a:hlinkClick r:id="rId14"/>
              </a:rPr>
              <a:t>Nature Blogs</a:t>
            </a:r>
            <a:endParaRPr lang="en-US" dirty="0" smtClean="0"/>
          </a:p>
          <a:p>
            <a:r>
              <a:rPr lang="en-US" dirty="0" smtClean="0">
                <a:hlinkClick r:id="rId15"/>
              </a:rPr>
              <a:t>LA Times Blog</a:t>
            </a:r>
            <a:endParaRPr lang="en-US" dirty="0" smtClean="0"/>
          </a:p>
          <a:p>
            <a:r>
              <a:rPr lang="en-US" dirty="0" smtClean="0">
                <a:hlinkClick r:id="rId16"/>
              </a:rPr>
              <a:t>Genome Web</a:t>
            </a:r>
            <a:endParaRPr lang="en-US" dirty="0" smtClean="0"/>
          </a:p>
          <a:p>
            <a:r>
              <a:rPr lang="en-US" dirty="0" smtClean="0">
                <a:hlinkClick r:id="rId17"/>
              </a:rPr>
              <a:t>Center for Genetics and Society</a:t>
            </a:r>
            <a:endParaRPr lang="en-US" dirty="0" smtClean="0"/>
          </a:p>
          <a:p>
            <a:r>
              <a:rPr lang="en-US" dirty="0" smtClean="0">
                <a:hlinkClick r:id="rId18"/>
              </a:rPr>
              <a:t>Scientific American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Exploring Personal Genomics</a:t>
            </a:r>
            <a:br>
              <a:rPr lang="en-US" dirty="0" smtClean="0"/>
            </a:br>
            <a:r>
              <a:rPr lang="en-US" sz="2200" dirty="0" smtClean="0"/>
              <a:t>Available at Amazon.com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 descr="http://ecx.images-amazon.com/images/I/51hbuer5AxL._SX258_PJlook-inside-v2,TopRight,1,0_SH20_BO1,204,203,2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524000"/>
            <a:ext cx="3174622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533400" y="304800"/>
            <a:ext cx="8153400" cy="60198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Joint Genotyping Task Force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2008-2010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Charles Prober Dean		Hank Greely Law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Russ Altman Genetics		C. Braddock Med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 Brown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Biochem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		Gil Chu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Biochem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Mike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Grecius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Neur.		Sean David Med.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Carlos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Bustamente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Gen.	Harry Greenberg Dean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Ralph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Horwitz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Psych		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Louanne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Hudgins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Epi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Anne James Legal Counsel	Jesse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Karmazin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Med.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Stuart Kim Dev. Bio.		Mark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Krasnow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Biochem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Phil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Lavori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HRP		David Magnus  Cen. BME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Kelly Ormond Genetics	Alan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Schatzberg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Psych.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Mike Snyder Genetics		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Atul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Butte BMI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Keyan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Salari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Med. School	Mildred Cho Pediatrics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was-2012-07-01.jpg"/>
          <p:cNvPicPr>
            <a:picLocks noChangeAspect="1"/>
          </p:cNvPicPr>
          <p:nvPr/>
        </p:nvPicPr>
        <p:blipFill rotWithShape="1">
          <a:blip r:embed="rId2" cstate="print"/>
          <a:srcRect l="132" b="1254"/>
          <a:stretch/>
        </p:blipFill>
        <p:spPr>
          <a:xfrm>
            <a:off x="-1" y="432262"/>
            <a:ext cx="8218711" cy="60948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152400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Published Genome-Wide Associations</a:t>
            </a:r>
          </a:p>
        </p:txBody>
      </p:sp>
      <p:pic>
        <p:nvPicPr>
          <p:cNvPr id="7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283"/>
          <a:stretch/>
        </p:blipFill>
        <p:spPr bwMode="auto">
          <a:xfrm>
            <a:off x="6770918" y="6413845"/>
            <a:ext cx="1053854" cy="335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392"/>
          <a:stretch/>
        </p:blipFill>
        <p:spPr bwMode="auto">
          <a:xfrm>
            <a:off x="2656118" y="6413845"/>
            <a:ext cx="1235754" cy="3352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was-2012-07-02.jpg"/>
          <p:cNvPicPr>
            <a:picLocks noChangeAspect="1"/>
          </p:cNvPicPr>
          <p:nvPr/>
        </p:nvPicPr>
        <p:blipFill rotWithShape="1">
          <a:blip r:embed="rId4" cstate="print"/>
          <a:srcRect l="9642" t="10000" r="52738" b="12063"/>
          <a:stretch/>
        </p:blipFill>
        <p:spPr>
          <a:xfrm>
            <a:off x="7674429" y="4417413"/>
            <a:ext cx="1307190" cy="2031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</TotalTime>
  <Words>715</Words>
  <Application>Microsoft Office PowerPoint</Application>
  <PresentationFormat>On-screen Show (4:3)</PresentationFormat>
  <Paragraphs>149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Genetics 210: Personalized Medicine and Genomics</vt:lpstr>
      <vt:lpstr>Today</vt:lpstr>
      <vt:lpstr>Course Staff </vt:lpstr>
      <vt:lpstr>Introductory Projects</vt:lpstr>
      <vt:lpstr>Advanced Projects = (project + final) </vt:lpstr>
      <vt:lpstr>Gene210</vt:lpstr>
      <vt:lpstr>Exploring Personal Genomics Available at Amazon.com </vt:lpstr>
      <vt:lpstr>Slide 8</vt:lpstr>
      <vt:lpstr>Slide 9</vt:lpstr>
      <vt:lpstr>Genetics 210: Personalized Medicine and Genomics</vt:lpstr>
      <vt:lpstr>Genetics 210: Personalized Medicine and Genomics</vt:lpstr>
      <vt:lpstr>Psychological outcome from genetic information</vt:lpstr>
      <vt:lpstr>Slide 13</vt:lpstr>
      <vt:lpstr>Slide 14</vt:lpstr>
      <vt:lpstr>Slide 15</vt:lpstr>
      <vt:lpstr>Slide 16</vt:lpstr>
      <vt:lpstr>Personal Genotyping</vt:lpstr>
      <vt:lpstr>23andme</vt:lpstr>
      <vt:lpstr>Genetic Information Non-discrimination Act (2009)</vt:lpstr>
      <vt:lpstr>What GINA does not do</vt:lpstr>
      <vt:lpstr>If you have questions or concerns before or after testing:</vt:lpstr>
      <vt:lpstr>How to get genotyping kits</vt:lpstr>
      <vt:lpstr>Slide 23</vt:lpstr>
      <vt:lpstr>Kit Information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Informed Consent for genetic testing</dc:title>
  <dc:creator>Rosa Chuang</dc:creator>
  <cp:lastModifiedBy>Stuart</cp:lastModifiedBy>
  <cp:revision>41</cp:revision>
  <dcterms:created xsi:type="dcterms:W3CDTF">2013-01-08T17:43:56Z</dcterms:created>
  <dcterms:modified xsi:type="dcterms:W3CDTF">2015-01-22T03:18:06Z</dcterms:modified>
</cp:coreProperties>
</file>