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62"/>
  </p:notesMasterIdLst>
  <p:handoutMasterIdLst>
    <p:handoutMasterId r:id="rId63"/>
  </p:handoutMasterIdLst>
  <p:sldIdLst>
    <p:sldId id="417" r:id="rId2"/>
    <p:sldId id="526" r:id="rId3"/>
    <p:sldId id="527" r:id="rId4"/>
    <p:sldId id="528" r:id="rId5"/>
    <p:sldId id="558" r:id="rId6"/>
    <p:sldId id="485" r:id="rId7"/>
    <p:sldId id="486" r:id="rId8"/>
    <p:sldId id="489" r:id="rId9"/>
    <p:sldId id="490" r:id="rId10"/>
    <p:sldId id="559" r:id="rId11"/>
    <p:sldId id="574" r:id="rId12"/>
    <p:sldId id="536" r:id="rId13"/>
    <p:sldId id="487" r:id="rId14"/>
    <p:sldId id="488" r:id="rId15"/>
    <p:sldId id="491" r:id="rId16"/>
    <p:sldId id="492" r:id="rId17"/>
    <p:sldId id="493" r:id="rId18"/>
    <p:sldId id="494" r:id="rId19"/>
    <p:sldId id="537" r:id="rId20"/>
    <p:sldId id="575" r:id="rId21"/>
    <p:sldId id="497" r:id="rId22"/>
    <p:sldId id="498" r:id="rId23"/>
    <p:sldId id="576" r:id="rId24"/>
    <p:sldId id="499" r:id="rId25"/>
    <p:sldId id="500" r:id="rId26"/>
    <p:sldId id="501" r:id="rId27"/>
    <p:sldId id="538" r:id="rId28"/>
    <p:sldId id="502" r:id="rId29"/>
    <p:sldId id="503" r:id="rId30"/>
    <p:sldId id="504" r:id="rId31"/>
    <p:sldId id="505" r:id="rId32"/>
    <p:sldId id="560" r:id="rId33"/>
    <p:sldId id="577" r:id="rId34"/>
    <p:sldId id="506" r:id="rId35"/>
    <p:sldId id="507" r:id="rId36"/>
    <p:sldId id="508" r:id="rId37"/>
    <p:sldId id="539" r:id="rId38"/>
    <p:sldId id="540" r:id="rId39"/>
    <p:sldId id="511" r:id="rId40"/>
    <p:sldId id="512" r:id="rId41"/>
    <p:sldId id="541" r:id="rId42"/>
    <p:sldId id="513" r:id="rId43"/>
    <p:sldId id="514" r:id="rId44"/>
    <p:sldId id="573" r:id="rId45"/>
    <p:sldId id="561" r:id="rId46"/>
    <p:sldId id="515" r:id="rId47"/>
    <p:sldId id="578" r:id="rId48"/>
    <p:sldId id="579" r:id="rId49"/>
    <p:sldId id="580" r:id="rId50"/>
    <p:sldId id="581" r:id="rId51"/>
    <p:sldId id="562" r:id="rId52"/>
    <p:sldId id="544" r:id="rId53"/>
    <p:sldId id="591" r:id="rId54"/>
    <p:sldId id="582" r:id="rId55"/>
    <p:sldId id="583" r:id="rId56"/>
    <p:sldId id="584" r:id="rId57"/>
    <p:sldId id="590" r:id="rId58"/>
    <p:sldId id="532" r:id="rId59"/>
    <p:sldId id="531" r:id="rId60"/>
    <p:sldId id="557" r:id="rId61"/>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427" autoAdjust="0"/>
  </p:normalViewPr>
  <p:slideViewPr>
    <p:cSldViewPr>
      <p:cViewPr varScale="1">
        <p:scale>
          <a:sx n="75" d="100"/>
          <a:sy n="75" d="100"/>
        </p:scale>
        <p:origin x="-100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50F329A8-5468-46BB-9B69-8FE9C9687FAC}" type="datetimeFigureOut">
              <a:rPr lang="en-US" smtClean="0"/>
              <a:t>5/15/2014</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fld id="{7A9D7475-D66F-4A50-8EAC-6D5B2DDAAC99}" type="slidenum">
              <a:rPr lang="en-US" smtClean="0"/>
              <a:t>‹#›</a:t>
            </a:fld>
            <a:endParaRPr lang="en-US"/>
          </a:p>
        </p:txBody>
      </p:sp>
    </p:spTree>
    <p:extLst>
      <p:ext uri="{BB962C8B-B14F-4D97-AF65-F5344CB8AC3E}">
        <p14:creationId xmlns:p14="http://schemas.microsoft.com/office/powerpoint/2010/main" val="16620013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35B05C5D-6ED6-49C9-951E-D83A81CE6C81}" type="datetimeFigureOut">
              <a:rPr lang="en-US" smtClean="0"/>
              <a:t>5/15/2014</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87DA12E8-20F5-4139-97D0-61F697D2DAD4}" type="slidenum">
              <a:rPr lang="en-US" smtClean="0"/>
              <a:t>‹#›</a:t>
            </a:fld>
            <a:endParaRPr lang="en-US"/>
          </a:p>
        </p:txBody>
      </p:sp>
    </p:spTree>
    <p:extLst>
      <p:ext uri="{BB962C8B-B14F-4D97-AF65-F5344CB8AC3E}">
        <p14:creationId xmlns:p14="http://schemas.microsoft.com/office/powerpoint/2010/main" val="31844381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Represents a huge</a:t>
            </a:r>
            <a:r>
              <a:rPr lang="en-US" baseline="0" dirty="0" smtClean="0"/>
              <a:t> international investment in the billions of dollars!</a:t>
            </a:r>
            <a:endParaRPr lang="en-US" dirty="0"/>
          </a:p>
        </p:txBody>
      </p:sp>
    </p:spTree>
    <p:extLst>
      <p:ext uri="{BB962C8B-B14F-4D97-AF65-F5344CB8AC3E}">
        <p14:creationId xmlns:p14="http://schemas.microsoft.com/office/powerpoint/2010/main" val="511881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More interruption by somatic or environmental effects</a:t>
            </a:r>
          </a:p>
          <a:p>
            <a:endParaRPr lang="en-US" dirty="0"/>
          </a:p>
        </p:txBody>
      </p:sp>
    </p:spTree>
    <p:extLst>
      <p:ext uri="{BB962C8B-B14F-4D97-AF65-F5344CB8AC3E}">
        <p14:creationId xmlns:p14="http://schemas.microsoft.com/office/powerpoint/2010/main" val="991600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DCs in 534 people</a:t>
            </a:r>
            <a:endParaRPr lang="en-US" dirty="0"/>
          </a:p>
        </p:txBody>
      </p:sp>
    </p:spTree>
    <p:extLst>
      <p:ext uri="{BB962C8B-B14F-4D97-AF65-F5344CB8AC3E}">
        <p14:creationId xmlns:p14="http://schemas.microsoft.com/office/powerpoint/2010/main" val="21901794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 allele hairy?</a:t>
            </a:r>
            <a:endParaRPr lang="en-US" dirty="0"/>
          </a:p>
        </p:txBody>
      </p:sp>
    </p:spTree>
    <p:extLst>
      <p:ext uri="{BB962C8B-B14F-4D97-AF65-F5344CB8AC3E}">
        <p14:creationId xmlns:p14="http://schemas.microsoft.com/office/powerpoint/2010/main" val="408207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H" dirty="0" smtClean="0"/>
              <a:t>Lots more quantitative traits</a:t>
            </a:r>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7" name="Rectangle 1"/>
          <p:cNvSpPr txBox="1">
            <a:spLocks noGrp="1" noRot="1" noChangeAspect="1" noChangeArrowheads="1"/>
          </p:cNvSpPr>
          <p:nvPr>
            <p:ph type="sldImg"/>
          </p:nvPr>
        </p:nvSpPr>
        <p:spPr bwMode="auto">
          <a:xfrm>
            <a:off x="1122363" y="595313"/>
            <a:ext cx="3976687" cy="2982912"/>
          </a:xfrm>
          <a:prstGeom prst="rect">
            <a:avLst/>
          </a:prstGeom>
          <a:solidFill>
            <a:srgbClr val="FFFFFF"/>
          </a:solidFill>
          <a:ln>
            <a:solidFill>
              <a:srgbClr val="000000"/>
            </a:solidFill>
            <a:miter lim="800000"/>
            <a:headEnd/>
            <a:tailEnd/>
          </a:ln>
        </p:spPr>
      </p:sp>
      <p:sp>
        <p:nvSpPr>
          <p:cNvPr id="55298" name="Rectangle 2"/>
          <p:cNvSpPr txBox="1">
            <a:spLocks noGrp="1" noChangeArrowheads="1"/>
          </p:cNvSpPr>
          <p:nvPr>
            <p:ph type="body" idx="1"/>
          </p:nvPr>
        </p:nvSpPr>
        <p:spPr bwMode="auto">
          <a:xfrm>
            <a:off x="622147" y="3776533"/>
            <a:ext cx="4977163" cy="3577768"/>
          </a:xfrm>
          <a:prstGeom prst="rect">
            <a:avLst/>
          </a:prstGeom>
          <a:noFill/>
          <a:ln>
            <a:round/>
            <a:headEnd/>
            <a:tailEnd/>
          </a:ln>
        </p:spPr>
        <p:txBody>
          <a:bodyPr wrap="none" anchor="ctr"/>
          <a:lstStyle/>
          <a:p>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CH" dirty="0"/>
          </a:p>
        </p:txBody>
      </p:sp>
      <p:sp>
        <p:nvSpPr>
          <p:cNvPr id="4" name="Slide Number Placeholder 3"/>
          <p:cNvSpPr>
            <a:spLocks noGrp="1"/>
          </p:cNvSpPr>
          <p:nvPr>
            <p:ph type="sldNum" sz="quarter" idx="10"/>
          </p:nvPr>
        </p:nvSpPr>
        <p:spPr/>
        <p:txBody>
          <a:bodyPr/>
          <a:lstStyle/>
          <a:p>
            <a:fld id="{E9975EA0-A707-4AF8-8BC7-7C937C00FF03}" type="slidenum">
              <a:rPr lang="fr-CH" smtClean="0"/>
              <a:pPr/>
              <a:t>49</a:t>
            </a:fld>
            <a:endParaRPr lang="fr-CH"/>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REVIEW2: Use Dimas slide.   Weight effects of rare </a:t>
            </a:r>
            <a:r>
              <a:rPr lang="en-CA" dirty="0" err="1" smtClean="0"/>
              <a:t>nsSNP</a:t>
            </a:r>
            <a:r>
              <a:rPr lang="en-CA" dirty="0" smtClean="0"/>
              <a:t>.  Use “</a:t>
            </a:r>
            <a:r>
              <a:rPr lang="en-CA" dirty="0" err="1" smtClean="0"/>
              <a:t>penetrance</a:t>
            </a:r>
            <a:r>
              <a:rPr lang="en-CA" dirty="0" smtClean="0"/>
              <a:t>”.  Depending on phasing </a:t>
            </a:r>
            <a:r>
              <a:rPr lang="en-CA" dirty="0" err="1" smtClean="0"/>
              <a:t>penetrance</a:t>
            </a:r>
            <a:r>
              <a:rPr lang="en-CA" dirty="0" smtClean="0"/>
              <a:t> is different.  Use “modulates”.</a:t>
            </a:r>
            <a:r>
              <a:rPr lang="en-CA" baseline="0" dirty="0" smtClean="0"/>
              <a:t>  Be clear model from ASE.</a:t>
            </a:r>
            <a:endParaRPr lang="en-CA" dirty="0" smtClean="0"/>
          </a:p>
          <a:p>
            <a:endParaRPr lang="en-CA" dirty="0" smtClean="0"/>
          </a:p>
          <a:p>
            <a:endParaRPr lang="en-CA" dirty="0" smtClean="0"/>
          </a:p>
          <a:p>
            <a:r>
              <a:rPr lang="en-CA" dirty="0" smtClean="0"/>
              <a:t>Use representative instead of existing figure</a:t>
            </a:r>
          </a:p>
          <a:p>
            <a:endParaRPr lang="en-CA" dirty="0" smtClean="0"/>
          </a:p>
          <a:p>
            <a:r>
              <a:rPr lang="en-CA" dirty="0" smtClean="0"/>
              <a:t>Start with “</a:t>
            </a:r>
            <a:endParaRPr lang="fr-CH" dirty="0"/>
          </a:p>
        </p:txBody>
      </p:sp>
      <p:sp>
        <p:nvSpPr>
          <p:cNvPr id="4" name="Slide Number Placeholder 3"/>
          <p:cNvSpPr>
            <a:spLocks noGrp="1"/>
          </p:cNvSpPr>
          <p:nvPr>
            <p:ph type="sldNum" sz="quarter" idx="10"/>
          </p:nvPr>
        </p:nvSpPr>
        <p:spPr/>
        <p:txBody>
          <a:bodyPr/>
          <a:lstStyle/>
          <a:p>
            <a:fld id="{520D2C26-5987-47E1-B185-A0A374672945}" type="slidenum">
              <a:rPr lang="fr-CH" smtClean="0"/>
              <a:pPr/>
              <a:t>51</a:t>
            </a:fld>
            <a:endParaRPr lang="fr-CH"/>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fr-FR" dirty="0" smtClean="0">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r>
              <a:rPr lang="en-US" sz="1200" kern="1200" dirty="0" smtClean="0">
                <a:solidFill>
                  <a:schemeClr val="tx1"/>
                </a:solidFill>
                <a:effectLst/>
                <a:latin typeface="+mn-lt"/>
                <a:ea typeface="+mn-ea"/>
                <a:cs typeface="+mn-cs"/>
              </a:rPr>
              <a:t>why different than capture: amplify each loci, capture maintains dynamic</a:t>
            </a:r>
            <a:endParaRPr lang="fr-FR" dirty="0" smtClean="0">
              <a:latin typeface="Arial" pitchFamily="34" charset="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Caption: We examined</a:t>
            </a:r>
            <a:r>
              <a:rPr lang="en-US" baseline="0" dirty="0" smtClean="0"/>
              <a:t> the expression of genes with rare, deleterious </a:t>
            </a:r>
            <a:r>
              <a:rPr lang="en-US" baseline="0" dirty="0" err="1" smtClean="0"/>
              <a:t>nsSNPs</a:t>
            </a:r>
            <a:r>
              <a:rPr lang="en-US" baseline="0" dirty="0" smtClean="0"/>
              <a:t> with </a:t>
            </a:r>
            <a:r>
              <a:rPr lang="en-US" baseline="0" dirty="0" err="1" smtClean="0"/>
              <a:t>mmPCR</a:t>
            </a:r>
            <a:r>
              <a:rPr lang="en-US" baseline="0" dirty="0" smtClean="0"/>
              <a:t>-Seq. The majority of the genes (21 of 40) do not show ASE in any tissue (orange box).  Roughly one-third of the genes demonstrate ASE that is shared across divergent tissues (dark blue box). Approximately one-eighth of the genes demonstrate variable ASE (cyan blue box) across tissues. In all cases, the deleterious allele showed lower expression compared to the normal allele. In two genes with variable ASE, both the deleterious and the normal allele were preferred in different tissues. For example, the deleterious allele of PCDHA13 was over-expressed in the heart and skeletal muscle but under-expressed in the colon, frontal lobe, and stomach.</a:t>
            </a:r>
            <a:endParaRPr lang="en-US" dirty="0"/>
          </a:p>
        </p:txBody>
      </p:sp>
      <p:sp>
        <p:nvSpPr>
          <p:cNvPr id="4" name="Slide Number Placeholder 3"/>
          <p:cNvSpPr>
            <a:spLocks noGrp="1"/>
          </p:cNvSpPr>
          <p:nvPr>
            <p:ph type="sldNum" sz="quarter" idx="10"/>
          </p:nvPr>
        </p:nvSpPr>
        <p:spPr/>
        <p:txBody>
          <a:bodyPr/>
          <a:lstStyle/>
          <a:p>
            <a:fld id="{DB19E8A9-4750-D642-9027-B836C88A1F3B}" type="slidenum">
              <a:rPr lang="en-US" smtClean="0"/>
              <a:t>57</a:t>
            </a:fld>
            <a:endParaRPr lang="en-US"/>
          </a:p>
        </p:txBody>
      </p:sp>
    </p:spTree>
    <p:extLst>
      <p:ext uri="{BB962C8B-B14F-4D97-AF65-F5344CB8AC3E}">
        <p14:creationId xmlns:p14="http://schemas.microsoft.com/office/powerpoint/2010/main" val="1871819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CH" dirty="0"/>
          </a:p>
        </p:txBody>
      </p:sp>
      <p:sp>
        <p:nvSpPr>
          <p:cNvPr id="4" name="Slide Number Placeholder 3"/>
          <p:cNvSpPr>
            <a:spLocks noGrp="1"/>
          </p:cNvSpPr>
          <p:nvPr>
            <p:ph type="sldNum" sz="quarter" idx="10"/>
          </p:nvPr>
        </p:nvSpPr>
        <p:spPr/>
        <p:txBody>
          <a:bodyPr/>
          <a:lstStyle/>
          <a:p>
            <a:fld id="{520D2C26-5987-47E1-B185-A0A374672945}" type="slidenum">
              <a:rPr lang="fr-CH" smtClean="0"/>
              <a:pPr/>
              <a:t>3</a:t>
            </a:fld>
            <a:endParaRPr lang="fr-CH"/>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CH"/>
          </a:p>
        </p:txBody>
      </p:sp>
      <p:sp>
        <p:nvSpPr>
          <p:cNvPr id="4" name="Slide Number Placeholder 3"/>
          <p:cNvSpPr>
            <a:spLocks noGrp="1"/>
          </p:cNvSpPr>
          <p:nvPr>
            <p:ph type="sldNum" sz="quarter" idx="10"/>
          </p:nvPr>
        </p:nvSpPr>
        <p:spPr/>
        <p:txBody>
          <a:bodyPr/>
          <a:lstStyle/>
          <a:p>
            <a:fld id="{520D2C26-5987-47E1-B185-A0A374672945}" type="slidenum">
              <a:rPr lang="fr-CH" smtClean="0"/>
              <a:pPr/>
              <a:t>4</a:t>
            </a:fld>
            <a:endParaRPr lang="fr-CH"/>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DONE</a:t>
            </a:r>
          </a:p>
          <a:p>
            <a:r>
              <a:rPr lang="en-US" dirty="0" smtClean="0"/>
              <a:t>Pretty pictures. Genetic variants</a:t>
            </a:r>
            <a:r>
              <a:rPr lang="en-US" baseline="0" dirty="0" smtClean="0"/>
              <a:t> affecting nearby and distant gene expression, splicing, downstream </a:t>
            </a:r>
          </a:p>
          <a:p>
            <a:r>
              <a:rPr lang="en-US" baseline="0" dirty="0" smtClean="0"/>
              <a:t>Understand both the architecture of regulatory variation, and the mechanisms through which regulatory variation affects downstream XXXXX</a:t>
            </a:r>
            <a:endParaRPr lang="en-US" dirty="0"/>
          </a:p>
        </p:txBody>
      </p:sp>
      <p:sp>
        <p:nvSpPr>
          <p:cNvPr id="4" name="Slide Number Placeholder 3"/>
          <p:cNvSpPr>
            <a:spLocks noGrp="1"/>
          </p:cNvSpPr>
          <p:nvPr>
            <p:ph type="sldNum" sz="quarter" idx="10"/>
          </p:nvPr>
        </p:nvSpPr>
        <p:spPr/>
        <p:txBody>
          <a:bodyPr/>
          <a:lstStyle/>
          <a:p>
            <a:fld id="{46BB71CD-2C22-2346-9F47-EF227B927E52}" type="slidenum">
              <a:rPr lang="en-US" smtClean="0">
                <a:solidFill>
                  <a:prstClr val="black"/>
                </a:solidFill>
                <a:latin typeface="Calibri"/>
              </a:rPr>
              <a:pPr/>
              <a:t>5</a:t>
            </a:fld>
            <a:endParaRPr lang="en-US">
              <a:solidFill>
                <a:prstClr val="black"/>
              </a:solidFill>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3" name="Rectangle 1"/>
          <p:cNvSpPr txBox="1">
            <a:spLocks noGrp="1" noRot="1" noChangeAspect="1" noChangeArrowheads="1"/>
          </p:cNvSpPr>
          <p:nvPr>
            <p:ph type="sldImg"/>
          </p:nvPr>
        </p:nvSpPr>
        <p:spPr bwMode="auto">
          <a:xfrm>
            <a:off x="1106488" y="706438"/>
            <a:ext cx="4645025" cy="3484562"/>
          </a:xfrm>
          <a:prstGeom prst="rect">
            <a:avLst/>
          </a:prstGeom>
          <a:solidFill>
            <a:srgbClr val="FFFFFF"/>
          </a:solidFill>
          <a:ln>
            <a:solidFill>
              <a:srgbClr val="000000"/>
            </a:solidFill>
            <a:miter lim="800000"/>
            <a:headEnd/>
            <a:tailEnd/>
          </a:ln>
        </p:spPr>
      </p:sp>
      <p:sp>
        <p:nvSpPr>
          <p:cNvPr id="44034" name="Rectangle 2"/>
          <p:cNvSpPr txBox="1">
            <a:spLocks noGrp="1" noChangeArrowheads="1"/>
          </p:cNvSpPr>
          <p:nvPr>
            <p:ph type="body" idx="1"/>
          </p:nvPr>
        </p:nvSpPr>
        <p:spPr bwMode="auto">
          <a:xfrm>
            <a:off x="685512" y="4415620"/>
            <a:ext cx="5486976" cy="4105047"/>
          </a:xfrm>
          <a:prstGeom prst="rect">
            <a:avLst/>
          </a:prstGeom>
          <a:noFill/>
          <a:ln>
            <a:round/>
            <a:headEnd/>
            <a:tailEnd/>
          </a:ln>
        </p:spPr>
        <p:txBody>
          <a:bodyPr wrap="none" anchor="ct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Rectangle 1"/>
          <p:cNvSpPr txBox="1">
            <a:spLocks noGrp="1" noRot="1" noChangeAspect="1" noChangeArrowheads="1"/>
          </p:cNvSpPr>
          <p:nvPr>
            <p:ph type="sldImg"/>
          </p:nvPr>
        </p:nvSpPr>
        <p:spPr bwMode="auto">
          <a:xfrm>
            <a:off x="1106488" y="706438"/>
            <a:ext cx="4645025" cy="3484562"/>
          </a:xfrm>
          <a:prstGeom prst="rect">
            <a:avLst/>
          </a:prstGeom>
          <a:solidFill>
            <a:srgbClr val="FFFFFF"/>
          </a:solidFill>
          <a:ln>
            <a:solidFill>
              <a:srgbClr val="000000"/>
            </a:solidFill>
            <a:miter lim="800000"/>
            <a:headEnd/>
            <a:tailEnd/>
          </a:ln>
        </p:spPr>
      </p:sp>
      <p:sp>
        <p:nvSpPr>
          <p:cNvPr id="45058" name="Rectangle 2"/>
          <p:cNvSpPr txBox="1">
            <a:spLocks noGrp="1" noChangeArrowheads="1"/>
          </p:cNvSpPr>
          <p:nvPr>
            <p:ph type="body" idx="1"/>
          </p:nvPr>
        </p:nvSpPr>
        <p:spPr bwMode="auto">
          <a:xfrm>
            <a:off x="685512" y="4415620"/>
            <a:ext cx="5486976" cy="4105047"/>
          </a:xfrm>
          <a:prstGeom prst="rect">
            <a:avLst/>
          </a:prstGeom>
          <a:noFill/>
          <a:ln>
            <a:round/>
            <a:headEnd/>
            <a:tailEnd/>
          </a:ln>
        </p:spPr>
        <p:txBody>
          <a:bodyPr wrap="none" anchor="ct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r>
              <a:rPr lang="fr-FR" dirty="0" err="1" smtClean="0">
                <a:latin typeface="Arial" pitchFamily="34" charset="0"/>
                <a:ea typeface="ＭＳ Ｐゴシック" pitchFamily="34" charset="-128"/>
              </a:rPr>
              <a:t>Simply</a:t>
            </a:r>
            <a:r>
              <a:rPr lang="fr-FR" dirty="0" smtClean="0">
                <a:latin typeface="Arial" pitchFamily="34" charset="0"/>
                <a:ea typeface="ＭＳ Ｐゴシック" pitchFamily="34" charset="-128"/>
              </a:rPr>
              <a:t> </a:t>
            </a:r>
            <a:r>
              <a:rPr lang="fr-FR" dirty="0" err="1" smtClean="0">
                <a:latin typeface="Arial" pitchFamily="34" charset="0"/>
                <a:ea typeface="ＭＳ Ｐゴシック" pitchFamily="34" charset="-128"/>
              </a:rPr>
              <a:t>this</a:t>
            </a:r>
            <a:r>
              <a:rPr lang="fr-FR" dirty="0" smtClean="0">
                <a:latin typeface="Arial" pitchFamily="34" charset="0"/>
                <a:ea typeface="ＭＳ Ｐゴシック" pitchFamily="34" charset="-128"/>
              </a:rPr>
              <a:t> figure.  Use </a:t>
            </a:r>
            <a:r>
              <a:rPr lang="fr-FR" dirty="0" err="1" smtClean="0">
                <a:latin typeface="Arial" pitchFamily="34" charset="0"/>
                <a:ea typeface="ＭＳ Ｐゴシック" pitchFamily="34" charset="-128"/>
              </a:rPr>
              <a:t>boxplot</a:t>
            </a:r>
            <a:r>
              <a:rPr lang="fr-FR" dirty="0" smtClean="0">
                <a:latin typeface="Arial" pitchFamily="34" charset="0"/>
                <a:ea typeface="ＭＳ Ｐゴシック" pitchFamily="34" charset="-128"/>
              </a:rPr>
              <a:t> </a:t>
            </a:r>
            <a:r>
              <a:rPr lang="fr-FR" dirty="0" err="1" smtClean="0">
                <a:latin typeface="Arial" pitchFamily="34" charset="0"/>
                <a:ea typeface="ＭＳ Ｐゴシック" pitchFamily="34" charset="-128"/>
              </a:rPr>
              <a:t>instead</a:t>
            </a:r>
            <a:r>
              <a:rPr lang="fr-FR" dirty="0" smtClean="0">
                <a:latin typeface="Arial" pitchFamily="34" charset="0"/>
                <a:ea typeface="ＭＳ Ｐゴシック" pitchFamily="34" charset="-128"/>
              </a:rPr>
              <a:t> of </a:t>
            </a:r>
            <a:r>
              <a:rPr lang="fr-FR" dirty="0" err="1" smtClean="0">
                <a:latin typeface="Arial" pitchFamily="34" charset="0"/>
                <a:ea typeface="ＭＳ Ｐゴシック" pitchFamily="34" charset="-128"/>
              </a:rPr>
              <a:t>frequency</a:t>
            </a:r>
            <a:r>
              <a:rPr lang="fr-FR" dirty="0" smtClean="0">
                <a:latin typeface="Arial" pitchFamily="34" charset="0"/>
                <a:ea typeface="ＭＳ Ｐゴシック" pitchFamily="34" charset="-128"/>
              </a:rPr>
              <a:t>.  Direction</a:t>
            </a:r>
            <a:r>
              <a:rPr lang="fr-FR" baseline="0" dirty="0" smtClean="0">
                <a:latin typeface="Arial" pitchFamily="34" charset="0"/>
                <a:ea typeface="ＭＳ Ｐゴシック" pitchFamily="34" charset="-128"/>
              </a:rPr>
              <a:t> on top </a:t>
            </a:r>
            <a:r>
              <a:rPr lang="fr-FR" baseline="0" dirty="0" err="1" smtClean="0">
                <a:latin typeface="Arial" pitchFamily="34" charset="0"/>
                <a:ea typeface="ＭＳ Ｐゴシック" pitchFamily="34" charset="-128"/>
              </a:rPr>
              <a:t>needs</a:t>
            </a:r>
            <a:r>
              <a:rPr lang="fr-FR" baseline="0" dirty="0" smtClean="0">
                <a:latin typeface="Arial" pitchFamily="34" charset="0"/>
                <a:ea typeface="ＭＳ Ｐゴシック" pitchFamily="34" charset="-128"/>
              </a:rPr>
              <a:t> to change </a:t>
            </a:r>
            <a:r>
              <a:rPr lang="fr-FR" baseline="0" dirty="0" err="1" smtClean="0">
                <a:latin typeface="Arial" pitchFamily="34" charset="0"/>
                <a:ea typeface="ＭＳ Ｐゴシック" pitchFamily="34" charset="-128"/>
              </a:rPr>
              <a:t>compared</a:t>
            </a:r>
            <a:r>
              <a:rPr lang="fr-FR" baseline="0" dirty="0" smtClean="0">
                <a:latin typeface="Arial" pitchFamily="34" charset="0"/>
                <a:ea typeface="ＭＳ Ｐゴシック" pitchFamily="34" charset="-128"/>
              </a:rPr>
              <a:t> to figure.</a:t>
            </a:r>
          </a:p>
          <a:p>
            <a:r>
              <a:rPr lang="fr-FR" baseline="0" dirty="0" smtClean="0">
                <a:latin typeface="Arial" pitchFamily="34" charset="0"/>
                <a:ea typeface="ＭＳ Ｐゴシック" pitchFamily="34" charset="-128"/>
              </a:rPr>
              <a:t>REVIEW2: Be </a:t>
            </a:r>
            <a:r>
              <a:rPr lang="fr-FR" baseline="0" dirty="0" err="1" smtClean="0">
                <a:latin typeface="Arial" pitchFamily="34" charset="0"/>
                <a:ea typeface="ＭＳ Ｐゴシック" pitchFamily="34" charset="-128"/>
              </a:rPr>
              <a:t>accurate</a:t>
            </a:r>
            <a:r>
              <a:rPr lang="fr-FR" baseline="0" dirty="0" smtClean="0">
                <a:latin typeface="Arial" pitchFamily="34" charset="0"/>
                <a:ea typeface="ＭＳ Ｐゴシック" pitchFamily="34" charset="-128"/>
              </a:rPr>
              <a:t> about </a:t>
            </a:r>
            <a:r>
              <a:rPr lang="fr-FR" baseline="0" dirty="0" err="1" smtClean="0">
                <a:latin typeface="Arial" pitchFamily="34" charset="0"/>
                <a:ea typeface="ＭＳ Ｐゴシック" pitchFamily="34" charset="-128"/>
              </a:rPr>
              <a:t>haplotypes</a:t>
            </a:r>
            <a:r>
              <a:rPr lang="fr-FR" baseline="0" dirty="0" smtClean="0">
                <a:latin typeface="Arial" pitchFamily="34" charset="0"/>
                <a:ea typeface="ＭＳ Ｐゴシック" pitchFamily="34" charset="-128"/>
              </a:rPr>
              <a:t> and </a:t>
            </a:r>
            <a:r>
              <a:rPr lang="fr-FR" baseline="0" dirty="0" err="1" smtClean="0">
                <a:latin typeface="Arial" pitchFamily="34" charset="0"/>
                <a:ea typeface="ＭＳ Ｐゴシック" pitchFamily="34" charset="-128"/>
              </a:rPr>
              <a:t>connection</a:t>
            </a:r>
            <a:r>
              <a:rPr lang="fr-FR" baseline="0" dirty="0" smtClean="0">
                <a:latin typeface="Arial" pitchFamily="34" charset="0"/>
                <a:ea typeface="ＭＳ Ｐゴシック" pitchFamily="34" charset="-128"/>
              </a:rPr>
              <a:t> to association</a:t>
            </a:r>
            <a:endParaRPr lang="fr-FR" dirty="0"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CH"/>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dirty="0" smtClean="0"/>
              <a:t>Say</a:t>
            </a:r>
            <a:r>
              <a:rPr lang="en-CA" baseline="0" dirty="0" smtClean="0"/>
              <a:t> number of variants.  Say what RED and BLACK are (legend).  Maybe change color of labels.  Array v RNA-</a:t>
            </a:r>
            <a:r>
              <a:rPr lang="en-CA" baseline="0" dirty="0" err="1" smtClean="0"/>
              <a:t>seq</a:t>
            </a:r>
            <a:r>
              <a:rPr lang="en-CA" baseline="0" dirty="0" smtClean="0"/>
              <a:t> indication.  Better title.  Maybe add circles for RNA-</a:t>
            </a:r>
            <a:r>
              <a:rPr lang="en-CA" baseline="0" dirty="0" err="1" smtClean="0"/>
              <a:t>seq</a:t>
            </a:r>
            <a:r>
              <a:rPr lang="en-CA" baseline="0" dirty="0" smtClean="0"/>
              <a:t>/array comparison (animation?)</a:t>
            </a:r>
          </a:p>
          <a:p>
            <a:r>
              <a:rPr lang="en-CA" baseline="0" dirty="0" smtClean="0"/>
              <a:t>REVIEW2: Discuss more this slide.  Remove bold from slides.  Remove numbers (too much data right now).</a:t>
            </a:r>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C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CH"/>
          </a:p>
        </p:txBody>
      </p:sp>
      <p:sp>
        <p:nvSpPr>
          <p:cNvPr id="4" name="Date Placeholder 3"/>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5" name="Footer Placeholder 4"/>
          <p:cNvSpPr>
            <a:spLocks noGrp="1"/>
          </p:cNvSpPr>
          <p:nvPr>
            <p:ph type="ftr" sz="quarter" idx="11"/>
          </p:nvPr>
        </p:nvSpPr>
        <p:spPr/>
        <p:txBody>
          <a:bodyPr/>
          <a:lstStyle/>
          <a:p>
            <a:endParaRPr lang="fr-CH">
              <a:solidFill>
                <a:prstClr val="black">
                  <a:tint val="75000"/>
                </a:prstClr>
              </a:solidFill>
            </a:endParaRPr>
          </a:p>
        </p:txBody>
      </p:sp>
      <p:sp>
        <p:nvSpPr>
          <p:cNvPr id="6" name="Slide Number Placeholder 5"/>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3991104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Date Placeholder 3"/>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5" name="Footer Placeholder 4"/>
          <p:cNvSpPr>
            <a:spLocks noGrp="1"/>
          </p:cNvSpPr>
          <p:nvPr>
            <p:ph type="ftr" sz="quarter" idx="11"/>
          </p:nvPr>
        </p:nvSpPr>
        <p:spPr/>
        <p:txBody>
          <a:bodyPr/>
          <a:lstStyle/>
          <a:p>
            <a:endParaRPr lang="fr-CH">
              <a:solidFill>
                <a:prstClr val="black">
                  <a:tint val="75000"/>
                </a:prstClr>
              </a:solidFill>
            </a:endParaRPr>
          </a:p>
        </p:txBody>
      </p:sp>
      <p:sp>
        <p:nvSpPr>
          <p:cNvPr id="6" name="Slide Number Placeholder 5"/>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3648785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Date Placeholder 3"/>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5" name="Footer Placeholder 4"/>
          <p:cNvSpPr>
            <a:spLocks noGrp="1"/>
          </p:cNvSpPr>
          <p:nvPr>
            <p:ph type="ftr" sz="quarter" idx="11"/>
          </p:nvPr>
        </p:nvSpPr>
        <p:spPr/>
        <p:txBody>
          <a:bodyPr/>
          <a:lstStyle/>
          <a:p>
            <a:endParaRPr lang="fr-CH">
              <a:solidFill>
                <a:prstClr val="black">
                  <a:tint val="75000"/>
                </a:prstClr>
              </a:solidFill>
            </a:endParaRPr>
          </a:p>
        </p:txBody>
      </p:sp>
      <p:sp>
        <p:nvSpPr>
          <p:cNvPr id="6" name="Slide Number Placeholder 5"/>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1076498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9"/>
            <a:ext cx="8226720" cy="1143480"/>
          </a:xfrm>
        </p:spPr>
        <p:txBody>
          <a:bodyPr/>
          <a:lstStyle/>
          <a:p>
            <a:r>
              <a:rPr lang="en-US" smtClean="0"/>
              <a:t>Click to edit Master title style</a:t>
            </a:r>
            <a:endParaRPr lang="fr-CH"/>
          </a:p>
        </p:txBody>
      </p:sp>
      <p:sp>
        <p:nvSpPr>
          <p:cNvPr id="3" name="Date Placeholder 2"/>
          <p:cNvSpPr>
            <a:spLocks noGrp="1"/>
          </p:cNvSpPr>
          <p:nvPr>
            <p:ph type="dt" idx="10"/>
          </p:nvPr>
        </p:nvSpPr>
        <p:spPr>
          <a:xfrm>
            <a:off x="456481" y="6247376"/>
            <a:ext cx="2128320" cy="470930"/>
          </a:xfrm>
        </p:spPr>
        <p:txBody>
          <a:bodyPr/>
          <a:lstStyle>
            <a:lvl1pPr>
              <a:defRPr/>
            </a:lvl1pPr>
          </a:lstStyle>
          <a:p>
            <a:fld id="{049AA206-7E21-4E4C-BF86-87B0703321FD}" type="datetime1">
              <a:rPr lang="en-US" smtClean="0"/>
              <a:t>5/15/2014</a:t>
            </a:fld>
            <a:endParaRPr lang="en-GB"/>
          </a:p>
        </p:txBody>
      </p:sp>
      <p:sp>
        <p:nvSpPr>
          <p:cNvPr id="4" name="Footer Placeholder 3"/>
          <p:cNvSpPr>
            <a:spLocks noGrp="1"/>
          </p:cNvSpPr>
          <p:nvPr>
            <p:ph type="ftr" idx="11"/>
          </p:nvPr>
        </p:nvSpPr>
        <p:spPr>
          <a:xfrm>
            <a:off x="3127680" y="6247376"/>
            <a:ext cx="2897280" cy="470930"/>
          </a:xfrm>
        </p:spPr>
        <p:txBody>
          <a:bodyPr/>
          <a:lstStyle>
            <a:lvl1pPr>
              <a:defRPr/>
            </a:lvl1pPr>
          </a:lstStyle>
          <a:p>
            <a:endParaRPr lang="en-GB"/>
          </a:p>
        </p:txBody>
      </p:sp>
      <p:sp>
        <p:nvSpPr>
          <p:cNvPr id="5" name="Slide Number Placeholder 4"/>
          <p:cNvSpPr>
            <a:spLocks noGrp="1"/>
          </p:cNvSpPr>
          <p:nvPr>
            <p:ph type="sldNum" idx="12"/>
          </p:nvPr>
        </p:nvSpPr>
        <p:spPr>
          <a:xfrm>
            <a:off x="6554880" y="6247376"/>
            <a:ext cx="2128320" cy="470930"/>
          </a:xfrm>
        </p:spPr>
        <p:txBody>
          <a:bodyPr/>
          <a:lstStyle>
            <a:lvl1pPr>
              <a:defRPr/>
            </a:lvl1pPr>
          </a:lstStyle>
          <a:p>
            <a:fld id="{17C3CC46-B88B-4B98-842D-2EE379773B8D}" type="slidenum">
              <a:rPr lang="en-GB"/>
              <a:pPr/>
              <a:t>‹#›</a:t>
            </a:fld>
            <a:endParaRPr lang="en-GB"/>
          </a:p>
        </p:txBody>
      </p:sp>
    </p:spTree>
    <p:extLst>
      <p:ext uri="{BB962C8B-B14F-4D97-AF65-F5344CB8AC3E}">
        <p14:creationId xmlns:p14="http://schemas.microsoft.com/office/powerpoint/2010/main" val="2032710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Date Placeholder 3"/>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5" name="Footer Placeholder 4"/>
          <p:cNvSpPr>
            <a:spLocks noGrp="1"/>
          </p:cNvSpPr>
          <p:nvPr>
            <p:ph type="ftr" sz="quarter" idx="11"/>
          </p:nvPr>
        </p:nvSpPr>
        <p:spPr/>
        <p:txBody>
          <a:bodyPr/>
          <a:lstStyle/>
          <a:p>
            <a:endParaRPr lang="fr-CH">
              <a:solidFill>
                <a:prstClr val="black">
                  <a:tint val="75000"/>
                </a:prstClr>
              </a:solidFill>
            </a:endParaRPr>
          </a:p>
        </p:txBody>
      </p:sp>
      <p:sp>
        <p:nvSpPr>
          <p:cNvPr id="6" name="Slide Number Placeholder 5"/>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170800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5" name="Footer Placeholder 4"/>
          <p:cNvSpPr>
            <a:spLocks noGrp="1"/>
          </p:cNvSpPr>
          <p:nvPr>
            <p:ph type="ftr" sz="quarter" idx="11"/>
          </p:nvPr>
        </p:nvSpPr>
        <p:spPr/>
        <p:txBody>
          <a:bodyPr/>
          <a:lstStyle/>
          <a:p>
            <a:endParaRPr lang="fr-CH">
              <a:solidFill>
                <a:prstClr val="black">
                  <a:tint val="75000"/>
                </a:prstClr>
              </a:solidFill>
            </a:endParaRPr>
          </a:p>
        </p:txBody>
      </p:sp>
      <p:sp>
        <p:nvSpPr>
          <p:cNvPr id="6" name="Slide Number Placeholder 5"/>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236370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Date Placeholder 4"/>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6" name="Footer Placeholder 5"/>
          <p:cNvSpPr>
            <a:spLocks noGrp="1"/>
          </p:cNvSpPr>
          <p:nvPr>
            <p:ph type="ftr" sz="quarter" idx="11"/>
          </p:nvPr>
        </p:nvSpPr>
        <p:spPr/>
        <p:txBody>
          <a:bodyPr/>
          <a:lstStyle/>
          <a:p>
            <a:endParaRPr lang="fr-CH">
              <a:solidFill>
                <a:prstClr val="black">
                  <a:tint val="75000"/>
                </a:prstClr>
              </a:solidFill>
            </a:endParaRPr>
          </a:p>
        </p:txBody>
      </p:sp>
      <p:sp>
        <p:nvSpPr>
          <p:cNvPr id="7" name="Slide Number Placeholder 6"/>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851102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Date Placeholder 6"/>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8" name="Footer Placeholder 7"/>
          <p:cNvSpPr>
            <a:spLocks noGrp="1"/>
          </p:cNvSpPr>
          <p:nvPr>
            <p:ph type="ftr" sz="quarter" idx="11"/>
          </p:nvPr>
        </p:nvSpPr>
        <p:spPr/>
        <p:txBody>
          <a:bodyPr/>
          <a:lstStyle/>
          <a:p>
            <a:endParaRPr lang="fr-CH">
              <a:solidFill>
                <a:prstClr val="black">
                  <a:tint val="75000"/>
                </a:prstClr>
              </a:solidFill>
            </a:endParaRPr>
          </a:p>
        </p:txBody>
      </p:sp>
      <p:sp>
        <p:nvSpPr>
          <p:cNvPr id="9" name="Slide Number Placeholder 8"/>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1588329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Date Placeholder 2"/>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4" name="Footer Placeholder 3"/>
          <p:cNvSpPr>
            <a:spLocks noGrp="1"/>
          </p:cNvSpPr>
          <p:nvPr>
            <p:ph type="ftr" sz="quarter" idx="11"/>
          </p:nvPr>
        </p:nvSpPr>
        <p:spPr/>
        <p:txBody>
          <a:bodyPr/>
          <a:lstStyle/>
          <a:p>
            <a:endParaRPr lang="fr-CH">
              <a:solidFill>
                <a:prstClr val="black">
                  <a:tint val="75000"/>
                </a:prstClr>
              </a:solidFill>
            </a:endParaRPr>
          </a:p>
        </p:txBody>
      </p:sp>
      <p:sp>
        <p:nvSpPr>
          <p:cNvPr id="5" name="Slide Number Placeholder 4"/>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2827841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3" name="Footer Placeholder 2"/>
          <p:cNvSpPr>
            <a:spLocks noGrp="1"/>
          </p:cNvSpPr>
          <p:nvPr>
            <p:ph type="ftr" sz="quarter" idx="11"/>
          </p:nvPr>
        </p:nvSpPr>
        <p:spPr/>
        <p:txBody>
          <a:bodyPr/>
          <a:lstStyle/>
          <a:p>
            <a:endParaRPr lang="fr-CH">
              <a:solidFill>
                <a:prstClr val="black">
                  <a:tint val="75000"/>
                </a:prstClr>
              </a:solidFill>
            </a:endParaRPr>
          </a:p>
        </p:txBody>
      </p:sp>
      <p:sp>
        <p:nvSpPr>
          <p:cNvPr id="4" name="Slide Number Placeholder 3"/>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1316685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6" name="Footer Placeholder 5"/>
          <p:cNvSpPr>
            <a:spLocks noGrp="1"/>
          </p:cNvSpPr>
          <p:nvPr>
            <p:ph type="ftr" sz="quarter" idx="11"/>
          </p:nvPr>
        </p:nvSpPr>
        <p:spPr/>
        <p:txBody>
          <a:bodyPr/>
          <a:lstStyle/>
          <a:p>
            <a:endParaRPr lang="fr-CH">
              <a:solidFill>
                <a:prstClr val="black">
                  <a:tint val="75000"/>
                </a:prstClr>
              </a:solidFill>
            </a:endParaRPr>
          </a:p>
        </p:txBody>
      </p:sp>
      <p:sp>
        <p:nvSpPr>
          <p:cNvPr id="7" name="Slide Number Placeholder 6"/>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1801512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6" name="Footer Placeholder 5"/>
          <p:cNvSpPr>
            <a:spLocks noGrp="1"/>
          </p:cNvSpPr>
          <p:nvPr>
            <p:ph type="ftr" sz="quarter" idx="11"/>
          </p:nvPr>
        </p:nvSpPr>
        <p:spPr/>
        <p:txBody>
          <a:bodyPr/>
          <a:lstStyle/>
          <a:p>
            <a:endParaRPr lang="fr-CH">
              <a:solidFill>
                <a:prstClr val="black">
                  <a:tint val="75000"/>
                </a:prstClr>
              </a:solidFill>
            </a:endParaRPr>
          </a:p>
        </p:txBody>
      </p:sp>
      <p:sp>
        <p:nvSpPr>
          <p:cNvPr id="7" name="Slide Number Placeholder 6"/>
          <p:cNvSpPr>
            <a:spLocks noGrp="1"/>
          </p:cNvSpPr>
          <p:nvPr>
            <p:ph type="sldNum" sz="quarter" idx="12"/>
          </p:nvPr>
        </p:nvSpPr>
        <p:spPr/>
        <p:txBody>
          <a:body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3372628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CH"/>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BCA949-3690-4090-A11C-05F6C23E0423}" type="datetimeFigureOut">
              <a:rPr lang="fr-CH" smtClean="0">
                <a:solidFill>
                  <a:prstClr val="black">
                    <a:tint val="75000"/>
                  </a:prstClr>
                </a:solidFill>
              </a:rPr>
              <a:pPr/>
              <a:t>15.05.2014</a:t>
            </a:fld>
            <a:endParaRPr lang="fr-CH">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33BA8A-3E2B-4E18-9623-F0BD42B9C53A}" type="slidenum">
              <a:rPr lang="fr-CH" smtClean="0">
                <a:solidFill>
                  <a:prstClr val="black">
                    <a:tint val="75000"/>
                  </a:prstClr>
                </a:solidFill>
              </a:rPr>
              <a:pPr/>
              <a:t>‹#›</a:t>
            </a:fld>
            <a:endParaRPr lang="fr-CH">
              <a:solidFill>
                <a:prstClr val="black">
                  <a:tint val="75000"/>
                </a:prstClr>
              </a:solidFill>
            </a:endParaRPr>
          </a:p>
        </p:txBody>
      </p:sp>
    </p:spTree>
    <p:extLst>
      <p:ext uri="{BB962C8B-B14F-4D97-AF65-F5344CB8AC3E}">
        <p14:creationId xmlns:p14="http://schemas.microsoft.com/office/powerpoint/2010/main" val="409686674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tif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48" y="-17736"/>
            <a:ext cx="9167648" cy="6875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685800" y="1600200"/>
            <a:ext cx="7772400" cy="1470025"/>
          </a:xfrm>
        </p:spPr>
        <p:txBody>
          <a:bodyPr>
            <a:normAutofit/>
          </a:bodyPr>
          <a:lstStyle/>
          <a:p>
            <a:r>
              <a:rPr lang="en-US" b="1" dirty="0" smtClean="0">
                <a:solidFill>
                  <a:schemeClr val="bg1"/>
                </a:solidFill>
              </a:rPr>
              <a:t>Genetics of gene expression</a:t>
            </a:r>
            <a:endParaRPr lang="en-US" b="1" i="1" dirty="0">
              <a:solidFill>
                <a:schemeClr val="bg1"/>
              </a:solidFill>
            </a:endParaRPr>
          </a:p>
        </p:txBody>
      </p:sp>
      <p:sp>
        <p:nvSpPr>
          <p:cNvPr id="8" name="TextBox 7"/>
          <p:cNvSpPr txBox="1"/>
          <p:nvPr/>
        </p:nvSpPr>
        <p:spPr>
          <a:xfrm>
            <a:off x="1782439" y="4661118"/>
            <a:ext cx="5835444" cy="1815882"/>
          </a:xfrm>
          <a:prstGeom prst="rect">
            <a:avLst/>
          </a:prstGeom>
          <a:noFill/>
        </p:spPr>
        <p:txBody>
          <a:bodyPr wrap="none" rtlCol="0">
            <a:spAutoFit/>
          </a:bodyPr>
          <a:lstStyle/>
          <a:p>
            <a:pPr algn="ctr"/>
            <a:r>
              <a:rPr lang="en-US" sz="2800" b="1" dirty="0" smtClean="0"/>
              <a:t>Stephen Montgomery</a:t>
            </a:r>
          </a:p>
          <a:p>
            <a:pPr algn="ctr"/>
            <a:r>
              <a:rPr lang="en-US" sz="2800" dirty="0" smtClean="0"/>
              <a:t>smontgom@stanford.edu</a:t>
            </a:r>
          </a:p>
          <a:p>
            <a:pPr algn="ctr"/>
            <a:r>
              <a:rPr lang="en-US" sz="2800" dirty="0" smtClean="0"/>
              <a:t>montgomerylab.stanford.edu</a:t>
            </a:r>
          </a:p>
          <a:p>
            <a:pPr algn="ctr"/>
            <a:r>
              <a:rPr lang="en-US" sz="2800" dirty="0" smtClean="0"/>
              <a:t>Stanford University School of Medicine</a:t>
            </a:r>
          </a:p>
        </p:txBody>
      </p:sp>
    </p:spTree>
    <p:extLst>
      <p:ext uri="{BB962C8B-B14F-4D97-AF65-F5344CB8AC3E}">
        <p14:creationId xmlns:p14="http://schemas.microsoft.com/office/powerpoint/2010/main" val="27643734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sz="2400" dirty="0" smtClean="0"/>
          </a:p>
          <a:p>
            <a:pPr marL="0" indent="0" algn="ctr">
              <a:buNone/>
            </a:pPr>
            <a:r>
              <a:rPr lang="en-US" sz="2400" dirty="0" smtClean="0"/>
              <a:t>Can rapidly evaluate 1000s of quantitative traits</a:t>
            </a:r>
          </a:p>
          <a:p>
            <a:pPr marL="0" indent="0" algn="ctr">
              <a:buNone/>
            </a:pPr>
            <a:endParaRPr lang="en-US" sz="2400" dirty="0" smtClean="0"/>
          </a:p>
          <a:p>
            <a:pPr marL="0" indent="0" algn="ctr">
              <a:buNone/>
            </a:pPr>
            <a:r>
              <a:rPr lang="en-US" sz="2400" dirty="0" smtClean="0"/>
              <a:t>Can identify genetic regulatory networks</a:t>
            </a:r>
          </a:p>
          <a:p>
            <a:pPr marL="0" indent="0" algn="ctr">
              <a:buNone/>
            </a:pPr>
            <a:endParaRPr lang="en-US" sz="2400" dirty="0" smtClean="0"/>
          </a:p>
          <a:p>
            <a:pPr marL="0" indent="0" algn="ctr">
              <a:buNone/>
            </a:pPr>
            <a:r>
              <a:rPr lang="en-US" sz="2400" dirty="0" smtClean="0"/>
              <a:t>Can easily transform or perturb the system.</a:t>
            </a:r>
          </a:p>
          <a:p>
            <a:pPr marL="45720" indent="0" algn="ctr">
              <a:buNone/>
            </a:pPr>
            <a:endParaRPr lang="en-US" sz="2400" dirty="0" smtClean="0"/>
          </a:p>
          <a:p>
            <a:pPr marL="0" indent="0" algn="ctr">
              <a:buNone/>
            </a:pPr>
            <a:r>
              <a:rPr lang="en-US" sz="2400" dirty="0" smtClean="0"/>
              <a:t>Variants are directly connected to cellular mechanism.</a:t>
            </a:r>
          </a:p>
          <a:p>
            <a:endParaRPr lang="en-US" dirty="0"/>
          </a:p>
        </p:txBody>
      </p:sp>
      <p:sp>
        <p:nvSpPr>
          <p:cNvPr id="3" name="Title 2"/>
          <p:cNvSpPr>
            <a:spLocks noGrp="1"/>
          </p:cNvSpPr>
          <p:nvPr>
            <p:ph type="title"/>
          </p:nvPr>
        </p:nvSpPr>
        <p:spPr/>
        <p:txBody>
          <a:bodyPr>
            <a:noAutofit/>
          </a:bodyPr>
          <a:lstStyle/>
          <a:p>
            <a:r>
              <a:rPr lang="en-US" sz="3600" b="1" dirty="0" smtClean="0"/>
              <a:t>Advantages to studying the genetics</a:t>
            </a:r>
            <a:br>
              <a:rPr lang="en-US" sz="3600" b="1" dirty="0" smtClean="0"/>
            </a:br>
            <a:r>
              <a:rPr lang="en-US" sz="3600" b="1" dirty="0" smtClean="0"/>
              <a:t>of gene expression</a:t>
            </a:r>
            <a:endParaRPr lang="en-US" sz="3600" b="1" dirty="0"/>
          </a:p>
        </p:txBody>
      </p:sp>
    </p:spTree>
    <p:extLst>
      <p:ext uri="{BB962C8B-B14F-4D97-AF65-F5344CB8AC3E}">
        <p14:creationId xmlns:p14="http://schemas.microsoft.com/office/powerpoint/2010/main" val="35211075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67400" y="6550223"/>
            <a:ext cx="3268652" cy="307777"/>
          </a:xfrm>
          <a:prstGeom prst="rect">
            <a:avLst/>
          </a:prstGeom>
          <a:noFill/>
        </p:spPr>
        <p:txBody>
          <a:bodyPr wrap="none" rtlCol="0">
            <a:spAutoFit/>
          </a:bodyPr>
          <a:lstStyle/>
          <a:p>
            <a:r>
              <a:rPr lang="en-CA" sz="1400" dirty="0" smtClean="0">
                <a:solidFill>
                  <a:prstClr val="black"/>
                </a:solidFill>
              </a:rPr>
              <a:t>Montgomery et al, </a:t>
            </a:r>
            <a:r>
              <a:rPr lang="en-CA" sz="1400" i="1" dirty="0" smtClean="0">
                <a:solidFill>
                  <a:prstClr val="black"/>
                </a:solidFill>
              </a:rPr>
              <a:t>Nat Rev Genetics</a:t>
            </a:r>
            <a:r>
              <a:rPr lang="en-CA" sz="1400" dirty="0" smtClean="0">
                <a:solidFill>
                  <a:prstClr val="black"/>
                </a:solidFill>
              </a:rPr>
              <a:t>, 2011</a:t>
            </a:r>
            <a:endParaRPr lang="fr-CH" sz="1400" dirty="0">
              <a:solidFill>
                <a:prstClr val="black"/>
              </a:solidFill>
            </a:endParaRPr>
          </a:p>
        </p:txBody>
      </p:sp>
      <p:sp>
        <p:nvSpPr>
          <p:cNvPr id="6" name="TextBox 5"/>
          <p:cNvSpPr txBox="1"/>
          <p:nvPr/>
        </p:nvSpPr>
        <p:spPr>
          <a:xfrm>
            <a:off x="1974480" y="6096000"/>
            <a:ext cx="5645520" cy="369332"/>
          </a:xfrm>
          <a:prstGeom prst="rect">
            <a:avLst/>
          </a:prstGeom>
          <a:noFill/>
        </p:spPr>
        <p:txBody>
          <a:bodyPr wrap="none" rtlCol="0">
            <a:spAutoFit/>
          </a:bodyPr>
          <a:lstStyle/>
          <a:p>
            <a:r>
              <a:rPr lang="en-US" b="1" dirty="0" smtClean="0">
                <a:solidFill>
                  <a:prstClr val="black"/>
                </a:solidFill>
              </a:rPr>
              <a:t>Sharing of association implicates genes and type of effect</a:t>
            </a:r>
            <a:endParaRPr lang="en-US" b="1" dirty="0">
              <a:solidFill>
                <a:prstClr val="black"/>
              </a:solidFill>
            </a:endParaRPr>
          </a:p>
        </p:txBody>
      </p:sp>
      <p:sp>
        <p:nvSpPr>
          <p:cNvPr id="3" name="Title 2"/>
          <p:cNvSpPr>
            <a:spLocks noGrp="1"/>
          </p:cNvSpPr>
          <p:nvPr>
            <p:ph type="title"/>
          </p:nvPr>
        </p:nvSpPr>
        <p:spPr>
          <a:xfrm>
            <a:off x="381000" y="152400"/>
            <a:ext cx="8381260" cy="1054394"/>
          </a:xfrm>
        </p:spPr>
        <p:txBody>
          <a:bodyPr>
            <a:noAutofit/>
          </a:bodyPr>
          <a:lstStyle/>
          <a:p>
            <a:r>
              <a:rPr lang="en-US" sz="3600" b="1" dirty="0" smtClean="0"/>
              <a:t>eQTL can aid in identifying </a:t>
            </a:r>
            <a:br>
              <a:rPr lang="en-US" sz="3600" b="1" dirty="0" smtClean="0"/>
            </a:br>
            <a:r>
              <a:rPr lang="en-US" sz="3600" b="1" dirty="0" smtClean="0"/>
              <a:t>candidate genes for GWAS variants</a:t>
            </a:r>
            <a:endParaRPr lang="en-US" sz="36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280715"/>
            <a:ext cx="5653088" cy="4829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55654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Class activity: </a:t>
            </a:r>
            <a:r>
              <a:rPr lang="en-US" dirty="0" smtClean="0"/>
              <a:t>What are my asthma variants doing? </a:t>
            </a:r>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682356"/>
            <a:ext cx="8839200" cy="1727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67238" y="1752600"/>
            <a:ext cx="8055282" cy="1200329"/>
          </a:xfrm>
          <a:prstGeom prst="rect">
            <a:avLst/>
          </a:prstGeom>
          <a:noFill/>
        </p:spPr>
        <p:txBody>
          <a:bodyPr wrap="none" rtlCol="0">
            <a:spAutoFit/>
          </a:bodyPr>
          <a:lstStyle/>
          <a:p>
            <a:r>
              <a:rPr lang="en-US" dirty="0">
                <a:cs typeface="Courier New" panose="02070309020205020404" pitchFamily="49" charset="0"/>
              </a:rPr>
              <a:t>In the subset of individuals for whom expression data are available, </a:t>
            </a:r>
            <a:endParaRPr lang="en-US" dirty="0" smtClean="0">
              <a:cs typeface="Courier New" panose="02070309020205020404" pitchFamily="49" charset="0"/>
            </a:endParaRPr>
          </a:p>
          <a:p>
            <a:r>
              <a:rPr lang="en-US" dirty="0" smtClean="0">
                <a:cs typeface="Courier New" panose="02070309020205020404" pitchFamily="49" charset="0"/>
              </a:rPr>
              <a:t>the </a:t>
            </a:r>
            <a:r>
              <a:rPr lang="en-US" dirty="0">
                <a:cs typeface="Courier New" panose="02070309020205020404" pitchFamily="49" charset="0"/>
              </a:rPr>
              <a:t>T nucleotide </a:t>
            </a:r>
            <a:r>
              <a:rPr lang="en-US" dirty="0" smtClean="0">
                <a:cs typeface="Courier New" panose="02070309020205020404" pitchFamily="49" charset="0"/>
              </a:rPr>
              <a:t>allele </a:t>
            </a:r>
            <a:r>
              <a:rPr lang="en-US" dirty="0">
                <a:cs typeface="Courier New" panose="02070309020205020404" pitchFamily="49" charset="0"/>
              </a:rPr>
              <a:t>at </a:t>
            </a:r>
            <a:r>
              <a:rPr lang="en-US" b="1" i="1" dirty="0">
                <a:cs typeface="Courier New" panose="02070309020205020404" pitchFamily="49" charset="0"/>
              </a:rPr>
              <a:t>rs7216389</a:t>
            </a:r>
            <a:r>
              <a:rPr lang="en-US" dirty="0">
                <a:cs typeface="Courier New" panose="02070309020205020404" pitchFamily="49" charset="0"/>
              </a:rPr>
              <a:t> (the marker most strongly associated </a:t>
            </a:r>
            <a:r>
              <a:rPr lang="en-US" dirty="0" smtClean="0">
                <a:cs typeface="Courier New" panose="02070309020205020404" pitchFamily="49" charset="0"/>
              </a:rPr>
              <a:t>with</a:t>
            </a:r>
          </a:p>
          <a:p>
            <a:r>
              <a:rPr lang="en-US" dirty="0" smtClean="0">
                <a:cs typeface="Courier New" panose="02070309020205020404" pitchFamily="49" charset="0"/>
              </a:rPr>
              <a:t>disease </a:t>
            </a:r>
            <a:r>
              <a:rPr lang="en-US" dirty="0">
                <a:cs typeface="Courier New" panose="02070309020205020404" pitchFamily="49" charset="0"/>
              </a:rPr>
              <a:t>in the combined GWA analysis) </a:t>
            </a:r>
            <a:r>
              <a:rPr lang="en-US" dirty="0" smtClean="0">
                <a:cs typeface="Courier New" panose="02070309020205020404" pitchFamily="49" charset="0"/>
              </a:rPr>
              <a:t>has </a:t>
            </a:r>
            <a:r>
              <a:rPr lang="en-US" dirty="0">
                <a:cs typeface="Courier New" panose="02070309020205020404" pitchFamily="49" charset="0"/>
              </a:rPr>
              <a:t>a frequency of 62% amongst asthmatics </a:t>
            </a:r>
            <a:endParaRPr lang="en-US" dirty="0" smtClean="0">
              <a:cs typeface="Courier New" panose="02070309020205020404" pitchFamily="49" charset="0"/>
            </a:endParaRPr>
          </a:p>
          <a:p>
            <a:r>
              <a:rPr lang="en-US" dirty="0" smtClean="0">
                <a:cs typeface="Courier New" panose="02070309020205020404" pitchFamily="49" charset="0"/>
              </a:rPr>
              <a:t>compared </a:t>
            </a:r>
            <a:r>
              <a:rPr lang="en-US" dirty="0">
                <a:cs typeface="Courier New" panose="02070309020205020404" pitchFamily="49" charset="0"/>
              </a:rPr>
              <a:t>to 52% in non-asthmatics (</a:t>
            </a:r>
            <a:r>
              <a:rPr lang="en-US" i="1" dirty="0">
                <a:cs typeface="Courier New" panose="02070309020205020404" pitchFamily="49" charset="0"/>
              </a:rPr>
              <a:t>P</a:t>
            </a:r>
            <a:r>
              <a:rPr lang="en-US" dirty="0">
                <a:cs typeface="Courier New" panose="02070309020205020404" pitchFamily="49" charset="0"/>
              </a:rPr>
              <a:t> = 0.005 in this sample).</a:t>
            </a:r>
          </a:p>
        </p:txBody>
      </p:sp>
      <p:sp>
        <p:nvSpPr>
          <p:cNvPr id="4" name="TextBox 3"/>
          <p:cNvSpPr txBox="1"/>
          <p:nvPr/>
        </p:nvSpPr>
        <p:spPr>
          <a:xfrm>
            <a:off x="6197692" y="2971742"/>
            <a:ext cx="2235292" cy="369332"/>
          </a:xfrm>
          <a:prstGeom prst="rect">
            <a:avLst/>
          </a:prstGeom>
          <a:noFill/>
        </p:spPr>
        <p:txBody>
          <a:bodyPr wrap="none" rtlCol="0">
            <a:spAutoFit/>
          </a:bodyPr>
          <a:lstStyle/>
          <a:p>
            <a:r>
              <a:rPr lang="en-US" dirty="0" smtClean="0"/>
              <a:t>Moffatt, Nature, 2007</a:t>
            </a:r>
            <a:endParaRPr lang="en-US" dirty="0"/>
          </a:p>
        </p:txBody>
      </p:sp>
    </p:spTree>
    <p:extLst>
      <p:ext uri="{BB962C8B-B14F-4D97-AF65-F5344CB8AC3E}">
        <p14:creationId xmlns:p14="http://schemas.microsoft.com/office/powerpoint/2010/main" val="3225458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228600"/>
            <a:ext cx="8229600" cy="1143000"/>
          </a:xfrm>
        </p:spPr>
        <p:txBody>
          <a:bodyPr>
            <a:normAutofit/>
          </a:bodyPr>
          <a:lstStyle/>
          <a:p>
            <a:r>
              <a:rPr lang="en-US" sz="3600" dirty="0" smtClean="0"/>
              <a:t>How are eQTL detected and reported?</a:t>
            </a:r>
            <a:endParaRPr lang="en-US" sz="3600" dirty="0"/>
          </a:p>
        </p:txBody>
      </p:sp>
      <p:sp>
        <p:nvSpPr>
          <p:cNvPr id="2" name="TextBox 1"/>
          <p:cNvSpPr txBox="1"/>
          <p:nvPr/>
        </p:nvSpPr>
        <p:spPr>
          <a:xfrm>
            <a:off x="806881" y="1295400"/>
            <a:ext cx="7350538" cy="830997"/>
          </a:xfrm>
          <a:prstGeom prst="rect">
            <a:avLst/>
          </a:prstGeom>
          <a:noFill/>
        </p:spPr>
        <p:txBody>
          <a:bodyPr wrap="none" rtlCol="0">
            <a:spAutoFit/>
          </a:bodyPr>
          <a:lstStyle/>
          <a:p>
            <a:pPr algn="ctr"/>
            <a:r>
              <a:rPr lang="en-US" sz="2400" b="1" dirty="0" smtClean="0"/>
              <a:t>Reported as the number of genes with significant </a:t>
            </a:r>
          </a:p>
          <a:p>
            <a:pPr algn="ctr"/>
            <a:r>
              <a:rPr lang="en-US" sz="2400" b="1" dirty="0" smtClean="0"/>
              <a:t>heritability, linkage or association compared to an FDR </a:t>
            </a:r>
            <a:endParaRPr lang="en-US" sz="2400" b="1" dirty="0"/>
          </a:p>
        </p:txBody>
      </p:sp>
      <p:sp>
        <p:nvSpPr>
          <p:cNvPr id="3" name="TextBox 2"/>
          <p:cNvSpPr txBox="1"/>
          <p:nvPr/>
        </p:nvSpPr>
        <p:spPr>
          <a:xfrm>
            <a:off x="228600" y="2427506"/>
            <a:ext cx="8686800" cy="4278094"/>
          </a:xfrm>
          <a:prstGeom prst="rect">
            <a:avLst/>
          </a:prstGeom>
          <a:noFill/>
        </p:spPr>
        <p:txBody>
          <a:bodyPr wrap="square" rtlCol="0">
            <a:spAutoFit/>
          </a:bodyPr>
          <a:lstStyle/>
          <a:p>
            <a:r>
              <a:rPr lang="en-US" sz="1600" dirty="0" smtClean="0"/>
              <a:t>Example 1:</a:t>
            </a:r>
          </a:p>
          <a:p>
            <a:r>
              <a:rPr lang="en-US" sz="1600" dirty="0" smtClean="0"/>
              <a:t>“Of </a:t>
            </a:r>
            <a:r>
              <a:rPr lang="en-US" sz="1600" dirty="0"/>
              <a:t>the total set of genes, 2,340 were found to be expressed, </a:t>
            </a:r>
            <a:r>
              <a:rPr lang="en-US" sz="1600" dirty="0" smtClean="0"/>
              <a:t>of </a:t>
            </a:r>
            <a:r>
              <a:rPr lang="en-US" sz="1600" dirty="0"/>
              <a:t>which 31% had significant heritability when a </a:t>
            </a:r>
            <a:r>
              <a:rPr lang="en-US" sz="1600" dirty="0" smtClean="0"/>
              <a:t>false-discovery </a:t>
            </a:r>
            <a:r>
              <a:rPr lang="en-US" sz="1600" dirty="0"/>
              <a:t>rate of 0.05 was used.” </a:t>
            </a:r>
            <a:endParaRPr lang="en-US" sz="1600" dirty="0" smtClean="0"/>
          </a:p>
          <a:p>
            <a:r>
              <a:rPr lang="en-US" sz="1600" dirty="0"/>
              <a:t>	</a:t>
            </a:r>
            <a:r>
              <a:rPr lang="en-US" sz="1600" dirty="0" smtClean="0"/>
              <a:t>			 - Monks</a:t>
            </a:r>
            <a:r>
              <a:rPr lang="en-US" sz="1600" dirty="0"/>
              <a:t>, AJHG, 75(6): </a:t>
            </a:r>
            <a:r>
              <a:rPr lang="en-US" sz="1600" dirty="0" smtClean="0"/>
              <a:t>1094–1105. 2004</a:t>
            </a:r>
          </a:p>
          <a:p>
            <a:endParaRPr lang="en-US" sz="1600" dirty="0"/>
          </a:p>
          <a:p>
            <a:r>
              <a:rPr lang="en-US" sz="1600" dirty="0" smtClean="0"/>
              <a:t>Example 2:</a:t>
            </a:r>
          </a:p>
          <a:p>
            <a:r>
              <a:rPr lang="en-US" sz="1600" dirty="0"/>
              <a:t>“Applying this genome-wide threshold to 3,554 scans we would expect only 3.5 genome scans to show any linkage evidence with a </a:t>
            </a:r>
            <a:r>
              <a:rPr lang="en-US" sz="1600" i="1" dirty="0"/>
              <a:t>P</a:t>
            </a:r>
            <a:r>
              <a:rPr lang="en-US" sz="1600" dirty="0"/>
              <a:t>-value this extreme by chance. Instead we found 142 expression phenotypes with evidence for linkage beyond the </a:t>
            </a:r>
            <a:r>
              <a:rPr lang="en-US" sz="1600" i="1" dirty="0"/>
              <a:t>P</a:t>
            </a:r>
            <a:r>
              <a:rPr lang="en-US" sz="1600" dirty="0"/>
              <a:t>-value threshold, and in some cases far beyond, so we conclude that false-positive linkage findings are at most a small fraction of the significant results</a:t>
            </a:r>
            <a:r>
              <a:rPr lang="en-US" sz="1600" dirty="0" smtClean="0"/>
              <a:t>.”</a:t>
            </a:r>
          </a:p>
          <a:p>
            <a:r>
              <a:rPr lang="en-US" sz="1600" dirty="0"/>
              <a:t>	</a:t>
            </a:r>
            <a:r>
              <a:rPr lang="en-US" sz="1600" dirty="0" smtClean="0"/>
              <a:t>			- Morley, Nature, </a:t>
            </a:r>
            <a:r>
              <a:rPr lang="en-US" sz="1600" dirty="0"/>
              <a:t>430(7001): 743–747. </a:t>
            </a:r>
            <a:r>
              <a:rPr lang="en-US" sz="1600" dirty="0" smtClean="0"/>
              <a:t> 2004</a:t>
            </a:r>
          </a:p>
          <a:p>
            <a:endParaRPr lang="en-US" sz="1600" dirty="0"/>
          </a:p>
          <a:p>
            <a:r>
              <a:rPr lang="en-US" sz="1600" dirty="0" smtClean="0"/>
              <a:t>Example 3: </a:t>
            </a:r>
          </a:p>
          <a:p>
            <a:r>
              <a:rPr lang="en-US" sz="1600" dirty="0" smtClean="0"/>
              <a:t>“</a:t>
            </a:r>
            <a:r>
              <a:rPr lang="en-US" sz="1600" dirty="0"/>
              <a:t>We </a:t>
            </a:r>
            <a:r>
              <a:rPr lang="en-US" sz="1600" dirty="0" smtClean="0"/>
              <a:t>detected 293</a:t>
            </a:r>
            <a:r>
              <a:rPr lang="en-US" sz="1600" dirty="0"/>
              <a:t>, 274, 326 and 363 </a:t>
            </a:r>
            <a:r>
              <a:rPr lang="en-US" sz="1600" dirty="0" err="1"/>
              <a:t>cis</a:t>
            </a:r>
            <a:r>
              <a:rPr lang="en-US" sz="1600" dirty="0"/>
              <a:t> associations for CEU, CHB, JPT and YRI,</a:t>
            </a:r>
          </a:p>
          <a:p>
            <a:r>
              <a:rPr lang="en-US" sz="1600" dirty="0"/>
              <a:t>respectively, corresponding to 783 distinct genes and an FDR of 4–5</a:t>
            </a:r>
            <a:r>
              <a:rPr lang="en-US" sz="1600" dirty="0" smtClean="0"/>
              <a:t>%.”</a:t>
            </a:r>
          </a:p>
          <a:p>
            <a:r>
              <a:rPr lang="en-US" sz="1600" dirty="0"/>
              <a:t>	</a:t>
            </a:r>
            <a:r>
              <a:rPr lang="en-US" sz="1600" dirty="0" smtClean="0"/>
              <a:t>			- Stranger, </a:t>
            </a:r>
            <a:r>
              <a:rPr lang="en-US" sz="1600" dirty="0"/>
              <a:t>Nat Genetics, 39, </a:t>
            </a:r>
            <a:r>
              <a:rPr lang="en-US" sz="1600" dirty="0" smtClean="0"/>
              <a:t>1217–1224. 2007 </a:t>
            </a:r>
            <a:endParaRPr lang="en-US" sz="1600" dirty="0"/>
          </a:p>
        </p:txBody>
      </p:sp>
    </p:spTree>
    <p:extLst>
      <p:ext uri="{BB962C8B-B14F-4D97-AF65-F5344CB8AC3E}">
        <p14:creationId xmlns:p14="http://schemas.microsoft.com/office/powerpoint/2010/main" val="3165702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381260" cy="1054394"/>
          </a:xfrm>
        </p:spPr>
        <p:txBody>
          <a:bodyPr>
            <a:noAutofit/>
          </a:bodyPr>
          <a:lstStyle/>
          <a:p>
            <a:r>
              <a:rPr lang="en-US" sz="3600" dirty="0" smtClean="0"/>
              <a:t>eQTL definition depends on </a:t>
            </a:r>
            <a:br>
              <a:rPr lang="en-US" sz="3600" dirty="0" smtClean="0"/>
            </a:br>
            <a:r>
              <a:rPr lang="en-US" sz="3600" dirty="0" smtClean="0"/>
              <a:t>false discovery reported</a:t>
            </a:r>
            <a:endParaRPr lang="en-US" sz="3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274" y="1828799"/>
            <a:ext cx="3204211" cy="4419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828800" y="6248400"/>
            <a:ext cx="2361800" cy="369332"/>
          </a:xfrm>
          <a:prstGeom prst="rect">
            <a:avLst/>
          </a:prstGeom>
          <a:noFill/>
        </p:spPr>
        <p:txBody>
          <a:bodyPr wrap="none" rtlCol="0">
            <a:spAutoFit/>
          </a:bodyPr>
          <a:lstStyle/>
          <a:p>
            <a:r>
              <a:rPr lang="en-US" dirty="0" smtClean="0"/>
              <a:t>Permutation threshold</a:t>
            </a:r>
            <a:endParaRPr lang="en-US" dirty="0"/>
          </a:p>
        </p:txBody>
      </p:sp>
      <p:sp>
        <p:nvSpPr>
          <p:cNvPr id="6" name="TextBox 5"/>
          <p:cNvSpPr txBox="1"/>
          <p:nvPr/>
        </p:nvSpPr>
        <p:spPr>
          <a:xfrm>
            <a:off x="4267200" y="3333008"/>
            <a:ext cx="4719177" cy="1015663"/>
          </a:xfrm>
          <a:prstGeom prst="rect">
            <a:avLst/>
          </a:prstGeom>
          <a:noFill/>
        </p:spPr>
        <p:txBody>
          <a:bodyPr wrap="none" rtlCol="0">
            <a:spAutoFit/>
          </a:bodyPr>
          <a:lstStyle/>
          <a:p>
            <a:r>
              <a:rPr lang="en-US" sz="2000" b="1" i="1" dirty="0" smtClean="0"/>
              <a:t>IMPORTANT: Understand the relationship </a:t>
            </a:r>
          </a:p>
          <a:p>
            <a:r>
              <a:rPr lang="en-US" sz="2000" b="1" i="1" dirty="0"/>
              <a:t>b</a:t>
            </a:r>
            <a:r>
              <a:rPr lang="en-US" sz="2000" b="1" i="1" dirty="0" smtClean="0"/>
              <a:t>etween false positive rate and eQTL </a:t>
            </a:r>
          </a:p>
          <a:p>
            <a:r>
              <a:rPr lang="en-US" sz="2000" b="1" i="1" dirty="0" smtClean="0"/>
              <a:t>reported!</a:t>
            </a:r>
            <a:endParaRPr lang="en-US" sz="2000" b="1" i="1" dirty="0"/>
          </a:p>
        </p:txBody>
      </p:sp>
    </p:spTree>
    <p:extLst>
      <p:ext uri="{BB962C8B-B14F-4D97-AF65-F5344CB8AC3E}">
        <p14:creationId xmlns:p14="http://schemas.microsoft.com/office/powerpoint/2010/main" val="2361303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8"/>
            <a:ext cx="8226720" cy="5898571"/>
          </a:xfrm>
        </p:spPr>
        <p:txBody>
          <a:bodyPr>
            <a:normAutofit/>
          </a:bodyPr>
          <a:lstStyle/>
          <a:p>
            <a:r>
              <a:rPr lang="en-US" b="1" dirty="0" smtClean="0">
                <a:solidFill>
                  <a:schemeClr val="tx2"/>
                </a:solidFill>
              </a:rPr>
              <a:t>Discovery of eQTL depends on:</a:t>
            </a:r>
            <a:br>
              <a:rPr lang="en-US" b="1" dirty="0" smtClean="0">
                <a:solidFill>
                  <a:schemeClr val="tx2"/>
                </a:solidFill>
              </a:rPr>
            </a:br>
            <a:r>
              <a:rPr lang="en-US" dirty="0" smtClean="0">
                <a:solidFill>
                  <a:schemeClr val="tx2"/>
                </a:solidFill>
              </a:rPr>
              <a:t/>
            </a:r>
            <a:br>
              <a:rPr lang="en-US" dirty="0" smtClean="0">
                <a:solidFill>
                  <a:schemeClr val="tx2"/>
                </a:solidFill>
              </a:rPr>
            </a:br>
            <a:r>
              <a:rPr lang="en-US" dirty="0" smtClean="0">
                <a:solidFill>
                  <a:schemeClr val="tx2"/>
                </a:solidFill>
              </a:rPr>
              <a:t>(A)Biological factors</a:t>
            </a:r>
            <a:br>
              <a:rPr lang="en-US" dirty="0" smtClean="0">
                <a:solidFill>
                  <a:schemeClr val="tx2"/>
                </a:solidFill>
              </a:rPr>
            </a:br>
            <a:r>
              <a:rPr lang="en-US" dirty="0" smtClean="0">
                <a:solidFill>
                  <a:schemeClr val="tx2"/>
                </a:solidFill>
              </a:rPr>
              <a:t>(B) Technological factors</a:t>
            </a:r>
            <a:endParaRPr lang="en-US" dirty="0">
              <a:solidFill>
                <a:schemeClr val="tx2"/>
              </a:solidFill>
            </a:endParaRPr>
          </a:p>
        </p:txBody>
      </p:sp>
    </p:spTree>
    <p:extLst>
      <p:ext uri="{BB962C8B-B14F-4D97-AF65-F5344CB8AC3E}">
        <p14:creationId xmlns:p14="http://schemas.microsoft.com/office/powerpoint/2010/main" val="3999086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Biological factors influencing eQTL discovery</a:t>
            </a:r>
            <a:endParaRPr lang="en-US" sz="3200" dirty="0"/>
          </a:p>
        </p:txBody>
      </p:sp>
      <p:pic>
        <p:nvPicPr>
          <p:cNvPr id="3" name="Picture 1"/>
          <p:cNvPicPr>
            <a:picLocks noChangeAspect="1" noChangeArrowheads="1"/>
          </p:cNvPicPr>
          <p:nvPr/>
        </p:nvPicPr>
        <p:blipFill>
          <a:blip r:embed="rId2" cstate="print"/>
          <a:srcRect/>
          <a:stretch>
            <a:fillRect/>
          </a:stretch>
        </p:blipFill>
        <p:spPr bwMode="auto">
          <a:xfrm>
            <a:off x="269751" y="1752600"/>
            <a:ext cx="3679680" cy="2453378"/>
          </a:xfrm>
          <a:prstGeom prst="rect">
            <a:avLst/>
          </a:prstGeom>
          <a:noFill/>
          <a:ln w="9525">
            <a:noFill/>
            <a:round/>
            <a:headEnd/>
            <a:tailEnd/>
          </a:ln>
          <a:effectLst/>
        </p:spPr>
      </p:pic>
      <p:pic>
        <p:nvPicPr>
          <p:cNvPr id="4" name="Picture 2"/>
          <p:cNvPicPr>
            <a:picLocks noChangeAspect="1" noChangeArrowheads="1"/>
          </p:cNvPicPr>
          <p:nvPr/>
        </p:nvPicPr>
        <p:blipFill>
          <a:blip r:embed="rId3" cstate="print"/>
          <a:srcRect/>
          <a:stretch>
            <a:fillRect/>
          </a:stretch>
        </p:blipFill>
        <p:spPr bwMode="auto">
          <a:xfrm>
            <a:off x="5105400" y="3640391"/>
            <a:ext cx="3787920" cy="2913200"/>
          </a:xfrm>
          <a:prstGeom prst="rect">
            <a:avLst/>
          </a:prstGeom>
          <a:noFill/>
          <a:ln w="9525">
            <a:noFill/>
            <a:round/>
            <a:headEnd/>
            <a:tailEnd/>
          </a:ln>
          <a:effectLst/>
        </p:spPr>
      </p:pic>
      <p:sp>
        <p:nvSpPr>
          <p:cNvPr id="5" name="Text Box 4"/>
          <p:cNvSpPr txBox="1">
            <a:spLocks noChangeArrowheads="1"/>
          </p:cNvSpPr>
          <p:nvPr/>
        </p:nvSpPr>
        <p:spPr bwMode="auto">
          <a:xfrm>
            <a:off x="4082401" y="1752600"/>
            <a:ext cx="1398240" cy="349956"/>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lIns="81639" tIns="40820" rIns="81639" bIns="40820"/>
          <a:lstStyle/>
          <a:p>
            <a:pPr>
              <a:tabLst>
                <a:tab pos="656650" algn="l"/>
                <a:tab pos="1313299" algn="l"/>
              </a:tabLst>
            </a:pPr>
            <a:r>
              <a:rPr lang="en-GB" b="1" dirty="0">
                <a:ea typeface="DejaVu Sans" charset="0"/>
                <a:cs typeface="DejaVu Sans" charset="0"/>
              </a:rPr>
              <a:t>Trait</a:t>
            </a:r>
            <a:r>
              <a:rPr lang="en-GB" dirty="0">
                <a:ea typeface="DejaVu Sans" charset="0"/>
                <a:cs typeface="DejaVu Sans" charset="0"/>
              </a:rPr>
              <a:t> </a:t>
            </a:r>
            <a:r>
              <a:rPr lang="en-GB" b="1" dirty="0">
                <a:ea typeface="DejaVu Sans" charset="0"/>
                <a:cs typeface="DejaVu Sans" charset="0"/>
              </a:rPr>
              <a:t>biology</a:t>
            </a:r>
          </a:p>
        </p:txBody>
      </p:sp>
      <p:sp>
        <p:nvSpPr>
          <p:cNvPr id="6" name="Text Box 5"/>
          <p:cNvSpPr txBox="1">
            <a:spLocks noChangeArrowheads="1"/>
          </p:cNvSpPr>
          <p:nvPr/>
        </p:nvSpPr>
        <p:spPr bwMode="auto">
          <a:xfrm>
            <a:off x="5105400" y="3231444"/>
            <a:ext cx="1052640" cy="349956"/>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lIns="81639" tIns="40820" rIns="81639" bIns="40820"/>
          <a:lstStyle/>
          <a:p>
            <a:pPr>
              <a:tabLst>
                <a:tab pos="656650" algn="l"/>
              </a:tabLst>
            </a:pPr>
            <a:r>
              <a:rPr lang="en-GB" b="1" dirty="0">
                <a:solidFill>
                  <a:srgbClr val="000000"/>
                </a:solidFill>
                <a:ea typeface="DejaVu Sans" charset="0"/>
                <a:cs typeface="DejaVu Sans" charset="0"/>
              </a:rPr>
              <a:t>Ancestry</a:t>
            </a:r>
          </a:p>
        </p:txBody>
      </p:sp>
      <p:sp>
        <p:nvSpPr>
          <p:cNvPr id="7" name="Text Box 6"/>
          <p:cNvSpPr txBox="1">
            <a:spLocks noChangeArrowheads="1"/>
          </p:cNvSpPr>
          <p:nvPr/>
        </p:nvSpPr>
        <p:spPr bwMode="auto">
          <a:xfrm>
            <a:off x="2667000" y="4351499"/>
            <a:ext cx="1428480" cy="349957"/>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lIns="81639" tIns="40820" rIns="81639" bIns="40820"/>
          <a:lstStyle/>
          <a:p>
            <a:pPr>
              <a:tabLst>
                <a:tab pos="656650" algn="l"/>
                <a:tab pos="1313299" algn="l"/>
              </a:tabLst>
            </a:pPr>
            <a:r>
              <a:rPr lang="en-GB" b="1" dirty="0">
                <a:solidFill>
                  <a:srgbClr val="000000"/>
                </a:solidFill>
                <a:ea typeface="DejaVu Sans" charset="0"/>
                <a:cs typeface="DejaVu Sans" charset="0"/>
              </a:rPr>
              <a:t>Environment</a:t>
            </a:r>
          </a:p>
        </p:txBody>
      </p:sp>
      <p:pic>
        <p:nvPicPr>
          <p:cNvPr id="8" name="Picture 7"/>
          <p:cNvPicPr>
            <a:picLocks noChangeAspect="1" noChangeArrowheads="1"/>
          </p:cNvPicPr>
          <p:nvPr/>
        </p:nvPicPr>
        <p:blipFill>
          <a:blip r:embed="rId4" cstate="print"/>
          <a:srcRect/>
          <a:stretch>
            <a:fillRect/>
          </a:stretch>
        </p:blipFill>
        <p:spPr bwMode="auto">
          <a:xfrm>
            <a:off x="769080" y="4800600"/>
            <a:ext cx="3326400" cy="1468954"/>
          </a:xfrm>
          <a:prstGeom prst="rect">
            <a:avLst/>
          </a:prstGeom>
          <a:noFill/>
          <a:ln w="9525">
            <a:noFill/>
            <a:round/>
            <a:headEnd/>
            <a:tailEnd/>
          </a:ln>
          <a:effectLst/>
        </p:spPr>
      </p:pic>
      <p:pic>
        <p:nvPicPr>
          <p:cNvPr id="9" name="Picture 8"/>
          <p:cNvPicPr>
            <a:picLocks noChangeAspect="1" noChangeArrowheads="1"/>
          </p:cNvPicPr>
          <p:nvPr/>
        </p:nvPicPr>
        <p:blipFill>
          <a:blip r:embed="rId5" cstate="print"/>
          <a:srcRect/>
          <a:stretch>
            <a:fillRect/>
          </a:stretch>
        </p:blipFill>
        <p:spPr bwMode="auto">
          <a:xfrm>
            <a:off x="5654640" y="1754579"/>
            <a:ext cx="3030480" cy="1356282"/>
          </a:xfrm>
          <a:prstGeom prst="rect">
            <a:avLst/>
          </a:prstGeom>
          <a:noFill/>
          <a:ln w="9525">
            <a:noFill/>
            <a:round/>
            <a:headEnd/>
            <a:tailEnd/>
          </a:ln>
          <a:effectLst/>
        </p:spPr>
      </p:pic>
      <p:sp>
        <p:nvSpPr>
          <p:cNvPr id="10" name="TextBox 9"/>
          <p:cNvSpPr txBox="1"/>
          <p:nvPr/>
        </p:nvSpPr>
        <p:spPr>
          <a:xfrm>
            <a:off x="868302" y="2826528"/>
            <a:ext cx="1798698" cy="276999"/>
          </a:xfrm>
          <a:prstGeom prst="rect">
            <a:avLst/>
          </a:prstGeom>
          <a:noFill/>
        </p:spPr>
        <p:txBody>
          <a:bodyPr wrap="none" rtlCol="0">
            <a:spAutoFit/>
          </a:bodyPr>
          <a:lstStyle/>
          <a:p>
            <a:r>
              <a:rPr lang="en-CA" sz="1200" dirty="0" smtClean="0"/>
              <a:t>Dimas et al. </a:t>
            </a:r>
            <a:r>
              <a:rPr lang="en-CA" sz="1200" i="1" dirty="0" smtClean="0"/>
              <a:t>Science</a:t>
            </a:r>
            <a:r>
              <a:rPr lang="en-CA" sz="1200" dirty="0" smtClean="0"/>
              <a:t>, 2009</a:t>
            </a:r>
            <a:endParaRPr lang="fr-CH" sz="1200" dirty="0"/>
          </a:p>
        </p:txBody>
      </p:sp>
      <p:sp>
        <p:nvSpPr>
          <p:cNvPr id="11" name="TextBox 10"/>
          <p:cNvSpPr txBox="1"/>
          <p:nvPr/>
        </p:nvSpPr>
        <p:spPr>
          <a:xfrm>
            <a:off x="6400800" y="5853499"/>
            <a:ext cx="2019271" cy="276999"/>
          </a:xfrm>
          <a:prstGeom prst="rect">
            <a:avLst/>
          </a:prstGeom>
          <a:noFill/>
        </p:spPr>
        <p:txBody>
          <a:bodyPr wrap="none" rtlCol="0">
            <a:spAutoFit/>
          </a:bodyPr>
          <a:lstStyle/>
          <a:p>
            <a:r>
              <a:rPr lang="en-CA" sz="1200" dirty="0" smtClean="0"/>
              <a:t>Stranger, </a:t>
            </a:r>
            <a:r>
              <a:rPr lang="en-CA" sz="1200" i="1" dirty="0" err="1" smtClean="0"/>
              <a:t>PLoS</a:t>
            </a:r>
            <a:r>
              <a:rPr lang="en-CA" sz="1200" i="1" dirty="0" smtClean="0"/>
              <a:t> Genetics</a:t>
            </a:r>
            <a:r>
              <a:rPr lang="en-CA" sz="1200" dirty="0" smtClean="0"/>
              <a:t>, 2012</a:t>
            </a:r>
            <a:endParaRPr lang="fr-CH" sz="1200" dirty="0"/>
          </a:p>
        </p:txBody>
      </p:sp>
    </p:spTree>
    <p:extLst>
      <p:ext uri="{BB962C8B-B14F-4D97-AF65-F5344CB8AC3E}">
        <p14:creationId xmlns:p14="http://schemas.microsoft.com/office/powerpoint/2010/main" val="291296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Biological factor: Cell or tissue type</a:t>
            </a:r>
            <a:endParaRPr lang="en-US" sz="4000" dirty="0"/>
          </a:p>
        </p:txBody>
      </p:sp>
      <p:sp>
        <p:nvSpPr>
          <p:cNvPr id="3" name="Content Placeholder 2"/>
          <p:cNvSpPr>
            <a:spLocks noGrp="1"/>
          </p:cNvSpPr>
          <p:nvPr>
            <p:ph idx="1"/>
          </p:nvPr>
        </p:nvSpPr>
        <p:spPr>
          <a:xfrm>
            <a:off x="380999" y="1719071"/>
            <a:ext cx="8407893" cy="2090929"/>
          </a:xfrm>
        </p:spPr>
        <p:txBody>
          <a:bodyPr>
            <a:noAutofit/>
          </a:bodyPr>
          <a:lstStyle/>
          <a:p>
            <a:pPr marL="0" indent="0">
              <a:buNone/>
            </a:pPr>
            <a:r>
              <a:rPr lang="en-US" sz="2800" u="sng" dirty="0">
                <a:solidFill>
                  <a:schemeClr val="accent2"/>
                </a:solidFill>
              </a:rPr>
              <a:t>H</a:t>
            </a:r>
            <a:r>
              <a:rPr lang="en-US" sz="2800" u="sng" dirty="0" smtClean="0">
                <a:solidFill>
                  <a:schemeClr val="accent2"/>
                </a:solidFill>
              </a:rPr>
              <a:t>ow ubiquitous are eQTLs (and potential disease mechanisms) in different tissues. </a:t>
            </a:r>
          </a:p>
          <a:p>
            <a:pPr marL="0" indent="0">
              <a:buNone/>
            </a:pPr>
            <a:endParaRPr lang="en-US" sz="2800" dirty="0">
              <a:solidFill>
                <a:schemeClr val="accent2"/>
              </a:solidFill>
            </a:endParaRPr>
          </a:p>
          <a:p>
            <a:pPr marL="0" indent="0">
              <a:buNone/>
            </a:pPr>
            <a:r>
              <a:rPr lang="en-US" sz="2800" dirty="0" smtClean="0">
                <a:solidFill>
                  <a:schemeClr val="accent2"/>
                </a:solidFill>
              </a:rPr>
              <a:t>i.e. if I find an </a:t>
            </a:r>
            <a:r>
              <a:rPr lang="en-US" sz="2800" dirty="0" err="1" smtClean="0">
                <a:solidFill>
                  <a:schemeClr val="accent2"/>
                </a:solidFill>
              </a:rPr>
              <a:t>eQTL</a:t>
            </a:r>
            <a:r>
              <a:rPr lang="en-US" sz="2800" dirty="0" smtClean="0">
                <a:solidFill>
                  <a:schemeClr val="accent2"/>
                </a:solidFill>
              </a:rPr>
              <a:t> in fat will it be informative of mechanism underlying disease risk for a disease based in muscle.</a:t>
            </a:r>
            <a:endParaRPr lang="en-US" sz="2800" dirty="0">
              <a:solidFill>
                <a:schemeClr val="accent2"/>
              </a:solidFill>
            </a:endParaRPr>
          </a:p>
        </p:txBody>
      </p:sp>
    </p:spTree>
    <p:extLst>
      <p:ext uri="{BB962C8B-B14F-4D97-AF65-F5344CB8AC3E}">
        <p14:creationId xmlns:p14="http://schemas.microsoft.com/office/powerpoint/2010/main" val="3371899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Probably not</a:t>
            </a:r>
            <a:endParaRPr lang="en-US" sz="4000" b="1" dirty="0"/>
          </a:p>
        </p:txBody>
      </p:sp>
      <p:grpSp>
        <p:nvGrpSpPr>
          <p:cNvPr id="4" name="Group 42"/>
          <p:cNvGrpSpPr>
            <a:grpSpLocks/>
          </p:cNvGrpSpPr>
          <p:nvPr/>
        </p:nvGrpSpPr>
        <p:grpSpPr bwMode="auto">
          <a:xfrm>
            <a:off x="227789" y="1675607"/>
            <a:ext cx="4632325" cy="4724401"/>
            <a:chOff x="1247" y="961"/>
            <a:chExt cx="2918" cy="2976"/>
          </a:xfrm>
        </p:grpSpPr>
        <p:grpSp>
          <p:nvGrpSpPr>
            <p:cNvPr id="5" name="Group 28"/>
            <p:cNvGrpSpPr>
              <a:grpSpLocks noChangeAspect="1"/>
            </p:cNvGrpSpPr>
            <p:nvPr/>
          </p:nvGrpSpPr>
          <p:grpSpPr bwMode="auto">
            <a:xfrm>
              <a:off x="1247" y="1025"/>
              <a:ext cx="2918" cy="2912"/>
              <a:chOff x="340" y="776"/>
              <a:chExt cx="1830" cy="1826"/>
            </a:xfrm>
          </p:grpSpPr>
          <p:graphicFrame>
            <p:nvGraphicFramePr>
              <p:cNvPr id="9" name="Object 2"/>
              <p:cNvGraphicFramePr>
                <a:graphicFrameLocks noChangeAspect="1"/>
              </p:cNvGraphicFramePr>
              <p:nvPr>
                <p:extLst>
                  <p:ext uri="{D42A27DB-BD31-4B8C-83A1-F6EECF244321}">
                    <p14:modId xmlns:p14="http://schemas.microsoft.com/office/powerpoint/2010/main" val="2589012830"/>
                  </p:ext>
                </p:extLst>
              </p:nvPr>
            </p:nvGraphicFramePr>
            <p:xfrm>
              <a:off x="340" y="776"/>
              <a:ext cx="1830" cy="1826"/>
            </p:xfrm>
            <a:graphic>
              <a:graphicData uri="http://schemas.openxmlformats.org/presentationml/2006/ole">
                <mc:AlternateContent xmlns:mc="http://schemas.openxmlformats.org/markup-compatibility/2006">
                  <mc:Choice xmlns:v="urn:schemas-microsoft-com:vml" Requires="v">
                    <p:oleObj spid="_x0000_s1046" name="Acrobat Document" r:id="rId3" imgW="4051300" imgH="4038600" progId="">
                      <p:embed/>
                    </p:oleObj>
                  </mc:Choice>
                  <mc:Fallback>
                    <p:oleObj name="Acrobat Document" r:id="rId3" imgW="4051300" imgH="403860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 y="776"/>
                            <a:ext cx="1830" cy="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 Box 30"/>
              <p:cNvSpPr txBox="1">
                <a:spLocks noChangeAspect="1" noChangeArrowheads="1"/>
              </p:cNvSpPr>
              <p:nvPr/>
            </p:nvSpPr>
            <p:spPr bwMode="auto">
              <a:xfrm>
                <a:off x="748" y="1390"/>
                <a:ext cx="2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268</a:t>
                </a:r>
                <a:endParaRPr lang="en-US" sz="1400" b="1">
                  <a:solidFill>
                    <a:srgbClr val="000000"/>
                  </a:solidFill>
                  <a:latin typeface="Calibri" pitchFamily="34" charset="0"/>
                </a:endParaRPr>
              </a:p>
            </p:txBody>
          </p:sp>
          <p:sp>
            <p:nvSpPr>
              <p:cNvPr id="11" name="Text Box 31"/>
              <p:cNvSpPr txBox="1">
                <a:spLocks noChangeAspect="1" noChangeArrowheads="1"/>
              </p:cNvSpPr>
              <p:nvPr/>
            </p:nvSpPr>
            <p:spPr bwMode="auto">
              <a:xfrm>
                <a:off x="1202" y="1390"/>
                <a:ext cx="2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271</a:t>
                </a:r>
                <a:endParaRPr lang="en-US" sz="1400" b="1">
                  <a:solidFill>
                    <a:srgbClr val="000000"/>
                  </a:solidFill>
                  <a:latin typeface="Calibri" pitchFamily="34" charset="0"/>
                </a:endParaRPr>
              </a:p>
            </p:txBody>
          </p:sp>
          <p:sp>
            <p:nvSpPr>
              <p:cNvPr id="12" name="Text Box 32"/>
              <p:cNvSpPr txBox="1">
                <a:spLocks noChangeAspect="1" noChangeArrowheads="1"/>
              </p:cNvSpPr>
              <p:nvPr/>
            </p:nvSpPr>
            <p:spPr bwMode="auto">
              <a:xfrm>
                <a:off x="1655" y="1389"/>
                <a:ext cx="227"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262</a:t>
                </a:r>
                <a:endParaRPr lang="en-US" sz="1400" b="1">
                  <a:solidFill>
                    <a:srgbClr val="000000"/>
                  </a:solidFill>
                  <a:latin typeface="Calibri" pitchFamily="34" charset="0"/>
                </a:endParaRPr>
              </a:p>
            </p:txBody>
          </p:sp>
          <p:sp>
            <p:nvSpPr>
              <p:cNvPr id="13" name="Text Box 33"/>
              <p:cNvSpPr txBox="1">
                <a:spLocks noChangeAspect="1" noChangeArrowheads="1"/>
              </p:cNvSpPr>
              <p:nvPr/>
            </p:nvSpPr>
            <p:spPr bwMode="auto">
              <a:xfrm>
                <a:off x="769" y="1844"/>
                <a:ext cx="2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73</a:t>
                </a:r>
                <a:endParaRPr lang="en-US" sz="1400" b="1">
                  <a:solidFill>
                    <a:srgbClr val="000000"/>
                  </a:solidFill>
                  <a:latin typeface="Calibri" pitchFamily="34" charset="0"/>
                </a:endParaRPr>
              </a:p>
            </p:txBody>
          </p:sp>
          <p:sp>
            <p:nvSpPr>
              <p:cNvPr id="14" name="Text Box 34"/>
              <p:cNvSpPr txBox="1">
                <a:spLocks noChangeAspect="1" noChangeArrowheads="1"/>
              </p:cNvSpPr>
              <p:nvPr/>
            </p:nvSpPr>
            <p:spPr bwMode="auto">
              <a:xfrm>
                <a:off x="1223" y="1844"/>
                <a:ext cx="2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85</a:t>
                </a:r>
                <a:endParaRPr lang="en-US" sz="1400" b="1">
                  <a:solidFill>
                    <a:srgbClr val="000000"/>
                  </a:solidFill>
                  <a:latin typeface="Calibri" pitchFamily="34" charset="0"/>
                </a:endParaRPr>
              </a:p>
            </p:txBody>
          </p:sp>
          <p:sp>
            <p:nvSpPr>
              <p:cNvPr id="15" name="Text Box 35"/>
              <p:cNvSpPr txBox="1">
                <a:spLocks noChangeAspect="1" noChangeArrowheads="1"/>
              </p:cNvSpPr>
              <p:nvPr/>
            </p:nvSpPr>
            <p:spPr bwMode="auto">
              <a:xfrm>
                <a:off x="1676" y="1843"/>
                <a:ext cx="227" cy="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82</a:t>
                </a:r>
                <a:endParaRPr lang="en-US" sz="1400" b="1">
                  <a:solidFill>
                    <a:srgbClr val="000000"/>
                  </a:solidFill>
                  <a:latin typeface="Calibri" pitchFamily="34" charset="0"/>
                </a:endParaRPr>
              </a:p>
            </p:txBody>
          </p:sp>
          <p:sp>
            <p:nvSpPr>
              <p:cNvPr id="16" name="Text Box 36"/>
              <p:cNvSpPr txBox="1">
                <a:spLocks noChangeAspect="1" noChangeArrowheads="1"/>
              </p:cNvSpPr>
              <p:nvPr/>
            </p:nvSpPr>
            <p:spPr bwMode="auto">
              <a:xfrm>
                <a:off x="769" y="2116"/>
                <a:ext cx="2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86</a:t>
                </a:r>
                <a:endParaRPr lang="en-US" sz="1400" b="1">
                  <a:solidFill>
                    <a:srgbClr val="000000"/>
                  </a:solidFill>
                  <a:latin typeface="Calibri" pitchFamily="34" charset="0"/>
                </a:endParaRPr>
              </a:p>
            </p:txBody>
          </p:sp>
          <p:sp>
            <p:nvSpPr>
              <p:cNvPr id="17" name="Text Box 37"/>
              <p:cNvSpPr txBox="1">
                <a:spLocks noChangeAspect="1" noChangeArrowheads="1"/>
              </p:cNvSpPr>
              <p:nvPr/>
            </p:nvSpPr>
            <p:spPr bwMode="auto">
              <a:xfrm>
                <a:off x="1223" y="2116"/>
                <a:ext cx="2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86</a:t>
                </a:r>
                <a:endParaRPr lang="en-US" sz="1400" b="1">
                  <a:solidFill>
                    <a:srgbClr val="000000"/>
                  </a:solidFill>
                  <a:latin typeface="Calibri" pitchFamily="34" charset="0"/>
                </a:endParaRPr>
              </a:p>
            </p:txBody>
          </p:sp>
          <p:sp>
            <p:nvSpPr>
              <p:cNvPr id="18" name="Text Box 38"/>
              <p:cNvSpPr txBox="1">
                <a:spLocks noChangeAspect="1" noChangeArrowheads="1"/>
              </p:cNvSpPr>
              <p:nvPr/>
            </p:nvSpPr>
            <p:spPr bwMode="auto">
              <a:xfrm>
                <a:off x="1676" y="2115"/>
                <a:ext cx="227" cy="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pPr>
                <a:r>
                  <a:rPr lang="en-GB" sz="1400" b="1">
                    <a:solidFill>
                      <a:srgbClr val="000000"/>
                    </a:solidFill>
                    <a:latin typeface="Calibri" pitchFamily="34" charset="0"/>
                  </a:rPr>
                  <a:t>86</a:t>
                </a:r>
                <a:endParaRPr lang="en-US" sz="1400" b="1">
                  <a:solidFill>
                    <a:srgbClr val="000000"/>
                  </a:solidFill>
                  <a:latin typeface="Calibri" pitchFamily="34" charset="0"/>
                </a:endParaRPr>
              </a:p>
            </p:txBody>
          </p:sp>
        </p:grpSp>
        <p:sp>
          <p:nvSpPr>
            <p:cNvPr id="6" name="Rectangle 39"/>
            <p:cNvSpPr>
              <a:spLocks noChangeAspect="1" noChangeArrowheads="1"/>
            </p:cNvSpPr>
            <p:nvPr/>
          </p:nvSpPr>
          <p:spPr bwMode="auto">
            <a:xfrm>
              <a:off x="1248" y="961"/>
              <a:ext cx="2893" cy="3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GB" sz="1400" b="1" dirty="0">
                  <a:latin typeface="Calibri" pitchFamily="34" charset="0"/>
                </a:rPr>
                <a:t>Cell type-specific and cell type-shared gene associations</a:t>
              </a:r>
            </a:p>
            <a:p>
              <a:pPr algn="ctr"/>
              <a:r>
                <a:rPr lang="en-GB" sz="1400" b="1" dirty="0">
                  <a:latin typeface="Calibri" pitchFamily="34" charset="0"/>
                </a:rPr>
                <a:t>(0.001 permutation threshold)</a:t>
              </a:r>
              <a:endParaRPr lang="en-US" sz="1400" b="1" dirty="0">
                <a:latin typeface="Calibri" pitchFamily="34" charset="0"/>
              </a:endParaRPr>
            </a:p>
          </p:txBody>
        </p:sp>
        <p:sp>
          <p:nvSpPr>
            <p:cNvPr id="7" name="Text Box 40"/>
            <p:cNvSpPr txBox="1">
              <a:spLocks noChangeAspect="1" noChangeArrowheads="1"/>
            </p:cNvSpPr>
            <p:nvPr/>
          </p:nvSpPr>
          <p:spPr bwMode="auto">
            <a:xfrm>
              <a:off x="2456" y="3510"/>
              <a:ext cx="961" cy="1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1200" b="1">
                  <a:latin typeface="Calibri" pitchFamily="34" charset="0"/>
                </a:rPr>
                <a:t>cell type</a:t>
              </a:r>
              <a:endParaRPr lang="en-US" sz="1200" b="1">
                <a:latin typeface="Calibri" pitchFamily="34" charset="0"/>
              </a:endParaRPr>
            </a:p>
          </p:txBody>
        </p:sp>
        <p:sp>
          <p:nvSpPr>
            <p:cNvPr id="8" name="Rectangle 41"/>
            <p:cNvSpPr>
              <a:spLocks noChangeAspect="1" noChangeArrowheads="1"/>
            </p:cNvSpPr>
            <p:nvPr/>
          </p:nvSpPr>
          <p:spPr bwMode="auto">
            <a:xfrm rot="-5400000">
              <a:off x="271" y="2255"/>
              <a:ext cx="2242" cy="2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GB" sz="1200" b="1">
                  <a:latin typeface="Calibri" pitchFamily="34" charset="0"/>
                </a:rPr>
                <a:t>No. of cell types with gene association</a:t>
              </a:r>
              <a:endParaRPr lang="en-US" sz="1200" b="1">
                <a:latin typeface="Calibri" pitchFamily="34" charset="0"/>
              </a:endParaRPr>
            </a:p>
          </p:txBody>
        </p:sp>
      </p:grpSp>
      <p:sp>
        <p:nvSpPr>
          <p:cNvPr id="19" name="Rectangle 2"/>
          <p:cNvSpPr>
            <a:spLocks noChangeArrowheads="1"/>
          </p:cNvSpPr>
          <p:nvPr/>
        </p:nvSpPr>
        <p:spPr bwMode="auto">
          <a:xfrm>
            <a:off x="4728369" y="2209800"/>
            <a:ext cx="441563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dirty="0">
                <a:latin typeface="Calibri" pitchFamily="34" charset="0"/>
                <a:cs typeface="Arial" charset="0"/>
              </a:rPr>
              <a:t>69-80% of </a:t>
            </a:r>
            <a:r>
              <a:rPr lang="en-GB" sz="2400" b="1" dirty="0" err="1">
                <a:latin typeface="Calibri" pitchFamily="34" charset="0"/>
                <a:cs typeface="Arial" charset="0"/>
              </a:rPr>
              <a:t>cis</a:t>
            </a:r>
            <a:r>
              <a:rPr lang="en-GB" sz="2400" b="1" dirty="0">
                <a:latin typeface="Calibri" pitchFamily="34" charset="0"/>
                <a:cs typeface="Arial" charset="0"/>
              </a:rPr>
              <a:t> associations are cell type-specific </a:t>
            </a:r>
            <a:endParaRPr lang="en-US" sz="2400" b="1" dirty="0">
              <a:latin typeface="Calibri" pitchFamily="34" charset="0"/>
              <a:cs typeface="Arial" charset="0"/>
            </a:endParaRPr>
          </a:p>
        </p:txBody>
      </p:sp>
      <p:sp>
        <p:nvSpPr>
          <p:cNvPr id="21" name="Text Box 23"/>
          <p:cNvSpPr txBox="1">
            <a:spLocks noChangeArrowheads="1"/>
          </p:cNvSpPr>
          <p:nvPr/>
        </p:nvSpPr>
        <p:spPr bwMode="auto">
          <a:xfrm>
            <a:off x="5828109" y="3136352"/>
            <a:ext cx="2216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1400">
                <a:latin typeface="Calibri" pitchFamily="34" charset="0"/>
              </a:rPr>
              <a:t>Dimas </a:t>
            </a:r>
            <a:r>
              <a:rPr lang="en-GB" sz="1400" i="1">
                <a:latin typeface="Calibri" pitchFamily="34" charset="0"/>
              </a:rPr>
              <a:t>et al</a:t>
            </a:r>
            <a:r>
              <a:rPr lang="en-GB" sz="1400">
                <a:latin typeface="Calibri" pitchFamily="34" charset="0"/>
              </a:rPr>
              <a:t> </a:t>
            </a:r>
            <a:r>
              <a:rPr lang="en-GB" sz="1400" i="1">
                <a:latin typeface="Calibri" pitchFamily="34" charset="0"/>
              </a:rPr>
              <a:t>Science</a:t>
            </a:r>
            <a:r>
              <a:rPr lang="en-GB" sz="1400">
                <a:latin typeface="Calibri" pitchFamily="34" charset="0"/>
              </a:rPr>
              <a:t> 2009</a:t>
            </a:r>
          </a:p>
        </p:txBody>
      </p:sp>
      <p:sp>
        <p:nvSpPr>
          <p:cNvPr id="23" name="Rectangle 2"/>
          <p:cNvSpPr>
            <a:spLocks noChangeArrowheads="1"/>
          </p:cNvSpPr>
          <p:nvPr/>
        </p:nvSpPr>
        <p:spPr bwMode="auto">
          <a:xfrm>
            <a:off x="4728369" y="3352800"/>
            <a:ext cx="441563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dirty="0" smtClean="0">
                <a:latin typeface="Calibri" pitchFamily="34" charset="0"/>
                <a:cs typeface="Arial" charset="0"/>
              </a:rPr>
              <a:t>50% specific (adipose and blood)</a:t>
            </a:r>
            <a:endParaRPr lang="en-US" sz="2400" b="1" dirty="0">
              <a:latin typeface="Calibri" pitchFamily="34" charset="0"/>
              <a:cs typeface="Arial" charset="0"/>
            </a:endParaRPr>
          </a:p>
        </p:txBody>
      </p:sp>
      <p:sp>
        <p:nvSpPr>
          <p:cNvPr id="24" name="Text Box 23"/>
          <p:cNvSpPr txBox="1">
            <a:spLocks noChangeArrowheads="1"/>
          </p:cNvSpPr>
          <p:nvPr/>
        </p:nvSpPr>
        <p:spPr bwMode="auto">
          <a:xfrm>
            <a:off x="5828109" y="4116387"/>
            <a:ext cx="214257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1400" dirty="0" err="1" smtClean="0">
                <a:latin typeface="Calibri" pitchFamily="34" charset="0"/>
              </a:rPr>
              <a:t>Emilsson</a:t>
            </a:r>
            <a:r>
              <a:rPr lang="en-GB" sz="1400" dirty="0" smtClean="0">
                <a:latin typeface="Calibri" pitchFamily="34" charset="0"/>
              </a:rPr>
              <a:t> </a:t>
            </a:r>
            <a:r>
              <a:rPr lang="en-GB" sz="1400" i="1" dirty="0">
                <a:latin typeface="Calibri" pitchFamily="34" charset="0"/>
              </a:rPr>
              <a:t>et al</a:t>
            </a:r>
            <a:r>
              <a:rPr lang="en-GB" sz="1400" dirty="0">
                <a:latin typeface="Calibri" pitchFamily="34" charset="0"/>
              </a:rPr>
              <a:t> </a:t>
            </a:r>
            <a:r>
              <a:rPr lang="en-GB" sz="1400" i="1" dirty="0" smtClean="0">
                <a:latin typeface="Calibri" pitchFamily="34" charset="0"/>
              </a:rPr>
              <a:t>Nature </a:t>
            </a:r>
            <a:r>
              <a:rPr lang="en-GB" sz="1400" dirty="0" smtClean="0">
                <a:latin typeface="Calibri" pitchFamily="34" charset="0"/>
              </a:rPr>
              <a:t>2008</a:t>
            </a:r>
            <a:endParaRPr lang="en-GB" sz="1400" dirty="0">
              <a:latin typeface="Calibri" pitchFamily="34" charset="0"/>
            </a:endParaRPr>
          </a:p>
        </p:txBody>
      </p:sp>
      <p:sp>
        <p:nvSpPr>
          <p:cNvPr id="25" name="Rectangle 2"/>
          <p:cNvSpPr>
            <a:spLocks noChangeArrowheads="1"/>
          </p:cNvSpPr>
          <p:nvPr/>
        </p:nvSpPr>
        <p:spPr bwMode="auto">
          <a:xfrm>
            <a:off x="4728369" y="4570731"/>
            <a:ext cx="4415631"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r>
              <a:rPr lang="en-GB" sz="2400" b="1" dirty="0" smtClean="0">
                <a:latin typeface="Calibri" pitchFamily="34" charset="0"/>
                <a:cs typeface="Arial" charset="0"/>
              </a:rPr>
              <a:t>&gt;50% specific (cortical tissue and peripheral blood)</a:t>
            </a:r>
            <a:endParaRPr lang="en-US" sz="2400" b="1" dirty="0">
              <a:latin typeface="Calibri" pitchFamily="34" charset="0"/>
              <a:cs typeface="Arial" charset="0"/>
            </a:endParaRPr>
          </a:p>
        </p:txBody>
      </p:sp>
      <p:sp>
        <p:nvSpPr>
          <p:cNvPr id="26" name="Text Box 23"/>
          <p:cNvSpPr txBox="1">
            <a:spLocks noChangeArrowheads="1"/>
          </p:cNvSpPr>
          <p:nvPr/>
        </p:nvSpPr>
        <p:spPr bwMode="auto">
          <a:xfrm>
            <a:off x="5828109" y="5564187"/>
            <a:ext cx="24527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GB" sz="1400" dirty="0" err="1" smtClean="0">
                <a:latin typeface="Calibri" pitchFamily="34" charset="0"/>
              </a:rPr>
              <a:t>Heinzen</a:t>
            </a:r>
            <a:r>
              <a:rPr lang="en-GB" sz="1400" dirty="0" smtClean="0">
                <a:latin typeface="Calibri" pitchFamily="34" charset="0"/>
              </a:rPr>
              <a:t> </a:t>
            </a:r>
            <a:r>
              <a:rPr lang="en-GB" sz="1400" i="1" dirty="0">
                <a:latin typeface="Calibri" pitchFamily="34" charset="0"/>
              </a:rPr>
              <a:t>et al</a:t>
            </a:r>
            <a:r>
              <a:rPr lang="en-GB" sz="1400" dirty="0">
                <a:latin typeface="Calibri" pitchFamily="34" charset="0"/>
              </a:rPr>
              <a:t> </a:t>
            </a:r>
            <a:r>
              <a:rPr lang="en-GB" sz="1400" i="1" dirty="0" err="1" smtClean="0">
                <a:latin typeface="Calibri" pitchFamily="34" charset="0"/>
              </a:rPr>
              <a:t>PloS</a:t>
            </a:r>
            <a:r>
              <a:rPr lang="en-GB" sz="1400" i="1" dirty="0" smtClean="0">
                <a:latin typeface="Calibri" pitchFamily="34" charset="0"/>
              </a:rPr>
              <a:t> Biology </a:t>
            </a:r>
            <a:r>
              <a:rPr lang="en-GB" sz="1400" dirty="0" smtClean="0">
                <a:latin typeface="Calibri" pitchFamily="34" charset="0"/>
              </a:rPr>
              <a:t>2008</a:t>
            </a:r>
            <a:endParaRPr lang="en-GB" sz="1400" dirty="0">
              <a:latin typeface="Calibri" pitchFamily="34" charset="0"/>
            </a:endParaRPr>
          </a:p>
        </p:txBody>
      </p:sp>
      <p:sp>
        <p:nvSpPr>
          <p:cNvPr id="27" name="TextBox 26"/>
          <p:cNvSpPr txBox="1"/>
          <p:nvPr/>
        </p:nvSpPr>
        <p:spPr>
          <a:xfrm>
            <a:off x="416818" y="6324600"/>
            <a:ext cx="8522718" cy="369332"/>
          </a:xfrm>
          <a:prstGeom prst="rect">
            <a:avLst/>
          </a:prstGeom>
          <a:noFill/>
        </p:spPr>
        <p:txBody>
          <a:bodyPr wrap="none" rtlCol="0">
            <a:spAutoFit/>
          </a:bodyPr>
          <a:lstStyle/>
          <a:p>
            <a:r>
              <a:rPr lang="en-US" b="1" dirty="0" smtClean="0"/>
              <a:t>However, all estimates depend on eQTL discovery FDR and method for assessing sharing</a:t>
            </a:r>
            <a:endParaRPr lang="en-US" b="1" dirty="0"/>
          </a:p>
        </p:txBody>
      </p:sp>
    </p:spTree>
    <p:extLst>
      <p:ext uri="{BB962C8B-B14F-4D97-AF65-F5344CB8AC3E}">
        <p14:creationId xmlns:p14="http://schemas.microsoft.com/office/powerpoint/2010/main" val="2669028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Class activity: </a:t>
            </a:r>
            <a:r>
              <a:rPr lang="en-US" dirty="0" smtClean="0"/>
              <a:t>What are my migraine variants doing in different tissues? </a:t>
            </a:r>
            <a:endParaRPr lang="en-US" dirty="0"/>
          </a:p>
        </p:txBody>
      </p:sp>
      <p:sp>
        <p:nvSpPr>
          <p:cNvPr id="3" name="TextBox 2"/>
          <p:cNvSpPr txBox="1"/>
          <p:nvPr/>
        </p:nvSpPr>
        <p:spPr>
          <a:xfrm>
            <a:off x="670117" y="1587256"/>
            <a:ext cx="7838349" cy="2031325"/>
          </a:xfrm>
          <a:prstGeom prst="rect">
            <a:avLst/>
          </a:prstGeom>
          <a:noFill/>
        </p:spPr>
        <p:txBody>
          <a:bodyPr wrap="square" rtlCol="0">
            <a:spAutoFit/>
          </a:bodyPr>
          <a:lstStyle/>
          <a:p>
            <a:r>
              <a:rPr lang="en-US" dirty="0"/>
              <a:t>We identified the minor allele of rs1835740 on chromosome 8q22.1 to be associated with migraine (</a:t>
            </a:r>
            <a:r>
              <a:rPr lang="en-US" i="1" dirty="0"/>
              <a:t>P</a:t>
            </a:r>
            <a:r>
              <a:rPr lang="en-US" dirty="0"/>
              <a:t> = 5.38 × 10</a:t>
            </a:r>
            <a:r>
              <a:rPr lang="en-US" baseline="30000" dirty="0"/>
              <a:t>−9</a:t>
            </a:r>
            <a:r>
              <a:rPr lang="en-US" dirty="0"/>
              <a:t>, odds ratio = 1.23, 95% CI 1.150–1.324) in a genome-wide association study of 2,731 migraine cases ascertained from three European headache clinics and 10,747 population-matched controls. </a:t>
            </a:r>
            <a:r>
              <a:rPr lang="en-US" dirty="0" smtClean="0"/>
              <a:t>In </a:t>
            </a:r>
            <a:r>
              <a:rPr lang="en-US" dirty="0"/>
              <a:t>an expression quantitative trait study in </a:t>
            </a:r>
            <a:r>
              <a:rPr lang="en-US" dirty="0" err="1"/>
              <a:t>lymphoblastoid</a:t>
            </a:r>
            <a:r>
              <a:rPr lang="en-US" dirty="0"/>
              <a:t> cell lines, transcript levels of the </a:t>
            </a:r>
            <a:r>
              <a:rPr lang="en-US" i="1" dirty="0"/>
              <a:t>MTDH</a:t>
            </a:r>
            <a:r>
              <a:rPr lang="en-US" dirty="0"/>
              <a:t> were found to have a significant correlation to rs1835740 (</a:t>
            </a:r>
            <a:r>
              <a:rPr lang="en-US" i="1" dirty="0"/>
              <a:t>P =</a:t>
            </a:r>
            <a:r>
              <a:rPr lang="en-US" dirty="0"/>
              <a:t> 3.96 × 10</a:t>
            </a:r>
            <a:r>
              <a:rPr lang="en-US" baseline="30000" dirty="0"/>
              <a:t>−5</a:t>
            </a:r>
            <a:r>
              <a:rPr lang="en-US" dirty="0"/>
              <a:t>, permuted threshold for genome-wide significance 7.7 × 10</a:t>
            </a:r>
            <a:r>
              <a:rPr lang="en-US" baseline="30000" dirty="0"/>
              <a:t>−5</a:t>
            </a:r>
            <a:r>
              <a:rPr lang="en-US" dirty="0"/>
              <a:t>). </a:t>
            </a:r>
          </a:p>
        </p:txBody>
      </p:sp>
      <p:sp>
        <p:nvSpPr>
          <p:cNvPr id="4" name="TextBox 3"/>
          <p:cNvSpPr txBox="1"/>
          <p:nvPr/>
        </p:nvSpPr>
        <p:spPr>
          <a:xfrm>
            <a:off x="5029200" y="3606716"/>
            <a:ext cx="2989473" cy="369332"/>
          </a:xfrm>
          <a:prstGeom prst="rect">
            <a:avLst/>
          </a:prstGeom>
          <a:noFill/>
        </p:spPr>
        <p:txBody>
          <a:bodyPr wrap="none" rtlCol="0">
            <a:spAutoFit/>
          </a:bodyPr>
          <a:lstStyle/>
          <a:p>
            <a:r>
              <a:rPr lang="en-US" dirty="0" err="1" smtClean="0"/>
              <a:t>Anttila</a:t>
            </a:r>
            <a:r>
              <a:rPr lang="en-US" dirty="0" smtClean="0"/>
              <a:t>, Nature Genetics, 2011</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562" y="4267200"/>
            <a:ext cx="8353425"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289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8" y="457200"/>
            <a:ext cx="8277225"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00583" y="164812"/>
            <a:ext cx="8362417" cy="584775"/>
          </a:xfrm>
          <a:prstGeom prst="rect">
            <a:avLst/>
          </a:prstGeom>
          <a:noFill/>
        </p:spPr>
        <p:txBody>
          <a:bodyPr wrap="none" rtlCol="0">
            <a:spAutoFit/>
          </a:bodyPr>
          <a:lstStyle/>
          <a:p>
            <a:r>
              <a:rPr lang="en-US" sz="3200" b="1" dirty="0" smtClean="0"/>
              <a:t>Chromosome map of disease-associated regions</a:t>
            </a:r>
            <a:endParaRPr lang="en-US" sz="3200" b="1" dirty="0"/>
          </a:p>
        </p:txBody>
      </p:sp>
    </p:spTree>
    <p:extLst>
      <p:ext uri="{BB962C8B-B14F-4D97-AF65-F5344CB8AC3E}">
        <p14:creationId xmlns:p14="http://schemas.microsoft.com/office/powerpoint/2010/main" val="35876765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95400"/>
            <a:ext cx="8877300" cy="533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le 3"/>
          <p:cNvSpPr txBox="1">
            <a:spLocks/>
          </p:cNvSpPr>
          <p:nvPr/>
        </p:nvSpPr>
        <p:spPr>
          <a:xfrm>
            <a:off x="381000" y="533400"/>
            <a:ext cx="8381260" cy="105439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ea typeface="DejaVu Sans" charset="0"/>
                <a:cs typeface="DejaVu Sans" charset="0"/>
              </a:rPr>
              <a:t>Many existing hypotheses could be in potentially unrelated tissues</a:t>
            </a:r>
            <a:r>
              <a:rPr lang="en-GB" sz="3600" dirty="0" smtClean="0">
                <a:solidFill>
                  <a:srgbClr val="000000"/>
                </a:solidFill>
                <a:ea typeface="DejaVu Sans" charset="0"/>
                <a:cs typeface="DejaVu Sans" charset="0"/>
              </a:rPr>
              <a:t/>
            </a:r>
            <a:br>
              <a:rPr lang="en-GB" sz="3600" dirty="0" smtClean="0">
                <a:solidFill>
                  <a:srgbClr val="000000"/>
                </a:solidFill>
                <a:ea typeface="DejaVu Sans" charset="0"/>
                <a:cs typeface="DejaVu Sans" charset="0"/>
              </a:rPr>
            </a:br>
            <a:endParaRPr lang="en-US" sz="3600" dirty="0">
              <a:solidFill>
                <a:prstClr val="black"/>
              </a:solidFill>
            </a:endParaRPr>
          </a:p>
        </p:txBody>
      </p:sp>
    </p:spTree>
    <p:extLst>
      <p:ext uri="{BB962C8B-B14F-4D97-AF65-F5344CB8AC3E}">
        <p14:creationId xmlns:p14="http://schemas.microsoft.com/office/powerpoint/2010/main" val="4786182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78755" y="1143000"/>
            <a:ext cx="1879810" cy="369332"/>
          </a:xfrm>
          <a:prstGeom prst="rect">
            <a:avLst/>
          </a:prstGeom>
          <a:noFill/>
        </p:spPr>
        <p:txBody>
          <a:bodyPr wrap="none" rtlCol="0">
            <a:spAutoFit/>
          </a:bodyPr>
          <a:lstStyle/>
          <a:p>
            <a:r>
              <a:rPr lang="en-US" dirty="0"/>
              <a:t>L</a:t>
            </a:r>
            <a:r>
              <a:rPr lang="en-US" dirty="0" smtClean="0"/>
              <a:t>: 377 </a:t>
            </a:r>
            <a:r>
              <a:rPr lang="en-US" dirty="0" err="1" smtClean="0"/>
              <a:t>eQTL</a:t>
            </a:r>
            <a:r>
              <a:rPr lang="en-US" dirty="0" smtClean="0"/>
              <a:t> genes</a:t>
            </a:r>
            <a:endParaRPr lang="en-US" dirty="0"/>
          </a:p>
        </p:txBody>
      </p:sp>
      <p:sp>
        <p:nvSpPr>
          <p:cNvPr id="7" name="TextBox 6"/>
          <p:cNvSpPr txBox="1"/>
          <p:nvPr/>
        </p:nvSpPr>
        <p:spPr>
          <a:xfrm>
            <a:off x="6279397" y="1154434"/>
            <a:ext cx="1879104" cy="369332"/>
          </a:xfrm>
          <a:prstGeom prst="rect">
            <a:avLst/>
          </a:prstGeom>
          <a:noFill/>
        </p:spPr>
        <p:txBody>
          <a:bodyPr wrap="none" rtlCol="0">
            <a:spAutoFit/>
          </a:bodyPr>
          <a:lstStyle/>
          <a:p>
            <a:r>
              <a:rPr lang="en-US" dirty="0" smtClean="0"/>
              <a:t>T: 299 </a:t>
            </a:r>
            <a:r>
              <a:rPr lang="en-US" dirty="0" err="1" smtClean="0"/>
              <a:t>eQTL</a:t>
            </a:r>
            <a:r>
              <a:rPr lang="en-US" dirty="0" smtClean="0"/>
              <a:t> genes</a:t>
            </a:r>
            <a:endParaRPr lang="en-US" dirty="0"/>
          </a:p>
        </p:txBody>
      </p:sp>
      <p:sp>
        <p:nvSpPr>
          <p:cNvPr id="8" name="TextBox 7"/>
          <p:cNvSpPr txBox="1"/>
          <p:nvPr/>
        </p:nvSpPr>
        <p:spPr>
          <a:xfrm>
            <a:off x="4063486" y="751820"/>
            <a:ext cx="1662058" cy="584775"/>
          </a:xfrm>
          <a:prstGeom prst="rect">
            <a:avLst/>
          </a:prstGeom>
          <a:noFill/>
        </p:spPr>
        <p:txBody>
          <a:bodyPr wrap="none" rtlCol="0">
            <a:spAutoFit/>
          </a:bodyPr>
          <a:lstStyle/>
          <a:p>
            <a:r>
              <a:rPr lang="en-US" sz="3200" dirty="0" smtClean="0">
                <a:solidFill>
                  <a:schemeClr val="bg1"/>
                </a:solidFill>
              </a:rPr>
              <a:t>p ≤ 0.01</a:t>
            </a:r>
            <a:endParaRPr lang="en-US" sz="3200" dirty="0">
              <a:solidFill>
                <a:schemeClr val="bg1"/>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 y="1563356"/>
            <a:ext cx="8183880" cy="4237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960120" y="1194024"/>
            <a:ext cx="1887824" cy="369332"/>
          </a:xfrm>
          <a:prstGeom prst="rect">
            <a:avLst/>
          </a:prstGeom>
          <a:noFill/>
        </p:spPr>
        <p:txBody>
          <a:bodyPr wrap="none" rtlCol="0">
            <a:spAutoFit/>
          </a:bodyPr>
          <a:lstStyle/>
          <a:p>
            <a:r>
              <a:rPr lang="en-US" dirty="0" smtClean="0"/>
              <a:t>F: 306 </a:t>
            </a:r>
            <a:r>
              <a:rPr lang="en-US" dirty="0" err="1" smtClean="0"/>
              <a:t>eQTL</a:t>
            </a:r>
            <a:r>
              <a:rPr lang="en-US" dirty="0" smtClean="0"/>
              <a:t> genes</a:t>
            </a:r>
            <a:endParaRPr lang="en-US" dirty="0"/>
          </a:p>
        </p:txBody>
      </p:sp>
      <p:sp>
        <p:nvSpPr>
          <p:cNvPr id="14" name="TextBox 5"/>
          <p:cNvSpPr txBox="1">
            <a:spLocks noChangeArrowheads="1"/>
          </p:cNvSpPr>
          <p:nvPr/>
        </p:nvSpPr>
        <p:spPr bwMode="auto">
          <a:xfrm>
            <a:off x="990600" y="314980"/>
            <a:ext cx="80363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sz="2800" b="1" dirty="0" smtClean="0">
                <a:latin typeface="+mj-lt"/>
              </a:rPr>
              <a:t>Example of tissue-specific GWAS-eQTL sharing</a:t>
            </a:r>
            <a:endParaRPr lang="en-US" sz="2800" b="1" dirty="0">
              <a:latin typeface="+mj-lt"/>
            </a:endParaRPr>
          </a:p>
        </p:txBody>
      </p:sp>
    </p:spTree>
    <p:extLst>
      <p:ext uri="{BB962C8B-B14F-4D97-AF65-F5344CB8AC3E}">
        <p14:creationId xmlns:p14="http://schemas.microsoft.com/office/powerpoint/2010/main" val="3575267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Biological factor: </a:t>
            </a:r>
            <a:r>
              <a:rPr lang="en-US" sz="4000" dirty="0" smtClean="0"/>
              <a:t>Development and aging</a:t>
            </a:r>
            <a:endParaRPr lang="en-US" sz="4000" dirty="0"/>
          </a:p>
        </p:txBody>
      </p:sp>
      <p:sp>
        <p:nvSpPr>
          <p:cNvPr id="4" name="Content Placeholder 2"/>
          <p:cNvSpPr txBox="1">
            <a:spLocks/>
          </p:cNvSpPr>
          <p:nvPr/>
        </p:nvSpPr>
        <p:spPr>
          <a:xfrm>
            <a:off x="635001" y="15240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u="sng" dirty="0" smtClean="0">
                <a:solidFill>
                  <a:schemeClr val="accent2"/>
                </a:solidFill>
              </a:rPr>
              <a:t>Determining how genetic variation and genes interact over time</a:t>
            </a:r>
          </a:p>
          <a:p>
            <a:pPr marL="0" indent="0">
              <a:buFont typeface="Arial" pitchFamily="34" charset="0"/>
              <a:buNone/>
            </a:pPr>
            <a:endParaRPr lang="en-US" dirty="0"/>
          </a:p>
        </p:txBody>
      </p:sp>
      <p:pic>
        <p:nvPicPr>
          <p:cNvPr id="3074" name="Picture 2" descr="http://www.cartoonstock.com/lowres/health-beauty-big_nose-big_ear-facial_feature-human_genetic-human_gene-jmp110107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285999"/>
            <a:ext cx="3200400" cy="4376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0564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76" y="152400"/>
            <a:ext cx="8115300"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209800"/>
            <a:ext cx="6553200" cy="5597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24200"/>
            <a:ext cx="392430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63938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9784"/>
            <a:ext cx="6458982" cy="4292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a:spLocks noGrp="1"/>
          </p:cNvSpPr>
          <p:nvPr>
            <p:ph type="title"/>
          </p:nvPr>
        </p:nvSpPr>
        <p:spPr>
          <a:xfrm>
            <a:off x="457200" y="304800"/>
            <a:ext cx="8229600" cy="1143000"/>
          </a:xfrm>
        </p:spPr>
        <p:txBody>
          <a:bodyPr>
            <a:normAutofit/>
          </a:bodyPr>
          <a:lstStyle/>
          <a:p>
            <a:r>
              <a:rPr lang="en-US" sz="3600" dirty="0" smtClean="0"/>
              <a:t>Less eQTLs in older worms</a:t>
            </a:r>
            <a:endParaRPr lang="en-US" sz="3600" dirty="0"/>
          </a:p>
        </p:txBody>
      </p:sp>
      <p:sp>
        <p:nvSpPr>
          <p:cNvPr id="4" name="TextBox 3"/>
          <p:cNvSpPr txBox="1"/>
          <p:nvPr/>
        </p:nvSpPr>
        <p:spPr>
          <a:xfrm>
            <a:off x="3136754" y="5592762"/>
            <a:ext cx="3035446" cy="369332"/>
          </a:xfrm>
          <a:prstGeom prst="rect">
            <a:avLst/>
          </a:prstGeom>
          <a:noFill/>
        </p:spPr>
        <p:txBody>
          <a:bodyPr wrap="none" rtlCol="0">
            <a:spAutoFit/>
          </a:bodyPr>
          <a:lstStyle/>
          <a:p>
            <a:r>
              <a:rPr lang="en-US" dirty="0" smtClean="0"/>
              <a:t>Recombinant inbred </a:t>
            </a:r>
            <a:r>
              <a:rPr lang="en-US" i="1" dirty="0" err="1" smtClean="0"/>
              <a:t>C.elegans</a:t>
            </a:r>
            <a:endParaRPr lang="en-US" i="1" dirty="0"/>
          </a:p>
        </p:txBody>
      </p:sp>
      <p:sp>
        <p:nvSpPr>
          <p:cNvPr id="5" name="Rectangle 4"/>
          <p:cNvSpPr/>
          <p:nvPr/>
        </p:nvSpPr>
        <p:spPr>
          <a:xfrm>
            <a:off x="4077615" y="6360225"/>
            <a:ext cx="4737835" cy="369332"/>
          </a:xfrm>
          <a:prstGeom prst="rect">
            <a:avLst/>
          </a:prstGeom>
        </p:spPr>
        <p:txBody>
          <a:bodyPr wrap="none">
            <a:spAutoFit/>
          </a:bodyPr>
          <a:lstStyle/>
          <a:p>
            <a:r>
              <a:rPr lang="en-US" dirty="0" err="1" smtClean="0"/>
              <a:t>Viñuela</a:t>
            </a:r>
            <a:r>
              <a:rPr lang="en-US" dirty="0" smtClean="0"/>
              <a:t> A, Genome </a:t>
            </a:r>
            <a:r>
              <a:rPr lang="en-US" dirty="0"/>
              <a:t>Research 20(7):</a:t>
            </a:r>
            <a:r>
              <a:rPr lang="en-US" dirty="0" smtClean="0"/>
              <a:t>929-37. 2010</a:t>
            </a:r>
            <a:endParaRPr lang="en-US" dirty="0"/>
          </a:p>
        </p:txBody>
      </p:sp>
      <p:sp>
        <p:nvSpPr>
          <p:cNvPr id="7" name="TextBox 6"/>
          <p:cNvSpPr txBox="1"/>
          <p:nvPr/>
        </p:nvSpPr>
        <p:spPr>
          <a:xfrm>
            <a:off x="3912251" y="5943600"/>
            <a:ext cx="1665521" cy="369332"/>
          </a:xfrm>
          <a:prstGeom prst="rect">
            <a:avLst/>
          </a:prstGeom>
          <a:noFill/>
        </p:spPr>
        <p:txBody>
          <a:bodyPr wrap="none" rtlCol="0">
            <a:spAutoFit/>
          </a:bodyPr>
          <a:lstStyle/>
          <a:p>
            <a:r>
              <a:rPr lang="en-US" b="1" dirty="0" smtClean="0"/>
              <a:t>Any ideas why?</a:t>
            </a:r>
            <a:endParaRPr lang="en-US" b="1" dirty="0"/>
          </a:p>
        </p:txBody>
      </p:sp>
    </p:spTree>
    <p:extLst>
      <p:ext uri="{BB962C8B-B14F-4D97-AF65-F5344CB8AC3E}">
        <p14:creationId xmlns:p14="http://schemas.microsoft.com/office/powerpoint/2010/main" val="39522681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Biological factor: </a:t>
            </a:r>
            <a:r>
              <a:rPr lang="en-US" dirty="0" smtClean="0"/>
              <a:t>Studied population</a:t>
            </a:r>
            <a:endParaRPr lang="en-US" dirty="0"/>
          </a:p>
        </p:txBody>
      </p:sp>
      <p:sp>
        <p:nvSpPr>
          <p:cNvPr id="3" name="Content Placeholder 2"/>
          <p:cNvSpPr>
            <a:spLocks noGrp="1"/>
          </p:cNvSpPr>
          <p:nvPr>
            <p:ph idx="1"/>
          </p:nvPr>
        </p:nvSpPr>
        <p:spPr/>
        <p:txBody>
          <a:bodyPr/>
          <a:lstStyle/>
          <a:p>
            <a:pPr marL="0" indent="0">
              <a:buNone/>
            </a:pPr>
            <a:r>
              <a:rPr lang="en-US" sz="2800" u="sng" dirty="0">
                <a:solidFill>
                  <a:schemeClr val="accent2"/>
                </a:solidFill>
              </a:rPr>
              <a:t>H</a:t>
            </a:r>
            <a:r>
              <a:rPr lang="en-US" sz="2800" u="sng" dirty="0" smtClean="0">
                <a:solidFill>
                  <a:schemeClr val="accent2"/>
                </a:solidFill>
              </a:rPr>
              <a:t>ow </a:t>
            </a:r>
            <a:r>
              <a:rPr lang="en-US" sz="2800" u="sng" dirty="0">
                <a:solidFill>
                  <a:schemeClr val="accent2"/>
                </a:solidFill>
              </a:rPr>
              <a:t>ubiquitous </a:t>
            </a:r>
            <a:r>
              <a:rPr lang="en-US" sz="2800" u="sng" dirty="0" smtClean="0">
                <a:solidFill>
                  <a:schemeClr val="accent2"/>
                </a:solidFill>
              </a:rPr>
              <a:t>are eQTLs (and </a:t>
            </a:r>
            <a:r>
              <a:rPr lang="en-US" sz="2800" u="sng" dirty="0">
                <a:solidFill>
                  <a:schemeClr val="accent2"/>
                </a:solidFill>
              </a:rPr>
              <a:t>potential disease mechanism) </a:t>
            </a:r>
            <a:r>
              <a:rPr lang="en-US" sz="2800" u="sng" dirty="0" smtClean="0">
                <a:solidFill>
                  <a:schemeClr val="accent2"/>
                </a:solidFill>
              </a:rPr>
              <a:t>in </a:t>
            </a:r>
            <a:r>
              <a:rPr lang="en-US" sz="2800" u="sng" dirty="0">
                <a:solidFill>
                  <a:schemeClr val="accent2"/>
                </a:solidFill>
              </a:rPr>
              <a:t>different </a:t>
            </a:r>
            <a:r>
              <a:rPr lang="en-US" sz="2800" u="sng" dirty="0" smtClean="0">
                <a:solidFill>
                  <a:schemeClr val="accent2"/>
                </a:solidFill>
              </a:rPr>
              <a:t>populations. </a:t>
            </a:r>
          </a:p>
          <a:p>
            <a:pPr marL="0" indent="0">
              <a:buNone/>
            </a:pPr>
            <a:endParaRPr lang="en-US" sz="2800" dirty="0">
              <a:solidFill>
                <a:schemeClr val="accent2"/>
              </a:solidFill>
            </a:endParaRPr>
          </a:p>
          <a:p>
            <a:pPr marL="0" indent="0">
              <a:buNone/>
            </a:pPr>
            <a:r>
              <a:rPr lang="en-US" sz="2800" dirty="0">
                <a:solidFill>
                  <a:schemeClr val="accent2"/>
                </a:solidFill>
              </a:rPr>
              <a:t>i.e. if I find an </a:t>
            </a:r>
            <a:r>
              <a:rPr lang="en-US" sz="2800" dirty="0" err="1">
                <a:solidFill>
                  <a:schemeClr val="accent2"/>
                </a:solidFill>
              </a:rPr>
              <a:t>eQTL</a:t>
            </a:r>
            <a:r>
              <a:rPr lang="en-US" sz="2800" dirty="0">
                <a:solidFill>
                  <a:schemeClr val="accent2"/>
                </a:solidFill>
              </a:rPr>
              <a:t> in </a:t>
            </a:r>
            <a:r>
              <a:rPr lang="en-US" sz="2800" dirty="0" smtClean="0">
                <a:solidFill>
                  <a:schemeClr val="accent2"/>
                </a:solidFill>
              </a:rPr>
              <a:t>Europeans will </a:t>
            </a:r>
            <a:r>
              <a:rPr lang="en-US" sz="2800" dirty="0">
                <a:solidFill>
                  <a:schemeClr val="accent2"/>
                </a:solidFill>
              </a:rPr>
              <a:t>it be informative of mechanism underlying disease risk for a disease </a:t>
            </a:r>
            <a:r>
              <a:rPr lang="en-US" sz="2800" dirty="0" smtClean="0">
                <a:solidFill>
                  <a:schemeClr val="accent2"/>
                </a:solidFill>
              </a:rPr>
              <a:t>found in Chinese.</a:t>
            </a:r>
            <a:endParaRPr lang="en-US" sz="2800" dirty="0">
              <a:solidFill>
                <a:schemeClr val="accent2"/>
              </a:solidFill>
            </a:endParaRPr>
          </a:p>
        </p:txBody>
      </p:sp>
    </p:spTree>
    <p:extLst>
      <p:ext uri="{BB962C8B-B14F-4D97-AF65-F5344CB8AC3E}">
        <p14:creationId xmlns:p14="http://schemas.microsoft.com/office/powerpoint/2010/main" val="42847819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757527"/>
            <a:ext cx="4648200" cy="2585323"/>
          </a:xfrm>
          <a:prstGeom prst="rect">
            <a:avLst/>
          </a:prstGeom>
          <a:noFill/>
        </p:spPr>
        <p:txBody>
          <a:bodyPr wrap="square" rtlCol="0">
            <a:spAutoFit/>
          </a:bodyPr>
          <a:lstStyle/>
          <a:p>
            <a:r>
              <a:rPr lang="en-US" i="1" dirty="0"/>
              <a:t>“We have reported that many genes showing </a:t>
            </a:r>
            <a:r>
              <a:rPr lang="en-US" i="1" dirty="0" err="1"/>
              <a:t>cis</a:t>
            </a:r>
            <a:r>
              <a:rPr lang="en-US" i="1" dirty="0"/>
              <a:t> associations at the 0.001 permutation threshold are shared (about 37%) in at least two </a:t>
            </a:r>
            <a:r>
              <a:rPr lang="en-US" i="1" dirty="0" smtClean="0"/>
              <a:t>populations … In </a:t>
            </a:r>
            <a:r>
              <a:rPr lang="en-US" i="1" dirty="0"/>
              <a:t>95–97% of the shared associations, the direction of the allelic effect was the same across </a:t>
            </a:r>
            <a:r>
              <a:rPr lang="en-US" i="1" dirty="0" smtClean="0"/>
              <a:t>populations, and </a:t>
            </a:r>
            <a:r>
              <a:rPr lang="en-US" i="1" dirty="0"/>
              <a:t>the discordant 3–5% was of the same order as the FDR</a:t>
            </a:r>
            <a:r>
              <a:rPr lang="en-US" i="1" dirty="0" smtClean="0"/>
              <a:t>.”</a:t>
            </a:r>
          </a:p>
          <a:p>
            <a:r>
              <a:rPr lang="en-US" dirty="0" smtClean="0"/>
              <a:t>	Stranger et al, </a:t>
            </a:r>
            <a:r>
              <a:rPr lang="en-US" dirty="0"/>
              <a:t>Nat Genetics, </a:t>
            </a:r>
            <a:r>
              <a:rPr lang="en-US" dirty="0" smtClean="0"/>
              <a:t>2007</a:t>
            </a:r>
            <a:endParaRPr lang="en-US" i="1" dirty="0"/>
          </a:p>
        </p:txBody>
      </p:sp>
      <p:pic>
        <p:nvPicPr>
          <p:cNvPr id="4098" name="Picture 2" descr="Tree_001_01_c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334635"/>
            <a:ext cx="3657600" cy="4685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1000" y="88606"/>
            <a:ext cx="8381260" cy="1054394"/>
          </a:xfrm>
        </p:spPr>
        <p:txBody>
          <a:bodyPr>
            <a:normAutofit/>
          </a:bodyPr>
          <a:lstStyle/>
          <a:p>
            <a:r>
              <a:rPr lang="en-US" sz="3600" dirty="0" smtClean="0"/>
              <a:t>Not all eQTL shared across populations</a:t>
            </a:r>
            <a:endParaRPr lang="en-US" sz="3600" dirty="0"/>
          </a:p>
        </p:txBody>
      </p:sp>
      <p:sp>
        <p:nvSpPr>
          <p:cNvPr id="2" name="TextBox 1"/>
          <p:cNvSpPr txBox="1"/>
          <p:nvPr/>
        </p:nvSpPr>
        <p:spPr>
          <a:xfrm>
            <a:off x="457200" y="5034127"/>
            <a:ext cx="4064190" cy="923330"/>
          </a:xfrm>
          <a:prstGeom prst="rect">
            <a:avLst/>
          </a:prstGeom>
          <a:noFill/>
        </p:spPr>
        <p:txBody>
          <a:bodyPr wrap="none" rtlCol="0">
            <a:spAutoFit/>
          </a:bodyPr>
          <a:lstStyle/>
          <a:p>
            <a:r>
              <a:rPr lang="en-US" dirty="0" smtClean="0"/>
              <a:t>If we know the etiology of a disease</a:t>
            </a:r>
          </a:p>
          <a:p>
            <a:r>
              <a:rPr lang="en-US" dirty="0" smtClean="0"/>
              <a:t>can we predict its population frequency</a:t>
            </a:r>
          </a:p>
          <a:p>
            <a:r>
              <a:rPr lang="en-US" dirty="0" smtClean="0"/>
              <a:t>from cellular models of that disease?</a:t>
            </a:r>
            <a:endParaRPr lang="en-US" dirty="0"/>
          </a:p>
        </p:txBody>
      </p:sp>
      <p:sp>
        <p:nvSpPr>
          <p:cNvPr id="3" name="TextBox 2"/>
          <p:cNvSpPr txBox="1"/>
          <p:nvPr/>
        </p:nvSpPr>
        <p:spPr>
          <a:xfrm>
            <a:off x="5514430" y="6414448"/>
            <a:ext cx="3477170" cy="369332"/>
          </a:xfrm>
          <a:prstGeom prst="rect">
            <a:avLst/>
          </a:prstGeom>
          <a:noFill/>
        </p:spPr>
        <p:txBody>
          <a:bodyPr wrap="none" rtlCol="0">
            <a:spAutoFit/>
          </a:bodyPr>
          <a:lstStyle/>
          <a:p>
            <a:r>
              <a:rPr lang="en-US" dirty="0" smtClean="0"/>
              <a:t>Stranger et al, PLoS Genetics, 2012</a:t>
            </a:r>
            <a:endParaRPr lang="en-US" dirty="0"/>
          </a:p>
        </p:txBody>
      </p:sp>
    </p:spTree>
    <p:extLst>
      <p:ext uri="{BB962C8B-B14F-4D97-AF65-F5344CB8AC3E}">
        <p14:creationId xmlns:p14="http://schemas.microsoft.com/office/powerpoint/2010/main" val="9630461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Class activity: </a:t>
            </a:r>
            <a:r>
              <a:rPr lang="en-US" sz="3600" dirty="0" smtClean="0"/>
              <a:t>What are my BMI variants doing in different populations? </a:t>
            </a:r>
            <a:endParaRPr lang="en-US" sz="3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162" y="1738945"/>
            <a:ext cx="7363038" cy="4661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019800" y="5137926"/>
            <a:ext cx="3124200" cy="1200329"/>
          </a:xfrm>
          <a:prstGeom prst="rect">
            <a:avLst/>
          </a:prstGeom>
          <a:noFill/>
        </p:spPr>
        <p:txBody>
          <a:bodyPr wrap="square" rtlCol="0">
            <a:spAutoFit/>
          </a:bodyPr>
          <a:lstStyle/>
          <a:p>
            <a:r>
              <a:rPr lang="en-US" dirty="0" smtClean="0"/>
              <a:t>rs713586 explained</a:t>
            </a:r>
          </a:p>
          <a:p>
            <a:r>
              <a:rPr lang="en-US" dirty="0" smtClean="0"/>
              <a:t>0.06% of BMI variance</a:t>
            </a:r>
          </a:p>
          <a:p>
            <a:r>
              <a:rPr lang="en-US" dirty="0" err="1" smtClean="0"/>
              <a:t>Speliotes</a:t>
            </a:r>
            <a:r>
              <a:rPr lang="en-US" dirty="0" smtClean="0"/>
              <a:t>, Nature Genetics, 2010</a:t>
            </a:r>
            <a:endParaRPr lang="en-US" dirty="0"/>
          </a:p>
        </p:txBody>
      </p:sp>
    </p:spTree>
    <p:extLst>
      <p:ext uri="{BB962C8B-B14F-4D97-AF65-F5344CB8AC3E}">
        <p14:creationId xmlns:p14="http://schemas.microsoft.com/office/powerpoint/2010/main" val="2870780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dirty="0" smtClean="0"/>
              <a:t>Multiple population study designs</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181310"/>
            <a:ext cx="4135816" cy="2715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9613" y="2181310"/>
            <a:ext cx="4110038" cy="2698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048000" y="4964668"/>
            <a:ext cx="3480248" cy="369332"/>
          </a:xfrm>
          <a:prstGeom prst="rect">
            <a:avLst/>
          </a:prstGeom>
          <a:noFill/>
        </p:spPr>
        <p:txBody>
          <a:bodyPr wrap="none" rtlCol="0">
            <a:spAutoFit/>
          </a:bodyPr>
          <a:lstStyle/>
          <a:p>
            <a:r>
              <a:rPr lang="en-US" dirty="0" err="1" smtClean="0"/>
              <a:t>Zaitlen</a:t>
            </a:r>
            <a:r>
              <a:rPr lang="en-US" dirty="0" smtClean="0"/>
              <a:t>, AJHG</a:t>
            </a:r>
            <a:r>
              <a:rPr lang="en-US" dirty="0"/>
              <a:t>, ; 86(1): 23–33. </a:t>
            </a:r>
            <a:r>
              <a:rPr lang="en-US" dirty="0" smtClean="0"/>
              <a:t>2010 </a:t>
            </a:r>
            <a:endParaRPr lang="en-US" dirty="0"/>
          </a:p>
        </p:txBody>
      </p:sp>
      <p:sp>
        <p:nvSpPr>
          <p:cNvPr id="5" name="TextBox 4"/>
          <p:cNvSpPr txBox="1"/>
          <p:nvPr/>
        </p:nvSpPr>
        <p:spPr>
          <a:xfrm>
            <a:off x="381000" y="5715000"/>
            <a:ext cx="8418651" cy="646331"/>
          </a:xfrm>
          <a:prstGeom prst="rect">
            <a:avLst/>
          </a:prstGeom>
          <a:noFill/>
        </p:spPr>
        <p:txBody>
          <a:bodyPr wrap="none" rtlCol="0">
            <a:spAutoFit/>
          </a:bodyPr>
          <a:lstStyle/>
          <a:p>
            <a:pPr algn="ctr"/>
            <a:r>
              <a:rPr lang="en-US" dirty="0" smtClean="0"/>
              <a:t>Multiple populations do well at mapping causal variants; however their design results in</a:t>
            </a:r>
          </a:p>
          <a:p>
            <a:pPr algn="ctr"/>
            <a:r>
              <a:rPr lang="en-US" dirty="0"/>
              <a:t>a</a:t>
            </a:r>
            <a:r>
              <a:rPr lang="en-US" dirty="0" smtClean="0"/>
              <a:t> reduction of power</a:t>
            </a:r>
            <a:endParaRPr lang="en-US" dirty="0"/>
          </a:p>
        </p:txBody>
      </p:sp>
    </p:spTree>
    <p:extLst>
      <p:ext uri="{BB962C8B-B14F-4D97-AF65-F5344CB8AC3E}">
        <p14:creationId xmlns:p14="http://schemas.microsoft.com/office/powerpoint/2010/main" val="11154747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3600" b="1" dirty="0" smtClean="0"/>
              <a:t>Admixed populations</a:t>
            </a:r>
            <a:endParaRPr lang="en-US" sz="3600" b="1" dirty="0"/>
          </a:p>
        </p:txBody>
      </p:sp>
      <p:sp>
        <p:nvSpPr>
          <p:cNvPr id="3" name="Content Placeholder 2"/>
          <p:cNvSpPr>
            <a:spLocks noGrp="1"/>
          </p:cNvSpPr>
          <p:nvPr>
            <p:ph idx="1"/>
          </p:nvPr>
        </p:nvSpPr>
        <p:spPr/>
        <p:txBody>
          <a:bodyPr/>
          <a:lstStyle/>
          <a:p>
            <a:r>
              <a:rPr lang="en-US" dirty="0" smtClean="0"/>
              <a:t>Challenges: Loss of power if local ancestry not known or inflation in significance if frequency differences are large and effect is trans-acting.</a:t>
            </a:r>
            <a:endParaRPr lang="en-US" dirty="0"/>
          </a:p>
        </p:txBody>
      </p:sp>
      <p:cxnSp>
        <p:nvCxnSpPr>
          <p:cNvPr id="5" name="Straight Connector 4"/>
          <p:cNvCxnSpPr/>
          <p:nvPr/>
        </p:nvCxnSpPr>
        <p:spPr>
          <a:xfrm>
            <a:off x="3048000" y="3200400"/>
            <a:ext cx="0" cy="1143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819400" y="3200400"/>
            <a:ext cx="0" cy="1143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276600" y="3200400"/>
            <a:ext cx="0" cy="1143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3505200" y="3200400"/>
            <a:ext cx="0" cy="1143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733800" y="3200400"/>
            <a:ext cx="0" cy="1143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962400" y="3200400"/>
            <a:ext cx="0" cy="1143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334000" y="3200400"/>
            <a:ext cx="0" cy="1143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105400" y="3200400"/>
            <a:ext cx="0" cy="1143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562600" y="3200400"/>
            <a:ext cx="0" cy="1143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791200" y="3200400"/>
            <a:ext cx="0" cy="1143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019800" y="3200400"/>
            <a:ext cx="0" cy="1143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248400" y="3200400"/>
            <a:ext cx="0" cy="1143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590800" y="4572000"/>
            <a:ext cx="1544012" cy="369332"/>
          </a:xfrm>
          <a:prstGeom prst="rect">
            <a:avLst/>
          </a:prstGeom>
          <a:noFill/>
        </p:spPr>
        <p:txBody>
          <a:bodyPr wrap="none" rtlCol="0">
            <a:spAutoFit/>
          </a:bodyPr>
          <a:lstStyle/>
          <a:p>
            <a:r>
              <a:rPr lang="en-US" dirty="0" err="1" smtClean="0"/>
              <a:t>Eur</a:t>
            </a:r>
            <a:r>
              <a:rPr lang="en-US" dirty="0" smtClean="0"/>
              <a:t>: mean 3.0</a:t>
            </a:r>
            <a:endParaRPr lang="en-US" dirty="0"/>
          </a:p>
        </p:txBody>
      </p:sp>
      <p:sp>
        <p:nvSpPr>
          <p:cNvPr id="18" name="TextBox 17"/>
          <p:cNvSpPr txBox="1"/>
          <p:nvPr/>
        </p:nvSpPr>
        <p:spPr>
          <a:xfrm>
            <a:off x="4963444" y="4572000"/>
            <a:ext cx="1513556" cy="369332"/>
          </a:xfrm>
          <a:prstGeom prst="rect">
            <a:avLst/>
          </a:prstGeom>
          <a:noFill/>
        </p:spPr>
        <p:txBody>
          <a:bodyPr wrap="none" rtlCol="0">
            <a:spAutoFit/>
          </a:bodyPr>
          <a:lstStyle/>
          <a:p>
            <a:r>
              <a:rPr lang="en-US" dirty="0" err="1" smtClean="0"/>
              <a:t>Afr</a:t>
            </a:r>
            <a:r>
              <a:rPr lang="en-US" dirty="0" smtClean="0"/>
              <a:t>: mean 4.0</a:t>
            </a:r>
            <a:endParaRPr lang="en-US" dirty="0"/>
          </a:p>
        </p:txBody>
      </p:sp>
      <p:sp>
        <p:nvSpPr>
          <p:cNvPr id="19" name="TextBox 18"/>
          <p:cNvSpPr txBox="1"/>
          <p:nvPr/>
        </p:nvSpPr>
        <p:spPr>
          <a:xfrm>
            <a:off x="2057400" y="5175504"/>
            <a:ext cx="5705152" cy="646331"/>
          </a:xfrm>
          <a:prstGeom prst="rect">
            <a:avLst/>
          </a:prstGeom>
          <a:noFill/>
        </p:spPr>
        <p:txBody>
          <a:bodyPr wrap="none" rtlCol="0">
            <a:spAutoFit/>
          </a:bodyPr>
          <a:lstStyle/>
          <a:p>
            <a:pPr algn="ctr"/>
            <a:r>
              <a:rPr lang="en-US" dirty="0" smtClean="0"/>
              <a:t>If mean expression invariant to genotype then </a:t>
            </a:r>
          </a:p>
          <a:p>
            <a:pPr algn="ctr"/>
            <a:r>
              <a:rPr lang="en-US" dirty="0" smtClean="0"/>
              <a:t>allele frequency differences will create false association</a:t>
            </a:r>
            <a:endParaRPr lang="en-US" dirty="0"/>
          </a:p>
        </p:txBody>
      </p:sp>
      <p:sp>
        <p:nvSpPr>
          <p:cNvPr id="20" name="TextBox 19"/>
          <p:cNvSpPr txBox="1"/>
          <p:nvPr/>
        </p:nvSpPr>
        <p:spPr>
          <a:xfrm>
            <a:off x="2565498" y="6096000"/>
            <a:ext cx="4199932" cy="369332"/>
          </a:xfrm>
          <a:prstGeom prst="rect">
            <a:avLst/>
          </a:prstGeom>
          <a:noFill/>
        </p:spPr>
        <p:txBody>
          <a:bodyPr wrap="none" rtlCol="0">
            <a:spAutoFit/>
          </a:bodyPr>
          <a:lstStyle/>
          <a:p>
            <a:r>
              <a:rPr lang="en-US" b="1" dirty="0" smtClean="0"/>
              <a:t>Solution: Add local ancestry as a covariate</a:t>
            </a:r>
            <a:endParaRPr lang="en-US" b="1" dirty="0"/>
          </a:p>
        </p:txBody>
      </p:sp>
    </p:spTree>
    <p:extLst>
      <p:ext uri="{BB962C8B-B14F-4D97-AF65-F5344CB8AC3E}">
        <p14:creationId xmlns:p14="http://schemas.microsoft.com/office/powerpoint/2010/main" val="49167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63060" y="383630"/>
            <a:ext cx="8991600" cy="1656184"/>
          </a:xfrm>
          <a:prstGeom prst="rect">
            <a:avLst/>
          </a:prstGeom>
        </p:spPr>
        <p:txBody>
          <a:bodyPr>
            <a:noAutofit/>
          </a:bodyPr>
          <a:lstStyle/>
          <a:p>
            <a:pPr marL="342900" lvl="0" indent="-342900" algn="ctr">
              <a:spcBef>
                <a:spcPct val="20000"/>
              </a:spcBef>
            </a:pPr>
            <a:r>
              <a:rPr kumimoji="0" lang="en-CA" sz="2800" b="1" i="0" u="none" strike="noStrike" kern="1200" cap="none" spc="0" normalizeH="0" baseline="0" noProof="0" dirty="0" smtClean="0">
                <a:ln>
                  <a:noFill/>
                </a:ln>
                <a:effectLst/>
                <a:uLnTx/>
                <a:uFillTx/>
              </a:rPr>
              <a:t>“</a:t>
            </a:r>
            <a:r>
              <a:rPr lang="en-US" sz="2800" b="1" dirty="0" smtClean="0"/>
              <a:t>GWAS have so far identified only a small fraction of the heritability of common diseases, so the ability to make meaningful predictions is still quite limited</a:t>
            </a:r>
            <a:r>
              <a:rPr kumimoji="0" lang="en-US" sz="2800" b="1" i="0" u="none" strike="noStrike" kern="1200" cap="none" spc="0" normalizeH="0" baseline="0" noProof="0" dirty="0" smtClean="0">
                <a:ln>
                  <a:noFill/>
                </a:ln>
                <a:effectLst/>
                <a:uLnTx/>
                <a:uFillTx/>
              </a:rPr>
              <a:t>”  </a:t>
            </a:r>
          </a:p>
          <a:p>
            <a:pPr marL="342900" lvl="0" indent="-342900" algn="ctr">
              <a:spcBef>
                <a:spcPct val="20000"/>
              </a:spcBef>
            </a:pPr>
            <a:r>
              <a:rPr kumimoji="0" lang="en-US" sz="2800" i="0" u="none" strike="noStrike" kern="1200" cap="none" spc="0" normalizeH="0" noProof="0" dirty="0" smtClean="0">
                <a:ln>
                  <a:noFill/>
                </a:ln>
                <a:effectLst/>
                <a:uLnTx/>
                <a:uFillTx/>
              </a:rPr>
              <a:t>Francis Collins</a:t>
            </a:r>
            <a:r>
              <a:rPr kumimoji="0" lang="en-US" sz="2800" i="0" u="none" strike="noStrike" kern="1200" cap="none" spc="0" normalizeH="0" baseline="0" noProof="0" dirty="0" smtClean="0">
                <a:ln>
                  <a:noFill/>
                </a:ln>
                <a:effectLst/>
                <a:uLnTx/>
                <a:uFillTx/>
              </a:rPr>
              <a:t>, Director of the</a:t>
            </a:r>
            <a:r>
              <a:rPr kumimoji="0" lang="en-US" sz="2800" i="0" u="none" strike="noStrike" kern="1200" cap="none" spc="0" normalizeH="0" noProof="0" dirty="0" smtClean="0">
                <a:ln>
                  <a:noFill/>
                </a:ln>
                <a:effectLst/>
                <a:uLnTx/>
                <a:uFillTx/>
              </a:rPr>
              <a:t> </a:t>
            </a:r>
            <a:r>
              <a:rPr kumimoji="0" lang="en-US" sz="2800" i="0" u="none" strike="noStrike" kern="1200" cap="none" spc="0" normalizeH="0" baseline="0" noProof="0" dirty="0" smtClean="0">
                <a:ln>
                  <a:noFill/>
                </a:ln>
                <a:effectLst/>
                <a:uLnTx/>
                <a:uFillTx/>
              </a:rPr>
              <a:t>NIH, </a:t>
            </a:r>
            <a:r>
              <a:rPr kumimoji="0" lang="en-US" sz="2800" i="1" u="none" strike="noStrike" kern="1200" cap="none" spc="0" normalizeH="0" baseline="0" noProof="0" dirty="0" smtClean="0">
                <a:ln>
                  <a:noFill/>
                </a:ln>
                <a:effectLst/>
                <a:uLnTx/>
                <a:uFillTx/>
              </a:rPr>
              <a:t>Nature</a:t>
            </a:r>
            <a:r>
              <a:rPr kumimoji="0" lang="en-US" sz="2800" i="0" u="none" strike="noStrike" kern="1200" cap="none" spc="0" normalizeH="0" baseline="0" noProof="0" dirty="0" smtClean="0">
                <a:ln>
                  <a:noFill/>
                </a:ln>
                <a:effectLst/>
                <a:uLnTx/>
                <a:uFillTx/>
              </a:rPr>
              <a:t>,</a:t>
            </a:r>
            <a:r>
              <a:rPr kumimoji="0" lang="en-US" sz="2800" i="0" u="none" strike="noStrike" kern="1200" cap="none" spc="0" normalizeH="0" noProof="0" dirty="0" smtClean="0">
                <a:ln>
                  <a:noFill/>
                </a:ln>
                <a:effectLst/>
                <a:uLnTx/>
                <a:uFillTx/>
              </a:rPr>
              <a:t> April 2010</a:t>
            </a:r>
            <a:endParaRPr kumimoji="0" lang="en-US" sz="2800" i="0" u="none" strike="noStrike" kern="1200" cap="none" spc="0" normalizeH="0" baseline="0" noProof="0" dirty="0" smtClean="0">
              <a:ln>
                <a:noFill/>
              </a:ln>
              <a:effectLst/>
              <a:uLnTx/>
              <a:uFillTx/>
            </a:endParaRPr>
          </a:p>
        </p:txBody>
      </p:sp>
      <p:graphicFrame>
        <p:nvGraphicFramePr>
          <p:cNvPr id="2" name="Table 1"/>
          <p:cNvGraphicFramePr>
            <a:graphicFrameLocks noGrp="1"/>
          </p:cNvGraphicFramePr>
          <p:nvPr>
            <p:extLst>
              <p:ext uri="{D42A27DB-BD31-4B8C-83A1-F6EECF244321}">
                <p14:modId xmlns:p14="http://schemas.microsoft.com/office/powerpoint/2010/main" val="2698211525"/>
              </p:ext>
            </p:extLst>
          </p:nvPr>
        </p:nvGraphicFramePr>
        <p:xfrm>
          <a:off x="120870" y="2621280"/>
          <a:ext cx="8915400" cy="2865120"/>
        </p:xfrm>
        <a:graphic>
          <a:graphicData uri="http://schemas.openxmlformats.org/drawingml/2006/table">
            <a:tbl>
              <a:tblPr firstRow="1" bandRow="1">
                <a:tableStyleId>{5C22544A-7EE6-4342-B048-85BDC9FD1C3A}</a:tableStyleId>
              </a:tblPr>
              <a:tblGrid>
                <a:gridCol w="2228850"/>
                <a:gridCol w="2228850"/>
                <a:gridCol w="2228850"/>
                <a:gridCol w="2228850"/>
              </a:tblGrid>
              <a:tr h="370840">
                <a:tc>
                  <a:txBody>
                    <a:bodyPr/>
                    <a:lstStyle/>
                    <a:p>
                      <a:r>
                        <a:rPr lang="en-US" dirty="0" smtClean="0"/>
                        <a:t>Trait</a:t>
                      </a:r>
                      <a:endParaRPr lang="en-US" dirty="0"/>
                    </a:p>
                  </a:txBody>
                  <a:tcPr/>
                </a:tc>
                <a:tc>
                  <a:txBody>
                    <a:bodyPr/>
                    <a:lstStyle/>
                    <a:p>
                      <a:r>
                        <a:rPr lang="en-US" dirty="0" smtClean="0"/>
                        <a:t>Heritability</a:t>
                      </a:r>
                      <a:endParaRPr lang="en-US" dirty="0"/>
                    </a:p>
                  </a:txBody>
                  <a:tcPr/>
                </a:tc>
                <a:tc>
                  <a:txBody>
                    <a:bodyPr/>
                    <a:lstStyle/>
                    <a:p>
                      <a:r>
                        <a:rPr lang="en-US" dirty="0" smtClean="0"/>
                        <a:t>Individuals studied</a:t>
                      </a:r>
                      <a:endParaRPr lang="en-US" dirty="0"/>
                    </a:p>
                  </a:txBody>
                  <a:tcPr/>
                </a:tc>
                <a:tc>
                  <a:txBody>
                    <a:bodyPr/>
                    <a:lstStyle/>
                    <a:p>
                      <a:r>
                        <a:rPr lang="en-US" dirty="0" smtClean="0"/>
                        <a:t>Heritability explained</a:t>
                      </a:r>
                      <a:endParaRPr lang="en-US" dirty="0"/>
                    </a:p>
                  </a:txBody>
                  <a:tcPr/>
                </a:tc>
              </a:tr>
              <a:tr h="370840">
                <a:tc>
                  <a:txBody>
                    <a:bodyPr/>
                    <a:lstStyle/>
                    <a:p>
                      <a:r>
                        <a:rPr lang="en-US" dirty="0" smtClean="0"/>
                        <a:t>Coronary artery disease</a:t>
                      </a:r>
                      <a:endParaRPr lang="en-US" dirty="0"/>
                    </a:p>
                  </a:txBody>
                  <a:tcPr/>
                </a:tc>
                <a:tc>
                  <a:txBody>
                    <a:bodyPr/>
                    <a:lstStyle/>
                    <a:p>
                      <a:r>
                        <a:rPr lang="en-US" dirty="0" smtClean="0"/>
                        <a:t>40%</a:t>
                      </a:r>
                      <a:endParaRPr lang="en-US" dirty="0"/>
                    </a:p>
                  </a:txBody>
                  <a:tcPr/>
                </a:tc>
                <a:tc>
                  <a:txBody>
                    <a:bodyPr/>
                    <a:lstStyle/>
                    <a:p>
                      <a:r>
                        <a:rPr lang="en-US" dirty="0" smtClean="0"/>
                        <a:t>86995</a:t>
                      </a:r>
                      <a:endParaRPr lang="en-US" dirty="0"/>
                    </a:p>
                  </a:txBody>
                  <a:tcPr/>
                </a:tc>
                <a:tc>
                  <a:txBody>
                    <a:bodyPr/>
                    <a:lstStyle/>
                    <a:p>
                      <a:r>
                        <a:rPr lang="en-US" dirty="0" smtClean="0"/>
                        <a:t>10%</a:t>
                      </a:r>
                      <a:endParaRPr lang="en-US" dirty="0"/>
                    </a:p>
                  </a:txBody>
                  <a:tcPr/>
                </a:tc>
              </a:tr>
              <a:tr h="370840">
                <a:tc>
                  <a:txBody>
                    <a:bodyPr/>
                    <a:lstStyle/>
                    <a:p>
                      <a:r>
                        <a:rPr lang="en-US" dirty="0" smtClean="0"/>
                        <a:t>Type 2 Diabetes</a:t>
                      </a:r>
                      <a:endParaRPr lang="en-US" dirty="0"/>
                    </a:p>
                  </a:txBody>
                  <a:tcPr/>
                </a:tc>
                <a:tc>
                  <a:txBody>
                    <a:bodyPr/>
                    <a:lstStyle/>
                    <a:p>
                      <a:r>
                        <a:rPr lang="en-US" dirty="0" smtClean="0"/>
                        <a:t>40%</a:t>
                      </a:r>
                      <a:endParaRPr lang="en-US" dirty="0"/>
                    </a:p>
                  </a:txBody>
                  <a:tcPr/>
                </a:tc>
                <a:tc>
                  <a:txBody>
                    <a:bodyPr/>
                    <a:lstStyle/>
                    <a:p>
                      <a:r>
                        <a:rPr lang="en-US" dirty="0" smtClean="0"/>
                        <a:t>47117</a:t>
                      </a:r>
                      <a:endParaRPr lang="en-US" dirty="0"/>
                    </a:p>
                  </a:txBody>
                  <a:tcPr/>
                </a:tc>
                <a:tc>
                  <a:txBody>
                    <a:bodyPr/>
                    <a:lstStyle/>
                    <a:p>
                      <a:r>
                        <a:rPr lang="en-US" dirty="0" smtClean="0"/>
                        <a:t>10%</a:t>
                      </a:r>
                      <a:endParaRPr lang="en-US" dirty="0"/>
                    </a:p>
                  </a:txBody>
                  <a:tcPr/>
                </a:tc>
              </a:tr>
              <a:tr h="370840">
                <a:tc>
                  <a:txBody>
                    <a:bodyPr/>
                    <a:lstStyle/>
                    <a:p>
                      <a:r>
                        <a:rPr lang="en-US" dirty="0" smtClean="0"/>
                        <a:t>BMI</a:t>
                      </a:r>
                      <a:endParaRPr lang="en-US" dirty="0"/>
                    </a:p>
                  </a:txBody>
                  <a:tcPr/>
                </a:tc>
                <a:tc>
                  <a:txBody>
                    <a:bodyPr/>
                    <a:lstStyle/>
                    <a:p>
                      <a:r>
                        <a:rPr lang="en-US" dirty="0" smtClean="0"/>
                        <a:t>50%</a:t>
                      </a:r>
                      <a:endParaRPr lang="en-US" dirty="0"/>
                    </a:p>
                  </a:txBody>
                  <a:tcPr/>
                </a:tc>
                <a:tc>
                  <a:txBody>
                    <a:bodyPr/>
                    <a:lstStyle/>
                    <a:p>
                      <a:r>
                        <a:rPr lang="en-US" dirty="0" smtClean="0"/>
                        <a:t>249796</a:t>
                      </a:r>
                      <a:endParaRPr lang="en-US" dirty="0"/>
                    </a:p>
                  </a:txBody>
                  <a:tcPr/>
                </a:tc>
                <a:tc>
                  <a:txBody>
                    <a:bodyPr/>
                    <a:lstStyle/>
                    <a:p>
                      <a:r>
                        <a:rPr lang="en-US" dirty="0" smtClean="0"/>
                        <a:t>3%</a:t>
                      </a:r>
                      <a:endParaRPr lang="en-US" dirty="0"/>
                    </a:p>
                  </a:txBody>
                  <a:tcPr/>
                </a:tc>
              </a:tr>
              <a:tr h="370840">
                <a:tc>
                  <a:txBody>
                    <a:bodyPr/>
                    <a:lstStyle/>
                    <a:p>
                      <a:r>
                        <a:rPr lang="en-US" dirty="0" smtClean="0"/>
                        <a:t>Blood pressure</a:t>
                      </a:r>
                      <a:endParaRPr lang="en-US" dirty="0"/>
                    </a:p>
                  </a:txBody>
                  <a:tcPr/>
                </a:tc>
                <a:tc>
                  <a:txBody>
                    <a:bodyPr/>
                    <a:lstStyle/>
                    <a:p>
                      <a:r>
                        <a:rPr lang="en-US" dirty="0" smtClean="0"/>
                        <a:t>50%</a:t>
                      </a:r>
                      <a:endParaRPr lang="en-US" dirty="0"/>
                    </a:p>
                  </a:txBody>
                  <a:tcPr/>
                </a:tc>
                <a:tc>
                  <a:txBody>
                    <a:bodyPr/>
                    <a:lstStyle/>
                    <a:p>
                      <a:r>
                        <a:rPr lang="en-US" dirty="0" smtClean="0"/>
                        <a:t>34433</a:t>
                      </a:r>
                      <a:endParaRPr lang="en-US" dirty="0"/>
                    </a:p>
                  </a:txBody>
                  <a:tcPr/>
                </a:tc>
                <a:tc>
                  <a:txBody>
                    <a:bodyPr/>
                    <a:lstStyle/>
                    <a:p>
                      <a:r>
                        <a:rPr lang="en-US" dirty="0" smtClean="0"/>
                        <a:t>1%</a:t>
                      </a:r>
                      <a:endParaRPr lang="en-US" dirty="0"/>
                    </a:p>
                  </a:txBody>
                  <a:tcPr/>
                </a:tc>
              </a:tr>
              <a:tr h="370840">
                <a:tc>
                  <a:txBody>
                    <a:bodyPr/>
                    <a:lstStyle/>
                    <a:p>
                      <a:r>
                        <a:rPr lang="en-US" dirty="0" smtClean="0"/>
                        <a:t>Circulating lipids</a:t>
                      </a:r>
                      <a:endParaRPr lang="en-US" dirty="0"/>
                    </a:p>
                  </a:txBody>
                  <a:tcPr/>
                </a:tc>
                <a:tc>
                  <a:txBody>
                    <a:bodyPr/>
                    <a:lstStyle/>
                    <a:p>
                      <a:r>
                        <a:rPr lang="en-US" dirty="0" smtClean="0"/>
                        <a:t>50%</a:t>
                      </a:r>
                      <a:endParaRPr lang="en-US" dirty="0"/>
                    </a:p>
                  </a:txBody>
                  <a:tcPr/>
                </a:tc>
                <a:tc>
                  <a:txBody>
                    <a:bodyPr/>
                    <a:lstStyle/>
                    <a:p>
                      <a:r>
                        <a:rPr lang="en-US" dirty="0" smtClean="0"/>
                        <a:t>100000</a:t>
                      </a:r>
                      <a:endParaRPr lang="en-US" dirty="0"/>
                    </a:p>
                  </a:txBody>
                  <a:tcPr/>
                </a:tc>
                <a:tc>
                  <a:txBody>
                    <a:bodyPr/>
                    <a:lstStyle/>
                    <a:p>
                      <a:r>
                        <a:rPr lang="en-US" dirty="0" smtClean="0"/>
                        <a:t>25%</a:t>
                      </a:r>
                      <a:endParaRPr lang="en-US" dirty="0"/>
                    </a:p>
                  </a:txBody>
                  <a:tcPr/>
                </a:tc>
              </a:tr>
              <a:tr h="370840">
                <a:tc>
                  <a:txBody>
                    <a:bodyPr/>
                    <a:lstStyle/>
                    <a:p>
                      <a:r>
                        <a:rPr lang="en-US" dirty="0" smtClean="0"/>
                        <a:t>Height</a:t>
                      </a:r>
                      <a:endParaRPr lang="en-US" dirty="0"/>
                    </a:p>
                  </a:txBody>
                  <a:tcPr/>
                </a:tc>
                <a:tc>
                  <a:txBody>
                    <a:bodyPr/>
                    <a:lstStyle/>
                    <a:p>
                      <a:r>
                        <a:rPr lang="en-US" dirty="0" smtClean="0"/>
                        <a:t>80%</a:t>
                      </a:r>
                      <a:endParaRPr lang="en-US" dirty="0"/>
                    </a:p>
                  </a:txBody>
                  <a:tcPr/>
                </a:tc>
                <a:tc>
                  <a:txBody>
                    <a:bodyPr/>
                    <a:lstStyle/>
                    <a:p>
                      <a:r>
                        <a:rPr lang="en-US" dirty="0" smtClean="0"/>
                        <a:t>183727</a:t>
                      </a:r>
                      <a:endParaRPr lang="en-US" dirty="0"/>
                    </a:p>
                  </a:txBody>
                  <a:tcPr/>
                </a:tc>
                <a:tc>
                  <a:txBody>
                    <a:bodyPr/>
                    <a:lstStyle/>
                    <a:p>
                      <a:r>
                        <a:rPr lang="en-US" dirty="0" smtClean="0"/>
                        <a:t>12.5%</a:t>
                      </a:r>
                      <a:endParaRPr lang="en-US" dirty="0"/>
                    </a:p>
                  </a:txBody>
                  <a:tcPr/>
                </a:tc>
              </a:tr>
            </a:tbl>
          </a:graphicData>
        </a:graphic>
      </p:graphicFrame>
    </p:spTree>
    <p:extLst>
      <p:ext uri="{BB962C8B-B14F-4D97-AF65-F5344CB8AC3E}">
        <p14:creationId xmlns:p14="http://schemas.microsoft.com/office/powerpoint/2010/main" val="4254737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Biological factor: Environment </a:t>
            </a:r>
            <a:r>
              <a:rPr lang="en-US" sz="3600" dirty="0" smtClean="0"/>
              <a:t>studies</a:t>
            </a:r>
            <a:endParaRPr lang="en-US" sz="3600" dirty="0"/>
          </a:p>
        </p:txBody>
      </p:sp>
      <p:sp>
        <p:nvSpPr>
          <p:cNvPr id="3" name="Content Placeholder 2"/>
          <p:cNvSpPr>
            <a:spLocks noGrp="1"/>
          </p:cNvSpPr>
          <p:nvPr>
            <p:ph idx="1"/>
          </p:nvPr>
        </p:nvSpPr>
        <p:spPr/>
        <p:txBody>
          <a:bodyPr/>
          <a:lstStyle/>
          <a:p>
            <a:pPr marL="0" indent="0">
              <a:buNone/>
            </a:pPr>
            <a:r>
              <a:rPr lang="en-US" u="sng" dirty="0">
                <a:solidFill>
                  <a:schemeClr val="accent2"/>
                </a:solidFill>
              </a:rPr>
              <a:t>Determining how </a:t>
            </a:r>
            <a:r>
              <a:rPr lang="en-US" u="sng" dirty="0" err="1" smtClean="0">
                <a:solidFill>
                  <a:schemeClr val="accent2"/>
                </a:solidFill>
              </a:rPr>
              <a:t>eQTLs</a:t>
            </a:r>
            <a:r>
              <a:rPr lang="en-US" u="sng" dirty="0" smtClean="0">
                <a:solidFill>
                  <a:schemeClr val="accent2"/>
                </a:solidFill>
              </a:rPr>
              <a:t> behave under stimulus</a:t>
            </a:r>
          </a:p>
          <a:p>
            <a:pPr marL="0" indent="0">
              <a:buNone/>
            </a:pPr>
            <a:endParaRPr lang="en-US" dirty="0">
              <a:solidFill>
                <a:schemeClr val="accent2"/>
              </a:solidFill>
            </a:endParaRPr>
          </a:p>
          <a:p>
            <a:pPr marL="0" indent="0">
              <a:buNone/>
            </a:pPr>
            <a:r>
              <a:rPr lang="en-US" dirty="0">
                <a:solidFill>
                  <a:schemeClr val="accent2"/>
                </a:solidFill>
              </a:rPr>
              <a:t>i.e. if I find an </a:t>
            </a:r>
            <a:r>
              <a:rPr lang="en-US" dirty="0" err="1">
                <a:solidFill>
                  <a:schemeClr val="accent2"/>
                </a:solidFill>
              </a:rPr>
              <a:t>eQTL</a:t>
            </a:r>
            <a:r>
              <a:rPr lang="en-US" dirty="0">
                <a:solidFill>
                  <a:schemeClr val="accent2"/>
                </a:solidFill>
              </a:rPr>
              <a:t> in </a:t>
            </a:r>
            <a:r>
              <a:rPr lang="en-US" dirty="0" smtClean="0">
                <a:solidFill>
                  <a:schemeClr val="accent2"/>
                </a:solidFill>
              </a:rPr>
              <a:t>resting state will </a:t>
            </a:r>
            <a:r>
              <a:rPr lang="en-US" dirty="0">
                <a:solidFill>
                  <a:schemeClr val="accent2"/>
                </a:solidFill>
              </a:rPr>
              <a:t>it be informative of mechanism underlying </a:t>
            </a:r>
            <a:r>
              <a:rPr lang="en-US" dirty="0" smtClean="0">
                <a:solidFill>
                  <a:schemeClr val="accent2"/>
                </a:solidFill>
              </a:rPr>
              <a:t>an responsive state.</a:t>
            </a:r>
            <a:endParaRPr lang="en-US" dirty="0">
              <a:solidFill>
                <a:schemeClr val="accent2"/>
              </a:solidFill>
            </a:endParaRPr>
          </a:p>
          <a:p>
            <a:pPr marL="0" indent="0">
              <a:buNone/>
            </a:pPr>
            <a:endParaRPr lang="en-US" dirty="0"/>
          </a:p>
        </p:txBody>
      </p:sp>
    </p:spTree>
    <p:extLst>
      <p:ext uri="{BB962C8B-B14F-4D97-AF65-F5344CB8AC3E}">
        <p14:creationId xmlns:p14="http://schemas.microsoft.com/office/powerpoint/2010/main" val="20227640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3837"/>
            <a:ext cx="8229600" cy="4525963"/>
          </a:xfrm>
        </p:spPr>
        <p:txBody>
          <a:bodyPr>
            <a:normAutofit fontScale="92500" lnSpcReduction="20000"/>
          </a:bodyPr>
          <a:lstStyle/>
          <a:p>
            <a:pPr marL="0" indent="0">
              <a:buNone/>
            </a:pPr>
            <a:endParaRPr lang="en-US" dirty="0" smtClean="0"/>
          </a:p>
          <a:p>
            <a:pPr marL="0" indent="0">
              <a:buNone/>
            </a:pPr>
            <a:r>
              <a:rPr lang="en-US" dirty="0" smtClean="0"/>
              <a:t>“We </a:t>
            </a:r>
            <a:r>
              <a:rPr lang="en-US" dirty="0"/>
              <a:t>carried out large-scale induction experiments using primary human bone cells derived from unrelated donors of Swedish origin treated with 18 different stimuli (7 treatments and 2 controls, each assessed at 2 time points</a:t>
            </a:r>
            <a:r>
              <a:rPr lang="en-US" dirty="0" smtClean="0"/>
              <a:t>). </a:t>
            </a:r>
            <a:r>
              <a:rPr lang="en-US" dirty="0"/>
              <a:t>… We found that 93% of </a:t>
            </a:r>
            <a:r>
              <a:rPr lang="en-US" dirty="0" err="1"/>
              <a:t>cis-eQTLs</a:t>
            </a:r>
            <a:r>
              <a:rPr lang="en-US" dirty="0"/>
              <a:t> at 1% FDR were observed in at least one additional treatment, and in fact, on average, only 1.4% of the </a:t>
            </a:r>
            <a:r>
              <a:rPr lang="en-US" dirty="0" err="1"/>
              <a:t>cis-eQTLs</a:t>
            </a:r>
            <a:r>
              <a:rPr lang="en-US" dirty="0"/>
              <a:t> were considered as treatment-specific at high confidence. </a:t>
            </a:r>
            <a:r>
              <a:rPr lang="en-US" dirty="0" smtClean="0"/>
              <a:t>“</a:t>
            </a:r>
          </a:p>
          <a:p>
            <a:pPr marL="0" indent="0">
              <a:buNone/>
            </a:pPr>
            <a:r>
              <a:rPr lang="en-US" dirty="0"/>
              <a:t>	</a:t>
            </a:r>
            <a:r>
              <a:rPr lang="en-US" dirty="0" smtClean="0"/>
              <a:t>	- </a:t>
            </a:r>
            <a:r>
              <a:rPr lang="en-US" dirty="0" err="1" smtClean="0"/>
              <a:t>Grundberg</a:t>
            </a:r>
            <a:r>
              <a:rPr lang="en-US" dirty="0"/>
              <a:t> </a:t>
            </a:r>
            <a:r>
              <a:rPr lang="en-US" dirty="0" err="1" smtClean="0"/>
              <a:t>PloS</a:t>
            </a:r>
            <a:r>
              <a:rPr lang="en-US" dirty="0" smtClean="0"/>
              <a:t> Genetics 7(1). 2011</a:t>
            </a:r>
            <a:endParaRPr lang="en-US" dirty="0"/>
          </a:p>
        </p:txBody>
      </p:sp>
      <p:sp>
        <p:nvSpPr>
          <p:cNvPr id="4" name="Title 1"/>
          <p:cNvSpPr>
            <a:spLocks noGrp="1"/>
          </p:cNvSpPr>
          <p:nvPr>
            <p:ph type="title"/>
          </p:nvPr>
        </p:nvSpPr>
        <p:spPr>
          <a:xfrm>
            <a:off x="457200" y="274638"/>
            <a:ext cx="8229600" cy="1143000"/>
          </a:xfrm>
        </p:spPr>
        <p:txBody>
          <a:bodyPr>
            <a:normAutofit/>
          </a:bodyPr>
          <a:lstStyle/>
          <a:p>
            <a:r>
              <a:rPr lang="en-US" sz="2800" dirty="0" smtClean="0"/>
              <a:t>Answer: </a:t>
            </a:r>
            <a:r>
              <a:rPr lang="en-US" sz="2800" dirty="0" err="1" smtClean="0"/>
              <a:t>GxE</a:t>
            </a:r>
            <a:r>
              <a:rPr lang="en-US" sz="2800" dirty="0" smtClean="0"/>
              <a:t> discoveries have been study dependent</a:t>
            </a:r>
            <a:endParaRPr lang="en-US" sz="2800" dirty="0"/>
          </a:p>
        </p:txBody>
      </p:sp>
    </p:spTree>
    <p:extLst>
      <p:ext uri="{BB962C8B-B14F-4D97-AF65-F5344CB8AC3E}">
        <p14:creationId xmlns:p14="http://schemas.microsoft.com/office/powerpoint/2010/main" val="22274463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LPS response eQTLs</a:t>
            </a:r>
            <a:endParaRPr lang="en-US" dirty="0"/>
          </a:p>
        </p:txBody>
      </p:sp>
      <p:pic>
        <p:nvPicPr>
          <p:cNvPr id="2050" name="Picture 2" descr="Full-size image (43 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57375"/>
            <a:ext cx="3571875" cy="35718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ull-size image (71 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219200"/>
            <a:ext cx="2755580" cy="531222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4343400" y="3643312"/>
            <a:ext cx="1066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35429" y="6368535"/>
            <a:ext cx="2330574" cy="369332"/>
          </a:xfrm>
          <a:prstGeom prst="rect">
            <a:avLst/>
          </a:prstGeom>
          <a:noFill/>
        </p:spPr>
        <p:txBody>
          <a:bodyPr wrap="none" rtlCol="0">
            <a:spAutoFit/>
          </a:bodyPr>
          <a:lstStyle/>
          <a:p>
            <a:r>
              <a:rPr lang="en-US" dirty="0" smtClean="0"/>
              <a:t>Orozco et al, Cell, 2012</a:t>
            </a:r>
            <a:endParaRPr lang="en-US" dirty="0"/>
          </a:p>
        </p:txBody>
      </p:sp>
    </p:spTree>
    <p:extLst>
      <p:ext uri="{BB962C8B-B14F-4D97-AF65-F5344CB8AC3E}">
        <p14:creationId xmlns:p14="http://schemas.microsoft.com/office/powerpoint/2010/main" val="5356950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LPS, </a:t>
            </a:r>
            <a:r>
              <a:rPr lang="en-US" dirty="0"/>
              <a:t>influenza, </a:t>
            </a:r>
            <a:r>
              <a:rPr lang="en-US" dirty="0" smtClean="0"/>
              <a:t>and interferon-</a:t>
            </a:r>
            <a:r>
              <a:rPr lang="el-GR" dirty="0"/>
              <a:t>β (</a:t>
            </a:r>
            <a:r>
              <a:rPr lang="en-US" dirty="0"/>
              <a:t>IFN-</a:t>
            </a:r>
            <a:r>
              <a:rPr lang="el-GR" dirty="0"/>
              <a:t>β</a:t>
            </a:r>
            <a:r>
              <a:rPr lang="el-GR" dirty="0" smtClean="0"/>
              <a:t>)</a:t>
            </a:r>
            <a:r>
              <a:rPr lang="en-US" dirty="0" smtClean="0"/>
              <a:t> response-eQTLs </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399" y="1600200"/>
            <a:ext cx="6553199" cy="44366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0" y="6223000"/>
            <a:ext cx="8581452" cy="584775"/>
          </a:xfrm>
          <a:prstGeom prst="rect">
            <a:avLst/>
          </a:prstGeom>
          <a:noFill/>
        </p:spPr>
        <p:txBody>
          <a:bodyPr wrap="none" rtlCol="0">
            <a:spAutoFit/>
          </a:bodyPr>
          <a:lstStyle/>
          <a:p>
            <a:r>
              <a:rPr lang="en-US" sz="1600" dirty="0" smtClean="0"/>
              <a:t>Approach reveals </a:t>
            </a:r>
            <a:r>
              <a:rPr lang="en-US" sz="1600" dirty="0"/>
              <a:t>common alleles that explain </a:t>
            </a:r>
            <a:r>
              <a:rPr lang="en-US" sz="1600" dirty="0" err="1"/>
              <a:t>interindividual</a:t>
            </a:r>
            <a:r>
              <a:rPr lang="en-US" sz="1600" dirty="0"/>
              <a:t> variation in pathogen sensing and </a:t>
            </a:r>
            <a:endParaRPr lang="en-US" sz="1600" dirty="0" smtClean="0"/>
          </a:p>
          <a:p>
            <a:r>
              <a:rPr lang="en-US" sz="1600" dirty="0" smtClean="0"/>
              <a:t>provides functional </a:t>
            </a:r>
            <a:r>
              <a:rPr lang="en-US" sz="1600" dirty="0"/>
              <a:t>annotation for genetic variants that alter susceptibility to inflammatory diseases. </a:t>
            </a:r>
          </a:p>
        </p:txBody>
      </p:sp>
      <p:sp>
        <p:nvSpPr>
          <p:cNvPr id="6" name="TextBox 5"/>
          <p:cNvSpPr txBox="1"/>
          <p:nvPr/>
        </p:nvSpPr>
        <p:spPr>
          <a:xfrm>
            <a:off x="7162800" y="5858006"/>
            <a:ext cx="1909497" cy="369332"/>
          </a:xfrm>
          <a:prstGeom prst="rect">
            <a:avLst/>
          </a:prstGeom>
          <a:noFill/>
        </p:spPr>
        <p:txBody>
          <a:bodyPr wrap="none" rtlCol="0">
            <a:spAutoFit/>
          </a:bodyPr>
          <a:lstStyle/>
          <a:p>
            <a:r>
              <a:rPr lang="en-US" b="1" dirty="0" smtClean="0"/>
              <a:t>Lee, Science, 2014</a:t>
            </a:r>
            <a:endParaRPr lang="en-US" b="1" dirty="0"/>
          </a:p>
        </p:txBody>
      </p:sp>
    </p:spTree>
    <p:extLst>
      <p:ext uri="{BB962C8B-B14F-4D97-AF65-F5344CB8AC3E}">
        <p14:creationId xmlns:p14="http://schemas.microsoft.com/office/powerpoint/2010/main" val="23380179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1981200"/>
            <a:ext cx="8382000" cy="3170099"/>
          </a:xfrm>
          <a:prstGeom prst="rect">
            <a:avLst/>
          </a:prstGeom>
          <a:noFill/>
        </p:spPr>
        <p:txBody>
          <a:bodyPr wrap="square" rtlCol="0">
            <a:spAutoFit/>
          </a:bodyPr>
          <a:lstStyle/>
          <a:p>
            <a:r>
              <a:rPr lang="en-US" sz="2000" b="1" dirty="0" smtClean="0">
                <a:solidFill>
                  <a:schemeClr val="tx2"/>
                </a:solidFill>
              </a:rPr>
              <a:t>Gene expression technology</a:t>
            </a:r>
          </a:p>
          <a:p>
            <a:r>
              <a:rPr lang="en-US" sz="2000" b="1" dirty="0" smtClean="0">
                <a:solidFill>
                  <a:schemeClr val="tx2"/>
                </a:solidFill>
              </a:rPr>
              <a:t>	</a:t>
            </a:r>
            <a:r>
              <a:rPr lang="en-US" sz="2000" dirty="0" smtClean="0">
                <a:solidFill>
                  <a:schemeClr val="tx2"/>
                </a:solidFill>
              </a:rPr>
              <a:t>PCR-based, array-based, </a:t>
            </a:r>
            <a:r>
              <a:rPr lang="en-US" sz="2000" b="1" dirty="0" smtClean="0">
                <a:solidFill>
                  <a:schemeClr val="tx2"/>
                </a:solidFill>
              </a:rPr>
              <a:t>sequencing-based	</a:t>
            </a:r>
          </a:p>
          <a:p>
            <a:endParaRPr lang="en-US" sz="2000" b="1" dirty="0" smtClean="0">
              <a:solidFill>
                <a:schemeClr val="tx2"/>
              </a:solidFill>
            </a:endParaRPr>
          </a:p>
          <a:p>
            <a:r>
              <a:rPr lang="en-US" sz="2000" b="1" dirty="0" smtClean="0">
                <a:solidFill>
                  <a:schemeClr val="tx2"/>
                </a:solidFill>
              </a:rPr>
              <a:t>Genotyping technology</a:t>
            </a:r>
          </a:p>
          <a:p>
            <a:r>
              <a:rPr lang="en-US" sz="2000" b="1" dirty="0" smtClean="0">
                <a:solidFill>
                  <a:schemeClr val="tx2"/>
                </a:solidFill>
              </a:rPr>
              <a:t>	</a:t>
            </a:r>
            <a:r>
              <a:rPr lang="en-US" sz="2000" dirty="0" smtClean="0">
                <a:solidFill>
                  <a:schemeClr val="tx2"/>
                </a:solidFill>
              </a:rPr>
              <a:t>array-based, sequencing-based</a:t>
            </a:r>
            <a:endParaRPr lang="en-US" sz="2000" b="1" dirty="0">
              <a:solidFill>
                <a:schemeClr val="tx2"/>
              </a:solidFill>
            </a:endParaRPr>
          </a:p>
          <a:p>
            <a:endParaRPr lang="en-US" sz="2000" b="1" dirty="0" smtClean="0">
              <a:solidFill>
                <a:schemeClr val="tx2"/>
              </a:solidFill>
            </a:endParaRPr>
          </a:p>
          <a:p>
            <a:r>
              <a:rPr lang="en-US" sz="2000" b="1" dirty="0" smtClean="0">
                <a:solidFill>
                  <a:schemeClr val="tx2"/>
                </a:solidFill>
              </a:rPr>
              <a:t>Sample size</a:t>
            </a:r>
          </a:p>
          <a:p>
            <a:r>
              <a:rPr lang="en-US" sz="2000" b="1" dirty="0">
                <a:solidFill>
                  <a:schemeClr val="tx2"/>
                </a:solidFill>
              </a:rPr>
              <a:t>	</a:t>
            </a:r>
            <a:r>
              <a:rPr lang="en-US" sz="2000" dirty="0">
                <a:solidFill>
                  <a:schemeClr val="tx2"/>
                </a:solidFill>
              </a:rPr>
              <a:t>M</a:t>
            </a:r>
            <a:r>
              <a:rPr lang="en-US" sz="2000" dirty="0" smtClean="0">
                <a:solidFill>
                  <a:schemeClr val="tx2"/>
                </a:solidFill>
              </a:rPr>
              <a:t>ore individuals and/or families yields more power to detect association with particular effect sizes.  (Lowers FDR).  Early studies used 18-30 families or 45-60 unrelated individuals.</a:t>
            </a:r>
            <a:endParaRPr lang="en-US" sz="2000" b="1" dirty="0">
              <a:solidFill>
                <a:schemeClr val="tx2"/>
              </a:solidFill>
            </a:endParaRPr>
          </a:p>
        </p:txBody>
      </p:sp>
      <p:sp>
        <p:nvSpPr>
          <p:cNvPr id="4" name="Title 3"/>
          <p:cNvSpPr>
            <a:spLocks noGrp="1"/>
          </p:cNvSpPr>
          <p:nvPr>
            <p:ph type="title"/>
          </p:nvPr>
        </p:nvSpPr>
        <p:spPr/>
        <p:txBody>
          <a:bodyPr>
            <a:noAutofit/>
          </a:bodyPr>
          <a:lstStyle/>
          <a:p>
            <a:r>
              <a:rPr lang="en-GB" sz="4000" dirty="0">
                <a:ea typeface="DejaVu Sans" charset="0"/>
                <a:cs typeface="DejaVu Sans" charset="0"/>
              </a:rPr>
              <a:t>Discovery of eQTL depends on </a:t>
            </a:r>
            <a:r>
              <a:rPr lang="en-GB" sz="4000" dirty="0" smtClean="0">
                <a:ea typeface="DejaVu Sans" charset="0"/>
                <a:cs typeface="DejaVu Sans" charset="0"/>
              </a:rPr>
              <a:t>technological factors</a:t>
            </a:r>
            <a:endParaRPr lang="en-US" sz="4000" dirty="0"/>
          </a:p>
        </p:txBody>
      </p:sp>
    </p:spTree>
    <p:extLst>
      <p:ext uri="{BB962C8B-B14F-4D97-AF65-F5344CB8AC3E}">
        <p14:creationId xmlns:p14="http://schemas.microsoft.com/office/powerpoint/2010/main" val="4415105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763000" cy="1054394"/>
          </a:xfrm>
        </p:spPr>
        <p:txBody>
          <a:bodyPr>
            <a:noAutofit/>
          </a:bodyPr>
          <a:lstStyle/>
          <a:p>
            <a:r>
              <a:rPr lang="en-US" sz="3600" dirty="0" smtClean="0"/>
              <a:t>The biases we don’t know about: </a:t>
            </a:r>
            <a:br>
              <a:rPr lang="en-US" sz="3600" dirty="0" smtClean="0"/>
            </a:br>
            <a:r>
              <a:rPr lang="en-US" sz="3600" dirty="0" smtClean="0"/>
              <a:t>Hidden factors can cause false associations</a:t>
            </a:r>
            <a:endParaRPr lang="en-US" sz="3600" dirty="0"/>
          </a:p>
        </p:txBody>
      </p:sp>
      <p:sp>
        <p:nvSpPr>
          <p:cNvPr id="3" name="Content Placeholder 2"/>
          <p:cNvSpPr>
            <a:spLocks noGrp="1"/>
          </p:cNvSpPr>
          <p:nvPr>
            <p:ph idx="1"/>
          </p:nvPr>
        </p:nvSpPr>
        <p:spPr>
          <a:xfrm>
            <a:off x="457200" y="1874837"/>
            <a:ext cx="8229600" cy="4525963"/>
          </a:xfrm>
        </p:spPr>
        <p:txBody>
          <a:bodyPr/>
          <a:lstStyle/>
          <a:p>
            <a:r>
              <a:rPr lang="en-US" dirty="0" smtClean="0"/>
              <a:t>Hidden technical and biological variables.  i.e. population, sex, date of processing</a:t>
            </a:r>
          </a:p>
          <a:p>
            <a:r>
              <a:rPr lang="en-US" dirty="0" smtClean="0"/>
              <a:t>However, correcting these factors can remove true signals (i.e. master regulators)</a:t>
            </a:r>
          </a:p>
          <a:p>
            <a:pPr marL="0" indent="0">
              <a:buNone/>
            </a:pPr>
            <a:endParaRPr lang="en-US" dirty="0"/>
          </a:p>
        </p:txBody>
      </p:sp>
    </p:spTree>
    <p:extLst>
      <p:ext uri="{BB962C8B-B14F-4D97-AF65-F5344CB8AC3E}">
        <p14:creationId xmlns:p14="http://schemas.microsoft.com/office/powerpoint/2010/main" val="41071408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Methods to correct hidden factors</a:t>
            </a:r>
            <a:endParaRPr lang="en-US" sz="4000" dirty="0"/>
          </a:p>
        </p:txBody>
      </p:sp>
      <p:sp>
        <p:nvSpPr>
          <p:cNvPr id="3" name="Content Placeholder 2"/>
          <p:cNvSpPr>
            <a:spLocks noGrp="1"/>
          </p:cNvSpPr>
          <p:nvPr>
            <p:ph idx="1"/>
          </p:nvPr>
        </p:nvSpPr>
        <p:spPr/>
        <p:txBody>
          <a:bodyPr>
            <a:normAutofit fontScale="85000" lnSpcReduction="20000"/>
          </a:bodyPr>
          <a:lstStyle/>
          <a:p>
            <a:r>
              <a:rPr lang="en-US" dirty="0" smtClean="0"/>
              <a:t>Factor analysis on </a:t>
            </a:r>
            <a:r>
              <a:rPr lang="en-US" i="1" dirty="0" smtClean="0"/>
              <a:t>40 </a:t>
            </a:r>
            <a:r>
              <a:rPr lang="en-US" dirty="0" smtClean="0"/>
              <a:t>global factors has tripled </a:t>
            </a:r>
            <a:r>
              <a:rPr lang="en-US" dirty="0" err="1" smtClean="0"/>
              <a:t>eQTL</a:t>
            </a:r>
            <a:r>
              <a:rPr lang="en-US" dirty="0" smtClean="0"/>
              <a:t> discovery.</a:t>
            </a:r>
          </a:p>
          <a:p>
            <a:endParaRPr lang="en-US" dirty="0"/>
          </a:p>
          <a:p>
            <a:endParaRPr lang="en-US" dirty="0" smtClean="0"/>
          </a:p>
          <a:p>
            <a:endParaRPr lang="en-US" dirty="0"/>
          </a:p>
          <a:p>
            <a:endParaRPr lang="en-US" dirty="0" smtClean="0"/>
          </a:p>
          <a:p>
            <a:endParaRPr lang="en-US" dirty="0" smtClean="0"/>
          </a:p>
          <a:p>
            <a:endParaRPr lang="en-US" dirty="0"/>
          </a:p>
          <a:p>
            <a:endParaRPr lang="en-US" dirty="0"/>
          </a:p>
          <a:p>
            <a:r>
              <a:rPr lang="en-US" dirty="0" smtClean="0"/>
              <a:t>Surrogate variable analysis, has increased by 20% </a:t>
            </a:r>
            <a:r>
              <a:rPr lang="en-US" dirty="0" err="1" smtClean="0"/>
              <a:t>eQTL</a:t>
            </a:r>
            <a:r>
              <a:rPr lang="en-US" dirty="0" smtClean="0"/>
              <a:t> discovery</a:t>
            </a:r>
          </a:p>
          <a:p>
            <a:pPr marL="0" indent="0">
              <a:buNone/>
            </a:pPr>
            <a:endParaRPr lang="en-US" dirty="0"/>
          </a:p>
        </p:txBody>
      </p:sp>
      <p:sp>
        <p:nvSpPr>
          <p:cNvPr id="4" name="TextBox 3"/>
          <p:cNvSpPr txBox="1"/>
          <p:nvPr/>
        </p:nvSpPr>
        <p:spPr>
          <a:xfrm>
            <a:off x="3962400" y="2309337"/>
            <a:ext cx="4184287" cy="369332"/>
          </a:xfrm>
          <a:prstGeom prst="rect">
            <a:avLst/>
          </a:prstGeom>
          <a:noFill/>
        </p:spPr>
        <p:txBody>
          <a:bodyPr wrap="none" rtlCol="0">
            <a:spAutoFit/>
          </a:bodyPr>
          <a:lstStyle/>
          <a:p>
            <a:r>
              <a:rPr lang="en-US" dirty="0" smtClean="0"/>
              <a:t>- </a:t>
            </a:r>
            <a:r>
              <a:rPr lang="en-US" dirty="0" err="1" smtClean="0"/>
              <a:t>Stegle</a:t>
            </a:r>
            <a:r>
              <a:rPr lang="en-US" dirty="0" smtClean="0"/>
              <a:t>, </a:t>
            </a:r>
            <a:r>
              <a:rPr lang="en-US" dirty="0" err="1" smtClean="0"/>
              <a:t>PLoS</a:t>
            </a:r>
            <a:r>
              <a:rPr lang="en-US" dirty="0" smtClean="0"/>
              <a:t> Computational Biology, 2010</a:t>
            </a:r>
            <a:endParaRPr lang="en-US" dirty="0"/>
          </a:p>
        </p:txBody>
      </p:sp>
      <p:sp>
        <p:nvSpPr>
          <p:cNvPr id="5" name="TextBox 4"/>
          <p:cNvSpPr txBox="1"/>
          <p:nvPr/>
        </p:nvSpPr>
        <p:spPr>
          <a:xfrm>
            <a:off x="4683622" y="5855732"/>
            <a:ext cx="2741841" cy="369332"/>
          </a:xfrm>
          <a:prstGeom prst="rect">
            <a:avLst/>
          </a:prstGeom>
          <a:noFill/>
        </p:spPr>
        <p:txBody>
          <a:bodyPr wrap="none" rtlCol="0">
            <a:spAutoFit/>
          </a:bodyPr>
          <a:lstStyle/>
          <a:p>
            <a:r>
              <a:rPr lang="en-US" dirty="0" smtClean="0"/>
              <a:t>- Leek, </a:t>
            </a:r>
            <a:r>
              <a:rPr lang="en-US" dirty="0" err="1" smtClean="0"/>
              <a:t>PLoS</a:t>
            </a:r>
            <a:r>
              <a:rPr lang="en-US" dirty="0" smtClean="0"/>
              <a:t> Genetics, 2007</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6122" y="2895600"/>
            <a:ext cx="5715000"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65043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eQTL data can open up new biology through reverse genetic approaches</a:t>
            </a:r>
            <a:endParaRPr lang="en-US" dirty="0"/>
          </a:p>
        </p:txBody>
      </p:sp>
      <p:sp>
        <p:nvSpPr>
          <p:cNvPr id="3" name="Content Placeholder 2"/>
          <p:cNvSpPr>
            <a:spLocks noGrp="1"/>
          </p:cNvSpPr>
          <p:nvPr>
            <p:ph idx="1"/>
          </p:nvPr>
        </p:nvSpPr>
        <p:spPr/>
        <p:txBody>
          <a:bodyPr/>
          <a:lstStyle/>
          <a:p>
            <a:r>
              <a:rPr lang="en-US" dirty="0" smtClean="0"/>
              <a:t>Without traits and disease we can find variants influencing expression level.</a:t>
            </a:r>
          </a:p>
          <a:p>
            <a:r>
              <a:rPr lang="en-US" dirty="0" smtClean="0"/>
              <a:t>We can speculate and investigate what these effects might do.</a:t>
            </a:r>
            <a:endParaRPr lang="en-US" dirty="0"/>
          </a:p>
        </p:txBody>
      </p:sp>
    </p:spTree>
    <p:extLst>
      <p:ext uri="{BB962C8B-B14F-4D97-AF65-F5344CB8AC3E}">
        <p14:creationId xmlns:p14="http://schemas.microsoft.com/office/powerpoint/2010/main" val="27340132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Class activity: </a:t>
            </a:r>
            <a:r>
              <a:rPr lang="en-US" dirty="0" smtClean="0"/>
              <a:t>What are my TCF3 variants doing</a:t>
            </a:r>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857" y="1524000"/>
            <a:ext cx="8120046"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4724400"/>
            <a:ext cx="7595103" cy="985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20732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1173801" y="1710646"/>
            <a:ext cx="6922536" cy="2782085"/>
          </a:xfrm>
          <a:prstGeom prst="rect">
            <a:avLst/>
          </a:prstGeom>
          <a:noFill/>
          <a:ln w="9525">
            <a:noFill/>
            <a:round/>
            <a:headEnd/>
            <a:tailEnd/>
          </a:ln>
          <a:effectLst/>
        </p:spPr>
      </p:pic>
      <p:sp>
        <p:nvSpPr>
          <p:cNvPr id="5" name="TextBox 4"/>
          <p:cNvSpPr txBox="1"/>
          <p:nvPr/>
        </p:nvSpPr>
        <p:spPr>
          <a:xfrm>
            <a:off x="1173801" y="4593233"/>
            <a:ext cx="1463862" cy="523220"/>
          </a:xfrm>
          <a:prstGeom prst="rect">
            <a:avLst/>
          </a:prstGeom>
          <a:noFill/>
        </p:spPr>
        <p:txBody>
          <a:bodyPr wrap="none" rtlCol="0">
            <a:spAutoFit/>
          </a:bodyPr>
          <a:lstStyle/>
          <a:p>
            <a:r>
              <a:rPr lang="en-CA" sz="2800" dirty="0" smtClean="0"/>
              <a:t>RNA-</a:t>
            </a:r>
            <a:r>
              <a:rPr lang="en-CA" sz="2800" dirty="0" err="1" smtClean="0"/>
              <a:t>Seq</a:t>
            </a:r>
            <a:endParaRPr lang="fr-CH" sz="2800" dirty="0"/>
          </a:p>
        </p:txBody>
      </p:sp>
      <p:sp>
        <p:nvSpPr>
          <p:cNvPr id="6" name="TextBox 5"/>
          <p:cNvSpPr txBox="1"/>
          <p:nvPr/>
        </p:nvSpPr>
        <p:spPr>
          <a:xfrm>
            <a:off x="4224207" y="5586786"/>
            <a:ext cx="1483098" cy="523220"/>
          </a:xfrm>
          <a:prstGeom prst="rect">
            <a:avLst/>
          </a:prstGeom>
          <a:noFill/>
        </p:spPr>
        <p:txBody>
          <a:bodyPr wrap="none" rtlCol="0">
            <a:spAutoFit/>
          </a:bodyPr>
          <a:lstStyle/>
          <a:p>
            <a:r>
              <a:rPr lang="en-CA" sz="2800" dirty="0" err="1" smtClean="0"/>
              <a:t>ChIP-Seq</a:t>
            </a:r>
            <a:endParaRPr lang="fr-CH" sz="2800" dirty="0"/>
          </a:p>
        </p:txBody>
      </p:sp>
      <p:pic>
        <p:nvPicPr>
          <p:cNvPr id="1026" name="Picture 2"/>
          <p:cNvPicPr>
            <a:picLocks noChangeAspect="1" noChangeArrowheads="1"/>
          </p:cNvPicPr>
          <p:nvPr/>
        </p:nvPicPr>
        <p:blipFill>
          <a:blip r:embed="rId4" cstate="print"/>
          <a:srcRect/>
          <a:stretch>
            <a:fillRect/>
          </a:stretch>
        </p:blipFill>
        <p:spPr bwMode="auto">
          <a:xfrm>
            <a:off x="5816649" y="4605671"/>
            <a:ext cx="3075831" cy="2005465"/>
          </a:xfrm>
          <a:prstGeom prst="rect">
            <a:avLst/>
          </a:prstGeom>
          <a:noFill/>
          <a:ln w="9525">
            <a:noFill/>
            <a:miter lim="800000"/>
            <a:headEnd/>
            <a:tailEnd/>
          </a:ln>
        </p:spPr>
      </p:pic>
      <p:sp>
        <p:nvSpPr>
          <p:cNvPr id="8" name="TextBox 7"/>
          <p:cNvSpPr txBox="1"/>
          <p:nvPr/>
        </p:nvSpPr>
        <p:spPr>
          <a:xfrm>
            <a:off x="3256786" y="6119336"/>
            <a:ext cx="2467342" cy="369332"/>
          </a:xfrm>
          <a:prstGeom prst="rect">
            <a:avLst/>
          </a:prstGeom>
          <a:noFill/>
        </p:spPr>
        <p:txBody>
          <a:bodyPr wrap="none" rtlCol="0">
            <a:spAutoFit/>
          </a:bodyPr>
          <a:lstStyle/>
          <a:p>
            <a:r>
              <a:rPr lang="en-CA" dirty="0" err="1" smtClean="0"/>
              <a:t>McDaniell</a:t>
            </a:r>
            <a:r>
              <a:rPr lang="en-CA" dirty="0" smtClean="0"/>
              <a:t>, Science 2010</a:t>
            </a:r>
            <a:endParaRPr lang="fr-CH" dirty="0"/>
          </a:p>
        </p:txBody>
      </p:sp>
      <p:sp>
        <p:nvSpPr>
          <p:cNvPr id="9" name="TextBox 8"/>
          <p:cNvSpPr txBox="1"/>
          <p:nvPr/>
        </p:nvSpPr>
        <p:spPr>
          <a:xfrm>
            <a:off x="2680439" y="4622978"/>
            <a:ext cx="2805961" cy="646331"/>
          </a:xfrm>
          <a:prstGeom prst="rect">
            <a:avLst/>
          </a:prstGeom>
          <a:noFill/>
        </p:spPr>
        <p:txBody>
          <a:bodyPr wrap="none" rtlCol="0">
            <a:spAutoFit/>
          </a:bodyPr>
          <a:lstStyle/>
          <a:p>
            <a:r>
              <a:rPr lang="en-CA" dirty="0" smtClean="0"/>
              <a:t>Montgomery, Nature 2010</a:t>
            </a:r>
          </a:p>
          <a:p>
            <a:r>
              <a:rPr lang="en-CA" dirty="0" err="1" smtClean="0"/>
              <a:t>Pickrell</a:t>
            </a:r>
            <a:r>
              <a:rPr lang="en-CA" dirty="0" smtClean="0"/>
              <a:t>, Nature 2010</a:t>
            </a:r>
            <a:endParaRPr lang="fr-CH" dirty="0"/>
          </a:p>
        </p:txBody>
      </p:sp>
      <p:sp>
        <p:nvSpPr>
          <p:cNvPr id="2" name="Title 1"/>
          <p:cNvSpPr>
            <a:spLocks noGrp="1"/>
          </p:cNvSpPr>
          <p:nvPr>
            <p:ph type="title"/>
          </p:nvPr>
        </p:nvSpPr>
        <p:spPr>
          <a:xfrm>
            <a:off x="381000" y="545806"/>
            <a:ext cx="8381260" cy="1054394"/>
          </a:xfrm>
        </p:spPr>
        <p:txBody>
          <a:bodyPr>
            <a:normAutofit fontScale="90000"/>
          </a:bodyPr>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4000" dirty="0">
                <a:ea typeface="DejaVu Sans" charset="0"/>
                <a:cs typeface="DejaVu Sans" charset="0"/>
              </a:rPr>
              <a:t>Next generation sequencing has increased our ability to survey </a:t>
            </a:r>
            <a:r>
              <a:rPr lang="en-GB" sz="4000" dirty="0" smtClean="0">
                <a:ea typeface="DejaVu Sans" charset="0"/>
                <a:cs typeface="DejaVu Sans" charset="0"/>
              </a:rPr>
              <a:t>the </a:t>
            </a:r>
            <a:r>
              <a:rPr lang="en-GB" sz="4000" dirty="0" err="1">
                <a:ea typeface="DejaVu Sans" charset="0"/>
                <a:cs typeface="DejaVu Sans" charset="0"/>
              </a:rPr>
              <a:t>transcriptome</a:t>
            </a:r>
            <a:r>
              <a:rPr lang="en-GB" sz="4000" b="1" dirty="0">
                <a:ea typeface="DejaVu Sans" charset="0"/>
                <a:cs typeface="DejaVu Sans" charset="0"/>
              </a:rPr>
              <a:t>.</a:t>
            </a:r>
            <a:r>
              <a:rPr lang="en-GB" b="1" dirty="0">
                <a:solidFill>
                  <a:srgbClr val="000000"/>
                </a:solidFill>
                <a:ea typeface="DejaVu Sans" charset="0"/>
                <a:cs typeface="DejaVu Sans" charset="0"/>
              </a:rPr>
              <a:t/>
            </a:r>
            <a:br>
              <a:rPr lang="en-GB" b="1" dirty="0">
                <a:solidFill>
                  <a:srgbClr val="000000"/>
                </a:solidFill>
                <a:ea typeface="DejaVu Sans" charset="0"/>
                <a:cs typeface="DejaVu Sans" charset="0"/>
              </a:rPr>
            </a:br>
            <a:endParaRPr lang="en-US" dirty="0"/>
          </a:p>
        </p:txBody>
      </p:sp>
    </p:spTree>
    <p:extLst>
      <p:ext uri="{BB962C8B-B14F-4D97-AF65-F5344CB8AC3E}">
        <p14:creationId xmlns:p14="http://schemas.microsoft.com/office/powerpoint/2010/main" val="3494337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2220310" y="381000"/>
            <a:ext cx="5081760" cy="482450"/>
          </a:xfrm>
          <a:prstGeom prst="rect">
            <a:avLst/>
          </a:prstGeom>
          <a:noFill/>
          <a:ln w="9525">
            <a:noFill/>
            <a:round/>
            <a:headEnd/>
            <a:tailEnd/>
          </a:ln>
          <a:effectLst/>
        </p:spPr>
        <p:txBody>
          <a:bodyPr wrap="none" lIns="81639" tIns="40820" rIns="81639" bIns="40820"/>
          <a:lstStyle/>
          <a:p>
            <a:pPr algn="ctr">
              <a:tabLst>
                <a:tab pos="656650" algn="l"/>
                <a:tab pos="1313299" algn="l"/>
                <a:tab pos="1969949" algn="l"/>
                <a:tab pos="2626599" algn="l"/>
                <a:tab pos="3283248" algn="l"/>
                <a:tab pos="3939898" algn="l"/>
                <a:tab pos="4596548" algn="l"/>
              </a:tabLst>
            </a:pPr>
            <a:r>
              <a:rPr lang="en-GB" sz="3600" b="1" dirty="0" smtClean="0">
                <a:solidFill>
                  <a:srgbClr val="000000"/>
                </a:solidFill>
                <a:ea typeface="DejaVu Sans" charset="0"/>
                <a:cs typeface="DejaVu Sans" charset="0"/>
              </a:rPr>
              <a:t>Disease starts at a cellular level</a:t>
            </a:r>
            <a:endParaRPr lang="en-GB" sz="3600" b="1" dirty="0">
              <a:solidFill>
                <a:srgbClr val="000000"/>
              </a:solidFill>
              <a:ea typeface="DejaVu Sans" charset="0"/>
              <a:cs typeface="DejaVu Sans"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4642" y="1219200"/>
            <a:ext cx="6931723" cy="4345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57200" y="1640681"/>
            <a:ext cx="1937325" cy="3693319"/>
          </a:xfrm>
          <a:prstGeom prst="rect">
            <a:avLst/>
          </a:prstGeom>
          <a:noFill/>
        </p:spPr>
        <p:txBody>
          <a:bodyPr wrap="none" rtlCol="0">
            <a:spAutoFit/>
          </a:bodyPr>
          <a:lstStyle/>
          <a:p>
            <a:pPr algn="ctr"/>
            <a:r>
              <a:rPr lang="en-US" dirty="0" smtClean="0"/>
              <a:t>Individual</a:t>
            </a:r>
          </a:p>
          <a:p>
            <a:pPr algn="ctr"/>
            <a:endParaRPr lang="en-US" dirty="0"/>
          </a:p>
          <a:p>
            <a:pPr algn="ctr"/>
            <a:endParaRPr lang="en-US" dirty="0" smtClean="0"/>
          </a:p>
          <a:p>
            <a:pPr algn="ctr"/>
            <a:endParaRPr lang="en-US" dirty="0"/>
          </a:p>
          <a:p>
            <a:pPr algn="ctr"/>
            <a:r>
              <a:rPr lang="en-US" dirty="0" smtClean="0"/>
              <a:t>Organs and tissues</a:t>
            </a:r>
          </a:p>
          <a:p>
            <a:pPr algn="ctr"/>
            <a:endParaRPr lang="en-US" dirty="0"/>
          </a:p>
          <a:p>
            <a:pPr algn="ctr"/>
            <a:endParaRPr lang="en-US" dirty="0" smtClean="0"/>
          </a:p>
          <a:p>
            <a:pPr algn="ctr"/>
            <a:endParaRPr lang="en-US" dirty="0"/>
          </a:p>
          <a:p>
            <a:pPr algn="ctr"/>
            <a:r>
              <a:rPr lang="en-US" dirty="0" smtClean="0"/>
              <a:t>Cells</a:t>
            </a:r>
          </a:p>
          <a:p>
            <a:pPr algn="ctr"/>
            <a:endParaRPr lang="en-US" dirty="0"/>
          </a:p>
          <a:p>
            <a:pPr algn="ctr"/>
            <a:endParaRPr lang="en-US" dirty="0" smtClean="0"/>
          </a:p>
          <a:p>
            <a:pPr algn="ctr"/>
            <a:endParaRPr lang="en-US" dirty="0" smtClean="0"/>
          </a:p>
          <a:p>
            <a:pPr algn="ctr"/>
            <a:r>
              <a:rPr lang="en-US" dirty="0" smtClean="0"/>
              <a:t>DNA</a:t>
            </a:r>
            <a:endParaRPr lang="en-US" dirty="0"/>
          </a:p>
        </p:txBody>
      </p:sp>
      <p:sp>
        <p:nvSpPr>
          <p:cNvPr id="8" name="Up Arrow 7"/>
          <p:cNvSpPr/>
          <p:nvPr/>
        </p:nvSpPr>
        <p:spPr>
          <a:xfrm>
            <a:off x="1251525" y="2021681"/>
            <a:ext cx="381000" cy="685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Up Arrow 9"/>
          <p:cNvSpPr/>
          <p:nvPr/>
        </p:nvSpPr>
        <p:spPr>
          <a:xfrm>
            <a:off x="1251525" y="3088481"/>
            <a:ext cx="381000" cy="685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p:cNvSpPr/>
          <p:nvPr/>
        </p:nvSpPr>
        <p:spPr>
          <a:xfrm>
            <a:off x="1251525" y="4231481"/>
            <a:ext cx="381000" cy="685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237951" y="1456015"/>
            <a:ext cx="901209" cy="369332"/>
          </a:xfrm>
          <a:prstGeom prst="rect">
            <a:avLst/>
          </a:prstGeom>
          <a:solidFill>
            <a:schemeClr val="bg1"/>
          </a:solidFill>
        </p:spPr>
        <p:txBody>
          <a:bodyPr wrap="none" rtlCol="0">
            <a:spAutoFit/>
          </a:bodyPr>
          <a:lstStyle/>
          <a:p>
            <a:r>
              <a:rPr lang="en-US" dirty="0" smtClean="0"/>
              <a:t>Disease</a:t>
            </a:r>
            <a:endParaRPr lang="en-US" dirty="0"/>
          </a:p>
        </p:txBody>
      </p:sp>
      <p:sp>
        <p:nvSpPr>
          <p:cNvPr id="13" name="Text Box 7"/>
          <p:cNvSpPr txBox="1">
            <a:spLocks noChangeArrowheads="1"/>
          </p:cNvSpPr>
          <p:nvPr/>
        </p:nvSpPr>
        <p:spPr bwMode="auto">
          <a:xfrm>
            <a:off x="2220310" y="5842150"/>
            <a:ext cx="5081760" cy="482450"/>
          </a:xfrm>
          <a:prstGeom prst="rect">
            <a:avLst/>
          </a:prstGeom>
          <a:noFill/>
          <a:ln w="9525">
            <a:noFill/>
            <a:round/>
            <a:headEnd/>
            <a:tailEnd/>
          </a:ln>
          <a:effectLst/>
        </p:spPr>
        <p:txBody>
          <a:bodyPr wrap="none" lIns="81639" tIns="40820" rIns="81639" bIns="40820"/>
          <a:lstStyle/>
          <a:p>
            <a:pPr algn="ctr">
              <a:tabLst>
                <a:tab pos="656650" algn="l"/>
                <a:tab pos="1313299" algn="l"/>
                <a:tab pos="1969949" algn="l"/>
                <a:tab pos="2626599" algn="l"/>
                <a:tab pos="3283248" algn="l"/>
                <a:tab pos="3939898" algn="l"/>
                <a:tab pos="4596548" algn="l"/>
              </a:tabLst>
            </a:pPr>
            <a:r>
              <a:rPr lang="en-GB" sz="2800" b="1" dirty="0" smtClean="0">
                <a:solidFill>
                  <a:srgbClr val="000000"/>
                </a:solidFill>
                <a:ea typeface="DejaVu Sans" charset="0"/>
                <a:cs typeface="DejaVu Sans" charset="0"/>
              </a:rPr>
              <a:t>Understanding the influence of genetics on cells will </a:t>
            </a:r>
          </a:p>
          <a:p>
            <a:pPr algn="ctr">
              <a:tabLst>
                <a:tab pos="656650" algn="l"/>
                <a:tab pos="1313299" algn="l"/>
                <a:tab pos="1969949" algn="l"/>
                <a:tab pos="2626599" algn="l"/>
                <a:tab pos="3283248" algn="l"/>
                <a:tab pos="3939898" algn="l"/>
                <a:tab pos="4596548" algn="l"/>
              </a:tabLst>
            </a:pPr>
            <a:r>
              <a:rPr lang="en-GB" sz="2800" b="1" dirty="0" smtClean="0">
                <a:solidFill>
                  <a:srgbClr val="000000"/>
                </a:solidFill>
                <a:ea typeface="DejaVu Sans" charset="0"/>
                <a:cs typeface="DejaVu Sans" charset="0"/>
              </a:rPr>
              <a:t>improve our ability to predict disease risk</a:t>
            </a:r>
            <a:endParaRPr lang="en-GB" sz="2800" b="1" dirty="0">
              <a:solidFill>
                <a:srgbClr val="000000"/>
              </a:solidFill>
              <a:ea typeface="DejaVu Sans" charset="0"/>
              <a:cs typeface="DejaVu Sans" charset="0"/>
            </a:endParaRPr>
          </a:p>
        </p:txBody>
      </p:sp>
    </p:spTree>
    <p:extLst>
      <p:ext uri="{BB962C8B-B14F-4D97-AF65-F5344CB8AC3E}">
        <p14:creationId xmlns:p14="http://schemas.microsoft.com/office/powerpoint/2010/main" val="275372951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What is RNA-</a:t>
            </a:r>
            <a:r>
              <a:rPr lang="en-US" sz="3600" dirty="0" err="1" smtClean="0"/>
              <a:t>seq</a:t>
            </a:r>
            <a:endParaRPr lang="en-US" sz="3600" dirty="0"/>
          </a:p>
        </p:txBody>
      </p:sp>
      <p:sp>
        <p:nvSpPr>
          <p:cNvPr id="5" name="TextBox 4"/>
          <p:cNvSpPr txBox="1"/>
          <p:nvPr/>
        </p:nvSpPr>
        <p:spPr>
          <a:xfrm>
            <a:off x="1301276" y="1850180"/>
            <a:ext cx="6489532" cy="923330"/>
          </a:xfrm>
          <a:prstGeom prst="rect">
            <a:avLst/>
          </a:prstGeom>
          <a:noFill/>
        </p:spPr>
        <p:txBody>
          <a:bodyPr wrap="none" rtlCol="0">
            <a:spAutoFit/>
          </a:bodyPr>
          <a:lstStyle/>
          <a:p>
            <a:pPr algn="ctr"/>
            <a:r>
              <a:rPr lang="en-US" dirty="0" smtClean="0"/>
              <a:t>High-throughput sequencing of </a:t>
            </a:r>
            <a:r>
              <a:rPr lang="en-US" dirty="0" err="1" smtClean="0"/>
              <a:t>cDNA</a:t>
            </a:r>
            <a:r>
              <a:rPr lang="en-US" dirty="0" smtClean="0"/>
              <a:t> to </a:t>
            </a:r>
          </a:p>
          <a:p>
            <a:pPr algn="ctr"/>
            <a:r>
              <a:rPr lang="en-US" dirty="0" smtClean="0"/>
              <a:t>understand/quantify a sample’s gene expression profile</a:t>
            </a:r>
            <a:endParaRPr lang="en-US" dirty="0"/>
          </a:p>
          <a:p>
            <a:pPr algn="ctr"/>
            <a:r>
              <a:rPr lang="en-US" dirty="0" smtClean="0"/>
              <a:t>Output: millions of short, single or paired-end sequences (reads)</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043052"/>
            <a:ext cx="3276600" cy="3135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51092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285875"/>
            <a:ext cx="4981575" cy="557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274638"/>
            <a:ext cx="8229600" cy="868362"/>
          </a:xfrm>
        </p:spPr>
        <p:txBody>
          <a:bodyPr>
            <a:normAutofit fontScale="90000"/>
          </a:bodyPr>
          <a:lstStyle/>
          <a:p>
            <a:r>
              <a:rPr lang="en-US" dirty="0" smtClean="0"/>
              <a:t>Genetics of gene expression </a:t>
            </a:r>
            <a:br>
              <a:rPr lang="en-US" dirty="0" smtClean="0"/>
            </a:br>
            <a:r>
              <a:rPr lang="en-US" dirty="0" smtClean="0"/>
              <a:t>using RNA-Seq</a:t>
            </a:r>
            <a:endParaRPr lang="en-US" dirty="0"/>
          </a:p>
        </p:txBody>
      </p:sp>
    </p:spTree>
    <p:extLst>
      <p:ext uri="{BB962C8B-B14F-4D97-AF65-F5344CB8AC3E}">
        <p14:creationId xmlns:p14="http://schemas.microsoft.com/office/powerpoint/2010/main" val="1078176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7584" y="3845768"/>
            <a:ext cx="7704856" cy="7200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CH"/>
          </a:p>
        </p:txBody>
      </p:sp>
      <p:sp>
        <p:nvSpPr>
          <p:cNvPr id="5" name="Rectangle 4"/>
          <p:cNvSpPr/>
          <p:nvPr/>
        </p:nvSpPr>
        <p:spPr>
          <a:xfrm>
            <a:off x="2483768" y="3557736"/>
            <a:ext cx="720080"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CH"/>
          </a:p>
        </p:txBody>
      </p:sp>
      <p:sp>
        <p:nvSpPr>
          <p:cNvPr id="6" name="Rectangle 5"/>
          <p:cNvSpPr/>
          <p:nvPr/>
        </p:nvSpPr>
        <p:spPr>
          <a:xfrm>
            <a:off x="3779912" y="3557736"/>
            <a:ext cx="720080"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CH"/>
          </a:p>
        </p:txBody>
      </p:sp>
      <p:sp>
        <p:nvSpPr>
          <p:cNvPr id="7" name="Rectangle 6"/>
          <p:cNvSpPr/>
          <p:nvPr/>
        </p:nvSpPr>
        <p:spPr>
          <a:xfrm>
            <a:off x="6804248" y="3557736"/>
            <a:ext cx="432048" cy="64807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CH"/>
          </a:p>
        </p:txBody>
      </p:sp>
      <p:sp>
        <p:nvSpPr>
          <p:cNvPr id="8" name="Rectangle 7"/>
          <p:cNvSpPr/>
          <p:nvPr/>
        </p:nvSpPr>
        <p:spPr>
          <a:xfrm>
            <a:off x="5292080" y="3557736"/>
            <a:ext cx="720080" cy="648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CH"/>
          </a:p>
        </p:txBody>
      </p:sp>
      <p:sp>
        <p:nvSpPr>
          <p:cNvPr id="9" name="Rectangle 8"/>
          <p:cNvSpPr/>
          <p:nvPr/>
        </p:nvSpPr>
        <p:spPr>
          <a:xfrm>
            <a:off x="7236296" y="3557736"/>
            <a:ext cx="720080" cy="648072"/>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6" name="Rectangle 25"/>
          <p:cNvSpPr/>
          <p:nvPr/>
        </p:nvSpPr>
        <p:spPr>
          <a:xfrm>
            <a:off x="2555776"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7" name="Rectangle 26"/>
          <p:cNvSpPr/>
          <p:nvPr/>
        </p:nvSpPr>
        <p:spPr>
          <a:xfrm>
            <a:off x="2843808"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8" name="Rectangle 27"/>
          <p:cNvSpPr/>
          <p:nvPr/>
        </p:nvSpPr>
        <p:spPr>
          <a:xfrm>
            <a:off x="2699792"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9" name="Rectangle 28"/>
          <p:cNvSpPr/>
          <p:nvPr/>
        </p:nvSpPr>
        <p:spPr>
          <a:xfrm>
            <a:off x="3779912" y="33500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0" name="Rectangle 29"/>
          <p:cNvSpPr/>
          <p:nvPr/>
        </p:nvSpPr>
        <p:spPr>
          <a:xfrm>
            <a:off x="3932312"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1" name="Rectangle 30"/>
          <p:cNvSpPr/>
          <p:nvPr/>
        </p:nvSpPr>
        <p:spPr>
          <a:xfrm>
            <a:off x="4067944" y="33500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2" name="Rectangle 31"/>
          <p:cNvSpPr/>
          <p:nvPr/>
        </p:nvSpPr>
        <p:spPr>
          <a:xfrm>
            <a:off x="4220344"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3" name="Rectangle 32"/>
          <p:cNvSpPr/>
          <p:nvPr/>
        </p:nvSpPr>
        <p:spPr>
          <a:xfrm>
            <a:off x="3707904"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4" name="Rectangle 33"/>
          <p:cNvSpPr/>
          <p:nvPr/>
        </p:nvSpPr>
        <p:spPr>
          <a:xfrm>
            <a:off x="4067944"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5" name="Rectangle 34"/>
          <p:cNvSpPr/>
          <p:nvPr/>
        </p:nvSpPr>
        <p:spPr>
          <a:xfrm>
            <a:off x="2483768"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6" name="Rectangle 35"/>
          <p:cNvSpPr/>
          <p:nvPr/>
        </p:nvSpPr>
        <p:spPr>
          <a:xfrm>
            <a:off x="2843808"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7" name="Rectangle 36"/>
          <p:cNvSpPr/>
          <p:nvPr/>
        </p:nvSpPr>
        <p:spPr>
          <a:xfrm>
            <a:off x="5436096"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8" name="Rectangle 37"/>
          <p:cNvSpPr/>
          <p:nvPr/>
        </p:nvSpPr>
        <p:spPr>
          <a:xfrm>
            <a:off x="5724128"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39" name="Rectangle 38"/>
          <p:cNvSpPr/>
          <p:nvPr/>
        </p:nvSpPr>
        <p:spPr>
          <a:xfrm>
            <a:off x="5804520"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0" name="Rectangle 39"/>
          <p:cNvSpPr/>
          <p:nvPr/>
        </p:nvSpPr>
        <p:spPr>
          <a:xfrm>
            <a:off x="6804248"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1" name="Rectangle 40"/>
          <p:cNvSpPr/>
          <p:nvPr/>
        </p:nvSpPr>
        <p:spPr>
          <a:xfrm>
            <a:off x="7092280"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2" name="Rectangle 41"/>
          <p:cNvSpPr/>
          <p:nvPr/>
        </p:nvSpPr>
        <p:spPr>
          <a:xfrm>
            <a:off x="6876256"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3" name="Rectangle 42"/>
          <p:cNvSpPr/>
          <p:nvPr/>
        </p:nvSpPr>
        <p:spPr>
          <a:xfrm>
            <a:off x="7164288"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4" name="Rectangle 43"/>
          <p:cNvSpPr/>
          <p:nvPr/>
        </p:nvSpPr>
        <p:spPr>
          <a:xfrm>
            <a:off x="6935385"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5" name="Rectangle 44"/>
          <p:cNvSpPr/>
          <p:nvPr/>
        </p:nvSpPr>
        <p:spPr>
          <a:xfrm>
            <a:off x="7236296"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6" name="Rectangle 45"/>
          <p:cNvSpPr/>
          <p:nvPr/>
        </p:nvSpPr>
        <p:spPr>
          <a:xfrm>
            <a:off x="7452320"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7" name="Rectangle 46"/>
          <p:cNvSpPr/>
          <p:nvPr/>
        </p:nvSpPr>
        <p:spPr>
          <a:xfrm>
            <a:off x="7740352"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8" name="Rectangle 47"/>
          <p:cNvSpPr/>
          <p:nvPr/>
        </p:nvSpPr>
        <p:spPr>
          <a:xfrm>
            <a:off x="7380312"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49" name="Rectangle 48"/>
          <p:cNvSpPr/>
          <p:nvPr/>
        </p:nvSpPr>
        <p:spPr>
          <a:xfrm>
            <a:off x="7668344"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0" name="Rectangle 49"/>
          <p:cNvSpPr/>
          <p:nvPr/>
        </p:nvSpPr>
        <p:spPr>
          <a:xfrm>
            <a:off x="1547664"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1" name="Rectangle 50"/>
          <p:cNvSpPr/>
          <p:nvPr/>
        </p:nvSpPr>
        <p:spPr>
          <a:xfrm>
            <a:off x="1187624" y="3341712"/>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2" name="Rectangle 51"/>
          <p:cNvSpPr/>
          <p:nvPr/>
        </p:nvSpPr>
        <p:spPr>
          <a:xfrm>
            <a:off x="1403648" y="3197696"/>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3" name="Rectangle 52"/>
          <p:cNvSpPr/>
          <p:nvPr/>
        </p:nvSpPr>
        <p:spPr>
          <a:xfrm>
            <a:off x="1619672"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4" name="Rectangle 53"/>
          <p:cNvSpPr/>
          <p:nvPr/>
        </p:nvSpPr>
        <p:spPr>
          <a:xfrm>
            <a:off x="1259632" y="3053680"/>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6" name="Rectangle 55"/>
          <p:cNvSpPr/>
          <p:nvPr/>
        </p:nvSpPr>
        <p:spPr>
          <a:xfrm>
            <a:off x="1187624" y="3557736"/>
            <a:ext cx="720080" cy="648072"/>
          </a:xfrm>
          <a:prstGeom prst="rect">
            <a:avLst/>
          </a:prstGeom>
          <a:solidFill>
            <a:schemeClr val="bg2"/>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58" name="Straight Connector 57"/>
          <p:cNvCxnSpPr>
            <a:stCxn id="50" idx="3"/>
            <a:endCxn id="26" idx="1"/>
          </p:cNvCxnSpPr>
          <p:nvPr/>
        </p:nvCxnSpPr>
        <p:spPr>
          <a:xfrm>
            <a:off x="1763688" y="3377716"/>
            <a:ext cx="7920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861454" y="3087051"/>
            <a:ext cx="6480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072711" y="3079438"/>
            <a:ext cx="6480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4296847" y="3079438"/>
            <a:ext cx="25922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296847" y="3387962"/>
            <a:ext cx="11521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5868144" y="3341712"/>
            <a:ext cx="864096" cy="0"/>
          </a:xfrm>
          <a:prstGeom prst="line">
            <a:avLst/>
          </a:prstGeom>
        </p:spPr>
        <p:style>
          <a:lnRef idx="1">
            <a:schemeClr val="accent1"/>
          </a:lnRef>
          <a:fillRef idx="0">
            <a:schemeClr val="accent1"/>
          </a:fillRef>
          <a:effectRef idx="0">
            <a:schemeClr val="accent1"/>
          </a:effectRef>
          <a:fontRef idx="minor">
            <a:schemeClr val="tx1"/>
          </a:fontRef>
        </p:style>
      </p:cxnSp>
      <p:sp>
        <p:nvSpPr>
          <p:cNvPr id="74" name="Oval 73"/>
          <p:cNvSpPr/>
          <p:nvPr/>
        </p:nvSpPr>
        <p:spPr>
          <a:xfrm>
            <a:off x="1331640" y="3989784"/>
            <a:ext cx="144016" cy="14401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75" name="Oval 74"/>
          <p:cNvSpPr/>
          <p:nvPr/>
        </p:nvSpPr>
        <p:spPr>
          <a:xfrm>
            <a:off x="2627784" y="3629744"/>
            <a:ext cx="144016" cy="14401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76" name="Oval 75"/>
          <p:cNvSpPr/>
          <p:nvPr/>
        </p:nvSpPr>
        <p:spPr>
          <a:xfrm>
            <a:off x="4427984" y="3557736"/>
            <a:ext cx="144016" cy="14401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77" name="Oval 76"/>
          <p:cNvSpPr/>
          <p:nvPr/>
        </p:nvSpPr>
        <p:spPr>
          <a:xfrm>
            <a:off x="7380312" y="3773760"/>
            <a:ext cx="144016" cy="14401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78" name="Oval 77"/>
          <p:cNvSpPr/>
          <p:nvPr/>
        </p:nvSpPr>
        <p:spPr>
          <a:xfrm>
            <a:off x="5796136" y="3159059"/>
            <a:ext cx="144016" cy="14401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79" name="Oval 78"/>
          <p:cNvSpPr/>
          <p:nvPr/>
        </p:nvSpPr>
        <p:spPr>
          <a:xfrm>
            <a:off x="3923928" y="3773760"/>
            <a:ext cx="144016" cy="14401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81" name="Rectangle 80"/>
          <p:cNvSpPr/>
          <p:nvPr/>
        </p:nvSpPr>
        <p:spPr>
          <a:xfrm>
            <a:off x="5436096" y="2909664"/>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83" name="Straight Arrow Connector 82"/>
          <p:cNvCxnSpPr/>
          <p:nvPr/>
        </p:nvCxnSpPr>
        <p:spPr>
          <a:xfrm>
            <a:off x="5685491" y="2941447"/>
            <a:ext cx="302433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6" name="Oval 85"/>
          <p:cNvSpPr/>
          <p:nvPr/>
        </p:nvSpPr>
        <p:spPr>
          <a:xfrm>
            <a:off x="5508104" y="2837656"/>
            <a:ext cx="144016" cy="144016"/>
          </a:xfrm>
          <a:prstGeom prst="ellipse">
            <a:avLst/>
          </a:prstGeom>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87" name="Rectangle 86"/>
          <p:cNvSpPr/>
          <p:nvPr/>
        </p:nvSpPr>
        <p:spPr>
          <a:xfrm>
            <a:off x="6660232" y="4709864"/>
            <a:ext cx="216024" cy="720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88" name="TextBox 87"/>
          <p:cNvSpPr txBox="1"/>
          <p:nvPr/>
        </p:nvSpPr>
        <p:spPr>
          <a:xfrm>
            <a:off x="6948264" y="4565848"/>
            <a:ext cx="1746184" cy="369332"/>
          </a:xfrm>
          <a:prstGeom prst="rect">
            <a:avLst/>
          </a:prstGeom>
          <a:noFill/>
        </p:spPr>
        <p:txBody>
          <a:bodyPr wrap="none" rtlCol="0">
            <a:spAutoFit/>
          </a:bodyPr>
          <a:lstStyle/>
          <a:p>
            <a:r>
              <a:rPr lang="en-CA" dirty="0" smtClean="0"/>
              <a:t>Sequencing read</a:t>
            </a:r>
            <a:endParaRPr lang="fr-CH" dirty="0"/>
          </a:p>
        </p:txBody>
      </p:sp>
      <p:cxnSp>
        <p:nvCxnSpPr>
          <p:cNvPr id="90" name="Straight Connector 89"/>
          <p:cNvCxnSpPr/>
          <p:nvPr/>
        </p:nvCxnSpPr>
        <p:spPr>
          <a:xfrm flipV="1">
            <a:off x="1907704" y="3485728"/>
            <a:ext cx="288032"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2195736" y="3485728"/>
            <a:ext cx="288032"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flipV="1">
            <a:off x="3203848" y="3485728"/>
            <a:ext cx="36004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10800000">
            <a:off x="3563888" y="3485728"/>
            <a:ext cx="216024"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p:cNvCxnSpPr>
            <a:stCxn id="76" idx="0"/>
          </p:cNvCxnSpPr>
          <p:nvPr/>
        </p:nvCxnSpPr>
        <p:spPr>
          <a:xfrm rot="5400000" flipH="1" flipV="1">
            <a:off x="4644008" y="3341712"/>
            <a:ext cx="72008"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a:xfrm>
            <a:off x="4860032" y="3485728"/>
            <a:ext cx="432048"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V="1">
            <a:off x="6012160" y="3485728"/>
            <a:ext cx="432048"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6444208" y="3485728"/>
            <a:ext cx="360040" cy="7200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5400000" flipH="1" flipV="1">
            <a:off x="4572000" y="3701752"/>
            <a:ext cx="1584176" cy="864096"/>
          </a:xfrm>
          <a:prstGeom prst="line">
            <a:avLst/>
          </a:prstGeom>
        </p:spPr>
        <p:style>
          <a:lnRef idx="1">
            <a:schemeClr val="dk1"/>
          </a:lnRef>
          <a:fillRef idx="0">
            <a:schemeClr val="dk1"/>
          </a:fillRef>
          <a:effectRef idx="0">
            <a:schemeClr val="dk1"/>
          </a:effectRef>
          <a:fontRef idx="minor">
            <a:schemeClr val="tx1"/>
          </a:fontRef>
        </p:style>
      </p:cxnSp>
      <p:cxnSp>
        <p:nvCxnSpPr>
          <p:cNvPr id="108" name="Straight Connector 107"/>
          <p:cNvCxnSpPr/>
          <p:nvPr/>
        </p:nvCxnSpPr>
        <p:spPr>
          <a:xfrm rot="16200000" flipV="1">
            <a:off x="3491880" y="2549624"/>
            <a:ext cx="1296144" cy="720080"/>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p:cNvCxnSpPr/>
          <p:nvPr/>
        </p:nvCxnSpPr>
        <p:spPr>
          <a:xfrm rot="16200000" flipV="1">
            <a:off x="1619672" y="2549624"/>
            <a:ext cx="1368152" cy="792088"/>
          </a:xfrm>
          <a:prstGeom prst="line">
            <a:avLst/>
          </a:prstGeom>
        </p:spPr>
        <p:style>
          <a:lnRef idx="1">
            <a:schemeClr val="dk1"/>
          </a:lnRef>
          <a:fillRef idx="0">
            <a:schemeClr val="dk1"/>
          </a:fillRef>
          <a:effectRef idx="0">
            <a:schemeClr val="dk1"/>
          </a:effectRef>
          <a:fontRef idx="minor">
            <a:schemeClr val="tx1"/>
          </a:fontRef>
        </p:style>
      </p:cxnSp>
      <p:cxnSp>
        <p:nvCxnSpPr>
          <p:cNvPr id="111" name="Straight Connector 110"/>
          <p:cNvCxnSpPr/>
          <p:nvPr/>
        </p:nvCxnSpPr>
        <p:spPr>
          <a:xfrm rot="16200000" flipV="1">
            <a:off x="6588224" y="2909664"/>
            <a:ext cx="1512168" cy="216024"/>
          </a:xfrm>
          <a:prstGeom prst="line">
            <a:avLst/>
          </a:prstGeom>
        </p:spPr>
        <p:style>
          <a:lnRef idx="1">
            <a:schemeClr val="dk1"/>
          </a:lnRef>
          <a:fillRef idx="0">
            <a:schemeClr val="dk1"/>
          </a:fillRef>
          <a:effectRef idx="0">
            <a:schemeClr val="dk1"/>
          </a:effectRef>
          <a:fontRef idx="minor">
            <a:schemeClr val="tx1"/>
          </a:fontRef>
        </p:style>
      </p:cxnSp>
      <p:cxnSp>
        <p:nvCxnSpPr>
          <p:cNvPr id="115" name="Straight Connector 114"/>
          <p:cNvCxnSpPr/>
          <p:nvPr/>
        </p:nvCxnSpPr>
        <p:spPr>
          <a:xfrm rot="5400000" flipH="1" flipV="1">
            <a:off x="3178090" y="4133800"/>
            <a:ext cx="1008112" cy="576064"/>
          </a:xfrm>
          <a:prstGeom prst="line">
            <a:avLst/>
          </a:prstGeom>
        </p:spPr>
        <p:style>
          <a:lnRef idx="1">
            <a:schemeClr val="dk1"/>
          </a:lnRef>
          <a:fillRef idx="0">
            <a:schemeClr val="dk1"/>
          </a:fillRef>
          <a:effectRef idx="0">
            <a:schemeClr val="dk1"/>
          </a:effectRef>
          <a:fontRef idx="minor">
            <a:schemeClr val="tx1"/>
          </a:fontRef>
        </p:style>
      </p:cxnSp>
      <p:cxnSp>
        <p:nvCxnSpPr>
          <p:cNvPr id="117" name="Straight Connector 116"/>
          <p:cNvCxnSpPr/>
          <p:nvPr/>
        </p:nvCxnSpPr>
        <p:spPr>
          <a:xfrm rot="5400000" flipH="1" flipV="1">
            <a:off x="719572" y="4313820"/>
            <a:ext cx="792088" cy="432048"/>
          </a:xfrm>
          <a:prstGeom prst="line">
            <a:avLst/>
          </a:prstGeom>
        </p:spPr>
        <p:style>
          <a:lnRef idx="1">
            <a:schemeClr val="dk1"/>
          </a:lnRef>
          <a:fillRef idx="0">
            <a:schemeClr val="dk1"/>
          </a:fillRef>
          <a:effectRef idx="0">
            <a:schemeClr val="dk1"/>
          </a:effectRef>
          <a:fontRef idx="minor">
            <a:schemeClr val="tx1"/>
          </a:fontRef>
        </p:style>
      </p:cxnSp>
      <p:cxnSp>
        <p:nvCxnSpPr>
          <p:cNvPr id="119" name="Straight Connector 118"/>
          <p:cNvCxnSpPr/>
          <p:nvPr/>
        </p:nvCxnSpPr>
        <p:spPr>
          <a:xfrm rot="16200000" flipV="1">
            <a:off x="5112060" y="2369604"/>
            <a:ext cx="555572" cy="339548"/>
          </a:xfrm>
          <a:prstGeom prst="line">
            <a:avLst/>
          </a:prstGeom>
        </p:spPr>
        <p:style>
          <a:lnRef idx="1">
            <a:schemeClr val="dk1"/>
          </a:lnRef>
          <a:fillRef idx="0">
            <a:schemeClr val="dk1"/>
          </a:fillRef>
          <a:effectRef idx="0">
            <a:schemeClr val="dk1"/>
          </a:effectRef>
          <a:fontRef idx="minor">
            <a:schemeClr val="tx1"/>
          </a:fontRef>
        </p:style>
      </p:cxnSp>
      <p:sp>
        <p:nvSpPr>
          <p:cNvPr id="123" name="Rectangle 122"/>
          <p:cNvSpPr/>
          <p:nvPr/>
        </p:nvSpPr>
        <p:spPr>
          <a:xfrm>
            <a:off x="2483768" y="4925888"/>
            <a:ext cx="1944216" cy="1440160"/>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24" name="Rectangle 123"/>
          <p:cNvSpPr/>
          <p:nvPr/>
        </p:nvSpPr>
        <p:spPr>
          <a:xfrm>
            <a:off x="4788024" y="4925888"/>
            <a:ext cx="1944216" cy="1440160"/>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25" name="Rectangle 124"/>
          <p:cNvSpPr/>
          <p:nvPr/>
        </p:nvSpPr>
        <p:spPr>
          <a:xfrm>
            <a:off x="323528" y="821432"/>
            <a:ext cx="1944216" cy="1440160"/>
          </a:xfrm>
          <a:prstGeom prst="rect">
            <a:avLst/>
          </a:prstGeom>
          <a:noFill/>
          <a:ln w="571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26" name="Rectangle 125"/>
          <p:cNvSpPr/>
          <p:nvPr/>
        </p:nvSpPr>
        <p:spPr>
          <a:xfrm>
            <a:off x="2483768" y="821432"/>
            <a:ext cx="1944216" cy="1440160"/>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28" name="Rectangle 127"/>
          <p:cNvSpPr/>
          <p:nvPr/>
        </p:nvSpPr>
        <p:spPr>
          <a:xfrm>
            <a:off x="4572000" y="821432"/>
            <a:ext cx="1944216" cy="1440160"/>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1" name="Rectangle 130"/>
          <p:cNvSpPr/>
          <p:nvPr/>
        </p:nvSpPr>
        <p:spPr>
          <a:xfrm>
            <a:off x="6660232" y="821432"/>
            <a:ext cx="1944216" cy="1440160"/>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2" name="TextBox 131"/>
          <p:cNvSpPr txBox="1"/>
          <p:nvPr/>
        </p:nvSpPr>
        <p:spPr>
          <a:xfrm>
            <a:off x="238641" y="533400"/>
            <a:ext cx="1228221" cy="307777"/>
          </a:xfrm>
          <a:prstGeom prst="rect">
            <a:avLst/>
          </a:prstGeom>
          <a:noFill/>
        </p:spPr>
        <p:txBody>
          <a:bodyPr wrap="none" rtlCol="0">
            <a:spAutoFit/>
          </a:bodyPr>
          <a:lstStyle/>
          <a:p>
            <a:r>
              <a:rPr lang="en-CA" sz="1400" dirty="0" smtClean="0"/>
              <a:t>Quantification</a:t>
            </a:r>
            <a:endParaRPr lang="fr-CH" sz="1400" dirty="0"/>
          </a:p>
        </p:txBody>
      </p:sp>
      <p:sp>
        <p:nvSpPr>
          <p:cNvPr id="133" name="TextBox 132"/>
          <p:cNvSpPr txBox="1"/>
          <p:nvPr/>
        </p:nvSpPr>
        <p:spPr>
          <a:xfrm>
            <a:off x="2483768" y="533400"/>
            <a:ext cx="1578766" cy="307777"/>
          </a:xfrm>
          <a:prstGeom prst="rect">
            <a:avLst/>
          </a:prstGeom>
          <a:noFill/>
        </p:spPr>
        <p:txBody>
          <a:bodyPr wrap="none" rtlCol="0">
            <a:spAutoFit/>
          </a:bodyPr>
          <a:lstStyle/>
          <a:p>
            <a:r>
              <a:rPr lang="en-CA" sz="1400" dirty="0" smtClean="0"/>
              <a:t>Alternative splicing</a:t>
            </a:r>
            <a:endParaRPr lang="fr-CH" sz="1400" dirty="0"/>
          </a:p>
        </p:txBody>
      </p:sp>
      <p:sp>
        <p:nvSpPr>
          <p:cNvPr id="134" name="TextBox 133"/>
          <p:cNvSpPr txBox="1"/>
          <p:nvPr/>
        </p:nvSpPr>
        <p:spPr>
          <a:xfrm>
            <a:off x="4572000" y="338253"/>
            <a:ext cx="1488293" cy="523220"/>
          </a:xfrm>
          <a:prstGeom prst="rect">
            <a:avLst/>
          </a:prstGeom>
          <a:noFill/>
        </p:spPr>
        <p:txBody>
          <a:bodyPr wrap="none" rtlCol="0">
            <a:spAutoFit/>
          </a:bodyPr>
          <a:lstStyle/>
          <a:p>
            <a:r>
              <a:rPr lang="en-CA" sz="1400" dirty="0" smtClean="0"/>
              <a:t>Hybrid transcripts</a:t>
            </a:r>
          </a:p>
          <a:p>
            <a:r>
              <a:rPr lang="en-CA" sz="1400" dirty="0" smtClean="0"/>
              <a:t>Fusion genes</a:t>
            </a:r>
            <a:endParaRPr lang="fr-CH" sz="1400" dirty="0"/>
          </a:p>
        </p:txBody>
      </p:sp>
      <p:sp>
        <p:nvSpPr>
          <p:cNvPr id="135" name="TextBox 134"/>
          <p:cNvSpPr txBox="1"/>
          <p:nvPr/>
        </p:nvSpPr>
        <p:spPr>
          <a:xfrm>
            <a:off x="6660232" y="533400"/>
            <a:ext cx="1813382" cy="307777"/>
          </a:xfrm>
          <a:prstGeom prst="rect">
            <a:avLst/>
          </a:prstGeom>
          <a:noFill/>
        </p:spPr>
        <p:txBody>
          <a:bodyPr wrap="none" rtlCol="0">
            <a:spAutoFit/>
          </a:bodyPr>
          <a:lstStyle/>
          <a:p>
            <a:r>
              <a:rPr lang="en-CA" sz="1400" dirty="0" smtClean="0"/>
              <a:t>Transcript termination</a:t>
            </a:r>
            <a:endParaRPr lang="fr-CH" sz="1400" dirty="0"/>
          </a:p>
        </p:txBody>
      </p:sp>
      <p:sp>
        <p:nvSpPr>
          <p:cNvPr id="136" name="TextBox 135"/>
          <p:cNvSpPr txBox="1"/>
          <p:nvPr/>
        </p:nvSpPr>
        <p:spPr>
          <a:xfrm>
            <a:off x="251520" y="4925888"/>
            <a:ext cx="1859292" cy="307777"/>
          </a:xfrm>
          <a:prstGeom prst="rect">
            <a:avLst/>
          </a:prstGeom>
          <a:noFill/>
        </p:spPr>
        <p:txBody>
          <a:bodyPr wrap="none" rtlCol="0">
            <a:spAutoFit/>
          </a:bodyPr>
          <a:lstStyle/>
          <a:p>
            <a:r>
              <a:rPr lang="en-CA" sz="1400" dirty="0" err="1" smtClean="0"/>
              <a:t>Unannotated</a:t>
            </a:r>
            <a:r>
              <a:rPr lang="en-CA" sz="1400" dirty="0" smtClean="0"/>
              <a:t> structure</a:t>
            </a:r>
            <a:endParaRPr lang="fr-CH" sz="1400" dirty="0"/>
          </a:p>
        </p:txBody>
      </p:sp>
      <p:sp>
        <p:nvSpPr>
          <p:cNvPr id="137" name="TextBox 136"/>
          <p:cNvSpPr txBox="1"/>
          <p:nvPr/>
        </p:nvSpPr>
        <p:spPr>
          <a:xfrm>
            <a:off x="2483768" y="6366048"/>
            <a:ext cx="2123658" cy="523220"/>
          </a:xfrm>
          <a:prstGeom prst="rect">
            <a:avLst/>
          </a:prstGeom>
          <a:noFill/>
        </p:spPr>
        <p:txBody>
          <a:bodyPr wrap="none" rtlCol="0">
            <a:spAutoFit/>
          </a:bodyPr>
          <a:lstStyle/>
          <a:p>
            <a:r>
              <a:rPr lang="en-CA" sz="1400" dirty="0" smtClean="0"/>
              <a:t>Allele-specific expression,</a:t>
            </a:r>
          </a:p>
          <a:p>
            <a:r>
              <a:rPr lang="en-CA" sz="1400" dirty="0" smtClean="0"/>
              <a:t>Escape from X-inactivation</a:t>
            </a:r>
            <a:endParaRPr lang="fr-CH" sz="1400" dirty="0"/>
          </a:p>
        </p:txBody>
      </p:sp>
      <p:sp>
        <p:nvSpPr>
          <p:cNvPr id="138" name="TextBox 137"/>
          <p:cNvSpPr txBox="1"/>
          <p:nvPr/>
        </p:nvSpPr>
        <p:spPr>
          <a:xfrm>
            <a:off x="4788024" y="6366048"/>
            <a:ext cx="1046056" cy="307777"/>
          </a:xfrm>
          <a:prstGeom prst="rect">
            <a:avLst/>
          </a:prstGeom>
          <a:noFill/>
        </p:spPr>
        <p:txBody>
          <a:bodyPr wrap="none" rtlCol="0">
            <a:spAutoFit/>
          </a:bodyPr>
          <a:lstStyle/>
          <a:p>
            <a:r>
              <a:rPr lang="en-CA" sz="1400" dirty="0" smtClean="0"/>
              <a:t>RNA Editing</a:t>
            </a:r>
            <a:endParaRPr lang="fr-CH" sz="1400" dirty="0"/>
          </a:p>
        </p:txBody>
      </p:sp>
      <p:sp>
        <p:nvSpPr>
          <p:cNvPr id="139" name="Rectangle 138"/>
          <p:cNvSpPr/>
          <p:nvPr/>
        </p:nvSpPr>
        <p:spPr>
          <a:xfrm>
            <a:off x="4788024" y="5429944"/>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smtClean="0">
                <a:solidFill>
                  <a:srgbClr val="FF0000"/>
                </a:solidFill>
                <a:latin typeface="Courier New" pitchFamily="49" charset="0"/>
                <a:cs typeface="Courier New" pitchFamily="49" charset="0"/>
              </a:rPr>
              <a:t>U</a:t>
            </a:r>
            <a:r>
              <a:rPr lang="en-CA" dirty="0" smtClean="0">
                <a:latin typeface="Courier New" pitchFamily="49" charset="0"/>
                <a:cs typeface="Courier New" pitchFamily="49" charset="0"/>
              </a:rPr>
              <a:t>AGGA..</a:t>
            </a:r>
            <a:endParaRPr lang="fr-CH" dirty="0">
              <a:latin typeface="Courier New" pitchFamily="49" charset="0"/>
              <a:cs typeface="Courier New" pitchFamily="49" charset="0"/>
            </a:endParaRPr>
          </a:p>
        </p:txBody>
      </p:sp>
      <p:sp>
        <p:nvSpPr>
          <p:cNvPr id="141" name="Rectangle 140"/>
          <p:cNvSpPr/>
          <p:nvPr/>
        </p:nvSpPr>
        <p:spPr>
          <a:xfrm>
            <a:off x="4788024" y="5699831"/>
            <a:ext cx="1944216"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smtClean="0">
                <a:solidFill>
                  <a:srgbClr val="FF0000"/>
                </a:solidFill>
                <a:latin typeface="Courier New" pitchFamily="49" charset="0"/>
                <a:cs typeface="Courier New" pitchFamily="49" charset="0"/>
              </a:rPr>
              <a:t>C</a:t>
            </a:r>
            <a:r>
              <a:rPr lang="en-CA" dirty="0" smtClean="0">
                <a:latin typeface="Courier New" pitchFamily="49" charset="0"/>
                <a:cs typeface="Courier New" pitchFamily="49" charset="0"/>
              </a:rPr>
              <a:t>AGGA..</a:t>
            </a:r>
            <a:endParaRPr lang="fr-CH" dirty="0">
              <a:latin typeface="Courier New" pitchFamily="49" charset="0"/>
              <a:cs typeface="Courier New" pitchFamily="49" charset="0"/>
            </a:endParaRPr>
          </a:p>
        </p:txBody>
      </p:sp>
      <p:sp>
        <p:nvSpPr>
          <p:cNvPr id="143" name="Rectangle 142"/>
          <p:cNvSpPr/>
          <p:nvPr/>
        </p:nvSpPr>
        <p:spPr>
          <a:xfrm>
            <a:off x="2483768" y="5717976"/>
            <a:ext cx="1944216"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smtClean="0">
                <a:solidFill>
                  <a:srgbClr val="FF0000"/>
                </a:solidFill>
                <a:latin typeface="Courier New" pitchFamily="49" charset="0"/>
                <a:cs typeface="Courier New" pitchFamily="49" charset="0"/>
              </a:rPr>
              <a:t>C</a:t>
            </a:r>
            <a:r>
              <a:rPr lang="en-CA" dirty="0" smtClean="0">
                <a:latin typeface="Courier New" pitchFamily="49" charset="0"/>
                <a:cs typeface="Courier New" pitchFamily="49" charset="0"/>
              </a:rPr>
              <a:t>AGGA..</a:t>
            </a:r>
            <a:endParaRPr lang="fr-CH" dirty="0">
              <a:latin typeface="Courier New" pitchFamily="49" charset="0"/>
              <a:cs typeface="Courier New" pitchFamily="49" charset="0"/>
            </a:endParaRPr>
          </a:p>
        </p:txBody>
      </p:sp>
      <p:sp>
        <p:nvSpPr>
          <p:cNvPr id="144" name="Rectangle 143"/>
          <p:cNvSpPr/>
          <p:nvPr/>
        </p:nvSpPr>
        <p:spPr>
          <a:xfrm>
            <a:off x="2483768" y="5450436"/>
            <a:ext cx="1944216"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smtClean="0">
                <a:solidFill>
                  <a:srgbClr val="FF0000"/>
                </a:solidFill>
                <a:latin typeface="Courier New" pitchFamily="49" charset="0"/>
                <a:cs typeface="Courier New" pitchFamily="49" charset="0"/>
              </a:rPr>
              <a:t>T</a:t>
            </a:r>
            <a:r>
              <a:rPr lang="en-CA" dirty="0" smtClean="0">
                <a:latin typeface="Courier New" pitchFamily="49" charset="0"/>
                <a:cs typeface="Courier New" pitchFamily="49" charset="0"/>
              </a:rPr>
              <a:t>AGGA..</a:t>
            </a:r>
            <a:endParaRPr lang="fr-CH" dirty="0">
              <a:latin typeface="Courier New" pitchFamily="49" charset="0"/>
              <a:cs typeface="Courier New" pitchFamily="49" charset="0"/>
            </a:endParaRPr>
          </a:p>
        </p:txBody>
      </p:sp>
      <p:sp>
        <p:nvSpPr>
          <p:cNvPr id="149" name="Rectangle 148"/>
          <p:cNvSpPr/>
          <p:nvPr/>
        </p:nvSpPr>
        <p:spPr>
          <a:xfrm>
            <a:off x="2483768" y="5141912"/>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smtClean="0">
                <a:solidFill>
                  <a:srgbClr val="FF0000"/>
                </a:solidFill>
                <a:latin typeface="Courier New" pitchFamily="49" charset="0"/>
                <a:cs typeface="Courier New" pitchFamily="49" charset="0"/>
              </a:rPr>
              <a:t>U</a:t>
            </a:r>
            <a:r>
              <a:rPr lang="en-CA" dirty="0" smtClean="0">
                <a:latin typeface="Courier New" pitchFamily="49" charset="0"/>
                <a:cs typeface="Courier New" pitchFamily="49" charset="0"/>
              </a:rPr>
              <a:t>.. x50</a:t>
            </a:r>
            <a:endParaRPr lang="fr-CH" dirty="0">
              <a:latin typeface="Courier New" pitchFamily="49" charset="0"/>
              <a:cs typeface="Courier New" pitchFamily="49" charset="0"/>
            </a:endParaRPr>
          </a:p>
        </p:txBody>
      </p:sp>
      <p:sp>
        <p:nvSpPr>
          <p:cNvPr id="150" name="Rectangle 149"/>
          <p:cNvSpPr/>
          <p:nvPr/>
        </p:nvSpPr>
        <p:spPr>
          <a:xfrm>
            <a:off x="2483768" y="6006008"/>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a:solidFill>
                  <a:srgbClr val="FF0000"/>
                </a:solidFill>
                <a:latin typeface="Courier New" pitchFamily="49" charset="0"/>
                <a:cs typeface="Courier New" pitchFamily="49" charset="0"/>
              </a:rPr>
              <a:t>C</a:t>
            </a:r>
            <a:r>
              <a:rPr lang="en-CA" dirty="0" smtClean="0">
                <a:latin typeface="Courier New" pitchFamily="49" charset="0"/>
                <a:cs typeface="Courier New" pitchFamily="49" charset="0"/>
              </a:rPr>
              <a:t>.. x25</a:t>
            </a:r>
            <a:endParaRPr lang="fr-CH" dirty="0">
              <a:latin typeface="Courier New" pitchFamily="49" charset="0"/>
              <a:cs typeface="Courier New" pitchFamily="49" charset="0"/>
            </a:endParaRPr>
          </a:p>
        </p:txBody>
      </p:sp>
      <p:sp>
        <p:nvSpPr>
          <p:cNvPr id="153" name="Rectangle 152"/>
          <p:cNvSpPr/>
          <p:nvPr/>
        </p:nvSpPr>
        <p:spPr>
          <a:xfrm>
            <a:off x="2483768" y="1325488"/>
            <a:ext cx="936104"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G</a:t>
            </a:r>
            <a:r>
              <a:rPr lang="en-CA" dirty="0" smtClean="0">
                <a:latin typeface="Courier New" pitchFamily="49" charset="0"/>
                <a:cs typeface="Courier New" pitchFamily="49" charset="0"/>
              </a:rPr>
              <a:t>AG</a:t>
            </a:r>
            <a:endParaRPr lang="fr-CH" dirty="0">
              <a:latin typeface="Courier New" pitchFamily="49" charset="0"/>
              <a:cs typeface="Courier New" pitchFamily="49" charset="0"/>
            </a:endParaRPr>
          </a:p>
        </p:txBody>
      </p:sp>
      <p:sp>
        <p:nvSpPr>
          <p:cNvPr id="155" name="Rectangle 154"/>
          <p:cNvSpPr/>
          <p:nvPr/>
        </p:nvSpPr>
        <p:spPr>
          <a:xfrm>
            <a:off x="2483768" y="1613520"/>
            <a:ext cx="936104"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T</a:t>
            </a:r>
            <a:r>
              <a:rPr lang="en-CA" dirty="0" smtClean="0">
                <a:latin typeface="Courier New" pitchFamily="49" charset="0"/>
                <a:cs typeface="Courier New" pitchFamily="49" charset="0"/>
              </a:rPr>
              <a:t>AG</a:t>
            </a:r>
            <a:endParaRPr lang="fr-CH" dirty="0">
              <a:latin typeface="Courier New" pitchFamily="49" charset="0"/>
              <a:cs typeface="Courier New" pitchFamily="49" charset="0"/>
            </a:endParaRPr>
          </a:p>
        </p:txBody>
      </p:sp>
      <p:sp>
        <p:nvSpPr>
          <p:cNvPr id="156" name="Rectangle 155"/>
          <p:cNvSpPr/>
          <p:nvPr/>
        </p:nvSpPr>
        <p:spPr>
          <a:xfrm>
            <a:off x="3491880" y="1613520"/>
            <a:ext cx="93610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CA" dirty="0" smtClean="0">
                <a:latin typeface="Courier New" pitchFamily="49" charset="0"/>
                <a:cs typeface="Courier New" pitchFamily="49" charset="0"/>
              </a:rPr>
              <a:t>GTC..</a:t>
            </a:r>
            <a:endParaRPr lang="fr-CH" dirty="0">
              <a:latin typeface="Courier New" pitchFamily="49" charset="0"/>
              <a:cs typeface="Courier New" pitchFamily="49" charset="0"/>
            </a:endParaRPr>
          </a:p>
        </p:txBody>
      </p:sp>
      <p:sp>
        <p:nvSpPr>
          <p:cNvPr id="158" name="Rectangle 157"/>
          <p:cNvSpPr/>
          <p:nvPr/>
        </p:nvSpPr>
        <p:spPr>
          <a:xfrm>
            <a:off x="3491880" y="1325488"/>
            <a:ext cx="936104"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GTG..</a:t>
            </a:r>
            <a:endParaRPr lang="fr-CH" dirty="0">
              <a:latin typeface="Courier New" pitchFamily="49" charset="0"/>
              <a:cs typeface="Courier New" pitchFamily="49" charset="0"/>
            </a:endParaRPr>
          </a:p>
        </p:txBody>
      </p:sp>
      <p:sp>
        <p:nvSpPr>
          <p:cNvPr id="159" name="Rectangle 158"/>
          <p:cNvSpPr/>
          <p:nvPr/>
        </p:nvSpPr>
        <p:spPr>
          <a:xfrm>
            <a:off x="2483768" y="1901552"/>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U</a:t>
            </a:r>
            <a:r>
              <a:rPr lang="en-CA" dirty="0" smtClean="0">
                <a:latin typeface="Courier New" pitchFamily="49" charset="0"/>
                <a:cs typeface="Courier New" pitchFamily="49" charset="0"/>
              </a:rPr>
              <a:t>AG... x25</a:t>
            </a:r>
            <a:endParaRPr lang="fr-CH" dirty="0">
              <a:latin typeface="Courier New" pitchFamily="49" charset="0"/>
              <a:cs typeface="Courier New" pitchFamily="49" charset="0"/>
            </a:endParaRPr>
          </a:p>
        </p:txBody>
      </p:sp>
      <p:sp>
        <p:nvSpPr>
          <p:cNvPr id="160" name="Rectangle 159"/>
          <p:cNvSpPr/>
          <p:nvPr/>
        </p:nvSpPr>
        <p:spPr>
          <a:xfrm>
            <a:off x="2483768" y="1037456"/>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G</a:t>
            </a:r>
            <a:r>
              <a:rPr lang="en-CA" dirty="0" smtClean="0">
                <a:latin typeface="Courier New" pitchFamily="49" charset="0"/>
                <a:cs typeface="Courier New" pitchFamily="49" charset="0"/>
              </a:rPr>
              <a:t>AG... x50</a:t>
            </a:r>
            <a:endParaRPr lang="fr-CH" dirty="0">
              <a:latin typeface="Courier New" pitchFamily="49" charset="0"/>
              <a:cs typeface="Courier New" pitchFamily="49" charset="0"/>
            </a:endParaRPr>
          </a:p>
        </p:txBody>
      </p:sp>
      <p:sp>
        <p:nvSpPr>
          <p:cNvPr id="161" name="Rectangle 160"/>
          <p:cNvSpPr/>
          <p:nvPr/>
        </p:nvSpPr>
        <p:spPr>
          <a:xfrm>
            <a:off x="4572000" y="1325488"/>
            <a:ext cx="936104"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G</a:t>
            </a:r>
            <a:r>
              <a:rPr lang="en-CA" dirty="0" smtClean="0">
                <a:latin typeface="Courier New" pitchFamily="49" charset="0"/>
                <a:cs typeface="Courier New" pitchFamily="49" charset="0"/>
              </a:rPr>
              <a:t>AG</a:t>
            </a:r>
            <a:endParaRPr lang="fr-CH" dirty="0">
              <a:latin typeface="Courier New" pitchFamily="49" charset="0"/>
              <a:cs typeface="Courier New" pitchFamily="49" charset="0"/>
            </a:endParaRPr>
          </a:p>
        </p:txBody>
      </p:sp>
      <p:sp>
        <p:nvSpPr>
          <p:cNvPr id="162" name="Rectangle 161"/>
          <p:cNvSpPr/>
          <p:nvPr/>
        </p:nvSpPr>
        <p:spPr>
          <a:xfrm>
            <a:off x="4572000" y="1613520"/>
            <a:ext cx="936104"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T</a:t>
            </a:r>
            <a:r>
              <a:rPr lang="en-CA" dirty="0" smtClean="0">
                <a:latin typeface="Courier New" pitchFamily="49" charset="0"/>
                <a:cs typeface="Courier New" pitchFamily="49" charset="0"/>
              </a:rPr>
              <a:t>AG</a:t>
            </a:r>
            <a:endParaRPr lang="fr-CH" dirty="0">
              <a:latin typeface="Courier New" pitchFamily="49" charset="0"/>
              <a:cs typeface="Courier New" pitchFamily="49" charset="0"/>
            </a:endParaRPr>
          </a:p>
        </p:txBody>
      </p:sp>
      <p:sp>
        <p:nvSpPr>
          <p:cNvPr id="163" name="Rectangle 162"/>
          <p:cNvSpPr/>
          <p:nvPr/>
        </p:nvSpPr>
        <p:spPr>
          <a:xfrm>
            <a:off x="5580112" y="1613520"/>
            <a:ext cx="936104" cy="21602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CA" dirty="0" smtClean="0">
                <a:latin typeface="Courier New" pitchFamily="49" charset="0"/>
                <a:cs typeface="Courier New" pitchFamily="49" charset="0"/>
              </a:rPr>
              <a:t>GTC..</a:t>
            </a:r>
            <a:endParaRPr lang="fr-CH" dirty="0">
              <a:latin typeface="Courier New" pitchFamily="49" charset="0"/>
              <a:cs typeface="Courier New" pitchFamily="49" charset="0"/>
            </a:endParaRPr>
          </a:p>
        </p:txBody>
      </p:sp>
      <p:sp>
        <p:nvSpPr>
          <p:cNvPr id="164" name="Rectangle 163"/>
          <p:cNvSpPr/>
          <p:nvPr/>
        </p:nvSpPr>
        <p:spPr>
          <a:xfrm>
            <a:off x="5580112" y="1325488"/>
            <a:ext cx="936104"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GTG..</a:t>
            </a:r>
            <a:endParaRPr lang="fr-CH" dirty="0">
              <a:latin typeface="Courier New" pitchFamily="49" charset="0"/>
              <a:cs typeface="Courier New" pitchFamily="49" charset="0"/>
            </a:endParaRPr>
          </a:p>
        </p:txBody>
      </p:sp>
      <p:sp>
        <p:nvSpPr>
          <p:cNvPr id="165" name="Rectangle 164"/>
          <p:cNvSpPr/>
          <p:nvPr/>
        </p:nvSpPr>
        <p:spPr>
          <a:xfrm>
            <a:off x="4572000" y="1901552"/>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U</a:t>
            </a:r>
            <a:r>
              <a:rPr lang="en-CA" dirty="0" smtClean="0">
                <a:latin typeface="Courier New" pitchFamily="49" charset="0"/>
                <a:cs typeface="Courier New" pitchFamily="49" charset="0"/>
              </a:rPr>
              <a:t>AG... x25</a:t>
            </a:r>
            <a:endParaRPr lang="fr-CH" dirty="0">
              <a:latin typeface="Courier New" pitchFamily="49" charset="0"/>
              <a:cs typeface="Courier New" pitchFamily="49" charset="0"/>
            </a:endParaRPr>
          </a:p>
        </p:txBody>
      </p:sp>
      <p:sp>
        <p:nvSpPr>
          <p:cNvPr id="166" name="Rectangle 165"/>
          <p:cNvSpPr/>
          <p:nvPr/>
        </p:nvSpPr>
        <p:spPr>
          <a:xfrm>
            <a:off x="4572000" y="1037456"/>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a:t>
            </a:r>
            <a:r>
              <a:rPr lang="en-CA" b="1" dirty="0" smtClean="0">
                <a:solidFill>
                  <a:srgbClr val="FF0000"/>
                </a:solidFill>
                <a:latin typeface="Courier New" pitchFamily="49" charset="0"/>
                <a:cs typeface="Courier New" pitchFamily="49" charset="0"/>
              </a:rPr>
              <a:t>G</a:t>
            </a:r>
            <a:r>
              <a:rPr lang="en-CA" dirty="0" smtClean="0">
                <a:latin typeface="Courier New" pitchFamily="49" charset="0"/>
                <a:cs typeface="Courier New" pitchFamily="49" charset="0"/>
              </a:rPr>
              <a:t>AG... x50</a:t>
            </a:r>
            <a:endParaRPr lang="fr-CH" dirty="0">
              <a:latin typeface="Courier New" pitchFamily="49" charset="0"/>
              <a:cs typeface="Courier New" pitchFamily="49" charset="0"/>
            </a:endParaRPr>
          </a:p>
        </p:txBody>
      </p:sp>
      <p:sp>
        <p:nvSpPr>
          <p:cNvPr id="167" name="Rectangle 166"/>
          <p:cNvSpPr/>
          <p:nvPr/>
        </p:nvSpPr>
        <p:spPr>
          <a:xfrm>
            <a:off x="6660232" y="1590681"/>
            <a:ext cx="1944216"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smtClean="0">
                <a:solidFill>
                  <a:srgbClr val="FF0000"/>
                </a:solidFill>
                <a:latin typeface="Courier New" pitchFamily="49" charset="0"/>
                <a:cs typeface="Courier New" pitchFamily="49" charset="0"/>
              </a:rPr>
              <a:t>C</a:t>
            </a:r>
            <a:r>
              <a:rPr lang="en-CA" dirty="0" smtClean="0">
                <a:latin typeface="Courier New" pitchFamily="49" charset="0"/>
                <a:cs typeface="Courier New" pitchFamily="49" charset="0"/>
              </a:rPr>
              <a:t>AGGA..</a:t>
            </a:r>
            <a:endParaRPr lang="fr-CH" dirty="0">
              <a:latin typeface="Courier New" pitchFamily="49" charset="0"/>
              <a:cs typeface="Courier New" pitchFamily="49" charset="0"/>
            </a:endParaRPr>
          </a:p>
        </p:txBody>
      </p:sp>
      <p:sp>
        <p:nvSpPr>
          <p:cNvPr id="168" name="Rectangle 167"/>
          <p:cNvSpPr/>
          <p:nvPr/>
        </p:nvSpPr>
        <p:spPr>
          <a:xfrm>
            <a:off x="6660232" y="1325488"/>
            <a:ext cx="1944216" cy="2160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CA" dirty="0" smtClean="0">
                <a:latin typeface="Courier New" pitchFamily="49" charset="0"/>
                <a:cs typeface="Courier New" pitchFamily="49" charset="0"/>
              </a:rPr>
              <a:t>..GGG</a:t>
            </a:r>
            <a:r>
              <a:rPr lang="en-CA" b="1" dirty="0" smtClean="0">
                <a:solidFill>
                  <a:srgbClr val="FF0000"/>
                </a:solidFill>
                <a:latin typeface="Courier New" pitchFamily="49" charset="0"/>
                <a:cs typeface="Courier New" pitchFamily="49" charset="0"/>
              </a:rPr>
              <a:t>T</a:t>
            </a:r>
            <a:r>
              <a:rPr lang="en-CA" dirty="0" smtClean="0">
                <a:latin typeface="Courier New" pitchFamily="49" charset="0"/>
                <a:cs typeface="Courier New" pitchFamily="49" charset="0"/>
              </a:rPr>
              <a:t>AGGA..</a:t>
            </a:r>
            <a:endParaRPr lang="fr-CH" dirty="0">
              <a:latin typeface="Courier New" pitchFamily="49" charset="0"/>
              <a:cs typeface="Courier New" pitchFamily="49" charset="0"/>
            </a:endParaRPr>
          </a:p>
        </p:txBody>
      </p:sp>
      <p:sp>
        <p:nvSpPr>
          <p:cNvPr id="171" name="Rectangle 170"/>
          <p:cNvSpPr/>
          <p:nvPr/>
        </p:nvSpPr>
        <p:spPr>
          <a:xfrm>
            <a:off x="6660232" y="1901552"/>
            <a:ext cx="1944216"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latin typeface="Courier New" pitchFamily="49" charset="0"/>
                <a:cs typeface="Courier New" pitchFamily="49" charset="0"/>
              </a:rPr>
              <a:t>..GGGCAGGA..</a:t>
            </a:r>
            <a:endParaRPr lang="fr-CH" dirty="0">
              <a:latin typeface="Courier New" pitchFamily="49" charset="0"/>
              <a:cs typeface="Courier New" pitchFamily="49" charset="0"/>
            </a:endParaRPr>
          </a:p>
        </p:txBody>
      </p:sp>
      <p:sp>
        <p:nvSpPr>
          <p:cNvPr id="172" name="Rectangle 171"/>
          <p:cNvSpPr/>
          <p:nvPr/>
        </p:nvSpPr>
        <p:spPr>
          <a:xfrm>
            <a:off x="6667845" y="1037456"/>
            <a:ext cx="108012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smtClean="0">
                <a:solidFill>
                  <a:schemeClr val="bg1"/>
                </a:solidFill>
                <a:latin typeface="Courier New" pitchFamily="49" charset="0"/>
                <a:cs typeface="Courier New" pitchFamily="49" charset="0"/>
              </a:rPr>
              <a:t>..GGGU</a:t>
            </a:r>
            <a:endParaRPr lang="fr-CH" dirty="0">
              <a:solidFill>
                <a:schemeClr val="bg1"/>
              </a:solidFill>
              <a:latin typeface="Courier New" pitchFamily="49" charset="0"/>
              <a:cs typeface="Courier New" pitchFamily="49" charset="0"/>
            </a:endParaRPr>
          </a:p>
        </p:txBody>
      </p:sp>
      <p:sp>
        <p:nvSpPr>
          <p:cNvPr id="173" name="TextBox 172"/>
          <p:cNvSpPr txBox="1"/>
          <p:nvPr/>
        </p:nvSpPr>
        <p:spPr>
          <a:xfrm>
            <a:off x="625860" y="1037456"/>
            <a:ext cx="1313949" cy="923330"/>
          </a:xfrm>
          <a:prstGeom prst="rect">
            <a:avLst/>
          </a:prstGeom>
          <a:noFill/>
        </p:spPr>
        <p:txBody>
          <a:bodyPr wrap="none" rtlCol="0">
            <a:spAutoFit/>
          </a:bodyPr>
          <a:lstStyle/>
          <a:p>
            <a:pPr algn="ctr"/>
            <a:r>
              <a:rPr lang="en-CA" dirty="0" smtClean="0"/>
              <a:t>Exons</a:t>
            </a:r>
          </a:p>
          <a:p>
            <a:pPr algn="ctr"/>
            <a:r>
              <a:rPr lang="en-CA" dirty="0" smtClean="0"/>
              <a:t>Transcripts*</a:t>
            </a:r>
          </a:p>
          <a:p>
            <a:pPr algn="ctr"/>
            <a:r>
              <a:rPr lang="en-CA" dirty="0" smtClean="0"/>
              <a:t>Genes*</a:t>
            </a:r>
            <a:endParaRPr lang="fr-CH" dirty="0"/>
          </a:p>
        </p:txBody>
      </p:sp>
      <p:sp>
        <p:nvSpPr>
          <p:cNvPr id="174" name="TextBox 173"/>
          <p:cNvSpPr txBox="1"/>
          <p:nvPr/>
        </p:nvSpPr>
        <p:spPr>
          <a:xfrm>
            <a:off x="380999" y="-4465"/>
            <a:ext cx="9067801" cy="461665"/>
          </a:xfrm>
          <a:prstGeom prst="rect">
            <a:avLst/>
          </a:prstGeom>
          <a:noFill/>
        </p:spPr>
        <p:txBody>
          <a:bodyPr wrap="square" rtlCol="0">
            <a:spAutoFit/>
          </a:bodyPr>
          <a:lstStyle/>
          <a:p>
            <a:r>
              <a:rPr lang="en-CA" sz="2400" b="1" dirty="0" smtClean="0"/>
              <a:t>Increased resolution of </a:t>
            </a:r>
            <a:r>
              <a:rPr lang="en-CA" sz="2400" b="1" dirty="0" err="1" smtClean="0"/>
              <a:t>transcriptome</a:t>
            </a:r>
            <a:r>
              <a:rPr lang="en-CA" sz="2400" b="1" dirty="0" smtClean="0"/>
              <a:t> through RNA- sequencing</a:t>
            </a:r>
            <a:endParaRPr lang="fr-CH" sz="2400" b="1" dirty="0"/>
          </a:p>
        </p:txBody>
      </p:sp>
    </p:spTree>
    <p:extLst>
      <p:ext uri="{BB962C8B-B14F-4D97-AF65-F5344CB8AC3E}">
        <p14:creationId xmlns:p14="http://schemas.microsoft.com/office/powerpoint/2010/main" val="10472191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11560" y="1671935"/>
            <a:ext cx="7917937" cy="461665"/>
          </a:xfrm>
          <a:prstGeom prst="rect">
            <a:avLst/>
          </a:prstGeom>
          <a:noFill/>
        </p:spPr>
        <p:txBody>
          <a:bodyPr wrap="none" rtlCol="0">
            <a:spAutoFit/>
          </a:bodyPr>
          <a:lstStyle/>
          <a:p>
            <a:r>
              <a:rPr lang="en-CA" sz="2400" dirty="0" smtClean="0"/>
              <a:t>RNA-sequencing in 60 Europeans (</a:t>
            </a:r>
            <a:r>
              <a:rPr lang="en-CA" sz="2400" dirty="0" err="1" smtClean="0"/>
              <a:t>HapMap</a:t>
            </a:r>
            <a:r>
              <a:rPr lang="en-CA" sz="2400" dirty="0" smtClean="0"/>
              <a:t> genotypes; LCLs)</a:t>
            </a:r>
            <a:endParaRPr lang="fr-CH" sz="2400" dirty="0"/>
          </a:p>
        </p:txBody>
      </p:sp>
      <p:pic>
        <p:nvPicPr>
          <p:cNvPr id="33795" name="Picture 3"/>
          <p:cNvPicPr>
            <a:picLocks noChangeAspect="1" noChangeArrowheads="1"/>
          </p:cNvPicPr>
          <p:nvPr/>
        </p:nvPicPr>
        <p:blipFill>
          <a:blip r:embed="rId3" cstate="print"/>
          <a:srcRect/>
          <a:stretch>
            <a:fillRect/>
          </a:stretch>
        </p:blipFill>
        <p:spPr bwMode="auto">
          <a:xfrm>
            <a:off x="179512" y="3321660"/>
            <a:ext cx="3443651" cy="2232248"/>
          </a:xfrm>
          <a:prstGeom prst="rect">
            <a:avLst/>
          </a:prstGeom>
          <a:noFill/>
          <a:ln w="9525">
            <a:noFill/>
            <a:miter lim="800000"/>
            <a:headEnd/>
            <a:tailEnd/>
          </a:ln>
        </p:spPr>
      </p:pic>
      <p:pic>
        <p:nvPicPr>
          <p:cNvPr id="33796" name="Picture 4"/>
          <p:cNvPicPr>
            <a:picLocks noChangeAspect="1" noChangeArrowheads="1"/>
          </p:cNvPicPr>
          <p:nvPr/>
        </p:nvPicPr>
        <p:blipFill>
          <a:blip r:embed="rId4" cstate="print"/>
          <a:srcRect/>
          <a:stretch>
            <a:fillRect/>
          </a:stretch>
        </p:blipFill>
        <p:spPr bwMode="auto">
          <a:xfrm>
            <a:off x="6324600" y="3321660"/>
            <a:ext cx="2597177" cy="2480049"/>
          </a:xfrm>
          <a:prstGeom prst="rect">
            <a:avLst/>
          </a:prstGeom>
          <a:noFill/>
          <a:ln w="9525">
            <a:noFill/>
            <a:miter lim="800000"/>
            <a:headEnd/>
            <a:tailEnd/>
          </a:ln>
        </p:spPr>
      </p:pic>
      <p:pic>
        <p:nvPicPr>
          <p:cNvPr id="33797" name="Picture 5"/>
          <p:cNvPicPr>
            <a:picLocks noChangeAspect="1" noChangeArrowheads="1"/>
          </p:cNvPicPr>
          <p:nvPr/>
        </p:nvPicPr>
        <p:blipFill>
          <a:blip r:embed="rId5" cstate="print"/>
          <a:srcRect/>
          <a:stretch>
            <a:fillRect/>
          </a:stretch>
        </p:blipFill>
        <p:spPr bwMode="auto">
          <a:xfrm>
            <a:off x="3656728" y="3325319"/>
            <a:ext cx="2571456" cy="2444613"/>
          </a:xfrm>
          <a:prstGeom prst="rect">
            <a:avLst/>
          </a:prstGeom>
          <a:noFill/>
          <a:ln w="9525">
            <a:noFill/>
            <a:miter lim="800000"/>
            <a:headEnd/>
            <a:tailEnd/>
          </a:ln>
        </p:spPr>
      </p:pic>
      <p:sp>
        <p:nvSpPr>
          <p:cNvPr id="13" name="TextBox 12"/>
          <p:cNvSpPr txBox="1"/>
          <p:nvPr/>
        </p:nvSpPr>
        <p:spPr>
          <a:xfrm>
            <a:off x="539552" y="2205335"/>
            <a:ext cx="8244949" cy="461665"/>
          </a:xfrm>
          <a:prstGeom prst="rect">
            <a:avLst/>
          </a:prstGeom>
          <a:noFill/>
        </p:spPr>
        <p:txBody>
          <a:bodyPr wrap="none" rtlCol="0">
            <a:spAutoFit/>
          </a:bodyPr>
          <a:lstStyle/>
          <a:p>
            <a:r>
              <a:rPr lang="en-CA" sz="2400" b="1" dirty="0" smtClean="0"/>
              <a:t>Found 2x more expression Quantitative Trait Loci (</a:t>
            </a:r>
            <a:r>
              <a:rPr lang="en-CA" sz="2400" b="1" dirty="0" err="1" smtClean="0"/>
              <a:t>eQTLs</a:t>
            </a:r>
            <a:r>
              <a:rPr lang="en-CA" sz="2400" b="1" dirty="0" smtClean="0"/>
              <a:t>) and...</a:t>
            </a:r>
            <a:endParaRPr lang="fr-CH" sz="2400" b="1" dirty="0"/>
          </a:p>
        </p:txBody>
      </p:sp>
      <p:sp>
        <p:nvSpPr>
          <p:cNvPr id="14" name="TextBox 13"/>
          <p:cNvSpPr txBox="1"/>
          <p:nvPr/>
        </p:nvSpPr>
        <p:spPr>
          <a:xfrm>
            <a:off x="1043608" y="2895600"/>
            <a:ext cx="1660776" cy="461665"/>
          </a:xfrm>
          <a:prstGeom prst="rect">
            <a:avLst/>
          </a:prstGeom>
          <a:noFill/>
        </p:spPr>
        <p:txBody>
          <a:bodyPr wrap="none" rtlCol="0">
            <a:spAutoFit/>
          </a:bodyPr>
          <a:lstStyle/>
          <a:p>
            <a:r>
              <a:rPr lang="en-CA" sz="2400" b="1" dirty="0" err="1" smtClean="0"/>
              <a:t>Exon-eQTLs</a:t>
            </a:r>
            <a:endParaRPr lang="fr-CH" sz="2400" b="1" dirty="0"/>
          </a:p>
        </p:txBody>
      </p:sp>
      <p:sp>
        <p:nvSpPr>
          <p:cNvPr id="15" name="TextBox 14"/>
          <p:cNvSpPr txBox="1"/>
          <p:nvPr/>
        </p:nvSpPr>
        <p:spPr>
          <a:xfrm>
            <a:off x="3707904" y="2895600"/>
            <a:ext cx="2351669" cy="461665"/>
          </a:xfrm>
          <a:prstGeom prst="rect">
            <a:avLst/>
          </a:prstGeom>
          <a:noFill/>
        </p:spPr>
        <p:txBody>
          <a:bodyPr wrap="none" rtlCol="0">
            <a:spAutoFit/>
          </a:bodyPr>
          <a:lstStyle/>
          <a:p>
            <a:r>
              <a:rPr lang="en-CA" sz="2400" b="1" dirty="0" smtClean="0"/>
              <a:t>UTR Length-QTLs</a:t>
            </a:r>
            <a:endParaRPr lang="fr-CH" sz="2400" b="1" dirty="0"/>
          </a:p>
        </p:txBody>
      </p:sp>
      <p:sp>
        <p:nvSpPr>
          <p:cNvPr id="16" name="TextBox 15"/>
          <p:cNvSpPr txBox="1"/>
          <p:nvPr/>
        </p:nvSpPr>
        <p:spPr>
          <a:xfrm>
            <a:off x="6629400" y="2895600"/>
            <a:ext cx="1996444" cy="461665"/>
          </a:xfrm>
          <a:prstGeom prst="rect">
            <a:avLst/>
          </a:prstGeom>
          <a:noFill/>
        </p:spPr>
        <p:txBody>
          <a:bodyPr wrap="none" rtlCol="0">
            <a:spAutoFit/>
          </a:bodyPr>
          <a:lstStyle/>
          <a:p>
            <a:r>
              <a:rPr lang="en-CA" sz="2400" b="1" dirty="0" smtClean="0"/>
              <a:t>Splicing </a:t>
            </a:r>
            <a:r>
              <a:rPr lang="en-CA" sz="2400" b="1" dirty="0" err="1" smtClean="0"/>
              <a:t>eQTLs</a:t>
            </a:r>
            <a:endParaRPr lang="fr-CH" sz="2400" b="1" dirty="0"/>
          </a:p>
        </p:txBody>
      </p:sp>
      <p:sp>
        <p:nvSpPr>
          <p:cNvPr id="18" name="TextBox 17"/>
          <p:cNvSpPr txBox="1"/>
          <p:nvPr/>
        </p:nvSpPr>
        <p:spPr>
          <a:xfrm>
            <a:off x="685800" y="5949280"/>
            <a:ext cx="7870360" cy="461665"/>
          </a:xfrm>
          <a:prstGeom prst="rect">
            <a:avLst/>
          </a:prstGeom>
          <a:noFill/>
        </p:spPr>
        <p:txBody>
          <a:bodyPr wrap="none" rtlCol="0">
            <a:spAutoFit/>
          </a:bodyPr>
          <a:lstStyle/>
          <a:p>
            <a:r>
              <a:rPr lang="en-CA" sz="2400" b="1" dirty="0" smtClean="0"/>
              <a:t>Rare </a:t>
            </a:r>
            <a:r>
              <a:rPr lang="en-CA" sz="2400" b="1" dirty="0" err="1" smtClean="0"/>
              <a:t>eQTLs</a:t>
            </a:r>
            <a:r>
              <a:rPr lang="en-CA" sz="2400" b="1" dirty="0" smtClean="0"/>
              <a:t> with allele specific expression-based approaches</a:t>
            </a:r>
            <a:endParaRPr lang="fr-CH" sz="2400" b="1" dirty="0"/>
          </a:p>
        </p:txBody>
      </p:sp>
      <p:sp>
        <p:nvSpPr>
          <p:cNvPr id="2" name="Title 1"/>
          <p:cNvSpPr>
            <a:spLocks noGrp="1"/>
          </p:cNvSpPr>
          <p:nvPr>
            <p:ph type="title"/>
          </p:nvPr>
        </p:nvSpPr>
        <p:spPr>
          <a:xfrm>
            <a:off x="304800" y="533400"/>
            <a:ext cx="8381260" cy="1054394"/>
          </a:xfrm>
        </p:spPr>
        <p:txBody>
          <a:bodyPr>
            <a:normAutofit fontScale="90000"/>
          </a:bodyPr>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 pos="8536446" algn="l"/>
              </a:tabLst>
            </a:pPr>
            <a:r>
              <a:rPr lang="en-GB" sz="4000" dirty="0" smtClean="0">
                <a:ea typeface="DejaVu Sans" charset="0"/>
                <a:cs typeface="DejaVu Sans" charset="0"/>
              </a:rPr>
              <a:t>RNA-</a:t>
            </a:r>
            <a:r>
              <a:rPr lang="en-GB" sz="4000" dirty="0" err="1" smtClean="0">
                <a:ea typeface="DejaVu Sans" charset="0"/>
                <a:cs typeface="DejaVu Sans" charset="0"/>
              </a:rPr>
              <a:t>seq</a:t>
            </a:r>
            <a:r>
              <a:rPr lang="en-GB" sz="4000" dirty="0" smtClean="0">
                <a:ea typeface="DejaVu Sans" charset="0"/>
                <a:cs typeface="DejaVu Sans" charset="0"/>
              </a:rPr>
              <a:t> provides resolution of more QTLs</a:t>
            </a:r>
            <a:r>
              <a:rPr lang="en-GB" dirty="0">
                <a:solidFill>
                  <a:srgbClr val="000000"/>
                </a:solidFill>
                <a:ea typeface="DejaVu Sans" charset="0"/>
                <a:cs typeface="DejaVu Sans" charset="0"/>
              </a:rPr>
              <a:t/>
            </a:r>
            <a:br>
              <a:rPr lang="en-GB" dirty="0">
                <a:solidFill>
                  <a:srgbClr val="000000"/>
                </a:solidFill>
                <a:ea typeface="DejaVu Sans" charset="0"/>
                <a:cs typeface="DejaVu Sans" charset="0"/>
              </a:rPr>
            </a:br>
            <a:endParaRPr lang="en-US" dirty="0"/>
          </a:p>
        </p:txBody>
      </p:sp>
    </p:spTree>
    <p:extLst>
      <p:ext uri="{BB962C8B-B14F-4D97-AF65-F5344CB8AC3E}">
        <p14:creationId xmlns:p14="http://schemas.microsoft.com/office/powerpoint/2010/main" val="306809004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Class activity</a:t>
            </a:r>
            <a:r>
              <a:rPr lang="en-US" b="1" dirty="0" smtClean="0"/>
              <a:t>: </a:t>
            </a:r>
            <a:r>
              <a:rPr lang="en-US" dirty="0"/>
              <a:t>rs10954213 creates a functional </a:t>
            </a:r>
            <a:r>
              <a:rPr lang="en-US" dirty="0" err="1"/>
              <a:t>polyadenylation</a:t>
            </a:r>
            <a:r>
              <a:rPr lang="en-US" dirty="0"/>
              <a:t> site</a:t>
            </a:r>
          </a:p>
        </p:txBody>
      </p:sp>
      <p:pic>
        <p:nvPicPr>
          <p:cNvPr id="2050" name="Picture 2" descr="Fig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68286"/>
            <a:ext cx="4648200" cy="396153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38400" y="6326556"/>
            <a:ext cx="3985835" cy="369332"/>
          </a:xfrm>
          <a:prstGeom prst="rect">
            <a:avLst/>
          </a:prstGeom>
          <a:noFill/>
        </p:spPr>
        <p:txBody>
          <a:bodyPr wrap="none" rtlCol="0">
            <a:spAutoFit/>
          </a:bodyPr>
          <a:lstStyle/>
          <a:p>
            <a:r>
              <a:rPr lang="en-US" dirty="0" err="1" smtClean="0"/>
              <a:t>Cunninghame</a:t>
            </a:r>
            <a:r>
              <a:rPr lang="en-US" dirty="0" smtClean="0"/>
              <a:t> Graham et al., HMG, 2007</a:t>
            </a:r>
            <a:endParaRPr lang="en-US" dirty="0"/>
          </a:p>
        </p:txBody>
      </p:sp>
      <p:sp>
        <p:nvSpPr>
          <p:cNvPr id="4" name="TextBox 3"/>
          <p:cNvSpPr txBox="1"/>
          <p:nvPr/>
        </p:nvSpPr>
        <p:spPr>
          <a:xfrm>
            <a:off x="5007429" y="2303844"/>
            <a:ext cx="4114800" cy="3693319"/>
          </a:xfrm>
          <a:prstGeom prst="rect">
            <a:avLst/>
          </a:prstGeom>
          <a:noFill/>
        </p:spPr>
        <p:txBody>
          <a:bodyPr wrap="square" rtlCol="0">
            <a:spAutoFit/>
          </a:bodyPr>
          <a:lstStyle/>
          <a:p>
            <a:r>
              <a:rPr lang="en-US" dirty="0"/>
              <a:t>The A allele of rs10954213 </a:t>
            </a:r>
            <a:r>
              <a:rPr lang="en-US" dirty="0" smtClean="0"/>
              <a:t>creates </a:t>
            </a:r>
            <a:r>
              <a:rPr lang="en-US" dirty="0"/>
              <a:t>a functional </a:t>
            </a:r>
            <a:r>
              <a:rPr lang="en-US" dirty="0" err="1"/>
              <a:t>polyadenylation</a:t>
            </a:r>
            <a:r>
              <a:rPr lang="en-US" dirty="0"/>
              <a:t> site </a:t>
            </a:r>
            <a:endParaRPr lang="en-US" dirty="0" smtClean="0"/>
          </a:p>
          <a:p>
            <a:r>
              <a:rPr lang="en-US" dirty="0" smtClean="0"/>
              <a:t>and </a:t>
            </a:r>
            <a:r>
              <a:rPr lang="en-US" dirty="0"/>
              <a:t>the A genotype correlates with increased expression of a </a:t>
            </a:r>
            <a:endParaRPr lang="en-US" dirty="0" smtClean="0"/>
          </a:p>
          <a:p>
            <a:r>
              <a:rPr lang="en-US" dirty="0" smtClean="0"/>
              <a:t>transcript </a:t>
            </a:r>
            <a:r>
              <a:rPr lang="en-US" dirty="0"/>
              <a:t>variant containing a shorter 3′-UTR. Expression levels of </a:t>
            </a:r>
            <a:endParaRPr lang="en-US" dirty="0" smtClean="0"/>
          </a:p>
          <a:p>
            <a:r>
              <a:rPr lang="en-US" dirty="0" smtClean="0"/>
              <a:t>transcript </a:t>
            </a:r>
            <a:r>
              <a:rPr lang="en-US" dirty="0"/>
              <a:t>variants with the shorter or longer 3′-UTRs are inversely correlated. </a:t>
            </a:r>
            <a:endParaRPr lang="en-US" dirty="0" smtClean="0"/>
          </a:p>
          <a:p>
            <a:r>
              <a:rPr lang="en-US" dirty="0" smtClean="0"/>
              <a:t>Our </a:t>
            </a:r>
            <a:r>
              <a:rPr lang="en-US" dirty="0"/>
              <a:t>data support a new mechanism by which an </a:t>
            </a:r>
            <a:r>
              <a:rPr lang="en-US" i="1" dirty="0"/>
              <a:t>IRF5</a:t>
            </a:r>
            <a:r>
              <a:rPr lang="en-US" dirty="0"/>
              <a:t> polymorphism controls </a:t>
            </a:r>
            <a:endParaRPr lang="en-US" dirty="0" smtClean="0"/>
          </a:p>
          <a:p>
            <a:r>
              <a:rPr lang="en-US" dirty="0" smtClean="0"/>
              <a:t>the </a:t>
            </a:r>
            <a:r>
              <a:rPr lang="en-US" dirty="0"/>
              <a:t>expression of alternate transcript variants which may have </a:t>
            </a:r>
            <a:endParaRPr lang="en-US" dirty="0" smtClean="0"/>
          </a:p>
          <a:p>
            <a:r>
              <a:rPr lang="en-US" dirty="0" smtClean="0"/>
              <a:t>different </a:t>
            </a:r>
            <a:r>
              <a:rPr lang="en-US" dirty="0"/>
              <a:t>effects on interferon </a:t>
            </a:r>
            <a:r>
              <a:rPr lang="en-US" dirty="0" smtClean="0"/>
              <a:t>signaling</a:t>
            </a:r>
            <a:endParaRPr lang="en-US" dirty="0"/>
          </a:p>
        </p:txBody>
      </p:sp>
    </p:spTree>
    <p:extLst>
      <p:ext uri="{BB962C8B-B14F-4D97-AF65-F5344CB8AC3E}">
        <p14:creationId xmlns:p14="http://schemas.microsoft.com/office/powerpoint/2010/main" val="2373404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Splicing eQTL</a:t>
            </a:r>
            <a:endParaRPr lang="en-US" dirty="0"/>
          </a:p>
        </p:txBody>
      </p:sp>
      <p:sp>
        <p:nvSpPr>
          <p:cNvPr id="3" name="TextBox 2"/>
          <p:cNvSpPr txBox="1"/>
          <p:nvPr/>
        </p:nvSpPr>
        <p:spPr>
          <a:xfrm>
            <a:off x="457200" y="1371600"/>
            <a:ext cx="8353633" cy="461665"/>
          </a:xfrm>
          <a:prstGeom prst="rect">
            <a:avLst/>
          </a:prstGeom>
          <a:noFill/>
        </p:spPr>
        <p:txBody>
          <a:bodyPr wrap="none" rtlCol="0">
            <a:spAutoFit/>
          </a:bodyPr>
          <a:lstStyle/>
          <a:p>
            <a:r>
              <a:rPr lang="en-US" sz="2400" dirty="0" smtClean="0"/>
              <a:t>Can investigate relative transcript ratios or reads across junctions.</a:t>
            </a:r>
            <a:endParaRPr lang="en-US" sz="24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438400"/>
            <a:ext cx="4915696" cy="3121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cis_iso.png"/>
          <p:cNvPicPr>
            <a:picLocks noChangeAspect="1"/>
          </p:cNvPicPr>
          <p:nvPr/>
        </p:nvPicPr>
        <p:blipFill>
          <a:blip r:embed="rId3"/>
          <a:srcRect b="6405"/>
          <a:stretch>
            <a:fillRect/>
          </a:stretch>
        </p:blipFill>
        <p:spPr>
          <a:xfrm>
            <a:off x="5379342" y="3031808"/>
            <a:ext cx="3604212" cy="2051719"/>
          </a:xfrm>
          <a:prstGeom prst="rect">
            <a:avLst/>
          </a:prstGeom>
        </p:spPr>
      </p:pic>
      <p:sp>
        <p:nvSpPr>
          <p:cNvPr id="6" name="Rectangle 5"/>
          <p:cNvSpPr/>
          <p:nvPr/>
        </p:nvSpPr>
        <p:spPr>
          <a:xfrm>
            <a:off x="5812818" y="4998623"/>
            <a:ext cx="3275438" cy="12231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7" name="Rectangle 6"/>
          <p:cNvSpPr/>
          <p:nvPr/>
        </p:nvSpPr>
        <p:spPr>
          <a:xfrm>
            <a:off x="5901545" y="3283205"/>
            <a:ext cx="2700867" cy="101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8" name="TextBox 7"/>
          <p:cNvSpPr txBox="1"/>
          <p:nvPr/>
        </p:nvSpPr>
        <p:spPr>
          <a:xfrm>
            <a:off x="5273502" y="2438400"/>
            <a:ext cx="3799245" cy="369332"/>
          </a:xfrm>
          <a:prstGeom prst="rect">
            <a:avLst/>
          </a:prstGeom>
          <a:noFill/>
        </p:spPr>
        <p:txBody>
          <a:bodyPr wrap="none" rtlCol="0">
            <a:spAutoFit/>
          </a:bodyPr>
          <a:lstStyle/>
          <a:p>
            <a:pPr marL="131763" indent="-157163">
              <a:buFont typeface="Arial"/>
              <a:buChar char="•"/>
            </a:pPr>
            <a:r>
              <a:rPr lang="en-US" dirty="0" smtClean="0">
                <a:solidFill>
                  <a:prstClr val="black"/>
                </a:solidFill>
                <a:latin typeface="Calibri"/>
              </a:rPr>
              <a:t>Splicing </a:t>
            </a:r>
            <a:r>
              <a:rPr lang="en-US" dirty="0">
                <a:solidFill>
                  <a:prstClr val="black"/>
                </a:solidFill>
                <a:latin typeface="Calibri"/>
              </a:rPr>
              <a:t>also affected for many genes</a:t>
            </a:r>
          </a:p>
        </p:txBody>
      </p:sp>
      <p:grpSp>
        <p:nvGrpSpPr>
          <p:cNvPr id="9" name="Group 58"/>
          <p:cNvGrpSpPr/>
          <p:nvPr/>
        </p:nvGrpSpPr>
        <p:grpSpPr>
          <a:xfrm>
            <a:off x="6072548" y="3547268"/>
            <a:ext cx="1015591" cy="338554"/>
            <a:chOff x="3766573" y="4748311"/>
            <a:chExt cx="1015591" cy="338554"/>
          </a:xfrm>
        </p:grpSpPr>
        <p:cxnSp>
          <p:nvCxnSpPr>
            <p:cNvPr id="10" name="Straight Connector 9"/>
            <p:cNvCxnSpPr/>
            <p:nvPr/>
          </p:nvCxnSpPr>
          <p:spPr>
            <a:xfrm>
              <a:off x="3766573" y="4936815"/>
              <a:ext cx="348642" cy="1588"/>
            </a:xfrm>
            <a:prstGeom prst="line">
              <a:avLst/>
            </a:prstGeom>
            <a:ln>
              <a:solidFill>
                <a:srgbClr val="2E91CD"/>
              </a:solidFill>
            </a:ln>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4110185" y="4748311"/>
              <a:ext cx="671979" cy="338554"/>
            </a:xfrm>
            <a:prstGeom prst="rect">
              <a:avLst/>
            </a:prstGeom>
            <a:noFill/>
          </p:spPr>
          <p:txBody>
            <a:bodyPr wrap="none" rtlCol="0">
              <a:spAutoFit/>
            </a:bodyPr>
            <a:lstStyle/>
            <a:p>
              <a:r>
                <a:rPr lang="en-US" sz="1600" dirty="0">
                  <a:solidFill>
                    <a:prstClr val="black"/>
                  </a:solidFill>
                  <a:latin typeface="Calibri"/>
                </a:rPr>
                <a:t>sQTLs</a:t>
              </a:r>
            </a:p>
          </p:txBody>
        </p:sp>
      </p:grpSp>
      <p:grpSp>
        <p:nvGrpSpPr>
          <p:cNvPr id="12" name="Group 55"/>
          <p:cNvGrpSpPr/>
          <p:nvPr/>
        </p:nvGrpSpPr>
        <p:grpSpPr>
          <a:xfrm>
            <a:off x="6072548" y="3300141"/>
            <a:ext cx="1290706" cy="338554"/>
            <a:chOff x="3766573" y="4491277"/>
            <a:chExt cx="1290706" cy="338554"/>
          </a:xfrm>
        </p:grpSpPr>
        <p:cxnSp>
          <p:nvCxnSpPr>
            <p:cNvPr id="13" name="Straight Connector 12"/>
            <p:cNvCxnSpPr/>
            <p:nvPr/>
          </p:nvCxnSpPr>
          <p:spPr>
            <a:xfrm>
              <a:off x="3766573" y="4696714"/>
              <a:ext cx="348642" cy="1588"/>
            </a:xfrm>
            <a:prstGeom prst="line">
              <a:avLst/>
            </a:prstGeom>
            <a:ln>
              <a:solidFill>
                <a:srgbClr val="253A94"/>
              </a:solidFill>
            </a:ln>
            <a:effectLst/>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4110185" y="4491277"/>
              <a:ext cx="947094" cy="338554"/>
            </a:xfrm>
            <a:prstGeom prst="rect">
              <a:avLst/>
            </a:prstGeom>
            <a:noFill/>
          </p:spPr>
          <p:txBody>
            <a:bodyPr wrap="none" rtlCol="0">
              <a:spAutoFit/>
            </a:bodyPr>
            <a:lstStyle/>
            <a:p>
              <a:r>
                <a:rPr lang="en-US" sz="1600" dirty="0" err="1">
                  <a:solidFill>
                    <a:prstClr val="black"/>
                  </a:solidFill>
                  <a:latin typeface="Calibri"/>
                </a:rPr>
                <a:t>cis</a:t>
              </a:r>
              <a:r>
                <a:rPr lang="en-US" sz="1600" dirty="0">
                  <a:solidFill>
                    <a:prstClr val="black"/>
                  </a:solidFill>
                  <a:latin typeface="Calibri"/>
                </a:rPr>
                <a:t> eQTLs</a:t>
              </a:r>
            </a:p>
          </p:txBody>
        </p:sp>
      </p:grpSp>
      <p:sp>
        <p:nvSpPr>
          <p:cNvPr id="15" name="Rectangle 14"/>
          <p:cNvSpPr/>
          <p:nvPr/>
        </p:nvSpPr>
        <p:spPr>
          <a:xfrm>
            <a:off x="5854602" y="3904049"/>
            <a:ext cx="600645" cy="338554"/>
          </a:xfrm>
          <a:prstGeom prst="rect">
            <a:avLst/>
          </a:prstGeom>
        </p:spPr>
        <p:txBody>
          <a:bodyPr wrap="none">
            <a:spAutoFit/>
          </a:bodyPr>
          <a:lstStyle/>
          <a:p>
            <a:r>
              <a:rPr lang="en-US" sz="1600" dirty="0">
                <a:solidFill>
                  <a:prstClr val="black"/>
                </a:solidFill>
                <a:latin typeface="Calibri"/>
              </a:rPr>
              <a:t>6738</a:t>
            </a:r>
          </a:p>
        </p:txBody>
      </p:sp>
      <p:sp>
        <p:nvSpPr>
          <p:cNvPr id="16" name="Rectangle 15"/>
          <p:cNvSpPr/>
          <p:nvPr/>
        </p:nvSpPr>
        <p:spPr>
          <a:xfrm>
            <a:off x="7789281" y="3375696"/>
            <a:ext cx="704640" cy="338554"/>
          </a:xfrm>
          <a:prstGeom prst="rect">
            <a:avLst/>
          </a:prstGeom>
        </p:spPr>
        <p:txBody>
          <a:bodyPr wrap="none">
            <a:spAutoFit/>
          </a:bodyPr>
          <a:lstStyle/>
          <a:p>
            <a:r>
              <a:rPr lang="en-US" sz="1600" dirty="0">
                <a:solidFill>
                  <a:prstClr val="black"/>
                </a:solidFill>
                <a:latin typeface="Calibri"/>
              </a:rPr>
              <a:t>10914</a:t>
            </a:r>
          </a:p>
        </p:txBody>
      </p:sp>
      <p:sp>
        <p:nvSpPr>
          <p:cNvPr id="17" name="Rectangle 16"/>
          <p:cNvSpPr/>
          <p:nvPr/>
        </p:nvSpPr>
        <p:spPr>
          <a:xfrm>
            <a:off x="5854602" y="4555045"/>
            <a:ext cx="600645" cy="338554"/>
          </a:xfrm>
          <a:prstGeom prst="rect">
            <a:avLst/>
          </a:prstGeom>
        </p:spPr>
        <p:txBody>
          <a:bodyPr wrap="none">
            <a:spAutoFit/>
          </a:bodyPr>
          <a:lstStyle/>
          <a:p>
            <a:r>
              <a:rPr lang="en-US" sz="1600" dirty="0">
                <a:solidFill>
                  <a:prstClr val="black"/>
                </a:solidFill>
                <a:latin typeface="Calibri"/>
              </a:rPr>
              <a:t>1158</a:t>
            </a:r>
          </a:p>
        </p:txBody>
      </p:sp>
      <p:sp>
        <p:nvSpPr>
          <p:cNvPr id="18" name="Rectangle 17"/>
          <p:cNvSpPr/>
          <p:nvPr/>
        </p:nvSpPr>
        <p:spPr>
          <a:xfrm>
            <a:off x="7867278" y="4319814"/>
            <a:ext cx="600645" cy="338554"/>
          </a:xfrm>
          <a:prstGeom prst="rect">
            <a:avLst/>
          </a:prstGeom>
        </p:spPr>
        <p:txBody>
          <a:bodyPr wrap="none">
            <a:spAutoFit/>
          </a:bodyPr>
          <a:lstStyle/>
          <a:p>
            <a:r>
              <a:rPr lang="en-US" sz="1600" dirty="0">
                <a:solidFill>
                  <a:prstClr val="black"/>
                </a:solidFill>
                <a:latin typeface="Calibri"/>
              </a:rPr>
              <a:t>2851</a:t>
            </a:r>
          </a:p>
        </p:txBody>
      </p:sp>
      <p:cxnSp>
        <p:nvCxnSpPr>
          <p:cNvPr id="19" name="Straight Connector 18"/>
          <p:cNvCxnSpPr/>
          <p:nvPr/>
        </p:nvCxnSpPr>
        <p:spPr>
          <a:xfrm rot="5400000">
            <a:off x="5872825" y="4441027"/>
            <a:ext cx="1069725" cy="1588"/>
          </a:xfrm>
          <a:prstGeom prst="line">
            <a:avLst/>
          </a:prstGeom>
          <a:ln w="1270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H="1">
            <a:off x="7671211" y="4239387"/>
            <a:ext cx="1502540" cy="1"/>
          </a:xfrm>
          <a:prstGeom prst="line">
            <a:avLst/>
          </a:prstGeom>
          <a:ln w="12700"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rot="16200000">
            <a:off x="4579858" y="3938556"/>
            <a:ext cx="1572816" cy="369332"/>
          </a:xfrm>
          <a:prstGeom prst="rect">
            <a:avLst/>
          </a:prstGeom>
          <a:noFill/>
        </p:spPr>
        <p:txBody>
          <a:bodyPr wrap="none" rtlCol="0">
            <a:spAutoFit/>
          </a:bodyPr>
          <a:lstStyle/>
          <a:p>
            <a:r>
              <a:rPr lang="en-US" dirty="0">
                <a:solidFill>
                  <a:prstClr val="black"/>
                </a:solidFill>
                <a:latin typeface="Calibri"/>
              </a:rPr>
              <a:t>Number </a:t>
            </a:r>
            <a:r>
              <a:rPr lang="en-US" dirty="0" err="1">
                <a:solidFill>
                  <a:prstClr val="black"/>
                </a:solidFill>
                <a:latin typeface="Calibri"/>
              </a:rPr>
              <a:t>eQTLs</a:t>
            </a:r>
            <a:endParaRPr lang="en-US" dirty="0">
              <a:solidFill>
                <a:prstClr val="black"/>
              </a:solidFill>
              <a:latin typeface="Calibri"/>
            </a:endParaRPr>
          </a:p>
        </p:txBody>
      </p:sp>
      <p:sp>
        <p:nvSpPr>
          <p:cNvPr id="22" name="TextBox 21"/>
          <p:cNvSpPr txBox="1"/>
          <p:nvPr/>
        </p:nvSpPr>
        <p:spPr>
          <a:xfrm>
            <a:off x="6171183" y="4899586"/>
            <a:ext cx="457652" cy="307777"/>
          </a:xfrm>
          <a:prstGeom prst="rect">
            <a:avLst/>
          </a:prstGeom>
          <a:noFill/>
        </p:spPr>
        <p:txBody>
          <a:bodyPr wrap="none" rtlCol="0">
            <a:spAutoFit/>
          </a:bodyPr>
          <a:lstStyle/>
          <a:p>
            <a:r>
              <a:rPr lang="en-US" sz="1400" dirty="0">
                <a:solidFill>
                  <a:prstClr val="black"/>
                </a:solidFill>
                <a:latin typeface="Calibri"/>
              </a:rPr>
              <a:t>200</a:t>
            </a:r>
          </a:p>
        </p:txBody>
      </p:sp>
      <p:sp>
        <p:nvSpPr>
          <p:cNvPr id="23" name="TextBox 22"/>
          <p:cNvSpPr txBox="1"/>
          <p:nvPr/>
        </p:nvSpPr>
        <p:spPr>
          <a:xfrm>
            <a:off x="6741756" y="4899586"/>
            <a:ext cx="457652" cy="307777"/>
          </a:xfrm>
          <a:prstGeom prst="rect">
            <a:avLst/>
          </a:prstGeom>
          <a:noFill/>
        </p:spPr>
        <p:txBody>
          <a:bodyPr wrap="none" rtlCol="0">
            <a:spAutoFit/>
          </a:bodyPr>
          <a:lstStyle/>
          <a:p>
            <a:r>
              <a:rPr lang="en-US" sz="1400" dirty="0">
                <a:solidFill>
                  <a:prstClr val="black"/>
                </a:solidFill>
                <a:latin typeface="Calibri"/>
              </a:rPr>
              <a:t>400</a:t>
            </a:r>
          </a:p>
        </p:txBody>
      </p:sp>
      <p:sp>
        <p:nvSpPr>
          <p:cNvPr id="24" name="TextBox 23"/>
          <p:cNvSpPr txBox="1"/>
          <p:nvPr/>
        </p:nvSpPr>
        <p:spPr>
          <a:xfrm>
            <a:off x="7301653" y="4899586"/>
            <a:ext cx="457652" cy="307777"/>
          </a:xfrm>
          <a:prstGeom prst="rect">
            <a:avLst/>
          </a:prstGeom>
          <a:noFill/>
        </p:spPr>
        <p:txBody>
          <a:bodyPr wrap="none" rtlCol="0">
            <a:spAutoFit/>
          </a:bodyPr>
          <a:lstStyle/>
          <a:p>
            <a:r>
              <a:rPr lang="en-US" sz="1400" dirty="0">
                <a:solidFill>
                  <a:prstClr val="black"/>
                </a:solidFill>
                <a:latin typeface="Calibri"/>
              </a:rPr>
              <a:t>600</a:t>
            </a:r>
          </a:p>
        </p:txBody>
      </p:sp>
      <p:sp>
        <p:nvSpPr>
          <p:cNvPr id="25" name="TextBox 24"/>
          <p:cNvSpPr txBox="1"/>
          <p:nvPr/>
        </p:nvSpPr>
        <p:spPr>
          <a:xfrm>
            <a:off x="7867278" y="4899586"/>
            <a:ext cx="457652" cy="307777"/>
          </a:xfrm>
          <a:prstGeom prst="rect">
            <a:avLst/>
          </a:prstGeom>
          <a:noFill/>
        </p:spPr>
        <p:txBody>
          <a:bodyPr wrap="none" rtlCol="0">
            <a:spAutoFit/>
          </a:bodyPr>
          <a:lstStyle/>
          <a:p>
            <a:r>
              <a:rPr lang="en-US" sz="1400" dirty="0">
                <a:solidFill>
                  <a:prstClr val="black"/>
                </a:solidFill>
                <a:latin typeface="Calibri"/>
              </a:rPr>
              <a:t>800</a:t>
            </a:r>
          </a:p>
        </p:txBody>
      </p:sp>
      <p:sp>
        <p:nvSpPr>
          <p:cNvPr id="26" name="TextBox 25"/>
          <p:cNvSpPr txBox="1"/>
          <p:nvPr/>
        </p:nvSpPr>
        <p:spPr>
          <a:xfrm>
            <a:off x="8378030" y="4899586"/>
            <a:ext cx="548648" cy="307777"/>
          </a:xfrm>
          <a:prstGeom prst="rect">
            <a:avLst/>
          </a:prstGeom>
          <a:noFill/>
        </p:spPr>
        <p:txBody>
          <a:bodyPr wrap="none" rtlCol="0">
            <a:spAutoFit/>
          </a:bodyPr>
          <a:lstStyle/>
          <a:p>
            <a:r>
              <a:rPr lang="en-US" sz="1400" dirty="0">
                <a:solidFill>
                  <a:prstClr val="black"/>
                </a:solidFill>
                <a:latin typeface="Calibri"/>
              </a:rPr>
              <a:t>1000</a:t>
            </a:r>
          </a:p>
        </p:txBody>
      </p:sp>
      <p:sp>
        <p:nvSpPr>
          <p:cNvPr id="27" name="TextBox 26"/>
          <p:cNvSpPr txBox="1"/>
          <p:nvPr/>
        </p:nvSpPr>
        <p:spPr>
          <a:xfrm>
            <a:off x="6357581" y="5047322"/>
            <a:ext cx="2010248" cy="369332"/>
          </a:xfrm>
          <a:prstGeom prst="rect">
            <a:avLst/>
          </a:prstGeom>
          <a:noFill/>
        </p:spPr>
        <p:txBody>
          <a:bodyPr wrap="none" rtlCol="0">
            <a:spAutoFit/>
          </a:bodyPr>
          <a:lstStyle/>
          <a:p>
            <a:r>
              <a:rPr lang="en-US" dirty="0">
                <a:solidFill>
                  <a:prstClr val="black"/>
                </a:solidFill>
                <a:latin typeface="Calibri"/>
              </a:rPr>
              <a:t>Number individuals</a:t>
            </a:r>
          </a:p>
        </p:txBody>
      </p:sp>
      <p:sp>
        <p:nvSpPr>
          <p:cNvPr id="4" name="TextBox 3"/>
          <p:cNvSpPr txBox="1"/>
          <p:nvPr/>
        </p:nvSpPr>
        <p:spPr>
          <a:xfrm>
            <a:off x="5486400" y="5639191"/>
            <a:ext cx="3593035" cy="369332"/>
          </a:xfrm>
          <a:prstGeom prst="rect">
            <a:avLst/>
          </a:prstGeom>
          <a:noFill/>
        </p:spPr>
        <p:txBody>
          <a:bodyPr wrap="none" rtlCol="0">
            <a:spAutoFit/>
          </a:bodyPr>
          <a:lstStyle/>
          <a:p>
            <a:r>
              <a:rPr lang="en-US" dirty="0" smtClean="0"/>
              <a:t>Battle et al, Genome Research, 2014</a:t>
            </a:r>
            <a:endParaRPr lang="en-US" dirty="0"/>
          </a:p>
        </p:txBody>
      </p:sp>
      <p:sp>
        <p:nvSpPr>
          <p:cNvPr id="29" name="TextBox 28"/>
          <p:cNvSpPr txBox="1"/>
          <p:nvPr/>
        </p:nvSpPr>
        <p:spPr>
          <a:xfrm>
            <a:off x="1478143" y="5823857"/>
            <a:ext cx="3272947" cy="369332"/>
          </a:xfrm>
          <a:prstGeom prst="rect">
            <a:avLst/>
          </a:prstGeom>
          <a:noFill/>
        </p:spPr>
        <p:txBody>
          <a:bodyPr wrap="none" rtlCol="0">
            <a:spAutoFit/>
          </a:bodyPr>
          <a:lstStyle/>
          <a:p>
            <a:r>
              <a:rPr lang="en-US" dirty="0" smtClean="0"/>
              <a:t>Katz et al, Nature Methods, 2010</a:t>
            </a:r>
            <a:endParaRPr lang="en-US" dirty="0"/>
          </a:p>
        </p:txBody>
      </p:sp>
    </p:spTree>
    <p:extLst>
      <p:ext uri="{BB962C8B-B14F-4D97-AF65-F5344CB8AC3E}">
        <p14:creationId xmlns:p14="http://schemas.microsoft.com/office/powerpoint/2010/main" val="7906896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Advantages of ASE</a:t>
            </a:r>
            <a:endParaRPr lang="en-US" sz="3600" dirty="0"/>
          </a:p>
        </p:txBody>
      </p:sp>
      <p:sp>
        <p:nvSpPr>
          <p:cNvPr id="3" name="Content Placeholder 2"/>
          <p:cNvSpPr>
            <a:spLocks noGrp="1"/>
          </p:cNvSpPr>
          <p:nvPr>
            <p:ph idx="1"/>
          </p:nvPr>
        </p:nvSpPr>
        <p:spPr/>
        <p:txBody>
          <a:bodyPr/>
          <a:lstStyle/>
          <a:p>
            <a:r>
              <a:rPr lang="en-US" dirty="0" smtClean="0"/>
              <a:t>Test within an individual allelic imbalance, given one has sufficient reads.</a:t>
            </a:r>
            <a:endParaRPr lang="en-US" dirty="0"/>
          </a:p>
        </p:txBody>
      </p:sp>
      <p:pic>
        <p:nvPicPr>
          <p:cNvPr id="4" name="Picture 5"/>
          <p:cNvPicPr>
            <a:picLocks noChangeAspect="1" noChangeArrowheads="1"/>
          </p:cNvPicPr>
          <p:nvPr/>
        </p:nvPicPr>
        <p:blipFill>
          <a:blip r:embed="rId2" cstate="print"/>
          <a:srcRect/>
          <a:stretch>
            <a:fillRect/>
          </a:stretch>
        </p:blipFill>
        <p:spPr bwMode="auto">
          <a:xfrm>
            <a:off x="2286000" y="3048000"/>
            <a:ext cx="4802187" cy="3213100"/>
          </a:xfrm>
          <a:prstGeom prst="rect">
            <a:avLst/>
          </a:prstGeom>
          <a:noFill/>
          <a:ln w="9525">
            <a:noFill/>
            <a:miter lim="800000"/>
            <a:headEnd/>
            <a:tailEnd/>
          </a:ln>
        </p:spPr>
      </p:pic>
    </p:spTree>
    <p:extLst>
      <p:ext uri="{BB962C8B-B14F-4D97-AF65-F5344CB8AC3E}">
        <p14:creationId xmlns:p14="http://schemas.microsoft.com/office/powerpoint/2010/main" val="37177537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152400"/>
            <a:ext cx="8229600" cy="1143000"/>
          </a:xfrm>
        </p:spPr>
        <p:txBody>
          <a:bodyPr>
            <a:noAutofit/>
          </a:bodyPr>
          <a:lstStyle/>
          <a:p>
            <a:r>
              <a:rPr lang="en-US" sz="3600" dirty="0" smtClean="0"/>
              <a:t>Using ASE to detect GWAS signals driven by </a:t>
            </a:r>
            <a:r>
              <a:rPr lang="en-US" sz="3600" u="sng" dirty="0" smtClean="0"/>
              <a:t>multiple</a:t>
            </a:r>
            <a:r>
              <a:rPr lang="en-US" sz="3600" dirty="0" smtClean="0"/>
              <a:t> causal variants</a:t>
            </a:r>
            <a:endParaRPr lang="en-US" sz="36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193" y="1295400"/>
            <a:ext cx="704193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705600" y="6481533"/>
            <a:ext cx="2351349" cy="307777"/>
          </a:xfrm>
          <a:prstGeom prst="rect">
            <a:avLst/>
          </a:prstGeom>
          <a:noFill/>
        </p:spPr>
        <p:txBody>
          <a:bodyPr wrap="none" rtlCol="0">
            <a:spAutoFit/>
          </a:bodyPr>
          <a:lstStyle/>
          <a:p>
            <a:r>
              <a:rPr lang="en-US" sz="1400" dirty="0" smtClean="0"/>
              <a:t>Lucia </a:t>
            </a:r>
            <a:r>
              <a:rPr lang="en-US" sz="1400" dirty="0" err="1" smtClean="0"/>
              <a:t>Conde</a:t>
            </a:r>
            <a:r>
              <a:rPr lang="en-US" sz="1400" dirty="0" smtClean="0"/>
              <a:t> et al, </a:t>
            </a:r>
            <a:r>
              <a:rPr lang="en-US" sz="1400" i="1" dirty="0" smtClean="0"/>
              <a:t>AJHG</a:t>
            </a:r>
            <a:r>
              <a:rPr lang="en-US" sz="1400" dirty="0" smtClean="0"/>
              <a:t>, 2013</a:t>
            </a:r>
            <a:endParaRPr lang="en-US" sz="1400" dirty="0"/>
          </a:p>
        </p:txBody>
      </p:sp>
      <p:sp>
        <p:nvSpPr>
          <p:cNvPr id="3" name="TextBox 2"/>
          <p:cNvSpPr txBox="1"/>
          <p:nvPr/>
        </p:nvSpPr>
        <p:spPr>
          <a:xfrm>
            <a:off x="6858000" y="3962400"/>
            <a:ext cx="2236253" cy="830997"/>
          </a:xfrm>
          <a:prstGeom prst="rect">
            <a:avLst/>
          </a:prstGeom>
          <a:solidFill>
            <a:schemeClr val="bg1"/>
          </a:solidFill>
        </p:spPr>
        <p:txBody>
          <a:bodyPr wrap="none" rtlCol="0">
            <a:spAutoFit/>
          </a:bodyPr>
          <a:lstStyle/>
          <a:p>
            <a:r>
              <a:rPr lang="en-US" sz="2400" dirty="0" smtClean="0">
                <a:solidFill>
                  <a:srgbClr val="FF0000"/>
                </a:solidFill>
              </a:rPr>
              <a:t>ABUNDANT ASE</a:t>
            </a:r>
          </a:p>
          <a:p>
            <a:r>
              <a:rPr lang="en-US" sz="2400" dirty="0" smtClean="0">
                <a:solidFill>
                  <a:srgbClr val="FF0000"/>
                </a:solidFill>
              </a:rPr>
              <a:t>FOR HETS</a:t>
            </a:r>
            <a:endParaRPr lang="en-US" sz="2400" dirty="0">
              <a:solidFill>
                <a:srgbClr val="FF0000"/>
              </a:solidFill>
            </a:endParaRPr>
          </a:p>
        </p:txBody>
      </p:sp>
      <p:sp>
        <p:nvSpPr>
          <p:cNvPr id="7" name="TextBox 6"/>
          <p:cNvSpPr txBox="1"/>
          <p:nvPr/>
        </p:nvSpPr>
        <p:spPr>
          <a:xfrm>
            <a:off x="5237059" y="4114800"/>
            <a:ext cx="811441" cy="584775"/>
          </a:xfrm>
          <a:prstGeom prst="rect">
            <a:avLst/>
          </a:prstGeom>
          <a:solidFill>
            <a:schemeClr val="bg1"/>
          </a:solidFill>
        </p:spPr>
        <p:txBody>
          <a:bodyPr wrap="none" rtlCol="0">
            <a:spAutoFit/>
          </a:bodyPr>
          <a:lstStyle/>
          <a:p>
            <a:r>
              <a:rPr lang="en-US" sz="3200" dirty="0" smtClean="0">
                <a:solidFill>
                  <a:srgbClr val="FF0000"/>
                </a:solidFill>
              </a:rPr>
              <a:t>ASE</a:t>
            </a:r>
            <a:endParaRPr lang="en-US" sz="3200" dirty="0">
              <a:solidFill>
                <a:srgbClr val="FF0000"/>
              </a:solidFill>
            </a:endParaRPr>
          </a:p>
        </p:txBody>
      </p:sp>
      <p:sp>
        <p:nvSpPr>
          <p:cNvPr id="6" name="Rectangle 5"/>
          <p:cNvSpPr/>
          <p:nvPr/>
        </p:nvSpPr>
        <p:spPr>
          <a:xfrm>
            <a:off x="381000" y="1295400"/>
            <a:ext cx="8652917"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6934200" y="2438400"/>
            <a:ext cx="1372427" cy="646331"/>
          </a:xfrm>
          <a:prstGeom prst="rect">
            <a:avLst/>
          </a:prstGeom>
          <a:solidFill>
            <a:schemeClr val="bg1"/>
          </a:solidFill>
        </p:spPr>
        <p:txBody>
          <a:bodyPr wrap="none" rtlCol="0">
            <a:spAutoFit/>
          </a:bodyPr>
          <a:lstStyle/>
          <a:p>
            <a:r>
              <a:rPr lang="en-US" dirty="0" smtClean="0">
                <a:solidFill>
                  <a:srgbClr val="FF0000"/>
                </a:solidFill>
              </a:rPr>
              <a:t>LACK OF ASE</a:t>
            </a:r>
          </a:p>
          <a:p>
            <a:r>
              <a:rPr lang="en-US" dirty="0" smtClean="0">
                <a:solidFill>
                  <a:srgbClr val="FF0000"/>
                </a:solidFill>
              </a:rPr>
              <a:t>FOR HOMS</a:t>
            </a:r>
            <a:endParaRPr lang="en-US" dirty="0">
              <a:solidFill>
                <a:srgbClr val="FF0000"/>
              </a:solidFill>
            </a:endParaRPr>
          </a:p>
        </p:txBody>
      </p:sp>
      <p:sp>
        <p:nvSpPr>
          <p:cNvPr id="10" name="TextBox 9"/>
          <p:cNvSpPr txBox="1"/>
          <p:nvPr/>
        </p:nvSpPr>
        <p:spPr>
          <a:xfrm>
            <a:off x="6934200" y="5602069"/>
            <a:ext cx="1372427" cy="646331"/>
          </a:xfrm>
          <a:prstGeom prst="rect">
            <a:avLst/>
          </a:prstGeom>
          <a:solidFill>
            <a:schemeClr val="bg1"/>
          </a:solidFill>
        </p:spPr>
        <p:txBody>
          <a:bodyPr wrap="none" rtlCol="0">
            <a:spAutoFit/>
          </a:bodyPr>
          <a:lstStyle/>
          <a:p>
            <a:r>
              <a:rPr lang="en-US" dirty="0" smtClean="0">
                <a:solidFill>
                  <a:srgbClr val="FF0000"/>
                </a:solidFill>
              </a:rPr>
              <a:t>LACK OF ASE</a:t>
            </a:r>
          </a:p>
          <a:p>
            <a:r>
              <a:rPr lang="en-US" dirty="0" smtClean="0">
                <a:solidFill>
                  <a:srgbClr val="FF0000"/>
                </a:solidFill>
              </a:rPr>
              <a:t>FOR HOMS</a:t>
            </a:r>
            <a:endParaRPr lang="en-US" dirty="0">
              <a:solidFill>
                <a:srgbClr val="FF0000"/>
              </a:solidFill>
            </a:endParaRPr>
          </a:p>
        </p:txBody>
      </p:sp>
      <p:sp>
        <p:nvSpPr>
          <p:cNvPr id="8" name="TextBox 7"/>
          <p:cNvSpPr txBox="1"/>
          <p:nvPr/>
        </p:nvSpPr>
        <p:spPr>
          <a:xfrm>
            <a:off x="381000" y="2069068"/>
            <a:ext cx="2454005" cy="369332"/>
          </a:xfrm>
          <a:prstGeom prst="rect">
            <a:avLst/>
          </a:prstGeom>
          <a:noFill/>
        </p:spPr>
        <p:txBody>
          <a:bodyPr wrap="none" rtlCol="0">
            <a:spAutoFit/>
          </a:bodyPr>
          <a:lstStyle/>
          <a:p>
            <a:r>
              <a:rPr lang="en-US" b="1" dirty="0" smtClean="0"/>
              <a:t>GWAS variant genotype</a:t>
            </a:r>
            <a:endParaRPr lang="en-US" b="1" dirty="0"/>
          </a:p>
        </p:txBody>
      </p:sp>
      <p:sp>
        <p:nvSpPr>
          <p:cNvPr id="11" name="TextBox 10"/>
          <p:cNvSpPr txBox="1"/>
          <p:nvPr/>
        </p:nvSpPr>
        <p:spPr>
          <a:xfrm>
            <a:off x="609600" y="6488668"/>
            <a:ext cx="5670783" cy="369332"/>
          </a:xfrm>
          <a:prstGeom prst="rect">
            <a:avLst/>
          </a:prstGeom>
          <a:noFill/>
        </p:spPr>
        <p:txBody>
          <a:bodyPr wrap="none" rtlCol="0">
            <a:spAutoFit/>
          </a:bodyPr>
          <a:lstStyle/>
          <a:p>
            <a:r>
              <a:rPr lang="en-US" b="1" dirty="0" smtClean="0"/>
              <a:t>Tests functional differences between alleles in population</a:t>
            </a:r>
            <a:endParaRPr lang="en-US" b="1" dirty="0"/>
          </a:p>
        </p:txBody>
      </p:sp>
    </p:spTree>
    <p:extLst>
      <p:ext uri="{BB962C8B-B14F-4D97-AF65-F5344CB8AC3E}">
        <p14:creationId xmlns:p14="http://schemas.microsoft.com/office/powerpoint/2010/main" val="33832019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961699" y="4387479"/>
            <a:ext cx="30963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961699" y="5121006"/>
            <a:ext cx="30963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961699" y="5931314"/>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1275857" y="431547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8" name="Oval 7"/>
          <p:cNvSpPr/>
          <p:nvPr/>
        </p:nvSpPr>
        <p:spPr>
          <a:xfrm>
            <a:off x="1753787" y="431547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9" name="Oval 8"/>
          <p:cNvSpPr/>
          <p:nvPr/>
        </p:nvSpPr>
        <p:spPr>
          <a:xfrm>
            <a:off x="2486930" y="431547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0" name="Oval 9"/>
          <p:cNvSpPr/>
          <p:nvPr/>
        </p:nvSpPr>
        <p:spPr>
          <a:xfrm>
            <a:off x="2833907" y="431547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1" name="Oval 10"/>
          <p:cNvSpPr/>
          <p:nvPr/>
        </p:nvSpPr>
        <p:spPr>
          <a:xfrm>
            <a:off x="3553987" y="431547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2" name="Oval 11"/>
          <p:cNvSpPr/>
          <p:nvPr/>
        </p:nvSpPr>
        <p:spPr>
          <a:xfrm>
            <a:off x="1177723" y="5048998"/>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 name="Oval 12"/>
          <p:cNvSpPr/>
          <p:nvPr/>
        </p:nvSpPr>
        <p:spPr>
          <a:xfrm>
            <a:off x="2225024" y="5048998"/>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4" name="Oval 13"/>
          <p:cNvSpPr/>
          <p:nvPr/>
        </p:nvSpPr>
        <p:spPr>
          <a:xfrm>
            <a:off x="3226766" y="5048998"/>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5" name="Oval 14"/>
          <p:cNvSpPr/>
          <p:nvPr/>
        </p:nvSpPr>
        <p:spPr>
          <a:xfrm>
            <a:off x="3455853" y="5048998"/>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6" name="Oval 15"/>
          <p:cNvSpPr/>
          <p:nvPr/>
        </p:nvSpPr>
        <p:spPr>
          <a:xfrm>
            <a:off x="2225024" y="5859306"/>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7" name="Oval 16"/>
          <p:cNvSpPr/>
          <p:nvPr/>
        </p:nvSpPr>
        <p:spPr>
          <a:xfrm>
            <a:off x="3226766" y="5859306"/>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8" name="Oval 17"/>
          <p:cNvSpPr/>
          <p:nvPr/>
        </p:nvSpPr>
        <p:spPr>
          <a:xfrm>
            <a:off x="3455853" y="5859306"/>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1" name="Oval 20"/>
          <p:cNvSpPr/>
          <p:nvPr/>
        </p:nvSpPr>
        <p:spPr>
          <a:xfrm>
            <a:off x="2617883" y="5048998"/>
            <a:ext cx="144016" cy="144016"/>
          </a:xfrm>
          <a:prstGeom prst="ellipse">
            <a:avLst/>
          </a:prstGeom>
          <a:solidFill>
            <a:srgbClr val="FF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CH"/>
          </a:p>
        </p:txBody>
      </p:sp>
      <p:sp>
        <p:nvSpPr>
          <p:cNvPr id="22" name="Oval 21"/>
          <p:cNvSpPr/>
          <p:nvPr/>
        </p:nvSpPr>
        <p:spPr>
          <a:xfrm>
            <a:off x="2617883" y="4315471"/>
            <a:ext cx="144016" cy="144016"/>
          </a:xfrm>
          <a:prstGeom prst="ellipse">
            <a:avLst/>
          </a:prstGeom>
          <a:solidFill>
            <a:srgbClr val="FF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CH"/>
          </a:p>
        </p:txBody>
      </p:sp>
      <p:sp>
        <p:nvSpPr>
          <p:cNvPr id="23" name="Oval 22"/>
          <p:cNvSpPr/>
          <p:nvPr/>
        </p:nvSpPr>
        <p:spPr>
          <a:xfrm>
            <a:off x="2617883" y="5859306"/>
            <a:ext cx="144016" cy="144016"/>
          </a:xfrm>
          <a:prstGeom prst="ellipse">
            <a:avLst/>
          </a:prstGeom>
          <a:solidFill>
            <a:srgbClr val="FF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CH"/>
          </a:p>
        </p:txBody>
      </p:sp>
      <p:sp>
        <p:nvSpPr>
          <p:cNvPr id="24" name="Isosceles Triangle 23"/>
          <p:cNvSpPr/>
          <p:nvPr/>
        </p:nvSpPr>
        <p:spPr>
          <a:xfrm>
            <a:off x="1936993" y="5003884"/>
            <a:ext cx="216024" cy="21602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5" name="Isosceles Triangle 24"/>
          <p:cNvSpPr/>
          <p:nvPr/>
        </p:nvSpPr>
        <p:spPr>
          <a:xfrm>
            <a:off x="1936993" y="5827639"/>
            <a:ext cx="216024" cy="21602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6" name="Rectangle 25"/>
          <p:cNvSpPr/>
          <p:nvPr/>
        </p:nvSpPr>
        <p:spPr>
          <a:xfrm>
            <a:off x="2585065" y="5003884"/>
            <a:ext cx="216024" cy="2160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7" name="Rectangle 26"/>
          <p:cNvSpPr/>
          <p:nvPr/>
        </p:nvSpPr>
        <p:spPr>
          <a:xfrm>
            <a:off x="2585065" y="5827639"/>
            <a:ext cx="216024" cy="2160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8" name="Rectangle 27"/>
          <p:cNvSpPr/>
          <p:nvPr/>
        </p:nvSpPr>
        <p:spPr>
          <a:xfrm>
            <a:off x="2585065" y="4283804"/>
            <a:ext cx="216024" cy="2160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29" name="Straight Connector 28"/>
          <p:cNvCxnSpPr/>
          <p:nvPr/>
        </p:nvCxnSpPr>
        <p:spPr>
          <a:xfrm>
            <a:off x="966472" y="3667399"/>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1280630" y="359539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31" name="Oval 30"/>
          <p:cNvSpPr/>
          <p:nvPr/>
        </p:nvSpPr>
        <p:spPr>
          <a:xfrm>
            <a:off x="1542536" y="359539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32" name="Oval 31"/>
          <p:cNvSpPr/>
          <p:nvPr/>
        </p:nvSpPr>
        <p:spPr>
          <a:xfrm>
            <a:off x="2491703" y="359539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33" name="Oval 32"/>
          <p:cNvSpPr/>
          <p:nvPr/>
        </p:nvSpPr>
        <p:spPr>
          <a:xfrm>
            <a:off x="2838680" y="359539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34" name="Oval 33"/>
          <p:cNvSpPr/>
          <p:nvPr/>
        </p:nvSpPr>
        <p:spPr>
          <a:xfrm>
            <a:off x="3558760" y="359539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35" name="Oval 34"/>
          <p:cNvSpPr/>
          <p:nvPr/>
        </p:nvSpPr>
        <p:spPr>
          <a:xfrm>
            <a:off x="2622656" y="3595391"/>
            <a:ext cx="144016" cy="144016"/>
          </a:xfrm>
          <a:prstGeom prst="ellipse">
            <a:avLst/>
          </a:prstGeom>
          <a:solidFill>
            <a:srgbClr val="FF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CH"/>
          </a:p>
        </p:txBody>
      </p:sp>
      <p:sp>
        <p:nvSpPr>
          <p:cNvPr id="36" name="Rectangle 35"/>
          <p:cNvSpPr/>
          <p:nvPr/>
        </p:nvSpPr>
        <p:spPr>
          <a:xfrm>
            <a:off x="2589838" y="3563724"/>
            <a:ext cx="216024" cy="2160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37" name="Straight Connector 36"/>
          <p:cNvCxnSpPr/>
          <p:nvPr/>
        </p:nvCxnSpPr>
        <p:spPr>
          <a:xfrm>
            <a:off x="961699" y="2947319"/>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1275857" y="287531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39" name="Oval 38"/>
          <p:cNvSpPr/>
          <p:nvPr/>
        </p:nvSpPr>
        <p:spPr>
          <a:xfrm>
            <a:off x="1537763" y="287531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40" name="Oval 39"/>
          <p:cNvSpPr/>
          <p:nvPr/>
        </p:nvSpPr>
        <p:spPr>
          <a:xfrm>
            <a:off x="2486930" y="287531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41" name="Oval 40"/>
          <p:cNvSpPr/>
          <p:nvPr/>
        </p:nvSpPr>
        <p:spPr>
          <a:xfrm>
            <a:off x="2833907" y="287531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42" name="Oval 41"/>
          <p:cNvSpPr/>
          <p:nvPr/>
        </p:nvSpPr>
        <p:spPr>
          <a:xfrm>
            <a:off x="3553987" y="287531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43" name="Oval 42"/>
          <p:cNvSpPr/>
          <p:nvPr/>
        </p:nvSpPr>
        <p:spPr>
          <a:xfrm>
            <a:off x="2617883" y="2875311"/>
            <a:ext cx="144016" cy="144016"/>
          </a:xfrm>
          <a:prstGeom prst="ellipse">
            <a:avLst/>
          </a:prstGeom>
          <a:solidFill>
            <a:srgbClr val="FF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CH"/>
          </a:p>
        </p:txBody>
      </p:sp>
      <p:sp>
        <p:nvSpPr>
          <p:cNvPr id="44" name="Rectangle 43"/>
          <p:cNvSpPr/>
          <p:nvPr/>
        </p:nvSpPr>
        <p:spPr>
          <a:xfrm>
            <a:off x="2585065" y="2843644"/>
            <a:ext cx="216024" cy="2160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45" name="Straight Connector 44"/>
          <p:cNvCxnSpPr/>
          <p:nvPr/>
        </p:nvCxnSpPr>
        <p:spPr>
          <a:xfrm>
            <a:off x="961699" y="2227239"/>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1275857"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47" name="Oval 46"/>
          <p:cNvSpPr/>
          <p:nvPr/>
        </p:nvSpPr>
        <p:spPr>
          <a:xfrm>
            <a:off x="1537763"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48" name="Oval 47"/>
          <p:cNvSpPr/>
          <p:nvPr/>
        </p:nvSpPr>
        <p:spPr>
          <a:xfrm>
            <a:off x="2486930"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49" name="Oval 48"/>
          <p:cNvSpPr/>
          <p:nvPr/>
        </p:nvSpPr>
        <p:spPr>
          <a:xfrm>
            <a:off x="2833907"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0" name="Oval 49"/>
          <p:cNvSpPr/>
          <p:nvPr/>
        </p:nvSpPr>
        <p:spPr>
          <a:xfrm>
            <a:off x="3553987"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1" name="Oval 50"/>
          <p:cNvSpPr/>
          <p:nvPr/>
        </p:nvSpPr>
        <p:spPr>
          <a:xfrm>
            <a:off x="2617883" y="2155231"/>
            <a:ext cx="144016" cy="144016"/>
          </a:xfrm>
          <a:prstGeom prst="ellipse">
            <a:avLst/>
          </a:prstGeom>
          <a:solidFill>
            <a:srgbClr val="FF0000"/>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CH"/>
          </a:p>
        </p:txBody>
      </p:sp>
      <p:sp>
        <p:nvSpPr>
          <p:cNvPr id="52" name="Rectangle 51"/>
          <p:cNvSpPr/>
          <p:nvPr/>
        </p:nvSpPr>
        <p:spPr>
          <a:xfrm>
            <a:off x="2585065" y="2123564"/>
            <a:ext cx="216024" cy="21602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3" name="Oval 52"/>
          <p:cNvSpPr/>
          <p:nvPr/>
        </p:nvSpPr>
        <p:spPr>
          <a:xfrm>
            <a:off x="1906187" y="431547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4" name="Oval 53"/>
          <p:cNvSpPr/>
          <p:nvPr/>
        </p:nvSpPr>
        <p:spPr>
          <a:xfrm>
            <a:off x="3121939" y="359061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5" name="Oval 54"/>
          <p:cNvSpPr/>
          <p:nvPr/>
        </p:nvSpPr>
        <p:spPr>
          <a:xfrm>
            <a:off x="2185835" y="287531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6" name="Oval 55"/>
          <p:cNvSpPr/>
          <p:nvPr/>
        </p:nvSpPr>
        <p:spPr>
          <a:xfrm>
            <a:off x="1681779" y="287531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7" name="Oval 56"/>
          <p:cNvSpPr/>
          <p:nvPr/>
        </p:nvSpPr>
        <p:spPr>
          <a:xfrm>
            <a:off x="1393747"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8" name="Oval 57"/>
          <p:cNvSpPr/>
          <p:nvPr/>
        </p:nvSpPr>
        <p:spPr>
          <a:xfrm>
            <a:off x="2185835"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59" name="Oval 58"/>
          <p:cNvSpPr/>
          <p:nvPr/>
        </p:nvSpPr>
        <p:spPr>
          <a:xfrm>
            <a:off x="3265955" y="215523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60" name="TextBox 59"/>
          <p:cNvSpPr txBox="1"/>
          <p:nvPr/>
        </p:nvSpPr>
        <p:spPr>
          <a:xfrm>
            <a:off x="1753787" y="1403484"/>
            <a:ext cx="2337691" cy="369332"/>
          </a:xfrm>
          <a:prstGeom prst="rect">
            <a:avLst/>
          </a:prstGeom>
          <a:noFill/>
        </p:spPr>
        <p:txBody>
          <a:bodyPr wrap="none" rtlCol="0">
            <a:spAutoFit/>
          </a:bodyPr>
          <a:lstStyle/>
          <a:p>
            <a:r>
              <a:rPr lang="en-CA" b="1" dirty="0" smtClean="0"/>
              <a:t>POOL OF INDIVIDUALS</a:t>
            </a:r>
            <a:endParaRPr lang="fr-CH" b="1" dirty="0"/>
          </a:p>
        </p:txBody>
      </p:sp>
      <p:sp>
        <p:nvSpPr>
          <p:cNvPr id="61" name="TextBox 60"/>
          <p:cNvSpPr txBox="1"/>
          <p:nvPr/>
        </p:nvSpPr>
        <p:spPr>
          <a:xfrm>
            <a:off x="4130051" y="5075892"/>
            <a:ext cx="545342" cy="369332"/>
          </a:xfrm>
          <a:prstGeom prst="rect">
            <a:avLst/>
          </a:prstGeom>
          <a:noFill/>
        </p:spPr>
        <p:txBody>
          <a:bodyPr wrap="none" rtlCol="0">
            <a:spAutoFit/>
          </a:bodyPr>
          <a:lstStyle/>
          <a:p>
            <a:r>
              <a:rPr lang="en-CA" b="1" dirty="0" smtClean="0"/>
              <a:t>ASE</a:t>
            </a:r>
            <a:endParaRPr lang="fr-CH" b="1" dirty="0"/>
          </a:p>
        </p:txBody>
      </p:sp>
      <p:sp>
        <p:nvSpPr>
          <p:cNvPr id="62" name="TextBox 61"/>
          <p:cNvSpPr txBox="1"/>
          <p:nvPr/>
        </p:nvSpPr>
        <p:spPr>
          <a:xfrm>
            <a:off x="4130051" y="5877272"/>
            <a:ext cx="545342" cy="369332"/>
          </a:xfrm>
          <a:prstGeom prst="rect">
            <a:avLst/>
          </a:prstGeom>
          <a:noFill/>
        </p:spPr>
        <p:txBody>
          <a:bodyPr wrap="none" rtlCol="0">
            <a:spAutoFit/>
          </a:bodyPr>
          <a:lstStyle/>
          <a:p>
            <a:r>
              <a:rPr lang="en-CA" b="1" dirty="0" smtClean="0"/>
              <a:t>ASE</a:t>
            </a:r>
            <a:endParaRPr lang="fr-CH" b="1" dirty="0"/>
          </a:p>
        </p:txBody>
      </p:sp>
      <p:sp>
        <p:nvSpPr>
          <p:cNvPr id="63" name="TextBox 62"/>
          <p:cNvSpPr txBox="1"/>
          <p:nvPr/>
        </p:nvSpPr>
        <p:spPr>
          <a:xfrm>
            <a:off x="4130051" y="4355812"/>
            <a:ext cx="906017" cy="369332"/>
          </a:xfrm>
          <a:prstGeom prst="rect">
            <a:avLst/>
          </a:prstGeom>
          <a:noFill/>
        </p:spPr>
        <p:txBody>
          <a:bodyPr wrap="none" rtlCol="0">
            <a:spAutoFit/>
          </a:bodyPr>
          <a:lstStyle/>
          <a:p>
            <a:r>
              <a:rPr lang="en-CA" b="1" dirty="0" smtClean="0"/>
              <a:t>NO ASE</a:t>
            </a:r>
            <a:endParaRPr lang="fr-CH" b="1" dirty="0"/>
          </a:p>
        </p:txBody>
      </p:sp>
      <p:sp>
        <p:nvSpPr>
          <p:cNvPr id="64" name="TextBox 63"/>
          <p:cNvSpPr txBox="1"/>
          <p:nvPr/>
        </p:nvSpPr>
        <p:spPr>
          <a:xfrm>
            <a:off x="4133244" y="3635732"/>
            <a:ext cx="906017" cy="369332"/>
          </a:xfrm>
          <a:prstGeom prst="rect">
            <a:avLst/>
          </a:prstGeom>
          <a:noFill/>
        </p:spPr>
        <p:txBody>
          <a:bodyPr wrap="none" rtlCol="0">
            <a:spAutoFit/>
          </a:bodyPr>
          <a:lstStyle/>
          <a:p>
            <a:r>
              <a:rPr lang="en-CA" b="1" dirty="0" smtClean="0"/>
              <a:t>NO ASE</a:t>
            </a:r>
            <a:endParaRPr lang="fr-CH" b="1" dirty="0"/>
          </a:p>
        </p:txBody>
      </p:sp>
      <p:sp>
        <p:nvSpPr>
          <p:cNvPr id="65" name="TextBox 64"/>
          <p:cNvSpPr txBox="1"/>
          <p:nvPr/>
        </p:nvSpPr>
        <p:spPr>
          <a:xfrm>
            <a:off x="4130051" y="2915652"/>
            <a:ext cx="906017" cy="369332"/>
          </a:xfrm>
          <a:prstGeom prst="rect">
            <a:avLst/>
          </a:prstGeom>
          <a:noFill/>
        </p:spPr>
        <p:txBody>
          <a:bodyPr wrap="none" rtlCol="0">
            <a:spAutoFit/>
          </a:bodyPr>
          <a:lstStyle/>
          <a:p>
            <a:r>
              <a:rPr lang="en-CA" b="1" dirty="0" smtClean="0"/>
              <a:t>NO ASE</a:t>
            </a:r>
            <a:endParaRPr lang="fr-CH" b="1" dirty="0"/>
          </a:p>
        </p:txBody>
      </p:sp>
      <p:sp>
        <p:nvSpPr>
          <p:cNvPr id="66" name="TextBox 65"/>
          <p:cNvSpPr txBox="1"/>
          <p:nvPr/>
        </p:nvSpPr>
        <p:spPr>
          <a:xfrm>
            <a:off x="4130051" y="2195572"/>
            <a:ext cx="906017" cy="369332"/>
          </a:xfrm>
          <a:prstGeom prst="rect">
            <a:avLst/>
          </a:prstGeom>
          <a:noFill/>
        </p:spPr>
        <p:txBody>
          <a:bodyPr wrap="none" rtlCol="0">
            <a:spAutoFit/>
          </a:bodyPr>
          <a:lstStyle/>
          <a:p>
            <a:r>
              <a:rPr lang="en-CA" b="1" dirty="0" smtClean="0"/>
              <a:t>NO ASE</a:t>
            </a:r>
            <a:endParaRPr lang="fr-CH" b="1" dirty="0"/>
          </a:p>
        </p:txBody>
      </p:sp>
      <p:sp>
        <p:nvSpPr>
          <p:cNvPr id="67" name="Text Box 1"/>
          <p:cNvSpPr txBox="1">
            <a:spLocks noChangeArrowheads="1"/>
          </p:cNvSpPr>
          <p:nvPr/>
        </p:nvSpPr>
        <p:spPr bwMode="auto">
          <a:xfrm>
            <a:off x="854110" y="427069"/>
            <a:ext cx="7682573" cy="639731"/>
          </a:xfrm>
          <a:prstGeom prst="rect">
            <a:avLst/>
          </a:prstGeom>
          <a:noFill/>
          <a:ln w="9525">
            <a:noFill/>
            <a:round/>
            <a:headEnd/>
            <a:tailEnd/>
          </a:ln>
          <a:effectLst/>
        </p:spPr>
        <p:txBody>
          <a:bodyPr wrap="none" lIns="81639" tIns="42452" rIns="81639" bIns="42452">
            <a:spAutoFit/>
          </a:bodyPr>
          <a:lstStyle/>
          <a:p>
            <a:pPr algn="ctr">
              <a:tabLst>
                <a:tab pos="656650" algn="l"/>
                <a:tab pos="1313299" algn="l"/>
                <a:tab pos="1969949" algn="l"/>
                <a:tab pos="2626599" algn="l"/>
                <a:tab pos="3283248" algn="l"/>
                <a:tab pos="3939898" algn="l"/>
                <a:tab pos="4596548" algn="l"/>
                <a:tab pos="5253198" algn="l"/>
              </a:tabLst>
            </a:pPr>
            <a:r>
              <a:rPr lang="en-GB" sz="3600" dirty="0" smtClean="0">
                <a:solidFill>
                  <a:srgbClr val="000000"/>
                </a:solidFill>
                <a:ea typeface="DejaVu Sans" charset="0"/>
                <a:cs typeface="DejaVu Sans" charset="0"/>
              </a:rPr>
              <a:t>ASE can be used to map causal variants</a:t>
            </a:r>
            <a:endParaRPr lang="en-GB" sz="3600" dirty="0">
              <a:solidFill>
                <a:srgbClr val="000000"/>
              </a:solidFill>
              <a:ea typeface="DejaVu Sans" charset="0"/>
              <a:cs typeface="DejaVu Sans" charset="0"/>
            </a:endParaRPr>
          </a:p>
        </p:txBody>
      </p:sp>
      <p:sp>
        <p:nvSpPr>
          <p:cNvPr id="68" name="Isosceles Triangle 67"/>
          <p:cNvSpPr/>
          <p:nvPr/>
        </p:nvSpPr>
        <p:spPr>
          <a:xfrm>
            <a:off x="6146275" y="4941168"/>
            <a:ext cx="576064" cy="504056"/>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cxnSp>
        <p:nvCxnSpPr>
          <p:cNvPr id="70" name="Straight Connector 69"/>
          <p:cNvCxnSpPr/>
          <p:nvPr/>
        </p:nvCxnSpPr>
        <p:spPr>
          <a:xfrm>
            <a:off x="961699" y="2484222"/>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1275857" y="241221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72" name="Oval 71"/>
          <p:cNvSpPr/>
          <p:nvPr/>
        </p:nvSpPr>
        <p:spPr>
          <a:xfrm>
            <a:off x="1537763" y="241221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73" name="Oval 72"/>
          <p:cNvSpPr/>
          <p:nvPr/>
        </p:nvSpPr>
        <p:spPr>
          <a:xfrm>
            <a:off x="2486930" y="241221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74" name="Oval 73"/>
          <p:cNvSpPr/>
          <p:nvPr/>
        </p:nvSpPr>
        <p:spPr>
          <a:xfrm>
            <a:off x="2833907" y="241221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75" name="Oval 74"/>
          <p:cNvSpPr/>
          <p:nvPr/>
        </p:nvSpPr>
        <p:spPr>
          <a:xfrm>
            <a:off x="3553987" y="241221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78" name="Oval 77"/>
          <p:cNvSpPr/>
          <p:nvPr/>
        </p:nvSpPr>
        <p:spPr>
          <a:xfrm>
            <a:off x="2185835" y="241221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79" name="Oval 78"/>
          <p:cNvSpPr/>
          <p:nvPr/>
        </p:nvSpPr>
        <p:spPr>
          <a:xfrm>
            <a:off x="1681779" y="241221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cxnSp>
        <p:nvCxnSpPr>
          <p:cNvPr id="80" name="Straight Connector 79"/>
          <p:cNvCxnSpPr/>
          <p:nvPr/>
        </p:nvCxnSpPr>
        <p:spPr>
          <a:xfrm>
            <a:off x="961699" y="3212976"/>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81" name="Oval 80"/>
          <p:cNvSpPr/>
          <p:nvPr/>
        </p:nvSpPr>
        <p:spPr>
          <a:xfrm>
            <a:off x="1275857" y="314096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82" name="Oval 81"/>
          <p:cNvSpPr/>
          <p:nvPr/>
        </p:nvSpPr>
        <p:spPr>
          <a:xfrm>
            <a:off x="1753787" y="314096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83" name="Oval 82"/>
          <p:cNvSpPr/>
          <p:nvPr/>
        </p:nvSpPr>
        <p:spPr>
          <a:xfrm>
            <a:off x="2486930" y="314096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84" name="Oval 83"/>
          <p:cNvSpPr/>
          <p:nvPr/>
        </p:nvSpPr>
        <p:spPr>
          <a:xfrm>
            <a:off x="2833907" y="314096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85" name="Oval 84"/>
          <p:cNvSpPr/>
          <p:nvPr/>
        </p:nvSpPr>
        <p:spPr>
          <a:xfrm>
            <a:off x="3553987" y="314096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88" name="Oval 87"/>
          <p:cNvSpPr/>
          <p:nvPr/>
        </p:nvSpPr>
        <p:spPr>
          <a:xfrm>
            <a:off x="1906187" y="314096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cxnSp>
        <p:nvCxnSpPr>
          <p:cNvPr id="89" name="Straight Connector 88"/>
          <p:cNvCxnSpPr/>
          <p:nvPr/>
        </p:nvCxnSpPr>
        <p:spPr>
          <a:xfrm>
            <a:off x="961699" y="3927375"/>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1275857" y="3855367"/>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91" name="Oval 90"/>
          <p:cNvSpPr/>
          <p:nvPr/>
        </p:nvSpPr>
        <p:spPr>
          <a:xfrm>
            <a:off x="1537763" y="3855367"/>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92" name="Oval 91"/>
          <p:cNvSpPr/>
          <p:nvPr/>
        </p:nvSpPr>
        <p:spPr>
          <a:xfrm>
            <a:off x="2486930" y="3855367"/>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93" name="Oval 92"/>
          <p:cNvSpPr/>
          <p:nvPr/>
        </p:nvSpPr>
        <p:spPr>
          <a:xfrm>
            <a:off x="2833907" y="3855367"/>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94" name="Oval 93"/>
          <p:cNvSpPr/>
          <p:nvPr/>
        </p:nvSpPr>
        <p:spPr>
          <a:xfrm>
            <a:off x="3553987" y="3855367"/>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97" name="Oval 96"/>
          <p:cNvSpPr/>
          <p:nvPr/>
        </p:nvSpPr>
        <p:spPr>
          <a:xfrm>
            <a:off x="3117166" y="3850594"/>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cxnSp>
        <p:nvCxnSpPr>
          <p:cNvPr id="98" name="Straight Connector 97"/>
          <p:cNvCxnSpPr/>
          <p:nvPr/>
        </p:nvCxnSpPr>
        <p:spPr>
          <a:xfrm>
            <a:off x="961699" y="4653136"/>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99" name="Oval 98"/>
          <p:cNvSpPr/>
          <p:nvPr/>
        </p:nvSpPr>
        <p:spPr>
          <a:xfrm>
            <a:off x="1275857" y="458112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00" name="Oval 99"/>
          <p:cNvSpPr/>
          <p:nvPr/>
        </p:nvSpPr>
        <p:spPr>
          <a:xfrm>
            <a:off x="1753787" y="458112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01" name="Oval 100"/>
          <p:cNvSpPr/>
          <p:nvPr/>
        </p:nvSpPr>
        <p:spPr>
          <a:xfrm>
            <a:off x="2486930" y="458112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02" name="Oval 101"/>
          <p:cNvSpPr/>
          <p:nvPr/>
        </p:nvSpPr>
        <p:spPr>
          <a:xfrm>
            <a:off x="2833907" y="458112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03" name="Oval 102"/>
          <p:cNvSpPr/>
          <p:nvPr/>
        </p:nvSpPr>
        <p:spPr>
          <a:xfrm>
            <a:off x="3553987" y="458112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06" name="Oval 105"/>
          <p:cNvSpPr/>
          <p:nvPr/>
        </p:nvSpPr>
        <p:spPr>
          <a:xfrm>
            <a:off x="1906187" y="458112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cxnSp>
        <p:nvCxnSpPr>
          <p:cNvPr id="107" name="Straight Connector 106"/>
          <p:cNvCxnSpPr/>
          <p:nvPr/>
        </p:nvCxnSpPr>
        <p:spPr>
          <a:xfrm>
            <a:off x="961699" y="5359769"/>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1275857" y="528776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09" name="Oval 108"/>
          <p:cNvSpPr/>
          <p:nvPr/>
        </p:nvSpPr>
        <p:spPr>
          <a:xfrm>
            <a:off x="1753787" y="528776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10" name="Oval 109"/>
          <p:cNvSpPr/>
          <p:nvPr/>
        </p:nvSpPr>
        <p:spPr>
          <a:xfrm>
            <a:off x="2486930" y="528776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11" name="Oval 110"/>
          <p:cNvSpPr/>
          <p:nvPr/>
        </p:nvSpPr>
        <p:spPr>
          <a:xfrm>
            <a:off x="2833907" y="5287761"/>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cxnSp>
        <p:nvCxnSpPr>
          <p:cNvPr id="116" name="Straight Connector 115"/>
          <p:cNvCxnSpPr/>
          <p:nvPr/>
        </p:nvCxnSpPr>
        <p:spPr>
          <a:xfrm>
            <a:off x="961699" y="6196971"/>
            <a:ext cx="3096344" cy="0"/>
          </a:xfrm>
          <a:prstGeom prst="line">
            <a:avLst/>
          </a:prstGeom>
        </p:spPr>
        <p:style>
          <a:lnRef idx="1">
            <a:schemeClr val="accent1"/>
          </a:lnRef>
          <a:fillRef idx="0">
            <a:schemeClr val="accent1"/>
          </a:fillRef>
          <a:effectRef idx="0">
            <a:schemeClr val="accent1"/>
          </a:effectRef>
          <a:fontRef idx="minor">
            <a:schemeClr val="tx1"/>
          </a:fontRef>
        </p:style>
      </p:cxnSp>
      <p:sp>
        <p:nvSpPr>
          <p:cNvPr id="117" name="Oval 116"/>
          <p:cNvSpPr/>
          <p:nvPr/>
        </p:nvSpPr>
        <p:spPr>
          <a:xfrm>
            <a:off x="1275857" y="6124963"/>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18" name="Oval 117"/>
          <p:cNvSpPr/>
          <p:nvPr/>
        </p:nvSpPr>
        <p:spPr>
          <a:xfrm>
            <a:off x="1537763" y="6124963"/>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19" name="Oval 118"/>
          <p:cNvSpPr/>
          <p:nvPr/>
        </p:nvSpPr>
        <p:spPr>
          <a:xfrm>
            <a:off x="2486930" y="6124963"/>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20" name="Oval 119"/>
          <p:cNvSpPr/>
          <p:nvPr/>
        </p:nvSpPr>
        <p:spPr>
          <a:xfrm>
            <a:off x="2833907" y="6124963"/>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21" name="Oval 120"/>
          <p:cNvSpPr/>
          <p:nvPr/>
        </p:nvSpPr>
        <p:spPr>
          <a:xfrm>
            <a:off x="3553987" y="6124963"/>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24" name="Oval 123"/>
          <p:cNvSpPr/>
          <p:nvPr/>
        </p:nvSpPr>
        <p:spPr>
          <a:xfrm>
            <a:off x="3117166" y="6120190"/>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25" name="Oval 124"/>
          <p:cNvSpPr/>
          <p:nvPr/>
        </p:nvSpPr>
        <p:spPr>
          <a:xfrm>
            <a:off x="2230949" y="6120190"/>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26" name="Oval 125"/>
          <p:cNvSpPr/>
          <p:nvPr/>
        </p:nvSpPr>
        <p:spPr>
          <a:xfrm>
            <a:off x="2833907" y="5877272"/>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27" name="Oval 126"/>
          <p:cNvSpPr/>
          <p:nvPr/>
        </p:nvSpPr>
        <p:spPr>
          <a:xfrm>
            <a:off x="3225614" y="5301208"/>
            <a:ext cx="144016" cy="14401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28" name="Oval 127"/>
          <p:cNvSpPr/>
          <p:nvPr/>
        </p:nvSpPr>
        <p:spPr>
          <a:xfrm>
            <a:off x="3455085" y="5301208"/>
            <a:ext cx="144016" cy="144016"/>
          </a:xfrm>
          <a:prstGeom prst="ellipse">
            <a:avLst/>
          </a:prstGeom>
          <a:solidFill>
            <a:srgbClr val="FFC000"/>
          </a:solidFill>
          <a:ln>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CH"/>
          </a:p>
        </p:txBody>
      </p:sp>
      <p:sp>
        <p:nvSpPr>
          <p:cNvPr id="129" name="Isosceles Triangle 128"/>
          <p:cNvSpPr/>
          <p:nvPr/>
        </p:nvSpPr>
        <p:spPr>
          <a:xfrm>
            <a:off x="1942917" y="4540787"/>
            <a:ext cx="216024" cy="21602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0" name="Isosceles Triangle 129"/>
          <p:cNvSpPr/>
          <p:nvPr/>
        </p:nvSpPr>
        <p:spPr>
          <a:xfrm>
            <a:off x="1960847" y="4258400"/>
            <a:ext cx="216024" cy="216024"/>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1" name="TextBox 130"/>
          <p:cNvSpPr txBox="1"/>
          <p:nvPr/>
        </p:nvSpPr>
        <p:spPr>
          <a:xfrm>
            <a:off x="6722339" y="4869160"/>
            <a:ext cx="607859" cy="646331"/>
          </a:xfrm>
          <a:prstGeom prst="rect">
            <a:avLst/>
          </a:prstGeom>
          <a:noFill/>
        </p:spPr>
        <p:txBody>
          <a:bodyPr wrap="none" rtlCol="0">
            <a:spAutoFit/>
          </a:bodyPr>
          <a:lstStyle/>
          <a:p>
            <a:r>
              <a:rPr lang="en-CA" sz="3600" dirty="0" smtClean="0"/>
              <a:t>/ -</a:t>
            </a:r>
            <a:endParaRPr lang="fr-CH" sz="3600" dirty="0"/>
          </a:p>
        </p:txBody>
      </p:sp>
      <p:sp>
        <p:nvSpPr>
          <p:cNvPr id="132" name="Isosceles Triangle 131"/>
          <p:cNvSpPr/>
          <p:nvPr/>
        </p:nvSpPr>
        <p:spPr>
          <a:xfrm>
            <a:off x="6146275" y="5661248"/>
            <a:ext cx="576064" cy="504056"/>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3" name="TextBox 132"/>
          <p:cNvSpPr txBox="1"/>
          <p:nvPr/>
        </p:nvSpPr>
        <p:spPr>
          <a:xfrm>
            <a:off x="6722339" y="5589240"/>
            <a:ext cx="607859" cy="646331"/>
          </a:xfrm>
          <a:prstGeom prst="rect">
            <a:avLst/>
          </a:prstGeom>
          <a:noFill/>
        </p:spPr>
        <p:txBody>
          <a:bodyPr wrap="none" rtlCol="0">
            <a:spAutoFit/>
          </a:bodyPr>
          <a:lstStyle/>
          <a:p>
            <a:r>
              <a:rPr lang="en-CA" sz="3600" dirty="0" smtClean="0"/>
              <a:t>/ -</a:t>
            </a:r>
            <a:endParaRPr lang="fr-CH" sz="3600" dirty="0"/>
          </a:p>
        </p:txBody>
      </p:sp>
      <p:sp>
        <p:nvSpPr>
          <p:cNvPr id="134" name="Isosceles Triangle 133"/>
          <p:cNvSpPr/>
          <p:nvPr/>
        </p:nvSpPr>
        <p:spPr>
          <a:xfrm>
            <a:off x="6146275" y="4222829"/>
            <a:ext cx="576064" cy="504056"/>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5" name="TextBox 134"/>
          <p:cNvSpPr txBox="1"/>
          <p:nvPr/>
        </p:nvSpPr>
        <p:spPr>
          <a:xfrm>
            <a:off x="6722339" y="4150821"/>
            <a:ext cx="466794" cy="646331"/>
          </a:xfrm>
          <a:prstGeom prst="rect">
            <a:avLst/>
          </a:prstGeom>
          <a:noFill/>
        </p:spPr>
        <p:txBody>
          <a:bodyPr wrap="none" rtlCol="0">
            <a:spAutoFit/>
          </a:bodyPr>
          <a:lstStyle/>
          <a:p>
            <a:r>
              <a:rPr lang="en-CA" sz="3600" dirty="0" smtClean="0"/>
              <a:t>/ </a:t>
            </a:r>
            <a:endParaRPr lang="fr-CH" sz="3600" dirty="0"/>
          </a:p>
        </p:txBody>
      </p:sp>
      <p:sp>
        <p:nvSpPr>
          <p:cNvPr id="136" name="Isosceles Triangle 135"/>
          <p:cNvSpPr/>
          <p:nvPr/>
        </p:nvSpPr>
        <p:spPr>
          <a:xfrm>
            <a:off x="7010371" y="4221088"/>
            <a:ext cx="576064" cy="504056"/>
          </a:xfrm>
          <a:prstGeom prst="triangl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38" name="TextBox 137"/>
          <p:cNvSpPr txBox="1"/>
          <p:nvPr/>
        </p:nvSpPr>
        <p:spPr>
          <a:xfrm>
            <a:off x="6445284" y="3502749"/>
            <a:ext cx="853119" cy="646331"/>
          </a:xfrm>
          <a:prstGeom prst="rect">
            <a:avLst/>
          </a:prstGeom>
          <a:noFill/>
        </p:spPr>
        <p:txBody>
          <a:bodyPr wrap="none" rtlCol="0">
            <a:spAutoFit/>
          </a:bodyPr>
          <a:lstStyle/>
          <a:p>
            <a:r>
              <a:rPr lang="en-CA" sz="3600" dirty="0" smtClean="0"/>
              <a:t>- / -</a:t>
            </a:r>
            <a:endParaRPr lang="fr-CH" sz="3600" dirty="0"/>
          </a:p>
        </p:txBody>
      </p:sp>
      <p:sp>
        <p:nvSpPr>
          <p:cNvPr id="139" name="TextBox 138"/>
          <p:cNvSpPr txBox="1"/>
          <p:nvPr/>
        </p:nvSpPr>
        <p:spPr>
          <a:xfrm>
            <a:off x="6434307" y="2708920"/>
            <a:ext cx="853119" cy="646331"/>
          </a:xfrm>
          <a:prstGeom prst="rect">
            <a:avLst/>
          </a:prstGeom>
          <a:noFill/>
        </p:spPr>
        <p:txBody>
          <a:bodyPr wrap="none" rtlCol="0">
            <a:spAutoFit/>
          </a:bodyPr>
          <a:lstStyle/>
          <a:p>
            <a:r>
              <a:rPr lang="en-CA" sz="3600" dirty="0" smtClean="0"/>
              <a:t>- / -</a:t>
            </a:r>
            <a:endParaRPr lang="fr-CH" sz="3600" dirty="0"/>
          </a:p>
        </p:txBody>
      </p:sp>
      <p:sp>
        <p:nvSpPr>
          <p:cNvPr id="140" name="TextBox 139"/>
          <p:cNvSpPr txBox="1"/>
          <p:nvPr/>
        </p:nvSpPr>
        <p:spPr>
          <a:xfrm>
            <a:off x="6434307" y="1990581"/>
            <a:ext cx="853119" cy="646331"/>
          </a:xfrm>
          <a:prstGeom prst="rect">
            <a:avLst/>
          </a:prstGeom>
          <a:noFill/>
        </p:spPr>
        <p:txBody>
          <a:bodyPr wrap="none" rtlCol="0">
            <a:spAutoFit/>
          </a:bodyPr>
          <a:lstStyle/>
          <a:p>
            <a:r>
              <a:rPr lang="en-CA" sz="3600" dirty="0" smtClean="0"/>
              <a:t>- / -</a:t>
            </a:r>
            <a:endParaRPr lang="fr-CH" sz="3600" dirty="0"/>
          </a:p>
        </p:txBody>
      </p:sp>
      <p:sp>
        <p:nvSpPr>
          <p:cNvPr id="141" name="TextBox 140"/>
          <p:cNvSpPr txBox="1"/>
          <p:nvPr/>
        </p:nvSpPr>
        <p:spPr>
          <a:xfrm>
            <a:off x="5714227" y="1484784"/>
            <a:ext cx="2458173" cy="369332"/>
          </a:xfrm>
          <a:prstGeom prst="rect">
            <a:avLst/>
          </a:prstGeom>
          <a:noFill/>
        </p:spPr>
        <p:txBody>
          <a:bodyPr wrap="none" rtlCol="0">
            <a:spAutoFit/>
          </a:bodyPr>
          <a:lstStyle/>
          <a:p>
            <a:r>
              <a:rPr lang="en-CA" b="1" dirty="0" smtClean="0"/>
              <a:t>Putative regulatory SNP</a:t>
            </a:r>
            <a:endParaRPr lang="fr-CH" b="1" dirty="0"/>
          </a:p>
        </p:txBody>
      </p:sp>
      <p:sp>
        <p:nvSpPr>
          <p:cNvPr id="122" name="TextBox 121"/>
          <p:cNvSpPr txBox="1"/>
          <p:nvPr/>
        </p:nvSpPr>
        <p:spPr>
          <a:xfrm>
            <a:off x="6101885" y="6481533"/>
            <a:ext cx="3042115" cy="307777"/>
          </a:xfrm>
          <a:prstGeom prst="rect">
            <a:avLst/>
          </a:prstGeom>
          <a:noFill/>
        </p:spPr>
        <p:txBody>
          <a:bodyPr wrap="none" rtlCol="0">
            <a:spAutoFit/>
          </a:bodyPr>
          <a:lstStyle/>
          <a:p>
            <a:r>
              <a:rPr lang="en-US" sz="1400" dirty="0" smtClean="0"/>
              <a:t>Montgomery et al, </a:t>
            </a:r>
            <a:r>
              <a:rPr lang="en-US" sz="1400" i="1" dirty="0" err="1" smtClean="0"/>
              <a:t>PLoS</a:t>
            </a:r>
            <a:r>
              <a:rPr lang="en-US" sz="1400" i="1" dirty="0" smtClean="0"/>
              <a:t> Genetics</a:t>
            </a:r>
            <a:r>
              <a:rPr lang="en-US" sz="1400" dirty="0" smtClean="0"/>
              <a:t>, 2011</a:t>
            </a:r>
            <a:endParaRPr lang="en-US" sz="1400" dirty="0"/>
          </a:p>
        </p:txBody>
      </p:sp>
    </p:spTree>
    <p:extLst>
      <p:ext uri="{BB962C8B-B14F-4D97-AF65-F5344CB8AC3E}">
        <p14:creationId xmlns:p14="http://schemas.microsoft.com/office/powerpoint/2010/main" val="5571681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
          <p:cNvSpPr txBox="1">
            <a:spLocks noChangeArrowheads="1"/>
          </p:cNvSpPr>
          <p:nvPr/>
        </p:nvSpPr>
        <p:spPr bwMode="auto">
          <a:xfrm>
            <a:off x="2345459" y="188640"/>
            <a:ext cx="5001646" cy="1193729"/>
          </a:xfrm>
          <a:prstGeom prst="rect">
            <a:avLst/>
          </a:prstGeom>
          <a:noFill/>
          <a:ln w="9525">
            <a:noFill/>
            <a:round/>
            <a:headEnd/>
            <a:tailEnd/>
          </a:ln>
          <a:effectLst/>
        </p:spPr>
        <p:txBody>
          <a:bodyPr wrap="none" lIns="81639" tIns="42452" rIns="81639" bIns="42452">
            <a:spAutoFit/>
          </a:bodyPr>
          <a:lstStyle/>
          <a:p>
            <a:pPr algn="ctr">
              <a:tabLst>
                <a:tab pos="656650" algn="l"/>
                <a:tab pos="1313299" algn="l"/>
                <a:tab pos="1969949" algn="l"/>
                <a:tab pos="2626599" algn="l"/>
                <a:tab pos="3283248" algn="l"/>
                <a:tab pos="3939898" algn="l"/>
                <a:tab pos="4596548" algn="l"/>
                <a:tab pos="5253198" algn="l"/>
              </a:tabLst>
            </a:pPr>
            <a:r>
              <a:rPr lang="en-GB" sz="3600" dirty="0" smtClean="0">
                <a:solidFill>
                  <a:srgbClr val="000000"/>
                </a:solidFill>
                <a:ea typeface="DejaVu Sans" charset="0"/>
                <a:cs typeface="DejaVu Sans" charset="0"/>
              </a:rPr>
              <a:t>Putative regulatory SNPs </a:t>
            </a:r>
          </a:p>
          <a:p>
            <a:pPr algn="ctr">
              <a:tabLst>
                <a:tab pos="656650" algn="l"/>
                <a:tab pos="1313299" algn="l"/>
                <a:tab pos="1969949" algn="l"/>
                <a:tab pos="2626599" algn="l"/>
                <a:tab pos="3283248" algn="l"/>
                <a:tab pos="3939898" algn="l"/>
                <a:tab pos="4596548" algn="l"/>
                <a:tab pos="5253198" algn="l"/>
              </a:tabLst>
            </a:pPr>
            <a:r>
              <a:rPr lang="en-GB" sz="3600" dirty="0" smtClean="0">
                <a:solidFill>
                  <a:srgbClr val="000000"/>
                </a:solidFill>
                <a:ea typeface="DejaVu Sans" charset="0"/>
                <a:cs typeface="DejaVu Sans" charset="0"/>
              </a:rPr>
              <a:t>are enriched around TSS</a:t>
            </a:r>
            <a:endParaRPr lang="en-GB" sz="3600" dirty="0">
              <a:solidFill>
                <a:srgbClr val="000000"/>
              </a:solidFill>
              <a:ea typeface="DejaVu Sans" charset="0"/>
              <a:cs typeface="DejaVu Sans" charset="0"/>
            </a:endParaRPr>
          </a:p>
        </p:txBody>
      </p:sp>
      <p:pic>
        <p:nvPicPr>
          <p:cNvPr id="2050" name="Picture 2"/>
          <p:cNvPicPr>
            <a:picLocks noChangeAspect="1" noChangeArrowheads="1"/>
          </p:cNvPicPr>
          <p:nvPr/>
        </p:nvPicPr>
        <p:blipFill>
          <a:blip r:embed="rId3" cstate="print"/>
          <a:srcRect/>
          <a:stretch>
            <a:fillRect/>
          </a:stretch>
        </p:blipFill>
        <p:spPr bwMode="auto">
          <a:xfrm>
            <a:off x="323528" y="1484784"/>
            <a:ext cx="8424936" cy="5305476"/>
          </a:xfrm>
          <a:prstGeom prst="rect">
            <a:avLst/>
          </a:prstGeom>
          <a:noFill/>
          <a:ln w="9525">
            <a:noFill/>
            <a:miter lim="800000"/>
            <a:headEnd/>
            <a:tailEnd/>
          </a:ln>
        </p:spPr>
      </p:pic>
      <p:sp>
        <p:nvSpPr>
          <p:cNvPr id="6" name="TextBox 5"/>
          <p:cNvSpPr txBox="1"/>
          <p:nvPr/>
        </p:nvSpPr>
        <p:spPr>
          <a:xfrm>
            <a:off x="3707904" y="6381328"/>
            <a:ext cx="2083712" cy="461665"/>
          </a:xfrm>
          <a:prstGeom prst="rect">
            <a:avLst/>
          </a:prstGeom>
          <a:solidFill>
            <a:schemeClr val="bg1"/>
          </a:solidFill>
        </p:spPr>
        <p:txBody>
          <a:bodyPr wrap="none" rtlCol="0">
            <a:spAutoFit/>
          </a:bodyPr>
          <a:lstStyle/>
          <a:p>
            <a:r>
              <a:rPr lang="en-CA" sz="2400" dirty="0" smtClean="0"/>
              <a:t>Distance to TSS</a:t>
            </a:r>
            <a:endParaRPr lang="fr-CH" sz="2400" dirty="0"/>
          </a:p>
        </p:txBody>
      </p:sp>
      <p:sp>
        <p:nvSpPr>
          <p:cNvPr id="7" name="TextBox 6"/>
          <p:cNvSpPr txBox="1"/>
          <p:nvPr/>
        </p:nvSpPr>
        <p:spPr>
          <a:xfrm rot="16200000">
            <a:off x="-555170" y="3846032"/>
            <a:ext cx="1871794" cy="461665"/>
          </a:xfrm>
          <a:prstGeom prst="rect">
            <a:avLst/>
          </a:prstGeom>
          <a:solidFill>
            <a:schemeClr val="bg1"/>
          </a:solidFill>
        </p:spPr>
        <p:txBody>
          <a:bodyPr wrap="none" rtlCol="0">
            <a:spAutoFit/>
          </a:bodyPr>
          <a:lstStyle/>
          <a:p>
            <a:r>
              <a:rPr lang="en-CA" sz="2400" dirty="0" smtClean="0"/>
              <a:t>% predictions</a:t>
            </a:r>
            <a:endParaRPr lang="fr-CH" sz="2400" dirty="0"/>
          </a:p>
        </p:txBody>
      </p:sp>
    </p:spTree>
    <p:extLst>
      <p:ext uri="{BB962C8B-B14F-4D97-AF65-F5344CB8AC3E}">
        <p14:creationId xmlns:p14="http://schemas.microsoft.com/office/powerpoint/2010/main" val="31188555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Genetic studies of </a:t>
            </a:r>
            <a:br>
              <a:rPr lang="en-US" sz="3600" b="1" dirty="0" smtClean="0"/>
            </a:br>
            <a:r>
              <a:rPr lang="en-US" sz="3600" b="1" dirty="0" smtClean="0"/>
              <a:t>gene expression</a:t>
            </a:r>
            <a:endParaRPr lang="en-US" sz="3600" b="1" dirty="0"/>
          </a:p>
        </p:txBody>
      </p:sp>
      <p:grpSp>
        <p:nvGrpSpPr>
          <p:cNvPr id="3" name="Group 28"/>
          <p:cNvGrpSpPr/>
          <p:nvPr/>
        </p:nvGrpSpPr>
        <p:grpSpPr>
          <a:xfrm>
            <a:off x="355600" y="2535192"/>
            <a:ext cx="5317066" cy="3002844"/>
            <a:chOff x="386724" y="2130397"/>
            <a:chExt cx="5317066" cy="3002844"/>
          </a:xfrm>
        </p:grpSpPr>
        <p:sp>
          <p:nvSpPr>
            <p:cNvPr id="20" name="Freeform 19"/>
            <p:cNvSpPr/>
            <p:nvPr/>
          </p:nvSpPr>
          <p:spPr>
            <a:xfrm>
              <a:off x="386724" y="2164263"/>
              <a:ext cx="5300133" cy="2968978"/>
            </a:xfrm>
            <a:custGeom>
              <a:avLst/>
              <a:gdLst>
                <a:gd name="connsiteX0" fmla="*/ 0 w 5300133"/>
                <a:gd name="connsiteY0" fmla="*/ 2923822 h 2968978"/>
                <a:gd name="connsiteX1" fmla="*/ 423333 w 5300133"/>
                <a:gd name="connsiteY1" fmla="*/ 2906889 h 2968978"/>
                <a:gd name="connsiteX2" fmla="*/ 254000 w 5300133"/>
                <a:gd name="connsiteY2" fmla="*/ 2551289 h 2968978"/>
                <a:gd name="connsiteX3" fmla="*/ 643467 w 5300133"/>
                <a:gd name="connsiteY3" fmla="*/ 2551289 h 2968978"/>
                <a:gd name="connsiteX4" fmla="*/ 423333 w 5300133"/>
                <a:gd name="connsiteY4" fmla="*/ 2127955 h 2968978"/>
                <a:gd name="connsiteX5" fmla="*/ 846667 w 5300133"/>
                <a:gd name="connsiteY5" fmla="*/ 2161822 h 2968978"/>
                <a:gd name="connsiteX6" fmla="*/ 660400 w 5300133"/>
                <a:gd name="connsiteY6" fmla="*/ 1653822 h 2968978"/>
                <a:gd name="connsiteX7" fmla="*/ 1049867 w 5300133"/>
                <a:gd name="connsiteY7" fmla="*/ 1670755 h 2968978"/>
                <a:gd name="connsiteX8" fmla="*/ 999067 w 5300133"/>
                <a:gd name="connsiteY8" fmla="*/ 1196622 h 2968978"/>
                <a:gd name="connsiteX9" fmla="*/ 1371600 w 5300133"/>
                <a:gd name="connsiteY9" fmla="*/ 1365955 h 2968978"/>
                <a:gd name="connsiteX10" fmla="*/ 1303867 w 5300133"/>
                <a:gd name="connsiteY10" fmla="*/ 942622 h 2968978"/>
                <a:gd name="connsiteX11" fmla="*/ 1659467 w 5300133"/>
                <a:gd name="connsiteY11" fmla="*/ 1061155 h 2968978"/>
                <a:gd name="connsiteX12" fmla="*/ 1557867 w 5300133"/>
                <a:gd name="connsiteY12" fmla="*/ 603955 h 2968978"/>
                <a:gd name="connsiteX13" fmla="*/ 2015067 w 5300133"/>
                <a:gd name="connsiteY13" fmla="*/ 756355 h 2968978"/>
                <a:gd name="connsiteX14" fmla="*/ 1947333 w 5300133"/>
                <a:gd name="connsiteY14" fmla="*/ 366889 h 2968978"/>
                <a:gd name="connsiteX15" fmla="*/ 2319867 w 5300133"/>
                <a:gd name="connsiteY15" fmla="*/ 451555 h 2968978"/>
                <a:gd name="connsiteX16" fmla="*/ 2336800 w 5300133"/>
                <a:gd name="connsiteY16" fmla="*/ 95955 h 2968978"/>
                <a:gd name="connsiteX17" fmla="*/ 2726267 w 5300133"/>
                <a:gd name="connsiteY17" fmla="*/ 366889 h 2968978"/>
                <a:gd name="connsiteX18" fmla="*/ 2844800 w 5300133"/>
                <a:gd name="connsiteY18" fmla="*/ 11289 h 2968978"/>
                <a:gd name="connsiteX19" fmla="*/ 3064933 w 5300133"/>
                <a:gd name="connsiteY19" fmla="*/ 299155 h 2968978"/>
                <a:gd name="connsiteX20" fmla="*/ 3386667 w 5300133"/>
                <a:gd name="connsiteY20" fmla="*/ 45155 h 2968978"/>
                <a:gd name="connsiteX21" fmla="*/ 3522133 w 5300133"/>
                <a:gd name="connsiteY21" fmla="*/ 468489 h 2968978"/>
                <a:gd name="connsiteX22" fmla="*/ 3810000 w 5300133"/>
                <a:gd name="connsiteY22" fmla="*/ 197555 h 2968978"/>
                <a:gd name="connsiteX23" fmla="*/ 3894667 w 5300133"/>
                <a:gd name="connsiteY23" fmla="*/ 553155 h 2968978"/>
                <a:gd name="connsiteX24" fmla="*/ 4216400 w 5300133"/>
                <a:gd name="connsiteY24" fmla="*/ 349955 h 2968978"/>
                <a:gd name="connsiteX25" fmla="*/ 4301067 w 5300133"/>
                <a:gd name="connsiteY25" fmla="*/ 739422 h 2968978"/>
                <a:gd name="connsiteX26" fmla="*/ 4605867 w 5300133"/>
                <a:gd name="connsiteY26" fmla="*/ 570089 h 2968978"/>
                <a:gd name="connsiteX27" fmla="*/ 4639733 w 5300133"/>
                <a:gd name="connsiteY27" fmla="*/ 942622 h 2968978"/>
                <a:gd name="connsiteX28" fmla="*/ 4978400 w 5300133"/>
                <a:gd name="connsiteY28" fmla="*/ 824089 h 2968978"/>
                <a:gd name="connsiteX29" fmla="*/ 4944533 w 5300133"/>
                <a:gd name="connsiteY29" fmla="*/ 1162755 h 2968978"/>
                <a:gd name="connsiteX30" fmla="*/ 5300133 w 5300133"/>
                <a:gd name="connsiteY30" fmla="*/ 1111955 h 296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00133" h="2968978">
                  <a:moveTo>
                    <a:pt x="0" y="2923822"/>
                  </a:moveTo>
                  <a:cubicBezTo>
                    <a:pt x="190500" y="2946400"/>
                    <a:pt x="381000" y="2968978"/>
                    <a:pt x="423333" y="2906889"/>
                  </a:cubicBezTo>
                  <a:cubicBezTo>
                    <a:pt x="465666" y="2844800"/>
                    <a:pt x="217311" y="2610555"/>
                    <a:pt x="254000" y="2551289"/>
                  </a:cubicBezTo>
                  <a:cubicBezTo>
                    <a:pt x="290689" y="2492023"/>
                    <a:pt x="615245" y="2621845"/>
                    <a:pt x="643467" y="2551289"/>
                  </a:cubicBezTo>
                  <a:cubicBezTo>
                    <a:pt x="671689" y="2480733"/>
                    <a:pt x="389466" y="2192866"/>
                    <a:pt x="423333" y="2127955"/>
                  </a:cubicBezTo>
                  <a:cubicBezTo>
                    <a:pt x="457200" y="2063044"/>
                    <a:pt x="807156" y="2240844"/>
                    <a:pt x="846667" y="2161822"/>
                  </a:cubicBezTo>
                  <a:cubicBezTo>
                    <a:pt x="886178" y="2082800"/>
                    <a:pt x="626533" y="1735666"/>
                    <a:pt x="660400" y="1653822"/>
                  </a:cubicBezTo>
                  <a:cubicBezTo>
                    <a:pt x="694267" y="1571978"/>
                    <a:pt x="993423" y="1746955"/>
                    <a:pt x="1049867" y="1670755"/>
                  </a:cubicBezTo>
                  <a:cubicBezTo>
                    <a:pt x="1106312" y="1594555"/>
                    <a:pt x="945445" y="1247422"/>
                    <a:pt x="999067" y="1196622"/>
                  </a:cubicBezTo>
                  <a:cubicBezTo>
                    <a:pt x="1052689" y="1145822"/>
                    <a:pt x="1320800" y="1408288"/>
                    <a:pt x="1371600" y="1365955"/>
                  </a:cubicBezTo>
                  <a:cubicBezTo>
                    <a:pt x="1422400" y="1323622"/>
                    <a:pt x="1255889" y="993422"/>
                    <a:pt x="1303867" y="942622"/>
                  </a:cubicBezTo>
                  <a:cubicBezTo>
                    <a:pt x="1351845" y="891822"/>
                    <a:pt x="1617134" y="1117599"/>
                    <a:pt x="1659467" y="1061155"/>
                  </a:cubicBezTo>
                  <a:cubicBezTo>
                    <a:pt x="1701800" y="1004711"/>
                    <a:pt x="1498600" y="654755"/>
                    <a:pt x="1557867" y="603955"/>
                  </a:cubicBezTo>
                  <a:cubicBezTo>
                    <a:pt x="1617134" y="553155"/>
                    <a:pt x="1950156" y="795866"/>
                    <a:pt x="2015067" y="756355"/>
                  </a:cubicBezTo>
                  <a:cubicBezTo>
                    <a:pt x="2079978" y="716844"/>
                    <a:pt x="1896533" y="417689"/>
                    <a:pt x="1947333" y="366889"/>
                  </a:cubicBezTo>
                  <a:cubicBezTo>
                    <a:pt x="1998133" y="316089"/>
                    <a:pt x="2254956" y="496711"/>
                    <a:pt x="2319867" y="451555"/>
                  </a:cubicBezTo>
                  <a:cubicBezTo>
                    <a:pt x="2384778" y="406399"/>
                    <a:pt x="2269067" y="110066"/>
                    <a:pt x="2336800" y="95955"/>
                  </a:cubicBezTo>
                  <a:cubicBezTo>
                    <a:pt x="2404533" y="81844"/>
                    <a:pt x="2641600" y="381000"/>
                    <a:pt x="2726267" y="366889"/>
                  </a:cubicBezTo>
                  <a:cubicBezTo>
                    <a:pt x="2810934" y="352778"/>
                    <a:pt x="2788356" y="22578"/>
                    <a:pt x="2844800" y="11289"/>
                  </a:cubicBezTo>
                  <a:cubicBezTo>
                    <a:pt x="2901244" y="0"/>
                    <a:pt x="2974622" y="293511"/>
                    <a:pt x="3064933" y="299155"/>
                  </a:cubicBezTo>
                  <a:cubicBezTo>
                    <a:pt x="3155244" y="304799"/>
                    <a:pt x="3310467" y="16933"/>
                    <a:pt x="3386667" y="45155"/>
                  </a:cubicBezTo>
                  <a:cubicBezTo>
                    <a:pt x="3462867" y="73377"/>
                    <a:pt x="3451578" y="443089"/>
                    <a:pt x="3522133" y="468489"/>
                  </a:cubicBezTo>
                  <a:cubicBezTo>
                    <a:pt x="3592688" y="493889"/>
                    <a:pt x="3747911" y="183444"/>
                    <a:pt x="3810000" y="197555"/>
                  </a:cubicBezTo>
                  <a:cubicBezTo>
                    <a:pt x="3872089" y="211666"/>
                    <a:pt x="3826934" y="527755"/>
                    <a:pt x="3894667" y="553155"/>
                  </a:cubicBezTo>
                  <a:cubicBezTo>
                    <a:pt x="3962400" y="578555"/>
                    <a:pt x="4148667" y="318911"/>
                    <a:pt x="4216400" y="349955"/>
                  </a:cubicBezTo>
                  <a:cubicBezTo>
                    <a:pt x="4284133" y="380999"/>
                    <a:pt x="4236156" y="702733"/>
                    <a:pt x="4301067" y="739422"/>
                  </a:cubicBezTo>
                  <a:cubicBezTo>
                    <a:pt x="4365978" y="776111"/>
                    <a:pt x="4549423" y="536222"/>
                    <a:pt x="4605867" y="570089"/>
                  </a:cubicBezTo>
                  <a:cubicBezTo>
                    <a:pt x="4662311" y="603956"/>
                    <a:pt x="4577644" y="900289"/>
                    <a:pt x="4639733" y="942622"/>
                  </a:cubicBezTo>
                  <a:cubicBezTo>
                    <a:pt x="4701822" y="984955"/>
                    <a:pt x="4927600" y="787400"/>
                    <a:pt x="4978400" y="824089"/>
                  </a:cubicBezTo>
                  <a:cubicBezTo>
                    <a:pt x="5029200" y="860778"/>
                    <a:pt x="4890911" y="1114777"/>
                    <a:pt x="4944533" y="1162755"/>
                  </a:cubicBezTo>
                  <a:cubicBezTo>
                    <a:pt x="4998155" y="1210733"/>
                    <a:pt x="5300133" y="1111955"/>
                    <a:pt x="5300133" y="1111955"/>
                  </a:cubicBezTo>
                </a:path>
              </a:pathLst>
            </a:cu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25" name="Freeform 24"/>
            <p:cNvSpPr/>
            <p:nvPr/>
          </p:nvSpPr>
          <p:spPr>
            <a:xfrm>
              <a:off x="403657" y="2172730"/>
              <a:ext cx="5300133" cy="2895599"/>
            </a:xfrm>
            <a:custGeom>
              <a:avLst/>
              <a:gdLst>
                <a:gd name="connsiteX0" fmla="*/ 0 w 5300133"/>
                <a:gd name="connsiteY0" fmla="*/ 2813755 h 2895599"/>
                <a:gd name="connsiteX1" fmla="*/ 440267 w 5300133"/>
                <a:gd name="connsiteY1" fmla="*/ 2830688 h 2895599"/>
                <a:gd name="connsiteX2" fmla="*/ 254000 w 5300133"/>
                <a:gd name="connsiteY2" fmla="*/ 2424288 h 2895599"/>
                <a:gd name="connsiteX3" fmla="*/ 711200 w 5300133"/>
                <a:gd name="connsiteY3" fmla="*/ 2475088 h 2895599"/>
                <a:gd name="connsiteX4" fmla="*/ 423333 w 5300133"/>
                <a:gd name="connsiteY4" fmla="*/ 2000955 h 2895599"/>
                <a:gd name="connsiteX5" fmla="*/ 931333 w 5300133"/>
                <a:gd name="connsiteY5" fmla="*/ 2119488 h 2895599"/>
                <a:gd name="connsiteX6" fmla="*/ 694267 w 5300133"/>
                <a:gd name="connsiteY6" fmla="*/ 1492955 h 2895599"/>
                <a:gd name="connsiteX7" fmla="*/ 1134533 w 5300133"/>
                <a:gd name="connsiteY7" fmla="*/ 1645355 h 2895599"/>
                <a:gd name="connsiteX8" fmla="*/ 1049867 w 5300133"/>
                <a:gd name="connsiteY8" fmla="*/ 1154288 h 2895599"/>
                <a:gd name="connsiteX9" fmla="*/ 1490133 w 5300133"/>
                <a:gd name="connsiteY9" fmla="*/ 1323622 h 2895599"/>
                <a:gd name="connsiteX10" fmla="*/ 1354667 w 5300133"/>
                <a:gd name="connsiteY10" fmla="*/ 883355 h 2895599"/>
                <a:gd name="connsiteX11" fmla="*/ 1778000 w 5300133"/>
                <a:gd name="connsiteY11" fmla="*/ 984955 h 2895599"/>
                <a:gd name="connsiteX12" fmla="*/ 1625600 w 5300133"/>
                <a:gd name="connsiteY12" fmla="*/ 510822 h 2895599"/>
                <a:gd name="connsiteX13" fmla="*/ 2082800 w 5300133"/>
                <a:gd name="connsiteY13" fmla="*/ 680155 h 2895599"/>
                <a:gd name="connsiteX14" fmla="*/ 2065867 w 5300133"/>
                <a:gd name="connsiteY14" fmla="*/ 307622 h 2895599"/>
                <a:gd name="connsiteX15" fmla="*/ 2404533 w 5300133"/>
                <a:gd name="connsiteY15" fmla="*/ 375355 h 2895599"/>
                <a:gd name="connsiteX16" fmla="*/ 2421467 w 5300133"/>
                <a:gd name="connsiteY16" fmla="*/ 87488 h 2895599"/>
                <a:gd name="connsiteX17" fmla="*/ 2827867 w 5300133"/>
                <a:gd name="connsiteY17" fmla="*/ 324555 h 2895599"/>
                <a:gd name="connsiteX18" fmla="*/ 2929467 w 5300133"/>
                <a:gd name="connsiteY18" fmla="*/ 2822 h 2895599"/>
                <a:gd name="connsiteX19" fmla="*/ 3166533 w 5300133"/>
                <a:gd name="connsiteY19" fmla="*/ 307622 h 2895599"/>
                <a:gd name="connsiteX20" fmla="*/ 3488267 w 5300133"/>
                <a:gd name="connsiteY20" fmla="*/ 70555 h 2895599"/>
                <a:gd name="connsiteX21" fmla="*/ 3606800 w 5300133"/>
                <a:gd name="connsiteY21" fmla="*/ 493888 h 2895599"/>
                <a:gd name="connsiteX22" fmla="*/ 3911600 w 5300133"/>
                <a:gd name="connsiteY22" fmla="*/ 239888 h 2895599"/>
                <a:gd name="connsiteX23" fmla="*/ 4013200 w 5300133"/>
                <a:gd name="connsiteY23" fmla="*/ 612422 h 2895599"/>
                <a:gd name="connsiteX24" fmla="*/ 4301067 w 5300133"/>
                <a:gd name="connsiteY24" fmla="*/ 392288 h 2895599"/>
                <a:gd name="connsiteX25" fmla="*/ 4402667 w 5300133"/>
                <a:gd name="connsiteY25" fmla="*/ 747888 h 2895599"/>
                <a:gd name="connsiteX26" fmla="*/ 4758267 w 5300133"/>
                <a:gd name="connsiteY26" fmla="*/ 595488 h 2895599"/>
                <a:gd name="connsiteX27" fmla="*/ 4724400 w 5300133"/>
                <a:gd name="connsiteY27" fmla="*/ 1052688 h 2895599"/>
                <a:gd name="connsiteX28" fmla="*/ 5063067 w 5300133"/>
                <a:gd name="connsiteY28" fmla="*/ 934155 h 2895599"/>
                <a:gd name="connsiteX29" fmla="*/ 5029200 w 5300133"/>
                <a:gd name="connsiteY29" fmla="*/ 1154288 h 2895599"/>
                <a:gd name="connsiteX30" fmla="*/ 5300133 w 5300133"/>
                <a:gd name="connsiteY30" fmla="*/ 1188155 h 2895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00133" h="2895599">
                  <a:moveTo>
                    <a:pt x="0" y="2813755"/>
                  </a:moveTo>
                  <a:cubicBezTo>
                    <a:pt x="198967" y="2854677"/>
                    <a:pt x="397934" y="2895599"/>
                    <a:pt x="440267" y="2830688"/>
                  </a:cubicBezTo>
                  <a:cubicBezTo>
                    <a:pt x="482600" y="2765777"/>
                    <a:pt x="208844" y="2483555"/>
                    <a:pt x="254000" y="2424288"/>
                  </a:cubicBezTo>
                  <a:cubicBezTo>
                    <a:pt x="299156" y="2365021"/>
                    <a:pt x="682978" y="2545644"/>
                    <a:pt x="711200" y="2475088"/>
                  </a:cubicBezTo>
                  <a:cubicBezTo>
                    <a:pt x="739422" y="2404533"/>
                    <a:pt x="386644" y="2060222"/>
                    <a:pt x="423333" y="2000955"/>
                  </a:cubicBezTo>
                  <a:cubicBezTo>
                    <a:pt x="460022" y="1941688"/>
                    <a:pt x="886177" y="2204155"/>
                    <a:pt x="931333" y="2119488"/>
                  </a:cubicBezTo>
                  <a:cubicBezTo>
                    <a:pt x="976489" y="2034821"/>
                    <a:pt x="660400" y="1571977"/>
                    <a:pt x="694267" y="1492955"/>
                  </a:cubicBezTo>
                  <a:cubicBezTo>
                    <a:pt x="728134" y="1413933"/>
                    <a:pt x="1075266" y="1701800"/>
                    <a:pt x="1134533" y="1645355"/>
                  </a:cubicBezTo>
                  <a:cubicBezTo>
                    <a:pt x="1193800" y="1588910"/>
                    <a:pt x="990600" y="1207910"/>
                    <a:pt x="1049867" y="1154288"/>
                  </a:cubicBezTo>
                  <a:cubicBezTo>
                    <a:pt x="1109134" y="1100666"/>
                    <a:pt x="1439333" y="1368777"/>
                    <a:pt x="1490133" y="1323622"/>
                  </a:cubicBezTo>
                  <a:cubicBezTo>
                    <a:pt x="1540933" y="1278467"/>
                    <a:pt x="1306689" y="939800"/>
                    <a:pt x="1354667" y="883355"/>
                  </a:cubicBezTo>
                  <a:cubicBezTo>
                    <a:pt x="1402645" y="826911"/>
                    <a:pt x="1732845" y="1047044"/>
                    <a:pt x="1778000" y="984955"/>
                  </a:cubicBezTo>
                  <a:cubicBezTo>
                    <a:pt x="1823155" y="922866"/>
                    <a:pt x="1574800" y="561622"/>
                    <a:pt x="1625600" y="510822"/>
                  </a:cubicBezTo>
                  <a:cubicBezTo>
                    <a:pt x="1676400" y="460022"/>
                    <a:pt x="2009422" y="714022"/>
                    <a:pt x="2082800" y="680155"/>
                  </a:cubicBezTo>
                  <a:cubicBezTo>
                    <a:pt x="2156178" y="646288"/>
                    <a:pt x="2012245" y="358422"/>
                    <a:pt x="2065867" y="307622"/>
                  </a:cubicBezTo>
                  <a:cubicBezTo>
                    <a:pt x="2119489" y="256822"/>
                    <a:pt x="2345267" y="412044"/>
                    <a:pt x="2404533" y="375355"/>
                  </a:cubicBezTo>
                  <a:cubicBezTo>
                    <a:pt x="2463799" y="338666"/>
                    <a:pt x="2350911" y="95955"/>
                    <a:pt x="2421467" y="87488"/>
                  </a:cubicBezTo>
                  <a:cubicBezTo>
                    <a:pt x="2492023" y="79021"/>
                    <a:pt x="2743200" y="338666"/>
                    <a:pt x="2827867" y="324555"/>
                  </a:cubicBezTo>
                  <a:cubicBezTo>
                    <a:pt x="2912534" y="310444"/>
                    <a:pt x="2873023" y="5644"/>
                    <a:pt x="2929467" y="2822"/>
                  </a:cubicBezTo>
                  <a:cubicBezTo>
                    <a:pt x="2985911" y="0"/>
                    <a:pt x="3073400" y="296333"/>
                    <a:pt x="3166533" y="307622"/>
                  </a:cubicBezTo>
                  <a:cubicBezTo>
                    <a:pt x="3259666" y="318911"/>
                    <a:pt x="3414889" y="39511"/>
                    <a:pt x="3488267" y="70555"/>
                  </a:cubicBezTo>
                  <a:cubicBezTo>
                    <a:pt x="3561645" y="101599"/>
                    <a:pt x="3536245" y="465666"/>
                    <a:pt x="3606800" y="493888"/>
                  </a:cubicBezTo>
                  <a:cubicBezTo>
                    <a:pt x="3677356" y="522110"/>
                    <a:pt x="3843867" y="220132"/>
                    <a:pt x="3911600" y="239888"/>
                  </a:cubicBezTo>
                  <a:cubicBezTo>
                    <a:pt x="3979333" y="259644"/>
                    <a:pt x="3948289" y="587022"/>
                    <a:pt x="4013200" y="612422"/>
                  </a:cubicBezTo>
                  <a:cubicBezTo>
                    <a:pt x="4078111" y="637822"/>
                    <a:pt x="4236156" y="369710"/>
                    <a:pt x="4301067" y="392288"/>
                  </a:cubicBezTo>
                  <a:cubicBezTo>
                    <a:pt x="4365978" y="414866"/>
                    <a:pt x="4326467" y="714021"/>
                    <a:pt x="4402667" y="747888"/>
                  </a:cubicBezTo>
                  <a:cubicBezTo>
                    <a:pt x="4478867" y="781755"/>
                    <a:pt x="4704645" y="544688"/>
                    <a:pt x="4758267" y="595488"/>
                  </a:cubicBezTo>
                  <a:cubicBezTo>
                    <a:pt x="4811889" y="646288"/>
                    <a:pt x="4673600" y="996243"/>
                    <a:pt x="4724400" y="1052688"/>
                  </a:cubicBezTo>
                  <a:cubicBezTo>
                    <a:pt x="4775200" y="1109133"/>
                    <a:pt x="5012267" y="917222"/>
                    <a:pt x="5063067" y="934155"/>
                  </a:cubicBezTo>
                  <a:cubicBezTo>
                    <a:pt x="5113867" y="951088"/>
                    <a:pt x="4989689" y="1111955"/>
                    <a:pt x="5029200" y="1154288"/>
                  </a:cubicBezTo>
                  <a:cubicBezTo>
                    <a:pt x="5068711" y="1196621"/>
                    <a:pt x="5300133" y="1188155"/>
                    <a:pt x="5300133" y="1188155"/>
                  </a:cubicBezTo>
                </a:path>
              </a:pathLst>
            </a:cu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latin typeface="Calibri"/>
              </a:endParaRPr>
            </a:p>
          </p:txBody>
        </p:sp>
        <p:sp>
          <p:nvSpPr>
            <p:cNvPr id="26" name="Rectangle 25"/>
            <p:cNvSpPr>
              <a:spLocks noChangeAspect="1"/>
            </p:cNvSpPr>
            <p:nvPr/>
          </p:nvSpPr>
          <p:spPr>
            <a:xfrm>
              <a:off x="2889231" y="2130397"/>
              <a:ext cx="283129" cy="405383"/>
            </a:xfrm>
            <a:prstGeom prst="rect">
              <a:avLst/>
            </a:prstGeom>
            <a:solidFill>
              <a:srgbClr val="66CC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en-US" dirty="0">
                  <a:solidFill>
                    <a:srgbClr val="000000"/>
                  </a:solidFill>
                  <a:latin typeface="Calibri"/>
                </a:rPr>
                <a:t>A</a:t>
              </a:r>
            </a:p>
          </p:txBody>
        </p:sp>
      </p:grpSp>
      <p:sp>
        <p:nvSpPr>
          <p:cNvPr id="31" name="TextBox 30"/>
          <p:cNvSpPr txBox="1"/>
          <p:nvPr/>
        </p:nvSpPr>
        <p:spPr>
          <a:xfrm>
            <a:off x="2299127" y="2199726"/>
            <a:ext cx="558980" cy="369332"/>
          </a:xfrm>
          <a:prstGeom prst="rect">
            <a:avLst/>
          </a:prstGeom>
          <a:noFill/>
        </p:spPr>
        <p:txBody>
          <a:bodyPr wrap="none" rtlCol="0">
            <a:spAutoFit/>
          </a:bodyPr>
          <a:lstStyle/>
          <a:p>
            <a:r>
              <a:rPr lang="en-US" dirty="0">
                <a:solidFill>
                  <a:prstClr val="black"/>
                </a:solidFill>
                <a:latin typeface="Calibri"/>
              </a:rPr>
              <a:t>SNP</a:t>
            </a:r>
          </a:p>
        </p:txBody>
      </p:sp>
      <p:sp>
        <p:nvSpPr>
          <p:cNvPr id="32" name="Oval 31"/>
          <p:cNvSpPr/>
          <p:nvPr/>
        </p:nvSpPr>
        <p:spPr>
          <a:xfrm>
            <a:off x="2942772" y="2940575"/>
            <a:ext cx="601031" cy="446092"/>
          </a:xfrm>
          <a:prstGeom prst="ellipse">
            <a:avLst/>
          </a:prstGeom>
          <a:solidFill>
            <a:srgbClr val="0066CC"/>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33" name="Freeform 32"/>
          <p:cNvSpPr/>
          <p:nvPr/>
        </p:nvSpPr>
        <p:spPr>
          <a:xfrm rot="1449389">
            <a:off x="3476071" y="3335868"/>
            <a:ext cx="787400" cy="156633"/>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nvGrpSpPr>
          <p:cNvPr id="4" name="Group 78"/>
          <p:cNvGrpSpPr/>
          <p:nvPr/>
        </p:nvGrpSpPr>
        <p:grpSpPr>
          <a:xfrm>
            <a:off x="3861962" y="4100404"/>
            <a:ext cx="866213" cy="278330"/>
            <a:chOff x="4051226" y="4230470"/>
            <a:chExt cx="866213" cy="278330"/>
          </a:xfrm>
        </p:grpSpPr>
        <p:sp>
          <p:nvSpPr>
            <p:cNvPr id="34" name="Freeform 33"/>
            <p:cNvSpPr>
              <a:spLocks noChangeAspect="1"/>
            </p:cNvSpPr>
            <p:nvPr/>
          </p:nvSpPr>
          <p:spPr>
            <a:xfrm rot="791434">
              <a:off x="4160285" y="4425325"/>
              <a:ext cx="419638" cy="83475"/>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35" name="Freeform 34"/>
            <p:cNvSpPr>
              <a:spLocks noChangeAspect="1"/>
            </p:cNvSpPr>
            <p:nvPr/>
          </p:nvSpPr>
          <p:spPr>
            <a:xfrm rot="791434">
              <a:off x="4051226" y="4286347"/>
              <a:ext cx="419638" cy="83475"/>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36" name="Freeform 35"/>
            <p:cNvSpPr>
              <a:spLocks noChangeAspect="1"/>
            </p:cNvSpPr>
            <p:nvPr/>
          </p:nvSpPr>
          <p:spPr>
            <a:xfrm rot="791434">
              <a:off x="4382612" y="4230470"/>
              <a:ext cx="419638" cy="83475"/>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37" name="Freeform 36"/>
            <p:cNvSpPr>
              <a:spLocks noChangeAspect="1"/>
            </p:cNvSpPr>
            <p:nvPr/>
          </p:nvSpPr>
          <p:spPr>
            <a:xfrm rot="791434">
              <a:off x="4497801" y="4425325"/>
              <a:ext cx="419638" cy="83475"/>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40" name="TextBox 39"/>
          <p:cNvSpPr txBox="1"/>
          <p:nvPr/>
        </p:nvSpPr>
        <p:spPr>
          <a:xfrm>
            <a:off x="1785082" y="4059835"/>
            <a:ext cx="2169033" cy="307777"/>
          </a:xfrm>
          <a:prstGeom prst="rect">
            <a:avLst/>
          </a:prstGeom>
          <a:noFill/>
        </p:spPr>
        <p:txBody>
          <a:bodyPr wrap="none" rtlCol="0">
            <a:spAutoFit/>
          </a:bodyPr>
          <a:lstStyle/>
          <a:p>
            <a:r>
              <a:rPr lang="en-US" sz="1400" dirty="0">
                <a:solidFill>
                  <a:prstClr val="black"/>
                </a:solidFill>
                <a:latin typeface="Calibri"/>
              </a:rPr>
              <a:t>Expression of nearby genes</a:t>
            </a:r>
          </a:p>
        </p:txBody>
      </p:sp>
      <p:sp>
        <p:nvSpPr>
          <p:cNvPr id="48" name="TextBox 47"/>
          <p:cNvSpPr txBox="1"/>
          <p:nvPr/>
        </p:nvSpPr>
        <p:spPr>
          <a:xfrm>
            <a:off x="2872842" y="5785810"/>
            <a:ext cx="2162546" cy="307777"/>
          </a:xfrm>
          <a:prstGeom prst="rect">
            <a:avLst/>
          </a:prstGeom>
          <a:noFill/>
        </p:spPr>
        <p:txBody>
          <a:bodyPr wrap="none" rtlCol="0">
            <a:spAutoFit/>
          </a:bodyPr>
          <a:lstStyle/>
          <a:p>
            <a:r>
              <a:rPr lang="en-US" sz="1400" dirty="0">
                <a:solidFill>
                  <a:prstClr val="black"/>
                </a:solidFill>
                <a:latin typeface="Calibri"/>
              </a:rPr>
              <a:t>Expression of distant genes</a:t>
            </a:r>
          </a:p>
        </p:txBody>
      </p:sp>
      <p:sp>
        <p:nvSpPr>
          <p:cNvPr id="49" name="Oval 48"/>
          <p:cNvSpPr/>
          <p:nvPr/>
        </p:nvSpPr>
        <p:spPr>
          <a:xfrm rot="18000000">
            <a:off x="713379" y="5128200"/>
            <a:ext cx="601031" cy="446092"/>
          </a:xfrm>
          <a:prstGeom prst="ellipse">
            <a:avLst/>
          </a:prstGeom>
          <a:solidFill>
            <a:srgbClr val="0066CC"/>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
        <p:nvSpPr>
          <p:cNvPr id="50" name="Freeform 49"/>
          <p:cNvSpPr/>
          <p:nvPr/>
        </p:nvSpPr>
        <p:spPr>
          <a:xfrm rot="15463687">
            <a:off x="661014" y="5877281"/>
            <a:ext cx="787400" cy="156633"/>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9933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nvGrpSpPr>
          <p:cNvPr id="5" name="Group 80"/>
          <p:cNvGrpSpPr/>
          <p:nvPr/>
        </p:nvGrpSpPr>
        <p:grpSpPr>
          <a:xfrm>
            <a:off x="2132157" y="5803338"/>
            <a:ext cx="572044" cy="274365"/>
            <a:chOff x="4164150" y="5801696"/>
            <a:chExt cx="572044" cy="274365"/>
          </a:xfrm>
        </p:grpSpPr>
        <p:sp>
          <p:nvSpPr>
            <p:cNvPr id="51" name="Freeform 50"/>
            <p:cNvSpPr>
              <a:spLocks noChangeAspect="1"/>
            </p:cNvSpPr>
            <p:nvPr/>
          </p:nvSpPr>
          <p:spPr>
            <a:xfrm rot="900000">
              <a:off x="4164150" y="5801696"/>
              <a:ext cx="419644" cy="83477"/>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9933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52" name="Freeform 51"/>
            <p:cNvSpPr>
              <a:spLocks noChangeAspect="1"/>
            </p:cNvSpPr>
            <p:nvPr/>
          </p:nvSpPr>
          <p:spPr>
            <a:xfrm rot="900000">
              <a:off x="4316550" y="5992584"/>
              <a:ext cx="419644" cy="83477"/>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74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cubicBezTo>
                    <a:pt x="552450" y="120650"/>
                    <a:pt x="579967" y="16933"/>
                    <a:pt x="609600" y="16933"/>
                  </a:cubicBezTo>
                  <a:cubicBezTo>
                    <a:pt x="639233" y="16933"/>
                    <a:pt x="668867" y="120650"/>
                    <a:pt x="698500" y="118533"/>
                  </a:cubicBezTo>
                  <a:cubicBezTo>
                    <a:pt x="728133" y="116416"/>
                    <a:pt x="787400" y="4233"/>
                    <a:pt x="787400" y="4233"/>
                  </a:cubicBezTo>
                </a:path>
              </a:pathLst>
            </a:custGeom>
            <a:ln>
              <a:solidFill>
                <a:srgbClr val="9933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grpSp>
      <p:sp>
        <p:nvSpPr>
          <p:cNvPr id="55" name="Freeform 54"/>
          <p:cNvSpPr/>
          <p:nvPr/>
        </p:nvSpPr>
        <p:spPr>
          <a:xfrm rot="735060" flipV="1">
            <a:off x="5662837" y="4932291"/>
            <a:ext cx="904299" cy="692776"/>
          </a:xfrm>
          <a:custGeom>
            <a:avLst/>
            <a:gdLst>
              <a:gd name="connsiteX0" fmla="*/ 0 w 904299"/>
              <a:gd name="connsiteY0" fmla="*/ 0 h 692776"/>
              <a:gd name="connsiteX1" fmla="*/ 230885 w 904299"/>
              <a:gd name="connsiteY1" fmla="*/ 404120 h 692776"/>
              <a:gd name="connsiteX2" fmla="*/ 904299 w 904299"/>
              <a:gd name="connsiteY2" fmla="*/ 692776 h 692776"/>
            </a:gdLst>
            <a:ahLst/>
            <a:cxnLst>
              <a:cxn ang="0">
                <a:pos x="connsiteX0" y="connsiteY0"/>
              </a:cxn>
              <a:cxn ang="0">
                <a:pos x="connsiteX1" y="connsiteY1"/>
              </a:cxn>
              <a:cxn ang="0">
                <a:pos x="connsiteX2" y="connsiteY2"/>
              </a:cxn>
            </a:cxnLst>
            <a:rect l="l" t="t" r="r" b="b"/>
            <a:pathLst>
              <a:path w="904299" h="692776">
                <a:moveTo>
                  <a:pt x="0" y="0"/>
                </a:moveTo>
                <a:cubicBezTo>
                  <a:pt x="40084" y="144328"/>
                  <a:pt x="80169" y="288657"/>
                  <a:pt x="230885" y="404120"/>
                </a:cubicBezTo>
                <a:cubicBezTo>
                  <a:pt x="381601" y="519583"/>
                  <a:pt x="904299" y="692776"/>
                  <a:pt x="904299" y="692776"/>
                </a:cubicBezTo>
              </a:path>
            </a:pathLst>
          </a:custGeom>
          <a:ln w="381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56" name="Freeform 55"/>
          <p:cNvSpPr/>
          <p:nvPr/>
        </p:nvSpPr>
        <p:spPr>
          <a:xfrm rot="20864940">
            <a:off x="5662836" y="4259432"/>
            <a:ext cx="904299" cy="692776"/>
          </a:xfrm>
          <a:custGeom>
            <a:avLst/>
            <a:gdLst>
              <a:gd name="connsiteX0" fmla="*/ 0 w 904299"/>
              <a:gd name="connsiteY0" fmla="*/ 0 h 692776"/>
              <a:gd name="connsiteX1" fmla="*/ 230885 w 904299"/>
              <a:gd name="connsiteY1" fmla="*/ 404120 h 692776"/>
              <a:gd name="connsiteX2" fmla="*/ 904299 w 904299"/>
              <a:gd name="connsiteY2" fmla="*/ 692776 h 692776"/>
            </a:gdLst>
            <a:ahLst/>
            <a:cxnLst>
              <a:cxn ang="0">
                <a:pos x="connsiteX0" y="connsiteY0"/>
              </a:cxn>
              <a:cxn ang="0">
                <a:pos x="connsiteX1" y="connsiteY1"/>
              </a:cxn>
              <a:cxn ang="0">
                <a:pos x="connsiteX2" y="connsiteY2"/>
              </a:cxn>
            </a:cxnLst>
            <a:rect l="l" t="t" r="r" b="b"/>
            <a:pathLst>
              <a:path w="904299" h="692776">
                <a:moveTo>
                  <a:pt x="0" y="0"/>
                </a:moveTo>
                <a:cubicBezTo>
                  <a:pt x="40084" y="144328"/>
                  <a:pt x="80169" y="288657"/>
                  <a:pt x="230885" y="404120"/>
                </a:cubicBezTo>
                <a:cubicBezTo>
                  <a:pt x="381601" y="519583"/>
                  <a:pt x="904299" y="692776"/>
                  <a:pt x="904299" y="692776"/>
                </a:cubicBezTo>
              </a:path>
            </a:pathLst>
          </a:custGeom>
          <a:ln w="381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cxnSp>
        <p:nvCxnSpPr>
          <p:cNvPr id="58" name="Straight Connector 57"/>
          <p:cNvCxnSpPr/>
          <p:nvPr/>
        </p:nvCxnSpPr>
        <p:spPr>
          <a:xfrm rot="16200000" flipH="1">
            <a:off x="6281227" y="4545639"/>
            <a:ext cx="484919" cy="311466"/>
          </a:xfrm>
          <a:prstGeom prst="line">
            <a:avLst/>
          </a:prstGeom>
          <a:ln w="381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5400000" flipH="1" flipV="1">
            <a:off x="6268290" y="5026660"/>
            <a:ext cx="496992" cy="319220"/>
          </a:xfrm>
          <a:prstGeom prst="line">
            <a:avLst/>
          </a:prstGeom>
          <a:ln w="381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6886580" y="4599796"/>
            <a:ext cx="1939140" cy="369332"/>
          </a:xfrm>
          <a:prstGeom prst="rect">
            <a:avLst/>
          </a:prstGeom>
          <a:noFill/>
        </p:spPr>
        <p:txBody>
          <a:bodyPr wrap="none" rtlCol="0">
            <a:spAutoFit/>
          </a:bodyPr>
          <a:lstStyle/>
          <a:p>
            <a:r>
              <a:rPr lang="en-US" b="1" i="1" dirty="0">
                <a:solidFill>
                  <a:prstClr val="black"/>
                </a:solidFill>
                <a:latin typeface="Calibri"/>
              </a:rPr>
              <a:t>Cellular processes</a:t>
            </a:r>
          </a:p>
        </p:txBody>
      </p:sp>
      <p:sp>
        <p:nvSpPr>
          <p:cNvPr id="63" name="TextBox 62"/>
          <p:cNvSpPr txBox="1"/>
          <p:nvPr/>
        </p:nvSpPr>
        <p:spPr>
          <a:xfrm>
            <a:off x="7255596" y="5047200"/>
            <a:ext cx="1365779" cy="369332"/>
          </a:xfrm>
          <a:prstGeom prst="rect">
            <a:avLst/>
          </a:prstGeom>
          <a:noFill/>
        </p:spPr>
        <p:txBody>
          <a:bodyPr wrap="none" rtlCol="0">
            <a:spAutoFit/>
          </a:bodyPr>
          <a:lstStyle/>
          <a:p>
            <a:r>
              <a:rPr lang="en-US" b="1" i="1" dirty="0">
                <a:solidFill>
                  <a:prstClr val="black"/>
                </a:solidFill>
                <a:latin typeface="Calibri"/>
              </a:rPr>
              <a:t>Disease risk</a:t>
            </a:r>
          </a:p>
        </p:txBody>
      </p:sp>
      <p:sp>
        <p:nvSpPr>
          <p:cNvPr id="64" name="Freeform 63"/>
          <p:cNvSpPr>
            <a:spLocks noChangeAspect="1"/>
          </p:cNvSpPr>
          <p:nvPr/>
        </p:nvSpPr>
        <p:spPr>
          <a:xfrm rot="791434">
            <a:off x="3845060" y="5162203"/>
            <a:ext cx="337175" cy="101426"/>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 name="connsiteX0" fmla="*/ 0 w 698500"/>
              <a:gd name="connsiteY0" fmla="*/ 29633 h 156633"/>
              <a:gd name="connsiteX1" fmla="*/ 114300 w 698500"/>
              <a:gd name="connsiteY1" fmla="*/ 156633 h 156633"/>
              <a:gd name="connsiteX2" fmla="*/ 203200 w 698500"/>
              <a:gd name="connsiteY2" fmla="*/ 29633 h 156633"/>
              <a:gd name="connsiteX3" fmla="*/ 330200 w 698500"/>
              <a:gd name="connsiteY3" fmla="*/ 143933 h 156633"/>
              <a:gd name="connsiteX4" fmla="*/ 419100 w 698500"/>
              <a:gd name="connsiteY4" fmla="*/ 4233 h 156633"/>
              <a:gd name="connsiteX5" fmla="*/ 520700 w 698500"/>
              <a:gd name="connsiteY5" fmla="*/ 118533 h 156633"/>
              <a:gd name="connsiteX6" fmla="*/ 609600 w 698500"/>
              <a:gd name="connsiteY6" fmla="*/ 16933 h 156633"/>
              <a:gd name="connsiteX7" fmla="*/ 698500 w 698500"/>
              <a:gd name="connsiteY7" fmla="*/ 118533 h 156633"/>
              <a:gd name="connsiteX0" fmla="*/ 0 w 609600"/>
              <a:gd name="connsiteY0" fmla="*/ 29633 h 156633"/>
              <a:gd name="connsiteX1" fmla="*/ 114300 w 609600"/>
              <a:gd name="connsiteY1" fmla="*/ 156633 h 156633"/>
              <a:gd name="connsiteX2" fmla="*/ 203200 w 609600"/>
              <a:gd name="connsiteY2" fmla="*/ 29633 h 156633"/>
              <a:gd name="connsiteX3" fmla="*/ 330200 w 609600"/>
              <a:gd name="connsiteY3" fmla="*/ 143933 h 156633"/>
              <a:gd name="connsiteX4" fmla="*/ 419100 w 609600"/>
              <a:gd name="connsiteY4" fmla="*/ 4233 h 156633"/>
              <a:gd name="connsiteX5" fmla="*/ 520700 w 609600"/>
              <a:gd name="connsiteY5" fmla="*/ 118533 h 156633"/>
              <a:gd name="connsiteX6" fmla="*/ 609600 w 609600"/>
              <a:gd name="connsiteY6" fmla="*/ 16933 h 156633"/>
              <a:gd name="connsiteX0" fmla="*/ 0 w 520700"/>
              <a:gd name="connsiteY0" fmla="*/ 29633 h 156633"/>
              <a:gd name="connsiteX1" fmla="*/ 114300 w 520700"/>
              <a:gd name="connsiteY1" fmla="*/ 156633 h 156633"/>
              <a:gd name="connsiteX2" fmla="*/ 203200 w 520700"/>
              <a:gd name="connsiteY2" fmla="*/ 29633 h 156633"/>
              <a:gd name="connsiteX3" fmla="*/ 330200 w 520700"/>
              <a:gd name="connsiteY3" fmla="*/ 143933 h 156633"/>
              <a:gd name="connsiteX4" fmla="*/ 419100 w 520700"/>
              <a:gd name="connsiteY4" fmla="*/ 4233 h 156633"/>
              <a:gd name="connsiteX5" fmla="*/ 520700 w 520700"/>
              <a:gd name="connsiteY5" fmla="*/ 1185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7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66" name="Freeform 65"/>
          <p:cNvSpPr>
            <a:spLocks noChangeAspect="1"/>
          </p:cNvSpPr>
          <p:nvPr/>
        </p:nvSpPr>
        <p:spPr>
          <a:xfrm>
            <a:off x="4110823" y="5018176"/>
            <a:ext cx="57085" cy="120714"/>
          </a:xfrm>
          <a:custGeom>
            <a:avLst/>
            <a:gdLst>
              <a:gd name="connsiteX0" fmla="*/ 0 w 270934"/>
              <a:gd name="connsiteY0" fmla="*/ 111478 h 162278"/>
              <a:gd name="connsiteX1" fmla="*/ 59267 w 270934"/>
              <a:gd name="connsiteY1" fmla="*/ 77611 h 162278"/>
              <a:gd name="connsiteX2" fmla="*/ 220134 w 270934"/>
              <a:gd name="connsiteY2" fmla="*/ 1411 h 162278"/>
              <a:gd name="connsiteX3" fmla="*/ 245534 w 270934"/>
              <a:gd name="connsiteY3" fmla="*/ 69144 h 162278"/>
              <a:gd name="connsiteX4" fmla="*/ 67734 w 270934"/>
              <a:gd name="connsiteY4" fmla="*/ 128411 h 162278"/>
              <a:gd name="connsiteX5" fmla="*/ 67734 w 270934"/>
              <a:gd name="connsiteY5" fmla="*/ 162278 h 16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34" h="162278">
                <a:moveTo>
                  <a:pt x="0" y="111478"/>
                </a:moveTo>
                <a:cubicBezTo>
                  <a:pt x="11289" y="103716"/>
                  <a:pt x="22578" y="95955"/>
                  <a:pt x="59267" y="77611"/>
                </a:cubicBezTo>
                <a:cubicBezTo>
                  <a:pt x="95956" y="59267"/>
                  <a:pt x="189090" y="2822"/>
                  <a:pt x="220134" y="1411"/>
                </a:cubicBezTo>
                <a:cubicBezTo>
                  <a:pt x="251178" y="0"/>
                  <a:pt x="270934" y="47977"/>
                  <a:pt x="245534" y="69144"/>
                </a:cubicBezTo>
                <a:cubicBezTo>
                  <a:pt x="220134" y="90311"/>
                  <a:pt x="97367" y="112889"/>
                  <a:pt x="67734" y="128411"/>
                </a:cubicBezTo>
                <a:cubicBezTo>
                  <a:pt x="38101" y="143933"/>
                  <a:pt x="67734" y="162278"/>
                  <a:pt x="67734" y="162278"/>
                </a:cubicBezTo>
              </a:path>
            </a:pathLst>
          </a:custGeom>
          <a:ln>
            <a:solidFill>
              <a:srgbClr val="0099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69" name="Freeform 68"/>
          <p:cNvSpPr/>
          <p:nvPr/>
        </p:nvSpPr>
        <p:spPr>
          <a:xfrm rot="791434">
            <a:off x="3572778" y="5022180"/>
            <a:ext cx="131581" cy="82238"/>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 name="connsiteX0" fmla="*/ 0 w 698500"/>
              <a:gd name="connsiteY0" fmla="*/ 29633 h 156633"/>
              <a:gd name="connsiteX1" fmla="*/ 114300 w 698500"/>
              <a:gd name="connsiteY1" fmla="*/ 156633 h 156633"/>
              <a:gd name="connsiteX2" fmla="*/ 203200 w 698500"/>
              <a:gd name="connsiteY2" fmla="*/ 29633 h 156633"/>
              <a:gd name="connsiteX3" fmla="*/ 330200 w 698500"/>
              <a:gd name="connsiteY3" fmla="*/ 143933 h 156633"/>
              <a:gd name="connsiteX4" fmla="*/ 419100 w 698500"/>
              <a:gd name="connsiteY4" fmla="*/ 4233 h 156633"/>
              <a:gd name="connsiteX5" fmla="*/ 520700 w 698500"/>
              <a:gd name="connsiteY5" fmla="*/ 118533 h 156633"/>
              <a:gd name="connsiteX6" fmla="*/ 609600 w 698500"/>
              <a:gd name="connsiteY6" fmla="*/ 16933 h 156633"/>
              <a:gd name="connsiteX7" fmla="*/ 698500 w 698500"/>
              <a:gd name="connsiteY7" fmla="*/ 118533 h 156633"/>
              <a:gd name="connsiteX0" fmla="*/ 0 w 609600"/>
              <a:gd name="connsiteY0" fmla="*/ 29633 h 156633"/>
              <a:gd name="connsiteX1" fmla="*/ 114300 w 609600"/>
              <a:gd name="connsiteY1" fmla="*/ 156633 h 156633"/>
              <a:gd name="connsiteX2" fmla="*/ 203200 w 609600"/>
              <a:gd name="connsiteY2" fmla="*/ 29633 h 156633"/>
              <a:gd name="connsiteX3" fmla="*/ 330200 w 609600"/>
              <a:gd name="connsiteY3" fmla="*/ 143933 h 156633"/>
              <a:gd name="connsiteX4" fmla="*/ 419100 w 609600"/>
              <a:gd name="connsiteY4" fmla="*/ 4233 h 156633"/>
              <a:gd name="connsiteX5" fmla="*/ 520700 w 609600"/>
              <a:gd name="connsiteY5" fmla="*/ 118533 h 156633"/>
              <a:gd name="connsiteX6" fmla="*/ 609600 w 609600"/>
              <a:gd name="connsiteY6" fmla="*/ 16933 h 156633"/>
              <a:gd name="connsiteX0" fmla="*/ 0 w 520700"/>
              <a:gd name="connsiteY0" fmla="*/ 29633 h 156633"/>
              <a:gd name="connsiteX1" fmla="*/ 114300 w 520700"/>
              <a:gd name="connsiteY1" fmla="*/ 156633 h 156633"/>
              <a:gd name="connsiteX2" fmla="*/ 203200 w 520700"/>
              <a:gd name="connsiteY2" fmla="*/ 29633 h 156633"/>
              <a:gd name="connsiteX3" fmla="*/ 330200 w 520700"/>
              <a:gd name="connsiteY3" fmla="*/ 143933 h 156633"/>
              <a:gd name="connsiteX4" fmla="*/ 419100 w 520700"/>
              <a:gd name="connsiteY4" fmla="*/ 4233 h 156633"/>
              <a:gd name="connsiteX5" fmla="*/ 520700 w 520700"/>
              <a:gd name="connsiteY5" fmla="*/ 118533 h 156633"/>
              <a:gd name="connsiteX0" fmla="*/ 0 w 419100"/>
              <a:gd name="connsiteY0" fmla="*/ 25400 h 152400"/>
              <a:gd name="connsiteX1" fmla="*/ 114300 w 419100"/>
              <a:gd name="connsiteY1" fmla="*/ 152400 h 152400"/>
              <a:gd name="connsiteX2" fmla="*/ 203200 w 419100"/>
              <a:gd name="connsiteY2" fmla="*/ 25400 h 152400"/>
              <a:gd name="connsiteX3" fmla="*/ 330200 w 419100"/>
              <a:gd name="connsiteY3" fmla="*/ 139700 h 152400"/>
              <a:gd name="connsiteX4" fmla="*/ 419100 w 419100"/>
              <a:gd name="connsiteY4" fmla="*/ 0 h 152400"/>
              <a:gd name="connsiteX0" fmla="*/ 0 w 330200"/>
              <a:gd name="connsiteY0" fmla="*/ 2117 h 129117"/>
              <a:gd name="connsiteX1" fmla="*/ 114300 w 330200"/>
              <a:gd name="connsiteY1" fmla="*/ 129117 h 129117"/>
              <a:gd name="connsiteX2" fmla="*/ 203200 w 330200"/>
              <a:gd name="connsiteY2" fmla="*/ 2117 h 129117"/>
              <a:gd name="connsiteX3" fmla="*/ 330200 w 330200"/>
              <a:gd name="connsiteY3" fmla="*/ 116417 h 129117"/>
              <a:gd name="connsiteX0" fmla="*/ 0 w 203200"/>
              <a:gd name="connsiteY0" fmla="*/ 0 h 127000"/>
              <a:gd name="connsiteX1" fmla="*/ 114300 w 203200"/>
              <a:gd name="connsiteY1" fmla="*/ 127000 h 127000"/>
              <a:gd name="connsiteX2" fmla="*/ 203200 w 203200"/>
              <a:gd name="connsiteY2" fmla="*/ 0 h 127000"/>
            </a:gdLst>
            <a:ahLst/>
            <a:cxnLst>
              <a:cxn ang="0">
                <a:pos x="connsiteX0" y="connsiteY0"/>
              </a:cxn>
              <a:cxn ang="0">
                <a:pos x="connsiteX1" y="connsiteY1"/>
              </a:cxn>
              <a:cxn ang="0">
                <a:pos x="connsiteX2" y="connsiteY2"/>
              </a:cxn>
            </a:cxnLst>
            <a:rect l="l" t="t" r="r" b="b"/>
            <a:pathLst>
              <a:path w="203200" h="127000">
                <a:moveTo>
                  <a:pt x="0" y="0"/>
                </a:moveTo>
                <a:cubicBezTo>
                  <a:pt x="40216" y="63500"/>
                  <a:pt x="80433" y="127000"/>
                  <a:pt x="114300" y="127000"/>
                </a:cubicBezTo>
                <a:cubicBezTo>
                  <a:pt x="148167" y="127000"/>
                  <a:pt x="167217" y="2117"/>
                  <a:pt x="203200" y="0"/>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0" name="Freeform 69"/>
          <p:cNvSpPr/>
          <p:nvPr/>
        </p:nvSpPr>
        <p:spPr>
          <a:xfrm rot="791434">
            <a:off x="3733934" y="5082266"/>
            <a:ext cx="131581" cy="82238"/>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 name="connsiteX0" fmla="*/ 0 w 698500"/>
              <a:gd name="connsiteY0" fmla="*/ 29633 h 156633"/>
              <a:gd name="connsiteX1" fmla="*/ 114300 w 698500"/>
              <a:gd name="connsiteY1" fmla="*/ 156633 h 156633"/>
              <a:gd name="connsiteX2" fmla="*/ 203200 w 698500"/>
              <a:gd name="connsiteY2" fmla="*/ 29633 h 156633"/>
              <a:gd name="connsiteX3" fmla="*/ 330200 w 698500"/>
              <a:gd name="connsiteY3" fmla="*/ 143933 h 156633"/>
              <a:gd name="connsiteX4" fmla="*/ 419100 w 698500"/>
              <a:gd name="connsiteY4" fmla="*/ 4233 h 156633"/>
              <a:gd name="connsiteX5" fmla="*/ 520700 w 698500"/>
              <a:gd name="connsiteY5" fmla="*/ 118533 h 156633"/>
              <a:gd name="connsiteX6" fmla="*/ 609600 w 698500"/>
              <a:gd name="connsiteY6" fmla="*/ 16933 h 156633"/>
              <a:gd name="connsiteX7" fmla="*/ 698500 w 698500"/>
              <a:gd name="connsiteY7" fmla="*/ 118533 h 156633"/>
              <a:gd name="connsiteX0" fmla="*/ 0 w 609600"/>
              <a:gd name="connsiteY0" fmla="*/ 29633 h 156633"/>
              <a:gd name="connsiteX1" fmla="*/ 114300 w 609600"/>
              <a:gd name="connsiteY1" fmla="*/ 156633 h 156633"/>
              <a:gd name="connsiteX2" fmla="*/ 203200 w 609600"/>
              <a:gd name="connsiteY2" fmla="*/ 29633 h 156633"/>
              <a:gd name="connsiteX3" fmla="*/ 330200 w 609600"/>
              <a:gd name="connsiteY3" fmla="*/ 143933 h 156633"/>
              <a:gd name="connsiteX4" fmla="*/ 419100 w 609600"/>
              <a:gd name="connsiteY4" fmla="*/ 4233 h 156633"/>
              <a:gd name="connsiteX5" fmla="*/ 520700 w 609600"/>
              <a:gd name="connsiteY5" fmla="*/ 118533 h 156633"/>
              <a:gd name="connsiteX6" fmla="*/ 609600 w 609600"/>
              <a:gd name="connsiteY6" fmla="*/ 16933 h 156633"/>
              <a:gd name="connsiteX0" fmla="*/ 0 w 520700"/>
              <a:gd name="connsiteY0" fmla="*/ 29633 h 156633"/>
              <a:gd name="connsiteX1" fmla="*/ 114300 w 520700"/>
              <a:gd name="connsiteY1" fmla="*/ 156633 h 156633"/>
              <a:gd name="connsiteX2" fmla="*/ 203200 w 520700"/>
              <a:gd name="connsiteY2" fmla="*/ 29633 h 156633"/>
              <a:gd name="connsiteX3" fmla="*/ 330200 w 520700"/>
              <a:gd name="connsiteY3" fmla="*/ 143933 h 156633"/>
              <a:gd name="connsiteX4" fmla="*/ 419100 w 520700"/>
              <a:gd name="connsiteY4" fmla="*/ 4233 h 156633"/>
              <a:gd name="connsiteX5" fmla="*/ 520700 w 520700"/>
              <a:gd name="connsiteY5" fmla="*/ 118533 h 156633"/>
              <a:gd name="connsiteX0" fmla="*/ 0 w 419100"/>
              <a:gd name="connsiteY0" fmla="*/ 25400 h 152400"/>
              <a:gd name="connsiteX1" fmla="*/ 114300 w 419100"/>
              <a:gd name="connsiteY1" fmla="*/ 152400 h 152400"/>
              <a:gd name="connsiteX2" fmla="*/ 203200 w 419100"/>
              <a:gd name="connsiteY2" fmla="*/ 25400 h 152400"/>
              <a:gd name="connsiteX3" fmla="*/ 330200 w 419100"/>
              <a:gd name="connsiteY3" fmla="*/ 139700 h 152400"/>
              <a:gd name="connsiteX4" fmla="*/ 419100 w 419100"/>
              <a:gd name="connsiteY4" fmla="*/ 0 h 152400"/>
              <a:gd name="connsiteX0" fmla="*/ 0 w 330200"/>
              <a:gd name="connsiteY0" fmla="*/ 2117 h 129117"/>
              <a:gd name="connsiteX1" fmla="*/ 114300 w 330200"/>
              <a:gd name="connsiteY1" fmla="*/ 129117 h 129117"/>
              <a:gd name="connsiteX2" fmla="*/ 203200 w 330200"/>
              <a:gd name="connsiteY2" fmla="*/ 2117 h 129117"/>
              <a:gd name="connsiteX3" fmla="*/ 330200 w 330200"/>
              <a:gd name="connsiteY3" fmla="*/ 116417 h 129117"/>
              <a:gd name="connsiteX0" fmla="*/ 0 w 203200"/>
              <a:gd name="connsiteY0" fmla="*/ 0 h 127000"/>
              <a:gd name="connsiteX1" fmla="*/ 114300 w 203200"/>
              <a:gd name="connsiteY1" fmla="*/ 127000 h 127000"/>
              <a:gd name="connsiteX2" fmla="*/ 203200 w 203200"/>
              <a:gd name="connsiteY2" fmla="*/ 0 h 127000"/>
            </a:gdLst>
            <a:ahLst/>
            <a:cxnLst>
              <a:cxn ang="0">
                <a:pos x="connsiteX0" y="connsiteY0"/>
              </a:cxn>
              <a:cxn ang="0">
                <a:pos x="connsiteX1" y="connsiteY1"/>
              </a:cxn>
              <a:cxn ang="0">
                <a:pos x="connsiteX2" y="connsiteY2"/>
              </a:cxn>
            </a:cxnLst>
            <a:rect l="l" t="t" r="r" b="b"/>
            <a:pathLst>
              <a:path w="203200" h="127000">
                <a:moveTo>
                  <a:pt x="0" y="0"/>
                </a:moveTo>
                <a:cubicBezTo>
                  <a:pt x="40216" y="63500"/>
                  <a:pt x="80433" y="127000"/>
                  <a:pt x="114300" y="127000"/>
                </a:cubicBezTo>
                <a:cubicBezTo>
                  <a:pt x="148167" y="127000"/>
                  <a:pt x="167217" y="2117"/>
                  <a:pt x="203200" y="0"/>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1" name="Freeform 70"/>
          <p:cNvSpPr/>
          <p:nvPr/>
        </p:nvSpPr>
        <p:spPr>
          <a:xfrm>
            <a:off x="3700254" y="4966780"/>
            <a:ext cx="175441" cy="105082"/>
          </a:xfrm>
          <a:custGeom>
            <a:avLst/>
            <a:gdLst>
              <a:gd name="connsiteX0" fmla="*/ 0 w 270934"/>
              <a:gd name="connsiteY0" fmla="*/ 111478 h 162278"/>
              <a:gd name="connsiteX1" fmla="*/ 59267 w 270934"/>
              <a:gd name="connsiteY1" fmla="*/ 77611 h 162278"/>
              <a:gd name="connsiteX2" fmla="*/ 220134 w 270934"/>
              <a:gd name="connsiteY2" fmla="*/ 1411 h 162278"/>
              <a:gd name="connsiteX3" fmla="*/ 245534 w 270934"/>
              <a:gd name="connsiteY3" fmla="*/ 69144 h 162278"/>
              <a:gd name="connsiteX4" fmla="*/ 67734 w 270934"/>
              <a:gd name="connsiteY4" fmla="*/ 128411 h 162278"/>
              <a:gd name="connsiteX5" fmla="*/ 67734 w 270934"/>
              <a:gd name="connsiteY5" fmla="*/ 162278 h 16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34" h="162278">
                <a:moveTo>
                  <a:pt x="0" y="111478"/>
                </a:moveTo>
                <a:cubicBezTo>
                  <a:pt x="11289" y="103716"/>
                  <a:pt x="22578" y="95955"/>
                  <a:pt x="59267" y="77611"/>
                </a:cubicBezTo>
                <a:cubicBezTo>
                  <a:pt x="95956" y="59267"/>
                  <a:pt x="189090" y="2822"/>
                  <a:pt x="220134" y="1411"/>
                </a:cubicBezTo>
                <a:cubicBezTo>
                  <a:pt x="251178" y="0"/>
                  <a:pt x="270934" y="47977"/>
                  <a:pt x="245534" y="69144"/>
                </a:cubicBezTo>
                <a:cubicBezTo>
                  <a:pt x="220134" y="90311"/>
                  <a:pt x="97367" y="112889"/>
                  <a:pt x="67734" y="128411"/>
                </a:cubicBezTo>
                <a:cubicBezTo>
                  <a:pt x="38101" y="143933"/>
                  <a:pt x="67734" y="162278"/>
                  <a:pt x="67734" y="162278"/>
                </a:cubicBezTo>
              </a:path>
            </a:pathLst>
          </a:custGeom>
          <a:ln>
            <a:solidFill>
              <a:srgbClr val="0099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3" name="Freeform 72"/>
          <p:cNvSpPr/>
          <p:nvPr/>
        </p:nvSpPr>
        <p:spPr>
          <a:xfrm rot="791434">
            <a:off x="3555056" y="5274208"/>
            <a:ext cx="131581" cy="82238"/>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 name="connsiteX0" fmla="*/ 0 w 698500"/>
              <a:gd name="connsiteY0" fmla="*/ 29633 h 156633"/>
              <a:gd name="connsiteX1" fmla="*/ 114300 w 698500"/>
              <a:gd name="connsiteY1" fmla="*/ 156633 h 156633"/>
              <a:gd name="connsiteX2" fmla="*/ 203200 w 698500"/>
              <a:gd name="connsiteY2" fmla="*/ 29633 h 156633"/>
              <a:gd name="connsiteX3" fmla="*/ 330200 w 698500"/>
              <a:gd name="connsiteY3" fmla="*/ 143933 h 156633"/>
              <a:gd name="connsiteX4" fmla="*/ 419100 w 698500"/>
              <a:gd name="connsiteY4" fmla="*/ 4233 h 156633"/>
              <a:gd name="connsiteX5" fmla="*/ 520700 w 698500"/>
              <a:gd name="connsiteY5" fmla="*/ 118533 h 156633"/>
              <a:gd name="connsiteX6" fmla="*/ 609600 w 698500"/>
              <a:gd name="connsiteY6" fmla="*/ 16933 h 156633"/>
              <a:gd name="connsiteX7" fmla="*/ 698500 w 698500"/>
              <a:gd name="connsiteY7" fmla="*/ 118533 h 156633"/>
              <a:gd name="connsiteX0" fmla="*/ 0 w 609600"/>
              <a:gd name="connsiteY0" fmla="*/ 29633 h 156633"/>
              <a:gd name="connsiteX1" fmla="*/ 114300 w 609600"/>
              <a:gd name="connsiteY1" fmla="*/ 156633 h 156633"/>
              <a:gd name="connsiteX2" fmla="*/ 203200 w 609600"/>
              <a:gd name="connsiteY2" fmla="*/ 29633 h 156633"/>
              <a:gd name="connsiteX3" fmla="*/ 330200 w 609600"/>
              <a:gd name="connsiteY3" fmla="*/ 143933 h 156633"/>
              <a:gd name="connsiteX4" fmla="*/ 419100 w 609600"/>
              <a:gd name="connsiteY4" fmla="*/ 4233 h 156633"/>
              <a:gd name="connsiteX5" fmla="*/ 520700 w 609600"/>
              <a:gd name="connsiteY5" fmla="*/ 118533 h 156633"/>
              <a:gd name="connsiteX6" fmla="*/ 609600 w 609600"/>
              <a:gd name="connsiteY6" fmla="*/ 16933 h 156633"/>
              <a:gd name="connsiteX0" fmla="*/ 0 w 520700"/>
              <a:gd name="connsiteY0" fmla="*/ 29633 h 156633"/>
              <a:gd name="connsiteX1" fmla="*/ 114300 w 520700"/>
              <a:gd name="connsiteY1" fmla="*/ 156633 h 156633"/>
              <a:gd name="connsiteX2" fmla="*/ 203200 w 520700"/>
              <a:gd name="connsiteY2" fmla="*/ 29633 h 156633"/>
              <a:gd name="connsiteX3" fmla="*/ 330200 w 520700"/>
              <a:gd name="connsiteY3" fmla="*/ 143933 h 156633"/>
              <a:gd name="connsiteX4" fmla="*/ 419100 w 520700"/>
              <a:gd name="connsiteY4" fmla="*/ 4233 h 156633"/>
              <a:gd name="connsiteX5" fmla="*/ 520700 w 520700"/>
              <a:gd name="connsiteY5" fmla="*/ 118533 h 156633"/>
              <a:gd name="connsiteX0" fmla="*/ 0 w 419100"/>
              <a:gd name="connsiteY0" fmla="*/ 25400 h 152400"/>
              <a:gd name="connsiteX1" fmla="*/ 114300 w 419100"/>
              <a:gd name="connsiteY1" fmla="*/ 152400 h 152400"/>
              <a:gd name="connsiteX2" fmla="*/ 203200 w 419100"/>
              <a:gd name="connsiteY2" fmla="*/ 25400 h 152400"/>
              <a:gd name="connsiteX3" fmla="*/ 330200 w 419100"/>
              <a:gd name="connsiteY3" fmla="*/ 139700 h 152400"/>
              <a:gd name="connsiteX4" fmla="*/ 419100 w 419100"/>
              <a:gd name="connsiteY4" fmla="*/ 0 h 152400"/>
              <a:gd name="connsiteX0" fmla="*/ 0 w 330200"/>
              <a:gd name="connsiteY0" fmla="*/ 2117 h 129117"/>
              <a:gd name="connsiteX1" fmla="*/ 114300 w 330200"/>
              <a:gd name="connsiteY1" fmla="*/ 129117 h 129117"/>
              <a:gd name="connsiteX2" fmla="*/ 203200 w 330200"/>
              <a:gd name="connsiteY2" fmla="*/ 2117 h 129117"/>
              <a:gd name="connsiteX3" fmla="*/ 330200 w 330200"/>
              <a:gd name="connsiteY3" fmla="*/ 116417 h 129117"/>
              <a:gd name="connsiteX0" fmla="*/ 0 w 203200"/>
              <a:gd name="connsiteY0" fmla="*/ 0 h 127000"/>
              <a:gd name="connsiteX1" fmla="*/ 114300 w 203200"/>
              <a:gd name="connsiteY1" fmla="*/ 127000 h 127000"/>
              <a:gd name="connsiteX2" fmla="*/ 203200 w 203200"/>
              <a:gd name="connsiteY2" fmla="*/ 0 h 127000"/>
            </a:gdLst>
            <a:ahLst/>
            <a:cxnLst>
              <a:cxn ang="0">
                <a:pos x="connsiteX0" y="connsiteY0"/>
              </a:cxn>
              <a:cxn ang="0">
                <a:pos x="connsiteX1" y="connsiteY1"/>
              </a:cxn>
              <a:cxn ang="0">
                <a:pos x="connsiteX2" y="connsiteY2"/>
              </a:cxn>
            </a:cxnLst>
            <a:rect l="l" t="t" r="r" b="b"/>
            <a:pathLst>
              <a:path w="203200" h="127000">
                <a:moveTo>
                  <a:pt x="0" y="0"/>
                </a:moveTo>
                <a:cubicBezTo>
                  <a:pt x="40216" y="63500"/>
                  <a:pt x="80433" y="127000"/>
                  <a:pt x="114300" y="127000"/>
                </a:cubicBezTo>
                <a:cubicBezTo>
                  <a:pt x="148167" y="127000"/>
                  <a:pt x="167217" y="2117"/>
                  <a:pt x="203200" y="0"/>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4" name="Freeform 73"/>
          <p:cNvSpPr/>
          <p:nvPr/>
        </p:nvSpPr>
        <p:spPr>
          <a:xfrm rot="791434">
            <a:off x="3716212" y="5334294"/>
            <a:ext cx="131581" cy="82238"/>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 name="connsiteX0" fmla="*/ 0 w 698500"/>
              <a:gd name="connsiteY0" fmla="*/ 29633 h 156633"/>
              <a:gd name="connsiteX1" fmla="*/ 114300 w 698500"/>
              <a:gd name="connsiteY1" fmla="*/ 156633 h 156633"/>
              <a:gd name="connsiteX2" fmla="*/ 203200 w 698500"/>
              <a:gd name="connsiteY2" fmla="*/ 29633 h 156633"/>
              <a:gd name="connsiteX3" fmla="*/ 330200 w 698500"/>
              <a:gd name="connsiteY3" fmla="*/ 143933 h 156633"/>
              <a:gd name="connsiteX4" fmla="*/ 419100 w 698500"/>
              <a:gd name="connsiteY4" fmla="*/ 4233 h 156633"/>
              <a:gd name="connsiteX5" fmla="*/ 520700 w 698500"/>
              <a:gd name="connsiteY5" fmla="*/ 118533 h 156633"/>
              <a:gd name="connsiteX6" fmla="*/ 609600 w 698500"/>
              <a:gd name="connsiteY6" fmla="*/ 16933 h 156633"/>
              <a:gd name="connsiteX7" fmla="*/ 698500 w 698500"/>
              <a:gd name="connsiteY7" fmla="*/ 118533 h 156633"/>
              <a:gd name="connsiteX0" fmla="*/ 0 w 609600"/>
              <a:gd name="connsiteY0" fmla="*/ 29633 h 156633"/>
              <a:gd name="connsiteX1" fmla="*/ 114300 w 609600"/>
              <a:gd name="connsiteY1" fmla="*/ 156633 h 156633"/>
              <a:gd name="connsiteX2" fmla="*/ 203200 w 609600"/>
              <a:gd name="connsiteY2" fmla="*/ 29633 h 156633"/>
              <a:gd name="connsiteX3" fmla="*/ 330200 w 609600"/>
              <a:gd name="connsiteY3" fmla="*/ 143933 h 156633"/>
              <a:gd name="connsiteX4" fmla="*/ 419100 w 609600"/>
              <a:gd name="connsiteY4" fmla="*/ 4233 h 156633"/>
              <a:gd name="connsiteX5" fmla="*/ 520700 w 609600"/>
              <a:gd name="connsiteY5" fmla="*/ 118533 h 156633"/>
              <a:gd name="connsiteX6" fmla="*/ 609600 w 609600"/>
              <a:gd name="connsiteY6" fmla="*/ 16933 h 156633"/>
              <a:gd name="connsiteX0" fmla="*/ 0 w 520700"/>
              <a:gd name="connsiteY0" fmla="*/ 29633 h 156633"/>
              <a:gd name="connsiteX1" fmla="*/ 114300 w 520700"/>
              <a:gd name="connsiteY1" fmla="*/ 156633 h 156633"/>
              <a:gd name="connsiteX2" fmla="*/ 203200 w 520700"/>
              <a:gd name="connsiteY2" fmla="*/ 29633 h 156633"/>
              <a:gd name="connsiteX3" fmla="*/ 330200 w 520700"/>
              <a:gd name="connsiteY3" fmla="*/ 143933 h 156633"/>
              <a:gd name="connsiteX4" fmla="*/ 419100 w 520700"/>
              <a:gd name="connsiteY4" fmla="*/ 4233 h 156633"/>
              <a:gd name="connsiteX5" fmla="*/ 520700 w 520700"/>
              <a:gd name="connsiteY5" fmla="*/ 118533 h 156633"/>
              <a:gd name="connsiteX0" fmla="*/ 0 w 419100"/>
              <a:gd name="connsiteY0" fmla="*/ 25400 h 152400"/>
              <a:gd name="connsiteX1" fmla="*/ 114300 w 419100"/>
              <a:gd name="connsiteY1" fmla="*/ 152400 h 152400"/>
              <a:gd name="connsiteX2" fmla="*/ 203200 w 419100"/>
              <a:gd name="connsiteY2" fmla="*/ 25400 h 152400"/>
              <a:gd name="connsiteX3" fmla="*/ 330200 w 419100"/>
              <a:gd name="connsiteY3" fmla="*/ 139700 h 152400"/>
              <a:gd name="connsiteX4" fmla="*/ 419100 w 419100"/>
              <a:gd name="connsiteY4" fmla="*/ 0 h 152400"/>
              <a:gd name="connsiteX0" fmla="*/ 0 w 330200"/>
              <a:gd name="connsiteY0" fmla="*/ 2117 h 129117"/>
              <a:gd name="connsiteX1" fmla="*/ 114300 w 330200"/>
              <a:gd name="connsiteY1" fmla="*/ 129117 h 129117"/>
              <a:gd name="connsiteX2" fmla="*/ 203200 w 330200"/>
              <a:gd name="connsiteY2" fmla="*/ 2117 h 129117"/>
              <a:gd name="connsiteX3" fmla="*/ 330200 w 330200"/>
              <a:gd name="connsiteY3" fmla="*/ 116417 h 129117"/>
              <a:gd name="connsiteX0" fmla="*/ 0 w 203200"/>
              <a:gd name="connsiteY0" fmla="*/ 0 h 127000"/>
              <a:gd name="connsiteX1" fmla="*/ 114300 w 203200"/>
              <a:gd name="connsiteY1" fmla="*/ 127000 h 127000"/>
              <a:gd name="connsiteX2" fmla="*/ 203200 w 203200"/>
              <a:gd name="connsiteY2" fmla="*/ 0 h 127000"/>
            </a:gdLst>
            <a:ahLst/>
            <a:cxnLst>
              <a:cxn ang="0">
                <a:pos x="connsiteX0" y="connsiteY0"/>
              </a:cxn>
              <a:cxn ang="0">
                <a:pos x="connsiteX1" y="connsiteY1"/>
              </a:cxn>
              <a:cxn ang="0">
                <a:pos x="connsiteX2" y="connsiteY2"/>
              </a:cxn>
            </a:cxnLst>
            <a:rect l="l" t="t" r="r" b="b"/>
            <a:pathLst>
              <a:path w="203200" h="127000">
                <a:moveTo>
                  <a:pt x="0" y="0"/>
                </a:moveTo>
                <a:cubicBezTo>
                  <a:pt x="40216" y="63500"/>
                  <a:pt x="80433" y="127000"/>
                  <a:pt x="114300" y="127000"/>
                </a:cubicBezTo>
                <a:cubicBezTo>
                  <a:pt x="148167" y="127000"/>
                  <a:pt x="167217" y="2117"/>
                  <a:pt x="203200" y="0"/>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5" name="Freeform 74"/>
          <p:cNvSpPr/>
          <p:nvPr/>
        </p:nvSpPr>
        <p:spPr>
          <a:xfrm>
            <a:off x="3682532" y="5218808"/>
            <a:ext cx="175441" cy="105082"/>
          </a:xfrm>
          <a:custGeom>
            <a:avLst/>
            <a:gdLst>
              <a:gd name="connsiteX0" fmla="*/ 0 w 270934"/>
              <a:gd name="connsiteY0" fmla="*/ 111478 h 162278"/>
              <a:gd name="connsiteX1" fmla="*/ 59267 w 270934"/>
              <a:gd name="connsiteY1" fmla="*/ 77611 h 162278"/>
              <a:gd name="connsiteX2" fmla="*/ 220134 w 270934"/>
              <a:gd name="connsiteY2" fmla="*/ 1411 h 162278"/>
              <a:gd name="connsiteX3" fmla="*/ 245534 w 270934"/>
              <a:gd name="connsiteY3" fmla="*/ 69144 h 162278"/>
              <a:gd name="connsiteX4" fmla="*/ 67734 w 270934"/>
              <a:gd name="connsiteY4" fmla="*/ 128411 h 162278"/>
              <a:gd name="connsiteX5" fmla="*/ 67734 w 270934"/>
              <a:gd name="connsiteY5" fmla="*/ 162278 h 16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34" h="162278">
                <a:moveTo>
                  <a:pt x="0" y="111478"/>
                </a:moveTo>
                <a:cubicBezTo>
                  <a:pt x="11289" y="103716"/>
                  <a:pt x="22578" y="95955"/>
                  <a:pt x="59267" y="77611"/>
                </a:cubicBezTo>
                <a:cubicBezTo>
                  <a:pt x="95956" y="59267"/>
                  <a:pt x="189090" y="2822"/>
                  <a:pt x="220134" y="1411"/>
                </a:cubicBezTo>
                <a:cubicBezTo>
                  <a:pt x="251178" y="0"/>
                  <a:pt x="270934" y="47977"/>
                  <a:pt x="245534" y="69144"/>
                </a:cubicBezTo>
                <a:cubicBezTo>
                  <a:pt x="220134" y="90311"/>
                  <a:pt x="97367" y="112889"/>
                  <a:pt x="67734" y="128411"/>
                </a:cubicBezTo>
                <a:cubicBezTo>
                  <a:pt x="38101" y="143933"/>
                  <a:pt x="67734" y="162278"/>
                  <a:pt x="67734" y="162278"/>
                </a:cubicBezTo>
              </a:path>
            </a:pathLst>
          </a:custGeom>
          <a:ln>
            <a:solidFill>
              <a:srgbClr val="0099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76" name="Freeform 75"/>
          <p:cNvSpPr>
            <a:spLocks noChangeAspect="1"/>
          </p:cNvSpPr>
          <p:nvPr/>
        </p:nvSpPr>
        <p:spPr>
          <a:xfrm>
            <a:off x="4030312" y="4958590"/>
            <a:ext cx="57085" cy="120714"/>
          </a:xfrm>
          <a:custGeom>
            <a:avLst/>
            <a:gdLst>
              <a:gd name="connsiteX0" fmla="*/ 0 w 270934"/>
              <a:gd name="connsiteY0" fmla="*/ 111478 h 162278"/>
              <a:gd name="connsiteX1" fmla="*/ 59267 w 270934"/>
              <a:gd name="connsiteY1" fmla="*/ 77611 h 162278"/>
              <a:gd name="connsiteX2" fmla="*/ 220134 w 270934"/>
              <a:gd name="connsiteY2" fmla="*/ 1411 h 162278"/>
              <a:gd name="connsiteX3" fmla="*/ 245534 w 270934"/>
              <a:gd name="connsiteY3" fmla="*/ 69144 h 162278"/>
              <a:gd name="connsiteX4" fmla="*/ 67734 w 270934"/>
              <a:gd name="connsiteY4" fmla="*/ 128411 h 162278"/>
              <a:gd name="connsiteX5" fmla="*/ 67734 w 270934"/>
              <a:gd name="connsiteY5" fmla="*/ 162278 h 16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0934" h="162278">
                <a:moveTo>
                  <a:pt x="0" y="111478"/>
                </a:moveTo>
                <a:cubicBezTo>
                  <a:pt x="11289" y="103716"/>
                  <a:pt x="22578" y="95955"/>
                  <a:pt x="59267" y="77611"/>
                </a:cubicBezTo>
                <a:cubicBezTo>
                  <a:pt x="95956" y="59267"/>
                  <a:pt x="189090" y="2822"/>
                  <a:pt x="220134" y="1411"/>
                </a:cubicBezTo>
                <a:cubicBezTo>
                  <a:pt x="251178" y="0"/>
                  <a:pt x="270934" y="47977"/>
                  <a:pt x="245534" y="69144"/>
                </a:cubicBezTo>
                <a:cubicBezTo>
                  <a:pt x="220134" y="90311"/>
                  <a:pt x="97367" y="112889"/>
                  <a:pt x="67734" y="128411"/>
                </a:cubicBezTo>
                <a:cubicBezTo>
                  <a:pt x="38101" y="143933"/>
                  <a:pt x="67734" y="162278"/>
                  <a:pt x="67734" y="162278"/>
                </a:cubicBezTo>
              </a:path>
            </a:pathLst>
          </a:custGeom>
          <a:ln>
            <a:solidFill>
              <a:srgbClr val="0099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82" name="Freeform 81"/>
          <p:cNvSpPr>
            <a:spLocks noChangeAspect="1"/>
          </p:cNvSpPr>
          <p:nvPr/>
        </p:nvSpPr>
        <p:spPr>
          <a:xfrm rot="791434">
            <a:off x="3941289" y="5324376"/>
            <a:ext cx="337175" cy="101426"/>
          </a:xfrm>
          <a:custGeom>
            <a:avLst/>
            <a:gdLst>
              <a:gd name="connsiteX0" fmla="*/ 0 w 787400"/>
              <a:gd name="connsiteY0" fmla="*/ 29633 h 156633"/>
              <a:gd name="connsiteX1" fmla="*/ 114300 w 787400"/>
              <a:gd name="connsiteY1" fmla="*/ 156633 h 156633"/>
              <a:gd name="connsiteX2" fmla="*/ 203200 w 787400"/>
              <a:gd name="connsiteY2" fmla="*/ 29633 h 156633"/>
              <a:gd name="connsiteX3" fmla="*/ 330200 w 787400"/>
              <a:gd name="connsiteY3" fmla="*/ 143933 h 156633"/>
              <a:gd name="connsiteX4" fmla="*/ 419100 w 787400"/>
              <a:gd name="connsiteY4" fmla="*/ 4233 h 156633"/>
              <a:gd name="connsiteX5" fmla="*/ 520700 w 787400"/>
              <a:gd name="connsiteY5" fmla="*/ 118533 h 156633"/>
              <a:gd name="connsiteX6" fmla="*/ 609600 w 787400"/>
              <a:gd name="connsiteY6" fmla="*/ 16933 h 156633"/>
              <a:gd name="connsiteX7" fmla="*/ 698500 w 787400"/>
              <a:gd name="connsiteY7" fmla="*/ 118533 h 156633"/>
              <a:gd name="connsiteX8" fmla="*/ 787400 w 787400"/>
              <a:gd name="connsiteY8" fmla="*/ 4233 h 156633"/>
              <a:gd name="connsiteX0" fmla="*/ 0 w 698500"/>
              <a:gd name="connsiteY0" fmla="*/ 29633 h 156633"/>
              <a:gd name="connsiteX1" fmla="*/ 114300 w 698500"/>
              <a:gd name="connsiteY1" fmla="*/ 156633 h 156633"/>
              <a:gd name="connsiteX2" fmla="*/ 203200 w 698500"/>
              <a:gd name="connsiteY2" fmla="*/ 29633 h 156633"/>
              <a:gd name="connsiteX3" fmla="*/ 330200 w 698500"/>
              <a:gd name="connsiteY3" fmla="*/ 143933 h 156633"/>
              <a:gd name="connsiteX4" fmla="*/ 419100 w 698500"/>
              <a:gd name="connsiteY4" fmla="*/ 4233 h 156633"/>
              <a:gd name="connsiteX5" fmla="*/ 520700 w 698500"/>
              <a:gd name="connsiteY5" fmla="*/ 118533 h 156633"/>
              <a:gd name="connsiteX6" fmla="*/ 609600 w 698500"/>
              <a:gd name="connsiteY6" fmla="*/ 16933 h 156633"/>
              <a:gd name="connsiteX7" fmla="*/ 698500 w 698500"/>
              <a:gd name="connsiteY7" fmla="*/ 118533 h 156633"/>
              <a:gd name="connsiteX0" fmla="*/ 0 w 609600"/>
              <a:gd name="connsiteY0" fmla="*/ 29633 h 156633"/>
              <a:gd name="connsiteX1" fmla="*/ 114300 w 609600"/>
              <a:gd name="connsiteY1" fmla="*/ 156633 h 156633"/>
              <a:gd name="connsiteX2" fmla="*/ 203200 w 609600"/>
              <a:gd name="connsiteY2" fmla="*/ 29633 h 156633"/>
              <a:gd name="connsiteX3" fmla="*/ 330200 w 609600"/>
              <a:gd name="connsiteY3" fmla="*/ 143933 h 156633"/>
              <a:gd name="connsiteX4" fmla="*/ 419100 w 609600"/>
              <a:gd name="connsiteY4" fmla="*/ 4233 h 156633"/>
              <a:gd name="connsiteX5" fmla="*/ 520700 w 609600"/>
              <a:gd name="connsiteY5" fmla="*/ 118533 h 156633"/>
              <a:gd name="connsiteX6" fmla="*/ 609600 w 609600"/>
              <a:gd name="connsiteY6" fmla="*/ 16933 h 156633"/>
              <a:gd name="connsiteX0" fmla="*/ 0 w 520700"/>
              <a:gd name="connsiteY0" fmla="*/ 29633 h 156633"/>
              <a:gd name="connsiteX1" fmla="*/ 114300 w 520700"/>
              <a:gd name="connsiteY1" fmla="*/ 156633 h 156633"/>
              <a:gd name="connsiteX2" fmla="*/ 203200 w 520700"/>
              <a:gd name="connsiteY2" fmla="*/ 29633 h 156633"/>
              <a:gd name="connsiteX3" fmla="*/ 330200 w 520700"/>
              <a:gd name="connsiteY3" fmla="*/ 143933 h 156633"/>
              <a:gd name="connsiteX4" fmla="*/ 419100 w 520700"/>
              <a:gd name="connsiteY4" fmla="*/ 4233 h 156633"/>
              <a:gd name="connsiteX5" fmla="*/ 520700 w 520700"/>
              <a:gd name="connsiteY5" fmla="*/ 118533 h 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0700" h="156633">
                <a:moveTo>
                  <a:pt x="0" y="29633"/>
                </a:moveTo>
                <a:cubicBezTo>
                  <a:pt x="40216" y="93133"/>
                  <a:pt x="80433" y="156633"/>
                  <a:pt x="114300" y="156633"/>
                </a:cubicBezTo>
                <a:cubicBezTo>
                  <a:pt x="148167" y="156633"/>
                  <a:pt x="167217" y="31750"/>
                  <a:pt x="203200" y="29633"/>
                </a:cubicBezTo>
                <a:cubicBezTo>
                  <a:pt x="239183" y="27516"/>
                  <a:pt x="294217" y="148166"/>
                  <a:pt x="330200" y="143933"/>
                </a:cubicBezTo>
                <a:cubicBezTo>
                  <a:pt x="366183" y="139700"/>
                  <a:pt x="387350" y="8466"/>
                  <a:pt x="419100" y="4233"/>
                </a:cubicBezTo>
                <a:cubicBezTo>
                  <a:pt x="450850" y="0"/>
                  <a:pt x="488950" y="116416"/>
                  <a:pt x="520700" y="118533"/>
                </a:cubicBezTo>
              </a:path>
            </a:pathLst>
          </a:custGeom>
          <a:ln>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3" name="TextBox 42"/>
          <p:cNvSpPr txBox="1"/>
          <p:nvPr/>
        </p:nvSpPr>
        <p:spPr>
          <a:xfrm>
            <a:off x="432560" y="1436882"/>
            <a:ext cx="7880433" cy="461665"/>
          </a:xfrm>
          <a:prstGeom prst="rect">
            <a:avLst/>
          </a:prstGeom>
          <a:noFill/>
        </p:spPr>
        <p:txBody>
          <a:bodyPr wrap="none" rtlCol="0">
            <a:spAutoFit/>
          </a:bodyPr>
          <a:lstStyle/>
          <a:p>
            <a:r>
              <a:rPr lang="en-US" sz="2400" dirty="0">
                <a:solidFill>
                  <a:prstClr val="black"/>
                </a:solidFill>
                <a:latin typeface="Calibri"/>
              </a:rPr>
              <a:t>Explore impact of genetic variation on transcriptome diversity</a:t>
            </a:r>
          </a:p>
        </p:txBody>
      </p:sp>
      <p:sp>
        <p:nvSpPr>
          <p:cNvPr id="44" name="Freeform 43"/>
          <p:cNvSpPr/>
          <p:nvPr/>
        </p:nvSpPr>
        <p:spPr>
          <a:xfrm>
            <a:off x="2514600" y="2730500"/>
            <a:ext cx="355600" cy="1358900"/>
          </a:xfrm>
          <a:custGeom>
            <a:avLst/>
            <a:gdLst>
              <a:gd name="connsiteX0" fmla="*/ 355600 w 355600"/>
              <a:gd name="connsiteY0" fmla="*/ 0 h 1358900"/>
              <a:gd name="connsiteX1" fmla="*/ 0 w 355600"/>
              <a:gd name="connsiteY1" fmla="*/ 787400 h 1358900"/>
              <a:gd name="connsiteX2" fmla="*/ 355600 w 355600"/>
              <a:gd name="connsiteY2" fmla="*/ 1358900 h 1358900"/>
            </a:gdLst>
            <a:ahLst/>
            <a:cxnLst>
              <a:cxn ang="0">
                <a:pos x="connsiteX0" y="connsiteY0"/>
              </a:cxn>
              <a:cxn ang="0">
                <a:pos x="connsiteX1" y="connsiteY1"/>
              </a:cxn>
              <a:cxn ang="0">
                <a:pos x="connsiteX2" y="connsiteY2"/>
              </a:cxn>
            </a:cxnLst>
            <a:rect l="l" t="t" r="r" b="b"/>
            <a:pathLst>
              <a:path w="355600" h="1358900">
                <a:moveTo>
                  <a:pt x="355600" y="0"/>
                </a:moveTo>
                <a:cubicBezTo>
                  <a:pt x="177800" y="280458"/>
                  <a:pt x="0" y="560917"/>
                  <a:pt x="0" y="787400"/>
                </a:cubicBezTo>
                <a:cubicBezTo>
                  <a:pt x="0" y="1013883"/>
                  <a:pt x="355600" y="1358900"/>
                  <a:pt x="355600" y="1358900"/>
                </a:cubicBezTo>
              </a:path>
            </a:pathLst>
          </a:custGeom>
          <a:ln w="25400" cap="flat" cmpd="sng" algn="ctr">
            <a:solidFill>
              <a:srgbClr val="558ED5"/>
            </a:solidFill>
            <a:prstDash val="dash"/>
            <a:round/>
            <a:headEnd type="none" w="med" len="med"/>
            <a:tailEnd type="stealth"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6" name="Freeform 45"/>
          <p:cNvSpPr/>
          <p:nvPr/>
        </p:nvSpPr>
        <p:spPr>
          <a:xfrm>
            <a:off x="2502507" y="2730500"/>
            <a:ext cx="355600" cy="2248968"/>
          </a:xfrm>
          <a:custGeom>
            <a:avLst/>
            <a:gdLst>
              <a:gd name="connsiteX0" fmla="*/ 355600 w 355600"/>
              <a:gd name="connsiteY0" fmla="*/ 0 h 1358900"/>
              <a:gd name="connsiteX1" fmla="*/ 0 w 355600"/>
              <a:gd name="connsiteY1" fmla="*/ 787400 h 1358900"/>
              <a:gd name="connsiteX2" fmla="*/ 355600 w 355600"/>
              <a:gd name="connsiteY2" fmla="*/ 1358900 h 1358900"/>
            </a:gdLst>
            <a:ahLst/>
            <a:cxnLst>
              <a:cxn ang="0">
                <a:pos x="connsiteX0" y="connsiteY0"/>
              </a:cxn>
              <a:cxn ang="0">
                <a:pos x="connsiteX1" y="connsiteY1"/>
              </a:cxn>
              <a:cxn ang="0">
                <a:pos x="connsiteX2" y="connsiteY2"/>
              </a:cxn>
            </a:cxnLst>
            <a:rect l="l" t="t" r="r" b="b"/>
            <a:pathLst>
              <a:path w="355600" h="1358900">
                <a:moveTo>
                  <a:pt x="355600" y="0"/>
                </a:moveTo>
                <a:cubicBezTo>
                  <a:pt x="177800" y="280458"/>
                  <a:pt x="0" y="560917"/>
                  <a:pt x="0" y="787400"/>
                </a:cubicBezTo>
                <a:cubicBezTo>
                  <a:pt x="0" y="1013883"/>
                  <a:pt x="355600" y="1358900"/>
                  <a:pt x="355600" y="1358900"/>
                </a:cubicBezTo>
              </a:path>
            </a:pathLst>
          </a:custGeom>
          <a:ln w="25400" cap="flat" cmpd="sng" algn="ctr">
            <a:solidFill>
              <a:srgbClr val="558ED5"/>
            </a:solidFill>
            <a:prstDash val="dash"/>
            <a:round/>
            <a:headEnd type="none" w="med" len="med"/>
            <a:tailEnd type="stealth"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47" name="Freeform 46"/>
          <p:cNvSpPr/>
          <p:nvPr/>
        </p:nvSpPr>
        <p:spPr>
          <a:xfrm>
            <a:off x="2247900" y="2776002"/>
            <a:ext cx="626636" cy="3035208"/>
          </a:xfrm>
          <a:custGeom>
            <a:avLst/>
            <a:gdLst>
              <a:gd name="connsiteX0" fmla="*/ 355600 w 355600"/>
              <a:gd name="connsiteY0" fmla="*/ 0 h 1358900"/>
              <a:gd name="connsiteX1" fmla="*/ 0 w 355600"/>
              <a:gd name="connsiteY1" fmla="*/ 787400 h 1358900"/>
              <a:gd name="connsiteX2" fmla="*/ 355600 w 355600"/>
              <a:gd name="connsiteY2" fmla="*/ 1358900 h 1358900"/>
            </a:gdLst>
            <a:ahLst/>
            <a:cxnLst>
              <a:cxn ang="0">
                <a:pos x="connsiteX0" y="connsiteY0"/>
              </a:cxn>
              <a:cxn ang="0">
                <a:pos x="connsiteX1" y="connsiteY1"/>
              </a:cxn>
              <a:cxn ang="0">
                <a:pos x="connsiteX2" y="connsiteY2"/>
              </a:cxn>
            </a:cxnLst>
            <a:rect l="l" t="t" r="r" b="b"/>
            <a:pathLst>
              <a:path w="355600" h="1358900">
                <a:moveTo>
                  <a:pt x="355600" y="0"/>
                </a:moveTo>
                <a:cubicBezTo>
                  <a:pt x="177800" y="280458"/>
                  <a:pt x="0" y="560917"/>
                  <a:pt x="0" y="787400"/>
                </a:cubicBezTo>
                <a:cubicBezTo>
                  <a:pt x="0" y="1013883"/>
                  <a:pt x="355600" y="1358900"/>
                  <a:pt x="355600" y="1358900"/>
                </a:cubicBezTo>
              </a:path>
            </a:pathLst>
          </a:custGeom>
          <a:ln w="25400" cap="flat" cmpd="sng" algn="ctr">
            <a:solidFill>
              <a:srgbClr val="558ED5"/>
            </a:solidFill>
            <a:prstDash val="dash"/>
            <a:round/>
            <a:headEnd type="none" w="med" len="med"/>
            <a:tailEnd type="stealth" w="lg" len="lg"/>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prstClr val="black"/>
              </a:solidFill>
              <a:latin typeface="Calibri"/>
            </a:endParaRPr>
          </a:p>
        </p:txBody>
      </p:sp>
      <p:sp>
        <p:nvSpPr>
          <p:cNvPr id="53" name="TextBox 52"/>
          <p:cNvSpPr txBox="1"/>
          <p:nvPr/>
        </p:nvSpPr>
        <p:spPr>
          <a:xfrm>
            <a:off x="1733430" y="4985001"/>
            <a:ext cx="1858176" cy="307777"/>
          </a:xfrm>
          <a:prstGeom prst="rect">
            <a:avLst/>
          </a:prstGeom>
          <a:noFill/>
        </p:spPr>
        <p:txBody>
          <a:bodyPr wrap="none" rtlCol="0">
            <a:spAutoFit/>
          </a:bodyPr>
          <a:lstStyle/>
          <a:p>
            <a:r>
              <a:rPr lang="en-US" sz="1400" dirty="0">
                <a:solidFill>
                  <a:prstClr val="black"/>
                </a:solidFill>
                <a:latin typeface="Calibri"/>
              </a:rPr>
              <a:t>Gene splicing/</a:t>
            </a:r>
            <a:r>
              <a:rPr lang="en-US" sz="1400" dirty="0" err="1">
                <a:solidFill>
                  <a:prstClr val="black"/>
                </a:solidFill>
                <a:latin typeface="Calibri"/>
              </a:rPr>
              <a:t>isoforms</a:t>
            </a:r>
            <a:endParaRPr lang="en-US" sz="1400" dirty="0">
              <a:solidFill>
                <a:prstClr val="black"/>
              </a:solidFill>
              <a:latin typeface="Calibri"/>
            </a:endParaRPr>
          </a:p>
        </p:txBody>
      </p:sp>
    </p:spTree>
    <p:extLst>
      <p:ext uri="{BB962C8B-B14F-4D97-AF65-F5344CB8AC3E}">
        <p14:creationId xmlns:p14="http://schemas.microsoft.com/office/powerpoint/2010/main" val="1091866074"/>
      </p:ext>
    </p:extLst>
  </p:cSld>
  <p:clrMapOvr>
    <a:masterClrMapping/>
  </p:clrMapOvr>
  <p:transition advTm="16082"/>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err="1" smtClean="0"/>
              <a:t>prSNPs</a:t>
            </a:r>
            <a:r>
              <a:rPr lang="en-US" sz="3600" dirty="0" smtClean="0"/>
              <a:t> that are also eQTL are enriched in functional annotations</a:t>
            </a:r>
            <a:endParaRPr lang="en-US" sz="36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524000"/>
            <a:ext cx="5491163" cy="4724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236729" y="6553545"/>
            <a:ext cx="2907271" cy="307777"/>
          </a:xfrm>
          <a:prstGeom prst="rect">
            <a:avLst/>
          </a:prstGeom>
          <a:noFill/>
        </p:spPr>
        <p:txBody>
          <a:bodyPr wrap="none" rtlCol="0">
            <a:spAutoFit/>
          </a:bodyPr>
          <a:lstStyle/>
          <a:p>
            <a:r>
              <a:rPr lang="en-US" sz="1400" dirty="0" smtClean="0"/>
              <a:t>Tuuli Lappalainen et al., </a:t>
            </a:r>
            <a:r>
              <a:rPr lang="en-US" sz="1400" i="1" dirty="0" smtClean="0"/>
              <a:t>Nature</a:t>
            </a:r>
            <a:r>
              <a:rPr lang="en-US" sz="1400" dirty="0" smtClean="0"/>
              <a:t>, 2013</a:t>
            </a:r>
            <a:endParaRPr lang="en-US" sz="1400" dirty="0"/>
          </a:p>
        </p:txBody>
      </p:sp>
      <p:sp>
        <p:nvSpPr>
          <p:cNvPr id="5" name="TextBox 4"/>
          <p:cNvSpPr txBox="1"/>
          <p:nvPr/>
        </p:nvSpPr>
        <p:spPr>
          <a:xfrm>
            <a:off x="1049133" y="6172200"/>
            <a:ext cx="7256667" cy="369332"/>
          </a:xfrm>
          <a:prstGeom prst="rect">
            <a:avLst/>
          </a:prstGeom>
          <a:noFill/>
        </p:spPr>
        <p:txBody>
          <a:bodyPr wrap="none" rtlCol="0">
            <a:spAutoFit/>
          </a:bodyPr>
          <a:lstStyle/>
          <a:p>
            <a:r>
              <a:rPr lang="en-US" b="1" i="1" dirty="0" smtClean="0"/>
              <a:t>Intersection of ASE-QTL and eQTL is more likely to localize a causal variant</a:t>
            </a:r>
            <a:endParaRPr lang="en-US" b="1" i="1" dirty="0"/>
          </a:p>
        </p:txBody>
      </p:sp>
    </p:spTree>
    <p:extLst>
      <p:ext uri="{BB962C8B-B14F-4D97-AF65-F5344CB8AC3E}">
        <p14:creationId xmlns:p14="http://schemas.microsoft.com/office/powerpoint/2010/main" val="29761591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ext Box 2"/>
          <p:cNvSpPr txBox="1">
            <a:spLocks noChangeArrowheads="1"/>
          </p:cNvSpPr>
          <p:nvPr/>
        </p:nvSpPr>
        <p:spPr bwMode="auto">
          <a:xfrm>
            <a:off x="323528" y="5181600"/>
            <a:ext cx="8496944" cy="1239895"/>
          </a:xfrm>
          <a:prstGeom prst="rect">
            <a:avLst/>
          </a:prstGeom>
          <a:noFill/>
          <a:ln w="9525">
            <a:noFill/>
            <a:round/>
            <a:headEnd/>
            <a:tailEnd/>
          </a:ln>
        </p:spPr>
        <p:txBody>
          <a:bodyPr wrap="square" lIns="81639" tIns="42452" rIns="81639" bIns="42452">
            <a:spAutoFit/>
          </a:bodyPr>
          <a:lstStyle/>
          <a:p>
            <a:pPr algn="ctr">
              <a:tabLst>
                <a:tab pos="655638" algn="l"/>
                <a:tab pos="1312863" algn="l"/>
                <a:tab pos="1968500" algn="l"/>
                <a:tab pos="2625725" algn="l"/>
                <a:tab pos="3282950" algn="l"/>
                <a:tab pos="3938588" algn="l"/>
                <a:tab pos="4595813" algn="l"/>
                <a:tab pos="5253038" algn="l"/>
                <a:tab pos="5908675" algn="l"/>
                <a:tab pos="6565900" algn="l"/>
                <a:tab pos="7223125" algn="l"/>
                <a:tab pos="7878763" algn="l"/>
                <a:tab pos="8535988" algn="l"/>
              </a:tabLst>
            </a:pPr>
            <a:r>
              <a:rPr lang="en-GB" sz="2500" b="1" dirty="0" smtClean="0">
                <a:solidFill>
                  <a:srgbClr val="000000"/>
                </a:solidFill>
              </a:rPr>
              <a:t>18.2% </a:t>
            </a:r>
            <a:r>
              <a:rPr lang="en-GB" sz="2500" dirty="0" smtClean="0">
                <a:solidFill>
                  <a:srgbClr val="000000"/>
                </a:solidFill>
              </a:rPr>
              <a:t>(1502 of 8233) Dimas, 2008</a:t>
            </a:r>
          </a:p>
          <a:p>
            <a:pPr algn="ctr">
              <a:tabLst>
                <a:tab pos="655638" algn="l"/>
                <a:tab pos="1312863" algn="l"/>
                <a:tab pos="1968500" algn="l"/>
                <a:tab pos="2625725" algn="l"/>
                <a:tab pos="3282950" algn="l"/>
                <a:tab pos="3938588" algn="l"/>
                <a:tab pos="4595813" algn="l"/>
                <a:tab pos="5253038" algn="l"/>
                <a:tab pos="5908675" algn="l"/>
                <a:tab pos="6565900" algn="l"/>
                <a:tab pos="7223125" algn="l"/>
                <a:tab pos="7878763" algn="l"/>
                <a:tab pos="8535988" algn="l"/>
              </a:tabLst>
            </a:pPr>
            <a:r>
              <a:rPr lang="en-GB" sz="2500" b="1" dirty="0">
                <a:solidFill>
                  <a:srgbClr val="000000"/>
                </a:solidFill>
              </a:rPr>
              <a:t>46.2% </a:t>
            </a:r>
            <a:r>
              <a:rPr lang="en-GB" sz="2500" dirty="0" err="1" smtClean="0">
                <a:solidFill>
                  <a:srgbClr val="000000"/>
                </a:solidFill>
              </a:rPr>
              <a:t>nonsynonymous</a:t>
            </a:r>
            <a:r>
              <a:rPr lang="en-GB" sz="2500" dirty="0" smtClean="0">
                <a:solidFill>
                  <a:srgbClr val="000000"/>
                </a:solidFill>
              </a:rPr>
              <a:t> sites where </a:t>
            </a:r>
            <a:r>
              <a:rPr lang="en-GB" sz="2500" dirty="0">
                <a:solidFill>
                  <a:srgbClr val="000000"/>
                </a:solidFill>
              </a:rPr>
              <a:t>ASE can be detected are </a:t>
            </a:r>
            <a:r>
              <a:rPr lang="en-GB" sz="2500" dirty="0" smtClean="0">
                <a:solidFill>
                  <a:srgbClr val="000000"/>
                </a:solidFill>
              </a:rPr>
              <a:t>significant in 1 </a:t>
            </a:r>
            <a:r>
              <a:rPr lang="en-GB" sz="2500" dirty="0" err="1" smtClean="0">
                <a:solidFill>
                  <a:srgbClr val="000000"/>
                </a:solidFill>
              </a:rPr>
              <a:t>indiv</a:t>
            </a:r>
            <a:r>
              <a:rPr lang="en-GB" sz="2500" dirty="0" smtClean="0">
                <a:solidFill>
                  <a:srgbClr val="000000"/>
                </a:solidFill>
              </a:rPr>
              <a:t>.</a:t>
            </a:r>
            <a:endParaRPr lang="en-GB" sz="2500" dirty="0">
              <a:solidFill>
                <a:srgbClr val="000000"/>
              </a:solidFill>
            </a:endParaRPr>
          </a:p>
        </p:txBody>
      </p:sp>
      <p:sp>
        <p:nvSpPr>
          <p:cNvPr id="6" name="Text Box 2"/>
          <p:cNvSpPr txBox="1">
            <a:spLocks noChangeArrowheads="1"/>
          </p:cNvSpPr>
          <p:nvPr/>
        </p:nvSpPr>
        <p:spPr bwMode="auto">
          <a:xfrm>
            <a:off x="797769" y="0"/>
            <a:ext cx="7804208" cy="1193729"/>
          </a:xfrm>
          <a:prstGeom prst="rect">
            <a:avLst/>
          </a:prstGeom>
          <a:noFill/>
          <a:ln w="9525">
            <a:noFill/>
            <a:round/>
            <a:headEnd/>
            <a:tailEnd/>
          </a:ln>
          <a:effectLst/>
        </p:spPr>
        <p:txBody>
          <a:bodyPr wrap="none" lIns="81639" tIns="42452" rIns="81639" bIns="42452">
            <a:spAutoFit/>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 pos="8536446" algn="l"/>
              </a:tabLst>
            </a:pPr>
            <a:r>
              <a:rPr lang="en-GB" sz="3600" dirty="0" smtClean="0">
                <a:solidFill>
                  <a:srgbClr val="000000"/>
                </a:solidFill>
                <a:ea typeface="DejaVu Sans" charset="0"/>
                <a:cs typeface="DejaVu Sans" charset="0"/>
              </a:rPr>
              <a:t>Abundant </a:t>
            </a:r>
            <a:r>
              <a:rPr lang="en-GB" sz="3600" dirty="0" err="1" smtClean="0">
                <a:solidFill>
                  <a:srgbClr val="000000"/>
                </a:solidFill>
                <a:ea typeface="DejaVu Sans" charset="0"/>
                <a:cs typeface="DejaVu Sans" charset="0"/>
              </a:rPr>
              <a:t>epistasis</a:t>
            </a:r>
            <a:r>
              <a:rPr lang="en-GB" sz="3600" dirty="0" smtClean="0">
                <a:solidFill>
                  <a:srgbClr val="000000"/>
                </a:solidFill>
                <a:ea typeface="DejaVu Sans" charset="0"/>
                <a:cs typeface="DejaVu Sans" charset="0"/>
              </a:rPr>
              <a:t> between regulatory </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 pos="8536446" algn="l"/>
              </a:tabLst>
            </a:pPr>
            <a:r>
              <a:rPr lang="en-GB" sz="3600" dirty="0" smtClean="0">
                <a:solidFill>
                  <a:srgbClr val="000000"/>
                </a:solidFill>
                <a:ea typeface="DejaVu Sans" charset="0"/>
                <a:cs typeface="DejaVu Sans" charset="0"/>
              </a:rPr>
              <a:t>and protein coding variation</a:t>
            </a:r>
            <a:endParaRPr lang="en-GB" sz="3600" dirty="0">
              <a:solidFill>
                <a:srgbClr val="000000"/>
              </a:solidFill>
              <a:ea typeface="DejaVu Sans" charset="0"/>
              <a:cs typeface="DejaVu Sans" charset="0"/>
            </a:endParaRPr>
          </a:p>
        </p:txBody>
      </p:sp>
      <p:pic>
        <p:nvPicPr>
          <p:cNvPr id="27" name="Picture 26"/>
          <p:cNvPicPr>
            <a:picLocks noChangeAspect="1"/>
          </p:cNvPicPr>
          <p:nvPr/>
        </p:nvPicPr>
        <p:blipFill>
          <a:blip r:embed="rId3" cstate="print"/>
          <a:srcRect/>
          <a:stretch>
            <a:fillRect/>
          </a:stretch>
        </p:blipFill>
        <p:spPr bwMode="auto">
          <a:xfrm>
            <a:off x="0" y="1143000"/>
            <a:ext cx="8966955" cy="4140062"/>
          </a:xfrm>
          <a:prstGeom prst="rect">
            <a:avLst/>
          </a:prstGeom>
          <a:noFill/>
        </p:spPr>
      </p:pic>
      <p:sp>
        <p:nvSpPr>
          <p:cNvPr id="5" name="TextBox 4"/>
          <p:cNvSpPr txBox="1"/>
          <p:nvPr/>
        </p:nvSpPr>
        <p:spPr>
          <a:xfrm>
            <a:off x="5084953" y="6248400"/>
            <a:ext cx="3906647" cy="646331"/>
          </a:xfrm>
          <a:prstGeom prst="rect">
            <a:avLst/>
          </a:prstGeom>
          <a:noFill/>
        </p:spPr>
        <p:txBody>
          <a:bodyPr wrap="none" rtlCol="0">
            <a:spAutoFit/>
          </a:bodyPr>
          <a:lstStyle/>
          <a:p>
            <a:r>
              <a:rPr lang="en-US" i="1" dirty="0" smtClean="0"/>
              <a:t>Montgomery et al., </a:t>
            </a:r>
            <a:r>
              <a:rPr lang="en-US" i="1" dirty="0" err="1" smtClean="0"/>
              <a:t>PLoS</a:t>
            </a:r>
            <a:r>
              <a:rPr lang="en-US" i="1" dirty="0" smtClean="0"/>
              <a:t> Genetics, 2011</a:t>
            </a:r>
          </a:p>
          <a:p>
            <a:r>
              <a:rPr lang="en-US" i="1" dirty="0" smtClean="0"/>
              <a:t>Lappalainen et al., AJHG, 2011</a:t>
            </a:r>
            <a:endParaRPr lang="en-US" i="1" dirty="0"/>
          </a:p>
        </p:txBody>
      </p:sp>
    </p:spTree>
    <p:extLst>
      <p:ext uri="{BB962C8B-B14F-4D97-AF65-F5344CB8AC3E}">
        <p14:creationId xmlns:p14="http://schemas.microsoft.com/office/powerpoint/2010/main" val="11084380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6" y="304800"/>
            <a:ext cx="8856522" cy="1143000"/>
          </a:xfrm>
        </p:spPr>
        <p:txBody>
          <a:bodyPr>
            <a:normAutofit fontScale="90000"/>
          </a:bodyPr>
          <a:lstStyle/>
          <a:p>
            <a:r>
              <a:rPr lang="en-US" dirty="0" smtClean="0"/>
              <a:t>Compound inheritance of regulatory and coding polymorphism causes disease</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90" y="2133600"/>
            <a:ext cx="8858250"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47700" y="3733800"/>
            <a:ext cx="7848600" cy="2031325"/>
          </a:xfrm>
          <a:prstGeom prst="rect">
            <a:avLst/>
          </a:prstGeom>
          <a:noFill/>
        </p:spPr>
        <p:txBody>
          <a:bodyPr wrap="square" rtlCol="0">
            <a:spAutoFit/>
          </a:bodyPr>
          <a:lstStyle/>
          <a:p>
            <a:r>
              <a:rPr lang="en-US" b="1" dirty="0" smtClean="0"/>
              <a:t>The </a:t>
            </a:r>
            <a:r>
              <a:rPr lang="en-US" b="1" dirty="0"/>
              <a:t>exon-junction complex (EJC) performs essential RNA processing tasks1–5. Here, we describe the first human disorder, thrombocytopenia with absent radii (TAR)6, caused by deficiency in one of the four EJC subunits. </a:t>
            </a:r>
            <a:endParaRPr lang="en-US" b="1" dirty="0" smtClean="0"/>
          </a:p>
          <a:p>
            <a:endParaRPr lang="en-US" b="1" dirty="0"/>
          </a:p>
          <a:p>
            <a:endParaRPr lang="en-US" dirty="0"/>
          </a:p>
          <a:p>
            <a:r>
              <a:rPr lang="en-US" dirty="0"/>
              <a:t> The thrombocytopenia with absent radii (TAR) syndrome is characterized by a reduction in the number of platelets (the cells that make blood clot) </a:t>
            </a:r>
          </a:p>
        </p:txBody>
      </p:sp>
      <p:sp>
        <p:nvSpPr>
          <p:cNvPr id="6" name="TextBox 5"/>
          <p:cNvSpPr txBox="1"/>
          <p:nvPr/>
        </p:nvSpPr>
        <p:spPr>
          <a:xfrm>
            <a:off x="6019800" y="6324600"/>
            <a:ext cx="2979598" cy="369332"/>
          </a:xfrm>
          <a:prstGeom prst="rect">
            <a:avLst/>
          </a:prstGeom>
          <a:noFill/>
        </p:spPr>
        <p:txBody>
          <a:bodyPr wrap="none" rtlCol="0">
            <a:spAutoFit/>
          </a:bodyPr>
          <a:lstStyle/>
          <a:p>
            <a:r>
              <a:rPr lang="en-US" dirty="0" smtClean="0"/>
              <a:t>Albers, Nature Genetics, 2012</a:t>
            </a:r>
            <a:endParaRPr lang="en-US" dirty="0"/>
          </a:p>
        </p:txBody>
      </p:sp>
    </p:spTree>
    <p:extLst>
      <p:ext uri="{BB962C8B-B14F-4D97-AF65-F5344CB8AC3E}">
        <p14:creationId xmlns:p14="http://schemas.microsoft.com/office/powerpoint/2010/main" val="39116891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3701" y="0"/>
            <a:ext cx="5095651" cy="6858000"/>
          </a:xfrm>
          <a:prstGeom prst="rect">
            <a:avLst/>
          </a:prstGeom>
        </p:spPr>
      </p:pic>
      <p:sp>
        <p:nvSpPr>
          <p:cNvPr id="43" name="Rectangle 42"/>
          <p:cNvSpPr/>
          <p:nvPr/>
        </p:nvSpPr>
        <p:spPr>
          <a:xfrm>
            <a:off x="32950" y="4267200"/>
            <a:ext cx="4539050" cy="2308324"/>
          </a:xfrm>
          <a:prstGeom prst="rect">
            <a:avLst/>
          </a:prstGeom>
        </p:spPr>
        <p:txBody>
          <a:bodyPr wrap="square">
            <a:spAutoFit/>
          </a:bodyPr>
          <a:lstStyle/>
          <a:p>
            <a:r>
              <a:rPr lang="en-US" dirty="0" smtClean="0"/>
              <a:t>Ten human tissues were collected post-mortem from a healthy 25-year-old Chinese male. RNA-Seq was performed on the ten tissues to quantify gene expression. Exome-Seq was performed on two tissues (bolded) to ascertain the heterozygous sites in the genome. </a:t>
            </a:r>
            <a:endParaRPr lang="en-US" dirty="0"/>
          </a:p>
          <a:p>
            <a:r>
              <a:rPr lang="en-US" b="1" dirty="0" smtClean="0"/>
              <a:t>1/3 of all target variants have significant ASE</a:t>
            </a:r>
          </a:p>
        </p:txBody>
      </p:sp>
      <p:sp>
        <p:nvSpPr>
          <p:cNvPr id="46" name="TextBox 45"/>
          <p:cNvSpPr txBox="1"/>
          <p:nvPr/>
        </p:nvSpPr>
        <p:spPr>
          <a:xfrm>
            <a:off x="111617" y="197088"/>
            <a:ext cx="2945027" cy="4524315"/>
          </a:xfrm>
          <a:prstGeom prst="rect">
            <a:avLst/>
          </a:prstGeom>
          <a:noFill/>
        </p:spPr>
        <p:txBody>
          <a:bodyPr wrap="square" rtlCol="0">
            <a:spAutoFit/>
          </a:bodyPr>
          <a:lstStyle/>
          <a:p>
            <a:r>
              <a:rPr lang="en-US" sz="3600" b="1" i="1" dirty="0" smtClean="0"/>
              <a:t>Allelic heterogeneity</a:t>
            </a:r>
          </a:p>
          <a:p>
            <a:r>
              <a:rPr lang="en-US" sz="3600" b="1" i="1" dirty="0"/>
              <a:t>o</a:t>
            </a:r>
            <a:r>
              <a:rPr lang="en-US" sz="3600" b="1" i="1" dirty="0" smtClean="0"/>
              <a:t>f rare deleterious protein-coding</a:t>
            </a:r>
          </a:p>
          <a:p>
            <a:r>
              <a:rPr lang="en-US" sz="3600" b="1" i="1" dirty="0" smtClean="0"/>
              <a:t>variation</a:t>
            </a:r>
          </a:p>
          <a:p>
            <a:endParaRPr lang="en-US" sz="3600" b="1" dirty="0" smtClean="0"/>
          </a:p>
        </p:txBody>
      </p:sp>
      <p:sp>
        <p:nvSpPr>
          <p:cNvPr id="2" name="TextBox 1"/>
          <p:cNvSpPr txBox="1"/>
          <p:nvPr/>
        </p:nvSpPr>
        <p:spPr>
          <a:xfrm>
            <a:off x="5791200" y="6412468"/>
            <a:ext cx="3420295" cy="369332"/>
          </a:xfrm>
          <a:prstGeom prst="rect">
            <a:avLst/>
          </a:prstGeom>
          <a:noFill/>
        </p:spPr>
        <p:txBody>
          <a:bodyPr wrap="none" rtlCol="0">
            <a:spAutoFit/>
          </a:bodyPr>
          <a:lstStyle/>
          <a:p>
            <a:r>
              <a:rPr lang="en-US" dirty="0" smtClean="0"/>
              <a:t>Kukurba, </a:t>
            </a:r>
            <a:r>
              <a:rPr lang="en-US" dirty="0" err="1" smtClean="0"/>
              <a:t>PLoS</a:t>
            </a:r>
            <a:r>
              <a:rPr lang="en-US" dirty="0" smtClean="0"/>
              <a:t> Genetics, May 2014</a:t>
            </a:r>
            <a:endParaRPr lang="en-US" dirty="0"/>
          </a:p>
        </p:txBody>
      </p:sp>
    </p:spTree>
    <p:extLst>
      <p:ext uri="{BB962C8B-B14F-4D97-AF65-F5344CB8AC3E}">
        <p14:creationId xmlns:p14="http://schemas.microsoft.com/office/powerpoint/2010/main" val="37830001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 Box 3"/>
          <p:cNvSpPr txBox="1">
            <a:spLocks noChangeArrowheads="1"/>
          </p:cNvSpPr>
          <p:nvPr/>
        </p:nvSpPr>
        <p:spPr bwMode="auto">
          <a:xfrm>
            <a:off x="467544" y="228600"/>
            <a:ext cx="8133120" cy="1168250"/>
          </a:xfrm>
          <a:prstGeom prst="rect">
            <a:avLst/>
          </a:prstGeom>
          <a:noFill/>
          <a:ln w="9525">
            <a:noFill/>
            <a:round/>
            <a:headEnd/>
            <a:tailEnd/>
          </a:ln>
          <a:effectLst/>
        </p:spPr>
        <p:txBody>
          <a:bodyPr wrap="none" lIns="81639" tIns="40820" rIns="81639" bIns="4082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3200" dirty="0" smtClean="0">
                <a:ea typeface="DejaVu Sans" charset="0"/>
                <a:cs typeface="DejaVu Sans" charset="0"/>
              </a:rPr>
              <a:t>Challenges with calculating allele-specific </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3200" dirty="0">
                <a:ea typeface="DejaVu Sans" charset="0"/>
                <a:cs typeface="DejaVu Sans" charset="0"/>
              </a:rPr>
              <a:t>e</a:t>
            </a:r>
            <a:r>
              <a:rPr lang="en-GB" sz="3200" dirty="0" smtClean="0">
                <a:ea typeface="DejaVu Sans" charset="0"/>
                <a:cs typeface="DejaVu Sans" charset="0"/>
              </a:rPr>
              <a:t>xpression from RNA-Seq data</a:t>
            </a:r>
          </a:p>
        </p:txBody>
      </p:sp>
      <p:sp>
        <p:nvSpPr>
          <p:cNvPr id="5" name="Content Placeholder 1"/>
          <p:cNvSpPr>
            <a:spLocks noGrp="1"/>
          </p:cNvSpPr>
          <p:nvPr>
            <p:ph idx="1"/>
          </p:nvPr>
        </p:nvSpPr>
        <p:spPr>
          <a:xfrm>
            <a:off x="457200" y="1524000"/>
            <a:ext cx="8229600" cy="4343400"/>
          </a:xfrm>
        </p:spPr>
        <p:txBody>
          <a:bodyPr>
            <a:normAutofit/>
          </a:bodyPr>
          <a:lstStyle/>
          <a:p>
            <a:pPr marL="0" indent="0" algn="ctr">
              <a:buNone/>
            </a:pPr>
            <a:r>
              <a:rPr lang="en-US" sz="2800" b="1" u="sng" dirty="0" smtClean="0"/>
              <a:t>Mapping</a:t>
            </a:r>
            <a:r>
              <a:rPr lang="en-US" sz="2800" b="1" dirty="0" smtClean="0"/>
              <a:t> 			</a:t>
            </a:r>
            <a:r>
              <a:rPr lang="en-US" sz="2800" b="1" u="sng" dirty="0" smtClean="0"/>
              <a:t>Depth</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209800"/>
            <a:ext cx="4037542" cy="400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04800" y="6311188"/>
            <a:ext cx="4070410" cy="369332"/>
          </a:xfrm>
          <a:prstGeom prst="rect">
            <a:avLst/>
          </a:prstGeom>
          <a:noFill/>
        </p:spPr>
        <p:txBody>
          <a:bodyPr wrap="none" rtlCol="0">
            <a:spAutoFit/>
          </a:bodyPr>
          <a:lstStyle/>
          <a:p>
            <a:r>
              <a:rPr lang="en-US" dirty="0" smtClean="0"/>
              <a:t>Jacob </a:t>
            </a:r>
            <a:r>
              <a:rPr lang="en-US" dirty="0" err="1" smtClean="0"/>
              <a:t>Degner</a:t>
            </a:r>
            <a:r>
              <a:rPr lang="en-US" dirty="0" smtClean="0"/>
              <a:t> et al., </a:t>
            </a:r>
            <a:r>
              <a:rPr lang="en-US" i="1" dirty="0" smtClean="0"/>
              <a:t>Bioinformatics</a:t>
            </a:r>
            <a:r>
              <a:rPr lang="en-US" dirty="0" smtClean="0"/>
              <a:t>, 2009</a:t>
            </a: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0152" y="2438400"/>
            <a:ext cx="4471448" cy="3491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486400" y="3212068"/>
            <a:ext cx="3497304" cy="369332"/>
          </a:xfrm>
          <a:prstGeom prst="rect">
            <a:avLst/>
          </a:prstGeom>
          <a:noFill/>
        </p:spPr>
        <p:txBody>
          <a:bodyPr wrap="none" rtlCol="0">
            <a:spAutoFit/>
          </a:bodyPr>
          <a:lstStyle/>
          <a:p>
            <a:r>
              <a:rPr lang="en-US" dirty="0"/>
              <a:t>52.2% </a:t>
            </a:r>
            <a:r>
              <a:rPr lang="en-US" dirty="0" smtClean="0"/>
              <a:t>of expressed sites ≤ 30 reads</a:t>
            </a:r>
            <a:endParaRPr lang="en-US" dirty="0"/>
          </a:p>
        </p:txBody>
      </p:sp>
    </p:spTree>
    <p:extLst>
      <p:ext uri="{BB962C8B-B14F-4D97-AF65-F5344CB8AC3E}">
        <p14:creationId xmlns:p14="http://schemas.microsoft.com/office/powerpoint/2010/main" val="201116889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 Box 3"/>
          <p:cNvSpPr txBox="1">
            <a:spLocks noChangeArrowheads="1"/>
          </p:cNvSpPr>
          <p:nvPr/>
        </p:nvSpPr>
        <p:spPr bwMode="auto">
          <a:xfrm>
            <a:off x="467544" y="152400"/>
            <a:ext cx="8133120" cy="1168250"/>
          </a:xfrm>
          <a:prstGeom prst="rect">
            <a:avLst/>
          </a:prstGeom>
          <a:noFill/>
          <a:ln w="9525">
            <a:noFill/>
            <a:round/>
            <a:headEnd/>
            <a:tailEnd/>
          </a:ln>
          <a:effectLst/>
        </p:spPr>
        <p:txBody>
          <a:bodyPr wrap="none" lIns="81639" tIns="40820" rIns="81639" bIns="4082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3600" dirty="0" smtClean="0">
                <a:ea typeface="DejaVu Sans" charset="0"/>
                <a:cs typeface="DejaVu Sans" charset="0"/>
              </a:rPr>
              <a:t>Increasing the resolution of ASE effects in an </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3600" dirty="0" smtClean="0">
                <a:ea typeface="DejaVu Sans" charset="0"/>
                <a:cs typeface="DejaVu Sans" charset="0"/>
              </a:rPr>
              <a:t>individual and across tissues (mmPCR-</a:t>
            </a:r>
            <a:r>
              <a:rPr lang="en-GB" sz="3600" dirty="0" err="1" smtClean="0">
                <a:ea typeface="DejaVu Sans" charset="0"/>
                <a:cs typeface="DejaVu Sans" charset="0"/>
              </a:rPr>
              <a:t>seq</a:t>
            </a:r>
            <a:r>
              <a:rPr lang="en-GB" sz="3600" dirty="0" smtClean="0">
                <a:ea typeface="DejaVu Sans" charset="0"/>
                <a:cs typeface="DejaVu Sans" charset="0"/>
              </a:rPr>
              <a:t>)</a:t>
            </a:r>
            <a:endParaRPr lang="en-GB" sz="3600" dirty="0">
              <a:ea typeface="DejaVu Sans" charset="0"/>
              <a:cs typeface="DejaVu Sans" charset="0"/>
            </a:endParaRPr>
          </a:p>
        </p:txBody>
      </p:sp>
      <p:sp>
        <p:nvSpPr>
          <p:cNvPr id="3" name="TextBox 2"/>
          <p:cNvSpPr txBox="1"/>
          <p:nvPr/>
        </p:nvSpPr>
        <p:spPr>
          <a:xfrm>
            <a:off x="1608840" y="6096000"/>
            <a:ext cx="6315960" cy="369332"/>
          </a:xfrm>
          <a:prstGeom prst="rect">
            <a:avLst/>
          </a:prstGeom>
          <a:noFill/>
        </p:spPr>
        <p:txBody>
          <a:bodyPr wrap="none" rtlCol="0">
            <a:spAutoFit/>
          </a:bodyPr>
          <a:lstStyle/>
          <a:p>
            <a:r>
              <a:rPr lang="en-US" dirty="0" smtClean="0"/>
              <a:t>Allelic expression for 48 samples for  960 loci per chip in ~2-3 days</a:t>
            </a:r>
            <a:endParaRPr lang="en-US" dirty="0"/>
          </a:p>
        </p:txBody>
      </p:sp>
      <p:sp>
        <p:nvSpPr>
          <p:cNvPr id="4" name="TextBox 3"/>
          <p:cNvSpPr txBox="1"/>
          <p:nvPr/>
        </p:nvSpPr>
        <p:spPr>
          <a:xfrm>
            <a:off x="3505200" y="6488668"/>
            <a:ext cx="5411225" cy="369332"/>
          </a:xfrm>
          <a:prstGeom prst="rect">
            <a:avLst/>
          </a:prstGeom>
          <a:noFill/>
        </p:spPr>
        <p:txBody>
          <a:bodyPr wrap="none" rtlCol="0">
            <a:spAutoFit/>
          </a:bodyPr>
          <a:lstStyle/>
          <a:p>
            <a:r>
              <a:rPr lang="en-US" dirty="0" err="1" smtClean="0"/>
              <a:t>Collab</a:t>
            </a:r>
            <a:r>
              <a:rPr lang="en-US" dirty="0" smtClean="0"/>
              <a:t>  with Billy Li - Rui Zhang et al, </a:t>
            </a:r>
            <a:r>
              <a:rPr lang="en-US" i="1" dirty="0" smtClean="0"/>
              <a:t>Nat Methods</a:t>
            </a:r>
            <a:r>
              <a:rPr lang="en-US" dirty="0" smtClean="0"/>
              <a:t>, 2014</a:t>
            </a:r>
            <a:endParaRPr lang="en-US" dirty="0"/>
          </a:p>
        </p:txBody>
      </p:sp>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370977"/>
            <a:ext cx="7315200" cy="4833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716883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401762"/>
          </a:xfrm>
        </p:spPr>
        <p:txBody>
          <a:bodyPr>
            <a:normAutofit fontScale="90000"/>
          </a:bodyPr>
          <a:lstStyle/>
          <a:p>
            <a:r>
              <a:rPr lang="en-US" dirty="0" smtClean="0"/>
              <a:t>Application of mmPCR-Seq to rare deleterious and </a:t>
            </a:r>
            <a:br>
              <a:rPr lang="en-US" dirty="0" smtClean="0"/>
            </a:br>
            <a:r>
              <a:rPr lang="en-US" dirty="0" smtClean="0"/>
              <a:t>loss-of-function alleles</a:t>
            </a:r>
            <a:endParaRPr lang="en-US" dirty="0"/>
          </a:p>
        </p:txBody>
      </p:sp>
      <p:sp>
        <p:nvSpPr>
          <p:cNvPr id="3" name="Content Placeholder 2"/>
          <p:cNvSpPr>
            <a:spLocks noGrp="1"/>
          </p:cNvSpPr>
          <p:nvPr>
            <p:ph idx="1"/>
          </p:nvPr>
        </p:nvSpPr>
        <p:spPr>
          <a:xfrm>
            <a:off x="457200" y="2285999"/>
            <a:ext cx="8229600" cy="4525963"/>
          </a:xfrm>
        </p:spPr>
        <p:txBody>
          <a:bodyPr/>
          <a:lstStyle/>
          <a:p>
            <a:r>
              <a:rPr lang="en-US" dirty="0" smtClean="0"/>
              <a:t>Selected all complete stop-gain sites (50 sites)</a:t>
            </a:r>
          </a:p>
          <a:p>
            <a:r>
              <a:rPr lang="en-US" dirty="0"/>
              <a:t>Selected all </a:t>
            </a:r>
            <a:r>
              <a:rPr lang="en-US" b="1" dirty="0"/>
              <a:t>private</a:t>
            </a:r>
            <a:r>
              <a:rPr lang="en-US" dirty="0"/>
              <a:t> and predicted </a:t>
            </a:r>
            <a:r>
              <a:rPr lang="en-US" b="1" dirty="0"/>
              <a:t>deleterious</a:t>
            </a:r>
            <a:r>
              <a:rPr lang="en-US" dirty="0"/>
              <a:t> </a:t>
            </a:r>
            <a:r>
              <a:rPr lang="en-US" b="1" dirty="0"/>
              <a:t>and</a:t>
            </a:r>
            <a:r>
              <a:rPr lang="en-US" dirty="0"/>
              <a:t> </a:t>
            </a:r>
            <a:r>
              <a:rPr lang="en-US" b="1" dirty="0"/>
              <a:t>damaging</a:t>
            </a:r>
            <a:r>
              <a:rPr lang="en-US" dirty="0"/>
              <a:t> </a:t>
            </a:r>
            <a:r>
              <a:rPr lang="en-US" dirty="0" err="1"/>
              <a:t>nsSNPs</a:t>
            </a:r>
            <a:r>
              <a:rPr lang="en-US" dirty="0"/>
              <a:t> (74 sites).  </a:t>
            </a:r>
            <a:endParaRPr lang="en-US" dirty="0" smtClean="0"/>
          </a:p>
          <a:p>
            <a:r>
              <a:rPr lang="en-US" dirty="0" smtClean="0"/>
              <a:t>Control sites (160)</a:t>
            </a:r>
          </a:p>
          <a:p>
            <a:endParaRPr lang="en-US" dirty="0"/>
          </a:p>
        </p:txBody>
      </p:sp>
    </p:spTree>
    <p:extLst>
      <p:ext uri="{BB962C8B-B14F-4D97-AF65-F5344CB8AC3E}">
        <p14:creationId xmlns:p14="http://schemas.microsoft.com/office/powerpoint/2010/main" val="114104866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Identification of tissue-specific ASE in genes with rare, deleterious </a:t>
            </a:r>
            <a:r>
              <a:rPr lang="en-US" dirty="0" err="1" smtClean="0"/>
              <a:t>nsSNPs</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447800"/>
            <a:ext cx="8153400" cy="4574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1612043" y="6172200"/>
            <a:ext cx="6170664" cy="461665"/>
          </a:xfrm>
          <a:prstGeom prst="rect">
            <a:avLst/>
          </a:prstGeom>
          <a:noFill/>
        </p:spPr>
        <p:txBody>
          <a:bodyPr wrap="none" rtlCol="0">
            <a:spAutoFit/>
          </a:bodyPr>
          <a:lstStyle/>
          <a:p>
            <a:pPr algn="ctr"/>
            <a:r>
              <a:rPr lang="en-US" sz="2400" b="1" dirty="0" smtClean="0"/>
              <a:t>~33% of genes show </a:t>
            </a:r>
            <a:r>
              <a:rPr lang="en-US" sz="2400" b="1" u="sng" dirty="0" smtClean="0"/>
              <a:t>significant</a:t>
            </a:r>
            <a:r>
              <a:rPr lang="en-US" sz="2400" b="1" dirty="0" smtClean="0"/>
              <a:t> patterns of ASE</a:t>
            </a:r>
            <a:endParaRPr lang="en-US" dirty="0"/>
          </a:p>
        </p:txBody>
      </p:sp>
    </p:spTree>
    <p:extLst>
      <p:ext uri="{BB962C8B-B14F-4D97-AF65-F5344CB8AC3E}">
        <p14:creationId xmlns:p14="http://schemas.microsoft.com/office/powerpoint/2010/main" val="21746313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7142" y="349520"/>
            <a:ext cx="1098280" cy="1098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 Box 2"/>
          <p:cNvSpPr txBox="1">
            <a:spLocks noChangeArrowheads="1"/>
          </p:cNvSpPr>
          <p:nvPr/>
        </p:nvSpPr>
        <p:spPr bwMode="auto">
          <a:xfrm>
            <a:off x="253616" y="332656"/>
            <a:ext cx="7014568" cy="1193729"/>
          </a:xfrm>
          <a:prstGeom prst="rect">
            <a:avLst/>
          </a:prstGeom>
          <a:noFill/>
          <a:ln w="9525">
            <a:noFill/>
            <a:round/>
            <a:headEnd/>
            <a:tailEnd/>
          </a:ln>
          <a:effectLst/>
        </p:spPr>
        <p:txBody>
          <a:bodyPr wrap="none" lIns="81639" tIns="42452" rIns="81639" bIns="42452">
            <a:spAutoFit/>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 pos="8536446" algn="l"/>
              </a:tabLst>
            </a:pPr>
            <a:r>
              <a:rPr lang="en-GB" sz="3600" b="1" dirty="0" smtClean="0">
                <a:solidFill>
                  <a:srgbClr val="000000"/>
                </a:solidFill>
                <a:ea typeface="DejaVu Sans" charset="0"/>
                <a:cs typeface="DejaVu Sans" charset="0"/>
              </a:rPr>
              <a:t>How will gene expression influence </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 pos="8536446" algn="l"/>
              </a:tabLst>
            </a:pPr>
            <a:r>
              <a:rPr lang="en-GB" sz="3600" b="1" dirty="0" smtClean="0">
                <a:solidFill>
                  <a:srgbClr val="000000"/>
                </a:solidFill>
                <a:ea typeface="DejaVu Sans" charset="0"/>
                <a:cs typeface="DejaVu Sans" charset="0"/>
              </a:rPr>
              <a:t>decisions in the clinic?</a:t>
            </a:r>
            <a:endParaRPr lang="en-GB" sz="3600" b="1" dirty="0">
              <a:solidFill>
                <a:srgbClr val="000000"/>
              </a:solidFill>
              <a:ea typeface="DejaVu Sans" charset="0"/>
              <a:cs typeface="DejaVu Sans" charset="0"/>
            </a:endParaRPr>
          </a:p>
        </p:txBody>
      </p:sp>
      <p:sp>
        <p:nvSpPr>
          <p:cNvPr id="3" name="TextBox 2"/>
          <p:cNvSpPr txBox="1"/>
          <p:nvPr/>
        </p:nvSpPr>
        <p:spPr>
          <a:xfrm>
            <a:off x="266126" y="1752600"/>
            <a:ext cx="8496874" cy="4832092"/>
          </a:xfrm>
          <a:prstGeom prst="rect">
            <a:avLst/>
          </a:prstGeom>
          <a:noFill/>
        </p:spPr>
        <p:txBody>
          <a:bodyPr wrap="square" rtlCol="0">
            <a:spAutoFit/>
          </a:bodyPr>
          <a:lstStyle/>
          <a:p>
            <a:pPr algn="ctr"/>
            <a:r>
              <a:rPr lang="en-US" sz="2200" dirty="0"/>
              <a:t>B</a:t>
            </a:r>
            <a:r>
              <a:rPr lang="en-US" sz="2200" dirty="0" smtClean="0"/>
              <a:t>uild cellular models of disease </a:t>
            </a:r>
          </a:p>
          <a:p>
            <a:pPr algn="ctr"/>
            <a:endParaRPr lang="en-US" sz="2200" dirty="0" smtClean="0"/>
          </a:p>
          <a:p>
            <a:pPr algn="ctr"/>
            <a:r>
              <a:rPr lang="en-US" sz="2200" dirty="0"/>
              <a:t>S</a:t>
            </a:r>
            <a:r>
              <a:rPr lang="en-US" sz="2200" dirty="0" smtClean="0"/>
              <a:t>urvey diagnostic responses to treatments</a:t>
            </a:r>
          </a:p>
          <a:p>
            <a:pPr algn="ctr"/>
            <a:endParaRPr lang="en-US" sz="2200" dirty="0"/>
          </a:p>
          <a:p>
            <a:pPr algn="ctr"/>
            <a:r>
              <a:rPr lang="en-US" sz="2200" dirty="0" smtClean="0"/>
              <a:t>Identify diverse disease mechanisms; move us beyond protein coding mutations alone</a:t>
            </a:r>
          </a:p>
          <a:p>
            <a:pPr algn="ctr"/>
            <a:endParaRPr lang="en-US" sz="2200" dirty="0"/>
          </a:p>
          <a:p>
            <a:pPr algn="ctr"/>
            <a:r>
              <a:rPr lang="en-US" sz="2200" dirty="0" smtClean="0"/>
              <a:t>Identify pathological tissues</a:t>
            </a:r>
          </a:p>
          <a:p>
            <a:pPr algn="ctr"/>
            <a:endParaRPr lang="en-US" sz="2200" dirty="0"/>
          </a:p>
          <a:p>
            <a:pPr algn="ctr"/>
            <a:r>
              <a:rPr lang="en-US" sz="2200" dirty="0" smtClean="0"/>
              <a:t>Allow us to identify effects (or transferability) in different populations</a:t>
            </a:r>
            <a:endParaRPr lang="en-US" sz="2200" dirty="0"/>
          </a:p>
          <a:p>
            <a:pPr algn="ctr"/>
            <a:endParaRPr lang="en-US" sz="2200" dirty="0"/>
          </a:p>
          <a:p>
            <a:pPr algn="ctr"/>
            <a:r>
              <a:rPr lang="en-US" sz="2200" dirty="0" smtClean="0"/>
              <a:t>Classify undiagnosed conditions</a:t>
            </a:r>
          </a:p>
          <a:p>
            <a:pPr algn="ctr"/>
            <a:endParaRPr lang="en-US" sz="2200" dirty="0"/>
          </a:p>
          <a:p>
            <a:pPr algn="ctr"/>
            <a:r>
              <a:rPr lang="en-US" sz="2200" dirty="0" smtClean="0"/>
              <a:t>Cost-effective</a:t>
            </a:r>
          </a:p>
        </p:txBody>
      </p:sp>
    </p:spTree>
    <p:extLst>
      <p:ext uri="{BB962C8B-B14F-4D97-AF65-F5344CB8AC3E}">
        <p14:creationId xmlns:p14="http://schemas.microsoft.com/office/powerpoint/2010/main" val="248342667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51179" y="1981200"/>
            <a:ext cx="8991600" cy="1656184"/>
          </a:xfrm>
          <a:prstGeom prst="rect">
            <a:avLst/>
          </a:prstGeom>
        </p:spPr>
        <p:txBody>
          <a:bodyPr>
            <a:noAutofit/>
          </a:bodyPr>
          <a:lstStyle/>
          <a:p>
            <a:pPr marL="342900" lvl="0" indent="-342900" algn="ctr">
              <a:spcBef>
                <a:spcPct val="20000"/>
              </a:spcBef>
            </a:pPr>
            <a:r>
              <a:rPr lang="en-US" sz="2800" dirty="0" smtClean="0"/>
              <a:t>“</a:t>
            </a:r>
            <a:r>
              <a:rPr lang="en-US" sz="2800" b="1" dirty="0"/>
              <a:t>T</a:t>
            </a:r>
            <a:r>
              <a:rPr lang="en-US" sz="2800" b="1" dirty="0" smtClean="0"/>
              <a:t>he </a:t>
            </a:r>
            <a:r>
              <a:rPr lang="en-US" sz="2800" b="1" dirty="0"/>
              <a:t>field will transition from doing primarily association work to figuring out what implicated variants do biologically</a:t>
            </a:r>
            <a:r>
              <a:rPr lang="en-US" sz="2800" dirty="0" smtClean="0"/>
              <a:t>.”</a:t>
            </a:r>
          </a:p>
          <a:p>
            <a:pPr marL="342900" lvl="0" indent="-342900" algn="ctr">
              <a:spcBef>
                <a:spcPct val="20000"/>
              </a:spcBef>
            </a:pPr>
            <a:r>
              <a:rPr lang="en-US" sz="2800" dirty="0" smtClean="0"/>
              <a:t>David </a:t>
            </a:r>
            <a:r>
              <a:rPr lang="en-US" sz="2800" dirty="0"/>
              <a:t>Goldstein, </a:t>
            </a:r>
            <a:r>
              <a:rPr lang="en-US" sz="2800" dirty="0" smtClean="0"/>
              <a:t>Director </a:t>
            </a:r>
            <a:r>
              <a:rPr lang="en-US" sz="2800" dirty="0"/>
              <a:t>of the Center for Human Genome </a:t>
            </a:r>
            <a:r>
              <a:rPr lang="en-US" sz="2800" dirty="0" smtClean="0"/>
              <a:t>Variation, </a:t>
            </a:r>
            <a:r>
              <a:rPr lang="en-US" sz="2800" dirty="0"/>
              <a:t>Duke University</a:t>
            </a:r>
            <a:r>
              <a:rPr kumimoji="0" lang="en-US" sz="2800" i="0" u="none" strike="noStrike" kern="1200" cap="none" spc="0" normalizeH="0" baseline="0" noProof="0" dirty="0" smtClean="0">
                <a:ln>
                  <a:noFill/>
                </a:ln>
                <a:effectLst/>
                <a:uLnTx/>
                <a:uFillTx/>
              </a:rPr>
              <a:t>, </a:t>
            </a:r>
            <a:r>
              <a:rPr kumimoji="0" lang="en-US" sz="2800" i="1" u="none" strike="noStrike" kern="1200" cap="none" spc="0" normalizeH="0" baseline="0" noProof="0" dirty="0" smtClean="0">
                <a:ln>
                  <a:noFill/>
                </a:ln>
                <a:effectLst/>
                <a:uLnTx/>
                <a:uFillTx/>
              </a:rPr>
              <a:t>Nature</a:t>
            </a:r>
            <a:r>
              <a:rPr kumimoji="0" lang="en-US" sz="2800" i="0" u="none" strike="noStrike" kern="1200" cap="none" spc="0" normalizeH="0" baseline="0" noProof="0" dirty="0" smtClean="0">
                <a:ln>
                  <a:noFill/>
                </a:ln>
                <a:effectLst/>
                <a:uLnTx/>
                <a:uFillTx/>
              </a:rPr>
              <a:t>,</a:t>
            </a:r>
            <a:r>
              <a:rPr kumimoji="0" lang="en-US" sz="2800" i="0" u="none" strike="noStrike" kern="1200" cap="none" spc="0" normalizeH="0" noProof="0" dirty="0" smtClean="0">
                <a:ln>
                  <a:noFill/>
                </a:ln>
                <a:effectLst/>
                <a:uLnTx/>
                <a:uFillTx/>
              </a:rPr>
              <a:t> Feb 2012</a:t>
            </a:r>
            <a:endParaRPr kumimoji="0" lang="en-US" sz="2800" i="0" u="none" strike="noStrike" kern="1200" cap="none" spc="0" normalizeH="0" baseline="0" noProof="0" dirty="0" smtClean="0">
              <a:ln>
                <a:noFill/>
              </a:ln>
              <a:effectLst/>
              <a:uLnTx/>
              <a:uFillTx/>
            </a:endParaRPr>
          </a:p>
        </p:txBody>
      </p:sp>
    </p:spTree>
    <p:extLst>
      <p:ext uri="{BB962C8B-B14F-4D97-AF65-F5344CB8AC3E}">
        <p14:creationId xmlns:p14="http://schemas.microsoft.com/office/powerpoint/2010/main" val="14903737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cstate="print"/>
          <a:srcRect/>
          <a:stretch>
            <a:fillRect/>
          </a:stretch>
        </p:blipFill>
        <p:spPr bwMode="auto">
          <a:xfrm>
            <a:off x="381000" y="1676400"/>
            <a:ext cx="8363976" cy="3405681"/>
          </a:xfrm>
          <a:prstGeom prst="rect">
            <a:avLst/>
          </a:prstGeom>
          <a:noFill/>
          <a:ln w="9525">
            <a:noFill/>
            <a:round/>
            <a:headEnd/>
            <a:tailEnd/>
          </a:ln>
          <a:effectLst/>
        </p:spPr>
      </p:pic>
      <p:sp>
        <p:nvSpPr>
          <p:cNvPr id="4" name="Text Box 7"/>
          <p:cNvSpPr txBox="1">
            <a:spLocks noChangeArrowheads="1"/>
          </p:cNvSpPr>
          <p:nvPr/>
        </p:nvSpPr>
        <p:spPr bwMode="auto">
          <a:xfrm>
            <a:off x="2051720" y="5943600"/>
            <a:ext cx="5081760" cy="482450"/>
          </a:xfrm>
          <a:prstGeom prst="rect">
            <a:avLst/>
          </a:prstGeom>
          <a:noFill/>
          <a:ln w="9525">
            <a:noFill/>
            <a:round/>
            <a:headEnd/>
            <a:tailEnd/>
          </a:ln>
          <a:effectLst/>
        </p:spPr>
        <p:txBody>
          <a:bodyPr wrap="none" lIns="81639" tIns="40820" rIns="81639" bIns="40820"/>
          <a:lstStyle/>
          <a:p>
            <a:pPr algn="ctr">
              <a:tabLst>
                <a:tab pos="656650" algn="l"/>
                <a:tab pos="1313299" algn="l"/>
                <a:tab pos="1969949" algn="l"/>
                <a:tab pos="2626599" algn="l"/>
                <a:tab pos="3283248" algn="l"/>
                <a:tab pos="3939898" algn="l"/>
                <a:tab pos="4596548" algn="l"/>
              </a:tabLst>
            </a:pPr>
            <a:r>
              <a:rPr lang="en-GB" sz="3600" b="1" i="1" dirty="0" smtClean="0">
                <a:solidFill>
                  <a:srgbClr val="000000"/>
                </a:solidFill>
                <a:ea typeface="DejaVu Sans" charset="0"/>
                <a:cs typeface="DejaVu Sans" charset="0"/>
              </a:rPr>
              <a:t>Canonical model</a:t>
            </a:r>
            <a:endParaRPr lang="en-GB" sz="3600" b="1" i="1" dirty="0">
              <a:solidFill>
                <a:srgbClr val="000000"/>
              </a:solidFill>
              <a:ea typeface="DejaVu Sans" charset="0"/>
              <a:cs typeface="DejaVu Sans" charset="0"/>
            </a:endParaRPr>
          </a:p>
        </p:txBody>
      </p:sp>
    </p:spTree>
    <p:extLst>
      <p:ext uri="{BB962C8B-B14F-4D97-AF65-F5344CB8AC3E}">
        <p14:creationId xmlns:p14="http://schemas.microsoft.com/office/powerpoint/2010/main" val="24712750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4876800"/>
            <a:ext cx="8686800" cy="1754326"/>
          </a:xfrm>
          <a:prstGeom prst="rect">
            <a:avLst/>
          </a:prstGeom>
          <a:noFill/>
        </p:spPr>
        <p:txBody>
          <a:bodyPr wrap="square" rtlCol="0">
            <a:spAutoFit/>
          </a:bodyPr>
          <a:lstStyle/>
          <a:p>
            <a:r>
              <a:rPr lang="en-US" dirty="0" smtClean="0"/>
              <a:t>Further recommended reading:</a:t>
            </a:r>
          </a:p>
          <a:p>
            <a:r>
              <a:rPr lang="en-US" b="1" dirty="0" smtClean="0"/>
              <a:t>1) Genome</a:t>
            </a:r>
            <a:r>
              <a:rPr lang="en-US" b="1" dirty="0"/>
              <a:t>, </a:t>
            </a:r>
            <a:r>
              <a:rPr lang="en-US" b="1" dirty="0" err="1"/>
              <a:t>epigenome</a:t>
            </a:r>
            <a:r>
              <a:rPr lang="en-US" b="1" dirty="0"/>
              <a:t> and RNA sequences of monozygotic twins discordant for multiple </a:t>
            </a:r>
            <a:r>
              <a:rPr lang="en-US" b="1" dirty="0" smtClean="0"/>
              <a:t>sclerosis (2010, Nature)</a:t>
            </a:r>
            <a:endParaRPr lang="en-US" b="1" dirty="0"/>
          </a:p>
          <a:p>
            <a:r>
              <a:rPr lang="en-US" b="1" dirty="0" smtClean="0"/>
              <a:t>2) 9p21 </a:t>
            </a:r>
            <a:r>
              <a:rPr lang="en-US" b="1" dirty="0"/>
              <a:t>DNA variants associated with coronary artery disease impair interferon-γ </a:t>
            </a:r>
            <a:r>
              <a:rPr lang="en-US" b="1" dirty="0" err="1"/>
              <a:t>signalling</a:t>
            </a:r>
            <a:r>
              <a:rPr lang="en-US" b="1" dirty="0"/>
              <a:t> </a:t>
            </a:r>
            <a:r>
              <a:rPr lang="en-US" b="1" dirty="0" smtClean="0"/>
              <a:t>response (2011, Nature)</a:t>
            </a:r>
            <a:endParaRPr lang="en-US" b="1" dirty="0"/>
          </a:p>
          <a:p>
            <a:endParaRPr lang="en-US" dirty="0"/>
          </a:p>
        </p:txBody>
      </p:sp>
      <p:sp>
        <p:nvSpPr>
          <p:cNvPr id="4" name="TextBox 3"/>
          <p:cNvSpPr txBox="1"/>
          <p:nvPr/>
        </p:nvSpPr>
        <p:spPr>
          <a:xfrm>
            <a:off x="1418797" y="2088108"/>
            <a:ext cx="6306406" cy="707886"/>
          </a:xfrm>
          <a:prstGeom prst="rect">
            <a:avLst/>
          </a:prstGeom>
          <a:noFill/>
        </p:spPr>
        <p:txBody>
          <a:bodyPr wrap="none" rtlCol="0">
            <a:spAutoFit/>
          </a:bodyPr>
          <a:lstStyle/>
          <a:p>
            <a:r>
              <a:rPr lang="en-US" sz="4000" dirty="0" smtClean="0"/>
              <a:t>montgomerylab.stanford.edu</a:t>
            </a:r>
            <a:endParaRPr lang="en-US" sz="4000" dirty="0"/>
          </a:p>
        </p:txBody>
      </p:sp>
    </p:spTree>
    <p:extLst>
      <p:ext uri="{BB962C8B-B14F-4D97-AF65-F5344CB8AC3E}">
        <p14:creationId xmlns:p14="http://schemas.microsoft.com/office/powerpoint/2010/main" val="2115251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cstate="print"/>
          <a:srcRect/>
          <a:stretch>
            <a:fillRect/>
          </a:stretch>
        </p:blipFill>
        <p:spPr bwMode="auto">
          <a:xfrm>
            <a:off x="838200" y="304800"/>
            <a:ext cx="7367165" cy="6172200"/>
          </a:xfrm>
          <a:prstGeom prst="rect">
            <a:avLst/>
          </a:prstGeom>
          <a:noFill/>
          <a:ln w="9525">
            <a:noFill/>
            <a:round/>
            <a:headEnd/>
            <a:tailEnd/>
          </a:ln>
          <a:effectLst/>
        </p:spPr>
      </p:pic>
    </p:spTree>
    <p:extLst>
      <p:ext uri="{BB962C8B-B14F-4D97-AF65-F5344CB8AC3E}">
        <p14:creationId xmlns:p14="http://schemas.microsoft.com/office/powerpoint/2010/main" val="189171253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30" name="Rectangle 113"/>
          <p:cNvSpPr>
            <a:spLocks noChangeArrowheads="1"/>
          </p:cNvSpPr>
          <p:nvPr/>
        </p:nvSpPr>
        <p:spPr bwMode="auto">
          <a:xfrm>
            <a:off x="1043608" y="5867400"/>
            <a:ext cx="7704856" cy="830997"/>
          </a:xfrm>
          <a:prstGeom prst="rect">
            <a:avLst/>
          </a:prstGeom>
          <a:noFill/>
          <a:ln w="9525">
            <a:noFill/>
            <a:miter lim="800000"/>
            <a:headEnd/>
            <a:tailEnd/>
          </a:ln>
        </p:spPr>
        <p:txBody>
          <a:bodyPr wrap="square">
            <a:spAutoFit/>
          </a:bodyPr>
          <a:lstStyle/>
          <a:p>
            <a:pPr algn="ctr"/>
            <a:r>
              <a:rPr lang="en-GB" sz="2400" dirty="0" smtClean="0"/>
              <a:t>We can identify genetic variants impacting </a:t>
            </a:r>
          </a:p>
          <a:p>
            <a:pPr algn="ctr"/>
            <a:r>
              <a:rPr lang="en-GB" sz="2400" dirty="0" smtClean="0"/>
              <a:t>gene expression (</a:t>
            </a:r>
            <a:r>
              <a:rPr lang="en-GB" sz="2400" dirty="0" err="1" smtClean="0"/>
              <a:t>eQTLs</a:t>
            </a:r>
            <a:r>
              <a:rPr lang="en-GB" sz="2400" dirty="0" smtClean="0"/>
              <a:t>)</a:t>
            </a:r>
            <a:endParaRPr lang="en-US" sz="2400" dirty="0"/>
          </a:p>
        </p:txBody>
      </p:sp>
      <p:sp>
        <p:nvSpPr>
          <p:cNvPr id="91" name="Text Box 3"/>
          <p:cNvSpPr txBox="1">
            <a:spLocks noChangeArrowheads="1"/>
          </p:cNvSpPr>
          <p:nvPr/>
        </p:nvSpPr>
        <p:spPr bwMode="auto">
          <a:xfrm>
            <a:off x="467544" y="355750"/>
            <a:ext cx="8133120" cy="1168250"/>
          </a:xfrm>
          <a:prstGeom prst="rect">
            <a:avLst/>
          </a:prstGeom>
          <a:noFill/>
          <a:ln w="9525">
            <a:noFill/>
            <a:round/>
            <a:headEnd/>
            <a:tailEnd/>
          </a:ln>
          <a:effectLst/>
        </p:spPr>
        <p:txBody>
          <a:bodyPr wrap="none" lIns="81639" tIns="40820" rIns="81639" bIns="4082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2800" b="1" dirty="0" smtClean="0">
                <a:ea typeface="DejaVu Sans" charset="0"/>
                <a:cs typeface="DejaVu Sans" charset="0"/>
              </a:rPr>
              <a:t>Genetic association can pinpoint regulatory haplotypes</a:t>
            </a:r>
            <a:endParaRPr lang="en-GB" sz="2800" b="1" dirty="0">
              <a:ea typeface="DejaVu Sans" charset="0"/>
              <a:cs typeface="DejaVu Sans" charset="0"/>
            </a:endParaRPr>
          </a:p>
        </p:txBody>
      </p:sp>
      <p:pic>
        <p:nvPicPr>
          <p:cNvPr id="15363" name="Picture 3"/>
          <p:cNvPicPr>
            <a:picLocks noChangeAspect="1" noChangeArrowheads="1"/>
          </p:cNvPicPr>
          <p:nvPr/>
        </p:nvPicPr>
        <p:blipFill>
          <a:blip r:embed="rId3" cstate="print"/>
          <a:srcRect/>
          <a:stretch>
            <a:fillRect/>
          </a:stretch>
        </p:blipFill>
        <p:spPr bwMode="auto">
          <a:xfrm>
            <a:off x="295275" y="1844824"/>
            <a:ext cx="4886325" cy="3895725"/>
          </a:xfrm>
          <a:prstGeom prst="rect">
            <a:avLst/>
          </a:prstGeom>
          <a:noFill/>
          <a:ln w="9525">
            <a:noFill/>
            <a:miter lim="800000"/>
            <a:headEnd/>
            <a:tailEnd/>
          </a:ln>
        </p:spPr>
      </p:pic>
      <p:sp>
        <p:nvSpPr>
          <p:cNvPr id="15" name="TextBox 14"/>
          <p:cNvSpPr txBox="1"/>
          <p:nvPr/>
        </p:nvSpPr>
        <p:spPr>
          <a:xfrm>
            <a:off x="1332160" y="3356992"/>
            <a:ext cx="431528" cy="646331"/>
          </a:xfrm>
          <a:prstGeom prst="rect">
            <a:avLst/>
          </a:prstGeom>
          <a:noFill/>
        </p:spPr>
        <p:txBody>
          <a:bodyPr wrap="none" rtlCol="0">
            <a:spAutoFit/>
          </a:bodyPr>
          <a:lstStyle/>
          <a:p>
            <a:r>
              <a:rPr lang="en-CA" sz="3600" b="1" dirty="0" smtClean="0"/>
              <a:t>C</a:t>
            </a:r>
            <a:endParaRPr lang="fr-CH" sz="3600" b="1" dirty="0"/>
          </a:p>
        </p:txBody>
      </p:sp>
      <p:sp>
        <p:nvSpPr>
          <p:cNvPr id="16" name="TextBox 15"/>
          <p:cNvSpPr txBox="1"/>
          <p:nvPr/>
        </p:nvSpPr>
        <p:spPr>
          <a:xfrm>
            <a:off x="1331640" y="5221069"/>
            <a:ext cx="479618" cy="646331"/>
          </a:xfrm>
          <a:prstGeom prst="rect">
            <a:avLst/>
          </a:prstGeom>
          <a:noFill/>
        </p:spPr>
        <p:txBody>
          <a:bodyPr wrap="none" rtlCol="0">
            <a:spAutoFit/>
          </a:bodyPr>
          <a:lstStyle/>
          <a:p>
            <a:r>
              <a:rPr lang="en-CA" sz="3600" b="1" dirty="0" smtClean="0"/>
              <a:t>G</a:t>
            </a:r>
            <a:endParaRPr lang="fr-CH" sz="3600" b="1" dirty="0"/>
          </a:p>
        </p:txBody>
      </p:sp>
      <p:sp>
        <p:nvSpPr>
          <p:cNvPr id="17" name="Rectangle 16"/>
          <p:cNvSpPr/>
          <p:nvPr/>
        </p:nvSpPr>
        <p:spPr>
          <a:xfrm>
            <a:off x="6300192" y="2924944"/>
            <a:ext cx="2160240" cy="1800200"/>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CH"/>
          </a:p>
        </p:txBody>
      </p:sp>
      <p:sp>
        <p:nvSpPr>
          <p:cNvPr id="18" name="TextBox 17"/>
          <p:cNvSpPr txBox="1"/>
          <p:nvPr/>
        </p:nvSpPr>
        <p:spPr>
          <a:xfrm>
            <a:off x="6228184" y="4653136"/>
            <a:ext cx="2341282" cy="523220"/>
          </a:xfrm>
          <a:prstGeom prst="rect">
            <a:avLst/>
          </a:prstGeom>
          <a:noFill/>
        </p:spPr>
        <p:txBody>
          <a:bodyPr wrap="none" rtlCol="0">
            <a:spAutoFit/>
          </a:bodyPr>
          <a:lstStyle/>
          <a:p>
            <a:r>
              <a:rPr lang="en-CA" sz="2800" b="1" dirty="0" smtClean="0"/>
              <a:t>CC      CG     GG</a:t>
            </a:r>
            <a:endParaRPr lang="fr-CH" sz="2800" b="1" dirty="0"/>
          </a:p>
        </p:txBody>
      </p:sp>
      <p:sp>
        <p:nvSpPr>
          <p:cNvPr id="19" name="TextBox 18"/>
          <p:cNvSpPr txBox="1"/>
          <p:nvPr/>
        </p:nvSpPr>
        <p:spPr>
          <a:xfrm rot="16200000">
            <a:off x="5013065" y="3566975"/>
            <a:ext cx="1780424" cy="523220"/>
          </a:xfrm>
          <a:prstGeom prst="rect">
            <a:avLst/>
          </a:prstGeom>
          <a:noFill/>
        </p:spPr>
        <p:txBody>
          <a:bodyPr wrap="none" rtlCol="0">
            <a:spAutoFit/>
          </a:bodyPr>
          <a:lstStyle/>
          <a:p>
            <a:r>
              <a:rPr lang="en-CA" sz="2800" b="1" dirty="0" smtClean="0"/>
              <a:t>Expression</a:t>
            </a:r>
            <a:endParaRPr lang="fr-CH" sz="2800" b="1" dirty="0"/>
          </a:p>
        </p:txBody>
      </p:sp>
      <p:sp>
        <p:nvSpPr>
          <p:cNvPr id="20" name="Oval 19"/>
          <p:cNvSpPr/>
          <p:nvPr/>
        </p:nvSpPr>
        <p:spPr>
          <a:xfrm>
            <a:off x="6444208" y="3573016"/>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1" name="Oval 20"/>
          <p:cNvSpPr/>
          <p:nvPr/>
        </p:nvSpPr>
        <p:spPr>
          <a:xfrm>
            <a:off x="6444208" y="3356992"/>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2" name="Oval 21"/>
          <p:cNvSpPr/>
          <p:nvPr/>
        </p:nvSpPr>
        <p:spPr>
          <a:xfrm>
            <a:off x="6444208" y="3140968"/>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3" name="Oval 22"/>
          <p:cNvSpPr/>
          <p:nvPr/>
        </p:nvSpPr>
        <p:spPr>
          <a:xfrm>
            <a:off x="8100392" y="4437112"/>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4" name="Oval 23"/>
          <p:cNvSpPr/>
          <p:nvPr/>
        </p:nvSpPr>
        <p:spPr>
          <a:xfrm>
            <a:off x="8100392" y="4221088"/>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5" name="Oval 24"/>
          <p:cNvSpPr/>
          <p:nvPr/>
        </p:nvSpPr>
        <p:spPr>
          <a:xfrm>
            <a:off x="8100392" y="4005064"/>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6" name="Oval 25"/>
          <p:cNvSpPr/>
          <p:nvPr/>
        </p:nvSpPr>
        <p:spPr>
          <a:xfrm>
            <a:off x="7308304" y="4077072"/>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7" name="Oval 26"/>
          <p:cNvSpPr/>
          <p:nvPr/>
        </p:nvSpPr>
        <p:spPr>
          <a:xfrm>
            <a:off x="7308304" y="3861048"/>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8" name="Oval 27"/>
          <p:cNvSpPr/>
          <p:nvPr/>
        </p:nvSpPr>
        <p:spPr>
          <a:xfrm>
            <a:off x="7308304" y="3645024"/>
            <a:ext cx="144016" cy="1440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CH"/>
          </a:p>
        </p:txBody>
      </p:sp>
      <p:sp>
        <p:nvSpPr>
          <p:cNvPr id="29" name="Rectangle 113"/>
          <p:cNvSpPr>
            <a:spLocks noChangeArrowheads="1"/>
          </p:cNvSpPr>
          <p:nvPr/>
        </p:nvSpPr>
        <p:spPr bwMode="auto">
          <a:xfrm>
            <a:off x="5868144" y="2348880"/>
            <a:ext cx="2880320" cy="461665"/>
          </a:xfrm>
          <a:prstGeom prst="rect">
            <a:avLst/>
          </a:prstGeom>
          <a:noFill/>
          <a:ln w="9525">
            <a:noFill/>
            <a:miter lim="800000"/>
            <a:headEnd/>
            <a:tailEnd/>
          </a:ln>
        </p:spPr>
        <p:txBody>
          <a:bodyPr wrap="square">
            <a:spAutoFit/>
          </a:bodyPr>
          <a:lstStyle/>
          <a:p>
            <a:pPr algn="ctr"/>
            <a:r>
              <a:rPr lang="en-GB" sz="2400" dirty="0" smtClean="0"/>
              <a:t>Population Sample</a:t>
            </a:r>
            <a:endParaRPr lang="en-US" sz="2400" dirty="0"/>
          </a:p>
        </p:txBody>
      </p:sp>
      <p:cxnSp>
        <p:nvCxnSpPr>
          <p:cNvPr id="31" name="Straight Arrow Connector 30"/>
          <p:cNvCxnSpPr/>
          <p:nvPr/>
        </p:nvCxnSpPr>
        <p:spPr>
          <a:xfrm>
            <a:off x="4427984" y="3789040"/>
            <a:ext cx="115212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91929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ceu"/>
          <p:cNvPicPr>
            <a:picLocks noChangeAspect="1" noChangeArrowheads="1"/>
          </p:cNvPicPr>
          <p:nvPr/>
        </p:nvPicPr>
        <p:blipFill>
          <a:blip r:embed="rId3" cstate="print"/>
          <a:srcRect/>
          <a:stretch>
            <a:fillRect/>
          </a:stretch>
        </p:blipFill>
        <p:spPr bwMode="auto">
          <a:xfrm>
            <a:off x="486502" y="2086741"/>
            <a:ext cx="7622232" cy="4078563"/>
          </a:xfrm>
          <a:prstGeom prst="rect">
            <a:avLst/>
          </a:prstGeom>
          <a:noFill/>
        </p:spPr>
      </p:pic>
      <p:sp>
        <p:nvSpPr>
          <p:cNvPr id="4" name="Text Box 2"/>
          <p:cNvSpPr txBox="1">
            <a:spLocks noChangeArrowheads="1"/>
          </p:cNvSpPr>
          <p:nvPr/>
        </p:nvSpPr>
        <p:spPr bwMode="auto">
          <a:xfrm>
            <a:off x="323528" y="584350"/>
            <a:ext cx="8451360" cy="482450"/>
          </a:xfrm>
          <a:prstGeom prst="rect">
            <a:avLst/>
          </a:prstGeom>
          <a:noFill/>
          <a:ln w="9525">
            <a:noFill/>
            <a:round/>
            <a:headEnd/>
            <a:tailEnd/>
          </a:ln>
          <a:effectLst/>
        </p:spPr>
        <p:txBody>
          <a:bodyPr wrap="none" lIns="81639" tIns="40820" rIns="81639" bIns="4082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3600" b="1" dirty="0" smtClean="0">
                <a:ea typeface="DejaVu Sans" charset="0"/>
                <a:cs typeface="DejaVu Sans" charset="0"/>
              </a:rPr>
              <a:t>The landscape of regulatory variation</a:t>
            </a:r>
          </a:p>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endParaRPr lang="en-GB" sz="2500" dirty="0">
              <a:solidFill>
                <a:srgbClr val="000000"/>
              </a:solidFill>
              <a:ea typeface="DejaVu Sans" charset="0"/>
              <a:cs typeface="DejaVu Sans" charset="0"/>
            </a:endParaRPr>
          </a:p>
        </p:txBody>
      </p:sp>
      <p:sp>
        <p:nvSpPr>
          <p:cNvPr id="5" name="TextBox 4"/>
          <p:cNvSpPr txBox="1"/>
          <p:nvPr/>
        </p:nvSpPr>
        <p:spPr>
          <a:xfrm>
            <a:off x="486502" y="1660158"/>
            <a:ext cx="2055371" cy="369332"/>
          </a:xfrm>
          <a:prstGeom prst="rect">
            <a:avLst/>
          </a:prstGeom>
          <a:noFill/>
        </p:spPr>
        <p:txBody>
          <a:bodyPr wrap="none" rtlCol="0">
            <a:spAutoFit/>
          </a:bodyPr>
          <a:lstStyle/>
          <a:p>
            <a:r>
              <a:rPr lang="en-CA" dirty="0" smtClean="0"/>
              <a:t>Chr1      Chr2 Chr3...</a:t>
            </a:r>
            <a:endParaRPr lang="fr-CH" dirty="0"/>
          </a:p>
        </p:txBody>
      </p:sp>
      <p:sp>
        <p:nvSpPr>
          <p:cNvPr id="6" name="TextBox 5"/>
          <p:cNvSpPr txBox="1"/>
          <p:nvPr/>
        </p:nvSpPr>
        <p:spPr>
          <a:xfrm>
            <a:off x="8203357" y="2209800"/>
            <a:ext cx="627095" cy="1200329"/>
          </a:xfrm>
          <a:prstGeom prst="rect">
            <a:avLst/>
          </a:prstGeom>
          <a:noFill/>
        </p:spPr>
        <p:txBody>
          <a:bodyPr wrap="none" rtlCol="0">
            <a:spAutoFit/>
          </a:bodyPr>
          <a:lstStyle/>
          <a:p>
            <a:r>
              <a:rPr lang="en-CA" dirty="0" smtClean="0"/>
              <a:t>Chr1</a:t>
            </a:r>
          </a:p>
          <a:p>
            <a:r>
              <a:rPr lang="en-CA" dirty="0" smtClean="0"/>
              <a:t>Chr2</a:t>
            </a:r>
          </a:p>
          <a:p>
            <a:r>
              <a:rPr lang="en-CA" dirty="0" smtClean="0"/>
              <a:t>Chr3</a:t>
            </a:r>
          </a:p>
          <a:p>
            <a:r>
              <a:rPr lang="en-CA" dirty="0" smtClean="0"/>
              <a:t>...</a:t>
            </a:r>
            <a:endParaRPr lang="fr-CH" dirty="0"/>
          </a:p>
        </p:txBody>
      </p:sp>
      <p:cxnSp>
        <p:nvCxnSpPr>
          <p:cNvPr id="8" name="Straight Arrow Connector 7"/>
          <p:cNvCxnSpPr/>
          <p:nvPr/>
        </p:nvCxnSpPr>
        <p:spPr>
          <a:xfrm>
            <a:off x="2942143" y="3331093"/>
            <a:ext cx="2088232"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006039" y="2809964"/>
            <a:ext cx="187220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267744" y="2317522"/>
            <a:ext cx="1392432" cy="369332"/>
          </a:xfrm>
          <a:prstGeom prst="rect">
            <a:avLst/>
          </a:prstGeom>
          <a:noFill/>
        </p:spPr>
        <p:txBody>
          <a:bodyPr wrap="none" rtlCol="0">
            <a:spAutoFit/>
          </a:bodyPr>
          <a:lstStyle/>
          <a:p>
            <a:r>
              <a:rPr lang="en-CA" b="1" i="1" dirty="0" smtClean="0"/>
              <a:t>trans</a:t>
            </a:r>
            <a:r>
              <a:rPr lang="en-CA" b="1" dirty="0" smtClean="0"/>
              <a:t>-effects</a:t>
            </a:r>
            <a:endParaRPr lang="fr-CH" b="1" dirty="0"/>
          </a:p>
        </p:txBody>
      </p:sp>
      <p:sp>
        <p:nvSpPr>
          <p:cNvPr id="12" name="TextBox 11"/>
          <p:cNvSpPr txBox="1"/>
          <p:nvPr/>
        </p:nvSpPr>
        <p:spPr>
          <a:xfrm rot="1640575">
            <a:off x="3554404" y="3550506"/>
            <a:ext cx="1137556" cy="369332"/>
          </a:xfrm>
          <a:prstGeom prst="rect">
            <a:avLst/>
          </a:prstGeom>
          <a:noFill/>
        </p:spPr>
        <p:txBody>
          <a:bodyPr wrap="none" rtlCol="0">
            <a:spAutoFit/>
          </a:bodyPr>
          <a:lstStyle/>
          <a:p>
            <a:r>
              <a:rPr lang="en-CA" b="1" i="1" dirty="0" err="1" smtClean="0"/>
              <a:t>cis</a:t>
            </a:r>
            <a:r>
              <a:rPr lang="en-CA" b="1" dirty="0" smtClean="0"/>
              <a:t>-effects</a:t>
            </a:r>
            <a:endParaRPr lang="fr-CH" b="1" dirty="0"/>
          </a:p>
        </p:txBody>
      </p:sp>
      <p:sp>
        <p:nvSpPr>
          <p:cNvPr id="13" name="TextBox 12"/>
          <p:cNvSpPr txBox="1"/>
          <p:nvPr/>
        </p:nvSpPr>
        <p:spPr>
          <a:xfrm>
            <a:off x="1187624" y="6165304"/>
            <a:ext cx="6887463" cy="369332"/>
          </a:xfrm>
          <a:prstGeom prst="rect">
            <a:avLst/>
          </a:prstGeom>
          <a:noFill/>
        </p:spPr>
        <p:txBody>
          <a:bodyPr wrap="none" rtlCol="0">
            <a:spAutoFit/>
          </a:bodyPr>
          <a:lstStyle/>
          <a:p>
            <a:r>
              <a:rPr lang="en-GB" dirty="0" smtClean="0">
                <a:solidFill>
                  <a:srgbClr val="000000"/>
                </a:solidFill>
                <a:ea typeface="DejaVu Sans" charset="0"/>
                <a:cs typeface="DejaVu Sans" charset="0"/>
              </a:rPr>
              <a:t>Location of genetic variants by the gene’s whose expression they impact</a:t>
            </a:r>
            <a:endParaRPr lang="fr-CH" dirty="0"/>
          </a:p>
        </p:txBody>
      </p:sp>
      <p:cxnSp>
        <p:nvCxnSpPr>
          <p:cNvPr id="15" name="Straight Arrow Connector 14"/>
          <p:cNvCxnSpPr/>
          <p:nvPr/>
        </p:nvCxnSpPr>
        <p:spPr>
          <a:xfrm rot="16200000" flipH="1">
            <a:off x="1403647" y="4298441"/>
            <a:ext cx="720080"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3568" y="3412006"/>
            <a:ext cx="1431610" cy="646331"/>
          </a:xfrm>
          <a:prstGeom prst="rect">
            <a:avLst/>
          </a:prstGeom>
          <a:noFill/>
        </p:spPr>
        <p:txBody>
          <a:bodyPr wrap="none" rtlCol="0">
            <a:spAutoFit/>
          </a:bodyPr>
          <a:lstStyle/>
          <a:p>
            <a:pPr algn="ctr"/>
            <a:r>
              <a:rPr lang="en-CA" b="1" dirty="0" smtClean="0"/>
              <a:t>Transcription</a:t>
            </a:r>
          </a:p>
          <a:p>
            <a:pPr algn="ctr"/>
            <a:r>
              <a:rPr lang="en-CA" b="1" dirty="0" smtClean="0"/>
              <a:t>factor</a:t>
            </a:r>
            <a:endParaRPr lang="fr-CH" b="1" dirty="0"/>
          </a:p>
        </p:txBody>
      </p:sp>
    </p:spTree>
    <p:extLst>
      <p:ext uri="{BB962C8B-B14F-4D97-AF65-F5344CB8AC3E}">
        <p14:creationId xmlns:p14="http://schemas.microsoft.com/office/powerpoint/2010/main" val="239109126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2019</TotalTime>
  <Words>2608</Words>
  <Application>Microsoft Office PowerPoint</Application>
  <PresentationFormat>On-screen Show (4:3)</PresentationFormat>
  <Paragraphs>432</Paragraphs>
  <Slides>60</Slides>
  <Notes>19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2" baseType="lpstr">
      <vt:lpstr>Office Theme</vt:lpstr>
      <vt:lpstr>Acrobat Document</vt:lpstr>
      <vt:lpstr>Genetics of gene expression</vt:lpstr>
      <vt:lpstr>PowerPoint Presentation</vt:lpstr>
      <vt:lpstr>PowerPoint Presentation</vt:lpstr>
      <vt:lpstr>PowerPoint Presentation</vt:lpstr>
      <vt:lpstr>Genetic studies of  gene expression</vt:lpstr>
      <vt:lpstr>PowerPoint Presentation</vt:lpstr>
      <vt:lpstr>PowerPoint Presentation</vt:lpstr>
      <vt:lpstr>PowerPoint Presentation</vt:lpstr>
      <vt:lpstr>PowerPoint Presentation</vt:lpstr>
      <vt:lpstr>Advantages to studying the genetics of gene expression</vt:lpstr>
      <vt:lpstr>eQTL can aid in identifying  candidate genes for GWAS variants</vt:lpstr>
      <vt:lpstr>Class activity: What are my asthma variants doing? </vt:lpstr>
      <vt:lpstr>How are eQTL detected and reported?</vt:lpstr>
      <vt:lpstr>eQTL definition depends on  false discovery reported</vt:lpstr>
      <vt:lpstr>Discovery of eQTL depends on:  (A)Biological factors (B) Technological factors</vt:lpstr>
      <vt:lpstr>Biological factors influencing eQTL discovery</vt:lpstr>
      <vt:lpstr>Biological factor: Cell or tissue type</vt:lpstr>
      <vt:lpstr>Probably not</vt:lpstr>
      <vt:lpstr>Class activity: What are my migraine variants doing in different tissues? </vt:lpstr>
      <vt:lpstr>PowerPoint Presentation</vt:lpstr>
      <vt:lpstr>PowerPoint Presentation</vt:lpstr>
      <vt:lpstr>Biological factor: Development and aging</vt:lpstr>
      <vt:lpstr>PowerPoint Presentation</vt:lpstr>
      <vt:lpstr>Less eQTLs in older worms</vt:lpstr>
      <vt:lpstr>Biological factor: Studied population</vt:lpstr>
      <vt:lpstr>Not all eQTL shared across populations</vt:lpstr>
      <vt:lpstr>Class activity: What are my BMI variants doing in different populations? </vt:lpstr>
      <vt:lpstr>Multiple population study designs</vt:lpstr>
      <vt:lpstr>Admixed populations</vt:lpstr>
      <vt:lpstr>Biological factor: Environment studies</vt:lpstr>
      <vt:lpstr>Answer: GxE discoveries have been study dependent</vt:lpstr>
      <vt:lpstr>LPS response eQTLs</vt:lpstr>
      <vt:lpstr>LPS, influenza, and interferon-β (IFN-β) response-eQTLs </vt:lpstr>
      <vt:lpstr>Discovery of eQTL depends on technological factors</vt:lpstr>
      <vt:lpstr>The biases we don’t know about:  Hidden factors can cause false associations</vt:lpstr>
      <vt:lpstr>Methods to correct hidden factors</vt:lpstr>
      <vt:lpstr>eQTL data can open up new biology through reverse genetic approaches</vt:lpstr>
      <vt:lpstr>Class activity: What are my TCF3 variants doing</vt:lpstr>
      <vt:lpstr>Next generation sequencing has increased our ability to survey the transcriptome. </vt:lpstr>
      <vt:lpstr>What is RNA-seq</vt:lpstr>
      <vt:lpstr>Genetics of gene expression  using RNA-Seq</vt:lpstr>
      <vt:lpstr>PowerPoint Presentation</vt:lpstr>
      <vt:lpstr>RNA-seq provides resolution of more QTLs </vt:lpstr>
      <vt:lpstr>Class activity: rs10954213 creates a functional polyadenylation site</vt:lpstr>
      <vt:lpstr>Splicing eQTL</vt:lpstr>
      <vt:lpstr>Advantages of ASE</vt:lpstr>
      <vt:lpstr>Using ASE to detect GWAS signals driven by multiple causal variants</vt:lpstr>
      <vt:lpstr>PowerPoint Presentation</vt:lpstr>
      <vt:lpstr>PowerPoint Presentation</vt:lpstr>
      <vt:lpstr>prSNPs that are also eQTL are enriched in functional annotations</vt:lpstr>
      <vt:lpstr>PowerPoint Presentation</vt:lpstr>
      <vt:lpstr>Compound inheritance of regulatory and coding polymorphism causes disease</vt:lpstr>
      <vt:lpstr>PowerPoint Presentation</vt:lpstr>
      <vt:lpstr>PowerPoint Presentation</vt:lpstr>
      <vt:lpstr>PowerPoint Presentation</vt:lpstr>
      <vt:lpstr>Application of mmPCR-Seq to rare deleterious and  loss-of-function alleles</vt:lpstr>
      <vt:lpstr>Identification of tissue-specific ASE in genes with rare, deleterious nsSNPs</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Montgomery</dc:creator>
  <cp:lastModifiedBy>Stephen Montgomery</cp:lastModifiedBy>
  <cp:revision>129</cp:revision>
  <cp:lastPrinted>2011-11-09T20:11:53Z</cp:lastPrinted>
  <dcterms:created xsi:type="dcterms:W3CDTF">2011-11-08T19:00:10Z</dcterms:created>
  <dcterms:modified xsi:type="dcterms:W3CDTF">2014-05-15T21:02:46Z</dcterms:modified>
</cp:coreProperties>
</file>