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05" r:id="rId2"/>
    <p:sldId id="306" r:id="rId3"/>
    <p:sldId id="286" r:id="rId4"/>
    <p:sldId id="287" r:id="rId5"/>
    <p:sldId id="288" r:id="rId6"/>
    <p:sldId id="289" r:id="rId7"/>
    <p:sldId id="280" r:id="rId8"/>
    <p:sldId id="285" r:id="rId9"/>
    <p:sldId id="282" r:id="rId10"/>
    <p:sldId id="283" r:id="rId11"/>
    <p:sldId id="256" r:id="rId12"/>
    <p:sldId id="271" r:id="rId13"/>
    <p:sldId id="304" r:id="rId14"/>
    <p:sldId id="261" r:id="rId15"/>
    <p:sldId id="273" r:id="rId16"/>
    <p:sldId id="278" r:id="rId17"/>
    <p:sldId id="301" r:id="rId18"/>
    <p:sldId id="30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58" autoAdjust="0"/>
  </p:normalViewPr>
  <p:slideViewPr>
    <p:cSldViewPr snapToGrid="0">
      <p:cViewPr varScale="1">
        <p:scale>
          <a:sx n="49" d="100"/>
          <a:sy n="49" d="100"/>
        </p:scale>
        <p:origin x="-571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7B7C9-E48E-4A61-8687-37F5797F8250}" type="datetimeFigureOut">
              <a:rPr lang="en-US" smtClean="0"/>
              <a:t>5/14/2015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2D88D-8C10-4CF2-B2B6-4C4E8A01A95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ure.com.laneproxy.stanford.edu/ng/journal/v42/n9/full/ng.646.htm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 9-year-old boy with Miller syndrome caused by mutations in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DHODH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Facial anomalies (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include cupped ears,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coloboma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lower eyelids, prominent nose,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micrognathia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absence of the fifth digits of the feet (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(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 26-year-old man with methotrexate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embryopathy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Note the cupped ears,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hypertelorism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sparse eyebrows and prominent nose (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accompanied by absence of the fourth and fifth digits of the feet (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FA4F5-8ACA-4008-8AE7-133CE2FE84B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51602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Kabuki syndrome is a rare, multiple malformation disorder characterized by a distinctive facial appearance (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Supplementary Fig. 1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cardiac anomalies, skeletal abnormalities, immunological defects and mild to moderate mental retardation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FA4F5-8ACA-4008-8AE7-133CE2FE84B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7097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8B18-548F-4ED2-9C41-8F77D7378D93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9DDE-B5FC-4549-A9CF-CD99FCA45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9815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8B18-548F-4ED2-9C41-8F77D7378D93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9DDE-B5FC-4549-A9CF-CD99FCA45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5662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8B18-548F-4ED2-9C41-8F77D7378D93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9DDE-B5FC-4549-A9CF-CD99FCA45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1259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8B18-548F-4ED2-9C41-8F77D7378D93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9DDE-B5FC-4549-A9CF-CD99FCA45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279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8B18-548F-4ED2-9C41-8F77D7378D93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9DDE-B5FC-4549-A9CF-CD99FCA45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9931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8B18-548F-4ED2-9C41-8F77D7378D93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9DDE-B5FC-4549-A9CF-CD99FCA45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51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8B18-548F-4ED2-9C41-8F77D7378D93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9DDE-B5FC-4549-A9CF-CD99FCA45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7059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8B18-548F-4ED2-9C41-8F77D7378D93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9DDE-B5FC-4549-A9CF-CD99FCA45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8349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8B18-548F-4ED2-9C41-8F77D7378D93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9DDE-B5FC-4549-A9CF-CD99FCA45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1287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8B18-548F-4ED2-9C41-8F77D7378D93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9DDE-B5FC-4549-A9CF-CD99FCA45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5226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58B18-548F-4ED2-9C41-8F77D7378D93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9DDE-B5FC-4549-A9CF-CD99FCA45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982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58B18-548F-4ED2-9C41-8F77D7378D93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99DDE-B5FC-4549-A9CF-CD99FCA45C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95605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8197" y="-29576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Miller </a:t>
            </a:r>
            <a:r>
              <a:rPr lang="en-US" dirty="0" smtClean="0"/>
              <a:t>Syndrome: DHODH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6088616"/>
            <a:ext cx="739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Ng, S.B. et al. </a:t>
            </a:r>
            <a:r>
              <a:rPr lang="en-US" dirty="0" err="1" smtClean="0"/>
              <a:t>Exome</a:t>
            </a:r>
            <a:r>
              <a:rPr lang="en-US" dirty="0" smtClean="0"/>
              <a:t> sequencing identifies the cause of a </a:t>
            </a:r>
            <a:r>
              <a:rPr lang="en-US" dirty="0" err="1" smtClean="0"/>
              <a:t>Mendelian</a:t>
            </a:r>
            <a:r>
              <a:rPr lang="en-US" dirty="0" smtClean="0"/>
              <a:t> disorder.</a:t>
            </a:r>
          </a:p>
          <a:p>
            <a:r>
              <a:rPr lang="en-US" dirty="0" smtClean="0"/>
              <a:t>Nat. Genet. 42, 30–35 (2010).</a:t>
            </a:r>
            <a:endParaRPr lang="en-US" dirty="0"/>
          </a:p>
        </p:txBody>
      </p:sp>
      <p:pic>
        <p:nvPicPr>
          <p:cNvPr id="1026" name="Picture 2" descr="Clinical characteristics of an individual with Miller syndrome and an individual with methotrexate embryopathy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971800" y="1143000"/>
            <a:ext cx="2400300" cy="48646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48027" y="3029918"/>
            <a:ext cx="243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Cupped ears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/>
              <a:t>coloboma</a:t>
            </a:r>
            <a:r>
              <a:rPr lang="en-US" dirty="0"/>
              <a:t> of the lower eyelids, 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prominent </a:t>
            </a:r>
            <a:r>
              <a:rPr lang="en-US" dirty="0"/>
              <a:t>nose, 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/>
              <a:t>micrognathia</a:t>
            </a:r>
            <a:r>
              <a:rPr lang="en-US" dirty="0" smtClean="0"/>
              <a:t> </a:t>
            </a: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absence </a:t>
            </a:r>
            <a:r>
              <a:rPr lang="en-US" dirty="0"/>
              <a:t>of the fifth digits of the feet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112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2200" y="914401"/>
            <a:ext cx="3581400" cy="273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14400" y="206515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A human model for NFATC2</a:t>
            </a:r>
            <a:endParaRPr lang="en-US" sz="4000" dirty="0"/>
          </a:p>
        </p:txBody>
      </p:sp>
      <p:pic>
        <p:nvPicPr>
          <p:cNvPr id="1027" name="Picture 3" descr="Z:\WWW\web\img\people\Gitl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4850" y="3810000"/>
            <a:ext cx="1428750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:\WWW\web\img\people\stuar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9270" y="3851117"/>
            <a:ext cx="1697596" cy="221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92562" y="195867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187 publications on NFATC2 in mice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080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4631" y="1015199"/>
            <a:ext cx="6858000" cy="76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Human KO project</a:t>
            </a:r>
            <a:br>
              <a:rPr lang="en-US" dirty="0" smtClean="0"/>
            </a:br>
            <a:r>
              <a:rPr lang="en-US" dirty="0" smtClean="0"/>
              <a:t>Sequencing Iceland</a:t>
            </a:r>
            <a:endParaRPr lang="en-US" dirty="0"/>
          </a:p>
        </p:txBody>
      </p:sp>
      <p:pic>
        <p:nvPicPr>
          <p:cNvPr id="1026" name="Picture 2" descr="A farm with horses grazing in Kirkjubaejarklaustur, Vestur-Skaftafell, Iceland., May 5, 2014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224" y="2010759"/>
            <a:ext cx="6273426" cy="42115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270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54" y="780486"/>
            <a:ext cx="7061931" cy="329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7537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2670" y="3995678"/>
            <a:ext cx="72857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Population: 329,100</a:t>
            </a:r>
          </a:p>
          <a:p>
            <a:r>
              <a:rPr lang="en-US" dirty="0" smtClean="0"/>
              <a:t>area of 103,000 km</a:t>
            </a:r>
            <a:r>
              <a:rPr lang="en-US" baseline="30000" dirty="0" smtClean="0"/>
              <a:t>2</a:t>
            </a:r>
            <a:r>
              <a:rPr lang="en-US" dirty="0" smtClean="0"/>
              <a:t> (40,000 sq mi)</a:t>
            </a:r>
          </a:p>
          <a:p>
            <a:r>
              <a:rPr lang="en-US" dirty="0" smtClean="0"/>
              <a:t>	making it the most sparsely populated country in Europe.</a:t>
            </a:r>
            <a:endParaRPr lang="en-US" baseline="30000" dirty="0" smtClean="0"/>
          </a:p>
          <a:p>
            <a:r>
              <a:rPr lang="en-US" dirty="0" smtClean="0"/>
              <a:t>The capital and largest city is Reykjavík. </a:t>
            </a:r>
          </a:p>
          <a:p>
            <a:r>
              <a:rPr lang="en-US" dirty="0" smtClean="0"/>
              <a:t>Iceland is warmed by the Gulf Stream and has a temperate climate, despite a high latitude just outside the Arctic Circle.</a:t>
            </a:r>
          </a:p>
          <a:p>
            <a:r>
              <a:rPr lang="en-US" dirty="0" smtClean="0"/>
              <a:t>Settlement of Iceland began in 874 CE when the Norwegian chieftain </a:t>
            </a:r>
            <a:r>
              <a:rPr lang="en-US" dirty="0" err="1" smtClean="0"/>
              <a:t>Ingólfr</a:t>
            </a:r>
            <a:r>
              <a:rPr lang="en-US" dirty="0" smtClean="0"/>
              <a:t> </a:t>
            </a:r>
            <a:r>
              <a:rPr lang="en-US" dirty="0" err="1" smtClean="0"/>
              <a:t>Arnarson</a:t>
            </a:r>
            <a:r>
              <a:rPr lang="en-US" dirty="0" smtClean="0"/>
              <a:t> became the first permanent settler on the island</a:t>
            </a:r>
          </a:p>
          <a:p>
            <a:r>
              <a:rPr lang="en-US" dirty="0" smtClean="0"/>
              <a:t>“Mating is not random in the population.” (p 449)</a:t>
            </a:r>
          </a:p>
          <a:p>
            <a:endParaRPr lang="en-US" dirty="0"/>
          </a:p>
        </p:txBody>
      </p:sp>
      <p:pic>
        <p:nvPicPr>
          <p:cNvPr id="53250" name="Picture 2" descr="http://upload.wikimedia.org/wikipedia/commons/thumb/7/73/Eyjafjallajokull-April-17.JPG/800px-Eyjafjallajokull-April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4463" y="1074017"/>
            <a:ext cx="3720079" cy="279006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147" y="0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Iceland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Data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“Large-scale </a:t>
            </a:r>
            <a:r>
              <a:rPr lang="en-US" dirty="0"/>
              <a:t>whole-genome sequencing of the Icelandic </a:t>
            </a:r>
            <a:r>
              <a:rPr lang="en-US" dirty="0" smtClean="0"/>
              <a:t>population”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Sequenced whole </a:t>
            </a:r>
            <a:r>
              <a:rPr lang="en-US" dirty="0"/>
              <a:t>genomes of 2,636 Icelanders </a:t>
            </a:r>
            <a:r>
              <a:rPr lang="en-US" dirty="0" smtClean="0"/>
              <a:t>(20×)</a:t>
            </a:r>
          </a:p>
          <a:p>
            <a:r>
              <a:rPr lang="en-US" dirty="0"/>
              <a:t>I</a:t>
            </a:r>
            <a:r>
              <a:rPr lang="en-US" dirty="0" smtClean="0"/>
              <a:t>mputed </a:t>
            </a:r>
            <a:r>
              <a:rPr lang="en-US" dirty="0"/>
              <a:t>these variants into 104,220 individuals down to a minor allele frequency of 0.1</a:t>
            </a:r>
            <a:r>
              <a:rPr lang="en-US" dirty="0" smtClean="0"/>
              <a:t>%</a:t>
            </a:r>
          </a:p>
        </p:txBody>
      </p:sp>
    </p:spTree>
    <p:extLst>
      <p:ext uri="{BB962C8B-B14F-4D97-AF65-F5344CB8AC3E}">
        <p14:creationId xmlns="" xmlns:p14="http://schemas.microsoft.com/office/powerpoint/2010/main" val="37312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Loss of function mutations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Observed 6,795 loss-of-function mutations in 4,924 genes among the sequenced Icelanders; 3,979 SNPs and 2,816 </a:t>
            </a:r>
            <a:r>
              <a:rPr lang="en-US" dirty="0" err="1"/>
              <a:t>indels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single loss-of-function mutation was observed in 3,603 genes and 2 or more mutations were observed in 1,321 genes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Most loss-of-function mutations were rare, with 85% having a MAF below 0.5%.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2570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 knock outs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6038" y="1592826"/>
            <a:ext cx="7831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Number of genes in the genome:				19,135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6038" y="2326310"/>
            <a:ext cx="7831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Completely knocked out genes:				  1,171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6038" y="3059794"/>
            <a:ext cx="7831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Individuals with knocked out genes:				   8,041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6038" y="3793278"/>
            <a:ext cx="7831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knocked out genes that give severe disease:			        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6038" y="4526762"/>
            <a:ext cx="7831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knocked out genes that give known condition:			        68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6038" y="5260248"/>
            <a:ext cx="7831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knocked out genes in more than 1 individual:			        381</a:t>
            </a:r>
          </a:p>
        </p:txBody>
      </p:sp>
    </p:spTree>
    <p:extLst>
      <p:ext uri="{BB962C8B-B14F-4D97-AF65-F5344CB8AC3E}">
        <p14:creationId xmlns="" xmlns:p14="http://schemas.microsoft.com/office/powerpoint/2010/main" val="102221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Next steps: phenotyping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“The </a:t>
            </a:r>
            <a:r>
              <a:rPr lang="en-US" dirty="0"/>
              <a:t>next phase of this work will be to phenotype the complete </a:t>
            </a:r>
            <a:r>
              <a:rPr lang="en-US" dirty="0" smtClean="0"/>
              <a:t>knockouts…We </a:t>
            </a:r>
            <a:r>
              <a:rPr lang="en-US" dirty="0"/>
              <a:t>have identified 11 individuals who are homozygous or compound heterozygous for loss-of-function mutations in </a:t>
            </a:r>
            <a:r>
              <a:rPr lang="en-US" i="1" dirty="0"/>
              <a:t>LRIG3</a:t>
            </a:r>
            <a:r>
              <a:rPr lang="en-US" dirty="0"/>
              <a:t>, which is considered to be critical to formation of the lateral semicircular canal </a:t>
            </a:r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3802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We intend to recruit together complete knockouts and to phenotype them meticulously, especially for their sense of balance.</a:t>
            </a:r>
            <a:endParaRPr lang="en-US" sz="2800" b="1" dirty="0"/>
          </a:p>
        </p:txBody>
      </p:sp>
      <p:pic>
        <p:nvPicPr>
          <p:cNvPr id="1026" name="Picture 2" descr="http://www.ndineuroscience.com/userfiles/Phenotype_mouse_balan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503" y="1850155"/>
            <a:ext cx="7130129" cy="47459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609600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Ng, S.B. </a:t>
            </a:r>
            <a:r>
              <a:rPr lang="en-US" i="1" dirty="0"/>
              <a:t>et al</a:t>
            </a:r>
            <a:r>
              <a:rPr lang="en-US" dirty="0"/>
              <a:t>. </a:t>
            </a:r>
            <a:r>
              <a:rPr lang="en-US" dirty="0" err="1"/>
              <a:t>Exome</a:t>
            </a:r>
            <a:r>
              <a:rPr lang="en-US" dirty="0"/>
              <a:t> sequencing identifies MLL2 mutations as a cause of</a:t>
            </a:r>
          </a:p>
          <a:p>
            <a:r>
              <a:rPr lang="sv-SE" dirty="0"/>
              <a:t>Kabuki syndrome. </a:t>
            </a:r>
            <a:r>
              <a:rPr lang="sv-SE" i="1" dirty="0"/>
              <a:t>Nat. Genet. </a:t>
            </a:r>
            <a:r>
              <a:rPr lang="sv-SE" b="1" dirty="0"/>
              <a:t>42</a:t>
            </a:r>
            <a:r>
              <a:rPr lang="sv-SE" dirty="0"/>
              <a:t>, 790–793 (2010).</a:t>
            </a:r>
            <a:endParaRPr lang="en-US" dirty="0"/>
          </a:p>
        </p:txBody>
      </p:sp>
      <p:pic>
        <p:nvPicPr>
          <p:cNvPr id="3074" name="Picture 2" descr="http://1.bp.blogspot.com/-P0Zd_VdC030/TZjVNaWyRNI/AAAAAAAAM7s/raNNfnyOYcY/s1600/Kabuki+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159" y="1066800"/>
            <a:ext cx="5828481" cy="4876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76200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Kabuki </a:t>
            </a:r>
            <a:r>
              <a:rPr lang="en-US" dirty="0" smtClean="0"/>
              <a:t>Syndrome: MLL2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385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www.mendelian.org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75" y="1371600"/>
            <a:ext cx="8010525" cy="505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8744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7772400" cy="1470025"/>
          </a:xfrm>
        </p:spPr>
        <p:txBody>
          <a:bodyPr/>
          <a:lstStyle/>
          <a:p>
            <a:r>
              <a:rPr lang="en-US" dirty="0" smtClean="0"/>
              <a:t>www.mendelian.org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828800"/>
            <a:ext cx="8229600" cy="4572000"/>
          </a:xfrm>
        </p:spPr>
        <p:txBody>
          <a:bodyPr>
            <a:norm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Large scale public effort to identify </a:t>
            </a:r>
            <a:r>
              <a:rPr lang="en-US" dirty="0" err="1" smtClean="0">
                <a:solidFill>
                  <a:schemeClr val="tx1"/>
                </a:solidFill>
              </a:rPr>
              <a:t>Mendelian</a:t>
            </a:r>
            <a:r>
              <a:rPr lang="en-US" dirty="0" smtClean="0">
                <a:solidFill>
                  <a:schemeClr val="tx1"/>
                </a:solidFill>
              </a:rPr>
              <a:t> mutations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UW/Yale/Hopkins/Baylor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Doctors send in samples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Centers sequence families, find mutations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Joint publication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1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28345"/>
            <a:ext cx="561645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3400" y="1524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www.mendelian.org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172200" y="1905000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Sequencing 500 Mendelian families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Either </a:t>
            </a:r>
            <a:r>
              <a:rPr lang="en-US" dirty="0" err="1" smtClean="0"/>
              <a:t>exome</a:t>
            </a:r>
            <a:r>
              <a:rPr lang="en-US" dirty="0" smtClean="0"/>
              <a:t> or </a:t>
            </a:r>
            <a:r>
              <a:rPr lang="en-US" dirty="0" err="1" smtClean="0"/>
              <a:t>wgs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439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49" y="1066800"/>
            <a:ext cx="8948929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4732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4.bp.blogspot.com/_fGS42N4yD_g/S9CsxnLTvvI/AAAAAAAAAKc/csbhZZt63gI/s1600/fi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798"/>
            <a:ext cx="7391400" cy="608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36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Mutational load in a normal person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133600"/>
            <a:ext cx="8357681" cy="10668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Rare non-synonymous/splice site/insertions		~500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Rare, strong loss of function				  ~25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Genes with compound heterozygous mutations		   1-3</a:t>
            </a:r>
          </a:p>
          <a:p>
            <a:pPr algn="l"/>
            <a:endParaRPr lang="en-US" sz="2400" dirty="0" smtClean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7800" y="4267200"/>
            <a:ext cx="1600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181600" y="4267200"/>
            <a:ext cx="1600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905000" y="39624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619574" y="3657600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stop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600200" y="4876800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stop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905000" y="45720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638800" y="39624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353374" y="3657600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stop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6019800" y="44958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515505" y="4876800"/>
            <a:ext cx="1113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Glu</a:t>
            </a:r>
            <a:r>
              <a:rPr lang="en-US" dirty="0" smtClean="0"/>
              <a:t> -&gt; Pro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338326" y="5329535"/>
            <a:ext cx="1785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homozygous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419600" y="5329535"/>
            <a:ext cx="3361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Compound heterozygous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269085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knockout for NFATC2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362200" y="2895600"/>
            <a:ext cx="3962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1143000" y="3200400"/>
            <a:ext cx="70866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000500" y="22860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Pro860Leu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86100" y="3791465"/>
            <a:ext cx="1600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His426Arg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686300" y="2652584"/>
            <a:ext cx="0" cy="2286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543300" y="3505200"/>
            <a:ext cx="0" cy="2286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32987" y="2969567"/>
            <a:ext cx="1136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NFATC2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84854" y="4572000"/>
            <a:ext cx="426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Stuart Kim’s genome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40621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1037</TotalTime>
  <Words>403</Words>
  <Application>Microsoft Office PowerPoint</Application>
  <PresentationFormat>On-screen Show (4:3)</PresentationFormat>
  <Paragraphs>72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Miller Syndrome: DHODH</vt:lpstr>
      <vt:lpstr>Slide 2</vt:lpstr>
      <vt:lpstr>www.mendelian.org</vt:lpstr>
      <vt:lpstr>www.mendelian.org</vt:lpstr>
      <vt:lpstr>Slide 5</vt:lpstr>
      <vt:lpstr>Slide 6</vt:lpstr>
      <vt:lpstr>Slide 7</vt:lpstr>
      <vt:lpstr>Mutational load in a normal person</vt:lpstr>
      <vt:lpstr>Human knockout for NFATC2</vt:lpstr>
      <vt:lpstr>Slide 10</vt:lpstr>
      <vt:lpstr>Human KO project Sequencing Iceland</vt:lpstr>
      <vt:lpstr>Slide 12</vt:lpstr>
      <vt:lpstr>Iceland </vt:lpstr>
      <vt:lpstr>Data description</vt:lpstr>
      <vt:lpstr>Loss of function mutations</vt:lpstr>
      <vt:lpstr>Complete knock outs</vt:lpstr>
      <vt:lpstr>Next steps: phenotyping</vt:lpstr>
      <vt:lpstr>We intend to recruit together complete knockouts and to phenotype them meticulously, especially for their sense of balance.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Sequencing Iceland</dc:title>
  <dc:creator>Kristen</dc:creator>
  <cp:lastModifiedBy>Stuart</cp:lastModifiedBy>
  <cp:revision>45</cp:revision>
  <dcterms:created xsi:type="dcterms:W3CDTF">2015-05-03T21:18:10Z</dcterms:created>
  <dcterms:modified xsi:type="dcterms:W3CDTF">2015-05-14T18:20:32Z</dcterms:modified>
</cp:coreProperties>
</file>