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9" r:id="rId2"/>
    <p:sldId id="271" r:id="rId3"/>
    <p:sldId id="256" r:id="rId4"/>
    <p:sldId id="269" r:id="rId5"/>
    <p:sldId id="270" r:id="rId6"/>
    <p:sldId id="272" r:id="rId7"/>
    <p:sldId id="274" r:id="rId8"/>
    <p:sldId id="273" r:id="rId9"/>
    <p:sldId id="275" r:id="rId10"/>
    <p:sldId id="276" r:id="rId11"/>
    <p:sldId id="260" r:id="rId12"/>
    <p:sldId id="266" r:id="rId13"/>
    <p:sldId id="265" r:id="rId14"/>
    <p:sldId id="267" r:id="rId15"/>
    <p:sldId id="268" r:id="rId16"/>
    <p:sldId id="26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0" d="100"/>
          <a:sy n="40" d="100"/>
        </p:scale>
        <p:origin x="-1344" y="-31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BB0540-EB81-449C-882F-D3ACAE9E3C2B}" type="datetimeFigureOut">
              <a:rPr lang="en-US" smtClean="0"/>
              <a:pPr/>
              <a:t>4/30/2015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0BAC19-5C40-4FF0-9E33-52B22986D867}" type="slidenum">
              <a:rPr lang="en-US" smtClean="0"/>
              <a:pPr/>
              <a:t>‹#›</a:t>
            </a:fld>
            <a:endParaRPr lang="en-US"/>
          </a:p>
        </p:txBody>
      </p:sp>
    </p:spTree>
    <p:extLst>
      <p:ext uri="{BB962C8B-B14F-4D97-AF65-F5344CB8AC3E}">
        <p14:creationId xmlns:p14="http://schemas.microsoft.com/office/powerpoint/2010/main" xmlns="" val="984234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6A8A8D-9E79-452A-BF80-17FAD565D7C2}"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A8A8D-9E79-452A-BF80-17FAD565D7C2}"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A8A8D-9E79-452A-BF80-17FAD565D7C2}"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A8A8D-9E79-452A-BF80-17FAD565D7C2}"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6A8A8D-9E79-452A-BF80-17FAD565D7C2}"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6A8A8D-9E79-452A-BF80-17FAD565D7C2}"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6A8A8D-9E79-452A-BF80-17FAD565D7C2}" type="datetimeFigureOut">
              <a:rPr lang="en-US" smtClean="0"/>
              <a:pPr/>
              <a:t>4/30/2015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6A8A8D-9E79-452A-BF80-17FAD565D7C2}" type="datetimeFigureOut">
              <a:rPr lang="en-US" smtClean="0"/>
              <a:pPr/>
              <a:t>4/30/2015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6A8A8D-9E79-452A-BF80-17FAD565D7C2}" type="datetimeFigureOut">
              <a:rPr lang="en-US" smtClean="0"/>
              <a:pPr/>
              <a:t>4/30/2015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A8A8D-9E79-452A-BF80-17FAD565D7C2}"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A8A8D-9E79-452A-BF80-17FAD565D7C2}"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165314-1437-4BC6-91EC-99E4A032124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A8A8D-9E79-452A-BF80-17FAD565D7C2}" type="datetimeFigureOut">
              <a:rPr lang="en-US" smtClean="0"/>
              <a:pPr/>
              <a:t>4/30/2015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65314-1437-4BC6-91EC-99E4A032124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ncbi.nlm.nih.gov/pubmed/20802479"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ncbi.nlm.nih.gov/pubmed/17611496"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ncbi.nlm.nih.gov/pubmed/20860503"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www.ncbi.nlm.nih.gov/pubmed/20159242"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 activity: </a:t>
            </a:r>
            <a:r>
              <a:rPr lang="en-US" dirty="0" smtClean="0"/>
              <a:t>What are my asthma variants doing? </a:t>
            </a:r>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3682356"/>
            <a:ext cx="8839200" cy="17278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367238" y="1752600"/>
            <a:ext cx="8055282" cy="1200329"/>
          </a:xfrm>
          <a:prstGeom prst="rect">
            <a:avLst/>
          </a:prstGeom>
          <a:noFill/>
        </p:spPr>
        <p:txBody>
          <a:bodyPr wrap="none" rtlCol="0">
            <a:spAutoFit/>
          </a:bodyPr>
          <a:lstStyle/>
          <a:p>
            <a:r>
              <a:rPr lang="en-US" dirty="0">
                <a:cs typeface="Courier New" panose="02070309020205020404" pitchFamily="49" charset="0"/>
              </a:rPr>
              <a:t>In the subset of individuals for whom expression data are available, </a:t>
            </a:r>
            <a:endParaRPr lang="en-US" dirty="0" smtClean="0">
              <a:cs typeface="Courier New" panose="02070309020205020404" pitchFamily="49" charset="0"/>
            </a:endParaRPr>
          </a:p>
          <a:p>
            <a:r>
              <a:rPr lang="en-US" dirty="0" smtClean="0">
                <a:cs typeface="Courier New" panose="02070309020205020404" pitchFamily="49" charset="0"/>
              </a:rPr>
              <a:t>the </a:t>
            </a:r>
            <a:r>
              <a:rPr lang="en-US" dirty="0">
                <a:cs typeface="Courier New" panose="02070309020205020404" pitchFamily="49" charset="0"/>
              </a:rPr>
              <a:t>T nucleotide </a:t>
            </a:r>
            <a:r>
              <a:rPr lang="en-US" dirty="0" smtClean="0">
                <a:cs typeface="Courier New" panose="02070309020205020404" pitchFamily="49" charset="0"/>
              </a:rPr>
              <a:t>allele </a:t>
            </a:r>
            <a:r>
              <a:rPr lang="en-US" dirty="0">
                <a:cs typeface="Courier New" panose="02070309020205020404" pitchFamily="49" charset="0"/>
              </a:rPr>
              <a:t>at </a:t>
            </a:r>
            <a:r>
              <a:rPr lang="en-US" b="1" i="1" dirty="0">
                <a:cs typeface="Courier New" panose="02070309020205020404" pitchFamily="49" charset="0"/>
              </a:rPr>
              <a:t>rs7216389</a:t>
            </a:r>
            <a:r>
              <a:rPr lang="en-US" dirty="0">
                <a:cs typeface="Courier New" panose="02070309020205020404" pitchFamily="49" charset="0"/>
              </a:rPr>
              <a:t> (the marker most strongly associated </a:t>
            </a:r>
            <a:r>
              <a:rPr lang="en-US" dirty="0" smtClean="0">
                <a:cs typeface="Courier New" panose="02070309020205020404" pitchFamily="49" charset="0"/>
              </a:rPr>
              <a:t>with</a:t>
            </a:r>
          </a:p>
          <a:p>
            <a:r>
              <a:rPr lang="en-US" dirty="0" smtClean="0">
                <a:cs typeface="Courier New" panose="02070309020205020404" pitchFamily="49" charset="0"/>
              </a:rPr>
              <a:t>disease </a:t>
            </a:r>
            <a:r>
              <a:rPr lang="en-US" dirty="0">
                <a:cs typeface="Courier New" panose="02070309020205020404" pitchFamily="49" charset="0"/>
              </a:rPr>
              <a:t>in the combined GWA analysis) </a:t>
            </a:r>
            <a:r>
              <a:rPr lang="en-US" dirty="0" smtClean="0">
                <a:cs typeface="Courier New" panose="02070309020205020404" pitchFamily="49" charset="0"/>
              </a:rPr>
              <a:t>has </a:t>
            </a:r>
            <a:r>
              <a:rPr lang="en-US" dirty="0">
                <a:cs typeface="Courier New" panose="02070309020205020404" pitchFamily="49" charset="0"/>
              </a:rPr>
              <a:t>a frequency of 62% amongst asthmatics </a:t>
            </a:r>
            <a:endParaRPr lang="en-US" dirty="0" smtClean="0">
              <a:cs typeface="Courier New" panose="02070309020205020404" pitchFamily="49" charset="0"/>
            </a:endParaRPr>
          </a:p>
          <a:p>
            <a:r>
              <a:rPr lang="en-US" dirty="0" smtClean="0">
                <a:cs typeface="Courier New" panose="02070309020205020404" pitchFamily="49" charset="0"/>
              </a:rPr>
              <a:t>compared </a:t>
            </a:r>
            <a:r>
              <a:rPr lang="en-US" dirty="0">
                <a:cs typeface="Courier New" panose="02070309020205020404" pitchFamily="49" charset="0"/>
              </a:rPr>
              <a:t>to 52% in non-asthmatics (</a:t>
            </a:r>
            <a:r>
              <a:rPr lang="en-US" i="1" dirty="0">
                <a:cs typeface="Courier New" panose="02070309020205020404" pitchFamily="49" charset="0"/>
              </a:rPr>
              <a:t>P</a:t>
            </a:r>
            <a:r>
              <a:rPr lang="en-US" dirty="0">
                <a:cs typeface="Courier New" panose="02070309020205020404" pitchFamily="49" charset="0"/>
              </a:rPr>
              <a:t> = 0.005 in this sample).</a:t>
            </a:r>
          </a:p>
        </p:txBody>
      </p:sp>
      <p:sp>
        <p:nvSpPr>
          <p:cNvPr id="4" name="TextBox 3"/>
          <p:cNvSpPr txBox="1"/>
          <p:nvPr/>
        </p:nvSpPr>
        <p:spPr>
          <a:xfrm>
            <a:off x="6197692" y="2971742"/>
            <a:ext cx="2235292" cy="369332"/>
          </a:xfrm>
          <a:prstGeom prst="rect">
            <a:avLst/>
          </a:prstGeom>
          <a:noFill/>
        </p:spPr>
        <p:txBody>
          <a:bodyPr wrap="none" rtlCol="0">
            <a:spAutoFit/>
          </a:bodyPr>
          <a:lstStyle/>
          <a:p>
            <a:r>
              <a:rPr lang="en-US" dirty="0" smtClean="0"/>
              <a:t>Moffatt, Nature, 2007</a:t>
            </a:r>
            <a:endParaRPr lang="en-US" dirty="0"/>
          </a:p>
        </p:txBody>
      </p:sp>
      <p:sp>
        <p:nvSpPr>
          <p:cNvPr id="6" name="TextBox 5"/>
          <p:cNvSpPr txBox="1"/>
          <p:nvPr/>
        </p:nvSpPr>
        <p:spPr>
          <a:xfrm>
            <a:off x="381000" y="5638800"/>
            <a:ext cx="8763000" cy="369332"/>
          </a:xfrm>
          <a:prstGeom prst="rect">
            <a:avLst/>
          </a:prstGeom>
          <a:noFill/>
        </p:spPr>
        <p:txBody>
          <a:bodyPr wrap="square" rtlCol="0">
            <a:spAutoFit/>
          </a:bodyPr>
          <a:lstStyle/>
          <a:p>
            <a:r>
              <a:rPr lang="en-US" dirty="0" smtClean="0"/>
              <a:t>Stuart 	</a:t>
            </a:r>
            <a:r>
              <a:rPr lang="en-US" b="1" dirty="0" smtClean="0">
                <a:cs typeface="Courier New" panose="02070309020205020404" pitchFamily="49" charset="0"/>
              </a:rPr>
              <a:t>rs721638		TT	Higher expression 		↑  Asthma</a:t>
            </a:r>
            <a:endParaRPr lang="en-US" dirty="0"/>
          </a:p>
        </p:txBody>
      </p:sp>
    </p:spTree>
    <p:extLst>
      <p:ext uri="{BB962C8B-B14F-4D97-AF65-F5344CB8AC3E}">
        <p14:creationId xmlns:p14="http://schemas.microsoft.com/office/powerpoint/2010/main" xmlns="" val="3225458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ars.els-cdn.com/content/image/1-s2.0-S0091674909017357-gr1.jpg"/>
          <p:cNvPicPr>
            <a:picLocks noChangeAspect="1" noChangeArrowheads="1"/>
          </p:cNvPicPr>
          <p:nvPr/>
        </p:nvPicPr>
        <p:blipFill>
          <a:blip r:embed="rId2" cstate="print"/>
          <a:srcRect/>
          <a:stretch>
            <a:fillRect/>
          </a:stretch>
        </p:blipFill>
        <p:spPr bwMode="auto">
          <a:xfrm>
            <a:off x="457200" y="1371600"/>
            <a:ext cx="7543800" cy="3038476"/>
          </a:xfrm>
          <a:prstGeom prst="rect">
            <a:avLst/>
          </a:prstGeom>
          <a:noFill/>
        </p:spPr>
      </p:pic>
      <p:sp>
        <p:nvSpPr>
          <p:cNvPr id="3" name="TextBox 2"/>
          <p:cNvSpPr txBox="1"/>
          <p:nvPr/>
        </p:nvSpPr>
        <p:spPr>
          <a:xfrm>
            <a:off x="762000" y="4648200"/>
            <a:ext cx="7772400" cy="369332"/>
          </a:xfrm>
          <a:prstGeom prst="rect">
            <a:avLst/>
          </a:prstGeom>
          <a:noFill/>
        </p:spPr>
        <p:txBody>
          <a:bodyPr wrap="square" rtlCol="0">
            <a:spAutoFit/>
          </a:bodyPr>
          <a:lstStyle/>
          <a:p>
            <a:r>
              <a:rPr lang="en-US" dirty="0" smtClean="0"/>
              <a:t>None of the SNPs are statistically significant (p &lt; 1.7 x 10</a:t>
            </a:r>
            <a:r>
              <a:rPr lang="en-US" baseline="30000" dirty="0" smtClean="0"/>
              <a:t>-7</a:t>
            </a:r>
            <a:r>
              <a:rPr lang="en-US" dirty="0" smtClean="0"/>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Class activity: </a:t>
            </a:r>
            <a:r>
              <a:rPr lang="en-US" dirty="0" smtClean="0"/>
              <a:t>What are my migraine variants doing in different tissues? </a:t>
            </a:r>
            <a:endParaRPr lang="en-US" dirty="0"/>
          </a:p>
        </p:txBody>
      </p:sp>
      <p:sp>
        <p:nvSpPr>
          <p:cNvPr id="3" name="TextBox 2"/>
          <p:cNvSpPr txBox="1"/>
          <p:nvPr/>
        </p:nvSpPr>
        <p:spPr>
          <a:xfrm>
            <a:off x="670117" y="1587256"/>
            <a:ext cx="7838349" cy="2031325"/>
          </a:xfrm>
          <a:prstGeom prst="rect">
            <a:avLst/>
          </a:prstGeom>
          <a:noFill/>
        </p:spPr>
        <p:txBody>
          <a:bodyPr wrap="square" rtlCol="0">
            <a:spAutoFit/>
          </a:bodyPr>
          <a:lstStyle/>
          <a:p>
            <a:r>
              <a:rPr lang="en-US" dirty="0"/>
              <a:t>We identified the minor allele of rs1835740 on chromosome 8q22.1 to be associated with migraine (</a:t>
            </a:r>
            <a:r>
              <a:rPr lang="en-US" i="1" dirty="0"/>
              <a:t>P</a:t>
            </a:r>
            <a:r>
              <a:rPr lang="en-US" dirty="0"/>
              <a:t> = 5.38 × 10</a:t>
            </a:r>
            <a:r>
              <a:rPr lang="en-US" baseline="30000" dirty="0"/>
              <a:t>−9</a:t>
            </a:r>
            <a:r>
              <a:rPr lang="en-US" dirty="0"/>
              <a:t>, odds ratio = 1.23, 95% CI 1.150–1.324) in a genome-wide association study of 2,731 migraine cases ascertained from three European headache clinics and 10,747 population-matched controls. </a:t>
            </a:r>
            <a:r>
              <a:rPr lang="en-US" dirty="0" smtClean="0"/>
              <a:t>In </a:t>
            </a:r>
            <a:r>
              <a:rPr lang="en-US" dirty="0"/>
              <a:t>an expression quantitative trait study in </a:t>
            </a:r>
            <a:r>
              <a:rPr lang="en-US" dirty="0" err="1"/>
              <a:t>lymphoblastoid</a:t>
            </a:r>
            <a:r>
              <a:rPr lang="en-US" dirty="0"/>
              <a:t> cell lines, transcript levels of the </a:t>
            </a:r>
            <a:r>
              <a:rPr lang="en-US" i="1" dirty="0"/>
              <a:t>MTDH</a:t>
            </a:r>
            <a:r>
              <a:rPr lang="en-US" dirty="0"/>
              <a:t> were found to have a significant correlation to rs1835740 (</a:t>
            </a:r>
            <a:r>
              <a:rPr lang="en-US" i="1" dirty="0"/>
              <a:t>P =</a:t>
            </a:r>
            <a:r>
              <a:rPr lang="en-US" dirty="0"/>
              <a:t> 3.96 × 10</a:t>
            </a:r>
            <a:r>
              <a:rPr lang="en-US" baseline="30000" dirty="0"/>
              <a:t>−5</a:t>
            </a:r>
            <a:r>
              <a:rPr lang="en-US" dirty="0"/>
              <a:t>, permuted threshold for genome-wide significance 7.7 × 10</a:t>
            </a:r>
            <a:r>
              <a:rPr lang="en-US" baseline="30000" dirty="0"/>
              <a:t>−5</a:t>
            </a:r>
            <a:r>
              <a:rPr lang="en-US" dirty="0"/>
              <a:t>). </a:t>
            </a:r>
          </a:p>
        </p:txBody>
      </p:sp>
      <p:sp>
        <p:nvSpPr>
          <p:cNvPr id="4" name="TextBox 3"/>
          <p:cNvSpPr txBox="1"/>
          <p:nvPr/>
        </p:nvSpPr>
        <p:spPr>
          <a:xfrm>
            <a:off x="5029200" y="3606716"/>
            <a:ext cx="2989473" cy="369332"/>
          </a:xfrm>
          <a:prstGeom prst="rect">
            <a:avLst/>
          </a:prstGeom>
          <a:noFill/>
        </p:spPr>
        <p:txBody>
          <a:bodyPr wrap="none" rtlCol="0">
            <a:spAutoFit/>
          </a:bodyPr>
          <a:lstStyle/>
          <a:p>
            <a:r>
              <a:rPr lang="en-US" dirty="0" err="1" smtClean="0"/>
              <a:t>Anttila</a:t>
            </a:r>
            <a:r>
              <a:rPr lang="en-US" dirty="0" smtClean="0"/>
              <a:t>, Nature Genetics, 2011</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5562" y="4267200"/>
            <a:ext cx="8353425" cy="2057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42899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304800"/>
            <a:ext cx="8346253" cy="1828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457200" y="2590800"/>
            <a:ext cx="7620000" cy="4524315"/>
          </a:xfrm>
          <a:prstGeom prst="rect">
            <a:avLst/>
          </a:prstGeom>
          <a:noFill/>
        </p:spPr>
        <p:txBody>
          <a:bodyPr wrap="square" rtlCol="0">
            <a:spAutoFit/>
          </a:bodyPr>
          <a:lstStyle/>
          <a:p>
            <a:r>
              <a:rPr lang="en-US" dirty="0" err="1" smtClean="0"/>
              <a:t>Pubmed</a:t>
            </a:r>
            <a:r>
              <a:rPr lang="en-US" dirty="0" smtClean="0"/>
              <a:t> ID =  </a:t>
            </a:r>
            <a:r>
              <a:rPr lang="en-US" dirty="0" smtClean="0">
                <a:hlinkClick r:id="rId3"/>
              </a:rPr>
              <a:t>20802479</a:t>
            </a:r>
            <a:endParaRPr lang="en-US" dirty="0" smtClean="0"/>
          </a:p>
          <a:p>
            <a:endParaRPr lang="en-US" dirty="0" smtClean="0"/>
          </a:p>
          <a:p>
            <a:r>
              <a:rPr lang="en-US" dirty="0" smtClean="0"/>
              <a:t>Migraine </a:t>
            </a:r>
            <a:r>
              <a:rPr lang="en-US" dirty="0"/>
              <a:t>is an episodic neurological disorder with complex pathophysiology, affecting 8% of males and 17% of </a:t>
            </a:r>
            <a:r>
              <a:rPr lang="en-US" dirty="0" smtClean="0"/>
              <a:t>females</a:t>
            </a:r>
          </a:p>
          <a:p>
            <a:endParaRPr lang="en-US" dirty="0"/>
          </a:p>
          <a:p>
            <a:r>
              <a:rPr lang="en-US" dirty="0" smtClean="0"/>
              <a:t>Cases: 		5950</a:t>
            </a:r>
          </a:p>
          <a:p>
            <a:r>
              <a:rPr lang="en-US" dirty="0" smtClean="0"/>
              <a:t>Controls:		50809</a:t>
            </a:r>
          </a:p>
          <a:p>
            <a:endParaRPr lang="en-US" dirty="0"/>
          </a:p>
          <a:p>
            <a:r>
              <a:rPr lang="en-US" dirty="0"/>
              <a:t>Only one marker, rs1835740 on chromosome 8q22.1, showed </a:t>
            </a:r>
            <a:r>
              <a:rPr lang="en-US" dirty="0" smtClean="0"/>
              <a:t>genome-wide significant </a:t>
            </a:r>
            <a:r>
              <a:rPr lang="en-US" dirty="0"/>
              <a:t>association to </a:t>
            </a:r>
            <a:r>
              <a:rPr lang="en-US" dirty="0" smtClean="0"/>
              <a:t>migraine. (replicated)</a:t>
            </a:r>
          </a:p>
          <a:p>
            <a:endParaRPr lang="en-US" dirty="0"/>
          </a:p>
          <a:p>
            <a:r>
              <a:rPr lang="en-US" dirty="0"/>
              <a:t>The proportion of genetic variance explained by the rs1835740 variant was estimated to be 1.5-2.5</a:t>
            </a:r>
            <a:r>
              <a:rPr lang="en-US" dirty="0" smtClean="0"/>
              <a:t>%.</a:t>
            </a: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xmlns="" val="1923096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8199" y="304800"/>
            <a:ext cx="6729829" cy="5943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ncbi.nlm.nih.gov/corecgi/tileshop/tileshop.fcgi?p=PMC3&amp;id=60149&amp;s=34&amp;r=1&amp;c=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5214" y="914400"/>
            <a:ext cx="6839082" cy="5105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04800" y="412108"/>
            <a:ext cx="7620000" cy="369332"/>
          </a:xfrm>
          <a:prstGeom prst="rect">
            <a:avLst/>
          </a:prstGeom>
          <a:noFill/>
        </p:spPr>
        <p:txBody>
          <a:bodyPr wrap="square" rtlCol="0">
            <a:spAutoFit/>
          </a:bodyPr>
          <a:lstStyle/>
          <a:p>
            <a:pPr algn="ctr"/>
            <a:r>
              <a:rPr lang="en-US" b="1" i="1" dirty="0"/>
              <a:t>MTDH/AEG-1</a:t>
            </a:r>
            <a:r>
              <a:rPr lang="en-US" b="1" dirty="0"/>
              <a:t> </a:t>
            </a:r>
            <a:r>
              <a:rPr lang="en-US" b="1" dirty="0" smtClean="0"/>
              <a:t>expression based </a:t>
            </a:r>
            <a:r>
              <a:rPr lang="en-US" b="1" dirty="0"/>
              <a:t>on </a:t>
            </a:r>
            <a:r>
              <a:rPr lang="en-US" b="1" dirty="0" smtClean="0"/>
              <a:t>genotype </a:t>
            </a:r>
            <a:r>
              <a:rPr lang="en-US" b="1" dirty="0"/>
              <a:t>of rs1835740</a:t>
            </a:r>
            <a:endParaRPr lang="en-US" dirty="0"/>
          </a:p>
        </p:txBody>
      </p:sp>
    </p:spTree>
    <p:extLst>
      <p:ext uri="{BB962C8B-B14F-4D97-AF65-F5344CB8AC3E}">
        <p14:creationId xmlns:p14="http://schemas.microsoft.com/office/powerpoint/2010/main" xmlns="" val="1738818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57200"/>
            <a:ext cx="7772400" cy="1470025"/>
          </a:xfrm>
        </p:spPr>
        <p:txBody>
          <a:bodyPr/>
          <a:lstStyle/>
          <a:p>
            <a:r>
              <a:rPr lang="en-US" dirty="0" smtClean="0"/>
              <a:t>Possible mechanism</a:t>
            </a:r>
            <a:endParaRPr lang="en-US" dirty="0"/>
          </a:p>
        </p:txBody>
      </p:sp>
      <p:sp>
        <p:nvSpPr>
          <p:cNvPr id="3" name="Subtitle 2"/>
          <p:cNvSpPr>
            <a:spLocks noGrp="1"/>
          </p:cNvSpPr>
          <p:nvPr>
            <p:ph type="subTitle" idx="1"/>
          </p:nvPr>
        </p:nvSpPr>
        <p:spPr>
          <a:xfrm>
            <a:off x="228600" y="2209800"/>
            <a:ext cx="8229600" cy="2743200"/>
          </a:xfrm>
        </p:spPr>
        <p:txBody>
          <a:bodyPr>
            <a:normAutofit fontScale="85000" lnSpcReduction="10000"/>
          </a:bodyPr>
          <a:lstStyle/>
          <a:p>
            <a:pPr marL="457200" indent="-457200" algn="l">
              <a:buFont typeface="Arial" panose="020B0604020202020204" pitchFamily="34" charset="0"/>
              <a:buChar char="•"/>
            </a:pPr>
            <a:r>
              <a:rPr lang="en-US" dirty="0" err="1">
                <a:solidFill>
                  <a:schemeClr val="tx1"/>
                </a:solidFill>
              </a:rPr>
              <a:t>Metadherin</a:t>
            </a:r>
            <a:r>
              <a:rPr lang="en-US" dirty="0">
                <a:solidFill>
                  <a:schemeClr val="tx1"/>
                </a:solidFill>
              </a:rPr>
              <a:t>, also known as protein LYRIC or astrocyte elevated gene-1 protein (AEG-1) </a:t>
            </a:r>
            <a:endParaRPr lang="en-US" dirty="0" smtClean="0">
              <a:solidFill>
                <a:schemeClr val="tx1"/>
              </a:solidFill>
            </a:endParaRPr>
          </a:p>
          <a:p>
            <a:pPr marL="457200" indent="-457200" algn="l">
              <a:buFont typeface="Arial" panose="020B0604020202020204" pitchFamily="34" charset="0"/>
              <a:buChar char="•"/>
            </a:pPr>
            <a:r>
              <a:rPr lang="en-US" dirty="0">
                <a:solidFill>
                  <a:schemeClr val="tx1"/>
                </a:solidFill>
              </a:rPr>
              <a:t>AEG-1 acts as an oncogene in melanoma, malignant glioma, breast cancer and hepatocellular carcinoma. </a:t>
            </a:r>
            <a:endParaRPr lang="en-US" dirty="0" smtClean="0">
              <a:solidFill>
                <a:schemeClr val="tx1"/>
              </a:solidFill>
            </a:endParaRPr>
          </a:p>
          <a:p>
            <a:pPr marL="457200" indent="-457200" algn="l">
              <a:buFont typeface="Arial" panose="020B0604020202020204" pitchFamily="34" charset="0"/>
              <a:buChar char="•"/>
            </a:pPr>
            <a:r>
              <a:rPr lang="en-US" i="1" dirty="0" smtClean="0">
                <a:solidFill>
                  <a:schemeClr val="tx1"/>
                </a:solidFill>
              </a:rPr>
              <a:t>MTDH/AEG-1</a:t>
            </a:r>
            <a:r>
              <a:rPr lang="en-US" dirty="0">
                <a:solidFill>
                  <a:schemeClr val="tx1"/>
                </a:solidFill>
              </a:rPr>
              <a:t> down-regulates </a:t>
            </a:r>
            <a:r>
              <a:rPr lang="en-US" dirty="0" smtClean="0">
                <a:solidFill>
                  <a:schemeClr val="tx1"/>
                </a:solidFill>
              </a:rPr>
              <a:t>EAAT2/GLT1, </a:t>
            </a:r>
            <a:r>
              <a:rPr lang="en-US" dirty="0">
                <a:solidFill>
                  <a:schemeClr val="tx1"/>
                </a:solidFill>
              </a:rPr>
              <a:t>the major glutamate transporter in the brain.</a:t>
            </a:r>
          </a:p>
        </p:txBody>
      </p:sp>
    </p:spTree>
    <p:extLst>
      <p:ext uri="{BB962C8B-B14F-4D97-AF65-F5344CB8AC3E}">
        <p14:creationId xmlns:p14="http://schemas.microsoft.com/office/powerpoint/2010/main" xmlns="" val="610062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Class activity: </a:t>
            </a:r>
            <a:r>
              <a:rPr lang="en-US" sz="3600" dirty="0" smtClean="0"/>
              <a:t>What are my BMI variants doing in different populations? </a:t>
            </a:r>
            <a:endParaRPr lang="en-US" sz="36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95162" y="1738945"/>
            <a:ext cx="7363038" cy="46618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extBox 2"/>
          <p:cNvSpPr txBox="1"/>
          <p:nvPr/>
        </p:nvSpPr>
        <p:spPr>
          <a:xfrm>
            <a:off x="6019800" y="5137926"/>
            <a:ext cx="3124200" cy="1200329"/>
          </a:xfrm>
          <a:prstGeom prst="rect">
            <a:avLst/>
          </a:prstGeom>
          <a:noFill/>
        </p:spPr>
        <p:txBody>
          <a:bodyPr wrap="square" rtlCol="0">
            <a:spAutoFit/>
          </a:bodyPr>
          <a:lstStyle/>
          <a:p>
            <a:r>
              <a:rPr lang="en-US" dirty="0" smtClean="0"/>
              <a:t>rs713586 explained</a:t>
            </a:r>
          </a:p>
          <a:p>
            <a:r>
              <a:rPr lang="en-US" dirty="0" smtClean="0"/>
              <a:t>0.06% of BMI variance</a:t>
            </a:r>
          </a:p>
          <a:p>
            <a:r>
              <a:rPr lang="en-US" dirty="0" err="1" smtClean="0"/>
              <a:t>Speliotes</a:t>
            </a:r>
            <a:r>
              <a:rPr lang="en-US" dirty="0" smtClean="0"/>
              <a:t>, Nature Genetics, 2010</a:t>
            </a:r>
            <a:endParaRPr lang="en-US" dirty="0"/>
          </a:p>
        </p:txBody>
      </p:sp>
    </p:spTree>
    <p:extLst>
      <p:ext uri="{BB962C8B-B14F-4D97-AF65-F5344CB8AC3E}">
        <p14:creationId xmlns:p14="http://schemas.microsoft.com/office/powerpoint/2010/main" xmlns="" val="2870780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4495800"/>
            <a:ext cx="7467600" cy="1477328"/>
          </a:xfrm>
          <a:prstGeom prst="rect">
            <a:avLst/>
          </a:prstGeom>
          <a:noFill/>
        </p:spPr>
        <p:txBody>
          <a:bodyPr wrap="square" rtlCol="0">
            <a:spAutoFit/>
          </a:bodyPr>
          <a:lstStyle/>
          <a:p>
            <a:r>
              <a:rPr lang="en-US" dirty="0"/>
              <a:t>Asthma is a syndrome of unknown origins that is characterized by abnormal and inflamed mucosa of the airways, wheezing, and shortness of breath.</a:t>
            </a:r>
            <a:endParaRPr lang="en-US" dirty="0" smtClean="0"/>
          </a:p>
          <a:p>
            <a:endParaRPr lang="en-US" dirty="0"/>
          </a:p>
          <a:p>
            <a:r>
              <a:rPr lang="en-US" dirty="0" smtClean="0"/>
              <a:t>Asthma </a:t>
            </a:r>
            <a:r>
              <a:rPr lang="en-US" dirty="0"/>
              <a:t>runs strongly in families, and its heritability has been estimated as 60%.</a:t>
            </a:r>
          </a:p>
        </p:txBody>
      </p:sp>
      <p:pic>
        <p:nvPicPr>
          <p:cNvPr id="7170" name="Picture 2" descr="http://www.achooallergy.com/images/asthma_splas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52600" y="304800"/>
            <a:ext cx="4419600" cy="36904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77852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381000"/>
            <a:ext cx="8220075" cy="12112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533400" y="1981200"/>
            <a:ext cx="7616825" cy="4247317"/>
          </a:xfrm>
          <a:prstGeom prst="rect">
            <a:avLst/>
          </a:prstGeom>
          <a:noFill/>
        </p:spPr>
        <p:txBody>
          <a:bodyPr wrap="square" rtlCol="0">
            <a:spAutoFit/>
          </a:bodyPr>
          <a:lstStyle/>
          <a:p>
            <a:r>
              <a:rPr lang="en-US" dirty="0" err="1" smtClean="0"/>
              <a:t>Pubmed</a:t>
            </a:r>
            <a:r>
              <a:rPr lang="en-US" dirty="0" smtClean="0"/>
              <a:t> ID </a:t>
            </a:r>
            <a:r>
              <a:rPr lang="en-US" dirty="0" smtClean="0"/>
              <a:t>= </a:t>
            </a:r>
            <a:r>
              <a:rPr lang="en-US" dirty="0" smtClean="0">
                <a:hlinkClick r:id="rId3"/>
              </a:rPr>
              <a:t>17611496</a:t>
            </a:r>
            <a:endParaRPr lang="en-US" dirty="0" smtClean="0"/>
          </a:p>
          <a:p>
            <a:endParaRPr lang="en-US" dirty="0" smtClean="0"/>
          </a:p>
          <a:p>
            <a:r>
              <a:rPr lang="en-US" dirty="0" smtClean="0"/>
              <a:t>317,000 </a:t>
            </a:r>
            <a:r>
              <a:rPr lang="en-US" dirty="0"/>
              <a:t>SNPs in DNA from 994 patients with childhood onset asthma and 1,243 </a:t>
            </a:r>
            <a:r>
              <a:rPr lang="en-US" dirty="0" smtClean="0"/>
              <a:t>non-asthmatics</a:t>
            </a:r>
          </a:p>
          <a:p>
            <a:endParaRPr lang="en-US" dirty="0"/>
          </a:p>
          <a:p>
            <a:r>
              <a:rPr lang="en-US" dirty="0" smtClean="0"/>
              <a:t>The </a:t>
            </a:r>
            <a:r>
              <a:rPr lang="en-US" dirty="0"/>
              <a:t>SNP with the strongest evidence of association within the </a:t>
            </a:r>
            <a:r>
              <a:rPr lang="en-US" dirty="0" smtClean="0"/>
              <a:t>interval was</a:t>
            </a:r>
            <a:r>
              <a:rPr lang="en-US" dirty="0"/>
              <a:t> </a:t>
            </a:r>
            <a:r>
              <a:rPr lang="en-US" i="1" dirty="0"/>
              <a:t>rs7216389</a:t>
            </a:r>
            <a:r>
              <a:rPr lang="en-US" dirty="0"/>
              <a:t> (uncorrected </a:t>
            </a:r>
            <a:r>
              <a:rPr lang="en-US" i="1" dirty="0"/>
              <a:t>P</a:t>
            </a:r>
            <a:r>
              <a:rPr lang="en-US" dirty="0"/>
              <a:t> = 9 × 10</a:t>
            </a:r>
            <a:r>
              <a:rPr lang="en-US" baseline="30000" dirty="0"/>
              <a:t>-11</a:t>
            </a:r>
            <a:r>
              <a:rPr lang="en-US" dirty="0"/>
              <a:t>). </a:t>
            </a:r>
            <a:r>
              <a:rPr lang="en-US" dirty="0" smtClean="0"/>
              <a:t>Replicated</a:t>
            </a:r>
            <a:endParaRPr lang="en-US" dirty="0" smtClean="0"/>
          </a:p>
          <a:p>
            <a:endParaRPr lang="en-US" dirty="0"/>
          </a:p>
          <a:p>
            <a:r>
              <a:rPr lang="en-US" i="1" dirty="0"/>
              <a:t>ORMDL3</a:t>
            </a:r>
            <a:r>
              <a:rPr lang="en-US" dirty="0"/>
              <a:t> is the third member of a novel class of genes of unknown function that encode transmembrane proteins anchored in the endoplasmic reticulum (ER</a:t>
            </a:r>
            <a:r>
              <a:rPr lang="en-US" dirty="0" smtClean="0"/>
              <a:t>)</a:t>
            </a:r>
          </a:p>
          <a:p>
            <a:endParaRPr lang="en-US" dirty="0"/>
          </a:p>
          <a:p>
            <a:r>
              <a:rPr lang="en-US" i="1" dirty="0"/>
              <a:t>rs7216389</a:t>
            </a:r>
            <a:r>
              <a:rPr lang="en-US" dirty="0"/>
              <a:t> </a:t>
            </a:r>
            <a:r>
              <a:rPr lang="en-US" dirty="0" smtClean="0"/>
              <a:t>is a strong </a:t>
            </a:r>
            <a:r>
              <a:rPr lang="en-US" dirty="0" err="1" smtClean="0"/>
              <a:t>eQTL</a:t>
            </a:r>
            <a:r>
              <a:rPr lang="en-US" dirty="0" smtClean="0"/>
              <a:t> with ORMDL3</a:t>
            </a:r>
          </a:p>
          <a:p>
            <a:endParaRPr lang="en-US" dirty="0"/>
          </a:p>
          <a:p>
            <a:r>
              <a:rPr lang="en-US" dirty="0"/>
              <a:t>more than one functional SNP underlies the locus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www.nature.com.laneproxy.stanford.edu/nature/journal/v448/n7152/images/nature06014-f1.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ttp://www.nature.com.laneproxy.stanford.edu/nature/journal/v448/n7152/images/nature06014-f1.2.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http://www.nature.com.laneproxy.stanford.edu/nature/journal/v448/n7152/images/nature06014-f2.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7"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7975" y="2057400"/>
            <a:ext cx="8224838" cy="27193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74748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599" y="228600"/>
            <a:ext cx="8370017" cy="1219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533400" y="1981200"/>
            <a:ext cx="6934200" cy="3693319"/>
          </a:xfrm>
          <a:prstGeom prst="rect">
            <a:avLst/>
          </a:prstGeom>
          <a:noFill/>
        </p:spPr>
        <p:txBody>
          <a:bodyPr wrap="square" rtlCol="0">
            <a:spAutoFit/>
          </a:bodyPr>
          <a:lstStyle/>
          <a:p>
            <a:r>
              <a:rPr lang="en-US" dirty="0" err="1" smtClean="0"/>
              <a:t>Pubmed</a:t>
            </a:r>
            <a:r>
              <a:rPr lang="en-US" dirty="0" smtClean="0"/>
              <a:t> ID = </a:t>
            </a:r>
            <a:r>
              <a:rPr lang="en-US" dirty="0" smtClean="0">
                <a:hlinkClick r:id="rId3"/>
              </a:rPr>
              <a:t>20860503</a:t>
            </a:r>
            <a:endParaRPr lang="en-US" dirty="0" smtClean="0"/>
          </a:p>
          <a:p>
            <a:endParaRPr lang="en-US" dirty="0" smtClean="0"/>
          </a:p>
          <a:p>
            <a:r>
              <a:rPr lang="en-US" dirty="0" smtClean="0"/>
              <a:t>10,365 </a:t>
            </a:r>
            <a:r>
              <a:rPr lang="en-US" dirty="0"/>
              <a:t>persons with physician-diagnosed asthma and 16,110 unaffected </a:t>
            </a:r>
            <a:r>
              <a:rPr lang="en-US" dirty="0" smtClean="0"/>
              <a:t>persons</a:t>
            </a:r>
          </a:p>
          <a:p>
            <a:endParaRPr lang="en-US" dirty="0"/>
          </a:p>
          <a:p>
            <a:r>
              <a:rPr lang="en-US" dirty="0" smtClean="0"/>
              <a:t>rs3771166 </a:t>
            </a:r>
            <a:r>
              <a:rPr lang="en-US" dirty="0"/>
              <a:t>on chromosome 2, implicating IL1RL1/IL18R1 (P=3×10(−9</a:t>
            </a:r>
            <a:r>
              <a:rPr lang="en-US" dirty="0" smtClean="0"/>
              <a:t>)); </a:t>
            </a:r>
          </a:p>
          <a:p>
            <a:r>
              <a:rPr lang="en-US" dirty="0" smtClean="0"/>
              <a:t>rs9273349 </a:t>
            </a:r>
            <a:r>
              <a:rPr lang="en-US" dirty="0"/>
              <a:t>on chromosome 6, implicating HLA-DQ (P=7×10(−14)); </a:t>
            </a:r>
            <a:endParaRPr lang="en-US" dirty="0" smtClean="0"/>
          </a:p>
          <a:p>
            <a:r>
              <a:rPr lang="en-US" dirty="0" smtClean="0"/>
              <a:t>rs1342326 </a:t>
            </a:r>
            <a:r>
              <a:rPr lang="en-US" dirty="0"/>
              <a:t>on chromosome 9, flanking IL33 (P=9×10(−10)); </a:t>
            </a:r>
            <a:endParaRPr lang="en-US" dirty="0" smtClean="0"/>
          </a:p>
          <a:p>
            <a:r>
              <a:rPr lang="en-US" dirty="0" smtClean="0"/>
              <a:t>rs744910 </a:t>
            </a:r>
            <a:r>
              <a:rPr lang="en-US" dirty="0"/>
              <a:t>on chromosome 15 in SMAD3 (P=4×10(−9)); </a:t>
            </a:r>
            <a:endParaRPr lang="en-US" dirty="0" smtClean="0"/>
          </a:p>
          <a:p>
            <a:r>
              <a:rPr lang="en-US" dirty="0" smtClean="0"/>
              <a:t>rs2284033 </a:t>
            </a:r>
            <a:r>
              <a:rPr lang="en-US" dirty="0"/>
              <a:t>on chromosome 22 in IL2RB (P=1.1×10(−8)). </a:t>
            </a:r>
            <a:endParaRPr lang="en-US" dirty="0" smtClean="0"/>
          </a:p>
          <a:p>
            <a:endParaRPr lang="en-US" dirty="0"/>
          </a:p>
          <a:p>
            <a:r>
              <a:rPr lang="en-US" dirty="0" smtClean="0"/>
              <a:t>Association </a:t>
            </a:r>
            <a:r>
              <a:rPr lang="en-US" dirty="0"/>
              <a:t>with the ORMDL3/GSDMB locus on chromosome 17q21 was specific to childhood-onset disease (rs2305480, P=6×10(−23)).</a:t>
            </a:r>
          </a:p>
        </p:txBody>
      </p:sp>
    </p:spTree>
    <p:extLst>
      <p:ext uri="{BB962C8B-B14F-4D97-AF65-F5344CB8AC3E}">
        <p14:creationId xmlns:p14="http://schemas.microsoft.com/office/powerpoint/2010/main" xmlns="" val="3552634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1" y="304801"/>
            <a:ext cx="5181600" cy="54238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58423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Box 2"/>
          <p:cNvSpPr txBox="1"/>
          <p:nvPr/>
        </p:nvSpPr>
        <p:spPr>
          <a:xfrm>
            <a:off x="609600" y="1981200"/>
            <a:ext cx="6553200" cy="2585323"/>
          </a:xfrm>
          <a:prstGeom prst="rect">
            <a:avLst/>
          </a:prstGeom>
          <a:noFill/>
        </p:spPr>
        <p:txBody>
          <a:bodyPr wrap="square" rtlCol="0">
            <a:spAutoFit/>
          </a:bodyPr>
          <a:lstStyle/>
          <a:p>
            <a:r>
              <a:rPr lang="en-US" dirty="0" smtClean="0"/>
              <a:t>Interleukins/SMAD: indicate pathway </a:t>
            </a:r>
            <a:r>
              <a:rPr lang="en-US" dirty="0"/>
              <a:t>that initiates type 2 helper T-cell (Th2) inflammation in response to epithelial damage </a:t>
            </a:r>
          </a:p>
          <a:p>
            <a:endParaRPr lang="en-US" dirty="0"/>
          </a:p>
          <a:p>
            <a:r>
              <a:rPr lang="en-US" dirty="0" smtClean="0"/>
              <a:t>IL33 activates NF-</a:t>
            </a:r>
            <a:r>
              <a:rPr lang="en-US" dirty="0" err="1" smtClean="0"/>
              <a:t>κB</a:t>
            </a:r>
            <a:r>
              <a:rPr lang="en-US" dirty="0" smtClean="0"/>
              <a:t> </a:t>
            </a:r>
            <a:r>
              <a:rPr lang="en-US" dirty="0"/>
              <a:t>and mitogen-activated protein (MAP) kinases and drives production of Th2-associated </a:t>
            </a:r>
            <a:r>
              <a:rPr lang="en-US" dirty="0" smtClean="0"/>
              <a:t>cytokines. </a:t>
            </a:r>
            <a:r>
              <a:rPr lang="en-US" dirty="0"/>
              <a:t> </a:t>
            </a:r>
            <a:r>
              <a:rPr lang="en-US" i="1" dirty="0"/>
              <a:t>IL33</a:t>
            </a:r>
            <a:r>
              <a:rPr lang="en-US" dirty="0"/>
              <a:t> </a:t>
            </a:r>
            <a:r>
              <a:rPr lang="en-US" dirty="0" smtClean="0"/>
              <a:t>may </a:t>
            </a:r>
            <a:r>
              <a:rPr lang="en-US" dirty="0"/>
              <a:t>function as an endogenous danger signal </a:t>
            </a:r>
            <a:r>
              <a:rPr lang="en-US" dirty="0" smtClean="0"/>
              <a:t>to </a:t>
            </a:r>
            <a:r>
              <a:rPr lang="en-US" dirty="0"/>
              <a:t>alert the immune system of epithelial damage during trauma or infection</a:t>
            </a:r>
            <a:r>
              <a:rPr lang="en-US" dirty="0" smtClean="0"/>
              <a:t>.</a:t>
            </a:r>
          </a:p>
          <a:p>
            <a:endParaRPr lang="en-US" dirty="0"/>
          </a:p>
          <a:p>
            <a:endParaRPr lang="en-US" dirty="0"/>
          </a:p>
        </p:txBody>
      </p:sp>
    </p:spTree>
    <p:extLst>
      <p:ext uri="{BB962C8B-B14F-4D97-AF65-F5344CB8AC3E}">
        <p14:creationId xmlns:p14="http://schemas.microsoft.com/office/powerpoint/2010/main" xmlns="" val="4288770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Box 2"/>
          <p:cNvSpPr txBox="1"/>
          <p:nvPr/>
        </p:nvSpPr>
        <p:spPr>
          <a:xfrm>
            <a:off x="685800" y="1981200"/>
            <a:ext cx="7924800" cy="3693319"/>
          </a:xfrm>
          <a:prstGeom prst="rect">
            <a:avLst/>
          </a:prstGeom>
          <a:noFill/>
        </p:spPr>
        <p:txBody>
          <a:bodyPr wrap="square" rtlCol="0">
            <a:spAutoFit/>
          </a:bodyPr>
          <a:lstStyle/>
          <a:p>
            <a:r>
              <a:rPr lang="en-US" dirty="0" smtClean="0"/>
              <a:t>Area </a:t>
            </a:r>
            <a:r>
              <a:rPr lang="en-US" dirty="0"/>
              <a:t>under the receiver-operating-characteristic curve was </a:t>
            </a:r>
            <a:r>
              <a:rPr lang="en-US" dirty="0" smtClean="0"/>
              <a:t>0.58 (.50 – 1.00)</a:t>
            </a:r>
          </a:p>
          <a:p>
            <a:endParaRPr lang="en-US" dirty="0"/>
          </a:p>
          <a:p>
            <a:r>
              <a:rPr lang="en-US" dirty="0"/>
              <a:t>Estimation of the population attributable risk fraction for the joint action of the significant loci indicated that 38% (95% confidence interval [CI], 28 to 44) of cases of childhood-onset asthma were attributable to SNP combinations at these </a:t>
            </a:r>
            <a:r>
              <a:rPr lang="en-US" dirty="0" smtClean="0"/>
              <a:t>loci.</a:t>
            </a:r>
          </a:p>
          <a:p>
            <a:endParaRPr lang="en-US" dirty="0"/>
          </a:p>
          <a:p>
            <a:r>
              <a:rPr lang="en-US" dirty="0"/>
              <a:t>These results indicate that although the SNPs would not be effective in classifying the individual risk of asthma, the SNPs (or rather, the downstream functions of which they are markers) do have a substantial effect on the burden of asthma in the community. </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xmlns="" val="3898486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85800" y="533400"/>
            <a:ext cx="7229475" cy="1066800"/>
          </a:xfrm>
          <a:prstGeom prst="rect">
            <a:avLst/>
          </a:prstGeom>
          <a:noFill/>
          <a:ln w="9525">
            <a:noFill/>
            <a:miter lim="800000"/>
            <a:headEnd/>
            <a:tailEnd/>
          </a:ln>
        </p:spPr>
      </p:pic>
      <p:sp>
        <p:nvSpPr>
          <p:cNvPr id="3" name="TextBox 2"/>
          <p:cNvSpPr txBox="1"/>
          <p:nvPr/>
        </p:nvSpPr>
        <p:spPr>
          <a:xfrm>
            <a:off x="457200" y="2133600"/>
            <a:ext cx="8077200" cy="3323987"/>
          </a:xfrm>
          <a:prstGeom prst="rect">
            <a:avLst/>
          </a:prstGeom>
          <a:noFill/>
        </p:spPr>
        <p:txBody>
          <a:bodyPr wrap="square" rtlCol="0">
            <a:spAutoFit/>
          </a:bodyPr>
          <a:lstStyle/>
          <a:p>
            <a:r>
              <a:rPr lang="en-US" dirty="0" err="1" smtClean="0"/>
              <a:t>Pubmed</a:t>
            </a:r>
            <a:r>
              <a:rPr lang="en-US" dirty="0" smtClean="0"/>
              <a:t> ID = </a:t>
            </a:r>
            <a:r>
              <a:rPr lang="en-US" dirty="0" smtClean="0">
                <a:hlinkClick r:id="rId3"/>
              </a:rPr>
              <a:t>20159242</a:t>
            </a:r>
            <a:endParaRPr lang="en-US" dirty="0" smtClean="0"/>
          </a:p>
          <a:p>
            <a:endParaRPr lang="en-US" dirty="0" smtClean="0"/>
          </a:p>
          <a:p>
            <a:r>
              <a:rPr lang="en-US" dirty="0" smtClean="0"/>
              <a:t> 473 </a:t>
            </a:r>
            <a:r>
              <a:rPr lang="en-US" dirty="0" smtClean="0"/>
              <a:t>cases </a:t>
            </a:r>
            <a:r>
              <a:rPr lang="en-US" dirty="0" smtClean="0"/>
              <a:t>and 1892 </a:t>
            </a:r>
            <a:r>
              <a:rPr lang="en-US" dirty="0" smtClean="0"/>
              <a:t>general </a:t>
            </a:r>
            <a:r>
              <a:rPr lang="en-US" dirty="0" smtClean="0"/>
              <a:t>population controls</a:t>
            </a:r>
            <a:r>
              <a:rPr lang="en-US" dirty="0" smtClean="0"/>
              <a:t>.</a:t>
            </a:r>
          </a:p>
          <a:p>
            <a:endParaRPr lang="en-US" dirty="0" smtClean="0"/>
          </a:p>
          <a:p>
            <a:r>
              <a:rPr lang="en-US" dirty="0" smtClean="0"/>
              <a:t>292,443 SNPs.  </a:t>
            </a:r>
            <a:r>
              <a:rPr lang="en-US" dirty="0" err="1" smtClean="0"/>
              <a:t>Bonferroni</a:t>
            </a:r>
            <a:r>
              <a:rPr lang="en-US" dirty="0" smtClean="0"/>
              <a:t> correction is .05/</a:t>
            </a:r>
            <a:r>
              <a:rPr lang="en-US" dirty="0" smtClean="0"/>
              <a:t> </a:t>
            </a:r>
            <a:r>
              <a:rPr lang="en-US" dirty="0" smtClean="0"/>
              <a:t>292,443 = 1.8 x 10</a:t>
            </a:r>
            <a:r>
              <a:rPr lang="en-US" baseline="30000" dirty="0" smtClean="0"/>
              <a:t>-7</a:t>
            </a:r>
          </a:p>
          <a:p>
            <a:endParaRPr lang="en-US" baseline="30000" dirty="0" smtClean="0"/>
          </a:p>
          <a:p>
            <a:r>
              <a:rPr lang="en-US" dirty="0" smtClean="0"/>
              <a:t>“</a:t>
            </a:r>
            <a:r>
              <a:rPr lang="en-US" dirty="0" smtClean="0"/>
              <a:t>Multiple SNPs in the RAD50-IL13 region on chromosome 5q31.1 were associated with asthma: rs2244012 in </a:t>
            </a:r>
            <a:r>
              <a:rPr lang="en-US" dirty="0" err="1" smtClean="0"/>
              <a:t>intron</a:t>
            </a:r>
            <a:r>
              <a:rPr lang="en-US" dirty="0" smtClean="0"/>
              <a:t> 2 of </a:t>
            </a:r>
            <a:r>
              <a:rPr lang="en-US" i="1" dirty="0" smtClean="0"/>
              <a:t>RAD50</a:t>
            </a:r>
            <a:r>
              <a:rPr lang="en-US" dirty="0" smtClean="0"/>
              <a:t> (</a:t>
            </a:r>
            <a:r>
              <a:rPr lang="en-US" i="1" dirty="0" smtClean="0"/>
              <a:t>P</a:t>
            </a:r>
            <a:r>
              <a:rPr lang="en-US" dirty="0" smtClean="0"/>
              <a:t> = 3.04E-07</a:t>
            </a:r>
            <a:r>
              <a:rPr lang="en-US" dirty="0" smtClean="0"/>
              <a:t>).”</a:t>
            </a:r>
          </a:p>
          <a:p>
            <a:endParaRPr lang="en-US" dirty="0" smtClean="0"/>
          </a:p>
          <a:p>
            <a:r>
              <a:rPr lang="en-US" dirty="0" smtClean="0"/>
              <a:t>Best SNP is not significant!  No strong evidence for SNPs from this paper.</a:t>
            </a:r>
          </a:p>
          <a:p>
            <a:endParaRPr lang="en-US"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TotalTime>
  <Words>540</Words>
  <Application>Microsoft Office PowerPoint</Application>
  <PresentationFormat>On-screen Show (4:3)</PresentationFormat>
  <Paragraphs>74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Class activity: What are my asthma variants doing? </vt:lpstr>
      <vt:lpstr>Slide 2</vt:lpstr>
      <vt:lpstr>Slide 3</vt:lpstr>
      <vt:lpstr>Slide 4</vt:lpstr>
      <vt:lpstr>Slide 5</vt:lpstr>
      <vt:lpstr>Slide 6</vt:lpstr>
      <vt:lpstr>Slide 7</vt:lpstr>
      <vt:lpstr>Slide 8</vt:lpstr>
      <vt:lpstr>Slide 9</vt:lpstr>
      <vt:lpstr>Slide 10</vt:lpstr>
      <vt:lpstr>Class activity: What are my migraine variants doing in different tissues? </vt:lpstr>
      <vt:lpstr>Slide 12</vt:lpstr>
      <vt:lpstr>Slide 13</vt:lpstr>
      <vt:lpstr>Slide 14</vt:lpstr>
      <vt:lpstr>Possible mechanism</vt:lpstr>
      <vt:lpstr>Class activity: What are my BMI variants doing in different populations?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Stuart</dc:creator>
  <cp:lastModifiedBy>Stuart</cp:lastModifiedBy>
  <cp:revision>12</cp:revision>
  <dcterms:created xsi:type="dcterms:W3CDTF">2015-04-29T22:28:41Z</dcterms:created>
  <dcterms:modified xsi:type="dcterms:W3CDTF">2015-04-30T17:20:27Z</dcterms:modified>
</cp:coreProperties>
</file>