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tags/tag6.xml" ContentType="application/vnd.openxmlformats-officedocument.presentationml.tag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9" r:id="rId3"/>
    <p:sldId id="270" r:id="rId4"/>
    <p:sldId id="260" r:id="rId5"/>
    <p:sldId id="262" r:id="rId6"/>
    <p:sldId id="261" r:id="rId7"/>
    <p:sldId id="267" r:id="rId8"/>
    <p:sldId id="266" r:id="rId9"/>
    <p:sldId id="283" r:id="rId10"/>
    <p:sldId id="284" r:id="rId11"/>
    <p:sldId id="274" r:id="rId12"/>
    <p:sldId id="280" r:id="rId13"/>
    <p:sldId id="275" r:id="rId14"/>
    <p:sldId id="277" r:id="rId15"/>
    <p:sldId id="276" r:id="rId16"/>
    <p:sldId id="282" r:id="rId17"/>
    <p:sldId id="281" r:id="rId18"/>
    <p:sldId id="279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3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8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1E7620-309C-42CC-B8A0-5B9A92E087BA}" type="doc">
      <dgm:prSet loTypeId="urn:microsoft.com/office/officeart/2005/8/layout/pyramid3" loCatId="pyramid" qsTypeId="urn:microsoft.com/office/officeart/2005/8/quickstyle/simple1" qsCatId="simple" csTypeId="urn:microsoft.com/office/officeart/2005/8/colors/colorful1#1" csCatId="colorful" phldr="1"/>
      <dgm:spPr/>
    </dgm:pt>
    <dgm:pt modelId="{7691DA94-C7AE-4596-86F1-0DCCD3788B12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Genome-wide transcriptional profile of human kidney aging</a:t>
          </a:r>
          <a:endParaRPr lang="en-US" dirty="0">
            <a:solidFill>
              <a:schemeClr val="bg1"/>
            </a:solidFill>
          </a:endParaRPr>
        </a:p>
      </dgm:t>
    </dgm:pt>
    <dgm:pt modelId="{C840BD79-9DF7-4D39-B164-FAF0C63342C1}" type="parTrans" cxnId="{77699A3C-0C9A-430C-B789-54F4838D66D1}">
      <dgm:prSet/>
      <dgm:spPr/>
      <dgm:t>
        <a:bodyPr/>
        <a:lstStyle/>
        <a:p>
          <a:endParaRPr lang="en-US"/>
        </a:p>
      </dgm:t>
    </dgm:pt>
    <dgm:pt modelId="{8ABC233F-9C46-4A05-84CF-06425B9F8458}" type="sibTrans" cxnId="{77699A3C-0C9A-430C-B789-54F4838D66D1}">
      <dgm:prSet/>
      <dgm:spPr/>
      <dgm:t>
        <a:bodyPr/>
        <a:lstStyle/>
        <a:p>
          <a:endParaRPr lang="en-US"/>
        </a:p>
      </dgm:t>
    </dgm:pt>
    <dgm:pt modelId="{68C79C54-7152-490C-8E50-FA128546D89D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Test age-regulated genes for eSNPs</a:t>
          </a:r>
          <a:endParaRPr lang="en-US" dirty="0">
            <a:solidFill>
              <a:schemeClr val="bg1"/>
            </a:solidFill>
          </a:endParaRPr>
        </a:p>
      </dgm:t>
    </dgm:pt>
    <dgm:pt modelId="{6512AAD2-FBDD-47F0-9086-306FA0495A1F}" type="parTrans" cxnId="{5C798B66-F8B3-4006-AF4D-6E306835970A}">
      <dgm:prSet/>
      <dgm:spPr/>
      <dgm:t>
        <a:bodyPr/>
        <a:lstStyle/>
        <a:p>
          <a:endParaRPr lang="en-US"/>
        </a:p>
      </dgm:t>
    </dgm:pt>
    <dgm:pt modelId="{D5CCDC6C-CBDF-4EEB-AA75-D70DBDC70E39}" type="sibTrans" cxnId="{5C798B66-F8B3-4006-AF4D-6E306835970A}">
      <dgm:prSet/>
      <dgm:spPr/>
      <dgm:t>
        <a:bodyPr/>
        <a:lstStyle/>
        <a:p>
          <a:endParaRPr lang="en-US"/>
        </a:p>
      </dgm:t>
    </dgm:pt>
    <dgm:pt modelId="{1952231F-7488-4400-B036-986900860AC6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Test eSNP genes for association with GFR</a:t>
          </a:r>
          <a:endParaRPr lang="en-US" dirty="0">
            <a:solidFill>
              <a:schemeClr val="bg1"/>
            </a:solidFill>
          </a:endParaRPr>
        </a:p>
      </dgm:t>
    </dgm:pt>
    <dgm:pt modelId="{68726DD5-76EF-4305-962D-54A59B8102C3}" type="parTrans" cxnId="{8702A16F-3DAE-46D9-BEEE-FECC50F12205}">
      <dgm:prSet/>
      <dgm:spPr/>
      <dgm:t>
        <a:bodyPr/>
        <a:lstStyle/>
        <a:p>
          <a:endParaRPr lang="en-US"/>
        </a:p>
      </dgm:t>
    </dgm:pt>
    <dgm:pt modelId="{AD7F8F40-B73C-4A86-AB46-60F3E85B0F03}" type="sibTrans" cxnId="{8702A16F-3DAE-46D9-BEEE-FECC50F12205}">
      <dgm:prSet/>
      <dgm:spPr/>
      <dgm:t>
        <a:bodyPr/>
        <a:lstStyle/>
        <a:p>
          <a:endParaRPr lang="en-US"/>
        </a:p>
      </dgm:t>
    </dgm:pt>
    <dgm:pt modelId="{869A8549-87A0-4688-BEA3-F205E7A92033}">
      <dgm:prSet phldrT="[Text]"/>
      <dgm:spPr/>
      <dgm:t>
        <a:bodyPr anchor="t"/>
        <a:lstStyle/>
        <a:p>
          <a:r>
            <a:rPr lang="en-US" dirty="0" smtClean="0">
              <a:solidFill>
                <a:schemeClr val="bg1"/>
              </a:solidFill>
            </a:rPr>
            <a:t>Aging</a:t>
          </a:r>
        </a:p>
        <a:p>
          <a:r>
            <a:rPr lang="en-US" dirty="0" smtClean="0">
              <a:solidFill>
                <a:schemeClr val="bg1"/>
              </a:solidFill>
            </a:rPr>
            <a:t>SNP!</a:t>
          </a:r>
          <a:endParaRPr lang="en-US" dirty="0">
            <a:solidFill>
              <a:schemeClr val="bg1"/>
            </a:solidFill>
          </a:endParaRPr>
        </a:p>
      </dgm:t>
    </dgm:pt>
    <dgm:pt modelId="{296EC6C1-7931-480D-8C84-3ACF0BDEA579}" type="parTrans" cxnId="{B76A96E2-238C-42FC-95A0-9A0093A19AEB}">
      <dgm:prSet/>
      <dgm:spPr/>
      <dgm:t>
        <a:bodyPr/>
        <a:lstStyle/>
        <a:p>
          <a:endParaRPr lang="en-US"/>
        </a:p>
      </dgm:t>
    </dgm:pt>
    <dgm:pt modelId="{43E87157-0A35-4AAC-80CD-4BE359C101F5}" type="sibTrans" cxnId="{B76A96E2-238C-42FC-95A0-9A0093A19AEB}">
      <dgm:prSet/>
      <dgm:spPr/>
      <dgm:t>
        <a:bodyPr/>
        <a:lstStyle/>
        <a:p>
          <a:endParaRPr lang="en-US"/>
        </a:p>
      </dgm:t>
    </dgm:pt>
    <dgm:pt modelId="{E52DCDDD-D681-48B5-8343-770231CC9835}" type="pres">
      <dgm:prSet presAssocID="{461E7620-309C-42CC-B8A0-5B9A92E087BA}" presName="Name0" presStyleCnt="0">
        <dgm:presLayoutVars>
          <dgm:dir/>
          <dgm:animLvl val="lvl"/>
          <dgm:resizeHandles val="exact"/>
        </dgm:presLayoutVars>
      </dgm:prSet>
      <dgm:spPr/>
    </dgm:pt>
    <dgm:pt modelId="{24191825-2412-4286-BE65-A8142828DECA}" type="pres">
      <dgm:prSet presAssocID="{7691DA94-C7AE-4596-86F1-0DCCD3788B12}" presName="Name8" presStyleCnt="0"/>
      <dgm:spPr/>
    </dgm:pt>
    <dgm:pt modelId="{8D7A3E35-09A8-4B30-AE60-2269CB03F2D8}" type="pres">
      <dgm:prSet presAssocID="{7691DA94-C7AE-4596-86F1-0DCCD3788B12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2367D-9785-4F46-8AB7-FBFAF1424EBD}" type="pres">
      <dgm:prSet presAssocID="{7691DA94-C7AE-4596-86F1-0DCCD3788B1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4AE62-87A6-4A98-A8C3-F80C88F32459}" type="pres">
      <dgm:prSet presAssocID="{68C79C54-7152-490C-8E50-FA128546D89D}" presName="Name8" presStyleCnt="0"/>
      <dgm:spPr/>
    </dgm:pt>
    <dgm:pt modelId="{592C90A0-6E62-4A51-AEF5-6284E6647E40}" type="pres">
      <dgm:prSet presAssocID="{68C79C54-7152-490C-8E50-FA128546D89D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F48A58-30C4-4A6B-9D3E-6D6AC9A75420}" type="pres">
      <dgm:prSet presAssocID="{68C79C54-7152-490C-8E50-FA128546D89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2DBC6-8536-44B1-9A93-490859CDD341}" type="pres">
      <dgm:prSet presAssocID="{1952231F-7488-4400-B036-986900860AC6}" presName="Name8" presStyleCnt="0"/>
      <dgm:spPr/>
    </dgm:pt>
    <dgm:pt modelId="{E1FEC069-90A3-4913-980B-EEC99B7AC18E}" type="pres">
      <dgm:prSet presAssocID="{1952231F-7488-4400-B036-986900860AC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51404-2B60-4FA2-81AB-591D8BFF91D4}" type="pres">
      <dgm:prSet presAssocID="{1952231F-7488-4400-B036-986900860AC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6E8E5-8733-4DEC-8C62-3BC522FED34C}" type="pres">
      <dgm:prSet presAssocID="{869A8549-87A0-4688-BEA3-F205E7A92033}" presName="Name8" presStyleCnt="0"/>
      <dgm:spPr/>
    </dgm:pt>
    <dgm:pt modelId="{56224DAB-8B35-41EE-95EE-574EB07D042B}" type="pres">
      <dgm:prSet presAssocID="{869A8549-87A0-4688-BEA3-F205E7A92033}" presName="level" presStyleLbl="node1" presStyleIdx="3" presStyleCnt="4" custScaleY="110918" custLinFactNeighborX="0" custLinFactNeighborY="-311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080E6-AC5B-4A86-AE1B-19B3DB1F6238}" type="pres">
      <dgm:prSet presAssocID="{869A8549-87A0-4688-BEA3-F205E7A9203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02A16F-3DAE-46D9-BEEE-FECC50F12205}" srcId="{461E7620-309C-42CC-B8A0-5B9A92E087BA}" destId="{1952231F-7488-4400-B036-986900860AC6}" srcOrd="2" destOrd="0" parTransId="{68726DD5-76EF-4305-962D-54A59B8102C3}" sibTransId="{AD7F8F40-B73C-4A86-AB46-60F3E85B0F03}"/>
    <dgm:cxn modelId="{55BEF5E6-C684-4081-9B89-F7D85FFCCB81}" type="presOf" srcId="{869A8549-87A0-4688-BEA3-F205E7A92033}" destId="{334080E6-AC5B-4A86-AE1B-19B3DB1F6238}" srcOrd="1" destOrd="0" presId="urn:microsoft.com/office/officeart/2005/8/layout/pyramid3"/>
    <dgm:cxn modelId="{1318017A-842C-4D68-9B6D-38DFA5944834}" type="presOf" srcId="{1952231F-7488-4400-B036-986900860AC6}" destId="{42751404-2B60-4FA2-81AB-591D8BFF91D4}" srcOrd="1" destOrd="0" presId="urn:microsoft.com/office/officeart/2005/8/layout/pyramid3"/>
    <dgm:cxn modelId="{30F6FC14-DF6D-4B41-8CDF-7CEDF6D5F60C}" type="presOf" srcId="{461E7620-309C-42CC-B8A0-5B9A92E087BA}" destId="{E52DCDDD-D681-48B5-8343-770231CC9835}" srcOrd="0" destOrd="0" presId="urn:microsoft.com/office/officeart/2005/8/layout/pyramid3"/>
    <dgm:cxn modelId="{77699A3C-0C9A-430C-B789-54F4838D66D1}" srcId="{461E7620-309C-42CC-B8A0-5B9A92E087BA}" destId="{7691DA94-C7AE-4596-86F1-0DCCD3788B12}" srcOrd="0" destOrd="0" parTransId="{C840BD79-9DF7-4D39-B164-FAF0C63342C1}" sibTransId="{8ABC233F-9C46-4A05-84CF-06425B9F8458}"/>
    <dgm:cxn modelId="{2BA5FD68-6644-497E-AD59-B58B827AB25C}" type="presOf" srcId="{68C79C54-7152-490C-8E50-FA128546D89D}" destId="{DFF48A58-30C4-4A6B-9D3E-6D6AC9A75420}" srcOrd="1" destOrd="0" presId="urn:microsoft.com/office/officeart/2005/8/layout/pyramid3"/>
    <dgm:cxn modelId="{7DAE774C-FDE2-4803-BDED-D6668C5B852E}" type="presOf" srcId="{1952231F-7488-4400-B036-986900860AC6}" destId="{E1FEC069-90A3-4913-980B-EEC99B7AC18E}" srcOrd="0" destOrd="0" presId="urn:microsoft.com/office/officeart/2005/8/layout/pyramid3"/>
    <dgm:cxn modelId="{B76A96E2-238C-42FC-95A0-9A0093A19AEB}" srcId="{461E7620-309C-42CC-B8A0-5B9A92E087BA}" destId="{869A8549-87A0-4688-BEA3-F205E7A92033}" srcOrd="3" destOrd="0" parTransId="{296EC6C1-7931-480D-8C84-3ACF0BDEA579}" sibTransId="{43E87157-0A35-4AAC-80CD-4BE359C101F5}"/>
    <dgm:cxn modelId="{3B149ADC-CF79-4B84-AB7C-9A83B1EA4BC1}" type="presOf" srcId="{869A8549-87A0-4688-BEA3-F205E7A92033}" destId="{56224DAB-8B35-41EE-95EE-574EB07D042B}" srcOrd="0" destOrd="0" presId="urn:microsoft.com/office/officeart/2005/8/layout/pyramid3"/>
    <dgm:cxn modelId="{1CF9A55C-5E16-4C4A-9C80-48A7605DE2EB}" type="presOf" srcId="{7691DA94-C7AE-4596-86F1-0DCCD3788B12}" destId="{8D7A3E35-09A8-4B30-AE60-2269CB03F2D8}" srcOrd="0" destOrd="0" presId="urn:microsoft.com/office/officeart/2005/8/layout/pyramid3"/>
    <dgm:cxn modelId="{D83F549A-E761-4A79-B5A3-E162FF9B39BA}" type="presOf" srcId="{68C79C54-7152-490C-8E50-FA128546D89D}" destId="{592C90A0-6E62-4A51-AEF5-6284E6647E40}" srcOrd="0" destOrd="0" presId="urn:microsoft.com/office/officeart/2005/8/layout/pyramid3"/>
    <dgm:cxn modelId="{A9B2684C-5C54-41C2-9C31-57FF3D099D33}" type="presOf" srcId="{7691DA94-C7AE-4596-86F1-0DCCD3788B12}" destId="{2D62367D-9785-4F46-8AB7-FBFAF1424EBD}" srcOrd="1" destOrd="0" presId="urn:microsoft.com/office/officeart/2005/8/layout/pyramid3"/>
    <dgm:cxn modelId="{5C798B66-F8B3-4006-AF4D-6E306835970A}" srcId="{461E7620-309C-42CC-B8A0-5B9A92E087BA}" destId="{68C79C54-7152-490C-8E50-FA128546D89D}" srcOrd="1" destOrd="0" parTransId="{6512AAD2-FBDD-47F0-9086-306FA0495A1F}" sibTransId="{D5CCDC6C-CBDF-4EEB-AA75-D70DBDC70E39}"/>
    <dgm:cxn modelId="{BB292175-AFFA-4B89-8BAD-1AF3364D299F}" type="presParOf" srcId="{E52DCDDD-D681-48B5-8343-770231CC9835}" destId="{24191825-2412-4286-BE65-A8142828DECA}" srcOrd="0" destOrd="0" presId="urn:microsoft.com/office/officeart/2005/8/layout/pyramid3"/>
    <dgm:cxn modelId="{4373687F-FED1-4903-8CBB-9CE3B9965052}" type="presParOf" srcId="{24191825-2412-4286-BE65-A8142828DECA}" destId="{8D7A3E35-09A8-4B30-AE60-2269CB03F2D8}" srcOrd="0" destOrd="0" presId="urn:microsoft.com/office/officeart/2005/8/layout/pyramid3"/>
    <dgm:cxn modelId="{422081CC-FEEF-471A-AF29-373C6BA25914}" type="presParOf" srcId="{24191825-2412-4286-BE65-A8142828DECA}" destId="{2D62367D-9785-4F46-8AB7-FBFAF1424EBD}" srcOrd="1" destOrd="0" presId="urn:microsoft.com/office/officeart/2005/8/layout/pyramid3"/>
    <dgm:cxn modelId="{1DA2EEA9-C4D9-4AF8-8DC1-541F51F582E6}" type="presParOf" srcId="{E52DCDDD-D681-48B5-8343-770231CC9835}" destId="{0894AE62-87A6-4A98-A8C3-F80C88F32459}" srcOrd="1" destOrd="0" presId="urn:microsoft.com/office/officeart/2005/8/layout/pyramid3"/>
    <dgm:cxn modelId="{877D97B8-E586-474C-918C-0E9B3BD6A63A}" type="presParOf" srcId="{0894AE62-87A6-4A98-A8C3-F80C88F32459}" destId="{592C90A0-6E62-4A51-AEF5-6284E6647E40}" srcOrd="0" destOrd="0" presId="urn:microsoft.com/office/officeart/2005/8/layout/pyramid3"/>
    <dgm:cxn modelId="{D1035A36-2D0E-4741-828A-8AA1BF064884}" type="presParOf" srcId="{0894AE62-87A6-4A98-A8C3-F80C88F32459}" destId="{DFF48A58-30C4-4A6B-9D3E-6D6AC9A75420}" srcOrd="1" destOrd="0" presId="urn:microsoft.com/office/officeart/2005/8/layout/pyramid3"/>
    <dgm:cxn modelId="{DD2D1B50-A18E-424F-A727-1366E90DB446}" type="presParOf" srcId="{E52DCDDD-D681-48B5-8343-770231CC9835}" destId="{82F2DBC6-8536-44B1-9A93-490859CDD341}" srcOrd="2" destOrd="0" presId="urn:microsoft.com/office/officeart/2005/8/layout/pyramid3"/>
    <dgm:cxn modelId="{DA383E21-3B35-4D20-AE81-4BF4FB38BFAD}" type="presParOf" srcId="{82F2DBC6-8536-44B1-9A93-490859CDD341}" destId="{E1FEC069-90A3-4913-980B-EEC99B7AC18E}" srcOrd="0" destOrd="0" presId="urn:microsoft.com/office/officeart/2005/8/layout/pyramid3"/>
    <dgm:cxn modelId="{F3153A2F-CB29-4234-A465-84BDF91B2522}" type="presParOf" srcId="{82F2DBC6-8536-44B1-9A93-490859CDD341}" destId="{42751404-2B60-4FA2-81AB-591D8BFF91D4}" srcOrd="1" destOrd="0" presId="urn:microsoft.com/office/officeart/2005/8/layout/pyramid3"/>
    <dgm:cxn modelId="{8E4B5FE5-1EF6-4D00-B06B-24BC9738FDFE}" type="presParOf" srcId="{E52DCDDD-D681-48B5-8343-770231CC9835}" destId="{1806E8E5-8733-4DEC-8C62-3BC522FED34C}" srcOrd="3" destOrd="0" presId="urn:microsoft.com/office/officeart/2005/8/layout/pyramid3"/>
    <dgm:cxn modelId="{2DFF6B67-E5E7-4F50-9922-674F10D51B61}" type="presParOf" srcId="{1806E8E5-8733-4DEC-8C62-3BC522FED34C}" destId="{56224DAB-8B35-41EE-95EE-574EB07D042B}" srcOrd="0" destOrd="0" presId="urn:microsoft.com/office/officeart/2005/8/layout/pyramid3"/>
    <dgm:cxn modelId="{CD2ABF64-5806-4713-B013-5DD369914D4D}" type="presParOf" srcId="{1806E8E5-8733-4DEC-8C62-3BC522FED34C}" destId="{334080E6-AC5B-4A86-AE1B-19B3DB1F6238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1E7620-309C-42CC-B8A0-5B9A92E087BA}" type="doc">
      <dgm:prSet loTypeId="urn:microsoft.com/office/officeart/2005/8/layout/pyramid3" loCatId="pyramid" qsTypeId="urn:microsoft.com/office/officeart/2005/8/quickstyle/simple1" qsCatId="simple" csTypeId="urn:microsoft.com/office/officeart/2005/8/colors/colorful1#2" csCatId="colorful" phldr="1"/>
      <dgm:spPr/>
    </dgm:pt>
    <dgm:pt modelId="{7691DA94-C7AE-4596-86F1-0DCCD3788B12}">
      <dgm:prSet phldrT="[Text]"/>
      <dgm:spPr/>
      <dgm:t>
        <a:bodyPr/>
        <a:lstStyle/>
        <a:p>
          <a:r>
            <a:rPr lang="en-US" dirty="0" smtClean="0">
              <a:solidFill>
                <a:srgbClr val="FFFFFF"/>
              </a:solidFill>
            </a:rPr>
            <a:t>Genome-wide transcriptional profile of human kidney aging</a:t>
          </a:r>
          <a:endParaRPr lang="en-US" dirty="0">
            <a:solidFill>
              <a:srgbClr val="FFFFFF"/>
            </a:solidFill>
          </a:endParaRPr>
        </a:p>
      </dgm:t>
    </dgm:pt>
    <dgm:pt modelId="{C840BD79-9DF7-4D39-B164-FAF0C63342C1}" type="parTrans" cxnId="{77699A3C-0C9A-430C-B789-54F4838D66D1}">
      <dgm:prSet/>
      <dgm:spPr/>
      <dgm:t>
        <a:bodyPr/>
        <a:lstStyle/>
        <a:p>
          <a:endParaRPr lang="en-US"/>
        </a:p>
      </dgm:t>
    </dgm:pt>
    <dgm:pt modelId="{8ABC233F-9C46-4A05-84CF-06425B9F8458}" type="sibTrans" cxnId="{77699A3C-0C9A-430C-B789-54F4838D66D1}">
      <dgm:prSet/>
      <dgm:spPr/>
      <dgm:t>
        <a:bodyPr/>
        <a:lstStyle/>
        <a:p>
          <a:endParaRPr lang="en-US"/>
        </a:p>
      </dgm:t>
    </dgm:pt>
    <dgm:pt modelId="{68C79C54-7152-490C-8E50-FA128546D89D}">
      <dgm:prSet phldrT="[Text]"/>
      <dgm:spPr/>
      <dgm:t>
        <a:bodyPr/>
        <a:lstStyle/>
        <a:p>
          <a:r>
            <a:rPr lang="en-US" dirty="0" smtClean="0">
              <a:solidFill>
                <a:srgbClr val="FFFFFF"/>
              </a:solidFill>
            </a:rPr>
            <a:t>Test age-regulated genes for eSNPs</a:t>
          </a:r>
          <a:endParaRPr lang="en-US" dirty="0">
            <a:solidFill>
              <a:srgbClr val="FFFFFF"/>
            </a:solidFill>
          </a:endParaRPr>
        </a:p>
      </dgm:t>
    </dgm:pt>
    <dgm:pt modelId="{6512AAD2-FBDD-47F0-9086-306FA0495A1F}" type="parTrans" cxnId="{5C798B66-F8B3-4006-AF4D-6E306835970A}">
      <dgm:prSet/>
      <dgm:spPr/>
      <dgm:t>
        <a:bodyPr/>
        <a:lstStyle/>
        <a:p>
          <a:endParaRPr lang="en-US"/>
        </a:p>
      </dgm:t>
    </dgm:pt>
    <dgm:pt modelId="{D5CCDC6C-CBDF-4EEB-AA75-D70DBDC70E39}" type="sibTrans" cxnId="{5C798B66-F8B3-4006-AF4D-6E306835970A}">
      <dgm:prSet/>
      <dgm:spPr/>
      <dgm:t>
        <a:bodyPr/>
        <a:lstStyle/>
        <a:p>
          <a:endParaRPr lang="en-US"/>
        </a:p>
      </dgm:t>
    </dgm:pt>
    <dgm:pt modelId="{1952231F-7488-4400-B036-986900860AC6}">
      <dgm:prSet phldrT="[Text]"/>
      <dgm:spPr/>
      <dgm:t>
        <a:bodyPr/>
        <a:lstStyle/>
        <a:p>
          <a:r>
            <a:rPr lang="en-US" dirty="0" smtClean="0">
              <a:solidFill>
                <a:srgbClr val="FFFFFF"/>
              </a:solidFill>
            </a:rPr>
            <a:t>Test genes for association with GFR</a:t>
          </a:r>
          <a:endParaRPr lang="en-US" dirty="0">
            <a:solidFill>
              <a:srgbClr val="FFFFFF"/>
            </a:solidFill>
          </a:endParaRPr>
        </a:p>
      </dgm:t>
    </dgm:pt>
    <dgm:pt modelId="{68726DD5-76EF-4305-962D-54A59B8102C3}" type="parTrans" cxnId="{8702A16F-3DAE-46D9-BEEE-FECC50F12205}">
      <dgm:prSet/>
      <dgm:spPr/>
      <dgm:t>
        <a:bodyPr/>
        <a:lstStyle/>
        <a:p>
          <a:endParaRPr lang="en-US"/>
        </a:p>
      </dgm:t>
    </dgm:pt>
    <dgm:pt modelId="{AD7F8F40-B73C-4A86-AB46-60F3E85B0F03}" type="sibTrans" cxnId="{8702A16F-3DAE-46D9-BEEE-FECC50F12205}">
      <dgm:prSet/>
      <dgm:spPr/>
      <dgm:t>
        <a:bodyPr/>
        <a:lstStyle/>
        <a:p>
          <a:endParaRPr lang="en-US"/>
        </a:p>
      </dgm:t>
    </dgm:pt>
    <dgm:pt modelId="{869A8549-87A0-4688-BEA3-F205E7A92033}">
      <dgm:prSet phldrT="[Text]"/>
      <dgm:spPr/>
      <dgm:t>
        <a:bodyPr anchor="t"/>
        <a:lstStyle/>
        <a:p>
          <a:r>
            <a:rPr lang="en-US" dirty="0" smtClean="0">
              <a:solidFill>
                <a:srgbClr val="FFFFFF"/>
              </a:solidFill>
            </a:rPr>
            <a:t>Aging</a:t>
          </a:r>
        </a:p>
        <a:p>
          <a:r>
            <a:rPr lang="en-US" dirty="0" smtClean="0">
              <a:solidFill>
                <a:srgbClr val="FFFFFF"/>
              </a:solidFill>
            </a:rPr>
            <a:t>SNP!</a:t>
          </a:r>
          <a:endParaRPr lang="en-US" dirty="0">
            <a:solidFill>
              <a:srgbClr val="FFFFFF"/>
            </a:solidFill>
          </a:endParaRPr>
        </a:p>
      </dgm:t>
    </dgm:pt>
    <dgm:pt modelId="{296EC6C1-7931-480D-8C84-3ACF0BDEA579}" type="parTrans" cxnId="{B76A96E2-238C-42FC-95A0-9A0093A19AEB}">
      <dgm:prSet/>
      <dgm:spPr/>
      <dgm:t>
        <a:bodyPr/>
        <a:lstStyle/>
        <a:p>
          <a:endParaRPr lang="en-US"/>
        </a:p>
      </dgm:t>
    </dgm:pt>
    <dgm:pt modelId="{43E87157-0A35-4AAC-80CD-4BE359C101F5}" type="sibTrans" cxnId="{B76A96E2-238C-42FC-95A0-9A0093A19AEB}">
      <dgm:prSet/>
      <dgm:spPr/>
      <dgm:t>
        <a:bodyPr/>
        <a:lstStyle/>
        <a:p>
          <a:endParaRPr lang="en-US"/>
        </a:p>
      </dgm:t>
    </dgm:pt>
    <dgm:pt modelId="{E52DCDDD-D681-48B5-8343-770231CC9835}" type="pres">
      <dgm:prSet presAssocID="{461E7620-309C-42CC-B8A0-5B9A92E087BA}" presName="Name0" presStyleCnt="0">
        <dgm:presLayoutVars>
          <dgm:dir/>
          <dgm:animLvl val="lvl"/>
          <dgm:resizeHandles val="exact"/>
        </dgm:presLayoutVars>
      </dgm:prSet>
      <dgm:spPr/>
    </dgm:pt>
    <dgm:pt modelId="{24191825-2412-4286-BE65-A8142828DECA}" type="pres">
      <dgm:prSet presAssocID="{7691DA94-C7AE-4596-86F1-0DCCD3788B12}" presName="Name8" presStyleCnt="0"/>
      <dgm:spPr/>
    </dgm:pt>
    <dgm:pt modelId="{8D7A3E35-09A8-4B30-AE60-2269CB03F2D8}" type="pres">
      <dgm:prSet presAssocID="{7691DA94-C7AE-4596-86F1-0DCCD3788B12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2367D-9785-4F46-8AB7-FBFAF1424EBD}" type="pres">
      <dgm:prSet presAssocID="{7691DA94-C7AE-4596-86F1-0DCCD3788B1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4AE62-87A6-4A98-A8C3-F80C88F32459}" type="pres">
      <dgm:prSet presAssocID="{68C79C54-7152-490C-8E50-FA128546D89D}" presName="Name8" presStyleCnt="0"/>
      <dgm:spPr/>
    </dgm:pt>
    <dgm:pt modelId="{592C90A0-6E62-4A51-AEF5-6284E6647E40}" type="pres">
      <dgm:prSet presAssocID="{68C79C54-7152-490C-8E50-FA128546D89D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F48A58-30C4-4A6B-9D3E-6D6AC9A75420}" type="pres">
      <dgm:prSet presAssocID="{68C79C54-7152-490C-8E50-FA128546D89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2DBC6-8536-44B1-9A93-490859CDD341}" type="pres">
      <dgm:prSet presAssocID="{1952231F-7488-4400-B036-986900860AC6}" presName="Name8" presStyleCnt="0"/>
      <dgm:spPr/>
    </dgm:pt>
    <dgm:pt modelId="{E1FEC069-90A3-4913-980B-EEC99B7AC18E}" type="pres">
      <dgm:prSet presAssocID="{1952231F-7488-4400-B036-986900860AC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51404-2B60-4FA2-81AB-591D8BFF91D4}" type="pres">
      <dgm:prSet presAssocID="{1952231F-7488-4400-B036-986900860AC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6E8E5-8733-4DEC-8C62-3BC522FED34C}" type="pres">
      <dgm:prSet presAssocID="{869A8549-87A0-4688-BEA3-F205E7A92033}" presName="Name8" presStyleCnt="0"/>
      <dgm:spPr/>
    </dgm:pt>
    <dgm:pt modelId="{56224DAB-8B35-41EE-95EE-574EB07D042B}" type="pres">
      <dgm:prSet presAssocID="{869A8549-87A0-4688-BEA3-F205E7A92033}" presName="level" presStyleLbl="node1" presStyleIdx="3" presStyleCnt="4" custScaleY="11245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080E6-AC5B-4A86-AE1B-19B3DB1F6238}" type="pres">
      <dgm:prSet presAssocID="{869A8549-87A0-4688-BEA3-F205E7A9203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6A96E2-238C-42FC-95A0-9A0093A19AEB}" srcId="{461E7620-309C-42CC-B8A0-5B9A92E087BA}" destId="{869A8549-87A0-4688-BEA3-F205E7A92033}" srcOrd="3" destOrd="0" parTransId="{296EC6C1-7931-480D-8C84-3ACF0BDEA579}" sibTransId="{43E87157-0A35-4AAC-80CD-4BE359C101F5}"/>
    <dgm:cxn modelId="{EF36E9B0-FFDC-4F9C-8260-7204365A65B4}" type="presOf" srcId="{68C79C54-7152-490C-8E50-FA128546D89D}" destId="{DFF48A58-30C4-4A6B-9D3E-6D6AC9A75420}" srcOrd="1" destOrd="0" presId="urn:microsoft.com/office/officeart/2005/8/layout/pyramid3"/>
    <dgm:cxn modelId="{3A16EE52-CF8E-44B3-AF8C-3F15D8A3B780}" type="presOf" srcId="{1952231F-7488-4400-B036-986900860AC6}" destId="{42751404-2B60-4FA2-81AB-591D8BFF91D4}" srcOrd="1" destOrd="0" presId="urn:microsoft.com/office/officeart/2005/8/layout/pyramid3"/>
    <dgm:cxn modelId="{700ECB00-7F06-4406-9944-6721F2421D56}" type="presOf" srcId="{7691DA94-C7AE-4596-86F1-0DCCD3788B12}" destId="{2D62367D-9785-4F46-8AB7-FBFAF1424EBD}" srcOrd="1" destOrd="0" presId="urn:microsoft.com/office/officeart/2005/8/layout/pyramid3"/>
    <dgm:cxn modelId="{5C798B66-F8B3-4006-AF4D-6E306835970A}" srcId="{461E7620-309C-42CC-B8A0-5B9A92E087BA}" destId="{68C79C54-7152-490C-8E50-FA128546D89D}" srcOrd="1" destOrd="0" parTransId="{6512AAD2-FBDD-47F0-9086-306FA0495A1F}" sibTransId="{D5CCDC6C-CBDF-4EEB-AA75-D70DBDC70E39}"/>
    <dgm:cxn modelId="{8702A16F-3DAE-46D9-BEEE-FECC50F12205}" srcId="{461E7620-309C-42CC-B8A0-5B9A92E087BA}" destId="{1952231F-7488-4400-B036-986900860AC6}" srcOrd="2" destOrd="0" parTransId="{68726DD5-76EF-4305-962D-54A59B8102C3}" sibTransId="{AD7F8F40-B73C-4A86-AB46-60F3E85B0F03}"/>
    <dgm:cxn modelId="{77699A3C-0C9A-430C-B789-54F4838D66D1}" srcId="{461E7620-309C-42CC-B8A0-5B9A92E087BA}" destId="{7691DA94-C7AE-4596-86F1-0DCCD3788B12}" srcOrd="0" destOrd="0" parTransId="{C840BD79-9DF7-4D39-B164-FAF0C63342C1}" sibTransId="{8ABC233F-9C46-4A05-84CF-06425B9F8458}"/>
    <dgm:cxn modelId="{C84FA919-2F61-4A27-A6D4-307E174EB0ED}" type="presOf" srcId="{461E7620-309C-42CC-B8A0-5B9A92E087BA}" destId="{E52DCDDD-D681-48B5-8343-770231CC9835}" srcOrd="0" destOrd="0" presId="urn:microsoft.com/office/officeart/2005/8/layout/pyramid3"/>
    <dgm:cxn modelId="{9263966C-5334-4C3C-9211-16BAD529A137}" type="presOf" srcId="{1952231F-7488-4400-B036-986900860AC6}" destId="{E1FEC069-90A3-4913-980B-EEC99B7AC18E}" srcOrd="0" destOrd="0" presId="urn:microsoft.com/office/officeart/2005/8/layout/pyramid3"/>
    <dgm:cxn modelId="{5DBB668B-A46C-48A6-85F9-59EC1DF41B06}" type="presOf" srcId="{7691DA94-C7AE-4596-86F1-0DCCD3788B12}" destId="{8D7A3E35-09A8-4B30-AE60-2269CB03F2D8}" srcOrd="0" destOrd="0" presId="urn:microsoft.com/office/officeart/2005/8/layout/pyramid3"/>
    <dgm:cxn modelId="{56003FC2-FDC9-490E-BFEC-B62C09C1B371}" type="presOf" srcId="{869A8549-87A0-4688-BEA3-F205E7A92033}" destId="{334080E6-AC5B-4A86-AE1B-19B3DB1F6238}" srcOrd="1" destOrd="0" presId="urn:microsoft.com/office/officeart/2005/8/layout/pyramid3"/>
    <dgm:cxn modelId="{14E7DB5B-571C-4AC3-95F2-B4B3D0083895}" type="presOf" srcId="{68C79C54-7152-490C-8E50-FA128546D89D}" destId="{592C90A0-6E62-4A51-AEF5-6284E6647E40}" srcOrd="0" destOrd="0" presId="urn:microsoft.com/office/officeart/2005/8/layout/pyramid3"/>
    <dgm:cxn modelId="{370DEC07-C069-4FDF-A31A-04B70B7B89EE}" type="presOf" srcId="{869A8549-87A0-4688-BEA3-F205E7A92033}" destId="{56224DAB-8B35-41EE-95EE-574EB07D042B}" srcOrd="0" destOrd="0" presId="urn:microsoft.com/office/officeart/2005/8/layout/pyramid3"/>
    <dgm:cxn modelId="{E55B4409-5160-4CE5-AB61-A9AD450CB1D7}" type="presParOf" srcId="{E52DCDDD-D681-48B5-8343-770231CC9835}" destId="{24191825-2412-4286-BE65-A8142828DECA}" srcOrd="0" destOrd="0" presId="urn:microsoft.com/office/officeart/2005/8/layout/pyramid3"/>
    <dgm:cxn modelId="{F3F8856B-3B8A-4F36-AF9B-BC67EB3F8D57}" type="presParOf" srcId="{24191825-2412-4286-BE65-A8142828DECA}" destId="{8D7A3E35-09A8-4B30-AE60-2269CB03F2D8}" srcOrd="0" destOrd="0" presId="urn:microsoft.com/office/officeart/2005/8/layout/pyramid3"/>
    <dgm:cxn modelId="{8E63F540-9B30-47D8-9FDF-6EB98BAABDA3}" type="presParOf" srcId="{24191825-2412-4286-BE65-A8142828DECA}" destId="{2D62367D-9785-4F46-8AB7-FBFAF1424EBD}" srcOrd="1" destOrd="0" presId="urn:microsoft.com/office/officeart/2005/8/layout/pyramid3"/>
    <dgm:cxn modelId="{632F342B-1530-4A4B-92A2-99DC0AD8664F}" type="presParOf" srcId="{E52DCDDD-D681-48B5-8343-770231CC9835}" destId="{0894AE62-87A6-4A98-A8C3-F80C88F32459}" srcOrd="1" destOrd="0" presId="urn:microsoft.com/office/officeart/2005/8/layout/pyramid3"/>
    <dgm:cxn modelId="{B5E9EFB6-4295-40DB-9C70-BA596F44737E}" type="presParOf" srcId="{0894AE62-87A6-4A98-A8C3-F80C88F32459}" destId="{592C90A0-6E62-4A51-AEF5-6284E6647E40}" srcOrd="0" destOrd="0" presId="urn:microsoft.com/office/officeart/2005/8/layout/pyramid3"/>
    <dgm:cxn modelId="{997A359F-C93E-416C-9020-3C7015EB8963}" type="presParOf" srcId="{0894AE62-87A6-4A98-A8C3-F80C88F32459}" destId="{DFF48A58-30C4-4A6B-9D3E-6D6AC9A75420}" srcOrd="1" destOrd="0" presId="urn:microsoft.com/office/officeart/2005/8/layout/pyramid3"/>
    <dgm:cxn modelId="{1B6E2A0E-F39C-4EE0-8371-0EBCE269AFAB}" type="presParOf" srcId="{E52DCDDD-D681-48B5-8343-770231CC9835}" destId="{82F2DBC6-8536-44B1-9A93-490859CDD341}" srcOrd="2" destOrd="0" presId="urn:microsoft.com/office/officeart/2005/8/layout/pyramid3"/>
    <dgm:cxn modelId="{979F38CD-BFF2-4B96-A852-F7E6BDD13A18}" type="presParOf" srcId="{82F2DBC6-8536-44B1-9A93-490859CDD341}" destId="{E1FEC069-90A3-4913-980B-EEC99B7AC18E}" srcOrd="0" destOrd="0" presId="urn:microsoft.com/office/officeart/2005/8/layout/pyramid3"/>
    <dgm:cxn modelId="{0B7CC80B-5E24-4952-9A94-B726C1BF5EC6}" type="presParOf" srcId="{82F2DBC6-8536-44B1-9A93-490859CDD341}" destId="{42751404-2B60-4FA2-81AB-591D8BFF91D4}" srcOrd="1" destOrd="0" presId="urn:microsoft.com/office/officeart/2005/8/layout/pyramid3"/>
    <dgm:cxn modelId="{2862DEDB-3A56-42F9-A343-7543C0EF8A56}" type="presParOf" srcId="{E52DCDDD-D681-48B5-8343-770231CC9835}" destId="{1806E8E5-8733-4DEC-8C62-3BC522FED34C}" srcOrd="3" destOrd="0" presId="urn:microsoft.com/office/officeart/2005/8/layout/pyramid3"/>
    <dgm:cxn modelId="{9A202524-1D35-4BDC-89B8-79BAA598BFA7}" type="presParOf" srcId="{1806E8E5-8733-4DEC-8C62-3BC522FED34C}" destId="{56224DAB-8B35-41EE-95EE-574EB07D042B}" srcOrd="0" destOrd="0" presId="urn:microsoft.com/office/officeart/2005/8/layout/pyramid3"/>
    <dgm:cxn modelId="{455BAB8A-B5AF-4212-8A4B-3606844409E1}" type="presParOf" srcId="{1806E8E5-8733-4DEC-8C62-3BC522FED34C}" destId="{334080E6-AC5B-4A86-AE1B-19B3DB1F6238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7A3E35-09A8-4B30-AE60-2269CB03F2D8}">
      <dsp:nvSpPr>
        <dsp:cNvPr id="0" name=""/>
        <dsp:cNvSpPr/>
      </dsp:nvSpPr>
      <dsp:spPr>
        <a:xfrm rot="10800000">
          <a:off x="0" y="0"/>
          <a:ext cx="8229599" cy="1305409"/>
        </a:xfrm>
        <a:prstGeom prst="trapezoid">
          <a:avLst>
            <a:gd name="adj" fmla="val 7670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bg1"/>
              </a:solidFill>
            </a:rPr>
            <a:t>Genome-wide transcriptional profile of human kidney aging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1440179" y="0"/>
        <a:ext cx="5349240" cy="1305409"/>
      </dsp:txXfrm>
    </dsp:sp>
    <dsp:sp modelId="{592C90A0-6E62-4A51-AEF5-6284E6647E40}">
      <dsp:nvSpPr>
        <dsp:cNvPr id="0" name=""/>
        <dsp:cNvSpPr/>
      </dsp:nvSpPr>
      <dsp:spPr>
        <a:xfrm rot="10800000">
          <a:off x="1001367" y="1305409"/>
          <a:ext cx="6226864" cy="1305409"/>
        </a:xfrm>
        <a:prstGeom prst="trapezoid">
          <a:avLst>
            <a:gd name="adj" fmla="val 7670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bg1"/>
              </a:solidFill>
            </a:rPr>
            <a:t>Test age-regulated genes for eSNPs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2091068" y="1305409"/>
        <a:ext cx="4047462" cy="1305409"/>
      </dsp:txXfrm>
    </dsp:sp>
    <dsp:sp modelId="{E1FEC069-90A3-4913-980B-EEC99B7AC18E}">
      <dsp:nvSpPr>
        <dsp:cNvPr id="0" name=""/>
        <dsp:cNvSpPr/>
      </dsp:nvSpPr>
      <dsp:spPr>
        <a:xfrm rot="10800000">
          <a:off x="2002735" y="2610819"/>
          <a:ext cx="4224129" cy="1305409"/>
        </a:xfrm>
        <a:prstGeom prst="trapezoid">
          <a:avLst>
            <a:gd name="adj" fmla="val 7670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bg1"/>
              </a:solidFill>
            </a:rPr>
            <a:t>Test eSNP genes for association with GFR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2741957" y="2610819"/>
        <a:ext cx="2745684" cy="1305409"/>
      </dsp:txXfrm>
    </dsp:sp>
    <dsp:sp modelId="{56224DAB-8B35-41EE-95EE-574EB07D042B}">
      <dsp:nvSpPr>
        <dsp:cNvPr id="0" name=""/>
        <dsp:cNvSpPr/>
      </dsp:nvSpPr>
      <dsp:spPr>
        <a:xfrm rot="10800000">
          <a:off x="3004103" y="3875604"/>
          <a:ext cx="2221393" cy="1447934"/>
        </a:xfrm>
        <a:prstGeom prst="trapezoid">
          <a:avLst>
            <a:gd name="adj" fmla="val 7670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bg1"/>
              </a:solidFill>
            </a:rPr>
            <a:t>Aging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bg1"/>
              </a:solidFill>
            </a:rPr>
            <a:t>SNP!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3004103" y="3875604"/>
        <a:ext cx="2221393" cy="14479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7A3E35-09A8-4B30-AE60-2269CB03F2D8}">
      <dsp:nvSpPr>
        <dsp:cNvPr id="0" name=""/>
        <dsp:cNvSpPr/>
      </dsp:nvSpPr>
      <dsp:spPr>
        <a:xfrm rot="10800000">
          <a:off x="0" y="0"/>
          <a:ext cx="8229600" cy="1300560"/>
        </a:xfrm>
        <a:prstGeom prst="trapezoid">
          <a:avLst>
            <a:gd name="adj" fmla="val 7670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rgbClr val="FFFFFF"/>
              </a:solidFill>
            </a:rPr>
            <a:t>Genome-wide transcriptional profile of human kidney aging</a:t>
          </a:r>
          <a:endParaRPr lang="en-US" sz="2900" kern="1200" dirty="0">
            <a:solidFill>
              <a:srgbClr val="FFFFFF"/>
            </a:solidFill>
          </a:endParaRPr>
        </a:p>
      </dsp:txBody>
      <dsp:txXfrm>
        <a:off x="1440179" y="0"/>
        <a:ext cx="5349240" cy="1300560"/>
      </dsp:txXfrm>
    </dsp:sp>
    <dsp:sp modelId="{592C90A0-6E62-4A51-AEF5-6284E6647E40}">
      <dsp:nvSpPr>
        <dsp:cNvPr id="0" name=""/>
        <dsp:cNvSpPr/>
      </dsp:nvSpPr>
      <dsp:spPr>
        <a:xfrm rot="10800000">
          <a:off x="997648" y="1300560"/>
          <a:ext cx="6234303" cy="1300560"/>
        </a:xfrm>
        <a:prstGeom prst="trapezoid">
          <a:avLst>
            <a:gd name="adj" fmla="val 7670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rgbClr val="FFFFFF"/>
              </a:solidFill>
            </a:rPr>
            <a:t>Test age-regulated genes for eSNPs</a:t>
          </a:r>
          <a:endParaRPr lang="en-US" sz="2900" kern="1200" dirty="0">
            <a:solidFill>
              <a:srgbClr val="FFFFFF"/>
            </a:solidFill>
          </a:endParaRPr>
        </a:p>
      </dsp:txBody>
      <dsp:txXfrm>
        <a:off x="2088651" y="1300560"/>
        <a:ext cx="4052297" cy="1300560"/>
      </dsp:txXfrm>
    </dsp:sp>
    <dsp:sp modelId="{E1FEC069-90A3-4913-980B-EEC99B7AC18E}">
      <dsp:nvSpPr>
        <dsp:cNvPr id="0" name=""/>
        <dsp:cNvSpPr/>
      </dsp:nvSpPr>
      <dsp:spPr>
        <a:xfrm rot="10800000">
          <a:off x="1995296" y="2601121"/>
          <a:ext cx="4239007" cy="1300560"/>
        </a:xfrm>
        <a:prstGeom prst="trapezoid">
          <a:avLst>
            <a:gd name="adj" fmla="val 7670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rgbClr val="FFFFFF"/>
              </a:solidFill>
            </a:rPr>
            <a:t>Test genes for association with GFR</a:t>
          </a:r>
          <a:endParaRPr lang="en-US" sz="2900" kern="1200" dirty="0">
            <a:solidFill>
              <a:srgbClr val="FFFFFF"/>
            </a:solidFill>
          </a:endParaRPr>
        </a:p>
      </dsp:txBody>
      <dsp:txXfrm>
        <a:off x="2737122" y="2601121"/>
        <a:ext cx="2755354" cy="1300560"/>
      </dsp:txXfrm>
    </dsp:sp>
    <dsp:sp modelId="{56224DAB-8B35-41EE-95EE-574EB07D042B}">
      <dsp:nvSpPr>
        <dsp:cNvPr id="0" name=""/>
        <dsp:cNvSpPr/>
      </dsp:nvSpPr>
      <dsp:spPr>
        <a:xfrm rot="10800000">
          <a:off x="2992944" y="3901682"/>
          <a:ext cx="2243710" cy="1462480"/>
        </a:xfrm>
        <a:prstGeom prst="trapezoid">
          <a:avLst>
            <a:gd name="adj" fmla="val 7670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rgbClr val="FFFFFF"/>
              </a:solidFill>
            </a:rPr>
            <a:t>Aging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rgbClr val="FFFFFF"/>
              </a:solidFill>
            </a:rPr>
            <a:t>SNP!</a:t>
          </a:r>
          <a:endParaRPr lang="en-US" sz="2900" kern="1200" dirty="0">
            <a:solidFill>
              <a:srgbClr val="FFFFFF"/>
            </a:solidFill>
          </a:endParaRPr>
        </a:p>
      </dsp:txBody>
      <dsp:txXfrm>
        <a:off x="2992944" y="3901682"/>
        <a:ext cx="2243710" cy="146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04BCB-BF33-40CB-A3C6-AA64FE1C06C6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DD2BC-16F1-4195-8F28-795D03914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9555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ヒラギノ角ゴ Pro W3"/>
                <a:cs typeface="ヒラギノ角ゴ Pro W3"/>
              </a:rPr>
              <a:t>1041 SNPs in the promoter regions and 386 SNPs in the coding and untranslated regions</a:t>
            </a: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DFA21F-0353-4673-949E-C2B61F3E578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EB30C-6899-4C63-ABDA-137B5C876B9D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468CF0-86B1-494C-BFB8-96A7CA54B363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41A3FE-CFE6-4BC5-A4FB-304096D0563F}" type="slidenum">
              <a:rPr lang="en-US"/>
              <a:pPr/>
              <a:t>13</a:t>
            </a:fld>
            <a:endParaRPr 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Function: filtration rate goes down (easy to test)</a:t>
            </a:r>
          </a:p>
          <a:p>
            <a:pPr eaLnBrk="1" hangingPunct="1"/>
            <a:r>
              <a:rPr lang="en-US" smtClean="0"/>
              <a:t>Sectioned into cortex and medulla=&gt;142 chips </a:t>
            </a:r>
          </a:p>
          <a:p>
            <a:pPr eaLnBrk="1" hangingPunct="1"/>
            <a:r>
              <a:rPr lang="en-US" smtClean="0"/>
              <a:t>Cortex:  a primary function of the kidney is to remove toxins from the blood, which involves filtering plasma through specialized capillary beds</a:t>
            </a:r>
          </a:p>
          <a:p>
            <a:pPr eaLnBrk="1" hangingPunct="1"/>
            <a:r>
              <a:rPr lang="en-US" smtClean="0"/>
              <a:t>(glomeruli) in the cortex</a:t>
            </a:r>
          </a:p>
          <a:p>
            <a:pPr eaLnBrk="1" hangingPunct="1"/>
            <a:r>
              <a:rPr lang="en-US" smtClean="0"/>
              <a:t>Medulla:  tubules within the medulla concentrate or dilute the urine to maintain fluid balance</a:t>
            </a:r>
          </a:p>
          <a:p>
            <a:pPr eaLnBrk="1" hangingPunct="1"/>
            <a:r>
              <a:rPr lang="en-US" smtClean="0"/>
              <a:t>Largest sample size ever</a:t>
            </a:r>
          </a:p>
          <a:p>
            <a:pPr eaLnBrk="1" hangingPunct="1"/>
            <a:r>
              <a:rPr lang="en-US" smtClean="0"/>
              <a:t>Normal tissue removed at nephrectomy for either removal of a tumor or transplantation</a:t>
            </a:r>
          </a:p>
          <a:p>
            <a:pPr eaLnBrk="1" hangingPunct="1"/>
            <a:r>
              <a:rPr lang="en-US" sz="2800" smtClean="0"/>
              <a:t>133 Hu133A, 133 Hu133B Chips; 44,000 probes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AE92A7-B990-476B-A0C0-D38E63227BE3}" type="slidenum">
              <a:rPr lang="en-US"/>
              <a:pPr/>
              <a:t>15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And this is what the result looks like in our group. Here we have a heatmap of all genes that change as a function of age with p&lt;0.001. This gives a yield of 985 genes, which is significantly more than would be expected by chance…44…so this validates the approach…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Each column represents a patient…young to old…each row represents a gene…yellow is up…blue is down…so a large number of genes start with low expression in younger patients and increase with age…and a smaller number….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371600" y="838200"/>
            <a:ext cx="2605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polymorphisms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2133600" y="5638800"/>
            <a:ext cx="963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2438400" y="1676400"/>
            <a:ext cx="228600" cy="3505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3048000" y="2819400"/>
            <a:ext cx="112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GWAS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514850" y="838200"/>
            <a:ext cx="25862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3 million/person</a:t>
            </a:r>
            <a:endParaRPr lang="en-US" sz="2800" dirty="0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724400" y="2819400"/>
            <a:ext cx="23439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10K-100K people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81000"/>
            <a:ext cx="6296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5257800" y="6019800"/>
            <a:ext cx="332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Nature Genetics 41, 885, 2009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0" y="4419600"/>
            <a:ext cx="381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24000" y="4419600"/>
            <a:ext cx="1524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5272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G allele shows stronger binding to TCF4 than</a:t>
            </a:r>
            <a:br>
              <a:rPr lang="en-US"/>
            </a:br>
            <a:r>
              <a:rPr lang="en-US"/>
              <a:t>the T allele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3897313"/>
            <a:ext cx="569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G/T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57600" y="38862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myc</a:t>
            </a:r>
          </a:p>
        </p:txBody>
      </p:sp>
      <p:pic>
        <p:nvPicPr>
          <p:cNvPr id="25610" name="Picture 2"/>
          <p:cNvPicPr>
            <a:picLocks noChangeAspect="1" noChangeArrowheads="1"/>
          </p:cNvPicPr>
          <p:nvPr/>
        </p:nvPicPr>
        <p:blipFill>
          <a:blip r:embed="rId3" cstate="print"/>
          <a:srcRect t="60983" r="76823"/>
          <a:stretch>
            <a:fillRect/>
          </a:stretch>
        </p:blipFill>
        <p:spPr bwMode="auto">
          <a:xfrm>
            <a:off x="5562600" y="2743200"/>
            <a:ext cx="21336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81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28800" y="3590925"/>
            <a:ext cx="10361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genes</a:t>
            </a:r>
            <a:endParaRPr lang="en-US" sz="2800" dirty="0"/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09800" y="2971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999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~18 million in </a:t>
            </a:r>
            <a:r>
              <a:rPr lang="en-US" sz="2800" dirty="0" err="1" smtClean="0"/>
              <a:t>dbSNP</a:t>
            </a:r>
            <a:endParaRPr lang="en-US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33137" y="3515380"/>
            <a:ext cx="39543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All genes expressed in </a:t>
            </a:r>
            <a:r>
              <a:rPr lang="en-US" dirty="0" err="1" smtClean="0"/>
              <a:t>cardiovasculature</a:t>
            </a:r>
            <a:endParaRPr lang="en-US" dirty="0" smtClean="0"/>
          </a:p>
          <a:p>
            <a:r>
              <a:rPr lang="en-US" dirty="0" smtClean="0"/>
              <a:t>Genes that change expression in CVD</a:t>
            </a:r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096000" y="29819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29200" y="19812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Protein changes</a:t>
            </a:r>
          </a:p>
          <a:p>
            <a:r>
              <a:rPr lang="en-US" sz="2000" dirty="0" smtClean="0"/>
              <a:t>expression changes</a:t>
            </a:r>
            <a:endParaRPr lang="en-US" sz="2000" dirty="0"/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752600" y="4810125"/>
            <a:ext cx="15549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Pathways</a:t>
            </a:r>
            <a:endParaRPr lang="en-US" sz="2800" dirty="0"/>
          </a:p>
        </p:txBody>
      </p:sp>
      <p:sp>
        <p:nvSpPr>
          <p:cNvPr id="14" name="Down Arrow 13"/>
          <p:cNvSpPr/>
          <p:nvPr/>
        </p:nvSpPr>
        <p:spPr>
          <a:xfrm>
            <a:off x="2133600" y="4191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51443" y="4810780"/>
            <a:ext cx="27337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Cholesterol levels</a:t>
            </a:r>
            <a:endParaRPr lang="en-US" sz="2800" dirty="0"/>
          </a:p>
        </p:txBody>
      </p:sp>
      <p:sp>
        <p:nvSpPr>
          <p:cNvPr id="18" name="Down Arrow 17"/>
          <p:cNvSpPr/>
          <p:nvPr/>
        </p:nvSpPr>
        <p:spPr>
          <a:xfrm>
            <a:off x="6019800" y="4201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738313" y="5953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2119313" y="5334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24343" y="5953780"/>
            <a:ext cx="34766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Cardiovascular disease</a:t>
            </a:r>
            <a:endParaRPr lang="en-US" sz="2800" dirty="0"/>
          </a:p>
        </p:txBody>
      </p:sp>
      <p:sp>
        <p:nvSpPr>
          <p:cNvPr id="22" name="Down Arrow 21"/>
          <p:cNvSpPr/>
          <p:nvPr/>
        </p:nvSpPr>
        <p:spPr>
          <a:xfrm>
            <a:off x="6005513" y="5344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4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79914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6442" y="6096000"/>
            <a:ext cx="660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PLoS</a:t>
            </a:r>
            <a:r>
              <a:rPr lang="en-US" b="1" dirty="0"/>
              <a:t> Genet </a:t>
            </a:r>
            <a:r>
              <a:rPr lang="en-US" b="1" dirty="0" smtClean="0"/>
              <a:t>5 (2009): </a:t>
            </a:r>
            <a:r>
              <a:rPr lang="en-US" b="1" dirty="0"/>
              <a:t>e1000685. doi:10.1371/journal.pgen.1000685.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93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http://www.umm.edu/transplant/kidney/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Kidney as a model for human aging</a:t>
            </a:r>
            <a:endParaRPr lang="en-US" sz="3400" b="1" smtClean="0"/>
          </a:p>
        </p:txBody>
      </p:sp>
      <p:pic>
        <p:nvPicPr>
          <p:cNvPr id="51204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1676400"/>
            <a:ext cx="3771900" cy="4572000"/>
          </a:xfrm>
        </p:spPr>
      </p:pic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4572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/>
              <a:t>Filtration rate declines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	with age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/>
              <a:t>Easy to test function</a:t>
            </a:r>
          </a:p>
          <a:p>
            <a:pPr marL="342900" indent="-342900">
              <a:spcBef>
                <a:spcPct val="20000"/>
              </a:spcBef>
            </a:pPr>
            <a:endParaRPr lang="en-US" sz="3200" dirty="0"/>
          </a:p>
        </p:txBody>
      </p:sp>
      <p:sp>
        <p:nvSpPr>
          <p:cNvPr id="51206" name="Text Box 5"/>
          <p:cNvSpPr txBox="1">
            <a:spLocks noChangeArrowheads="1"/>
          </p:cNvSpPr>
          <p:nvPr/>
        </p:nvSpPr>
        <p:spPr bwMode="auto">
          <a:xfrm>
            <a:off x="3810000" y="5297488"/>
            <a:ext cx="205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Medulla</a:t>
            </a:r>
          </a:p>
        </p:txBody>
      </p:sp>
      <p:sp>
        <p:nvSpPr>
          <p:cNvPr id="51207" name="Line 6"/>
          <p:cNvSpPr>
            <a:spLocks noChangeShapeType="1"/>
          </p:cNvSpPr>
          <p:nvPr/>
        </p:nvSpPr>
        <p:spPr bwMode="auto">
          <a:xfrm>
            <a:off x="4724400" y="54864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08" name="Line 7"/>
          <p:cNvSpPr>
            <a:spLocks noChangeShapeType="1"/>
          </p:cNvSpPr>
          <p:nvPr/>
        </p:nvSpPr>
        <p:spPr bwMode="auto">
          <a:xfrm>
            <a:off x="4724400" y="5029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09" name="Text Box 8"/>
          <p:cNvSpPr txBox="1">
            <a:spLocks noChangeArrowheads="1"/>
          </p:cNvSpPr>
          <p:nvPr/>
        </p:nvSpPr>
        <p:spPr bwMode="auto">
          <a:xfrm>
            <a:off x="3906838" y="48387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Cortex</a:t>
            </a:r>
          </a:p>
        </p:txBody>
      </p:sp>
      <p:sp>
        <p:nvSpPr>
          <p:cNvPr id="51210" name="Text Box 9"/>
          <p:cNvSpPr txBox="1">
            <a:spLocks noChangeArrowheads="1"/>
          </p:cNvSpPr>
          <p:nvPr/>
        </p:nvSpPr>
        <p:spPr bwMode="auto">
          <a:xfrm>
            <a:off x="3429000" y="4379913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Renal Pelvis</a:t>
            </a:r>
          </a:p>
        </p:txBody>
      </p:sp>
      <p:sp>
        <p:nvSpPr>
          <p:cNvPr id="51211" name="Line 10"/>
          <p:cNvSpPr>
            <a:spLocks noChangeShapeType="1"/>
          </p:cNvSpPr>
          <p:nvPr/>
        </p:nvSpPr>
        <p:spPr bwMode="auto">
          <a:xfrm>
            <a:off x="4800600" y="45720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12" name="Rectangle 11"/>
          <p:cNvSpPr>
            <a:spLocks noChangeArrowheads="1"/>
          </p:cNvSpPr>
          <p:nvPr/>
        </p:nvSpPr>
        <p:spPr bwMode="auto">
          <a:xfrm>
            <a:off x="3048000" y="6324600"/>
            <a:ext cx="28956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639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Genomic Convergence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457200" y="1295400"/>
          <a:ext cx="8229600" cy="536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287857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542131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475" name="Text Box 3"/>
          <p:cNvSpPr txBox="1">
            <a:spLocks noChangeArrowheads="1"/>
          </p:cNvSpPr>
          <p:nvPr/>
        </p:nvSpPr>
        <p:spPr bwMode="auto">
          <a:xfrm>
            <a:off x="5334000" y="1524000"/>
            <a:ext cx="212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Each row is a gene</a:t>
            </a:r>
          </a:p>
        </p:txBody>
      </p:sp>
      <p:sp>
        <p:nvSpPr>
          <p:cNvPr id="361476" name="Text Box 4"/>
          <p:cNvSpPr txBox="1">
            <a:spLocks noChangeArrowheads="1"/>
          </p:cNvSpPr>
          <p:nvPr/>
        </p:nvSpPr>
        <p:spPr bwMode="auto">
          <a:xfrm>
            <a:off x="5334000" y="2062163"/>
            <a:ext cx="328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Yellow is high level expression</a:t>
            </a:r>
          </a:p>
          <a:p>
            <a:r>
              <a:rPr lang="en-US"/>
              <a:t>Blue is low level expression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609600" y="381000"/>
            <a:ext cx="6392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447 age-regulated genes in the human kidney</a:t>
            </a:r>
          </a:p>
        </p:txBody>
      </p:sp>
      <p:sp>
        <p:nvSpPr>
          <p:cNvPr id="361478" name="Text Box 6"/>
          <p:cNvSpPr txBox="1">
            <a:spLocks noChangeArrowheads="1"/>
          </p:cNvSpPr>
          <p:nvPr/>
        </p:nvSpPr>
        <p:spPr bwMode="auto">
          <a:xfrm>
            <a:off x="5334000" y="2874963"/>
            <a:ext cx="30194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Each column corresponds to a person, youngest to oldest</a:t>
            </a:r>
          </a:p>
        </p:txBody>
      </p:sp>
      <p:sp>
        <p:nvSpPr>
          <p:cNvPr id="361479" name="Text Box 7"/>
          <p:cNvSpPr txBox="1">
            <a:spLocks noChangeArrowheads="1"/>
          </p:cNvSpPr>
          <p:nvPr/>
        </p:nvSpPr>
        <p:spPr bwMode="auto">
          <a:xfrm>
            <a:off x="5334000" y="3962400"/>
            <a:ext cx="1619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left: Cortex</a:t>
            </a:r>
          </a:p>
          <a:p>
            <a:r>
              <a:rPr lang="en-US"/>
              <a:t>right: medulla </a:t>
            </a:r>
          </a:p>
        </p:txBody>
      </p:sp>
    </p:spTree>
    <p:extLst>
      <p:ext uri="{BB962C8B-B14F-4D97-AF65-F5344CB8AC3E}">
        <p14:creationId xmlns:p14="http://schemas.microsoft.com/office/powerpoint/2010/main" xmlns="" val="296655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475" grpId="0"/>
      <p:bldP spid="361476" grpId="0"/>
      <p:bldP spid="361478" grpId="0"/>
      <p:bldP spid="36147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 3.png"/>
          <p:cNvPicPr>
            <a:picLocks noChangeAspect="1"/>
          </p:cNvPicPr>
          <p:nvPr/>
        </p:nvPicPr>
        <p:blipFill>
          <a:blip r:embed="rId2" cstate="print"/>
          <a:srcRect l="40599" t="50000" r="35668" b="21722"/>
          <a:stretch>
            <a:fillRect/>
          </a:stretch>
        </p:blipFill>
        <p:spPr>
          <a:xfrm>
            <a:off x="2542919" y="3403933"/>
            <a:ext cx="3841762" cy="2860946"/>
          </a:xfrm>
          <a:prstGeom prst="rect">
            <a:avLst/>
          </a:prstGeom>
        </p:spPr>
      </p:pic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2947737" y="1455736"/>
            <a:ext cx="2606675" cy="1916113"/>
            <a:chOff x="6341685" y="1143000"/>
            <a:chExt cx="2607114" cy="1916667"/>
          </a:xfrm>
        </p:grpSpPr>
        <p:sp>
          <p:nvSpPr>
            <p:cNvPr id="4" name="Oval 3"/>
            <p:cNvSpPr/>
            <p:nvPr/>
          </p:nvSpPr>
          <p:spPr>
            <a:xfrm>
              <a:off x="6341685" y="1143000"/>
              <a:ext cx="2607114" cy="191666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65000"/>
                    <a:alpha val="79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6567148" y="1416129"/>
              <a:ext cx="1205116" cy="142916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6616369" y="2024318"/>
              <a:ext cx="1066980" cy="1587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 rot="5400000">
              <a:off x="6805306" y="1884593"/>
              <a:ext cx="133389" cy="27627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 rot="5400000">
              <a:off x="7414215" y="1933020"/>
              <a:ext cx="133389" cy="17941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rot="10800000">
              <a:off x="6619545" y="2295858"/>
              <a:ext cx="1065391" cy="1588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 rot="5400000">
              <a:off x="6806893" y="2157723"/>
              <a:ext cx="133389" cy="27309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7415802" y="2202974"/>
              <a:ext cx="133389" cy="18259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TextBox 13"/>
            <p:cNvSpPr txBox="1">
              <a:spLocks noChangeArrowheads="1"/>
            </p:cNvSpPr>
            <p:nvPr/>
          </p:nvSpPr>
          <p:spPr bwMode="auto">
            <a:xfrm>
              <a:off x="6688272" y="1900834"/>
              <a:ext cx="2741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13" name="TextBox 14"/>
            <p:cNvSpPr txBox="1">
              <a:spLocks noChangeArrowheads="1"/>
            </p:cNvSpPr>
            <p:nvPr/>
          </p:nvSpPr>
          <p:spPr bwMode="auto">
            <a:xfrm>
              <a:off x="6681898" y="2185409"/>
              <a:ext cx="2829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815133" y="1586041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105695" y="1714665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7858003" y="2360965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858003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8354974" y="2284743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8300990" y="2014790"/>
              <a:ext cx="442988" cy="120685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7884995" y="1924276"/>
              <a:ext cx="442988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27982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911987" y="2526113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>
          <a:xfrm>
            <a:off x="3490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Differential expression from different alleles </a:t>
            </a:r>
          </a:p>
        </p:txBody>
      </p:sp>
    </p:spTree>
    <p:extLst>
      <p:ext uri="{BB962C8B-B14F-4D97-AF65-F5344CB8AC3E}">
        <p14:creationId xmlns:p14="http://schemas.microsoft.com/office/powerpoint/2010/main" xmlns="" val="42646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MP20_rs22458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00200"/>
            <a:ext cx="36591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Futura Condensed"/>
                <a:ea typeface="Futura Condensed"/>
                <a:cs typeface="Futura Condensed"/>
              </a:rPr>
              <a:t>Allele-Specific Expression</a:t>
            </a:r>
          </a:p>
        </p:txBody>
      </p:sp>
      <p:sp>
        <p:nvSpPr>
          <p:cNvPr id="29700" name="TextBox 7"/>
          <p:cNvSpPr txBox="1">
            <a:spLocks noChangeArrowheads="1"/>
          </p:cNvSpPr>
          <p:nvPr/>
        </p:nvSpPr>
        <p:spPr bwMode="auto">
          <a:xfrm>
            <a:off x="5181600" y="2438400"/>
            <a:ext cx="3124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/>
              <a:t>Red lines indicate 95% confidence intervals</a:t>
            </a:r>
          </a:p>
          <a:p>
            <a:pPr>
              <a:buFont typeface="Arial" pitchFamily="34" charset="0"/>
              <a:buChar char="•"/>
            </a:pPr>
            <a:endParaRPr lang="en-US"/>
          </a:p>
          <a:p>
            <a:pPr>
              <a:buFont typeface="Arial" pitchFamily="34" charset="0"/>
              <a:buChar char="•"/>
            </a:pPr>
            <a:r>
              <a:rPr lang="en-US"/>
              <a:t>Example shows 11/12 heterozygotes have higher expression of A allele than C allele.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8238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Genomic Convergence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304800" y="1142999"/>
          <a:ext cx="8229600" cy="536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05000" y="1371600"/>
            <a:ext cx="5257800" cy="9540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ヒラギノ角ゴ Pro W3" pitchFamily="16" charset="-128"/>
              </a:rPr>
              <a:t>630 Candidate Aging Genes</a:t>
            </a:r>
          </a:p>
          <a:p>
            <a:pPr algn="ctr" defTabSz="457200"/>
            <a:endParaRPr lang="en-US" sz="2800" dirty="0">
              <a:solidFill>
                <a:srgbClr val="FFFFFF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1200" y="2667000"/>
            <a:ext cx="4648200" cy="80010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ヒラギノ角ゴ Pro W3" pitchFamily="16" charset="-128"/>
              </a:rPr>
              <a:t>101 </a:t>
            </a:r>
            <a:r>
              <a:rPr lang="en-US" sz="2800" dirty="0" smtClean="0">
                <a:solidFill>
                  <a:srgbClr val="FFFFFF"/>
                </a:solidFill>
                <a:latin typeface="Calibri" pitchFamily="34" charset="0"/>
                <a:ea typeface="ヒラギノ角ゴ Pro W3" pitchFamily="16" charset="-128"/>
              </a:rPr>
              <a:t>genes with </a:t>
            </a:r>
            <a:r>
              <a:rPr lang="en-US" sz="2800" dirty="0" err="1" smtClean="0">
                <a:solidFill>
                  <a:srgbClr val="FFFFFF"/>
                </a:solidFill>
                <a:latin typeface="Calibri" pitchFamily="34" charset="0"/>
                <a:ea typeface="ヒラギノ角ゴ Pro W3" pitchFamily="16" charset="-128"/>
              </a:rPr>
              <a:t>eQTLs</a:t>
            </a:r>
            <a:endParaRPr lang="en-US" sz="2800" dirty="0">
              <a:solidFill>
                <a:srgbClr val="FFFFFF"/>
              </a:solidFill>
              <a:latin typeface="Calibri" pitchFamily="34" charset="0"/>
              <a:ea typeface="ヒラギノ角ゴ Pro W3" pitchFamily="16" charset="-128"/>
            </a:endParaRPr>
          </a:p>
          <a:p>
            <a:pPr defTabSz="457200">
              <a:defRPr/>
            </a:pPr>
            <a:endParaRPr lang="en-US" dirty="0">
              <a:solidFill>
                <a:srgbClr val="FFFFFF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200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28800" y="3590925"/>
            <a:ext cx="10361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genes</a:t>
            </a:r>
            <a:endParaRPr lang="en-US" sz="2800" dirty="0"/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09800" y="2971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999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~18 million in </a:t>
            </a:r>
            <a:r>
              <a:rPr lang="en-US" sz="2800" dirty="0" err="1" smtClean="0"/>
              <a:t>dbSNP</a:t>
            </a:r>
            <a:endParaRPr lang="en-US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33137" y="3515380"/>
            <a:ext cx="39543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All genes expressed in </a:t>
            </a:r>
            <a:r>
              <a:rPr lang="en-US" dirty="0" err="1" smtClean="0"/>
              <a:t>cardiovasculature</a:t>
            </a:r>
            <a:endParaRPr lang="en-US" dirty="0" smtClean="0"/>
          </a:p>
          <a:p>
            <a:r>
              <a:rPr lang="en-US" dirty="0" smtClean="0"/>
              <a:t>Genes that change expression in CVD</a:t>
            </a:r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096000" y="29819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29200" y="19812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Protein changes</a:t>
            </a:r>
          </a:p>
          <a:p>
            <a:r>
              <a:rPr lang="en-US" sz="2000" dirty="0" smtClean="0"/>
              <a:t>expression changes</a:t>
            </a:r>
            <a:endParaRPr lang="en-US" sz="2000" dirty="0"/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752600" y="4810125"/>
            <a:ext cx="15549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Pathways</a:t>
            </a:r>
            <a:endParaRPr lang="en-US" sz="2800" dirty="0"/>
          </a:p>
        </p:txBody>
      </p:sp>
      <p:sp>
        <p:nvSpPr>
          <p:cNvPr id="14" name="Down Arrow 13"/>
          <p:cNvSpPr/>
          <p:nvPr/>
        </p:nvSpPr>
        <p:spPr>
          <a:xfrm>
            <a:off x="2133600" y="4191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938976" y="4810125"/>
            <a:ext cx="27426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GO, KEGG, networks etc.</a:t>
            </a:r>
            <a:endParaRPr lang="en-US" sz="2000" dirty="0"/>
          </a:p>
        </p:txBody>
      </p:sp>
      <p:sp>
        <p:nvSpPr>
          <p:cNvPr id="18" name="Down Arrow 17"/>
          <p:cNvSpPr/>
          <p:nvPr/>
        </p:nvSpPr>
        <p:spPr>
          <a:xfrm>
            <a:off x="6019800" y="4201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738313" y="5953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2119313" y="5334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24343" y="5953780"/>
            <a:ext cx="34766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Cardiovascular disease</a:t>
            </a:r>
            <a:endParaRPr lang="en-US" sz="2800" dirty="0"/>
          </a:p>
        </p:txBody>
      </p:sp>
      <p:sp>
        <p:nvSpPr>
          <p:cNvPr id="22" name="Down Arrow 21"/>
          <p:cNvSpPr/>
          <p:nvPr/>
        </p:nvSpPr>
        <p:spPr>
          <a:xfrm>
            <a:off x="6005513" y="5344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863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28800" y="3590925"/>
            <a:ext cx="10361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genes</a:t>
            </a:r>
            <a:endParaRPr lang="en-US" sz="2800" dirty="0"/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09800" y="2971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999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~18 million in </a:t>
            </a:r>
            <a:r>
              <a:rPr lang="en-US" sz="2800" dirty="0" err="1" smtClean="0"/>
              <a:t>dbSNP</a:t>
            </a:r>
            <a:endParaRPr lang="en-US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27643" y="3505200"/>
            <a:ext cx="1824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HMG </a:t>
            </a:r>
            <a:r>
              <a:rPr lang="en-US" dirty="0" err="1" smtClean="0"/>
              <a:t>CoA</a:t>
            </a:r>
            <a:r>
              <a:rPr lang="en-US" dirty="0" smtClean="0"/>
              <a:t> </a:t>
            </a:r>
            <a:r>
              <a:rPr lang="en-US" dirty="0" err="1" smtClean="0"/>
              <a:t>reduct</a:t>
            </a:r>
            <a:r>
              <a:rPr lang="en-US" dirty="0" smtClean="0"/>
              <a:t>.</a:t>
            </a:r>
          </a:p>
          <a:p>
            <a:r>
              <a:rPr lang="en-US" dirty="0" smtClean="0"/>
              <a:t>LPA</a:t>
            </a:r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096000" y="29819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29200" y="19812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Protein changes</a:t>
            </a:r>
          </a:p>
          <a:p>
            <a:r>
              <a:rPr lang="en-US" sz="2000" dirty="0" smtClean="0"/>
              <a:t>expression changes</a:t>
            </a:r>
            <a:endParaRPr lang="en-US" sz="2000" dirty="0"/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1752600" y="4810125"/>
            <a:ext cx="15549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Pathways</a:t>
            </a:r>
            <a:endParaRPr lang="en-US" sz="2800" dirty="0"/>
          </a:p>
        </p:txBody>
      </p:sp>
      <p:sp>
        <p:nvSpPr>
          <p:cNvPr id="14" name="Down Arrow 13"/>
          <p:cNvSpPr/>
          <p:nvPr/>
        </p:nvSpPr>
        <p:spPr>
          <a:xfrm>
            <a:off x="2133600" y="4191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51443" y="4810780"/>
            <a:ext cx="27337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Cholesterol levels</a:t>
            </a:r>
            <a:endParaRPr lang="en-US" sz="2800" dirty="0"/>
          </a:p>
        </p:txBody>
      </p:sp>
      <p:sp>
        <p:nvSpPr>
          <p:cNvPr id="18" name="Down Arrow 17"/>
          <p:cNvSpPr/>
          <p:nvPr/>
        </p:nvSpPr>
        <p:spPr>
          <a:xfrm>
            <a:off x="6019800" y="4201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738313" y="5953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2119313" y="5334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24343" y="5953780"/>
            <a:ext cx="34766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Cardiovascular disease</a:t>
            </a:r>
            <a:endParaRPr lang="en-US" sz="2800" dirty="0"/>
          </a:p>
        </p:txBody>
      </p:sp>
      <p:sp>
        <p:nvSpPr>
          <p:cNvPr id="22" name="Down Arrow 21"/>
          <p:cNvSpPr/>
          <p:nvPr/>
        </p:nvSpPr>
        <p:spPr>
          <a:xfrm>
            <a:off x="6005513" y="5344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4" grpId="0" animBg="1"/>
      <p:bldP spid="20485" grpId="0"/>
      <p:bldP spid="8" grpId="0" animBg="1"/>
      <p:bldP spid="10" grpId="0"/>
      <p:bldP spid="11" grpId="0"/>
      <p:bldP spid="12" grpId="0" animBg="1"/>
      <p:bldP spid="15" grpId="0" animBg="1"/>
      <p:bldP spid="17" grpId="0"/>
      <p:bldP spid="13" grpId="0"/>
      <p:bldP spid="14" grpId="0" animBg="1"/>
      <p:bldP spid="16" grpId="0"/>
      <p:bldP spid="18" grpId="0" animBg="1"/>
      <p:bldP spid="20" grpId="0" animBg="1"/>
      <p:bldP spid="21" grpId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90713" y="3286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71713" y="2667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27887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113 SNPs in </a:t>
            </a:r>
            <a:r>
              <a:rPr lang="en-US" sz="2800" i="1" dirty="0"/>
              <a:t>actn3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05400" y="3276600"/>
            <a:ext cx="2443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Power muscle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2057400"/>
            <a:ext cx="3433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1 SNP is stop codon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6157913" y="2667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tsh deta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33625"/>
            <a:ext cx="80962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304800" y="2133600"/>
            <a:ext cx="83248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57200" y="1981200"/>
            <a:ext cx="152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683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42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766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117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927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150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436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818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835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18" name="TextBox 15"/>
          <p:cNvSpPr txBox="1">
            <a:spLocks noChangeArrowheads="1"/>
          </p:cNvSpPr>
          <p:nvPr/>
        </p:nvSpPr>
        <p:spPr bwMode="auto">
          <a:xfrm>
            <a:off x="304800" y="1447800"/>
            <a:ext cx="979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Calibri" pitchFamily="34" charset="0"/>
              </a:rPr>
              <a:t>MMP20</a:t>
            </a:r>
          </a:p>
        </p:txBody>
      </p:sp>
      <p:sp>
        <p:nvSpPr>
          <p:cNvPr id="21519" name="Title 1"/>
          <p:cNvSpPr txBox="1">
            <a:spLocks/>
          </p:cNvSpPr>
          <p:nvPr/>
        </p:nvSpPr>
        <p:spPr bwMode="auto">
          <a:xfrm>
            <a:off x="1524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en-US" sz="4800">
                <a:latin typeface="Futura Condensed"/>
                <a:ea typeface="ヒラギノ角ゴ Pro W3"/>
                <a:cs typeface="Futura Condensed"/>
              </a:rPr>
              <a:t>Functional mutations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077200" y="5334000"/>
            <a:ext cx="330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A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G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09550" y="4953000"/>
            <a:ext cx="83248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61950" y="4800600"/>
            <a:ext cx="152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1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0289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1813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1165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975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6197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8483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6865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0883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4191000" y="3505200"/>
            <a:ext cx="228600" cy="12192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858000" y="5943600"/>
            <a:ext cx="186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Futura Condensed"/>
                <a:ea typeface="Futura Condensed"/>
                <a:cs typeface="Futura Condensed"/>
              </a:rPr>
              <a:t>Expression SNP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5400000" flipH="1" flipV="1">
            <a:off x="8223251" y="1974850"/>
            <a:ext cx="317500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>
            <a:off x="7437438" y="1817688"/>
            <a:ext cx="944562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715000" y="5257800"/>
            <a:ext cx="307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T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483225" y="5257800"/>
            <a:ext cx="307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T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373563" y="5867400"/>
            <a:ext cx="1570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Coding SNPs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3" grpId="0"/>
      <p:bldP spid="36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2700" y="50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Futura Condensed"/>
                <a:ea typeface="Futura Condensed"/>
                <a:cs typeface="Futura Condensed"/>
              </a:rPr>
              <a:t>Total Expression Analysis</a:t>
            </a:r>
          </a:p>
        </p:txBody>
      </p:sp>
      <p:pic>
        <p:nvPicPr>
          <p:cNvPr id="23555" name="Picture 9" descr="fig1_090309.tif"/>
          <p:cNvPicPr>
            <a:picLocks noChangeAspect="1"/>
          </p:cNvPicPr>
          <p:nvPr/>
        </p:nvPicPr>
        <p:blipFill>
          <a:blip r:embed="rId4" cstate="print"/>
          <a:srcRect r="31818"/>
          <a:stretch>
            <a:fillRect/>
          </a:stretch>
        </p:blipFill>
        <p:spPr bwMode="auto">
          <a:xfrm>
            <a:off x="2143125" y="1546225"/>
            <a:ext cx="4572000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16"/>
          <p:cNvSpPr txBox="1">
            <a:spLocks noChangeArrowheads="1"/>
          </p:cNvSpPr>
          <p:nvPr/>
        </p:nvSpPr>
        <p:spPr bwMode="auto">
          <a:xfrm>
            <a:off x="3124200" y="4224338"/>
            <a:ext cx="1363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p=1.2x10</a:t>
            </a:r>
            <a:r>
              <a:rPr lang="en-US" baseline="30000">
                <a:solidFill>
                  <a:srgbClr val="FF0000"/>
                </a:solidFill>
                <a:latin typeface="Calibri" pitchFamily="34" charset="0"/>
              </a:rPr>
              <a:t>-20</a:t>
            </a:r>
            <a:endParaRPr lang="en-US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71700" y="1520825"/>
            <a:ext cx="381000" cy="407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58" name="TextBox 12"/>
          <p:cNvSpPr txBox="1">
            <a:spLocks noChangeArrowheads="1"/>
          </p:cNvSpPr>
          <p:nvPr/>
        </p:nvSpPr>
        <p:spPr bwMode="auto">
          <a:xfrm>
            <a:off x="5343525" y="2174875"/>
            <a:ext cx="833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n=153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95400" y="1371600"/>
            <a:ext cx="6172200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352800" y="11430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400" y="11430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295400" y="2667000"/>
            <a:ext cx="6172200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352800" y="24384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86400" y="24384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90801" y="1066800"/>
            <a:ext cx="609600" cy="31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95600" y="762000"/>
            <a:ext cx="9906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591594" y="2361406"/>
            <a:ext cx="60960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7188" y="2055813"/>
            <a:ext cx="990600" cy="31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0" name="TextBox 15"/>
          <p:cNvSpPr txBox="1">
            <a:spLocks noChangeArrowheads="1"/>
          </p:cNvSpPr>
          <p:nvPr/>
        </p:nvSpPr>
        <p:spPr bwMode="auto">
          <a:xfrm>
            <a:off x="1981200" y="695325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22541" name="TextBox 16"/>
          <p:cNvSpPr txBox="1">
            <a:spLocks noChangeArrowheads="1"/>
          </p:cNvSpPr>
          <p:nvPr/>
        </p:nvSpPr>
        <p:spPr bwMode="auto">
          <a:xfrm>
            <a:off x="2057400" y="1981200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2133600" y="1219200"/>
            <a:ext cx="228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33600" y="2514600"/>
            <a:ext cx="228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81200" y="3352800"/>
            <a:ext cx="586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Look at expression in :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295400" y="4124325"/>
            <a:ext cx="1219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G/G</a:t>
            </a:r>
          </a:p>
          <a:p>
            <a:r>
              <a:rPr lang="en-US" sz="2800" b="1">
                <a:solidFill>
                  <a:srgbClr val="FF0000"/>
                </a:solidFill>
              </a:rPr>
              <a:t>High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4114800"/>
            <a:ext cx="1752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</a:t>
            </a:r>
            <a:r>
              <a:rPr lang="en-US" sz="2800" b="1">
                <a:solidFill>
                  <a:srgbClr val="0070C0"/>
                </a:solidFill>
              </a:rPr>
              <a:t>A</a:t>
            </a:r>
          </a:p>
          <a:p>
            <a:r>
              <a:rPr lang="en-US" sz="2800" b="1"/>
              <a:t>Medium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867400" y="4075113"/>
            <a:ext cx="1219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A/A</a:t>
            </a:r>
          </a:p>
          <a:p>
            <a:r>
              <a:rPr lang="en-US" sz="2800" b="1">
                <a:solidFill>
                  <a:srgbClr val="0070C0"/>
                </a:solidFill>
              </a:rPr>
              <a:t>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8675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1981200" y="3429000"/>
            <a:ext cx="5089525" cy="32019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smtClean="0">
                <a:sym typeface="Symbol" pitchFamily="18" charset="2"/>
              </a:rPr>
              <a:t>Make cDNA</a:t>
            </a:r>
          </a:p>
          <a:p>
            <a:pPr eaLnBrk="1" hangingPunct="1"/>
            <a:r>
              <a:rPr lang="en-US" sz="2800" smtClean="0"/>
              <a:t>Method 1:  sequence cDNAs and count if C allele is more abundant than the G allele.</a:t>
            </a:r>
          </a:p>
          <a:p>
            <a:pPr eaLnBrk="1" hangingPunct="1"/>
            <a:r>
              <a:rPr lang="en-US" sz="2800" smtClean="0"/>
              <a:t>Method 2:  use DNA arrays and see if the C oligo is more intense than the G oligo.</a:t>
            </a:r>
          </a:p>
        </p:txBody>
      </p:sp>
      <p:pic>
        <p:nvPicPr>
          <p:cNvPr id="28677" name="Picture 68" descr="Picture 3.png"/>
          <p:cNvPicPr>
            <a:picLocks noChangeAspect="1"/>
          </p:cNvPicPr>
          <p:nvPr/>
        </p:nvPicPr>
        <p:blipFill>
          <a:blip r:embed="rId4" cstate="print"/>
          <a:srcRect l="27235" t="17276" r="29736" b="55688"/>
          <a:stretch>
            <a:fillRect/>
          </a:stretch>
        </p:blipFill>
        <p:spPr bwMode="auto">
          <a:xfrm>
            <a:off x="1371600" y="1066800"/>
            <a:ext cx="6181725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352800" y="1295400"/>
            <a:ext cx="2606675" cy="1916113"/>
            <a:chOff x="6341685" y="1143000"/>
            <a:chExt cx="2607114" cy="1916667"/>
          </a:xfrm>
        </p:grpSpPr>
        <p:sp>
          <p:nvSpPr>
            <p:cNvPr id="6" name="Oval 5"/>
            <p:cNvSpPr/>
            <p:nvPr/>
          </p:nvSpPr>
          <p:spPr>
            <a:xfrm>
              <a:off x="6341685" y="1143000"/>
              <a:ext cx="2607114" cy="191666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65000"/>
                    <a:alpha val="79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567148" y="1416129"/>
              <a:ext cx="1205116" cy="142916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 rot="10800000">
              <a:off x="6616369" y="2024318"/>
              <a:ext cx="1066980" cy="1587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 rot="5400000">
              <a:off x="6805306" y="1884593"/>
              <a:ext cx="133389" cy="27627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7414215" y="1933020"/>
              <a:ext cx="133389" cy="17941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10800000">
              <a:off x="6619545" y="2295858"/>
              <a:ext cx="1065391" cy="1588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 rot="5400000">
              <a:off x="6806893" y="2157723"/>
              <a:ext cx="133389" cy="27309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7415802" y="2202974"/>
              <a:ext cx="133389" cy="18259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662" name="TextBox 13"/>
            <p:cNvSpPr txBox="1">
              <a:spLocks noChangeArrowheads="1"/>
            </p:cNvSpPr>
            <p:nvPr/>
          </p:nvSpPr>
          <p:spPr bwMode="auto">
            <a:xfrm>
              <a:off x="6688272" y="1900834"/>
              <a:ext cx="2741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27663" name="TextBox 14"/>
            <p:cNvSpPr txBox="1">
              <a:spLocks noChangeArrowheads="1"/>
            </p:cNvSpPr>
            <p:nvPr/>
          </p:nvSpPr>
          <p:spPr bwMode="auto">
            <a:xfrm>
              <a:off x="6681898" y="2185409"/>
              <a:ext cx="2829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7815133" y="1586041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8105695" y="1714665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7858003" y="2360965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7858003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8354974" y="2284743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00990" y="2014790"/>
              <a:ext cx="442988" cy="120685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884995" y="1924276"/>
              <a:ext cx="442988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327982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911987" y="2526113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7651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7652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1981200" y="3656013"/>
            <a:ext cx="5089525" cy="3201987"/>
          </a:xfrm>
        </p:spPr>
        <p:txBody>
          <a:bodyPr/>
          <a:lstStyle/>
          <a:p>
            <a:pPr eaLnBrk="1" hangingPunct="1"/>
            <a:r>
              <a:rPr lang="en-US" sz="2800" smtClean="0">
                <a:sym typeface="Symbol" pitchFamily="18" charset="2"/>
              </a:rPr>
              <a:t>Expressed in the same nucleus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Same genetic background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Same environment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Extremely sensitive</a:t>
            </a:r>
          </a:p>
          <a:p>
            <a:pPr eaLnBrk="1" hangingPunct="1"/>
            <a:endParaRPr lang="en-US" sz="28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00400"/>
            <a:ext cx="31146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1000"/>
            <a:ext cx="6296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5257800" y="6019800"/>
            <a:ext cx="332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Nature Genetics 41, 885, 2009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0" y="4419600"/>
            <a:ext cx="381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24000" y="4419600"/>
            <a:ext cx="1524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3840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rs6983267 is a G/T SNP in a TCF4</a:t>
            </a:r>
          </a:p>
          <a:p>
            <a:r>
              <a:rPr lang="en-US"/>
              <a:t>binding site near the myc oncogene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3897313"/>
            <a:ext cx="569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G/T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57600" y="38862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myc</a:t>
            </a:r>
          </a:p>
        </p:txBody>
      </p:sp>
    </p:spTree>
    <p:extLst>
      <p:ext uri="{BB962C8B-B14F-4D97-AF65-F5344CB8AC3E}">
        <p14:creationId xmlns:p14="http://schemas.microsoft.com/office/powerpoint/2010/main" xmlns="" val="293323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1.7|13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0.1|2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6.5|5.6|4.3|4.4|7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632</Words>
  <Application>Microsoft Office PowerPoint</Application>
  <PresentationFormat>On-screen Show (4:3)</PresentationFormat>
  <Paragraphs>159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Total Expression Analysis</vt:lpstr>
      <vt:lpstr>Slide 6</vt:lpstr>
      <vt:lpstr>Allele-specific Expression</vt:lpstr>
      <vt:lpstr>Allele-specific Expression</vt:lpstr>
      <vt:lpstr>Slide 9</vt:lpstr>
      <vt:lpstr>Slide 10</vt:lpstr>
      <vt:lpstr>Slide 11</vt:lpstr>
      <vt:lpstr>Slide 12</vt:lpstr>
      <vt:lpstr>Kidney as a model for human aging</vt:lpstr>
      <vt:lpstr>Genomic Convergence</vt:lpstr>
      <vt:lpstr>Slide 15</vt:lpstr>
      <vt:lpstr>Slide 16</vt:lpstr>
      <vt:lpstr>Allele-Specific Expression</vt:lpstr>
      <vt:lpstr>Genomic Convergence</vt:lpstr>
      <vt:lpstr>Slide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7</cp:revision>
  <dcterms:created xsi:type="dcterms:W3CDTF">2011-05-15T22:25:00Z</dcterms:created>
  <dcterms:modified xsi:type="dcterms:W3CDTF">2015-04-26T20:31:37Z</dcterms:modified>
</cp:coreProperties>
</file>