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s/slide5.xml" ContentType="application/vnd.openxmlformats-officedocument.presentationml.slide+xml"/>
  <Override PartName="/ppt/slideLayouts/slideLayout11.xml" ContentType="application/vnd.openxmlformats-officedocument.presentationml.slideLayout+xml"/>
  <Override PartName="/ppt/notesSlides/notesSlide16.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notesSlides/notesSlide6.xml" ContentType="application/vnd.openxmlformats-officedocument.presentationml.notesSlide+xml"/>
  <Default Extension="gif" ContentType="image/gif"/>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20"/>
  </p:notesMasterIdLst>
  <p:sldIdLst>
    <p:sldId id="256" r:id="rId2"/>
    <p:sldId id="257" r:id="rId3"/>
    <p:sldId id="260" r:id="rId4"/>
    <p:sldId id="258" r:id="rId5"/>
    <p:sldId id="263" r:id="rId6"/>
    <p:sldId id="259" r:id="rId7"/>
    <p:sldId id="274" r:id="rId8"/>
    <p:sldId id="272" r:id="rId9"/>
    <p:sldId id="264" r:id="rId10"/>
    <p:sldId id="273" r:id="rId11"/>
    <p:sldId id="262" r:id="rId12"/>
    <p:sldId id="266" r:id="rId13"/>
    <p:sldId id="270" r:id="rId14"/>
    <p:sldId id="271" r:id="rId15"/>
    <p:sldId id="268" r:id="rId16"/>
    <p:sldId id="269" r:id="rId17"/>
    <p:sldId id="267" r:id="rId18"/>
    <p:sldId id="265"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3958" autoAdjust="0"/>
    <p:restoredTop sz="67808" autoAdjust="0"/>
  </p:normalViewPr>
  <p:slideViewPr>
    <p:cSldViewPr snapToObjects="1">
      <p:cViewPr varScale="1">
        <p:scale>
          <a:sx n="99" d="100"/>
          <a:sy n="99" d="100"/>
        </p:scale>
        <p:origin x="-274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B16327-316C-7B47-A92B-82E452873C00}" type="datetimeFigureOut">
              <a:rPr lang="en-US" smtClean="0"/>
              <a:pPr/>
              <a:t>5/29/12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F62F55-FF60-0B46-84FB-B0BC03D2ECA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nature.com/nri/journal/v6/n10/glossary/nri1937.html%23df8" TargetMode="External"/><Relationship Id="rId4" Type="http://schemas.openxmlformats.org/officeDocument/2006/relationships/hyperlink" Target="http://www.ncbi.nlm.nih.gov/entrez/query.fcgi?db=gene&amp;amp;cmd=Retrieve&amp;amp;dopt=full_report&amp;amp;list_uids=51094" TargetMode="External"/><Relationship Id="rId5" Type="http://schemas.openxmlformats.org/officeDocument/2006/relationships/hyperlink" Target="http://www.ncbi.nlm.nih.gov/entrez/query.fcgi?db=gene&amp;amp;cmd=Retrieve&amp;amp;dopt=full_report&amp;amp;list_uids=79602" TargetMode="External"/><Relationship Id="rId6" Type="http://schemas.openxmlformats.org/officeDocument/2006/relationships/hyperlink" Target="http://www.nature.com/nri/journal/v6/n10/glossary/nri1937.html%23df9" TargetMode="External"/><Relationship Id="rId7" Type="http://schemas.openxmlformats.org/officeDocument/2006/relationships/hyperlink" Target="http://www.nature.com/nri/journal/v6/n10/glossary/nri1937.html%23df10" TargetMode="External"/><Relationship Id="rId8" Type="http://schemas.openxmlformats.org/officeDocument/2006/relationships/hyperlink" Target="http://www.ncbi.nlm.nih.gov/entrez/query.fcgi?db=gene&amp;amp;cmd=Retrieve&amp;amp;dopt=full_report&amp;amp;list_uids=5468" TargetMode="External"/><Relationship Id="rId9" Type="http://schemas.openxmlformats.org/officeDocument/2006/relationships/hyperlink" Target="http://www.nature.com/nri/journal/v6/n10/full/nri1937.html%23B33" TargetMode="External"/><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www.nature.com/nri/journal/v6/n10/glossary/nri1937.html%23df8"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From Review:</a:t>
            </a:r>
          </a:p>
          <a:p>
            <a:r>
              <a:rPr lang="en-US" sz="1200" kern="1200" dirty="0" smtClean="0">
                <a:solidFill>
                  <a:schemeClr val="tx1"/>
                </a:solidFill>
                <a:latin typeface="+mn-lt"/>
                <a:ea typeface="+mn-ea"/>
                <a:cs typeface="+mn-cs"/>
              </a:rPr>
              <a:t>Adipose tissue is no longer considered to be an inert tissue functioning solely as an energy store, but is emerging as an important factor in the regulation of many pathological processes. Various products of adipose tissue have been characterized, and some of the soluble factors produced by this tissue are known as </a:t>
            </a:r>
            <a:r>
              <a:rPr lang="en-US" sz="1200" kern="1200" dirty="0" err="1" smtClean="0">
                <a:solidFill>
                  <a:schemeClr val="tx1"/>
                </a:solidFill>
                <a:latin typeface="+mn-lt"/>
                <a:ea typeface="+mn-ea"/>
                <a:cs typeface="+mn-cs"/>
              </a:rPr>
              <a:t>adipocytokines</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and </a:t>
            </a:r>
            <a:r>
              <a:rPr lang="en-US" sz="1200" kern="1200" dirty="0" err="1" smtClean="0">
                <a:solidFill>
                  <a:schemeClr val="tx1"/>
                </a:solidFill>
                <a:latin typeface="+mn-lt"/>
                <a:ea typeface="+mn-ea"/>
                <a:cs typeface="+mn-cs"/>
              </a:rPr>
              <a:t>leptin</a:t>
            </a:r>
            <a:r>
              <a:rPr lang="en-US" sz="1200" kern="1200" dirty="0" smtClean="0">
                <a:solidFill>
                  <a:schemeClr val="tx1"/>
                </a:solidFill>
                <a:latin typeface="+mn-lt"/>
                <a:ea typeface="+mn-ea"/>
                <a:cs typeface="+mn-cs"/>
              </a:rPr>
              <a:t> are the most abundant </a:t>
            </a:r>
            <a:r>
              <a:rPr lang="en-US" sz="1200" kern="1200" dirty="0" err="1" smtClean="0">
                <a:solidFill>
                  <a:schemeClr val="tx1"/>
                </a:solidFill>
                <a:latin typeface="+mn-lt"/>
                <a:ea typeface="+mn-ea"/>
                <a:cs typeface="+mn-cs"/>
              </a:rPr>
              <a:t>adipocytokines</a:t>
            </a:r>
            <a:r>
              <a:rPr lang="en-US" sz="1200" kern="1200" dirty="0" smtClean="0">
                <a:solidFill>
                  <a:schemeClr val="tx1"/>
                </a:solidFill>
                <a:latin typeface="+mn-lt"/>
                <a:ea typeface="+mn-ea"/>
                <a:cs typeface="+mn-cs"/>
              </a:rPr>
              <a:t> produced by </a:t>
            </a:r>
            <a:r>
              <a:rPr lang="en-US" sz="1200" kern="1200" dirty="0" err="1" smtClean="0">
                <a:solidFill>
                  <a:schemeClr val="tx1"/>
                </a:solidFill>
                <a:latin typeface="+mn-lt"/>
                <a:ea typeface="+mn-ea"/>
                <a:cs typeface="+mn-cs"/>
              </a:rPr>
              <a:t>adipocytes</a:t>
            </a:r>
            <a:r>
              <a:rPr lang="en-US" sz="1200" kern="1200" dirty="0" smtClean="0">
                <a:solidFill>
                  <a:schemeClr val="tx1"/>
                </a:solidFill>
                <a:latin typeface="+mn-lt"/>
                <a:ea typeface="+mn-ea"/>
                <a:cs typeface="+mn-cs"/>
              </a:rPr>
              <a: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Obesity leads to improper</a:t>
            </a:r>
            <a:r>
              <a:rPr lang="en-US" sz="1200" kern="1200" baseline="0" dirty="0" smtClean="0">
                <a:solidFill>
                  <a:schemeClr val="tx1"/>
                </a:solidFill>
                <a:latin typeface="+mn-lt"/>
                <a:ea typeface="+mn-ea"/>
                <a:cs typeface="+mn-cs"/>
              </a:rPr>
              <a:t> production/secretion of cytokines, often pro-inflammatory. M</a:t>
            </a:r>
            <a:r>
              <a:rPr lang="en-US" sz="1200" kern="1200" dirty="0" smtClean="0">
                <a:solidFill>
                  <a:schemeClr val="tx1"/>
                </a:solidFill>
                <a:latin typeface="+mn-lt"/>
                <a:ea typeface="+mn-ea"/>
                <a:cs typeface="+mn-cs"/>
              </a:rPr>
              <a:t>acrophages in adipose tissue seem to be the main source of TNF, </a:t>
            </a:r>
            <a:r>
              <a:rPr lang="en-US" sz="1200" kern="1200" dirty="0" err="1" smtClean="0">
                <a:solidFill>
                  <a:schemeClr val="tx1"/>
                </a:solidFill>
                <a:latin typeface="+mn-lt"/>
                <a:ea typeface="+mn-ea"/>
                <a:cs typeface="+mn-cs"/>
              </a:rPr>
              <a:t>adipocytes</a:t>
            </a:r>
            <a:r>
              <a:rPr lang="en-US" sz="1200" kern="1200" dirty="0" smtClean="0">
                <a:solidFill>
                  <a:schemeClr val="tx1"/>
                </a:solidFill>
                <a:latin typeface="+mn-lt"/>
                <a:ea typeface="+mn-ea"/>
                <a:cs typeface="+mn-cs"/>
              </a:rPr>
              <a:t> contribute almost one third of the IL-6 concentration in the circulation of patients who are obese</a:t>
            </a:r>
            <a:r>
              <a:rPr lang="en-US" sz="1200" u="sng" kern="1200" dirty="0" smtClean="0">
                <a:solidFill>
                  <a:schemeClr val="tx1"/>
                </a:solidFill>
                <a:latin typeface="+mn-lt"/>
                <a:ea typeface="+mn-ea"/>
                <a:cs typeface="+mn-cs"/>
              </a:rPr>
              <a:t>9.</a:t>
            </a:r>
          </a:p>
          <a:p>
            <a:endParaRPr lang="en-US" sz="1200" u="sng"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In humans, </a:t>
            </a:r>
            <a:r>
              <a:rPr lang="en-US" sz="1200" kern="1200" dirty="0" err="1" smtClean="0">
                <a:solidFill>
                  <a:schemeClr val="tx1"/>
                </a:solidFill>
                <a:latin typeface="+mn-lt"/>
                <a:ea typeface="+mn-ea"/>
                <a:cs typeface="+mn-cs"/>
              </a:rPr>
              <a:t>adipocytokines</a:t>
            </a:r>
            <a:r>
              <a:rPr lang="en-US" sz="1200" kern="1200" dirty="0" smtClean="0">
                <a:solidFill>
                  <a:schemeClr val="tx1"/>
                </a:solidFill>
                <a:latin typeface="+mn-lt"/>
                <a:ea typeface="+mn-ea"/>
                <a:cs typeface="+mn-cs"/>
              </a:rPr>
              <a:t> function as hormones to influence energy homeostasis and to regulate </a:t>
            </a:r>
            <a:r>
              <a:rPr lang="en-US" sz="1200" kern="1200" dirty="0" err="1" smtClean="0">
                <a:solidFill>
                  <a:schemeClr val="tx1"/>
                </a:solidFill>
                <a:latin typeface="+mn-lt"/>
                <a:ea typeface="+mn-ea"/>
                <a:cs typeface="+mn-cs"/>
              </a:rPr>
              <a:t>neuroendocrine</a:t>
            </a:r>
            <a:r>
              <a:rPr lang="en-US" sz="1200" kern="1200" dirty="0" smtClean="0">
                <a:solidFill>
                  <a:schemeClr val="tx1"/>
                </a:solidFill>
                <a:latin typeface="+mn-lt"/>
                <a:ea typeface="+mn-ea"/>
                <a:cs typeface="+mn-cs"/>
              </a:rPr>
              <a:t> function.</a:t>
            </a:r>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dirty="0" smtClean="0">
                <a:solidFill>
                  <a:schemeClr val="tx1"/>
                </a:solidFill>
                <a:latin typeface="+mn-lt"/>
                <a:ea typeface="+mn-ea"/>
                <a:cs typeface="+mn-cs"/>
              </a:rPr>
              <a:t>Cohen et all, 2011: </a:t>
            </a:r>
            <a:r>
              <a:rPr lang="en-US" sz="1200" i="1" kern="1200" dirty="0" smtClean="0">
                <a:solidFill>
                  <a:schemeClr val="tx1"/>
                </a:solidFill>
                <a:latin typeface="+mn-lt"/>
                <a:ea typeface="+mn-ea"/>
                <a:cs typeface="+mn-cs"/>
              </a:rPr>
              <a:t>ADIPOQ, ADIPOR1, and ADIPOR2 Polymorphisms in Relation to Serum </a:t>
            </a:r>
            <a:r>
              <a:rPr lang="en-US" sz="1200" i="1" kern="1200" dirty="0" err="1" smtClean="0">
                <a:solidFill>
                  <a:schemeClr val="tx1"/>
                </a:solidFill>
                <a:latin typeface="+mn-lt"/>
                <a:ea typeface="+mn-ea"/>
                <a:cs typeface="+mn-cs"/>
              </a:rPr>
              <a:t>Adiponectin</a:t>
            </a:r>
            <a:r>
              <a:rPr lang="en-US" sz="1200" i="1" kern="1200" dirty="0" smtClean="0">
                <a:solidFill>
                  <a:schemeClr val="tx1"/>
                </a:solidFill>
                <a:latin typeface="+mn-lt"/>
                <a:ea typeface="+mn-ea"/>
                <a:cs typeface="+mn-cs"/>
              </a:rPr>
              <a:t> Levels and BMI in Black and White Women</a:t>
            </a:r>
            <a:endParaRPr lang="en-US" sz="1200" b="1" kern="1200" dirty="0" smtClean="0">
              <a:solidFill>
                <a:schemeClr val="tx1"/>
              </a:solidFill>
              <a:latin typeface="+mn-lt"/>
              <a:ea typeface="+mn-ea"/>
              <a:cs typeface="+mn-cs"/>
            </a:endParaRP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Using cross-sectional interview data and blood samples collected from 990 black and 977 white women enrolled in the Southern Community Cohort Study (SCCS) from 2002 to 2006, we examined 25 </a:t>
            </a:r>
            <a:r>
              <a:rPr lang="en-US" sz="1200" b="1" kern="1200" dirty="0" err="1" smtClean="0">
                <a:solidFill>
                  <a:schemeClr val="tx1"/>
                </a:solidFill>
                <a:latin typeface="+mn-lt"/>
                <a:ea typeface="+mn-ea"/>
                <a:cs typeface="+mn-cs"/>
              </a:rPr>
              <a:t>SNPs</a:t>
            </a:r>
            <a:r>
              <a:rPr lang="en-US" sz="1200" b="1" kern="1200" dirty="0" smtClean="0">
                <a:solidFill>
                  <a:schemeClr val="tx1"/>
                </a:solidFill>
                <a:latin typeface="+mn-lt"/>
                <a:ea typeface="+mn-ea"/>
                <a:cs typeface="+mn-cs"/>
              </a:rPr>
              <a:t> in </a:t>
            </a:r>
            <a:r>
              <a:rPr lang="en-US" sz="1200" b="1" i="1" kern="1200" dirty="0" smtClean="0">
                <a:solidFill>
                  <a:schemeClr val="tx1"/>
                </a:solidFill>
                <a:latin typeface="+mn-lt"/>
                <a:ea typeface="+mn-ea"/>
                <a:cs typeface="+mn-cs"/>
              </a:rPr>
              <a:t>ADIPOQ, 19 in ADIPOR1, and 27 in ADIPOR2 in relation to serum </a:t>
            </a:r>
            <a:r>
              <a:rPr lang="en-US" sz="1200" b="1" i="1" kern="1200" dirty="0" err="1" smtClean="0">
                <a:solidFill>
                  <a:schemeClr val="tx1"/>
                </a:solidFill>
                <a:latin typeface="+mn-lt"/>
                <a:ea typeface="+mn-ea"/>
                <a:cs typeface="+mn-cs"/>
              </a:rPr>
              <a:t>adiponectin</a:t>
            </a:r>
            <a:r>
              <a:rPr lang="en-US" sz="1200" b="1" i="1" kern="1200" dirty="0" smtClean="0">
                <a:solidFill>
                  <a:schemeClr val="tx1"/>
                </a:solidFill>
                <a:latin typeface="+mn-lt"/>
                <a:ea typeface="+mn-ea"/>
                <a:cs typeface="+mn-cs"/>
              </a:rPr>
              <a:t> levels and BMI using race-stratified linear regression models adjusted for age and percentage African ancestry. SNP rs17366568 in ADIPOQ was significantly associated with serum </a:t>
            </a:r>
            <a:r>
              <a:rPr lang="en-US" sz="1200" b="1" i="1" kern="1200" dirty="0" err="1" smtClean="0">
                <a:solidFill>
                  <a:schemeClr val="tx1"/>
                </a:solidFill>
                <a:latin typeface="+mn-lt"/>
                <a:ea typeface="+mn-ea"/>
                <a:cs typeface="+mn-cs"/>
              </a:rPr>
              <a:t>adiponectin</a:t>
            </a:r>
            <a:r>
              <a:rPr lang="en-US" sz="1200" b="1" i="1" kern="1200" dirty="0" smtClean="0">
                <a:solidFill>
                  <a:schemeClr val="tx1"/>
                </a:solidFill>
                <a:latin typeface="+mn-lt"/>
                <a:ea typeface="+mn-ea"/>
                <a:cs typeface="+mn-cs"/>
              </a:rPr>
              <a:t> levels in white women only (adjusted mean </a:t>
            </a:r>
            <a:r>
              <a:rPr lang="en-US" sz="1200" b="1" i="1" kern="1200" dirty="0" err="1" smtClean="0">
                <a:solidFill>
                  <a:schemeClr val="tx1"/>
                </a:solidFill>
                <a:latin typeface="+mn-lt"/>
                <a:ea typeface="+mn-ea"/>
                <a:cs typeface="+mn-cs"/>
              </a:rPr>
              <a:t>adiponectin</a:t>
            </a:r>
            <a:r>
              <a:rPr lang="en-US" sz="1200" b="1" i="1" kern="1200" dirty="0" smtClean="0">
                <a:solidFill>
                  <a:schemeClr val="tx1"/>
                </a:solidFill>
                <a:latin typeface="+mn-lt"/>
                <a:ea typeface="+mn-ea"/>
                <a:cs typeface="+mn-cs"/>
              </a:rPr>
              <a:t> levels = 15.9 for G/G genotype, 13.7 for A/G, and 9.3 for A/A, P = 0.00036). No other </a:t>
            </a:r>
            <a:r>
              <a:rPr lang="en-US" sz="1200" b="1" i="1" kern="1200" dirty="0" err="1" smtClean="0">
                <a:solidFill>
                  <a:schemeClr val="tx1"/>
                </a:solidFill>
                <a:latin typeface="+mn-lt"/>
                <a:ea typeface="+mn-ea"/>
                <a:cs typeface="+mn-cs"/>
              </a:rPr>
              <a:t>SNPs</a:t>
            </a:r>
            <a:r>
              <a:rPr lang="en-US" sz="1200" b="1" i="1" kern="1200" dirty="0" smtClean="0">
                <a:solidFill>
                  <a:schemeClr val="tx1"/>
                </a:solidFill>
                <a:latin typeface="+mn-lt"/>
                <a:ea typeface="+mn-ea"/>
                <a:cs typeface="+mn-cs"/>
              </a:rPr>
              <a:t> were associated with </a:t>
            </a:r>
            <a:r>
              <a:rPr lang="en-US" sz="1200" b="1" i="1" kern="1200" dirty="0" err="1" smtClean="0">
                <a:solidFill>
                  <a:schemeClr val="tx1"/>
                </a:solidFill>
                <a:latin typeface="+mn-lt"/>
                <a:ea typeface="+mn-ea"/>
                <a:cs typeface="+mn-cs"/>
              </a:rPr>
              <a:t>adiponectin</a:t>
            </a:r>
            <a:r>
              <a:rPr lang="en-US" sz="1200" b="1" i="1" kern="1200" dirty="0" smtClean="0">
                <a:solidFill>
                  <a:schemeClr val="tx1"/>
                </a:solidFill>
                <a:latin typeface="+mn-lt"/>
                <a:ea typeface="+mn-ea"/>
                <a:cs typeface="+mn-cs"/>
              </a:rPr>
              <a:t> or BMI among blacks or whites.</a:t>
            </a:r>
          </a:p>
          <a:p>
            <a:endParaRPr lang="en-US" sz="1200" b="1" i="1" kern="1200" dirty="0" smtClean="0">
              <a:solidFill>
                <a:schemeClr val="tx1"/>
              </a:solidFill>
              <a:latin typeface="+mn-lt"/>
              <a:ea typeface="+mn-ea"/>
              <a:cs typeface="+mn-cs"/>
            </a:endParaRPr>
          </a:p>
          <a:p>
            <a:r>
              <a:rPr lang="en-US" sz="1200" b="1" i="1" kern="1200" dirty="0" smtClean="0">
                <a:solidFill>
                  <a:schemeClr val="tx1"/>
                </a:solidFill>
                <a:latin typeface="+mn-lt"/>
                <a:ea typeface="+mn-ea"/>
                <a:cs typeface="+mn-cs"/>
              </a:rPr>
              <a:t>Average BMI ~30</a:t>
            </a:r>
          </a:p>
          <a:p>
            <a:endParaRPr lang="en-US" sz="1200" b="1" i="1" kern="1200" dirty="0" smtClean="0">
              <a:solidFill>
                <a:schemeClr val="tx1"/>
              </a:solidFill>
              <a:latin typeface="+mn-lt"/>
              <a:ea typeface="+mn-ea"/>
              <a:cs typeface="+mn-cs"/>
            </a:endParaRPr>
          </a:p>
          <a:p>
            <a:r>
              <a:rPr lang="en-US" sz="1200" b="1" i="1" kern="1200" dirty="0" smtClean="0">
                <a:solidFill>
                  <a:schemeClr val="tx1"/>
                </a:solidFill>
                <a:latin typeface="+mn-lt"/>
                <a:ea typeface="+mn-ea"/>
                <a:cs typeface="+mn-cs"/>
              </a:rPr>
              <a:t>Interestingly, GG is more common in black</a:t>
            </a:r>
            <a:r>
              <a:rPr lang="en-US" sz="1200" b="1" i="1" kern="1200" baseline="0" dirty="0" smtClean="0">
                <a:solidFill>
                  <a:schemeClr val="tx1"/>
                </a:solidFill>
                <a:latin typeface="+mn-lt"/>
                <a:ea typeface="+mn-ea"/>
                <a:cs typeface="+mn-cs"/>
              </a:rPr>
              <a:t> women but does not correlate with </a:t>
            </a:r>
            <a:r>
              <a:rPr lang="en-US" sz="1200" b="1" i="1" kern="1200" baseline="0" dirty="0" err="1" smtClean="0">
                <a:solidFill>
                  <a:schemeClr val="tx1"/>
                </a:solidFill>
                <a:latin typeface="+mn-lt"/>
                <a:ea typeface="+mn-ea"/>
                <a:cs typeface="+mn-cs"/>
              </a:rPr>
              <a:t>adiponectin</a:t>
            </a:r>
            <a:r>
              <a:rPr lang="en-US" sz="1200" b="1" i="1" kern="1200" baseline="0" dirty="0" smtClean="0">
                <a:solidFill>
                  <a:schemeClr val="tx1"/>
                </a:solidFill>
                <a:latin typeface="+mn-lt"/>
                <a:ea typeface="+mn-ea"/>
                <a:cs typeface="+mn-cs"/>
              </a:rPr>
              <a:t> levels</a:t>
            </a:r>
          </a:p>
          <a:p>
            <a:endParaRPr lang="en-US" sz="1200" b="1" i="1" kern="1200" baseline="0" dirty="0" smtClean="0">
              <a:solidFill>
                <a:schemeClr val="tx1"/>
              </a:solidFill>
              <a:latin typeface="+mn-lt"/>
              <a:ea typeface="+mn-ea"/>
              <a:cs typeface="+mn-cs"/>
            </a:endParaRPr>
          </a:p>
          <a:p>
            <a:r>
              <a:rPr lang="en-US" sz="1200" b="1" i="1" kern="1200" baseline="0" dirty="0" smtClean="0">
                <a:solidFill>
                  <a:schemeClr val="tx1"/>
                </a:solidFill>
                <a:latin typeface="+mn-lt"/>
                <a:ea typeface="+mn-ea"/>
                <a:cs typeface="+mn-cs"/>
              </a:rPr>
              <a:t>Variance = 1.7%</a:t>
            </a:r>
          </a:p>
          <a:p>
            <a:endParaRPr lang="en-US" sz="1200" b="1" i="1" kern="1200" baseline="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Heritability estimates for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are high (ranging from 30 to 70%) (</a:t>
            </a:r>
            <a:r>
              <a:rPr lang="en-US" sz="1200" u="sng" kern="1200" dirty="0" smtClean="0">
                <a:solidFill>
                  <a:schemeClr val="tx1"/>
                </a:solidFill>
                <a:latin typeface="+mn-lt"/>
                <a:ea typeface="+mn-ea"/>
                <a:cs typeface="+mn-cs"/>
              </a:rPr>
              <a:t>7,8) indicating that the genes encoding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and its receptors are plausible candidates for association with serum levels of the protein.</a:t>
            </a:r>
          </a:p>
          <a:p>
            <a:endParaRPr lang="en-US" sz="1200" u="sng" kern="1200" dirty="0" smtClean="0">
              <a:solidFill>
                <a:schemeClr val="tx1"/>
              </a:solidFill>
              <a:latin typeface="+mn-lt"/>
              <a:ea typeface="+mn-ea"/>
              <a:cs typeface="+mn-cs"/>
            </a:endParaRPr>
          </a:p>
          <a:p>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is a collagen-like protein secreted by adipose tissue and found in relatively high concentration in serum (</a:t>
            </a:r>
            <a:r>
              <a:rPr lang="en-US" sz="1200" u="sng" kern="1200" dirty="0" smtClean="0">
                <a:solidFill>
                  <a:schemeClr val="tx1"/>
                </a:solidFill>
                <a:latin typeface="+mn-lt"/>
                <a:ea typeface="+mn-ea"/>
                <a:cs typeface="+mn-cs"/>
              </a:rPr>
              <a:t>1).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plays an important role in several physiological pathways including those related to insulin action, inflammation, and </a:t>
            </a:r>
            <a:r>
              <a:rPr lang="en-US" sz="1200" u="sng" kern="1200" dirty="0" err="1" smtClean="0">
                <a:solidFill>
                  <a:schemeClr val="tx1"/>
                </a:solidFill>
                <a:latin typeface="+mn-lt"/>
                <a:ea typeface="+mn-ea"/>
                <a:cs typeface="+mn-cs"/>
              </a:rPr>
              <a:t>atherogenesis</a:t>
            </a:r>
            <a:r>
              <a:rPr lang="en-US" sz="1200" u="sng" kern="1200" dirty="0" smtClean="0">
                <a:solidFill>
                  <a:schemeClr val="tx1"/>
                </a:solidFill>
                <a:latin typeface="+mn-lt"/>
                <a:ea typeface="+mn-ea"/>
                <a:cs typeface="+mn-cs"/>
              </a:rPr>
              <a:t> (1,2) and is believed to affect the development and progression of several diseases including cardiovascular disease, diabetes, and cancer at several sites including breast, endometrial, and colorectal (3,4).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levels show a strong inverse association with adiposity (1) and also vary by gender and race with lower levels in women compared to men (5) and in blacks compared to whites (6).</a:t>
            </a:r>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for </a:t>
            </a:r>
            <a:r>
              <a:rPr lang="en-US" dirty="0" err="1" smtClean="0"/>
              <a:t>adiponectin</a:t>
            </a:r>
            <a:r>
              <a:rPr lang="en-US" dirty="0" smtClean="0"/>
              <a:t>, </a:t>
            </a:r>
            <a:r>
              <a:rPr lang="en-US" dirty="0" err="1" smtClean="0"/>
              <a:t>SNPs</a:t>
            </a:r>
            <a:r>
              <a:rPr lang="en-US" dirty="0" smtClean="0"/>
              <a:t> near CDH13 (an </a:t>
            </a:r>
            <a:r>
              <a:rPr lang="en-US" dirty="0" err="1" smtClean="0"/>
              <a:t>adiponectin</a:t>
            </a:r>
            <a:r>
              <a:rPr lang="en-US" dirty="0" smtClean="0"/>
              <a:t> receptor) are highly associated with </a:t>
            </a:r>
            <a:r>
              <a:rPr lang="en-US" dirty="0" err="1" smtClean="0"/>
              <a:t>adiponectin</a:t>
            </a:r>
            <a:r>
              <a:rPr lang="en-US" dirty="0" smtClean="0"/>
              <a:t> levels:</a:t>
            </a:r>
          </a:p>
          <a:p>
            <a:r>
              <a:rPr lang="en-US" dirty="0" smtClean="0"/>
              <a:t>1) Gene: CDH13</a:t>
            </a:r>
          </a:p>
          <a:p>
            <a:r>
              <a:rPr lang="en-US" dirty="0" smtClean="0"/>
              <a:t>2) risk allele: T</a:t>
            </a:r>
          </a:p>
          <a:p>
            <a:r>
              <a:rPr lang="en-US" dirty="0" smtClean="0"/>
              <a:t>3) Odds ratio: .09</a:t>
            </a:r>
          </a:p>
          <a:p>
            <a:r>
              <a:rPr lang="en-US" dirty="0" smtClean="0"/>
              <a:t>4) </a:t>
            </a:r>
            <a:r>
              <a:rPr lang="en-US" dirty="0" err="1" smtClean="0"/>
              <a:t>p</a:t>
            </a:r>
            <a:r>
              <a:rPr lang="en-US" dirty="0" smtClean="0"/>
              <a:t> value: 2.82e-83</a:t>
            </a:r>
          </a:p>
          <a:p>
            <a:r>
              <a:rPr lang="en-US" dirty="0" smtClean="0"/>
              <a:t>5) rs3865188</a:t>
            </a:r>
          </a:p>
          <a:p>
            <a:endParaRPr lang="en-US" dirty="0" smtClean="0"/>
          </a:p>
          <a:p>
            <a:r>
              <a:rPr lang="en-US" dirty="0" smtClean="0"/>
              <a:t>This SNP really only applies to Asian populations.  SNP rs7195409 is also near CDH13 and is slightly correlated in European populations (</a:t>
            </a:r>
            <a:r>
              <a:rPr lang="en-US" dirty="0" err="1" smtClean="0"/>
              <a:t>p</a:t>
            </a:r>
            <a:r>
              <a:rPr lang="en-US" dirty="0" smtClean="0"/>
              <a:t> = 2e-5), but I will focus on rs3865188.</a:t>
            </a:r>
          </a:p>
          <a:p>
            <a:endParaRPr lang="en-US" dirty="0" smtClean="0"/>
          </a:p>
          <a:p>
            <a:r>
              <a:rPr lang="en-US" dirty="0" smtClean="0"/>
              <a:t>Korean: A reporter assay that evaluated the effects of a CDH13 promoter SNP in complete linkage disequilibrium with rs3865188 revealed that the major allele increased expression 2.2-fold.  T allele increases frequency</a:t>
            </a:r>
            <a:r>
              <a:rPr lang="en-US" baseline="0" dirty="0" smtClean="0"/>
              <a:t> 2.2 fold, versus A.  (</a:t>
            </a:r>
            <a:r>
              <a:rPr lang="en-US" baseline="0" dirty="0" err="1" smtClean="0"/>
              <a:t>dbSNP</a:t>
            </a:r>
            <a:r>
              <a:rPr lang="en-US" baseline="0" dirty="0" smtClean="0"/>
              <a:t> has T as major allele, but paper says AA…)</a:t>
            </a:r>
          </a:p>
          <a:p>
            <a:endParaRPr lang="en-US" baseline="0" dirty="0" smtClean="0"/>
          </a:p>
          <a:p>
            <a:r>
              <a:rPr lang="en-US" dirty="0" smtClean="0"/>
              <a:t>Human SNP Array 5.0 (</a:t>
            </a:r>
            <a:r>
              <a:rPr lang="en-US" dirty="0" err="1" smtClean="0"/>
              <a:t>Affymetrix</a:t>
            </a:r>
            <a:r>
              <a:rPr lang="en-US" dirty="0" smtClean="0"/>
              <a:t>) The association between high-molecular-weight </a:t>
            </a:r>
            <a:r>
              <a:rPr lang="en-US" dirty="0" err="1" smtClean="0"/>
              <a:t>adiponectin</a:t>
            </a:r>
            <a:r>
              <a:rPr lang="en-US" dirty="0" smtClean="0"/>
              <a:t> and rs3865188 was even stronger (</a:t>
            </a:r>
            <a:r>
              <a:rPr lang="en-US" dirty="0" err="1" smtClean="0"/>
              <a:t>p</a:t>
            </a:r>
            <a:r>
              <a:rPr lang="en-US" dirty="0" smtClean="0"/>
              <a:t> = 7.36 × 10−58) than seen with log10(total </a:t>
            </a:r>
            <a:r>
              <a:rPr lang="en-US" dirty="0" err="1" smtClean="0"/>
              <a:t>adiponectin</a:t>
            </a:r>
            <a:r>
              <a:rPr lang="en-US" dirty="0" smtClean="0"/>
              <a:t>). </a:t>
            </a:r>
          </a:p>
          <a:p>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 </a:t>
            </a:r>
            <a:r>
              <a:rPr lang="en-US" dirty="0" err="1" smtClean="0"/>
              <a:t>Jee</a:t>
            </a:r>
            <a:r>
              <a:rPr lang="en-US" dirty="0" smtClean="0"/>
              <a:t> et al, 2010 (</a:t>
            </a:r>
            <a:r>
              <a:rPr lang="en-US" dirty="0" err="1" smtClean="0"/>
              <a:t>Adiponectin</a:t>
            </a:r>
            <a:r>
              <a:rPr lang="en-US" dirty="0" smtClean="0"/>
              <a:t> Concentrations: A Genome-wide Association Study): </a:t>
            </a:r>
          </a:p>
          <a:p>
            <a:endParaRPr lang="en-US" dirty="0" smtClean="0"/>
          </a:p>
          <a:p>
            <a:r>
              <a:rPr lang="en-US" dirty="0" smtClean="0"/>
              <a:t>The </a:t>
            </a:r>
            <a:r>
              <a:rPr lang="en-US" dirty="0" err="1" smtClean="0"/>
              <a:t>cadherin</a:t>
            </a:r>
            <a:r>
              <a:rPr lang="en-US" dirty="0" smtClean="0"/>
              <a:t> 13 </a:t>
            </a:r>
            <a:r>
              <a:rPr lang="en-US" dirty="0" err="1" smtClean="0"/>
              <a:t>preprotein</a:t>
            </a:r>
            <a:r>
              <a:rPr lang="en-US" dirty="0" smtClean="0"/>
              <a:t> (CDH13; also known as T-</a:t>
            </a:r>
            <a:r>
              <a:rPr lang="en-US" dirty="0" err="1" smtClean="0"/>
              <a:t>cadherin</a:t>
            </a:r>
            <a:r>
              <a:rPr lang="en-US" dirty="0" smtClean="0"/>
              <a:t>) gene spans 1.2 Mb and contains 14 </a:t>
            </a:r>
            <a:r>
              <a:rPr lang="en-US" dirty="0" err="1" smtClean="0"/>
              <a:t>exons</a:t>
            </a:r>
            <a:r>
              <a:rPr lang="en-US" dirty="0" smtClean="0"/>
              <a:t>. CDH13 has been reported as an </a:t>
            </a:r>
            <a:r>
              <a:rPr lang="en-US" dirty="0" err="1" smtClean="0"/>
              <a:t>adiponectin</a:t>
            </a:r>
            <a:r>
              <a:rPr lang="en-US" dirty="0" smtClean="0"/>
              <a:t> receptor. [20] and [21] The most significant SNP, rs3865188, is located 17.9 kb upstream of CDH13 itself. T-</a:t>
            </a:r>
            <a:r>
              <a:rPr lang="en-US" dirty="0" err="1" smtClean="0"/>
              <a:t>cadherin</a:t>
            </a:r>
            <a:r>
              <a:rPr lang="en-US" dirty="0" smtClean="0"/>
              <a:t> was identified as a receptor for the </a:t>
            </a:r>
            <a:r>
              <a:rPr lang="en-US" dirty="0" err="1" smtClean="0"/>
              <a:t>hexameric</a:t>
            </a:r>
            <a:r>
              <a:rPr lang="en-US" dirty="0" smtClean="0"/>
              <a:t> and high-molecular-weight species of </a:t>
            </a:r>
            <a:r>
              <a:rPr lang="en-US" dirty="0" err="1" smtClean="0"/>
              <a:t>adiponectin</a:t>
            </a:r>
            <a:r>
              <a:rPr lang="en-US" dirty="0" smtClean="0"/>
              <a:t>, but not for the </a:t>
            </a:r>
            <a:r>
              <a:rPr lang="en-US" dirty="0" err="1" smtClean="0"/>
              <a:t>trimeric</a:t>
            </a:r>
            <a:r>
              <a:rPr lang="en-US" dirty="0" smtClean="0"/>
              <a:t> or globular species.20 T-</a:t>
            </a:r>
            <a:r>
              <a:rPr lang="en-US" dirty="0" err="1" smtClean="0"/>
              <a:t>cadherin</a:t>
            </a:r>
            <a:r>
              <a:rPr lang="en-US" dirty="0" smtClean="0"/>
              <a:t> is expressed in endothelial and smooth muscle cells, where it may interact with </a:t>
            </a:r>
            <a:r>
              <a:rPr lang="en-US" dirty="0" err="1" smtClean="0"/>
              <a:t>adiponectin</a:t>
            </a:r>
            <a:r>
              <a:rPr lang="en-US" dirty="0" smtClean="0"/>
              <a:t>. Although transcriptional regulation of CDH13 is not well understood, evidence that a nucleotide variant in the promoter region is associated with increased promoter activity of CDH13 suggests that this variant plays an important role in expression. Furthermore, we showed that the variants in LD with the promoter are positively associated with </a:t>
            </a:r>
            <a:r>
              <a:rPr lang="en-US" dirty="0" err="1" smtClean="0"/>
              <a:t>adiponectin</a:t>
            </a:r>
            <a:r>
              <a:rPr lang="en-US" dirty="0" smtClean="0"/>
              <a:t> levels. Thus, our findings suggest that level of the receptor, CDH13, may regulate </a:t>
            </a:r>
            <a:r>
              <a:rPr lang="en-US" dirty="0" err="1" smtClean="0"/>
              <a:t>adiponectin</a:t>
            </a:r>
            <a:r>
              <a:rPr lang="en-US" dirty="0" smtClean="0"/>
              <a:t> level</a:t>
            </a:r>
            <a:r>
              <a:rPr lang="en-US" dirty="0" smtClean="0"/>
              <a:t>.</a:t>
            </a:r>
          </a:p>
          <a:p>
            <a:endParaRPr lang="en-US" dirty="0" smtClean="0"/>
          </a:p>
          <a:p>
            <a:endParaRPr lang="en-US" dirty="0" smtClean="0"/>
          </a:p>
          <a:p>
            <a:r>
              <a:rPr lang="en-US" dirty="0" smtClean="0"/>
              <a:t>Image is </a:t>
            </a:r>
            <a:r>
              <a:rPr lang="en-US" dirty="0" err="1" smtClean="0"/>
              <a:t>luciferase</a:t>
            </a:r>
            <a:r>
              <a:rPr lang="en-US" baseline="0" dirty="0" smtClean="0"/>
              <a:t> activity of the CDH13 promoter given a SNP in complete linkage </a:t>
            </a:r>
            <a:r>
              <a:rPr lang="en-US" baseline="0" dirty="0" err="1" smtClean="0"/>
              <a:t>disequiliburim</a:t>
            </a:r>
            <a:r>
              <a:rPr lang="en-US" baseline="0" dirty="0" smtClean="0"/>
              <a:t> with </a:t>
            </a:r>
            <a:r>
              <a:rPr lang="en-US" dirty="0" smtClean="0"/>
              <a:t>rs3865188</a:t>
            </a:r>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Novel Loci for </a:t>
            </a:r>
            <a:r>
              <a:rPr lang="en-US" sz="1200" b="1" kern="1200" dirty="0" err="1" smtClean="0">
                <a:solidFill>
                  <a:schemeClr val="tx1"/>
                </a:solidFill>
                <a:latin typeface="+mn-lt"/>
                <a:ea typeface="+mn-ea"/>
                <a:cs typeface="+mn-cs"/>
              </a:rPr>
              <a:t>Adiponectin</a:t>
            </a:r>
            <a:r>
              <a:rPr lang="en-US" sz="1200" b="1" kern="1200" dirty="0" smtClean="0">
                <a:solidFill>
                  <a:schemeClr val="tx1"/>
                </a:solidFill>
                <a:latin typeface="+mn-lt"/>
                <a:ea typeface="+mn-ea"/>
                <a:cs typeface="+mn-cs"/>
              </a:rPr>
              <a:t> Levels and Their Influence on Type 2 Diabetes and Metabolic Traits: A Multi-Ethnic Meta-Analysis of 45,891 Individuals</a:t>
            </a:r>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Also confirmed ARL15 in genotyping</a:t>
            </a:r>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One study pointed to all the usual factors for this discrepancy: different methodologies, rare </a:t>
            </a:r>
            <a:r>
              <a:rPr lang="en-US" dirty="0" err="1" smtClean="0"/>
              <a:t>SNPs</a:t>
            </a:r>
            <a:r>
              <a:rPr lang="en-US" dirty="0" smtClean="0"/>
              <a:t>, common loci with small but additive effects.  Also, population differences.</a:t>
            </a:r>
          </a:p>
          <a:p>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18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was abundantly present in the plasma of healthy volunteers in the range from 1.9 to 17.0 mg/ml.  1999 study that named </a:t>
            </a:r>
            <a:r>
              <a:rPr lang="en-US" sz="1200" kern="1200" dirty="0" err="1" smtClean="0">
                <a:solidFill>
                  <a:schemeClr val="tx1"/>
                </a:solidFill>
                <a:latin typeface="+mn-lt"/>
                <a:ea typeface="+mn-ea"/>
                <a:cs typeface="+mn-cs"/>
              </a:rPr>
              <a:t>adiponectin</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Title of paper:</a:t>
            </a:r>
          </a:p>
          <a:p>
            <a:r>
              <a:rPr lang="en-US" sz="1200" kern="1200" dirty="0" smtClean="0">
                <a:solidFill>
                  <a:schemeClr val="tx1"/>
                </a:solidFill>
                <a:latin typeface="+mn-lt"/>
                <a:ea typeface="+mn-ea"/>
                <a:cs typeface="+mn-cs"/>
              </a:rPr>
              <a:t>Paradoxical Decrease of an Adipose-Specific Protein,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in Obesity</a:t>
            </a:r>
          </a:p>
        </p:txBody>
      </p:sp>
      <p:sp>
        <p:nvSpPr>
          <p:cNvPr id="4" name="Slide Number Placeholder 3"/>
          <p:cNvSpPr>
            <a:spLocks noGrp="1"/>
          </p:cNvSpPr>
          <p:nvPr>
            <p:ph type="sldNum" sz="quarter" idx="10"/>
          </p:nvPr>
        </p:nvSpPr>
        <p:spPr/>
        <p:txBody>
          <a:bodyPr/>
          <a:lstStyle/>
          <a:p>
            <a:fld id="{F2F62F55-FF60-0B46-84FB-B0BC03D2ECAA}"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mn-lt"/>
                <a:ea typeface="+mn-ea"/>
                <a:cs typeface="+mn-cs"/>
              </a:rPr>
              <a:t>From Review:</a:t>
            </a:r>
          </a:p>
          <a:p>
            <a:r>
              <a:rPr lang="en-US" sz="1200" kern="1200" dirty="0" smtClean="0">
                <a:solidFill>
                  <a:schemeClr val="tx1"/>
                </a:solidFill>
                <a:latin typeface="+mn-lt"/>
                <a:ea typeface="+mn-ea"/>
                <a:cs typeface="+mn-cs"/>
              </a:rPr>
              <a:t>Although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is synthesized mainly by </a:t>
            </a:r>
            <a:r>
              <a:rPr lang="en-US" sz="1200" kern="1200" dirty="0" err="1" smtClean="0">
                <a:solidFill>
                  <a:schemeClr val="tx1"/>
                </a:solidFill>
                <a:latin typeface="+mn-lt"/>
                <a:ea typeface="+mn-ea"/>
                <a:cs typeface="+mn-cs"/>
              </a:rPr>
              <a:t>adipocytes</a:t>
            </a:r>
            <a:r>
              <a:rPr lang="en-US" sz="1200" kern="1200" dirty="0" smtClean="0">
                <a:solidFill>
                  <a:schemeClr val="tx1"/>
                </a:solidFill>
                <a:latin typeface="+mn-lt"/>
                <a:ea typeface="+mn-ea"/>
                <a:cs typeface="+mn-cs"/>
              </a:rPr>
              <a:t>, it is also expressed by skeletal muscle cells, cardiac </a:t>
            </a:r>
            <a:r>
              <a:rPr lang="en-US" sz="1200" kern="1200" dirty="0" err="1" smtClean="0">
                <a:solidFill>
                  <a:schemeClr val="tx1"/>
                </a:solidFill>
                <a:latin typeface="+mn-lt"/>
                <a:ea typeface="+mn-ea"/>
                <a:cs typeface="+mn-cs"/>
              </a:rPr>
              <a:t>myocytes</a:t>
            </a:r>
            <a:r>
              <a:rPr lang="en-US" sz="1200" kern="1200" dirty="0" smtClean="0">
                <a:solidFill>
                  <a:schemeClr val="tx1"/>
                </a:solidFill>
                <a:latin typeface="+mn-lt"/>
                <a:ea typeface="+mn-ea"/>
                <a:cs typeface="+mn-cs"/>
              </a:rPr>
              <a:t> and endothelial cells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Full-length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can exist as: a </a:t>
            </a:r>
            <a:r>
              <a:rPr lang="en-US" sz="1200" kern="1200" dirty="0" err="1" smtClean="0">
                <a:solidFill>
                  <a:schemeClr val="tx1"/>
                </a:solidFill>
                <a:latin typeface="+mn-lt"/>
                <a:ea typeface="+mn-ea"/>
                <a:cs typeface="+mn-cs"/>
              </a:rPr>
              <a:t>trimer</a:t>
            </a:r>
            <a:r>
              <a:rPr lang="en-US" sz="1200" kern="1200" dirty="0" smtClean="0">
                <a:solidFill>
                  <a:schemeClr val="tx1"/>
                </a:solidFill>
                <a:latin typeface="+mn-lt"/>
                <a:ea typeface="+mn-ea"/>
                <a:cs typeface="+mn-cs"/>
              </a:rPr>
              <a:t> (known as low-molecular-weight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a </a:t>
            </a:r>
            <a:r>
              <a:rPr lang="en-US" sz="1200" kern="1200" dirty="0" err="1" smtClean="0">
                <a:solidFill>
                  <a:schemeClr val="tx1"/>
                </a:solidFill>
                <a:latin typeface="+mn-lt"/>
                <a:ea typeface="+mn-ea"/>
                <a:cs typeface="+mn-cs"/>
              </a:rPr>
              <a:t>hexamer</a:t>
            </a:r>
            <a:r>
              <a:rPr lang="en-US" sz="1200" kern="1200" dirty="0" smtClean="0">
                <a:solidFill>
                  <a:schemeClr val="tx1"/>
                </a:solidFill>
                <a:latin typeface="+mn-lt"/>
                <a:ea typeface="+mn-ea"/>
                <a:cs typeface="+mn-cs"/>
              </a:rPr>
              <a:t>, which consists of two </a:t>
            </a:r>
            <a:r>
              <a:rPr lang="en-US" sz="1200" kern="1200" dirty="0" err="1" smtClean="0">
                <a:solidFill>
                  <a:schemeClr val="tx1"/>
                </a:solidFill>
                <a:latin typeface="+mn-lt"/>
                <a:ea typeface="+mn-ea"/>
                <a:cs typeface="+mn-cs"/>
              </a:rPr>
              <a:t>trimers</a:t>
            </a:r>
            <a:r>
              <a:rPr lang="en-US" sz="1200" kern="1200" dirty="0" smtClean="0">
                <a:solidFill>
                  <a:schemeClr val="tx1"/>
                </a:solidFill>
                <a:latin typeface="+mn-lt"/>
                <a:ea typeface="+mn-ea"/>
                <a:cs typeface="+mn-cs"/>
              </a:rPr>
              <a:t> linked by a disulphide bond (known as middle-molecular-weight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and a high-molecular-weight 12- to 18-mer</a:t>
            </a:r>
          </a:p>
          <a:p>
            <a:endParaRPr lang="en-US" sz="1200" kern="1200" dirty="0" smtClean="0">
              <a:solidFill>
                <a:schemeClr val="tx1"/>
              </a:solidFill>
              <a:latin typeface="+mn-lt"/>
              <a:ea typeface="+mn-ea"/>
              <a:cs typeface="+mn-cs"/>
            </a:endParaRPr>
          </a:p>
          <a:p>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circulates at high concentrations in human serum (5–10 mg</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Serum levels of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are markedly decreased in individuals with </a:t>
            </a:r>
            <a:r>
              <a:rPr lang="en-US" sz="1200" u="sng" kern="1200" dirty="0" smtClean="0">
                <a:solidFill>
                  <a:schemeClr val="tx1"/>
                </a:solidFill>
                <a:latin typeface="+mn-lt"/>
                <a:ea typeface="+mn-ea"/>
                <a:cs typeface="+mn-cs"/>
                <a:hlinkClick r:id="rId3"/>
              </a:rPr>
              <a:t>visceral obesity and states of insulin resistance, such as non-alcoholic fatty liver disease, atherosclerosis and type 2 diabetes mellitus, and adiponectin levels correlate inversely with insulin resistance</a:t>
            </a:r>
            <a:endParaRPr lang="en-US" sz="1200" u="sng" kern="1200" dirty="0" smtClean="0">
              <a:solidFill>
                <a:schemeClr val="tx1"/>
              </a:solidFill>
              <a:latin typeface="+mn-lt"/>
              <a:ea typeface="+mn-ea"/>
              <a:cs typeface="+mn-cs"/>
            </a:endParaRPr>
          </a:p>
          <a:p>
            <a:endParaRPr lang="en-US" sz="1200" u="sng"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It has been suggested recently that the ratio, and not the absolute amounts, of high-molecular-weight and low-molecular-weight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in the serum might be crucial in determining insulin sensitivity</a:t>
            </a:r>
            <a:r>
              <a:rPr lang="en-US" sz="1200" u="sng" kern="1200" dirty="0" smtClean="0">
                <a:solidFill>
                  <a:schemeClr val="tx1"/>
                </a:solidFill>
                <a:latin typeface="+mn-lt"/>
                <a:ea typeface="+mn-ea"/>
                <a:cs typeface="+mn-cs"/>
              </a:rPr>
              <a:t>31. In support of the importance of circulating high-molecular-weight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in protecting against insulin resistance, moderate weight loss leads to a relative increase in the ratio of high-molecular-weight to middle-molecular-weight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and a decrease in the amount of low-molecular-weight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in the serum32.</a:t>
            </a:r>
          </a:p>
          <a:p>
            <a:endParaRPr lang="en-US" sz="1200" u="sng"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Two receptors for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have been identified recently (</a:t>
            </a:r>
            <a:r>
              <a:rPr lang="en-US" sz="1200" u="sng" kern="1200" dirty="0" smtClean="0">
                <a:solidFill>
                  <a:schemeClr val="tx1"/>
                </a:solidFill>
                <a:latin typeface="+mn-lt"/>
                <a:ea typeface="+mn-ea"/>
                <a:cs typeface="+mn-cs"/>
                <a:hlinkClick r:id="rId4"/>
              </a:rPr>
              <a:t>ADIPOR1 and </a:t>
            </a:r>
            <a:r>
              <a:rPr lang="en-US" sz="1200" u="sng" kern="1200" dirty="0" smtClean="0">
                <a:solidFill>
                  <a:schemeClr val="tx1"/>
                </a:solidFill>
                <a:latin typeface="+mn-lt"/>
                <a:ea typeface="+mn-ea"/>
                <a:cs typeface="+mn-cs"/>
                <a:hlinkClick r:id="rId5"/>
              </a:rPr>
              <a:t>ADIPOR2). ADIPOR1 is expressed widely in mice, whereas ADIPOR2 is expressed mainly in the liver33. Whereas globular adiponectin seems to activate mainly ADIPOR1, ADIPOR2 engages mainly with the full-length variant of adiponectin33. In addition, </a:t>
            </a:r>
            <a:r>
              <a:rPr lang="en-US" sz="1200" u="sng" kern="1200" dirty="0" smtClean="0">
                <a:solidFill>
                  <a:schemeClr val="tx1"/>
                </a:solidFill>
                <a:latin typeface="+mn-lt"/>
                <a:ea typeface="+mn-ea"/>
                <a:cs typeface="+mn-cs"/>
                <a:hlinkClick r:id="rId6"/>
              </a:rPr>
              <a:t>T-cadherin, which is expressed by many cells including endothelial cells and smooth muscle cells, seems to function as a receptor for middle-molecular-weight and high-molecular-weight adiponectin, but not for the trimeric (low-molecular-weight) and globular forms34.</a:t>
            </a:r>
            <a:endParaRPr lang="en-US" sz="1200" u="sng" kern="1200" dirty="0" smtClean="0">
              <a:solidFill>
                <a:schemeClr val="tx1"/>
              </a:solidFill>
              <a:latin typeface="+mn-lt"/>
              <a:ea typeface="+mn-ea"/>
              <a:cs typeface="+mn-cs"/>
            </a:endParaRPr>
          </a:p>
          <a:p>
            <a:endParaRPr lang="en-US" sz="1200" u="sng"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TNF suppresses the transcription of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in an </a:t>
            </a:r>
            <a:r>
              <a:rPr lang="en-US" sz="1200" kern="1200" dirty="0" err="1" smtClean="0">
                <a:solidFill>
                  <a:schemeClr val="tx1"/>
                </a:solidFill>
                <a:latin typeface="+mn-lt"/>
                <a:ea typeface="+mn-ea"/>
                <a:cs typeface="+mn-cs"/>
              </a:rPr>
              <a:t>adipocyte</a:t>
            </a:r>
            <a:r>
              <a:rPr lang="en-US" sz="1200" kern="1200" dirty="0" smtClean="0">
                <a:solidFill>
                  <a:schemeClr val="tx1"/>
                </a:solidFill>
                <a:latin typeface="+mn-lt"/>
                <a:ea typeface="+mn-ea"/>
                <a:cs typeface="+mn-cs"/>
              </a:rPr>
              <a:t> cell line, which might explain the lower levels of serum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in individuals who are obese</a:t>
            </a:r>
            <a:r>
              <a:rPr lang="en-US" sz="1200" u="sng" kern="1200" dirty="0" smtClean="0">
                <a:solidFill>
                  <a:schemeClr val="tx1"/>
                </a:solidFill>
                <a:latin typeface="+mn-lt"/>
                <a:ea typeface="+mn-ea"/>
                <a:cs typeface="+mn-cs"/>
              </a:rPr>
              <a:t>35. Expression of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is also regulated by other pro-inflammatory mediators such as IL-6, which suppresses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transcription and translation in an </a:t>
            </a:r>
            <a:r>
              <a:rPr lang="en-US" sz="1200" u="sng" kern="1200" dirty="0" err="1" smtClean="0">
                <a:solidFill>
                  <a:schemeClr val="tx1"/>
                </a:solidFill>
                <a:latin typeface="+mn-lt"/>
                <a:ea typeface="+mn-ea"/>
                <a:cs typeface="+mn-cs"/>
              </a:rPr>
              <a:t>adipocyte</a:t>
            </a:r>
            <a:r>
              <a:rPr lang="en-US" sz="1200" u="sng" kern="1200" dirty="0" smtClean="0">
                <a:solidFill>
                  <a:schemeClr val="tx1"/>
                </a:solidFill>
                <a:latin typeface="+mn-lt"/>
                <a:ea typeface="+mn-ea"/>
                <a:cs typeface="+mn-cs"/>
              </a:rPr>
              <a:t> cell line36. Weight loss is a potent inducer of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synthesis37, as is activation of </a:t>
            </a:r>
            <a:r>
              <a:rPr lang="en-US" sz="1200" u="sng" kern="1200" dirty="0" smtClean="0">
                <a:solidFill>
                  <a:schemeClr val="tx1"/>
                </a:solidFill>
                <a:latin typeface="+mn-lt"/>
                <a:ea typeface="+mn-ea"/>
                <a:cs typeface="+mn-cs"/>
                <a:hlinkClick r:id="rId7"/>
              </a:rPr>
              <a:t>peroxisome-proliferator-activated receptor- (</a:t>
            </a:r>
            <a:r>
              <a:rPr lang="en-US" sz="1200" u="sng" kern="1200" dirty="0" smtClean="0">
                <a:solidFill>
                  <a:schemeClr val="tx1"/>
                </a:solidFill>
                <a:latin typeface="+mn-lt"/>
                <a:ea typeface="+mn-ea"/>
                <a:cs typeface="+mn-cs"/>
                <a:hlinkClick r:id="rId8"/>
              </a:rPr>
              <a:t>PPAR) by its ligands thiazolidinediones, which are important for the treatment of type 2 diabetes mellitus38, 39. Circulating levels of adiponectin, however, are affected by many other factors including gender, age and lifestyle.</a:t>
            </a:r>
            <a:endParaRPr lang="en-US" sz="1200" u="sng" kern="1200" dirty="0" smtClean="0">
              <a:solidFill>
                <a:schemeClr val="tx1"/>
              </a:solidFill>
              <a:latin typeface="+mn-lt"/>
              <a:ea typeface="+mn-ea"/>
              <a:cs typeface="+mn-cs"/>
            </a:endParaRPr>
          </a:p>
          <a:p>
            <a:endParaRPr lang="en-US" sz="1200" u="sng" kern="1200" dirty="0" smtClean="0">
              <a:solidFill>
                <a:schemeClr val="tx1"/>
              </a:solidFill>
              <a:latin typeface="+mn-lt"/>
              <a:ea typeface="+mn-ea"/>
              <a:cs typeface="+mn-cs"/>
            </a:endParaRPr>
          </a:p>
          <a:p>
            <a:r>
              <a:rPr lang="en-US" sz="1200" u="sng" kern="1200" dirty="0" smtClean="0">
                <a:solidFill>
                  <a:schemeClr val="tx1"/>
                </a:solidFill>
                <a:latin typeface="+mn-lt"/>
                <a:ea typeface="+mn-ea"/>
                <a:cs typeface="+mn-cs"/>
              </a:rPr>
              <a:t>Figure: </a:t>
            </a:r>
            <a:r>
              <a:rPr lang="en-US" sz="1200" b="1" kern="1200" dirty="0" smtClean="0">
                <a:solidFill>
                  <a:schemeClr val="tx1"/>
                </a:solidFill>
                <a:latin typeface="+mn-lt"/>
                <a:ea typeface="+mn-ea"/>
                <a:cs typeface="+mn-cs"/>
              </a:rPr>
              <a:t>a | </a:t>
            </a:r>
            <a:r>
              <a:rPr lang="en-US" sz="1200" b="1" kern="1200" dirty="0" err="1" smtClean="0">
                <a:solidFill>
                  <a:schemeClr val="tx1"/>
                </a:solidFill>
                <a:latin typeface="+mn-lt"/>
                <a:ea typeface="+mn-ea"/>
                <a:cs typeface="+mn-cs"/>
              </a:rPr>
              <a:t>Adiponectin</a:t>
            </a:r>
            <a:r>
              <a:rPr lang="en-US" sz="1200" b="1" kern="1200" dirty="0" smtClean="0">
                <a:solidFill>
                  <a:schemeClr val="tx1"/>
                </a:solidFill>
                <a:latin typeface="+mn-lt"/>
                <a:ea typeface="+mn-ea"/>
                <a:cs typeface="+mn-cs"/>
              </a:rPr>
              <a:t> is produced mainly by </a:t>
            </a:r>
            <a:r>
              <a:rPr lang="en-US" sz="1200" b="1" kern="1200" dirty="0" err="1" smtClean="0">
                <a:solidFill>
                  <a:schemeClr val="tx1"/>
                </a:solidFill>
                <a:latin typeface="+mn-lt"/>
                <a:ea typeface="+mn-ea"/>
                <a:cs typeface="+mn-cs"/>
              </a:rPr>
              <a:t>adipocytes</a:t>
            </a:r>
            <a:r>
              <a:rPr lang="en-US" sz="1200" b="1" kern="1200" dirty="0" smtClean="0">
                <a:solidFill>
                  <a:schemeClr val="tx1"/>
                </a:solidFill>
                <a:latin typeface="+mn-lt"/>
                <a:ea typeface="+mn-ea"/>
                <a:cs typeface="+mn-cs"/>
              </a:rPr>
              <a:t>, but other cell types, such as skeletal and cardiac </a:t>
            </a:r>
            <a:r>
              <a:rPr lang="en-US" sz="1200" b="1" kern="1200" dirty="0" err="1" smtClean="0">
                <a:solidFill>
                  <a:schemeClr val="tx1"/>
                </a:solidFill>
                <a:latin typeface="+mn-lt"/>
                <a:ea typeface="+mn-ea"/>
                <a:cs typeface="+mn-cs"/>
              </a:rPr>
              <a:t>myocytes</a:t>
            </a:r>
            <a:r>
              <a:rPr lang="en-US" sz="1200" b="1" kern="1200" dirty="0" smtClean="0">
                <a:solidFill>
                  <a:schemeClr val="tx1"/>
                </a:solidFill>
                <a:latin typeface="+mn-lt"/>
                <a:ea typeface="+mn-ea"/>
                <a:cs typeface="+mn-cs"/>
              </a:rPr>
              <a:t> and endothelial cells, can also produce this </a:t>
            </a:r>
            <a:r>
              <a:rPr lang="en-US" sz="1200" b="1" kern="1200" dirty="0" err="1" smtClean="0">
                <a:solidFill>
                  <a:schemeClr val="tx1"/>
                </a:solidFill>
                <a:latin typeface="+mn-lt"/>
                <a:ea typeface="+mn-ea"/>
                <a:cs typeface="+mn-cs"/>
              </a:rPr>
              <a:t>adipocytokine</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Adiponectin</a:t>
            </a:r>
            <a:r>
              <a:rPr lang="en-US" sz="1200" b="1" kern="1200" dirty="0" smtClean="0">
                <a:solidFill>
                  <a:schemeClr val="tx1"/>
                </a:solidFill>
                <a:latin typeface="+mn-lt"/>
                <a:ea typeface="+mn-ea"/>
                <a:cs typeface="+mn-cs"/>
              </a:rPr>
              <a:t> exists as a full-length </a:t>
            </a:r>
            <a:r>
              <a:rPr lang="en-US" sz="1200" b="1" kern="1200" dirty="0" err="1" smtClean="0">
                <a:solidFill>
                  <a:schemeClr val="tx1"/>
                </a:solidFill>
                <a:latin typeface="+mn-lt"/>
                <a:ea typeface="+mn-ea"/>
                <a:cs typeface="+mn-cs"/>
              </a:rPr>
              <a:t>trimer</a:t>
            </a:r>
            <a:r>
              <a:rPr lang="en-US" sz="1200" b="1" kern="1200" dirty="0" smtClean="0">
                <a:solidFill>
                  <a:schemeClr val="tx1"/>
                </a:solidFill>
                <a:latin typeface="+mn-lt"/>
                <a:ea typeface="+mn-ea"/>
                <a:cs typeface="+mn-cs"/>
              </a:rPr>
              <a:t> (low-molecular-weight form), as well as a </a:t>
            </a:r>
            <a:r>
              <a:rPr lang="en-US" sz="1200" b="1" kern="1200" dirty="0" err="1" smtClean="0">
                <a:solidFill>
                  <a:schemeClr val="tx1"/>
                </a:solidFill>
                <a:latin typeface="+mn-lt"/>
                <a:ea typeface="+mn-ea"/>
                <a:cs typeface="+mn-cs"/>
              </a:rPr>
              <a:t>proteolytic</a:t>
            </a:r>
            <a:r>
              <a:rPr lang="en-US" sz="1200" b="1" kern="1200" dirty="0" smtClean="0">
                <a:solidFill>
                  <a:schemeClr val="tx1"/>
                </a:solidFill>
                <a:latin typeface="+mn-lt"/>
                <a:ea typeface="+mn-ea"/>
                <a:cs typeface="+mn-cs"/>
              </a:rPr>
              <a:t> cleavage fragment (globular </a:t>
            </a:r>
            <a:r>
              <a:rPr lang="en-US" sz="1200" b="1" kern="1200" dirty="0" err="1" smtClean="0">
                <a:solidFill>
                  <a:schemeClr val="tx1"/>
                </a:solidFill>
                <a:latin typeface="+mn-lt"/>
                <a:ea typeface="+mn-ea"/>
                <a:cs typeface="+mn-cs"/>
              </a:rPr>
              <a:t>adiponectin</a:t>
            </a:r>
            <a:r>
              <a:rPr lang="en-US" sz="1200" b="1" kern="1200" dirty="0" smtClean="0">
                <a:solidFill>
                  <a:schemeClr val="tx1"/>
                </a:solidFill>
                <a:latin typeface="+mn-lt"/>
                <a:ea typeface="+mn-ea"/>
                <a:cs typeface="+mn-cs"/>
              </a:rPr>
              <a:t>). The full-length </a:t>
            </a:r>
            <a:r>
              <a:rPr lang="en-US" sz="1200" b="1" kern="1200" dirty="0" err="1" smtClean="0">
                <a:solidFill>
                  <a:schemeClr val="tx1"/>
                </a:solidFill>
                <a:latin typeface="+mn-lt"/>
                <a:ea typeface="+mn-ea"/>
                <a:cs typeface="+mn-cs"/>
              </a:rPr>
              <a:t>trimer</a:t>
            </a:r>
            <a:r>
              <a:rPr lang="en-US" sz="1200" b="1" kern="1200" dirty="0" smtClean="0">
                <a:solidFill>
                  <a:schemeClr val="tx1"/>
                </a:solidFill>
                <a:latin typeface="+mn-lt"/>
                <a:ea typeface="+mn-ea"/>
                <a:cs typeface="+mn-cs"/>
              </a:rPr>
              <a:t> can </a:t>
            </a:r>
            <a:r>
              <a:rPr lang="en-US" sz="1200" b="1" kern="1200" dirty="0" err="1" smtClean="0">
                <a:solidFill>
                  <a:schemeClr val="tx1"/>
                </a:solidFill>
                <a:latin typeface="+mn-lt"/>
                <a:ea typeface="+mn-ea"/>
                <a:cs typeface="+mn-cs"/>
              </a:rPr>
              <a:t>dimerize</a:t>
            </a:r>
            <a:r>
              <a:rPr lang="en-US" sz="1200" b="1" kern="1200" dirty="0" smtClean="0">
                <a:solidFill>
                  <a:schemeClr val="tx1"/>
                </a:solidFill>
                <a:latin typeface="+mn-lt"/>
                <a:ea typeface="+mn-ea"/>
                <a:cs typeface="+mn-cs"/>
              </a:rPr>
              <a:t> to form a </a:t>
            </a:r>
            <a:r>
              <a:rPr lang="en-US" sz="1200" b="1" kern="1200" dirty="0" err="1" smtClean="0">
                <a:solidFill>
                  <a:schemeClr val="tx1"/>
                </a:solidFill>
                <a:latin typeface="+mn-lt"/>
                <a:ea typeface="+mn-ea"/>
                <a:cs typeface="+mn-cs"/>
              </a:rPr>
              <a:t>hexamer</a:t>
            </a:r>
            <a:r>
              <a:rPr lang="en-US" sz="1200" b="1" kern="1200" dirty="0" smtClean="0">
                <a:solidFill>
                  <a:schemeClr val="tx1"/>
                </a:solidFill>
                <a:latin typeface="+mn-lt"/>
                <a:ea typeface="+mn-ea"/>
                <a:cs typeface="+mn-cs"/>
              </a:rPr>
              <a:t> (middle-molecular-weight form), which can then </a:t>
            </a:r>
            <a:r>
              <a:rPr lang="en-US" sz="1200" b="1" kern="1200" dirty="0" err="1" smtClean="0">
                <a:solidFill>
                  <a:schemeClr val="tx1"/>
                </a:solidFill>
                <a:latin typeface="+mn-lt"/>
                <a:ea typeface="+mn-ea"/>
                <a:cs typeface="+mn-cs"/>
              </a:rPr>
              <a:t>oligomerize</a:t>
            </a:r>
            <a:r>
              <a:rPr lang="en-US" sz="1200" b="1" kern="1200" dirty="0" smtClean="0">
                <a:solidFill>
                  <a:schemeClr val="tx1"/>
                </a:solidFill>
                <a:latin typeface="+mn-lt"/>
                <a:ea typeface="+mn-ea"/>
                <a:cs typeface="+mn-cs"/>
              </a:rPr>
              <a:t> to form a polymer (high-molecular-weight form). It has been proposed that cleavage of full-length </a:t>
            </a:r>
            <a:r>
              <a:rPr lang="en-US" sz="1200" b="1" kern="1200" dirty="0" err="1" smtClean="0">
                <a:solidFill>
                  <a:schemeClr val="tx1"/>
                </a:solidFill>
                <a:latin typeface="+mn-lt"/>
                <a:ea typeface="+mn-ea"/>
                <a:cs typeface="+mn-cs"/>
              </a:rPr>
              <a:t>adiponectin</a:t>
            </a:r>
            <a:r>
              <a:rPr lang="en-US" sz="1200" b="1" kern="1200" dirty="0" smtClean="0">
                <a:solidFill>
                  <a:schemeClr val="tx1"/>
                </a:solidFill>
                <a:latin typeface="+mn-lt"/>
                <a:ea typeface="+mn-ea"/>
                <a:cs typeface="+mn-cs"/>
              </a:rPr>
              <a:t> by a leukocyte </a:t>
            </a:r>
            <a:r>
              <a:rPr lang="en-US" sz="1200" b="1" kern="1200" dirty="0" err="1" smtClean="0">
                <a:solidFill>
                  <a:schemeClr val="tx1"/>
                </a:solidFill>
                <a:latin typeface="+mn-lt"/>
                <a:ea typeface="+mn-ea"/>
                <a:cs typeface="+mn-cs"/>
              </a:rPr>
              <a:t>elastase</a:t>
            </a:r>
            <a:r>
              <a:rPr lang="en-US" sz="1200" b="1" kern="1200" dirty="0" smtClean="0">
                <a:solidFill>
                  <a:schemeClr val="tx1"/>
                </a:solidFill>
                <a:latin typeface="+mn-lt"/>
                <a:ea typeface="+mn-ea"/>
                <a:cs typeface="+mn-cs"/>
              </a:rPr>
              <a:t> secreted by activated </a:t>
            </a:r>
            <a:r>
              <a:rPr lang="en-US" sz="1200" b="1" kern="1200" dirty="0" err="1" smtClean="0">
                <a:solidFill>
                  <a:schemeClr val="tx1"/>
                </a:solidFill>
                <a:latin typeface="+mn-lt"/>
                <a:ea typeface="+mn-ea"/>
                <a:cs typeface="+mn-cs"/>
              </a:rPr>
              <a:t>monocytes</a:t>
            </a:r>
            <a:r>
              <a:rPr lang="en-US" sz="1200" b="1" kern="1200" dirty="0" smtClean="0">
                <a:solidFill>
                  <a:schemeClr val="tx1"/>
                </a:solidFill>
                <a:latin typeface="+mn-lt"/>
                <a:ea typeface="+mn-ea"/>
                <a:cs typeface="+mn-cs"/>
              </a:rPr>
              <a:t> and/or </a:t>
            </a:r>
            <a:r>
              <a:rPr lang="en-US" sz="1200" b="1" kern="1200" dirty="0" err="1" smtClean="0">
                <a:solidFill>
                  <a:schemeClr val="tx1"/>
                </a:solidFill>
                <a:latin typeface="+mn-lt"/>
                <a:ea typeface="+mn-ea"/>
                <a:cs typeface="+mn-cs"/>
              </a:rPr>
              <a:t>neutrophils</a:t>
            </a:r>
            <a:r>
              <a:rPr lang="en-US" sz="1200" b="1" kern="1200" dirty="0" smtClean="0">
                <a:solidFill>
                  <a:schemeClr val="tx1"/>
                </a:solidFill>
                <a:latin typeface="+mn-lt"/>
                <a:ea typeface="+mn-ea"/>
                <a:cs typeface="+mn-cs"/>
              </a:rPr>
              <a:t> generates the globular fragment. </a:t>
            </a:r>
            <a:r>
              <a:rPr lang="en-US" sz="1200" b="1" kern="1200" dirty="0" err="1" smtClean="0">
                <a:solidFill>
                  <a:schemeClr val="tx1"/>
                </a:solidFill>
                <a:latin typeface="+mn-lt"/>
                <a:ea typeface="+mn-ea"/>
                <a:cs typeface="+mn-cs"/>
              </a:rPr>
              <a:t>b</a:t>
            </a:r>
            <a:r>
              <a:rPr lang="en-US" sz="1200" b="1" kern="1200" dirty="0" smtClean="0">
                <a:solidFill>
                  <a:schemeClr val="tx1"/>
                </a:solidFill>
                <a:latin typeface="+mn-lt"/>
                <a:ea typeface="+mn-ea"/>
                <a:cs typeface="+mn-cs"/>
              </a:rPr>
              <a:t> | </a:t>
            </a:r>
            <a:r>
              <a:rPr lang="en-US" sz="1200" b="1" kern="1200" dirty="0" err="1" smtClean="0">
                <a:solidFill>
                  <a:schemeClr val="tx1"/>
                </a:solidFill>
                <a:latin typeface="+mn-lt"/>
                <a:ea typeface="+mn-ea"/>
                <a:cs typeface="+mn-cs"/>
              </a:rPr>
              <a:t>Adiponectin</a:t>
            </a:r>
            <a:r>
              <a:rPr lang="en-US" sz="1200" b="1" kern="1200" dirty="0" smtClean="0">
                <a:solidFill>
                  <a:schemeClr val="tx1"/>
                </a:solidFill>
                <a:latin typeface="+mn-lt"/>
                <a:ea typeface="+mn-ea"/>
                <a:cs typeface="+mn-cs"/>
              </a:rPr>
              <a:t> interacts with at least two known cellular receptors (ADIPOR1 and ADIPOR2). Activation of ADIPOR1 and/or ADIPOR2 by </a:t>
            </a:r>
            <a:r>
              <a:rPr lang="en-US" sz="1200" b="1" kern="1200" dirty="0" err="1" smtClean="0">
                <a:solidFill>
                  <a:schemeClr val="tx1"/>
                </a:solidFill>
                <a:latin typeface="+mn-lt"/>
                <a:ea typeface="+mn-ea"/>
                <a:cs typeface="+mn-cs"/>
              </a:rPr>
              <a:t>adiponectin</a:t>
            </a:r>
            <a:r>
              <a:rPr lang="en-US" sz="1200" b="1" kern="1200" dirty="0" smtClean="0">
                <a:solidFill>
                  <a:schemeClr val="tx1"/>
                </a:solidFill>
                <a:latin typeface="+mn-lt"/>
                <a:ea typeface="+mn-ea"/>
                <a:cs typeface="+mn-cs"/>
              </a:rPr>
              <a:t> stimulates the activation of </a:t>
            </a:r>
            <a:r>
              <a:rPr lang="en-US" sz="1200" b="1" kern="1200" dirty="0" err="1" smtClean="0">
                <a:solidFill>
                  <a:schemeClr val="tx1"/>
                </a:solidFill>
                <a:latin typeface="+mn-lt"/>
                <a:ea typeface="+mn-ea"/>
                <a:cs typeface="+mn-cs"/>
              </a:rPr>
              <a:t>peroxisome-proliferator-activated</a:t>
            </a:r>
            <a:r>
              <a:rPr lang="en-US" sz="1200" b="1" kern="1200" dirty="0" smtClean="0">
                <a:solidFill>
                  <a:schemeClr val="tx1"/>
                </a:solidFill>
                <a:latin typeface="+mn-lt"/>
                <a:ea typeface="+mn-ea"/>
                <a:cs typeface="+mn-cs"/>
              </a:rPr>
              <a:t> receptor- (PPAR), AMP-activated protein </a:t>
            </a:r>
            <a:r>
              <a:rPr lang="en-US" sz="1200" b="1" kern="1200" dirty="0" err="1" smtClean="0">
                <a:solidFill>
                  <a:schemeClr val="tx1"/>
                </a:solidFill>
                <a:latin typeface="+mn-lt"/>
                <a:ea typeface="+mn-ea"/>
                <a:cs typeface="+mn-cs"/>
              </a:rPr>
              <a:t>kinase</a:t>
            </a:r>
            <a:r>
              <a:rPr lang="en-US" sz="1200" b="1" kern="1200" dirty="0" smtClean="0">
                <a:solidFill>
                  <a:schemeClr val="tx1"/>
                </a:solidFill>
                <a:latin typeface="+mn-lt"/>
                <a:ea typeface="+mn-ea"/>
                <a:cs typeface="+mn-cs"/>
              </a:rPr>
              <a:t> (AMPK) and p38 </a:t>
            </a:r>
            <a:r>
              <a:rPr lang="en-US" sz="1200" b="1" kern="1200" dirty="0" err="1" smtClean="0">
                <a:solidFill>
                  <a:schemeClr val="tx1"/>
                </a:solidFill>
                <a:latin typeface="+mn-lt"/>
                <a:ea typeface="+mn-ea"/>
                <a:cs typeface="+mn-cs"/>
              </a:rPr>
              <a:t>mitogen</a:t>
            </a:r>
            <a:r>
              <a:rPr lang="en-US" sz="1200" b="1" kern="1200" dirty="0" smtClean="0">
                <a:solidFill>
                  <a:schemeClr val="tx1"/>
                </a:solidFill>
                <a:latin typeface="+mn-lt"/>
                <a:ea typeface="+mn-ea"/>
                <a:cs typeface="+mn-cs"/>
              </a:rPr>
              <a:t>-activated protein kinase</a:t>
            </a:r>
            <a:r>
              <a:rPr lang="en-US" sz="1200" b="1" u="sng" kern="1200" dirty="0" smtClean="0">
                <a:solidFill>
                  <a:schemeClr val="tx1"/>
                </a:solidFill>
                <a:latin typeface="+mn-lt"/>
                <a:ea typeface="+mn-ea"/>
                <a:cs typeface="+mn-cs"/>
                <a:hlinkClick r:id="rId9"/>
              </a:rPr>
              <a:t>33. Adiponectin regulates the expression of several pro- and anti-inflammatory cytokines. Its main anti-inflammatory function might be related to its capacity to suppress the synthesis of tumour-necrosis factor (TNF) and interferon- (IFN) and to induce the production of anti-inflammatory cytokines such as interleukin-10 (IL-10) and IL-1 receptor antagonist (IL-1RA). Activation of PPARs exerts anti-inflammatory effects through inhibition of the transcriptional activation of pro-inflammatory response genes. ACC, acetyl-CoA carboxylase; GLUT4, glucose transporter type 4; IKK, inhibitor of nuclear factor-B (IB) kinase; NF-B, nuclear factor-B; PPRE, peroxisome-proliferator response element; SREBP1C, sterol-regulatory-element-binding protein 1C; TNFR, TNF receptor.</a:t>
            </a:r>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b="1" dirty="0" smtClean="0">
                <a:solidFill>
                  <a:srgbClr val="000000"/>
                </a:solidFill>
                <a:latin typeface="Arial" pitchFamily="-109" charset="0"/>
                <a:ea typeface="msgothic" charset="0"/>
                <a:cs typeface="msgothic" charset="0"/>
              </a:rPr>
              <a:t>Correlation between total </a:t>
            </a:r>
            <a:r>
              <a:rPr lang="en-GB" sz="1200" b="1" dirty="0" err="1" smtClean="0">
                <a:solidFill>
                  <a:srgbClr val="000000"/>
                </a:solidFill>
                <a:latin typeface="Arial" pitchFamily="-109" charset="0"/>
                <a:ea typeface="msgothic" charset="0"/>
                <a:cs typeface="msgothic" charset="0"/>
              </a:rPr>
              <a:t>adiponectin</a:t>
            </a:r>
            <a:r>
              <a:rPr lang="en-GB" sz="1200" b="1" dirty="0" smtClean="0">
                <a:solidFill>
                  <a:srgbClr val="000000"/>
                </a:solidFill>
                <a:latin typeface="Arial" pitchFamily="-109" charset="0"/>
                <a:ea typeface="msgothic" charset="0"/>
                <a:cs typeface="msgothic" charset="0"/>
              </a:rPr>
              <a:t> (A) and body weight, relative amount of </a:t>
            </a:r>
            <a:r>
              <a:rPr lang="en-GB" sz="1200" b="1" dirty="0" err="1" smtClean="0">
                <a:solidFill>
                  <a:srgbClr val="000000"/>
                </a:solidFill>
                <a:latin typeface="Arial" pitchFamily="-109" charset="0"/>
                <a:ea typeface="msgothic" charset="0"/>
                <a:cs typeface="msgothic" charset="0"/>
              </a:rPr>
              <a:t>adiponectin</a:t>
            </a:r>
            <a:r>
              <a:rPr lang="en-GB" sz="1200" b="1" dirty="0" smtClean="0">
                <a:solidFill>
                  <a:srgbClr val="000000"/>
                </a:solidFill>
                <a:latin typeface="Arial" pitchFamily="-109" charset="0"/>
                <a:ea typeface="msgothic" charset="0"/>
                <a:cs typeface="msgothic" charset="0"/>
              </a:rPr>
              <a:t> </a:t>
            </a:r>
            <a:r>
              <a:rPr lang="en-GB" sz="1200" b="1" dirty="0" err="1" smtClean="0">
                <a:solidFill>
                  <a:srgbClr val="000000"/>
                </a:solidFill>
                <a:latin typeface="Arial" pitchFamily="-109" charset="0"/>
                <a:ea typeface="msgothic" charset="0"/>
                <a:cs typeface="msgothic" charset="0"/>
              </a:rPr>
              <a:t>oligomers</a:t>
            </a:r>
            <a:r>
              <a:rPr lang="en-GB" sz="1200" b="1" dirty="0" smtClean="0">
                <a:solidFill>
                  <a:srgbClr val="000000"/>
                </a:solidFill>
                <a:latin typeface="Arial" pitchFamily="-109" charset="0"/>
                <a:ea typeface="msgothic" charset="0"/>
                <a:cs typeface="msgothic" charset="0"/>
              </a:rPr>
              <a:t> and body weight (B), and absolute concentrations of </a:t>
            </a:r>
            <a:r>
              <a:rPr lang="en-GB" sz="1200" b="1" dirty="0" err="1" smtClean="0">
                <a:solidFill>
                  <a:srgbClr val="000000"/>
                </a:solidFill>
                <a:latin typeface="Arial" pitchFamily="-109" charset="0"/>
                <a:ea typeface="msgothic" charset="0"/>
                <a:cs typeface="msgothic" charset="0"/>
              </a:rPr>
              <a:t>adiponectin</a:t>
            </a:r>
            <a:r>
              <a:rPr lang="en-GB" sz="1200" b="1" dirty="0" smtClean="0">
                <a:solidFill>
                  <a:srgbClr val="000000"/>
                </a:solidFill>
                <a:latin typeface="Arial" pitchFamily="-109" charset="0"/>
                <a:ea typeface="msgothic" charset="0"/>
                <a:cs typeface="msgothic" charset="0"/>
              </a:rPr>
              <a:t> </a:t>
            </a:r>
            <a:r>
              <a:rPr lang="en-GB" sz="1200" b="1" dirty="0" err="1" smtClean="0">
                <a:solidFill>
                  <a:srgbClr val="000000"/>
                </a:solidFill>
                <a:latin typeface="Arial" pitchFamily="-109" charset="0"/>
                <a:ea typeface="msgothic" charset="0"/>
                <a:cs typeface="msgothic" charset="0"/>
              </a:rPr>
              <a:t>oligomers</a:t>
            </a:r>
            <a:r>
              <a:rPr lang="en-GB" sz="1200" b="1" dirty="0" smtClean="0">
                <a:solidFill>
                  <a:srgbClr val="000000"/>
                </a:solidFill>
                <a:latin typeface="Arial" pitchFamily="-109" charset="0"/>
                <a:ea typeface="msgothic" charset="0"/>
                <a:cs typeface="msgothic" charset="0"/>
              </a:rPr>
              <a:t> and body weight (C).</a:t>
            </a: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BMI decreased (35.1 +/- 1.2 to 32.8 +/- 1.1 kg/m(2), P &lt; 0.001), which was associated with an improved metabolite profile. Total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increased from 5.3 +/- 0.5 to 6.1 +/- 0.6 </a:t>
            </a:r>
            <a:r>
              <a:rPr lang="en-US" sz="1200" kern="1200" dirty="0" err="1" smtClean="0">
                <a:solidFill>
                  <a:schemeClr val="tx1"/>
                </a:solidFill>
                <a:latin typeface="+mn-lt"/>
                <a:ea typeface="+mn-ea"/>
                <a:cs typeface="+mn-cs"/>
              </a:rPr>
              <a:t>microg</a:t>
            </a:r>
            <a:r>
              <a:rPr lang="en-US" sz="1200" kern="1200" dirty="0" smtClean="0">
                <a:solidFill>
                  <a:schemeClr val="tx1"/>
                </a:solidFill>
                <a:latin typeface="+mn-lt"/>
                <a:ea typeface="+mn-ea"/>
                <a:cs typeface="+mn-cs"/>
              </a:rPr>
              <a:t>/ml (P = 0.076). High (HMW) and medium molecular weight (MMW)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oligomers</a:t>
            </a:r>
            <a:r>
              <a:rPr lang="en-US" sz="1200" kern="1200" dirty="0" smtClean="0">
                <a:solidFill>
                  <a:schemeClr val="tx1"/>
                </a:solidFill>
                <a:latin typeface="+mn-lt"/>
                <a:ea typeface="+mn-ea"/>
                <a:cs typeface="+mn-cs"/>
              </a:rPr>
              <a:t> significantly increased during weight reduction (HMW: 0.37 +/- 0.07 to 0.4 +/- 0.08 </a:t>
            </a:r>
            <a:r>
              <a:rPr lang="en-US" sz="1200" kern="1200" dirty="0" err="1" smtClean="0">
                <a:solidFill>
                  <a:schemeClr val="tx1"/>
                </a:solidFill>
                <a:latin typeface="+mn-lt"/>
                <a:ea typeface="+mn-ea"/>
                <a:cs typeface="+mn-cs"/>
              </a:rPr>
              <a:t>microg</a:t>
            </a:r>
            <a:r>
              <a:rPr lang="en-US" sz="1200" kern="1200" dirty="0" smtClean="0">
                <a:solidFill>
                  <a:schemeClr val="tx1"/>
                </a:solidFill>
                <a:latin typeface="+mn-lt"/>
                <a:ea typeface="+mn-ea"/>
                <a:cs typeface="+mn-cs"/>
              </a:rPr>
              <a:t>/ml, P = 0.042; MMW: 2.3 +/- 0.2 to 2.9 +/- 0.3 </a:t>
            </a:r>
            <a:r>
              <a:rPr lang="en-US" sz="1200" kern="1200" dirty="0" err="1" smtClean="0">
                <a:solidFill>
                  <a:schemeClr val="tx1"/>
                </a:solidFill>
                <a:latin typeface="+mn-lt"/>
                <a:ea typeface="+mn-ea"/>
                <a:cs typeface="+mn-cs"/>
              </a:rPr>
              <a:t>microg</a:t>
            </a:r>
            <a:r>
              <a:rPr lang="en-US" sz="1200" kern="1200" dirty="0" smtClean="0">
                <a:solidFill>
                  <a:schemeClr val="tx1"/>
                </a:solidFill>
                <a:latin typeface="+mn-lt"/>
                <a:ea typeface="+mn-ea"/>
                <a:cs typeface="+mn-cs"/>
              </a:rPr>
              <a:t>/ml, P = 0.007), while low molecular weight (LMW) did not significantly change. Body weight inversely correlated with HMW (</a:t>
            </a:r>
            <a:r>
              <a:rPr lang="en-US" sz="1200" kern="1200" dirty="0" err="1" smtClean="0">
                <a:solidFill>
                  <a:schemeClr val="tx1"/>
                </a:solidFill>
                <a:latin typeface="+mn-lt"/>
                <a:ea typeface="+mn-ea"/>
                <a:cs typeface="+mn-cs"/>
              </a:rPr>
              <a:t>r</a:t>
            </a:r>
            <a:r>
              <a:rPr lang="en-US" sz="1200" kern="1200" dirty="0" smtClean="0">
                <a:solidFill>
                  <a:schemeClr val="tx1"/>
                </a:solidFill>
                <a:latin typeface="+mn-lt"/>
                <a:ea typeface="+mn-ea"/>
                <a:cs typeface="+mn-cs"/>
              </a:rPr>
              <a:t> = -0.695, P = 0.002) and positively with LMW (</a:t>
            </a:r>
            <a:r>
              <a:rPr lang="en-US" sz="1200" kern="1200" dirty="0" err="1" smtClean="0">
                <a:solidFill>
                  <a:schemeClr val="tx1"/>
                </a:solidFill>
                <a:latin typeface="+mn-lt"/>
                <a:ea typeface="+mn-ea"/>
                <a:cs typeface="+mn-cs"/>
              </a:rPr>
              <a:t>r</a:t>
            </a:r>
            <a:r>
              <a:rPr lang="en-US" sz="1200" kern="1200" dirty="0" smtClean="0">
                <a:solidFill>
                  <a:schemeClr val="tx1"/>
                </a:solidFill>
                <a:latin typeface="+mn-lt"/>
                <a:ea typeface="+mn-ea"/>
                <a:cs typeface="+mn-cs"/>
              </a:rPr>
              <a:t> = 0.579, P = 0.015).</a:t>
            </a:r>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has anti-</a:t>
            </a:r>
            <a:r>
              <a:rPr lang="en-US" sz="1200" kern="1200" dirty="0" err="1" smtClean="0">
                <a:solidFill>
                  <a:schemeClr val="tx1"/>
                </a:solidFill>
                <a:latin typeface="+mn-lt"/>
                <a:ea typeface="+mn-ea"/>
                <a:cs typeface="+mn-cs"/>
              </a:rPr>
              <a:t>angiogenic</a:t>
            </a:r>
            <a:r>
              <a:rPr lang="en-US" sz="1200" kern="1200" dirty="0" smtClean="0">
                <a:solidFill>
                  <a:schemeClr val="tx1"/>
                </a:solidFill>
                <a:latin typeface="+mn-lt"/>
                <a:ea typeface="+mn-ea"/>
                <a:cs typeface="+mn-cs"/>
              </a:rPr>
              <a:t> effects, through the inhibition of endothelial-cell proliferation and migration</a:t>
            </a:r>
            <a:r>
              <a:rPr lang="en-US" sz="1200" u="sng" kern="1200" dirty="0" smtClean="0">
                <a:solidFill>
                  <a:schemeClr val="tx1"/>
                </a:solidFill>
                <a:latin typeface="+mn-lt"/>
                <a:ea typeface="+mn-ea"/>
                <a:cs typeface="+mn-cs"/>
              </a:rPr>
              <a:t>101. In a mouse </a:t>
            </a:r>
            <a:r>
              <a:rPr lang="en-US" sz="1200" u="sng" kern="1200" dirty="0" err="1" smtClean="0">
                <a:solidFill>
                  <a:schemeClr val="tx1"/>
                </a:solidFill>
                <a:latin typeface="+mn-lt"/>
                <a:ea typeface="+mn-ea"/>
                <a:cs typeface="+mn-cs"/>
              </a:rPr>
              <a:t>tumour</a:t>
            </a:r>
            <a:r>
              <a:rPr lang="en-US" sz="1200" u="sng" kern="1200" dirty="0" smtClean="0">
                <a:solidFill>
                  <a:schemeClr val="tx1"/>
                </a:solidFill>
                <a:latin typeface="+mn-lt"/>
                <a:ea typeface="+mn-ea"/>
                <a:cs typeface="+mn-cs"/>
              </a:rPr>
              <a:t> model,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markedly inhibited primary </a:t>
            </a:r>
            <a:r>
              <a:rPr lang="en-US" sz="1200" u="sng" kern="1200" dirty="0" err="1" smtClean="0">
                <a:solidFill>
                  <a:schemeClr val="tx1"/>
                </a:solidFill>
                <a:latin typeface="+mn-lt"/>
                <a:ea typeface="+mn-ea"/>
                <a:cs typeface="+mn-cs"/>
              </a:rPr>
              <a:t>tumour</a:t>
            </a:r>
            <a:r>
              <a:rPr lang="en-US" sz="1200" u="sng" kern="1200" dirty="0" smtClean="0">
                <a:solidFill>
                  <a:schemeClr val="tx1"/>
                </a:solidFill>
                <a:latin typeface="+mn-lt"/>
                <a:ea typeface="+mn-ea"/>
                <a:cs typeface="+mn-cs"/>
              </a:rPr>
              <a:t> growth in a </a:t>
            </a:r>
            <a:r>
              <a:rPr lang="en-US" sz="1200" u="sng" kern="1200" dirty="0" err="1" smtClean="0">
                <a:solidFill>
                  <a:schemeClr val="tx1"/>
                </a:solidFill>
                <a:latin typeface="+mn-lt"/>
                <a:ea typeface="+mn-ea"/>
                <a:cs typeface="+mn-cs"/>
              </a:rPr>
              <a:t>caspase</a:t>
            </a:r>
            <a:r>
              <a:rPr lang="en-US" sz="1200" u="sng" kern="1200" dirty="0" smtClean="0">
                <a:solidFill>
                  <a:schemeClr val="tx1"/>
                </a:solidFill>
                <a:latin typeface="+mn-lt"/>
                <a:ea typeface="+mn-ea"/>
                <a:cs typeface="+mn-cs"/>
              </a:rPr>
              <a:t>-dependent manner and it resulted in endothelial-cell apoptosis102. Prostate cancer is also associated with obesity, and full-length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inhibits the growth of prostate-cancer cells at physiological concentrations103. Many studies have investigated the effect of </a:t>
            </a:r>
            <a:r>
              <a:rPr lang="en-US" sz="1200" u="sng" kern="1200" dirty="0" err="1" smtClean="0">
                <a:solidFill>
                  <a:schemeClr val="tx1"/>
                </a:solidFill>
                <a:latin typeface="+mn-lt"/>
                <a:ea typeface="+mn-ea"/>
                <a:cs typeface="+mn-cs"/>
              </a:rPr>
              <a:t>leptin</a:t>
            </a:r>
            <a:r>
              <a:rPr lang="en-US" sz="1200" u="sng" kern="1200" dirty="0" smtClean="0">
                <a:solidFill>
                  <a:schemeClr val="tx1"/>
                </a:solidFill>
                <a:latin typeface="+mn-lt"/>
                <a:ea typeface="+mn-ea"/>
                <a:cs typeface="+mn-cs"/>
              </a:rPr>
              <a:t> on different cancer types in experimental cellular and animal models104. Most of the studies indicate that </a:t>
            </a:r>
            <a:r>
              <a:rPr lang="en-US" sz="1200" u="sng" kern="1200" dirty="0" err="1" smtClean="0">
                <a:solidFill>
                  <a:schemeClr val="tx1"/>
                </a:solidFill>
                <a:latin typeface="+mn-lt"/>
                <a:ea typeface="+mn-ea"/>
                <a:cs typeface="+mn-cs"/>
              </a:rPr>
              <a:t>leptin</a:t>
            </a:r>
            <a:r>
              <a:rPr lang="en-US" sz="1200" u="sng" kern="1200" dirty="0" smtClean="0">
                <a:solidFill>
                  <a:schemeClr val="tx1"/>
                </a:solidFill>
                <a:latin typeface="+mn-lt"/>
                <a:ea typeface="+mn-ea"/>
                <a:cs typeface="+mn-cs"/>
              </a:rPr>
              <a:t> can </a:t>
            </a:r>
            <a:r>
              <a:rPr lang="en-US" sz="1200" u="sng" kern="1200" dirty="0" err="1" smtClean="0">
                <a:solidFill>
                  <a:schemeClr val="tx1"/>
                </a:solidFill>
                <a:latin typeface="+mn-lt"/>
                <a:ea typeface="+mn-ea"/>
                <a:cs typeface="+mn-cs"/>
              </a:rPr>
              <a:t>potentiate</a:t>
            </a:r>
            <a:r>
              <a:rPr lang="en-US" sz="1200" u="sng" kern="1200" dirty="0" smtClean="0">
                <a:solidFill>
                  <a:schemeClr val="tx1"/>
                </a:solidFill>
                <a:latin typeface="+mn-lt"/>
                <a:ea typeface="+mn-ea"/>
                <a:cs typeface="+mn-cs"/>
              </a:rPr>
              <a:t> the growth of cancer cells (breast, </a:t>
            </a:r>
            <a:r>
              <a:rPr lang="en-US" sz="1200" u="sng" kern="1200" dirty="0" err="1" smtClean="0">
                <a:solidFill>
                  <a:schemeClr val="tx1"/>
                </a:solidFill>
                <a:latin typeface="+mn-lt"/>
                <a:ea typeface="+mn-ea"/>
                <a:cs typeface="+mn-cs"/>
              </a:rPr>
              <a:t>oesophageal</a:t>
            </a:r>
            <a:r>
              <a:rPr lang="en-US" sz="1200" u="sng" kern="1200" dirty="0" smtClean="0">
                <a:solidFill>
                  <a:schemeClr val="tx1"/>
                </a:solidFill>
                <a:latin typeface="+mn-lt"/>
                <a:ea typeface="+mn-ea"/>
                <a:cs typeface="+mn-cs"/>
              </a:rPr>
              <a:t>, gastric, pancreatic, colorectal, prostate, ovarian and lung carcinoma cell lines), whereas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seems to decrease cell proliferation.</a:t>
            </a:r>
          </a:p>
          <a:p>
            <a:endParaRPr lang="en-US" sz="1200" u="sng"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Recently, it has been shown that patients with various types of cancer, including gastric, endometrial, prostate and breast cancer, have low levels of circulating adiponectin</a:t>
            </a:r>
            <a:r>
              <a:rPr lang="en-US" sz="1200" u="sng" kern="1200" dirty="0" smtClean="0">
                <a:solidFill>
                  <a:schemeClr val="tx1"/>
                </a:solidFill>
                <a:latin typeface="+mn-lt"/>
                <a:ea typeface="+mn-ea"/>
                <a:cs typeface="+mn-cs"/>
              </a:rPr>
              <a:t>105, 106, 107, 108. Another study indicated an association of obesity and decreased </a:t>
            </a:r>
            <a:r>
              <a:rPr lang="en-US" sz="1200" u="sng" kern="1200" dirty="0" err="1" smtClean="0">
                <a:solidFill>
                  <a:schemeClr val="tx1"/>
                </a:solidFill>
                <a:latin typeface="+mn-lt"/>
                <a:ea typeface="+mn-ea"/>
                <a:cs typeface="+mn-cs"/>
              </a:rPr>
              <a:t>adiponectin</a:t>
            </a:r>
            <a:r>
              <a:rPr lang="en-US" sz="1200" u="sng" kern="1200" dirty="0" smtClean="0">
                <a:solidFill>
                  <a:schemeClr val="tx1"/>
                </a:solidFill>
                <a:latin typeface="+mn-lt"/>
                <a:ea typeface="+mn-ea"/>
                <a:cs typeface="+mn-cs"/>
              </a:rPr>
              <a:t> serum concentrations with colorectal adenomas and a higher risk of colorectal cancer109.</a:t>
            </a:r>
          </a:p>
          <a:p>
            <a:endParaRPr lang="en-US" sz="1200" u="sng"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Serum levels of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are markedly decreased in individuals with </a:t>
            </a:r>
            <a:r>
              <a:rPr lang="en-US" sz="1200" u="sng" kern="1200" dirty="0" smtClean="0">
                <a:solidFill>
                  <a:schemeClr val="tx1"/>
                </a:solidFill>
                <a:latin typeface="+mn-lt"/>
                <a:ea typeface="+mn-ea"/>
                <a:cs typeface="+mn-cs"/>
                <a:hlinkClick r:id="rId3"/>
              </a:rPr>
              <a:t>visceral obesity and states of insulin resistance, such as non-alcoholic fatty liver disease, atherosclerosis and type 2 diabetes mellitus, and adiponectin levels correlate inversely with insulin resistance</a:t>
            </a:r>
            <a:endParaRPr lang="en-US" sz="1200" u="sng"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Yamauchi et al, 2001:</a:t>
            </a:r>
            <a:r>
              <a:rPr lang="en-US" sz="1200"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The fat-derived hormone </a:t>
            </a:r>
            <a:r>
              <a:rPr lang="en-US" sz="1200" b="1" kern="1200" dirty="0" err="1" smtClean="0">
                <a:solidFill>
                  <a:schemeClr val="tx1"/>
                </a:solidFill>
                <a:latin typeface="+mn-lt"/>
                <a:ea typeface="+mn-ea"/>
                <a:cs typeface="+mn-cs"/>
              </a:rPr>
              <a:t>adiponectin</a:t>
            </a:r>
            <a:r>
              <a:rPr lang="en-US" sz="1200" b="1" kern="1200" dirty="0" smtClean="0">
                <a:solidFill>
                  <a:schemeClr val="tx1"/>
                </a:solidFill>
                <a:latin typeface="+mn-lt"/>
                <a:ea typeface="+mn-ea"/>
                <a:cs typeface="+mn-cs"/>
              </a:rPr>
              <a:t> reverses insulin resistance associated with both </a:t>
            </a:r>
            <a:r>
              <a:rPr lang="en-US" sz="1200" b="1" kern="1200" dirty="0" err="1" smtClean="0">
                <a:solidFill>
                  <a:schemeClr val="tx1"/>
                </a:solidFill>
                <a:latin typeface="+mn-lt"/>
                <a:ea typeface="+mn-ea"/>
                <a:cs typeface="+mn-cs"/>
              </a:rPr>
              <a:t>lipoatrophy</a:t>
            </a:r>
            <a:r>
              <a:rPr lang="en-US" sz="1200" b="1" kern="1200" dirty="0" smtClean="0">
                <a:solidFill>
                  <a:schemeClr val="tx1"/>
                </a:solidFill>
                <a:latin typeface="+mn-lt"/>
                <a:ea typeface="+mn-ea"/>
                <a:cs typeface="+mn-cs"/>
              </a:rPr>
              <a:t> and obesity</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From paper:</a:t>
            </a:r>
          </a:p>
          <a:p>
            <a:r>
              <a:rPr lang="en-US" sz="1200" kern="1200" dirty="0" smtClean="0">
                <a:solidFill>
                  <a:schemeClr val="tx1"/>
                </a:solidFill>
                <a:latin typeface="+mn-lt"/>
                <a:ea typeface="+mn-ea"/>
                <a:cs typeface="+mn-cs"/>
              </a:rPr>
              <a:t>We next studied whether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can improve insulin resistance and diabetes in </a:t>
            </a:r>
            <a:r>
              <a:rPr lang="en-US" sz="1200" i="1" kern="1200" dirty="0" smtClean="0">
                <a:solidFill>
                  <a:schemeClr val="tx1"/>
                </a:solidFill>
                <a:latin typeface="+mn-lt"/>
                <a:ea typeface="+mn-ea"/>
                <a:cs typeface="+mn-cs"/>
              </a:rPr>
              <a:t>db/db and </a:t>
            </a:r>
            <a:r>
              <a:rPr lang="en-US" sz="1200" i="1" kern="1200" dirty="0" err="1" smtClean="0">
                <a:solidFill>
                  <a:schemeClr val="tx1"/>
                </a:solidFill>
                <a:latin typeface="+mn-lt"/>
                <a:ea typeface="+mn-ea"/>
                <a:cs typeface="+mn-cs"/>
              </a:rPr>
              <a:t>KKA</a:t>
            </a:r>
            <a:r>
              <a:rPr lang="en-US" sz="1200" i="1" kern="1200" baseline="30000" dirty="0" err="1" smtClean="0">
                <a:solidFill>
                  <a:schemeClr val="tx1"/>
                </a:solidFill>
                <a:latin typeface="+mn-lt"/>
                <a:ea typeface="+mn-ea"/>
                <a:cs typeface="+mn-cs"/>
              </a:rPr>
              <a:t>y</a:t>
            </a:r>
            <a:r>
              <a:rPr lang="en-US" sz="1200" i="1" kern="1200" baseline="0" dirty="0" smtClean="0">
                <a:solidFill>
                  <a:schemeClr val="tx1"/>
                </a:solidFill>
                <a:latin typeface="+mn-lt"/>
                <a:ea typeface="+mn-ea"/>
                <a:cs typeface="+mn-cs"/>
              </a:rPr>
              <a:t> mice (KK mice </a:t>
            </a:r>
            <a:r>
              <a:rPr lang="en-US" sz="1200" i="1" kern="1200" baseline="0" dirty="0" err="1" smtClean="0">
                <a:solidFill>
                  <a:schemeClr val="tx1"/>
                </a:solidFill>
                <a:latin typeface="+mn-lt"/>
                <a:ea typeface="+mn-ea"/>
                <a:cs typeface="+mn-cs"/>
              </a:rPr>
              <a:t>overexpressing</a:t>
            </a:r>
            <a:r>
              <a:rPr lang="en-US" sz="1200" i="1" kern="1200" baseline="0" dirty="0" smtClean="0">
                <a:solidFill>
                  <a:schemeClr val="tx1"/>
                </a:solidFill>
                <a:latin typeface="+mn-lt"/>
                <a:ea typeface="+mn-ea"/>
                <a:cs typeface="+mn-cs"/>
              </a:rPr>
              <a:t> agouti), two different mouse models of type 2 diabetes characterized by obesity, </a:t>
            </a:r>
            <a:r>
              <a:rPr lang="en-US" sz="1200" i="1" kern="1200" baseline="0" dirty="0" err="1" smtClean="0">
                <a:solidFill>
                  <a:schemeClr val="tx1"/>
                </a:solidFill>
                <a:latin typeface="+mn-lt"/>
                <a:ea typeface="+mn-ea"/>
                <a:cs typeface="+mn-cs"/>
              </a:rPr>
              <a:t>hyperlipidemia</a:t>
            </a:r>
            <a:r>
              <a:rPr lang="en-US" sz="1200" i="1" kern="1200" baseline="0" dirty="0" smtClean="0">
                <a:solidFill>
                  <a:schemeClr val="tx1"/>
                </a:solidFill>
                <a:latin typeface="+mn-lt"/>
                <a:ea typeface="+mn-ea"/>
                <a:cs typeface="+mn-cs"/>
              </a:rPr>
              <a:t>, insulin resistance and hyperglycemia</a:t>
            </a:r>
            <a:r>
              <a:rPr lang="en-US" sz="1200" i="1" u="sng" kern="1200" baseline="0" dirty="0" smtClean="0">
                <a:solidFill>
                  <a:schemeClr val="tx1"/>
                </a:solidFill>
                <a:latin typeface="+mn-lt"/>
                <a:ea typeface="+mn-ea"/>
                <a:cs typeface="+mn-cs"/>
              </a:rPr>
              <a:t>1, 33. Serum </a:t>
            </a:r>
            <a:r>
              <a:rPr lang="en-US" sz="1200" i="1" u="sng" kern="1200" baseline="0" dirty="0" err="1" smtClean="0">
                <a:solidFill>
                  <a:schemeClr val="tx1"/>
                </a:solidFill>
                <a:latin typeface="+mn-lt"/>
                <a:ea typeface="+mn-ea"/>
                <a:cs typeface="+mn-cs"/>
              </a:rPr>
              <a:t>adiponectin</a:t>
            </a:r>
            <a:r>
              <a:rPr lang="en-US" sz="1200" i="1" u="sng" kern="1200" baseline="0" dirty="0" smtClean="0">
                <a:solidFill>
                  <a:schemeClr val="tx1"/>
                </a:solidFill>
                <a:latin typeface="+mn-lt"/>
                <a:ea typeface="+mn-ea"/>
                <a:cs typeface="+mn-cs"/>
              </a:rPr>
              <a:t> levels were decreased in wild-type mice on a high-fat diet (Fig. 4a, lane 3) compared with those in mice on a high-carbohydrate diet </a:t>
            </a:r>
          </a:p>
          <a:p>
            <a:endParaRPr lang="en-US" sz="1200" i="1" u="sng" kern="1200" baseline="0" dirty="0" smtClean="0">
              <a:solidFill>
                <a:schemeClr val="tx1"/>
              </a:solidFill>
              <a:latin typeface="+mn-lt"/>
              <a:ea typeface="+mn-ea"/>
              <a:cs typeface="+mn-cs"/>
            </a:endParaRPr>
          </a:p>
          <a:p>
            <a:r>
              <a:rPr lang="en-US" sz="1200" i="0" u="none" kern="1200" baseline="0" dirty="0" smtClean="0">
                <a:solidFill>
                  <a:schemeClr val="tx1"/>
                </a:solidFill>
                <a:latin typeface="+mn-lt"/>
                <a:ea typeface="+mn-ea"/>
                <a:cs typeface="+mn-cs"/>
              </a:rPr>
              <a:t>GTT: glucose tolerance test</a:t>
            </a:r>
            <a:endParaRPr lang="en-US" i="0" u="none"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Its expression and/or secretion is increased by leanness, cold exposure, </a:t>
            </a:r>
            <a:r>
              <a:rPr lang="en-US" dirty="0" err="1" smtClean="0"/>
              <a:t>adrenalectomy</a:t>
            </a:r>
            <a:r>
              <a:rPr lang="en-US" dirty="0" smtClean="0"/>
              <a:t>, insulin-like growth factor 1, </a:t>
            </a:r>
            <a:r>
              <a:rPr lang="en-US" dirty="0" err="1" smtClean="0"/>
              <a:t>ionomycin</a:t>
            </a:r>
            <a:r>
              <a:rPr lang="en-US" dirty="0" smtClean="0"/>
              <a:t>, and </a:t>
            </a:r>
            <a:r>
              <a:rPr lang="en-US" dirty="0" err="1" smtClean="0"/>
              <a:t>thiazolidenediones</a:t>
            </a:r>
            <a:r>
              <a:rPr lang="en-US" dirty="0" smtClean="0"/>
              <a:t>, and decreased by obesity, tumor necrosis factor-, </a:t>
            </a:r>
            <a:r>
              <a:rPr lang="en-US" dirty="0" err="1" smtClean="0"/>
              <a:t>glucocorticoids</a:t>
            </a:r>
            <a:r>
              <a:rPr lang="en-US" dirty="0" smtClean="0"/>
              <a:t>, -adrenergic agonists, and cyclic adenosine </a:t>
            </a:r>
            <a:r>
              <a:rPr lang="en-US" dirty="0" err="1" smtClean="0"/>
              <a:t>monophosphate</a:t>
            </a:r>
            <a:r>
              <a:rPr lang="en-US" dirty="0" smtClean="0"/>
              <a:t> </a:t>
            </a:r>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err="1" smtClean="0"/>
              <a:t>Heid</a:t>
            </a:r>
            <a:r>
              <a:rPr lang="en-US" dirty="0" smtClean="0"/>
              <a:t> et all, 2010</a:t>
            </a:r>
            <a:r>
              <a:rPr lang="en-US" baseline="0" dirty="0" smtClean="0"/>
              <a:t> </a:t>
            </a:r>
            <a:r>
              <a:rPr lang="en-US" sz="1200" kern="1200" dirty="0" smtClean="0">
                <a:solidFill>
                  <a:schemeClr val="tx1"/>
                </a:solidFill>
                <a:latin typeface="+mn-lt"/>
                <a:ea typeface="+mn-ea"/>
                <a:cs typeface="+mn-cs"/>
              </a:rPr>
              <a:t>Clear detection of ADIPOQ locus as the major gene for plasma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Results of genome-wide association analyses including 4659 European individuals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Conclusion:</a:t>
            </a:r>
          </a:p>
          <a:p>
            <a:r>
              <a:rPr lang="en-US" sz="1200" kern="1200" dirty="0" smtClean="0">
                <a:solidFill>
                  <a:schemeClr val="tx1"/>
                </a:solidFill>
                <a:latin typeface="+mn-lt"/>
                <a:ea typeface="+mn-ea"/>
                <a:cs typeface="+mn-cs"/>
              </a:rPr>
              <a:t>We demonstrated the ADIPOQ gene as the only major gene for plasma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which explains 6.7% of the phenotypic variance. We further found that neither this gene nor any of the metabolic syndrome loci explained the sex differences observed for plasma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Larger studies are needed to identify more moderate genetic determinants of plasma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Plasma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shows pronounced differences between men and women with about 1.5 times higher concentrations in women [10]. An explanation for these differences is lacking as plasma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is only moderately influenced by nutritional behavior, physical activity or other environmental components [5], [8] and [11]. However, there is clear evidence for a high heritability of about 50% [4], [12], [13] and [14] which one study even suggested to be sex-dependent [14]. In-line with lower plasma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in men, higher </a:t>
            </a:r>
            <a:r>
              <a:rPr lang="en-US" sz="1200" kern="1200" dirty="0" err="1" smtClean="0">
                <a:solidFill>
                  <a:schemeClr val="tx1"/>
                </a:solidFill>
                <a:latin typeface="+mn-lt"/>
                <a:ea typeface="+mn-ea"/>
                <a:cs typeface="+mn-cs"/>
              </a:rPr>
              <a:t>prevalences</a:t>
            </a:r>
            <a:r>
              <a:rPr lang="en-US" sz="1200" kern="1200" dirty="0" smtClean="0">
                <a:solidFill>
                  <a:schemeClr val="tx1"/>
                </a:solidFill>
                <a:latin typeface="+mn-lt"/>
                <a:ea typeface="+mn-ea"/>
                <a:cs typeface="+mn-cs"/>
              </a:rPr>
              <a:t> of type 2 diabetes and impaired fasting glucose were also reported in men [15].</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SNP rs17366568 showing the strongest association in our GWA study explained 3.8% of the variance and this number increased to 6.7% if all analyzable </a:t>
            </a:r>
            <a:r>
              <a:rPr lang="en-US" sz="1200" kern="1200" dirty="0" err="1" smtClean="0">
                <a:solidFill>
                  <a:schemeClr val="tx1"/>
                </a:solidFill>
                <a:latin typeface="+mn-lt"/>
                <a:ea typeface="+mn-ea"/>
                <a:cs typeface="+mn-cs"/>
              </a:rPr>
              <a:t>SNPs</a:t>
            </a:r>
            <a:r>
              <a:rPr lang="en-US" sz="1200" kern="1200" dirty="0" smtClean="0">
                <a:solidFill>
                  <a:schemeClr val="tx1"/>
                </a:solidFill>
                <a:latin typeface="+mn-lt"/>
                <a:ea typeface="+mn-ea"/>
                <a:cs typeface="+mn-cs"/>
              </a:rPr>
              <a:t> in the ADIPOQ region were included into the model. This pronounced difference of the explained variance between the two models can be explained by a large number of </a:t>
            </a:r>
            <a:r>
              <a:rPr lang="en-US" sz="1200" kern="1200" dirty="0" err="1" smtClean="0">
                <a:solidFill>
                  <a:schemeClr val="tx1"/>
                </a:solidFill>
                <a:latin typeface="+mn-lt"/>
                <a:ea typeface="+mn-ea"/>
                <a:cs typeface="+mn-cs"/>
              </a:rPr>
              <a:t>SNPs</a:t>
            </a:r>
            <a:r>
              <a:rPr lang="en-US" sz="1200" kern="1200" dirty="0" smtClean="0">
                <a:solidFill>
                  <a:schemeClr val="tx1"/>
                </a:solidFill>
                <a:latin typeface="+mn-lt"/>
                <a:ea typeface="+mn-ea"/>
                <a:cs typeface="+mn-cs"/>
              </a:rPr>
              <a:t> independently contributing to </a:t>
            </a:r>
            <a:r>
              <a:rPr lang="en-US" sz="1200" kern="1200" dirty="0" err="1" smtClean="0">
                <a:solidFill>
                  <a:schemeClr val="tx1"/>
                </a:solidFill>
                <a:latin typeface="+mn-lt"/>
                <a:ea typeface="+mn-ea"/>
                <a:cs typeface="+mn-cs"/>
              </a:rPr>
              <a:t>adiponectin</a:t>
            </a:r>
            <a:r>
              <a:rPr lang="en-US" sz="1200" kern="1200" dirty="0" smtClean="0">
                <a:solidFill>
                  <a:schemeClr val="tx1"/>
                </a:solidFill>
                <a:latin typeface="+mn-lt"/>
                <a:ea typeface="+mn-ea"/>
                <a:cs typeface="+mn-cs"/>
              </a:rPr>
              <a:t> levels. The </a:t>
            </a:r>
            <a:r>
              <a:rPr lang="en-US" sz="1200" kern="1200" dirty="0" err="1" smtClean="0">
                <a:solidFill>
                  <a:schemeClr val="tx1"/>
                </a:solidFill>
                <a:latin typeface="+mn-lt"/>
                <a:ea typeface="+mn-ea"/>
                <a:cs typeface="+mn-cs"/>
              </a:rPr>
              <a:t>SNPs</a:t>
            </a:r>
            <a:r>
              <a:rPr lang="en-US" sz="1200" kern="1200" dirty="0" smtClean="0">
                <a:solidFill>
                  <a:schemeClr val="tx1"/>
                </a:solidFill>
                <a:latin typeface="+mn-lt"/>
                <a:ea typeface="+mn-ea"/>
                <a:cs typeface="+mn-cs"/>
              </a:rPr>
              <a:t> contributing most to the explained variance are not only located in the three different LD blocks but also several genetic variants within each of at least two of the three blocks contribute to the explained variance. In total, the explained variance was very similar to the 8% reported earlier [10].</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Clear detection of ADIPOQ locus as the major gene for plasma </a:t>
            </a:r>
            <a:r>
              <a:rPr lang="en-US" dirty="0" err="1" smtClean="0"/>
              <a:t>adiponectin</a:t>
            </a:r>
            <a:r>
              <a:rPr lang="en-US" dirty="0" smtClean="0"/>
              <a:t>: Results of genome-wide association analyses including 4659 European individuals</a:t>
            </a:r>
          </a:p>
          <a:p>
            <a:r>
              <a:rPr lang="en-US" dirty="0" smtClean="0"/>
              <a:t>4655 subjects, men and women</a:t>
            </a:r>
          </a:p>
          <a:p>
            <a:endParaRPr lang="en-US" dirty="0" smtClean="0"/>
          </a:p>
          <a:p>
            <a:r>
              <a:rPr lang="en-US" dirty="0" smtClean="0"/>
              <a:t>ADIPOQ was studied earlier as a candidate gene and the relationship to plasma levels has long been recognized. The SNP rs17366568 showing the strongest association in our GWA study explained 3.8% of the variance and this number increased to 6.7% if all analyzable </a:t>
            </a:r>
            <a:r>
              <a:rPr lang="en-US" dirty="0" err="1" smtClean="0"/>
              <a:t>SNPs</a:t>
            </a:r>
            <a:r>
              <a:rPr lang="en-US" dirty="0" smtClean="0"/>
              <a:t> in the ADIPOQ region were included into the model. This pronounced difference of the explained variance between the two models can be explained by a large number of </a:t>
            </a:r>
            <a:r>
              <a:rPr lang="en-US" dirty="0" err="1" smtClean="0"/>
              <a:t>SNPs</a:t>
            </a:r>
            <a:r>
              <a:rPr lang="en-US" dirty="0" smtClean="0"/>
              <a:t> independently contributing to </a:t>
            </a:r>
            <a:r>
              <a:rPr lang="en-US" dirty="0" err="1" smtClean="0"/>
              <a:t>adiponectin</a:t>
            </a:r>
            <a:r>
              <a:rPr lang="en-US" dirty="0" smtClean="0"/>
              <a:t> levels. The </a:t>
            </a:r>
            <a:r>
              <a:rPr lang="en-US" dirty="0" err="1" smtClean="0"/>
              <a:t>SNPs</a:t>
            </a:r>
            <a:r>
              <a:rPr lang="en-US" dirty="0" smtClean="0"/>
              <a:t> contributing most to the explained variance are not only located in the three different LD blocks but also several genetic variants within each of at least two of the three blocks contribute to the explained variance. In total, the explained variance was very similar to the 8% reported earlier </a:t>
            </a:r>
          </a:p>
          <a:p>
            <a:endParaRPr lang="en-US" dirty="0" smtClean="0"/>
          </a:p>
          <a:p>
            <a:r>
              <a:rPr lang="en-US" dirty="0" smtClean="0"/>
              <a:t>Methods:</a:t>
            </a:r>
          </a:p>
          <a:p>
            <a:r>
              <a:rPr lang="en-US" dirty="0" smtClean="0"/>
              <a:t>We combined genome-wide association scans of three population-based studies including 4659 persons. For the replication stage in 13795 subjects, we selected the 20 top signals of the combined analysis, as well as the 10 top signals with </a:t>
            </a:r>
            <a:r>
              <a:rPr lang="en-US" dirty="0" err="1" smtClean="0"/>
              <a:t>p</a:t>
            </a:r>
            <a:r>
              <a:rPr lang="en-US" dirty="0" smtClean="0"/>
              <a:t>-values less than 1.0 × 10−4 for each the men- and the women-specific analyses. We further selected 73 </a:t>
            </a:r>
            <a:r>
              <a:rPr lang="en-US" dirty="0" err="1" smtClean="0"/>
              <a:t>SNPs</a:t>
            </a:r>
            <a:r>
              <a:rPr lang="en-US" dirty="0" smtClean="0"/>
              <a:t> that were consistently associated with metabolic syndrome parameters in previous genome-wide association studies to check for their association with plasma </a:t>
            </a:r>
            <a:r>
              <a:rPr lang="en-US" dirty="0" err="1" smtClean="0"/>
              <a:t>adiponectin</a:t>
            </a:r>
            <a:r>
              <a:rPr lang="en-US" dirty="0" smtClean="0"/>
              <a:t>.</a:t>
            </a:r>
            <a:endParaRPr lang="en-US" dirty="0"/>
          </a:p>
        </p:txBody>
      </p:sp>
      <p:sp>
        <p:nvSpPr>
          <p:cNvPr id="4" name="Slide Number Placeholder 3"/>
          <p:cNvSpPr>
            <a:spLocks noGrp="1"/>
          </p:cNvSpPr>
          <p:nvPr>
            <p:ph type="sldNum" sz="quarter" idx="10"/>
          </p:nvPr>
        </p:nvSpPr>
        <p:spPr/>
        <p:txBody>
          <a:bodyPr/>
          <a:lstStyle/>
          <a:p>
            <a:fld id="{F2F62F55-FF60-0B46-84FB-B0BC03D2ECAA}"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F5C157-74D3-764F-B801-6DDC8FF9DD2F}" type="datetimeFigureOut">
              <a:rPr lang="en-US" smtClean="0"/>
              <a:pPr/>
              <a:t>5/29/12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663292-ABD1-7A47-BEBF-6CFDA233901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F5C157-74D3-764F-B801-6DDC8FF9DD2F}" type="datetimeFigureOut">
              <a:rPr lang="en-US" smtClean="0"/>
              <a:pPr/>
              <a:t>5/29/12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663292-ABD1-7A47-BEBF-6CFDA233901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F5C157-74D3-764F-B801-6DDC8FF9DD2F}" type="datetimeFigureOut">
              <a:rPr lang="en-US" smtClean="0"/>
              <a:pPr/>
              <a:t>5/29/12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663292-ABD1-7A47-BEBF-6CFDA233901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F5C157-74D3-764F-B801-6DDC8FF9DD2F}" type="datetimeFigureOut">
              <a:rPr lang="en-US" smtClean="0"/>
              <a:pPr/>
              <a:t>5/29/12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663292-ABD1-7A47-BEBF-6CFDA233901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F5C157-74D3-764F-B801-6DDC8FF9DD2F}" type="datetimeFigureOut">
              <a:rPr lang="en-US" smtClean="0"/>
              <a:pPr/>
              <a:t>5/29/12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663292-ABD1-7A47-BEBF-6CFDA233901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F5C157-74D3-764F-B801-6DDC8FF9DD2F}" type="datetimeFigureOut">
              <a:rPr lang="en-US" smtClean="0"/>
              <a:pPr/>
              <a:t>5/29/12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663292-ABD1-7A47-BEBF-6CFDA233901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F5C157-74D3-764F-B801-6DDC8FF9DD2F}" type="datetimeFigureOut">
              <a:rPr lang="en-US" smtClean="0"/>
              <a:pPr/>
              <a:t>5/29/12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663292-ABD1-7A47-BEBF-6CFDA233901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F5C157-74D3-764F-B801-6DDC8FF9DD2F}" type="datetimeFigureOut">
              <a:rPr lang="en-US" smtClean="0"/>
              <a:pPr/>
              <a:t>5/29/12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663292-ABD1-7A47-BEBF-6CFDA233901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F5C157-74D3-764F-B801-6DDC8FF9DD2F}" type="datetimeFigureOut">
              <a:rPr lang="en-US" smtClean="0"/>
              <a:pPr/>
              <a:t>5/29/12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663292-ABD1-7A47-BEBF-6CFDA233901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F5C157-74D3-764F-B801-6DDC8FF9DD2F}" type="datetimeFigureOut">
              <a:rPr lang="en-US" smtClean="0"/>
              <a:pPr/>
              <a:t>5/29/12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663292-ABD1-7A47-BEBF-6CFDA233901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F5C157-74D3-764F-B801-6DDC8FF9DD2F}" type="datetimeFigureOut">
              <a:rPr lang="en-US" smtClean="0"/>
              <a:pPr/>
              <a:t>5/29/12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663292-ABD1-7A47-BEBF-6CFDA233901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F5C157-74D3-764F-B801-6DDC8FF9DD2F}" type="datetimeFigureOut">
              <a:rPr lang="en-US" smtClean="0"/>
              <a:pPr/>
              <a:t>5/29/12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663292-ABD1-7A47-BEBF-6CFDA233901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png"/><Relationship Id="rId5"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00200"/>
            <a:ext cx="9144000" cy="1470025"/>
          </a:xfrm>
        </p:spPr>
        <p:txBody>
          <a:bodyPr>
            <a:normAutofit fontScale="90000"/>
          </a:bodyPr>
          <a:lstStyle/>
          <a:p>
            <a:r>
              <a:rPr lang="en-US" sz="5333" u="sng" dirty="0" err="1" smtClean="0"/>
              <a:t>Adiponectin</a:t>
            </a:r>
            <a:r>
              <a:rPr lang="en-US" sz="5333" u="sng" dirty="0" smtClean="0"/>
              <a:t>:</a:t>
            </a:r>
            <a:r>
              <a:rPr lang="en-US" dirty="0" smtClean="0"/>
              <a:t/>
            </a:r>
            <a:br>
              <a:rPr lang="en-US" dirty="0" smtClean="0"/>
            </a:br>
            <a:r>
              <a:rPr lang="en-US" dirty="0" smtClean="0"/>
              <a:t>Understanding the regulation of a metabolically important protein hormone.</a:t>
            </a:r>
            <a:endParaRPr lang="en-US" dirty="0"/>
          </a:p>
        </p:txBody>
      </p:sp>
      <p:sp>
        <p:nvSpPr>
          <p:cNvPr id="3" name="Subtitle 2"/>
          <p:cNvSpPr>
            <a:spLocks noGrp="1"/>
          </p:cNvSpPr>
          <p:nvPr>
            <p:ph type="subTitle" idx="1"/>
          </p:nvPr>
        </p:nvSpPr>
        <p:spPr>
          <a:xfrm>
            <a:off x="1371600" y="4343400"/>
            <a:ext cx="6400800" cy="1752600"/>
          </a:xfrm>
        </p:spPr>
        <p:txBody>
          <a:bodyPr/>
          <a:lstStyle/>
          <a:p>
            <a:r>
              <a:rPr lang="en-US" dirty="0" smtClean="0"/>
              <a:t>Bethany Schaffer</a:t>
            </a:r>
          </a:p>
          <a:p>
            <a:r>
              <a:rPr lang="en-US" dirty="0" smtClean="0"/>
              <a:t>Personalized Medicine and Genomics</a:t>
            </a:r>
          </a:p>
          <a:p>
            <a:r>
              <a:rPr lang="en-US" dirty="0" smtClean="0"/>
              <a:t>May 29, 2012</a:t>
            </a:r>
            <a:endParaRPr lang="en-US" dirty="0"/>
          </a:p>
        </p:txBody>
      </p:sp>
      <p:pic>
        <p:nvPicPr>
          <p:cNvPr id="4" name="Picture 44" descr="nri1937-f2"/>
          <p:cNvPicPr>
            <a:picLocks noChangeAspect="1" noChangeArrowheads="1"/>
          </p:cNvPicPr>
          <p:nvPr/>
        </p:nvPicPr>
        <p:blipFill>
          <a:blip r:embed="rId2"/>
          <a:srcRect l="72334" t="25752" b="60695"/>
          <a:stretch>
            <a:fillRect/>
          </a:stretch>
        </p:blipFill>
        <p:spPr bwMode="auto">
          <a:xfrm>
            <a:off x="3886200" y="3405148"/>
            <a:ext cx="1328771" cy="101445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ADIPOQ contains all significant </a:t>
            </a:r>
            <a:r>
              <a:rPr lang="en-US" dirty="0" err="1" smtClean="0"/>
              <a:t>SNPs</a:t>
            </a:r>
            <a:r>
              <a:rPr lang="en-US" dirty="0" smtClean="0"/>
              <a:t> in European individuals</a:t>
            </a:r>
            <a:endParaRPr lang="en-US" dirty="0"/>
          </a:p>
        </p:txBody>
      </p:sp>
      <p:pic>
        <p:nvPicPr>
          <p:cNvPr id="4" name="Content Placeholder 3" descr="Picture 34.png"/>
          <p:cNvPicPr>
            <a:picLocks noGrp="1" noChangeAspect="1"/>
          </p:cNvPicPr>
          <p:nvPr>
            <p:ph idx="1"/>
          </p:nvPr>
        </p:nvPicPr>
        <p:blipFill>
          <a:blip r:embed="rId3"/>
          <a:srcRect l="-2082" r="430"/>
          <a:stretch>
            <a:fillRect/>
          </a:stretch>
        </p:blipFill>
        <p:spPr>
          <a:xfrm>
            <a:off x="500743" y="1219200"/>
            <a:ext cx="8262257" cy="5257800"/>
          </a:xfrm>
        </p:spPr>
      </p:pic>
      <p:sp>
        <p:nvSpPr>
          <p:cNvPr id="5" name="TextBox 4"/>
          <p:cNvSpPr txBox="1"/>
          <p:nvPr/>
        </p:nvSpPr>
        <p:spPr>
          <a:xfrm>
            <a:off x="7489806" y="6477000"/>
            <a:ext cx="1654194" cy="369332"/>
          </a:xfrm>
          <a:prstGeom prst="rect">
            <a:avLst/>
          </a:prstGeom>
          <a:noFill/>
        </p:spPr>
        <p:txBody>
          <a:bodyPr wrap="none" rtlCol="0">
            <a:spAutoFit/>
          </a:bodyPr>
          <a:lstStyle/>
          <a:p>
            <a:r>
              <a:rPr lang="en-US" dirty="0" err="1" smtClean="0"/>
              <a:t>Heid</a:t>
            </a:r>
            <a:r>
              <a:rPr lang="en-US" dirty="0" smtClean="0"/>
              <a:t> et al, 2010</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rs17366568 in </a:t>
            </a:r>
            <a:r>
              <a:rPr lang="en-US" b="1" u="sng" dirty="0" err="1" smtClean="0"/>
              <a:t>intron</a:t>
            </a:r>
            <a:r>
              <a:rPr lang="en-US" b="1" u="sng" dirty="0" smtClean="0"/>
              <a:t> 1 of ADIPOQ</a:t>
            </a:r>
            <a:endParaRPr lang="en-US" u="sng" dirty="0"/>
          </a:p>
        </p:txBody>
      </p:sp>
      <p:sp>
        <p:nvSpPr>
          <p:cNvPr id="3" name="Content Placeholder 2"/>
          <p:cNvSpPr>
            <a:spLocks noGrp="1"/>
          </p:cNvSpPr>
          <p:nvPr>
            <p:ph idx="1"/>
          </p:nvPr>
        </p:nvSpPr>
        <p:spPr/>
        <p:txBody>
          <a:bodyPr>
            <a:noAutofit/>
          </a:bodyPr>
          <a:lstStyle/>
          <a:p>
            <a:r>
              <a:rPr lang="en-US" sz="2400" dirty="0" smtClean="0"/>
              <a:t>Explains 3.8% of variance, 6.7% if all ADIPOQ </a:t>
            </a:r>
            <a:r>
              <a:rPr lang="en-US" sz="2400" dirty="0" err="1" smtClean="0"/>
              <a:t>SNPs</a:t>
            </a:r>
            <a:r>
              <a:rPr lang="en-US" sz="2400" dirty="0" smtClean="0"/>
              <a:t> included</a:t>
            </a:r>
          </a:p>
          <a:p>
            <a:r>
              <a:rPr lang="en-US" sz="2400" dirty="0" smtClean="0"/>
              <a:t>SNP only significant in Europeans</a:t>
            </a:r>
          </a:p>
          <a:p>
            <a:r>
              <a:rPr lang="en-US" sz="2400" dirty="0" smtClean="0"/>
              <a:t>Could not find significant </a:t>
            </a:r>
            <a:r>
              <a:rPr lang="en-US" sz="2400" dirty="0" err="1" smtClean="0"/>
              <a:t>SNPs</a:t>
            </a:r>
            <a:r>
              <a:rPr lang="en-US" sz="2400" dirty="0" smtClean="0"/>
              <a:t> in ADIPOR1 or </a:t>
            </a:r>
            <a:r>
              <a:rPr lang="en-US" sz="2400" dirty="0" smtClean="0"/>
              <a:t>ADIPOR2</a:t>
            </a:r>
          </a:p>
          <a:p>
            <a:endParaRPr lang="en-US" sz="2400" dirty="0" smtClean="0"/>
          </a:p>
          <a:p>
            <a:r>
              <a:rPr lang="en-US" sz="2400" dirty="0" smtClean="0"/>
              <a:t>adjusted </a:t>
            </a:r>
            <a:r>
              <a:rPr lang="en-US" sz="2400" dirty="0"/>
              <a:t>mean </a:t>
            </a:r>
            <a:r>
              <a:rPr lang="en-US" sz="2400" dirty="0" err="1"/>
              <a:t>adiponectin</a:t>
            </a:r>
            <a:r>
              <a:rPr lang="en-US" sz="2400" dirty="0"/>
              <a:t> </a:t>
            </a:r>
            <a:r>
              <a:rPr lang="en-US" sz="2400" dirty="0" smtClean="0"/>
              <a:t>levels in European women:</a:t>
            </a:r>
          </a:p>
          <a:p>
            <a:pPr>
              <a:buNone/>
            </a:pPr>
            <a:r>
              <a:rPr lang="en-US" sz="2400" dirty="0" smtClean="0"/>
              <a:t>			15.9ug/ml </a:t>
            </a:r>
            <a:r>
              <a:rPr lang="en-US" sz="2400" dirty="0"/>
              <a:t>for G/G </a:t>
            </a:r>
            <a:r>
              <a:rPr lang="en-US" sz="2400" dirty="0" smtClean="0"/>
              <a:t>genotype</a:t>
            </a:r>
          </a:p>
          <a:p>
            <a:pPr>
              <a:buNone/>
            </a:pPr>
            <a:r>
              <a:rPr lang="en-US" sz="2400" dirty="0" smtClean="0"/>
              <a:t>			13.7ug/ml </a:t>
            </a:r>
            <a:r>
              <a:rPr lang="en-US" sz="2400" dirty="0"/>
              <a:t>for A/</a:t>
            </a:r>
            <a:r>
              <a:rPr lang="en-US" sz="2400" dirty="0" smtClean="0"/>
              <a:t>G</a:t>
            </a:r>
          </a:p>
          <a:p>
            <a:pPr>
              <a:buNone/>
            </a:pPr>
            <a:r>
              <a:rPr lang="en-US" sz="2400" dirty="0" smtClean="0"/>
              <a:t>			9.3ug/ml for </a:t>
            </a:r>
            <a:r>
              <a:rPr lang="en-US" sz="2400" dirty="0"/>
              <a:t>A/</a:t>
            </a:r>
            <a:r>
              <a:rPr lang="en-US" sz="2400" dirty="0" smtClean="0"/>
              <a:t>A</a:t>
            </a:r>
          </a:p>
          <a:p>
            <a:pPr>
              <a:buNone/>
            </a:pPr>
            <a:r>
              <a:rPr lang="en-US" sz="2400" dirty="0" smtClean="0"/>
              <a:t>			P </a:t>
            </a:r>
            <a:r>
              <a:rPr lang="en-US" sz="2400" dirty="0"/>
              <a:t>= </a:t>
            </a:r>
            <a:r>
              <a:rPr lang="en-US" sz="2400" dirty="0" smtClean="0"/>
              <a:t>0.00036</a:t>
            </a:r>
          </a:p>
          <a:p>
            <a:pPr>
              <a:buNone/>
            </a:pPr>
            <a:endParaRPr lang="en-US" sz="2400" dirty="0" smtClean="0"/>
          </a:p>
          <a:p>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3400" dirty="0" smtClean="0"/>
              <a:t>Two </a:t>
            </a:r>
            <a:r>
              <a:rPr lang="en-US" sz="3400" dirty="0" smtClean="0"/>
              <a:t>studies of Asian cohorts do not pick up </a:t>
            </a:r>
            <a:r>
              <a:rPr lang="en-US" sz="3400" dirty="0" err="1" smtClean="0"/>
              <a:t>SNPs</a:t>
            </a:r>
            <a:r>
              <a:rPr lang="en-US" sz="3400" dirty="0" smtClean="0"/>
              <a:t> in </a:t>
            </a:r>
            <a:r>
              <a:rPr lang="en-US" sz="3400" dirty="0" smtClean="0"/>
              <a:t>ADIPOQ, but in CDH13, an ADIPOQ receptor </a:t>
            </a:r>
            <a:endParaRPr lang="en-US" sz="3400" dirty="0"/>
          </a:p>
        </p:txBody>
      </p:sp>
      <p:pic>
        <p:nvPicPr>
          <p:cNvPr id="5" name="Picture 4"/>
          <p:cNvPicPr>
            <a:picLocks noChangeAspect="1"/>
          </p:cNvPicPr>
          <p:nvPr/>
        </p:nvPicPr>
        <p:blipFill>
          <a:blip r:embed="rId3"/>
          <a:stretch>
            <a:fillRect/>
          </a:stretch>
        </p:blipFill>
        <p:spPr>
          <a:xfrm>
            <a:off x="457200" y="2133600"/>
            <a:ext cx="8318500" cy="4279900"/>
          </a:xfrm>
          <a:prstGeom prst="rect">
            <a:avLst/>
          </a:prstGeom>
        </p:spPr>
      </p:pic>
      <p:sp>
        <p:nvSpPr>
          <p:cNvPr id="6" name="TextBox 5"/>
          <p:cNvSpPr txBox="1"/>
          <p:nvPr/>
        </p:nvSpPr>
        <p:spPr>
          <a:xfrm>
            <a:off x="7619424" y="6488668"/>
            <a:ext cx="1524576" cy="369332"/>
          </a:xfrm>
          <a:prstGeom prst="rect">
            <a:avLst/>
          </a:prstGeom>
          <a:noFill/>
        </p:spPr>
        <p:txBody>
          <a:bodyPr wrap="none" rtlCol="0">
            <a:spAutoFit/>
          </a:bodyPr>
          <a:lstStyle/>
          <a:p>
            <a:r>
              <a:rPr lang="en-US" dirty="0" err="1" smtClean="0"/>
              <a:t>Jee</a:t>
            </a:r>
            <a:r>
              <a:rPr lang="en-US" dirty="0" smtClean="0"/>
              <a:t> et al, 2010</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All significant </a:t>
            </a:r>
            <a:r>
              <a:rPr lang="en-US" dirty="0" err="1" smtClean="0"/>
              <a:t>SNPs</a:t>
            </a:r>
            <a:r>
              <a:rPr lang="en-US" dirty="0" smtClean="0"/>
              <a:t> were upstream of CDH13</a:t>
            </a:r>
            <a:endParaRPr lang="en-US" dirty="0"/>
          </a:p>
        </p:txBody>
      </p:sp>
      <p:pic>
        <p:nvPicPr>
          <p:cNvPr id="4" name="Content Placeholder 3" descr="Picture 32.png"/>
          <p:cNvPicPr>
            <a:picLocks noGrp="1" noChangeAspect="1"/>
          </p:cNvPicPr>
          <p:nvPr>
            <p:ph idx="1"/>
          </p:nvPr>
        </p:nvPicPr>
        <p:blipFill>
          <a:blip r:embed="rId2"/>
          <a:srcRect t="-5926" b="-5926"/>
          <a:stretch>
            <a:fillRect/>
          </a:stretch>
        </p:blipFill>
        <p:spPr>
          <a:xfrm>
            <a:off x="145424" y="1417637"/>
            <a:ext cx="8922376" cy="4906963"/>
          </a:xfrm>
        </p:spPr>
      </p:pic>
      <p:sp>
        <p:nvSpPr>
          <p:cNvPr id="5" name="TextBox 4"/>
          <p:cNvSpPr txBox="1"/>
          <p:nvPr/>
        </p:nvSpPr>
        <p:spPr>
          <a:xfrm>
            <a:off x="7619424" y="6488668"/>
            <a:ext cx="1524576" cy="369332"/>
          </a:xfrm>
          <a:prstGeom prst="rect">
            <a:avLst/>
          </a:prstGeom>
          <a:noFill/>
        </p:spPr>
        <p:txBody>
          <a:bodyPr wrap="none" rtlCol="0">
            <a:spAutoFit/>
          </a:bodyPr>
          <a:lstStyle/>
          <a:p>
            <a:r>
              <a:rPr lang="en-US" dirty="0" err="1" smtClean="0"/>
              <a:t>Jee</a:t>
            </a:r>
            <a:r>
              <a:rPr lang="en-US" dirty="0" smtClean="0"/>
              <a:t> et al, 2010</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smtClean="0"/>
              <a:t>Major allele of rs3865188 associated with higher CDH13 expression</a:t>
            </a:r>
            <a:endParaRPr lang="en-US" dirty="0"/>
          </a:p>
        </p:txBody>
      </p:sp>
      <p:pic>
        <p:nvPicPr>
          <p:cNvPr id="4" name="Picture 3" descr="Picture 33.png"/>
          <p:cNvPicPr>
            <a:picLocks noChangeAspect="1"/>
          </p:cNvPicPr>
          <p:nvPr/>
        </p:nvPicPr>
        <p:blipFill>
          <a:blip r:embed="rId3"/>
          <a:stretch>
            <a:fillRect/>
          </a:stretch>
        </p:blipFill>
        <p:spPr>
          <a:xfrm>
            <a:off x="830332" y="1371600"/>
            <a:ext cx="7704068" cy="5422917"/>
          </a:xfrm>
          <a:prstGeom prst="rect">
            <a:avLst/>
          </a:prstGeom>
        </p:spPr>
      </p:pic>
      <p:sp>
        <p:nvSpPr>
          <p:cNvPr id="5" name="TextBox 4"/>
          <p:cNvSpPr txBox="1"/>
          <p:nvPr/>
        </p:nvSpPr>
        <p:spPr>
          <a:xfrm>
            <a:off x="7619424" y="6488668"/>
            <a:ext cx="1524576" cy="369332"/>
          </a:xfrm>
          <a:prstGeom prst="rect">
            <a:avLst/>
          </a:prstGeom>
          <a:noFill/>
        </p:spPr>
        <p:txBody>
          <a:bodyPr wrap="none" rtlCol="0">
            <a:spAutoFit/>
          </a:bodyPr>
          <a:lstStyle/>
          <a:p>
            <a:r>
              <a:rPr lang="en-US" dirty="0" err="1" smtClean="0"/>
              <a:t>Jee</a:t>
            </a:r>
            <a:r>
              <a:rPr lang="en-US" dirty="0" smtClean="0"/>
              <a:t> et al, 2010</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rs3865188 upstream of CDH13 </a:t>
            </a:r>
            <a:endParaRPr lang="en-US" u="sng" dirty="0"/>
          </a:p>
        </p:txBody>
      </p:sp>
      <p:sp>
        <p:nvSpPr>
          <p:cNvPr id="3" name="Content Placeholder 2"/>
          <p:cNvSpPr>
            <a:spLocks noGrp="1"/>
          </p:cNvSpPr>
          <p:nvPr>
            <p:ph idx="1"/>
          </p:nvPr>
        </p:nvSpPr>
        <p:spPr/>
        <p:txBody>
          <a:bodyPr/>
          <a:lstStyle/>
          <a:p>
            <a:r>
              <a:rPr lang="en-US" dirty="0" err="1" smtClean="0"/>
              <a:t>dbSNP</a:t>
            </a:r>
            <a:r>
              <a:rPr lang="en-US" dirty="0" smtClean="0"/>
              <a:t>: major allele, T is risk allele (higher </a:t>
            </a:r>
            <a:r>
              <a:rPr lang="en-US" dirty="0" err="1" smtClean="0"/>
              <a:t>adiponectin</a:t>
            </a:r>
            <a:r>
              <a:rPr lang="en-US" dirty="0" smtClean="0"/>
              <a:t>) </a:t>
            </a:r>
            <a:r>
              <a:rPr lang="en-US" dirty="0" err="1" smtClean="0"/>
              <a:t>vs</a:t>
            </a:r>
            <a:r>
              <a:rPr lang="en-US" dirty="0" smtClean="0"/>
              <a:t> A</a:t>
            </a:r>
          </a:p>
          <a:p>
            <a:r>
              <a:rPr lang="en-US" dirty="0" smtClean="0"/>
              <a:t>Paper cites A as the major allele</a:t>
            </a:r>
          </a:p>
          <a:p>
            <a:r>
              <a:rPr lang="en-US" dirty="0" smtClean="0"/>
              <a:t>.09ug/ml decrease per allele</a:t>
            </a:r>
          </a:p>
          <a:p>
            <a:r>
              <a:rPr lang="en-US" dirty="0" smtClean="0"/>
              <a:t>Association with higher weight </a:t>
            </a:r>
            <a:r>
              <a:rPr lang="en-US" dirty="0" err="1" smtClean="0"/>
              <a:t>adiponectin</a:t>
            </a:r>
            <a:r>
              <a:rPr lang="en-US" dirty="0" smtClean="0"/>
              <a:t> more significant than total </a:t>
            </a:r>
            <a:r>
              <a:rPr lang="en-US" dirty="0" err="1" smtClean="0"/>
              <a:t>adiponectin</a:t>
            </a:r>
            <a:r>
              <a:rPr lang="en-US" dirty="0" smtClean="0"/>
              <a:t>:</a:t>
            </a:r>
          </a:p>
          <a:p>
            <a:pPr>
              <a:buNone/>
            </a:pPr>
            <a:r>
              <a:rPr lang="en-US" dirty="0" smtClean="0"/>
              <a:t>	</a:t>
            </a:r>
            <a:r>
              <a:rPr lang="en-US" dirty="0" err="1" smtClean="0"/>
              <a:t>p</a:t>
            </a:r>
            <a:r>
              <a:rPr lang="en-US" dirty="0" smtClean="0"/>
              <a:t> = 7.36 × 10−58 </a:t>
            </a:r>
            <a:r>
              <a:rPr lang="en-US" dirty="0" err="1" smtClean="0"/>
              <a:t>vs</a:t>
            </a:r>
            <a:r>
              <a:rPr lang="en-US" dirty="0" smtClean="0"/>
              <a:t> </a:t>
            </a:r>
            <a:r>
              <a:rPr lang="en-US" dirty="0" err="1" smtClean="0"/>
              <a:t>p</a:t>
            </a:r>
            <a:r>
              <a:rPr lang="en-US" dirty="0" smtClean="0"/>
              <a:t> = 2.12 × 10−32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3600" dirty="0" smtClean="0"/>
              <a:t>Recent meta-analysis GWAS study identified novel loci associated with </a:t>
            </a:r>
            <a:r>
              <a:rPr lang="en-US" sz="3600" dirty="0" err="1" smtClean="0"/>
              <a:t>adiponectin</a:t>
            </a:r>
            <a:r>
              <a:rPr lang="en-US" sz="3600" dirty="0" smtClean="0"/>
              <a:t> levels</a:t>
            </a:r>
            <a:endParaRPr lang="en-US" sz="3600" dirty="0"/>
          </a:p>
        </p:txBody>
      </p:sp>
      <p:pic>
        <p:nvPicPr>
          <p:cNvPr id="4" name="Content Placeholder 3" descr="journal.pgen.1002607.g003.png"/>
          <p:cNvPicPr>
            <a:picLocks noGrp="1" noChangeAspect="1"/>
          </p:cNvPicPr>
          <p:nvPr>
            <p:ph idx="1"/>
          </p:nvPr>
        </p:nvPicPr>
        <p:blipFill>
          <a:blip r:embed="rId3"/>
          <a:srcRect l="-13338" r="-13338"/>
          <a:stretch>
            <a:fillRect/>
          </a:stretch>
        </p:blipFill>
        <p:spPr>
          <a:xfrm>
            <a:off x="186425" y="1600200"/>
            <a:ext cx="8728975" cy="4800600"/>
          </a:xfrm>
        </p:spPr>
      </p:pic>
      <p:sp>
        <p:nvSpPr>
          <p:cNvPr id="5" name="TextBox 4"/>
          <p:cNvSpPr txBox="1"/>
          <p:nvPr/>
        </p:nvSpPr>
        <p:spPr>
          <a:xfrm>
            <a:off x="7223132" y="6488668"/>
            <a:ext cx="1920868" cy="369332"/>
          </a:xfrm>
          <a:prstGeom prst="rect">
            <a:avLst/>
          </a:prstGeom>
          <a:noFill/>
        </p:spPr>
        <p:txBody>
          <a:bodyPr wrap="none" rtlCol="0">
            <a:spAutoFit/>
          </a:bodyPr>
          <a:lstStyle/>
          <a:p>
            <a:r>
              <a:rPr lang="en-US" dirty="0" err="1" smtClean="0"/>
              <a:t>Dastani</a:t>
            </a:r>
            <a:r>
              <a:rPr lang="en-US" dirty="0" smtClean="0"/>
              <a:t> et al, 2012</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3600" dirty="0" smtClean="0"/>
              <a:t>Recent meta-analysis GWAS study identified novel loci associated with </a:t>
            </a:r>
            <a:r>
              <a:rPr lang="en-US" sz="3600" dirty="0" err="1" smtClean="0"/>
              <a:t>adiponectin</a:t>
            </a:r>
            <a:r>
              <a:rPr lang="en-US" sz="3600" dirty="0" smtClean="0"/>
              <a:t> levels</a:t>
            </a:r>
            <a:endParaRPr lang="en-US" sz="3600" dirty="0"/>
          </a:p>
        </p:txBody>
      </p:sp>
      <p:pic>
        <p:nvPicPr>
          <p:cNvPr id="4" name="Picture 3" descr="journal.pgen.1002607.t001.png"/>
          <p:cNvPicPr>
            <a:picLocks noChangeAspect="1"/>
          </p:cNvPicPr>
          <p:nvPr/>
        </p:nvPicPr>
        <p:blipFill>
          <a:blip r:embed="rId3"/>
          <a:stretch>
            <a:fillRect/>
          </a:stretch>
        </p:blipFill>
        <p:spPr>
          <a:xfrm>
            <a:off x="381000" y="1720844"/>
            <a:ext cx="8382000" cy="4679956"/>
          </a:xfrm>
          <a:prstGeom prst="rect">
            <a:avLst/>
          </a:prstGeom>
        </p:spPr>
      </p:pic>
      <p:cxnSp>
        <p:nvCxnSpPr>
          <p:cNvPr id="7" name="Straight Connector 6"/>
          <p:cNvCxnSpPr/>
          <p:nvPr/>
        </p:nvCxnSpPr>
        <p:spPr>
          <a:xfrm>
            <a:off x="228600" y="3124200"/>
            <a:ext cx="8763000" cy="1588"/>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28600" y="4191000"/>
            <a:ext cx="8763000" cy="1588"/>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28600" y="4418012"/>
            <a:ext cx="8763000" cy="1588"/>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1" name="5-Point Star 10"/>
          <p:cNvSpPr/>
          <p:nvPr/>
        </p:nvSpPr>
        <p:spPr>
          <a:xfrm flipH="1">
            <a:off x="228600" y="3276600"/>
            <a:ext cx="152400" cy="152400"/>
          </a:xfrm>
          <a:prstGeom prst="star5">
            <a:avLst/>
          </a:prstGeom>
          <a:solidFill>
            <a:srgbClr val="FFFF00"/>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5-Point Star 11"/>
          <p:cNvSpPr/>
          <p:nvPr/>
        </p:nvSpPr>
        <p:spPr>
          <a:xfrm flipH="1">
            <a:off x="228600" y="4724400"/>
            <a:ext cx="152400" cy="152400"/>
          </a:xfrm>
          <a:prstGeom prst="star5">
            <a:avLst/>
          </a:prstGeom>
          <a:solidFill>
            <a:srgbClr val="FFFF00"/>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7223132" y="6488668"/>
            <a:ext cx="1920868" cy="369332"/>
          </a:xfrm>
          <a:prstGeom prst="rect">
            <a:avLst/>
          </a:prstGeom>
          <a:noFill/>
        </p:spPr>
        <p:txBody>
          <a:bodyPr wrap="none" rtlCol="0">
            <a:spAutoFit/>
          </a:bodyPr>
          <a:lstStyle/>
          <a:p>
            <a:r>
              <a:rPr lang="en-US" dirty="0" err="1" smtClean="0"/>
              <a:t>Dastani</a:t>
            </a:r>
            <a:r>
              <a:rPr lang="en-US" dirty="0" smtClean="0"/>
              <a:t> et al, 2012</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u="sng" dirty="0" smtClean="0"/>
              <a:t>In Conclusion: regulating your </a:t>
            </a:r>
            <a:r>
              <a:rPr lang="en-US" u="sng" dirty="0" err="1" smtClean="0"/>
              <a:t>adiponectin</a:t>
            </a:r>
            <a:endParaRPr lang="en-US" u="sng" dirty="0"/>
          </a:p>
        </p:txBody>
      </p:sp>
      <p:sp>
        <p:nvSpPr>
          <p:cNvPr id="3" name="Content Placeholder 2"/>
          <p:cNvSpPr>
            <a:spLocks noGrp="1"/>
          </p:cNvSpPr>
          <p:nvPr>
            <p:ph idx="1"/>
          </p:nvPr>
        </p:nvSpPr>
        <p:spPr>
          <a:xfrm>
            <a:off x="685800" y="1600200"/>
            <a:ext cx="8229600" cy="4525963"/>
          </a:xfrm>
        </p:spPr>
        <p:txBody>
          <a:bodyPr>
            <a:normAutofit lnSpcReduction="10000"/>
          </a:bodyPr>
          <a:lstStyle/>
          <a:p>
            <a:r>
              <a:rPr lang="en-US" dirty="0" err="1" smtClean="0"/>
              <a:t>Adiponectin</a:t>
            </a:r>
            <a:r>
              <a:rPr lang="en-US" dirty="0" smtClean="0"/>
              <a:t> levels are important for proper metabolic functioning but are controlled by a complicated interplay of factors, many of which are still unknown.</a:t>
            </a:r>
            <a:endParaRPr lang="en-US" dirty="0" smtClean="0"/>
          </a:p>
          <a:p>
            <a:r>
              <a:rPr lang="en-US" dirty="0" smtClean="0"/>
              <a:t>Some studies contradict </a:t>
            </a:r>
            <a:r>
              <a:rPr lang="en-US" dirty="0" smtClean="0"/>
              <a:t>or confirm each other, with discrepancies being due to multiple factors.</a:t>
            </a:r>
          </a:p>
          <a:p>
            <a:r>
              <a:rPr lang="en-US" u="sng" dirty="0" smtClean="0"/>
              <a:t>Best bet for keeping levels high: keep weight low.</a:t>
            </a:r>
          </a:p>
          <a:p>
            <a:endParaRPr lang="en-US" dirty="0"/>
          </a:p>
        </p:txBody>
      </p:sp>
      <p:pic>
        <p:nvPicPr>
          <p:cNvPr id="4" name="Picture 44" descr="nri1937-f2"/>
          <p:cNvPicPr>
            <a:picLocks noChangeAspect="1" noChangeArrowheads="1"/>
          </p:cNvPicPr>
          <p:nvPr/>
        </p:nvPicPr>
        <p:blipFill>
          <a:blip r:embed="rId3"/>
          <a:srcRect t="25863" r="84042" b="60695"/>
          <a:stretch>
            <a:fillRect/>
          </a:stretch>
        </p:blipFill>
        <p:spPr bwMode="auto">
          <a:xfrm>
            <a:off x="0" y="2400300"/>
            <a:ext cx="754615" cy="990600"/>
          </a:xfrm>
          <a:prstGeom prst="rect">
            <a:avLst/>
          </a:prstGeom>
          <a:noFill/>
        </p:spPr>
      </p:pic>
      <p:pic>
        <p:nvPicPr>
          <p:cNvPr id="5" name="Picture 44" descr="nri1937-f2"/>
          <p:cNvPicPr>
            <a:picLocks noChangeAspect="1" noChangeArrowheads="1"/>
          </p:cNvPicPr>
          <p:nvPr/>
        </p:nvPicPr>
        <p:blipFill>
          <a:blip r:embed="rId3"/>
          <a:srcRect l="72334" t="25841" b="60695"/>
          <a:stretch>
            <a:fillRect/>
          </a:stretch>
        </p:blipFill>
        <p:spPr bwMode="auto">
          <a:xfrm>
            <a:off x="2057400" y="5486400"/>
            <a:ext cx="1371600" cy="1040242"/>
          </a:xfrm>
          <a:prstGeom prst="rect">
            <a:avLst/>
          </a:prstGeom>
          <a:noFill/>
        </p:spPr>
      </p:pic>
      <p:pic>
        <p:nvPicPr>
          <p:cNvPr id="6" name="Picture 44" descr="nri1937-f2"/>
          <p:cNvPicPr>
            <a:picLocks noChangeAspect="1" noChangeArrowheads="1"/>
          </p:cNvPicPr>
          <p:nvPr/>
        </p:nvPicPr>
        <p:blipFill>
          <a:blip r:embed="rId3"/>
          <a:srcRect l="48223" t="25841" r="31375" b="60695"/>
          <a:stretch>
            <a:fillRect/>
          </a:stretch>
        </p:blipFill>
        <p:spPr bwMode="auto">
          <a:xfrm>
            <a:off x="7848600" y="2895600"/>
            <a:ext cx="838200" cy="86205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 Box 4"/>
          <p:cNvSpPr txBox="1">
            <a:spLocks noChangeArrowheads="1"/>
          </p:cNvSpPr>
          <p:nvPr/>
        </p:nvSpPr>
        <p:spPr bwMode="auto">
          <a:xfrm>
            <a:off x="381000" y="6446837"/>
            <a:ext cx="7848600" cy="182563"/>
          </a:xfrm>
          <a:prstGeom prst="rect">
            <a:avLst/>
          </a:prstGeom>
          <a:noFill/>
          <a:ln w="9525">
            <a:noFill/>
            <a:miter lim="800000"/>
            <a:headEnd/>
            <a:tailEnd/>
          </a:ln>
        </p:spPr>
        <p:txBody>
          <a:bodyPr lIns="0" tIns="0" rIns="0" bIns="0">
            <a:prstTxWarp prst="textNoShape">
              <a:avLst/>
            </a:prstTxWarp>
            <a:spAutoFit/>
          </a:bodyPr>
          <a:lstStyle/>
          <a:p>
            <a:pPr defTabSz="828675">
              <a:tabLst>
                <a:tab pos="657225" algn="l"/>
                <a:tab pos="1312863" algn="l"/>
                <a:tab pos="1970088" algn="l"/>
                <a:tab pos="2627313" algn="l"/>
                <a:tab pos="3282950" algn="l"/>
                <a:tab pos="3940175" algn="l"/>
                <a:tab pos="4595813" algn="l"/>
                <a:tab pos="5253038" algn="l"/>
                <a:tab pos="5910263" algn="l"/>
              </a:tabLst>
            </a:pPr>
            <a:r>
              <a:rPr lang="en-GB" sz="1200" dirty="0" err="1"/>
              <a:t>Tilg</a:t>
            </a:r>
            <a:r>
              <a:rPr lang="en-GB" sz="1200" dirty="0"/>
              <a:t> and </a:t>
            </a:r>
            <a:r>
              <a:rPr lang="en-GB" sz="1200" dirty="0" err="1"/>
              <a:t>Moschen</a:t>
            </a:r>
            <a:r>
              <a:rPr lang="en-GB" sz="1200" dirty="0"/>
              <a:t> </a:t>
            </a:r>
            <a:r>
              <a:rPr lang="en-GB" sz="1200" i="1" dirty="0"/>
              <a:t>Nature Reviews Immunology</a:t>
            </a:r>
            <a:r>
              <a:rPr lang="en-GB" sz="1200" dirty="0"/>
              <a:t> </a:t>
            </a:r>
            <a:r>
              <a:rPr lang="en-GB" sz="1200" b="1" dirty="0"/>
              <a:t>6</a:t>
            </a:r>
            <a:r>
              <a:rPr lang="en-GB" sz="1200" dirty="0"/>
              <a:t>, 772</a:t>
            </a:r>
            <a:r>
              <a:rPr lang="en-GB" sz="1200" dirty="0">
                <a:ea typeface="Arial" pitchFamily="-104" charset="0"/>
                <a:cs typeface="Arial" pitchFamily="-104" charset="0"/>
              </a:rPr>
              <a:t>–</a:t>
            </a:r>
            <a:r>
              <a:rPr lang="en-GB" sz="1200" dirty="0"/>
              <a:t>783 (October 2006) | doi:10.1038/nri1937</a:t>
            </a:r>
          </a:p>
        </p:txBody>
      </p:sp>
      <p:pic>
        <p:nvPicPr>
          <p:cNvPr id="7" name="Picture 36" descr="NRI-logo-poster-L"/>
          <p:cNvPicPr>
            <a:picLocks noChangeAspect="1" noChangeArrowheads="1"/>
          </p:cNvPicPr>
          <p:nvPr/>
        </p:nvPicPr>
        <p:blipFill>
          <a:blip r:embed="rId3"/>
          <a:srcRect/>
          <a:stretch>
            <a:fillRect/>
          </a:stretch>
        </p:blipFill>
        <p:spPr bwMode="auto">
          <a:xfrm>
            <a:off x="6705600" y="6248400"/>
            <a:ext cx="1905000" cy="361950"/>
          </a:xfrm>
          <a:prstGeom prst="rect">
            <a:avLst/>
          </a:prstGeom>
          <a:noFill/>
        </p:spPr>
      </p:pic>
      <p:pic>
        <p:nvPicPr>
          <p:cNvPr id="8" name="Picture 43" descr="nri1937-f1"/>
          <p:cNvPicPr>
            <a:picLocks noChangeAspect="1" noChangeArrowheads="1"/>
          </p:cNvPicPr>
          <p:nvPr/>
        </p:nvPicPr>
        <p:blipFill>
          <a:blip r:embed="rId4"/>
          <a:srcRect/>
          <a:stretch>
            <a:fillRect/>
          </a:stretch>
        </p:blipFill>
        <p:spPr bwMode="auto">
          <a:xfrm>
            <a:off x="1981200" y="185202"/>
            <a:ext cx="5181600" cy="606319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Serum </a:t>
            </a:r>
            <a:r>
              <a:rPr lang="en-US" dirty="0" err="1" smtClean="0"/>
              <a:t>adiponectin</a:t>
            </a:r>
            <a:r>
              <a:rPr lang="en-US" dirty="0" smtClean="0"/>
              <a:t> levels are decreased in obese individuals</a:t>
            </a:r>
            <a:endParaRPr lang="en-US" dirty="0"/>
          </a:p>
        </p:txBody>
      </p:sp>
      <p:pic>
        <p:nvPicPr>
          <p:cNvPr id="4" name="Content Placeholder 3" descr="Screen Shot 2012-05-28 at 9.29.32 PM.png"/>
          <p:cNvPicPr>
            <a:picLocks noGrp="1" noChangeAspect="1"/>
          </p:cNvPicPr>
          <p:nvPr>
            <p:ph idx="1"/>
          </p:nvPr>
        </p:nvPicPr>
        <p:blipFill>
          <a:blip r:embed="rId3"/>
          <a:srcRect t="-1389" b="-1389"/>
          <a:stretch>
            <a:fillRect/>
          </a:stretch>
        </p:blipFill>
        <p:spPr>
          <a:xfrm>
            <a:off x="457200" y="1752600"/>
            <a:ext cx="8229600" cy="4525963"/>
          </a:xfrm>
        </p:spPr>
      </p:pic>
      <p:sp>
        <p:nvSpPr>
          <p:cNvPr id="5" name="TextBox 4"/>
          <p:cNvSpPr txBox="1"/>
          <p:nvPr/>
        </p:nvSpPr>
        <p:spPr>
          <a:xfrm>
            <a:off x="7470645" y="6488668"/>
            <a:ext cx="1673355" cy="369332"/>
          </a:xfrm>
          <a:prstGeom prst="rect">
            <a:avLst/>
          </a:prstGeom>
          <a:noFill/>
        </p:spPr>
        <p:txBody>
          <a:bodyPr wrap="none" rtlCol="0">
            <a:spAutoFit/>
          </a:bodyPr>
          <a:lstStyle/>
          <a:p>
            <a:r>
              <a:rPr lang="en-US" dirty="0" err="1" smtClean="0"/>
              <a:t>Arita</a:t>
            </a:r>
            <a:r>
              <a:rPr lang="en-US" dirty="0" smtClean="0"/>
              <a:t> et al, 1999</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52400" y="6610350"/>
            <a:ext cx="7848600" cy="182562"/>
          </a:xfrm>
          <a:prstGeom prst="rect">
            <a:avLst/>
          </a:prstGeom>
          <a:noFill/>
          <a:ln w="9525">
            <a:noFill/>
            <a:miter lim="800000"/>
            <a:headEnd/>
            <a:tailEnd/>
          </a:ln>
        </p:spPr>
        <p:txBody>
          <a:bodyPr lIns="0" tIns="0" rIns="0" bIns="0">
            <a:prstTxWarp prst="textNoShape">
              <a:avLst/>
            </a:prstTxWarp>
            <a:spAutoFit/>
          </a:bodyPr>
          <a:lstStyle/>
          <a:p>
            <a:pPr defTabSz="828675">
              <a:tabLst>
                <a:tab pos="657225" algn="l"/>
                <a:tab pos="1312863" algn="l"/>
                <a:tab pos="1970088" algn="l"/>
                <a:tab pos="2627313" algn="l"/>
                <a:tab pos="3282950" algn="l"/>
                <a:tab pos="3940175" algn="l"/>
                <a:tab pos="4595813" algn="l"/>
                <a:tab pos="5253038" algn="l"/>
                <a:tab pos="5910263" algn="l"/>
              </a:tabLst>
            </a:pPr>
            <a:r>
              <a:rPr lang="en-GB" sz="1200" dirty="0" err="1"/>
              <a:t>Tilg</a:t>
            </a:r>
            <a:r>
              <a:rPr lang="en-GB" sz="1200" dirty="0"/>
              <a:t> and </a:t>
            </a:r>
            <a:r>
              <a:rPr lang="en-GB" sz="1200" dirty="0" err="1"/>
              <a:t>Moschen</a:t>
            </a:r>
            <a:r>
              <a:rPr lang="en-GB" sz="1200" dirty="0"/>
              <a:t> </a:t>
            </a:r>
            <a:r>
              <a:rPr lang="en-GB" sz="1200" i="1" dirty="0"/>
              <a:t>Nature Reviews Immunology</a:t>
            </a:r>
            <a:r>
              <a:rPr lang="en-GB" sz="1200" dirty="0"/>
              <a:t> </a:t>
            </a:r>
            <a:r>
              <a:rPr lang="en-GB" sz="1200" b="1" dirty="0"/>
              <a:t>6</a:t>
            </a:r>
            <a:r>
              <a:rPr lang="en-GB" sz="1200" dirty="0"/>
              <a:t>, 772</a:t>
            </a:r>
            <a:r>
              <a:rPr lang="en-GB" sz="1200" dirty="0">
                <a:ea typeface="Arial" pitchFamily="-104" charset="0"/>
                <a:cs typeface="Arial" pitchFamily="-104" charset="0"/>
              </a:rPr>
              <a:t>–</a:t>
            </a:r>
            <a:r>
              <a:rPr lang="en-GB" sz="1200" dirty="0"/>
              <a:t>783 (October 2006) | doi:10.1038/nri1937</a:t>
            </a:r>
          </a:p>
        </p:txBody>
      </p:sp>
      <p:pic>
        <p:nvPicPr>
          <p:cNvPr id="5" name="Picture 36" descr="NRI-logo-poster-L"/>
          <p:cNvPicPr>
            <a:picLocks noChangeAspect="1" noChangeArrowheads="1"/>
          </p:cNvPicPr>
          <p:nvPr/>
        </p:nvPicPr>
        <p:blipFill>
          <a:blip r:embed="rId3"/>
          <a:srcRect/>
          <a:stretch>
            <a:fillRect/>
          </a:stretch>
        </p:blipFill>
        <p:spPr bwMode="auto">
          <a:xfrm>
            <a:off x="7048500" y="6430962"/>
            <a:ext cx="1905000" cy="361950"/>
          </a:xfrm>
          <a:prstGeom prst="rect">
            <a:avLst/>
          </a:prstGeom>
          <a:noFill/>
        </p:spPr>
      </p:pic>
      <p:pic>
        <p:nvPicPr>
          <p:cNvPr id="6" name="Picture 44" descr="nri1937-f2"/>
          <p:cNvPicPr>
            <a:picLocks noChangeAspect="1" noChangeArrowheads="1"/>
          </p:cNvPicPr>
          <p:nvPr/>
        </p:nvPicPr>
        <p:blipFill>
          <a:blip r:embed="rId4"/>
          <a:srcRect/>
          <a:stretch>
            <a:fillRect/>
          </a:stretch>
        </p:blipFill>
        <p:spPr bwMode="auto">
          <a:xfrm>
            <a:off x="2514600" y="150344"/>
            <a:ext cx="4108450" cy="640285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Weight loss raises high molecular weight </a:t>
            </a:r>
            <a:r>
              <a:rPr lang="en-US" dirty="0" err="1" smtClean="0"/>
              <a:t>adiponectin</a:t>
            </a:r>
            <a:r>
              <a:rPr lang="en-US" dirty="0" smtClean="0"/>
              <a:t> complexes</a:t>
            </a:r>
            <a:endParaRPr lang="en-US" dirty="0"/>
          </a:p>
        </p:txBody>
      </p:sp>
      <p:pic>
        <p:nvPicPr>
          <p:cNvPr id="4" name="Picture 3"/>
          <p:cNvPicPr>
            <a:picLocks noChangeAspect="1" noChangeArrowheads="1"/>
          </p:cNvPicPr>
          <p:nvPr/>
        </p:nvPicPr>
        <p:blipFill>
          <a:blip r:embed="rId3"/>
          <a:srcRect r="49667" b="73205"/>
          <a:stretch>
            <a:fillRect/>
          </a:stretch>
        </p:blipFill>
        <p:spPr bwMode="auto">
          <a:xfrm>
            <a:off x="381000" y="2133600"/>
            <a:ext cx="4031986" cy="1674019"/>
          </a:xfrm>
          <a:prstGeom prst="rect">
            <a:avLst/>
          </a:prstGeom>
          <a:noFill/>
          <a:ln w="9525">
            <a:noFill/>
            <a:round/>
            <a:headEnd/>
            <a:tailEnd/>
          </a:ln>
          <a:effectLst/>
        </p:spPr>
      </p:pic>
      <p:pic>
        <p:nvPicPr>
          <p:cNvPr id="5" name="Picture 2"/>
          <p:cNvPicPr>
            <a:picLocks noChangeAspect="1" noChangeArrowheads="1"/>
          </p:cNvPicPr>
          <p:nvPr/>
        </p:nvPicPr>
        <p:blipFill>
          <a:blip r:embed="rId4"/>
          <a:srcRect/>
          <a:stretch>
            <a:fillRect/>
          </a:stretch>
        </p:blipFill>
        <p:spPr bwMode="auto">
          <a:xfrm>
            <a:off x="7391400" y="6138862"/>
            <a:ext cx="1673225" cy="719138"/>
          </a:xfrm>
          <a:prstGeom prst="rect">
            <a:avLst/>
          </a:prstGeom>
          <a:noFill/>
          <a:ln w="9525">
            <a:noFill/>
            <a:round/>
            <a:headEnd/>
            <a:tailEnd/>
          </a:ln>
          <a:effectLst/>
        </p:spPr>
      </p:pic>
      <p:sp>
        <p:nvSpPr>
          <p:cNvPr id="6" name="Text Box 4"/>
          <p:cNvSpPr txBox="1">
            <a:spLocks noChangeArrowheads="1"/>
          </p:cNvSpPr>
          <p:nvPr/>
        </p:nvSpPr>
        <p:spPr bwMode="auto">
          <a:xfrm>
            <a:off x="328612" y="6172200"/>
            <a:ext cx="4319588" cy="255587"/>
          </a:xfrm>
          <a:prstGeom prst="rect">
            <a:avLst/>
          </a:prstGeom>
          <a:noFill/>
          <a:ln w="9525">
            <a:noFill/>
            <a:round/>
            <a:headEnd/>
            <a:tailEnd/>
          </a:ln>
          <a:effectLst/>
        </p:spPr>
        <p:txBody>
          <a:bodyPr lIns="0" tIns="0" rIns="0" bIns="0">
            <a:prstTxWarp prst="textNoShape">
              <a:avLst/>
            </a:prstTxWarp>
          </a:bodyPr>
          <a:lstStyle/>
          <a:p>
            <a:pPr>
              <a:tabLst>
                <a:tab pos="723900" algn="l"/>
                <a:tab pos="1447800" algn="l"/>
                <a:tab pos="2171700" algn="l"/>
                <a:tab pos="2895600" algn="l"/>
                <a:tab pos="3619500" algn="l"/>
              </a:tabLst>
            </a:pPr>
            <a:r>
              <a:rPr lang="en-GB" sz="1200" b="1" dirty="0" err="1">
                <a:solidFill>
                  <a:srgbClr val="000000"/>
                </a:solidFill>
                <a:latin typeface="Arial" pitchFamily="-109" charset="0"/>
                <a:ea typeface="msgothic" charset="0"/>
                <a:cs typeface="msgothic" charset="0"/>
              </a:rPr>
              <a:t>Bobbert</a:t>
            </a:r>
            <a:r>
              <a:rPr lang="en-GB" sz="1200" b="1" dirty="0">
                <a:solidFill>
                  <a:srgbClr val="000000"/>
                </a:solidFill>
                <a:latin typeface="Arial" pitchFamily="-109" charset="0"/>
                <a:ea typeface="msgothic" charset="0"/>
                <a:cs typeface="msgothic" charset="0"/>
              </a:rPr>
              <a:t> T et al. Diabetes 2005;54:2712-2719</a:t>
            </a:r>
          </a:p>
        </p:txBody>
      </p:sp>
      <p:sp>
        <p:nvSpPr>
          <p:cNvPr id="7" name="Text Box 5"/>
          <p:cNvSpPr txBox="1">
            <a:spLocks noChangeArrowheads="1"/>
          </p:cNvSpPr>
          <p:nvPr/>
        </p:nvSpPr>
        <p:spPr bwMode="auto">
          <a:xfrm>
            <a:off x="355600" y="6400800"/>
            <a:ext cx="5435600" cy="3825875"/>
          </a:xfrm>
          <a:prstGeom prst="rect">
            <a:avLst/>
          </a:prstGeom>
          <a:noFill/>
          <a:ln w="9525">
            <a:noFill/>
            <a:round/>
            <a:headEnd/>
            <a:tailEnd/>
          </a:ln>
          <a:effectLst/>
        </p:spPr>
        <p:txBody>
          <a:bodyPr lIns="0" tIns="0" rIns="0" bIns="0">
            <a:prstTxWarp prst="textNoShape">
              <a:avLst/>
            </a:prstTxWarp>
          </a:bodyPr>
          <a:lstStyle/>
          <a:p>
            <a:pPr marL="85725" indent="-85725">
              <a:tabLst>
                <a:tab pos="723900" algn="l"/>
                <a:tab pos="1447800" algn="l"/>
                <a:tab pos="2171700" algn="l"/>
                <a:tab pos="2895600" algn="l"/>
                <a:tab pos="3619500" algn="l"/>
                <a:tab pos="4343400" algn="l"/>
                <a:tab pos="5067300" algn="l"/>
              </a:tabLst>
            </a:pPr>
            <a:r>
              <a:rPr lang="en-GB" sz="1000" dirty="0">
                <a:solidFill>
                  <a:srgbClr val="000000"/>
                </a:solidFill>
                <a:latin typeface="Arial" pitchFamily="-109" charset="0"/>
                <a:ea typeface="msgothic" charset="0"/>
                <a:cs typeface="msgothic" charset="0"/>
              </a:rPr>
              <a:t>Copyright © 2011 American Diabetes Association, Inc.</a:t>
            </a:r>
          </a:p>
        </p:txBody>
      </p:sp>
      <p:pic>
        <p:nvPicPr>
          <p:cNvPr id="8" name="Picture 7"/>
          <p:cNvPicPr>
            <a:picLocks noChangeAspect="1" noChangeArrowheads="1"/>
          </p:cNvPicPr>
          <p:nvPr/>
        </p:nvPicPr>
        <p:blipFill>
          <a:blip r:embed="rId3"/>
          <a:srcRect t="25750" r="49667"/>
          <a:stretch>
            <a:fillRect/>
          </a:stretch>
        </p:blipFill>
        <p:spPr bwMode="auto">
          <a:xfrm>
            <a:off x="4648199" y="1500148"/>
            <a:ext cx="4031987" cy="4638714"/>
          </a:xfrm>
          <a:prstGeom prst="rect">
            <a:avLst/>
          </a:prstGeom>
          <a:noFill/>
          <a:ln w="9525">
            <a:noFill/>
            <a:round/>
            <a:headEnd/>
            <a:tailEnd/>
          </a:ln>
          <a:effectLst/>
        </p:spPr>
      </p:pic>
      <p:pic>
        <p:nvPicPr>
          <p:cNvPr id="9" name="Picture 44" descr="nri1937-f2"/>
          <p:cNvPicPr>
            <a:picLocks noChangeAspect="1" noChangeArrowheads="1"/>
          </p:cNvPicPr>
          <p:nvPr/>
        </p:nvPicPr>
        <p:blipFill>
          <a:blip r:embed="rId5"/>
          <a:srcRect t="21081" b="60695"/>
          <a:stretch>
            <a:fillRect/>
          </a:stretch>
        </p:blipFill>
        <p:spPr bwMode="auto">
          <a:xfrm>
            <a:off x="457200" y="4038600"/>
            <a:ext cx="4108450" cy="116685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Low serum </a:t>
            </a:r>
            <a:r>
              <a:rPr lang="en-US" u="sng" dirty="0" err="1" smtClean="0"/>
              <a:t>adiponectin</a:t>
            </a:r>
            <a:r>
              <a:rPr lang="en-US" u="sng" dirty="0" smtClean="0"/>
              <a:t> levels are associated with many diseases</a:t>
            </a:r>
            <a:endParaRPr lang="en-US" u="sng" dirty="0"/>
          </a:p>
        </p:txBody>
      </p:sp>
      <p:sp>
        <p:nvSpPr>
          <p:cNvPr id="3" name="Content Placeholder 2"/>
          <p:cNvSpPr>
            <a:spLocks noGrp="1"/>
          </p:cNvSpPr>
          <p:nvPr>
            <p:ph idx="1"/>
          </p:nvPr>
        </p:nvSpPr>
        <p:spPr>
          <a:xfrm>
            <a:off x="609600" y="1905000"/>
            <a:ext cx="8229600" cy="4343400"/>
          </a:xfrm>
        </p:spPr>
        <p:txBody>
          <a:bodyPr>
            <a:normAutofit fontScale="92500" lnSpcReduction="20000"/>
          </a:bodyPr>
          <a:lstStyle/>
          <a:p>
            <a:r>
              <a:rPr lang="en-US" dirty="0" smtClean="0"/>
              <a:t>Obesity</a:t>
            </a:r>
          </a:p>
          <a:p>
            <a:r>
              <a:rPr lang="en-US" dirty="0" smtClean="0"/>
              <a:t>Insulin resistance &amp; Type 2 Diabetes</a:t>
            </a:r>
          </a:p>
          <a:p>
            <a:r>
              <a:rPr lang="en-US" dirty="0" smtClean="0"/>
              <a:t>Non-alcoholic fatty liver disease</a:t>
            </a:r>
          </a:p>
          <a:p>
            <a:r>
              <a:rPr lang="en-US" dirty="0" smtClean="0"/>
              <a:t>Atherosclerosis</a:t>
            </a:r>
          </a:p>
          <a:p>
            <a:r>
              <a:rPr lang="en-US" dirty="0" smtClean="0"/>
              <a:t>Coronary Artery Disease</a:t>
            </a:r>
          </a:p>
          <a:p>
            <a:r>
              <a:rPr lang="en-US" dirty="0" smtClean="0"/>
              <a:t>Stroke</a:t>
            </a:r>
          </a:p>
          <a:p>
            <a:r>
              <a:rPr lang="en-US" dirty="0" smtClean="0"/>
              <a:t>Inflammation</a:t>
            </a:r>
          </a:p>
          <a:p>
            <a:r>
              <a:rPr lang="en-US" dirty="0" smtClean="0"/>
              <a:t>D</a:t>
            </a:r>
            <a:r>
              <a:rPr lang="en-US" dirty="0" smtClean="0"/>
              <a:t>ecreases </a:t>
            </a:r>
            <a:r>
              <a:rPr lang="en-US" dirty="0" smtClean="0"/>
              <a:t>cell proliferation and seems to be anti-</a:t>
            </a:r>
            <a:r>
              <a:rPr lang="en-US" dirty="0" err="1" smtClean="0"/>
              <a:t>tumorigenic</a:t>
            </a:r>
            <a:r>
              <a:rPr lang="en-US" dirty="0" smtClean="0"/>
              <a:t>.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err="1" smtClean="0"/>
              <a:t>Adiponectin</a:t>
            </a:r>
            <a:r>
              <a:rPr lang="en-US" dirty="0" smtClean="0"/>
              <a:t> reverses insulin resistance in </a:t>
            </a:r>
            <a:r>
              <a:rPr lang="en-US" dirty="0" err="1" smtClean="0"/>
              <a:t>murine</a:t>
            </a:r>
            <a:r>
              <a:rPr lang="en-US" dirty="0" smtClean="0"/>
              <a:t> models of type 2 diabetes</a:t>
            </a:r>
            <a:endParaRPr lang="en-US" dirty="0"/>
          </a:p>
        </p:txBody>
      </p:sp>
      <p:pic>
        <p:nvPicPr>
          <p:cNvPr id="4" name="Content Placeholder 3" descr="nm0801_941_F4.gif"/>
          <p:cNvPicPr>
            <a:picLocks noGrp="1" noChangeAspect="1"/>
          </p:cNvPicPr>
          <p:nvPr>
            <p:ph idx="1"/>
          </p:nvPr>
        </p:nvPicPr>
        <p:blipFill>
          <a:blip r:embed="rId3"/>
          <a:srcRect l="-2337" t="20203" r="-2686" b="39973"/>
          <a:stretch>
            <a:fillRect/>
          </a:stretch>
        </p:blipFill>
        <p:spPr>
          <a:xfrm>
            <a:off x="152400" y="1981200"/>
            <a:ext cx="8870469" cy="3267536"/>
          </a:xfrm>
        </p:spPr>
      </p:pic>
      <p:sp>
        <p:nvSpPr>
          <p:cNvPr id="5" name="TextBox 4"/>
          <p:cNvSpPr txBox="1"/>
          <p:nvPr/>
        </p:nvSpPr>
        <p:spPr>
          <a:xfrm>
            <a:off x="7026676" y="6211669"/>
            <a:ext cx="2117324" cy="646331"/>
          </a:xfrm>
          <a:prstGeom prst="rect">
            <a:avLst/>
          </a:prstGeom>
          <a:noFill/>
        </p:spPr>
        <p:txBody>
          <a:bodyPr wrap="none" rtlCol="0">
            <a:spAutoFit/>
          </a:bodyPr>
          <a:lstStyle/>
          <a:p>
            <a:endParaRPr lang="en-US" dirty="0" smtClean="0"/>
          </a:p>
          <a:p>
            <a:r>
              <a:rPr lang="en-US" dirty="0" smtClean="0"/>
              <a:t>Yamauchi et al, 2001</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3048000" cy="1143000"/>
          </a:xfrm>
        </p:spPr>
        <p:txBody>
          <a:bodyPr>
            <a:normAutofit/>
          </a:bodyPr>
          <a:lstStyle/>
          <a:p>
            <a:r>
              <a:rPr lang="en-US" u="sng" dirty="0" err="1" smtClean="0"/>
              <a:t>Adiponectin</a:t>
            </a:r>
            <a:endParaRPr lang="en-US" u="sng" dirty="0"/>
          </a:p>
        </p:txBody>
      </p:sp>
      <p:sp>
        <p:nvSpPr>
          <p:cNvPr id="3" name="Content Placeholder 2"/>
          <p:cNvSpPr>
            <a:spLocks noGrp="1"/>
          </p:cNvSpPr>
          <p:nvPr>
            <p:ph idx="1"/>
          </p:nvPr>
        </p:nvSpPr>
        <p:spPr>
          <a:xfrm>
            <a:off x="457200" y="1600200"/>
            <a:ext cx="3810000" cy="4525963"/>
          </a:xfrm>
        </p:spPr>
        <p:txBody>
          <a:bodyPr>
            <a:normAutofit/>
          </a:bodyPr>
          <a:lstStyle/>
          <a:p>
            <a:r>
              <a:rPr lang="en-US" sz="2800" dirty="0" smtClean="0"/>
              <a:t>Leanness</a:t>
            </a:r>
          </a:p>
          <a:p>
            <a:r>
              <a:rPr lang="en-US" sz="2800" dirty="0" smtClean="0"/>
              <a:t>Cold exposure</a:t>
            </a:r>
          </a:p>
          <a:p>
            <a:r>
              <a:rPr lang="en-US" sz="2800" dirty="0" err="1" smtClean="0"/>
              <a:t>Adrenalectomy</a:t>
            </a:r>
            <a:endParaRPr lang="en-US" sz="2800" dirty="0" smtClean="0"/>
          </a:p>
          <a:p>
            <a:r>
              <a:rPr lang="en-US" sz="2800" dirty="0" smtClean="0"/>
              <a:t>Insulin-like growth factor 1</a:t>
            </a:r>
          </a:p>
          <a:p>
            <a:r>
              <a:rPr lang="en-US" sz="2800" dirty="0" err="1" smtClean="0"/>
              <a:t>Ionomycin</a:t>
            </a:r>
            <a:endParaRPr lang="en-US" sz="2800" dirty="0" smtClean="0"/>
          </a:p>
          <a:p>
            <a:r>
              <a:rPr lang="en-US" sz="2800" dirty="0" err="1" smtClean="0"/>
              <a:t>Thiazolidinediones</a:t>
            </a:r>
            <a:endParaRPr lang="en-US" sz="2800" dirty="0" smtClean="0"/>
          </a:p>
          <a:p>
            <a:r>
              <a:rPr lang="en-US" sz="2800" dirty="0" smtClean="0"/>
              <a:t>Women</a:t>
            </a:r>
            <a:endParaRPr lang="en-US" sz="2800" dirty="0"/>
          </a:p>
        </p:txBody>
      </p:sp>
      <p:sp>
        <p:nvSpPr>
          <p:cNvPr id="4" name="Title 1"/>
          <p:cNvSpPr txBox="1">
            <a:spLocks/>
          </p:cNvSpPr>
          <p:nvPr/>
        </p:nvSpPr>
        <p:spPr>
          <a:xfrm>
            <a:off x="5257800" y="274638"/>
            <a:ext cx="3048000" cy="11430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sng" strike="noStrike" kern="1200" cap="none" spc="0" normalizeH="0" baseline="0" noProof="0" dirty="0" err="1" smtClean="0">
                <a:ln>
                  <a:noFill/>
                </a:ln>
                <a:solidFill>
                  <a:schemeClr val="tx1"/>
                </a:solidFill>
                <a:effectLst/>
                <a:uLnTx/>
                <a:uFillTx/>
                <a:latin typeface="+mj-lt"/>
                <a:ea typeface="+mj-ea"/>
                <a:cs typeface="+mj-cs"/>
              </a:rPr>
              <a:t>Adiponectin</a:t>
            </a:r>
            <a:endParaRPr kumimoji="0" lang="en-US" sz="4400" b="0" i="0" u="sng" strike="noStrike" kern="1200" cap="none" spc="0" normalizeH="0" baseline="0" noProof="0" dirty="0">
              <a:ln>
                <a:noFill/>
              </a:ln>
              <a:solidFill>
                <a:schemeClr val="tx1"/>
              </a:solidFill>
              <a:effectLst/>
              <a:uLnTx/>
              <a:uFillTx/>
              <a:latin typeface="+mj-lt"/>
              <a:ea typeface="+mj-ea"/>
              <a:cs typeface="+mj-cs"/>
            </a:endParaRPr>
          </a:p>
        </p:txBody>
      </p:sp>
      <p:sp>
        <p:nvSpPr>
          <p:cNvPr id="5" name="Content Placeholder 2"/>
          <p:cNvSpPr txBox="1">
            <a:spLocks/>
          </p:cNvSpPr>
          <p:nvPr/>
        </p:nvSpPr>
        <p:spPr>
          <a:xfrm>
            <a:off x="4800600" y="1600200"/>
            <a:ext cx="4495800" cy="4525963"/>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2800" dirty="0" smtClean="0"/>
              <a:t>Obesity</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Tumor</a:t>
            </a:r>
            <a:r>
              <a:rPr kumimoji="0" lang="en-US" sz="2800" b="0" i="0" u="none" strike="noStrike" kern="1200" cap="none" spc="0" normalizeH="0" noProof="0" dirty="0" smtClean="0">
                <a:ln>
                  <a:noFill/>
                </a:ln>
                <a:solidFill>
                  <a:schemeClr val="tx1"/>
                </a:solidFill>
                <a:effectLst/>
                <a:uLnTx/>
                <a:uFillTx/>
                <a:latin typeface="+mn-lt"/>
                <a:ea typeface="+mn-ea"/>
                <a:cs typeface="+mn-cs"/>
              </a:rPr>
              <a:t> Necrosis Factor-</a:t>
            </a:r>
            <a:r>
              <a:rPr kumimoji="0" lang="en-US" sz="2800" b="0" i="0" u="none" strike="noStrike" kern="1200" cap="none" spc="0" normalizeH="0" noProof="0" dirty="0" err="1" smtClean="0">
                <a:ln>
                  <a:noFill/>
                </a:ln>
                <a:solidFill>
                  <a:schemeClr val="tx1"/>
                </a:solidFill>
                <a:effectLst/>
                <a:uLnTx/>
                <a:uFillTx/>
                <a:latin typeface="+mn-lt"/>
                <a:ea typeface="+mn-ea"/>
                <a:cs typeface="+mn-cs"/>
              </a:rPr>
              <a:t>α</a:t>
            </a:r>
            <a:endParaRPr kumimoji="0" lang="en-US" sz="2800" b="0"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2800" baseline="0" dirty="0" err="1" smtClean="0"/>
              <a:t>Glucocorticoids</a:t>
            </a:r>
            <a:endParaRPr lang="en-US" sz="2800" baseline="0" dirty="0" smtClean="0"/>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2800" baseline="0" dirty="0" err="1" smtClean="0"/>
              <a:t>Β</a:t>
            </a:r>
            <a:r>
              <a:rPr lang="en-US" sz="2800" baseline="0" dirty="0" smtClean="0"/>
              <a:t>-adrenergic agonists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2800" dirty="0" smtClean="0"/>
              <a:t>Cyclic adenosine </a:t>
            </a:r>
            <a:r>
              <a:rPr lang="en-US" sz="2800" dirty="0" err="1" smtClean="0"/>
              <a:t>monophosphate</a:t>
            </a:r>
            <a:endParaRPr lang="en-US" sz="2800" dirty="0" smtClean="0"/>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2800" baseline="0" dirty="0" smtClean="0"/>
              <a:t>Men</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 name="Straight Arrow Connector 6"/>
          <p:cNvCxnSpPr/>
          <p:nvPr/>
        </p:nvCxnSpPr>
        <p:spPr>
          <a:xfrm rot="5400000" flipH="1" flipV="1">
            <a:off x="365124" y="822325"/>
            <a:ext cx="792162" cy="1588"/>
          </a:xfrm>
          <a:prstGeom prst="straightConnector1">
            <a:avLst/>
          </a:prstGeom>
          <a:ln w="7620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rot="16200000" flipH="1">
            <a:off x="4709321" y="823118"/>
            <a:ext cx="792161" cy="3"/>
          </a:xfrm>
          <a:prstGeom prst="straightConnector1">
            <a:avLst/>
          </a:prstGeom>
          <a:ln w="7620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2286000"/>
          </a:xfrm>
        </p:spPr>
        <p:txBody>
          <a:bodyPr>
            <a:normAutofit fontScale="90000"/>
          </a:bodyPr>
          <a:lstStyle/>
          <a:p>
            <a:r>
              <a:rPr lang="en-US" dirty="0" smtClean="0"/>
              <a:t>Despite weight playing a major role in </a:t>
            </a:r>
            <a:r>
              <a:rPr lang="en-US" dirty="0" err="1" smtClean="0"/>
              <a:t>adiponectin</a:t>
            </a:r>
            <a:r>
              <a:rPr lang="en-US" dirty="0" smtClean="0"/>
              <a:t> levels, it is believed that the heritability accounts for 30-70%</a:t>
            </a:r>
            <a:br>
              <a:rPr lang="en-US" dirty="0" smtClean="0"/>
            </a:br>
            <a:r>
              <a:rPr lang="en-US" dirty="0" smtClean="0"/>
              <a:t>of </a:t>
            </a:r>
            <a:r>
              <a:rPr lang="en-US" dirty="0" err="1" smtClean="0"/>
              <a:t>adiponectin</a:t>
            </a:r>
            <a:r>
              <a:rPr lang="en-US" dirty="0" smtClean="0"/>
              <a:t> levels.</a:t>
            </a:r>
            <a:endParaRPr lang="en-US" dirty="0"/>
          </a:p>
        </p:txBody>
      </p:sp>
      <p:pic>
        <p:nvPicPr>
          <p:cNvPr id="4" name="Picture 44" descr="nri1937-f2"/>
          <p:cNvPicPr>
            <a:picLocks noChangeAspect="1" noChangeArrowheads="1"/>
          </p:cNvPicPr>
          <p:nvPr/>
        </p:nvPicPr>
        <p:blipFill>
          <a:blip r:embed="rId3"/>
          <a:srcRect l="72334" t="25752" b="60695"/>
          <a:stretch>
            <a:fillRect/>
          </a:stretch>
        </p:blipFill>
        <p:spPr bwMode="auto">
          <a:xfrm>
            <a:off x="4953000" y="4267200"/>
            <a:ext cx="2127250" cy="1624052"/>
          </a:xfrm>
          <a:prstGeom prst="rect">
            <a:avLst/>
          </a:prstGeom>
          <a:noFill/>
        </p:spPr>
      </p:pic>
      <p:pic>
        <p:nvPicPr>
          <p:cNvPr id="5" name="Picture 44" descr="nri1937-f2"/>
          <p:cNvPicPr>
            <a:picLocks noChangeAspect="1" noChangeArrowheads="1"/>
          </p:cNvPicPr>
          <p:nvPr/>
        </p:nvPicPr>
        <p:blipFill>
          <a:blip r:embed="rId3"/>
          <a:srcRect l="72334" t="25752" b="60695"/>
          <a:stretch>
            <a:fillRect/>
          </a:stretch>
        </p:blipFill>
        <p:spPr bwMode="auto">
          <a:xfrm>
            <a:off x="2504839" y="4648200"/>
            <a:ext cx="1228961" cy="938252"/>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2634</TotalTime>
  <Words>3512</Words>
  <Application>Microsoft Macintosh PowerPoint</Application>
  <PresentationFormat>On-screen Show (4:3)</PresentationFormat>
  <Paragraphs>183</Paragraphs>
  <Slides>18</Slides>
  <Notes>16</Notes>
  <HiddenSlides>0</HiddenSlides>
  <MMClips>0</MMClips>
  <ScaleCrop>false</ScaleCrop>
  <HeadingPairs>
    <vt:vector size="4" baseType="variant">
      <vt:variant>
        <vt:lpstr>Design Template</vt:lpstr>
      </vt:variant>
      <vt:variant>
        <vt:i4>1</vt:i4>
      </vt:variant>
      <vt:variant>
        <vt:lpstr>Slide Titles</vt:lpstr>
      </vt:variant>
      <vt:variant>
        <vt:i4>18</vt:i4>
      </vt:variant>
    </vt:vector>
  </HeadingPairs>
  <TitlesOfParts>
    <vt:vector size="19" baseType="lpstr">
      <vt:lpstr>Office Theme</vt:lpstr>
      <vt:lpstr>Adiponectin: Understanding the regulation of a metabolically important protein hormone.</vt:lpstr>
      <vt:lpstr>Slide 2</vt:lpstr>
      <vt:lpstr>Serum adiponectin levels are decreased in obese individuals</vt:lpstr>
      <vt:lpstr>Slide 4</vt:lpstr>
      <vt:lpstr>Weight loss raises high molecular weight adiponectin complexes</vt:lpstr>
      <vt:lpstr>Low serum adiponectin levels are associated with many diseases</vt:lpstr>
      <vt:lpstr>Adiponectin reverses insulin resistance in murine models of type 2 diabetes</vt:lpstr>
      <vt:lpstr>Adiponectin</vt:lpstr>
      <vt:lpstr>Despite weight playing a major role in adiponectin levels, it is believed that the heritability accounts for 30-70% of adiponectin levels.</vt:lpstr>
      <vt:lpstr>ADIPOQ contains all significant SNPs in European individuals</vt:lpstr>
      <vt:lpstr>rs17366568 in intron 1 of ADIPOQ</vt:lpstr>
      <vt:lpstr>Two studies of Asian cohorts do not pick up SNPs in ADIPOQ, but in CDH13, an ADIPOQ receptor </vt:lpstr>
      <vt:lpstr>All significant SNPs were upstream of CDH13</vt:lpstr>
      <vt:lpstr>Major allele of rs3865188 associated with higher CDH13 expression</vt:lpstr>
      <vt:lpstr>rs3865188 upstream of CDH13 </vt:lpstr>
      <vt:lpstr>Recent meta-analysis GWAS study identified novel loci associated with adiponectin levels</vt:lpstr>
      <vt:lpstr>Recent meta-analysis GWAS study identified novel loci associated with adiponectin levels</vt:lpstr>
      <vt:lpstr>In Conclusion: regulating your adiponectin</vt:lpstr>
    </vt:vector>
  </TitlesOfParts>
  <Company>Stanford University</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Adiponectin</dc:title>
  <dc:creator>Bethany Schaffer</dc:creator>
  <cp:lastModifiedBy>Bethany Schaffer</cp:lastModifiedBy>
  <cp:revision>4</cp:revision>
  <dcterms:created xsi:type="dcterms:W3CDTF">2012-05-29T17:55:06Z</dcterms:created>
  <dcterms:modified xsi:type="dcterms:W3CDTF">2012-05-29T19:55:59Z</dcterms:modified>
</cp:coreProperties>
</file>