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69" r:id="rId3"/>
    <p:sldId id="278" r:id="rId4"/>
    <p:sldId id="270" r:id="rId5"/>
    <p:sldId id="293" r:id="rId6"/>
    <p:sldId id="286" r:id="rId7"/>
    <p:sldId id="280" r:id="rId8"/>
    <p:sldId id="272" r:id="rId9"/>
    <p:sldId id="274" r:id="rId10"/>
    <p:sldId id="275" r:id="rId11"/>
    <p:sldId id="294" r:id="rId12"/>
    <p:sldId id="282" r:id="rId13"/>
    <p:sldId id="283" r:id="rId14"/>
    <p:sldId id="284" r:id="rId15"/>
    <p:sldId id="292" r:id="rId16"/>
    <p:sldId id="276" r:id="rId17"/>
    <p:sldId id="289" r:id="rId18"/>
    <p:sldId id="288" r:id="rId19"/>
    <p:sldId id="290" r:id="rId20"/>
    <p:sldId id="29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91" autoAdjust="0"/>
  </p:normalViewPr>
  <p:slideViewPr>
    <p:cSldViewPr>
      <p:cViewPr varScale="1">
        <p:scale>
          <a:sx n="96" d="100"/>
          <a:sy n="96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BRCA1 185delAG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Whole population</c:v>
                </c:pt>
                <c:pt idx="1">
                  <c:v>Ashkenazi Jews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1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BRCA1 5382insC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Whole population</c:v>
                </c:pt>
                <c:pt idx="1">
                  <c:v>Ashkenazi Jews</c:v>
                </c:pt>
              </c:strCache>
            </c:strRef>
          </c:cat>
          <c:val>
            <c:numRef>
              <c:f>Sheet1!$C$2:$C$3</c:f>
              <c:numCache>
                <c:formatCode>0.0%</c:formatCode>
                <c:ptCount val="2"/>
                <c:pt idx="1">
                  <c:v>1E-3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BRCA2 6174delT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Whole population</c:v>
                </c:pt>
                <c:pt idx="1">
                  <c:v>Ashkenazi Jews</c:v>
                </c:pt>
              </c:strCache>
            </c:strRef>
          </c:cat>
          <c:val>
            <c:numRef>
              <c:f>Sheet1!$D$2:$D$3</c:f>
              <c:numCache>
                <c:formatCode>0.0%</c:formatCode>
                <c:ptCount val="2"/>
                <c:pt idx="1">
                  <c:v>1.4E-2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Any BRCA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Whole population</c:v>
                </c:pt>
                <c:pt idx="1">
                  <c:v>Ashkenazi Jews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 formatCode="0.0%">
                  <c:v>5.0000000000000001E-3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315712"/>
        <c:axId val="35317248"/>
      </c:barChart>
      <c:catAx>
        <c:axId val="353157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0"/>
          <a:lstStyle/>
          <a:p>
            <a:pPr>
              <a:defRPr sz="1400"/>
            </a:pPr>
            <a:endParaRPr lang="en-US"/>
          </a:p>
        </c:txPr>
        <c:crossAx val="35317248"/>
        <c:crosses val="autoZero"/>
        <c:auto val="1"/>
        <c:lblAlgn val="ctr"/>
        <c:lblOffset val="100"/>
        <c:noMultiLvlLbl val="0"/>
      </c:catAx>
      <c:valAx>
        <c:axId val="35317248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353157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99020325947599"/>
          <c:y val="3.7576800851680997E-2"/>
          <c:w val="0.60074894707929005"/>
          <c:h val="0.838295435154896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mutation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Breast</c:v>
                </c:pt>
                <c:pt idx="1">
                  <c:v>Ovarian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0.12</c:v>
                </c:pt>
                <c:pt idx="1">
                  <c:v>0.02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BRCA1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Breast</c:v>
                </c:pt>
                <c:pt idx="1">
                  <c:v>Ovarian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BRCA2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Breast</c:v>
                </c:pt>
                <c:pt idx="1">
                  <c:v>Ovarian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0.5</c:v>
                </c:pt>
                <c:pt idx="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473088"/>
        <c:axId val="122483072"/>
      </c:barChart>
      <c:catAx>
        <c:axId val="122473088"/>
        <c:scaling>
          <c:orientation val="minMax"/>
        </c:scaling>
        <c:delete val="0"/>
        <c:axPos val="b"/>
        <c:majorTickMark val="out"/>
        <c:minorTickMark val="none"/>
        <c:tickLblPos val="nextTo"/>
        <c:crossAx val="122483072"/>
        <c:crosses val="autoZero"/>
        <c:auto val="1"/>
        <c:lblAlgn val="ctr"/>
        <c:lblOffset val="100"/>
        <c:noMultiLvlLbl val="0"/>
      </c:catAx>
      <c:valAx>
        <c:axId val="122483072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2473088"/>
        <c:crosses val="autoZero"/>
        <c:crossBetween val="between"/>
        <c:majorUnit val="0.2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Avg. male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Breast cancer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1E-3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BRCA1 male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Breast cancer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0.02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BRCA2 male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Breast cancer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0.06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Avg. female</c:v>
                </c:pt>
              </c:strCache>
            </c:strRef>
          </c:tx>
          <c:invertIfNegative val="0"/>
          <c:cat>
            <c:strRef>
              <c:f>Sheet1!$A$2</c:f>
              <c:strCache>
                <c:ptCount val="1"/>
                <c:pt idx="0">
                  <c:v>Breast cancer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555968"/>
        <c:axId val="35557760"/>
      </c:barChart>
      <c:catAx>
        <c:axId val="355559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5557760"/>
        <c:crosses val="autoZero"/>
        <c:auto val="1"/>
        <c:lblAlgn val="ctr"/>
        <c:lblOffset val="100"/>
        <c:noMultiLvlLbl val="0"/>
      </c:catAx>
      <c:valAx>
        <c:axId val="35557760"/>
        <c:scaling>
          <c:orientation val="minMax"/>
          <c:max val="0.12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355559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FB615-A837-4612-BFA6-EDA1924FEE24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43F02-B1F2-49E0-AD0E-426D67415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6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1.4%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0.1%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1.0% vs. 0.5%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43F02-B1F2-49E0-AD0E-426D674158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15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12 / 60/</a:t>
            </a:r>
            <a:r>
              <a:rPr lang="en-US" baseline="0" dirty="0" smtClean="0"/>
              <a:t> 50</a:t>
            </a:r>
          </a:p>
          <a:p>
            <a:endParaRPr lang="en-US" baseline="0" dirty="0" smtClean="0"/>
          </a:p>
          <a:p>
            <a:r>
              <a:rPr lang="en-US" baseline="0" dirty="0" smtClean="0"/>
              <a:t>2 / 40 / 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43F02-B1F2-49E0-AD0E-426D674158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68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43F02-B1F2-49E0-AD0E-426D674158E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42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0.1 / 2 / 6 /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43F02-B1F2-49E0-AD0E-426D674158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6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743B950-9BDB-4A1F-95C5-B3F807D46E2C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09A9E9-084E-401D-BAD3-684013639B5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Breast &amp; Ovarian Cancer:</a:t>
            </a:r>
            <a:br>
              <a:rPr lang="en-US" dirty="0" smtClean="0"/>
            </a:br>
            <a:r>
              <a:rPr lang="en-US" dirty="0" smtClean="0"/>
              <a:t>BRCA1 and BRCA2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505200"/>
            <a:ext cx="7854696" cy="1475936"/>
          </a:xfrm>
        </p:spPr>
        <p:txBody>
          <a:bodyPr/>
          <a:lstStyle/>
          <a:p>
            <a:r>
              <a:rPr lang="en-US" dirty="0" smtClean="0"/>
              <a:t>Jennifer </a:t>
            </a:r>
            <a:r>
              <a:rPr lang="en-US" dirty="0" smtClean="0"/>
              <a:t>Hardee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160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Ovarian cancer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2880437"/>
            <a:ext cx="4419600" cy="3687925"/>
          </a:xfrm>
        </p:spPr>
        <p:txBody>
          <a:bodyPr>
            <a:normAutofit/>
          </a:bodyPr>
          <a:lstStyle/>
          <a:p>
            <a:r>
              <a:rPr lang="en-US" dirty="0" smtClean="0"/>
              <a:t>Especially deadly because it’s hard to catch</a:t>
            </a:r>
          </a:p>
          <a:p>
            <a:pPr lvl="1"/>
            <a:r>
              <a:rPr lang="en-US" dirty="0" smtClean="0"/>
              <a:t>Blood test is often wrong</a:t>
            </a:r>
          </a:p>
          <a:p>
            <a:pPr lvl="1"/>
            <a:r>
              <a:rPr lang="en-US" dirty="0" smtClean="0"/>
              <a:t>60% of cases are caught at Stage III or IV</a:t>
            </a:r>
          </a:p>
          <a:p>
            <a:r>
              <a:rPr lang="en-US" dirty="0" smtClean="0"/>
              <a:t>BRCA</a:t>
            </a:r>
            <a:r>
              <a:rPr lang="en-US" dirty="0" smtClean="0">
                <a:sym typeface="Symbol"/>
              </a:rPr>
              <a:t></a:t>
            </a:r>
            <a:r>
              <a:rPr lang="en-US" dirty="0" smtClean="0"/>
              <a:t> tumors are more aggressive and have poorer prognoses</a:t>
            </a:r>
          </a:p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50" y="3048000"/>
            <a:ext cx="3794150" cy="2720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7391400" y="4396407"/>
            <a:ext cx="1447800" cy="13716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935480"/>
            <a:ext cx="8229600" cy="655320"/>
          </a:xfrm>
          <a:prstGeom prst="rect">
            <a:avLst/>
          </a:prstGeom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Penetrance: </a:t>
            </a:r>
            <a:r>
              <a:rPr lang="en-US" b="0" dirty="0" smtClean="0">
                <a:solidFill>
                  <a:schemeClr val="tx1"/>
                </a:solidFill>
              </a:rPr>
              <a:t>20-40% of BRCA carriers will develop ovarian cancer, compared to 2% of all women</a:t>
            </a:r>
          </a:p>
        </p:txBody>
      </p:sp>
    </p:spTree>
    <p:extLst>
      <p:ext uri="{BB962C8B-B14F-4D97-AF65-F5344CB8AC3E}">
        <p14:creationId xmlns:p14="http://schemas.microsoft.com/office/powerpoint/2010/main" val="165747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 to </a:t>
            </a:r>
            <a:r>
              <a:rPr lang="en-US" dirty="0" smtClean="0"/>
              <a:t>male carriers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Relative</a:t>
            </a:r>
            <a:r>
              <a:rPr lang="en-US" dirty="0" smtClean="0"/>
              <a:t> </a:t>
            </a:r>
            <a:r>
              <a:rPr lang="en-US" b="1" dirty="0" smtClean="0"/>
              <a:t>risk</a:t>
            </a:r>
            <a:r>
              <a:rPr lang="en-US" dirty="0" smtClean="0"/>
              <a:t> of breast cancer is high</a:t>
            </a:r>
          </a:p>
          <a:p>
            <a:r>
              <a:rPr lang="en-US" b="1" dirty="0" smtClean="0"/>
              <a:t>Absolute</a:t>
            </a:r>
            <a:r>
              <a:rPr lang="en-US" dirty="0" smtClean="0"/>
              <a:t> </a:t>
            </a:r>
            <a:r>
              <a:rPr lang="en-US" b="1" dirty="0" smtClean="0"/>
              <a:t>risk</a:t>
            </a:r>
            <a:r>
              <a:rPr lang="en-US" dirty="0" smtClean="0"/>
              <a:t> is still low</a:t>
            </a:r>
          </a:p>
          <a:p>
            <a:r>
              <a:rPr lang="en-US" dirty="0" smtClean="0"/>
              <a:t>Cancers with </a:t>
            </a:r>
            <a:r>
              <a:rPr lang="en-US" dirty="0"/>
              <a:t>elevated risk for </a:t>
            </a:r>
            <a:r>
              <a:rPr lang="en-US" b="1" dirty="0"/>
              <a:t>both</a:t>
            </a:r>
            <a:r>
              <a:rPr lang="en-US" dirty="0"/>
              <a:t> </a:t>
            </a:r>
            <a:r>
              <a:rPr lang="en-US" dirty="0" smtClean="0"/>
              <a:t>sexes:</a:t>
            </a:r>
            <a:endParaRPr lang="en-US" dirty="0"/>
          </a:p>
          <a:p>
            <a:pPr lvl="1"/>
            <a:r>
              <a:rPr lang="en-US" dirty="0"/>
              <a:t>Pancreatic, melanoma, </a:t>
            </a:r>
            <a:r>
              <a:rPr lang="en-US" dirty="0" err="1"/>
              <a:t>glioblastoma</a:t>
            </a:r>
            <a:r>
              <a:rPr lang="en-US" dirty="0"/>
              <a:t>, </a:t>
            </a:r>
            <a:r>
              <a:rPr lang="en-US" dirty="0" smtClean="0"/>
              <a:t>lymphoma</a:t>
            </a:r>
            <a:endParaRPr lang="en-US" dirty="0"/>
          </a:p>
          <a:p>
            <a:r>
              <a:rPr lang="en-US" dirty="0"/>
              <a:t>BRCA2 also </a:t>
            </a:r>
            <a:r>
              <a:rPr lang="en-US" dirty="0" smtClean="0"/>
              <a:t>increases prostate cancer risk 1.5-4x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hese </a:t>
            </a:r>
            <a:r>
              <a:rPr lang="en-US" dirty="0"/>
              <a:t>cancers may be more </a:t>
            </a:r>
            <a:r>
              <a:rPr lang="en-US" dirty="0" smtClean="0"/>
              <a:t>aggressive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70272971"/>
              </p:ext>
            </p:extLst>
          </p:nvPr>
        </p:nvGraphicFramePr>
        <p:xfrm>
          <a:off x="4648200" y="1920875"/>
          <a:ext cx="40386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120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should get tested?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Anyone: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With a close relative who has tested positive 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With a strong family </a:t>
            </a:r>
            <a:r>
              <a:rPr lang="en-US" dirty="0"/>
              <a:t>history of breast or ovarian </a:t>
            </a:r>
            <a:r>
              <a:rPr lang="en-US" dirty="0" smtClean="0"/>
              <a:t>cancer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Whose mother/daughter had cancer in </a:t>
            </a:r>
            <a:r>
              <a:rPr lang="en-US" b="1" dirty="0" smtClean="0"/>
              <a:t>both</a:t>
            </a:r>
            <a:r>
              <a:rPr lang="en-US" dirty="0" smtClean="0"/>
              <a:t> breasts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r>
              <a:rPr lang="en-US" dirty="0"/>
              <a:t>This applies to about 2% of </a:t>
            </a:r>
            <a:r>
              <a:rPr lang="en-US" dirty="0" smtClean="0"/>
              <a:t>adults</a:t>
            </a:r>
          </a:p>
          <a:p>
            <a:r>
              <a:rPr lang="en-US" dirty="0" smtClean="0"/>
              <a:t>In cases of family history, it’s best to first test one of the people who has had the disease (if possible)</a:t>
            </a:r>
          </a:p>
          <a:p>
            <a:pPr lvl="1"/>
            <a:r>
              <a:rPr lang="en-US" dirty="0" smtClean="0"/>
              <a:t>If s/he tests positive, then other family members should also consider getting the test</a:t>
            </a:r>
          </a:p>
          <a:p>
            <a:r>
              <a:rPr lang="en-US" dirty="0"/>
              <a:t>Family history requirement is less stringent for </a:t>
            </a:r>
            <a:r>
              <a:rPr lang="en-US" dirty="0" smtClean="0"/>
              <a:t>people from ethnic groups with known founder-effect mutations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0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Testing, testing, 1-2-3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About 10% of breast and ovarian cancer patients carry a BRCA1 or BRCA2 mutation</a:t>
            </a:r>
          </a:p>
          <a:p>
            <a:r>
              <a:rPr lang="en-US" b="1" dirty="0" smtClean="0"/>
              <a:t>23andMe</a:t>
            </a:r>
            <a:r>
              <a:rPr lang="en-US" dirty="0" smtClean="0"/>
              <a:t> tests for 10 specific mutations:</a:t>
            </a:r>
          </a:p>
          <a:p>
            <a:pPr lvl="1"/>
            <a:r>
              <a:rPr lang="en-US" dirty="0" smtClean="0"/>
              <a:t>CASP8, CHEK2, FGFR2, STXBP4, 2q35, 3p24</a:t>
            </a:r>
            <a:r>
              <a:rPr lang="en-US" dirty="0"/>
              <a:t>, </a:t>
            </a:r>
            <a:r>
              <a:rPr lang="en-US" dirty="0" smtClean="0"/>
              <a:t>16q12 </a:t>
            </a:r>
          </a:p>
          <a:p>
            <a:pPr lvl="1"/>
            <a:r>
              <a:rPr lang="en-US" dirty="0" smtClean="0"/>
              <a:t>BRCA1 </a:t>
            </a:r>
            <a:r>
              <a:rPr lang="en-US" i="1" dirty="0" smtClean="0"/>
              <a:t>185delAG</a:t>
            </a:r>
            <a:r>
              <a:rPr lang="en-US" dirty="0" smtClean="0"/>
              <a:t>, BRCA1 </a:t>
            </a:r>
            <a:r>
              <a:rPr lang="en-US" i="1" dirty="0"/>
              <a:t>5382insC</a:t>
            </a:r>
            <a:r>
              <a:rPr lang="en-US" dirty="0"/>
              <a:t>, BRCA2 </a:t>
            </a:r>
            <a:r>
              <a:rPr lang="en-US" i="1" dirty="0"/>
              <a:t>6174delT</a:t>
            </a:r>
            <a:endParaRPr lang="en-US" i="1" dirty="0" smtClean="0"/>
          </a:p>
          <a:p>
            <a:r>
              <a:rPr lang="en-US" dirty="0" smtClean="0"/>
              <a:t>Lots of other mutations are known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.g. </a:t>
            </a:r>
            <a:r>
              <a:rPr lang="en-US" dirty="0"/>
              <a:t>BRCA2 </a:t>
            </a:r>
            <a:r>
              <a:rPr lang="en-US" i="1" dirty="0" smtClean="0"/>
              <a:t>999del5</a:t>
            </a:r>
            <a:r>
              <a:rPr lang="en-US" dirty="0" smtClean="0"/>
              <a:t> in Iceland</a:t>
            </a:r>
          </a:p>
          <a:p>
            <a:r>
              <a:rPr lang="en-US" dirty="0" smtClean="0"/>
              <a:t>So why doesn’t 23andMe test for them?</a:t>
            </a:r>
          </a:p>
        </p:txBody>
      </p:sp>
      <p:pic>
        <p:nvPicPr>
          <p:cNvPr id="1028" name="Picture 4" descr="C:\Users\Jennifer\AppData\Local\Microsoft\Windows\Temporary Internet Files\Content.IE5\XQJUIG91\MC900442136[1].png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39" y="3727172"/>
            <a:ext cx="425748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25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for BRCA1 and BRCA2 is not straightforward</a:t>
            </a:r>
          </a:p>
          <a:p>
            <a:r>
              <a:rPr lang="en-US" dirty="0" smtClean="0"/>
              <a:t>There are no “hot spots”: dangerous mutations can occur almost anywhere in the exons or introns</a:t>
            </a:r>
          </a:p>
          <a:p>
            <a:r>
              <a:rPr lang="en-US" dirty="0" smtClean="0"/>
              <a:t>Human </a:t>
            </a:r>
            <a:r>
              <a:rPr lang="en-US" dirty="0"/>
              <a:t>Gene Mutation </a:t>
            </a:r>
            <a:r>
              <a:rPr lang="en-US" dirty="0" smtClean="0"/>
              <a:t>Database lists 1,433 known mutations for BRCA1 and 1,183 for BRCA2</a:t>
            </a:r>
          </a:p>
          <a:p>
            <a:r>
              <a:rPr lang="en-US" dirty="0" smtClean="0"/>
              <a:t>To be thorough, you would need: 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A test that sequenced the entire gene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hat checked against a database of known mutations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nd evaluated unknown mutations for risk based on how they changed the gene</a:t>
            </a:r>
          </a:p>
        </p:txBody>
      </p:sp>
    </p:spTree>
    <p:extLst>
      <p:ext uri="{BB962C8B-B14F-4D97-AF65-F5344CB8AC3E}">
        <p14:creationId xmlns:p14="http://schemas.microsoft.com/office/powerpoint/2010/main" val="9690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6327" y="1981200"/>
            <a:ext cx="6786424" cy="136245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Testing positive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4" descr="C:\Users\Jennifer\AppData\Local\Microsoft\Windows\Temporary Internet Files\Content.IE5\XQJUIG91\MC900442136[1]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2417065"/>
            <a:ext cx="1059638" cy="10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6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options?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three major options for carriers: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Increased screening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Preventative medication 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Prophylactic surgery</a:t>
            </a:r>
          </a:p>
          <a:p>
            <a:r>
              <a:rPr lang="en-US" dirty="0" smtClean="0"/>
              <a:t>Most women opt for a combination of approaches</a:t>
            </a:r>
          </a:p>
          <a:p>
            <a:r>
              <a:rPr lang="en-US" dirty="0"/>
              <a:t>Lifestyle changes that reduce cancer risk in other women often </a:t>
            </a:r>
            <a:r>
              <a:rPr lang="en-US" b="1" dirty="0"/>
              <a:t>do not</a:t>
            </a:r>
            <a:r>
              <a:rPr lang="en-US" dirty="0"/>
              <a:t> provide meaningful protection to BRCA </a:t>
            </a:r>
            <a:r>
              <a:rPr lang="en-US" dirty="0" smtClean="0"/>
              <a:t>carriers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1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Surveillance screening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4040188" cy="659352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Breast cancer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340225" y="2976309"/>
            <a:ext cx="4041775" cy="654843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Ovarian cancer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3631152"/>
            <a:ext cx="4040188" cy="2133600"/>
          </a:xfrm>
        </p:spPr>
        <p:txBody>
          <a:bodyPr>
            <a:normAutofit/>
          </a:bodyPr>
          <a:lstStyle/>
          <a:p>
            <a:r>
              <a:rPr lang="en-US" dirty="0"/>
              <a:t>Clinical breast exams</a:t>
            </a:r>
          </a:p>
          <a:p>
            <a:r>
              <a:rPr lang="en-US" dirty="0" smtClean="0"/>
              <a:t>Mammograms</a:t>
            </a:r>
          </a:p>
          <a:p>
            <a:pPr lvl="1"/>
            <a:r>
              <a:rPr lang="en-US" dirty="0" smtClean="0"/>
              <a:t>Men, too!</a:t>
            </a:r>
          </a:p>
          <a:p>
            <a:r>
              <a:rPr lang="en-US" dirty="0" smtClean="0"/>
              <a:t>MRI of the breast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40225" y="3631152"/>
            <a:ext cx="4041775" cy="1981200"/>
          </a:xfrm>
        </p:spPr>
        <p:txBody>
          <a:bodyPr>
            <a:normAutofit/>
          </a:bodyPr>
          <a:lstStyle/>
          <a:p>
            <a:r>
              <a:rPr lang="en-US" dirty="0"/>
              <a:t>Clinical abdominal exams</a:t>
            </a:r>
          </a:p>
          <a:p>
            <a:r>
              <a:rPr lang="en-US" dirty="0" err="1" smtClean="0"/>
              <a:t>Transvaginal</a:t>
            </a:r>
            <a:r>
              <a:rPr lang="en-US" dirty="0" smtClean="0"/>
              <a:t> ultrasound</a:t>
            </a:r>
          </a:p>
          <a:p>
            <a:r>
              <a:rPr lang="en-US" dirty="0" smtClean="0"/>
              <a:t>CA-125 blood test</a:t>
            </a:r>
          </a:p>
          <a:p>
            <a:pPr lvl="1"/>
            <a:r>
              <a:rPr lang="en-US" dirty="0" smtClean="0"/>
              <a:t>High rates of false +/-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935480"/>
            <a:ext cx="8229600" cy="1580310"/>
          </a:xfrm>
          <a:prstGeom prst="rect">
            <a:avLst/>
          </a:prstGeom>
        </p:spPr>
        <p:txBody>
          <a:bodyPr vert="horz" lIns="45720" tIns="0" rIns="45720" bIns="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Goal is to find cancer early, when it’s most treatable</a:t>
            </a:r>
          </a:p>
          <a:p>
            <a:pPr marL="342900" indent="-342900">
              <a:buFont typeface="Wingdings 2" pitchFamily="18" charset="2"/>
              <a:buChar char=""/>
            </a:pPr>
            <a:r>
              <a:rPr lang="en-US" b="0" dirty="0" smtClean="0">
                <a:solidFill>
                  <a:schemeClr val="tx1"/>
                </a:solidFill>
              </a:rPr>
              <a:t>Does </a:t>
            </a:r>
            <a:r>
              <a:rPr lang="en-US" b="0" dirty="0">
                <a:solidFill>
                  <a:schemeClr val="tx1"/>
                </a:solidFill>
              </a:rPr>
              <a:t>not lower lifetime </a:t>
            </a:r>
            <a:r>
              <a:rPr lang="en-US" b="0" dirty="0" smtClean="0">
                <a:solidFill>
                  <a:schemeClr val="tx1"/>
                </a:solidFill>
              </a:rPr>
              <a:t>risk of developing cancer</a:t>
            </a:r>
          </a:p>
        </p:txBody>
      </p:sp>
    </p:spTree>
    <p:extLst>
      <p:ext uri="{BB962C8B-B14F-4D97-AF65-F5344CB8AC3E}">
        <p14:creationId xmlns:p14="http://schemas.microsoft.com/office/powerpoint/2010/main" val="233926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ennifer\AppData\Local\Microsoft\Windows\Temporary Internet Files\Content.IE5\XQJUIG91\MC900439603[1]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617427"/>
            <a:ext cx="5070231" cy="25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Preventative medication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Goal is to reduce the risk of developing cancer</a:t>
            </a:r>
          </a:p>
          <a:p>
            <a:r>
              <a:rPr lang="en-US" dirty="0" err="1" smtClean="0"/>
              <a:t>Tamoxifen</a:t>
            </a:r>
            <a:r>
              <a:rPr lang="en-US" dirty="0" smtClean="0"/>
              <a:t> is an estrogen blocker that lowers breast cancer risk by about 50%</a:t>
            </a:r>
          </a:p>
          <a:p>
            <a:pPr lvl="1"/>
            <a:r>
              <a:rPr lang="en-US" dirty="0" smtClean="0"/>
              <a:t>Has unpleasant side effects, e.g. pseudo-menopause</a:t>
            </a:r>
          </a:p>
          <a:p>
            <a:r>
              <a:rPr lang="en-US" dirty="0"/>
              <a:t>Hormonal birth control for ~5 years in your late </a:t>
            </a:r>
            <a:r>
              <a:rPr lang="en-US" dirty="0" smtClean="0"/>
              <a:t>20’s reduces </a:t>
            </a:r>
            <a:r>
              <a:rPr lang="en-US" dirty="0"/>
              <a:t>ovarian </a:t>
            </a:r>
            <a:r>
              <a:rPr lang="en-US" dirty="0" smtClean="0"/>
              <a:t>cancer risk</a:t>
            </a:r>
          </a:p>
          <a:p>
            <a:pPr lvl="1"/>
            <a:r>
              <a:rPr lang="en-US" dirty="0" smtClean="0"/>
              <a:t>Timing ensures </a:t>
            </a:r>
            <a:r>
              <a:rPr lang="en-US" dirty="0"/>
              <a:t>minimal </a:t>
            </a:r>
            <a:r>
              <a:rPr lang="en-US" dirty="0" smtClean="0"/>
              <a:t>increase to </a:t>
            </a:r>
            <a:r>
              <a:rPr lang="en-US" dirty="0"/>
              <a:t>breast cancer </a:t>
            </a:r>
            <a:r>
              <a:rPr lang="en-US" dirty="0" smtClean="0"/>
              <a:t>risk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Prophylactic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Goal is to actively prevent cancer by removing “at risk” tissue while it’s still healthy </a:t>
            </a:r>
          </a:p>
          <a:p>
            <a:r>
              <a:rPr lang="en-US" dirty="0" smtClean="0"/>
              <a:t>Recommended procedures for BRCA carriers: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Double mastectomy (both breasts)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err="1" smtClean="0"/>
              <a:t>Salpingo</a:t>
            </a:r>
            <a:r>
              <a:rPr lang="en-US" dirty="0" smtClean="0"/>
              <a:t>-oophorectomy (ovaries and fallopian tubes)</a:t>
            </a:r>
          </a:p>
          <a:p>
            <a:r>
              <a:rPr lang="en-US" dirty="0" smtClean="0"/>
              <a:t>Mastectomy causes disfigurement and loss of nerves/feeling</a:t>
            </a:r>
          </a:p>
          <a:p>
            <a:pPr lvl="1"/>
            <a:r>
              <a:rPr lang="en-US" dirty="0" smtClean="0"/>
              <a:t>Best procedure is incompatible with plastic surgery</a:t>
            </a:r>
          </a:p>
          <a:p>
            <a:r>
              <a:rPr lang="en-US" dirty="0" smtClean="0"/>
              <a:t>Oophorectomy causes infertility and early menopause</a:t>
            </a:r>
          </a:p>
          <a:p>
            <a:pPr lvl="1"/>
            <a:r>
              <a:rPr lang="en-US" dirty="0" smtClean="0"/>
              <a:t>Recommended at around age 45</a:t>
            </a:r>
          </a:p>
        </p:txBody>
      </p:sp>
    </p:spTree>
    <p:extLst>
      <p:ext uri="{BB962C8B-B14F-4D97-AF65-F5344CB8AC3E}">
        <p14:creationId xmlns:p14="http://schemas.microsoft.com/office/powerpoint/2010/main" val="183383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ennifer\AppData\Local\Microsoft\Windows\Temporary Internet Files\Content.IE5\XQJUIG91\MC900278848[1]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7885">
            <a:off x="7520582" y="2737044"/>
            <a:ext cx="1774601" cy="197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function of the genes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BRCA1 &amp; BRCA2 are in the same DNA repair pathway</a:t>
            </a:r>
          </a:p>
          <a:p>
            <a:r>
              <a:rPr lang="en-US" dirty="0" smtClean="0"/>
              <a:t>Despite names, do not share any protein structure</a:t>
            </a:r>
          </a:p>
          <a:p>
            <a:r>
              <a:rPr lang="en-US" dirty="0" smtClean="0"/>
              <a:t>Both are </a:t>
            </a:r>
            <a:r>
              <a:rPr lang="en-US" b="1" dirty="0" smtClean="0"/>
              <a:t>tumor suppressors </a:t>
            </a:r>
          </a:p>
          <a:p>
            <a:pPr lvl="1"/>
            <a:r>
              <a:rPr lang="en-US" dirty="0" smtClean="0"/>
              <a:t>Losing their function promotes cancer</a:t>
            </a:r>
          </a:p>
          <a:p>
            <a:r>
              <a:rPr lang="en-US" dirty="0" smtClean="0"/>
              <a:t>They help repair </a:t>
            </a:r>
            <a:r>
              <a:rPr lang="en-US" b="1" dirty="0" smtClean="0"/>
              <a:t>double-strand breaks </a:t>
            </a:r>
            <a:r>
              <a:rPr lang="en-US" dirty="0" smtClean="0"/>
              <a:t>in DNA</a:t>
            </a:r>
          </a:p>
          <a:p>
            <a:pPr lvl="1"/>
            <a:r>
              <a:rPr lang="en-US" dirty="0" smtClean="0"/>
              <a:t>Promote homologous recombination as the repair mechanism of choice</a:t>
            </a:r>
          </a:p>
          <a:p>
            <a:r>
              <a:rPr lang="en-US" dirty="0" smtClean="0"/>
              <a:t>Pathway includes many other genes, including CHEK2</a:t>
            </a:r>
          </a:p>
        </p:txBody>
      </p:sp>
    </p:spTree>
    <p:extLst>
      <p:ext uri="{BB962C8B-B14F-4D97-AF65-F5344CB8AC3E}">
        <p14:creationId xmlns:p14="http://schemas.microsoft.com/office/powerpoint/2010/main" val="41692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if…?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if you thought your family carried a BRCA mutation?</a:t>
            </a:r>
          </a:p>
          <a:p>
            <a:endParaRPr lang="en-US" dirty="0" smtClean="0"/>
          </a:p>
          <a:p>
            <a:r>
              <a:rPr lang="en-US" dirty="0" smtClean="0"/>
              <a:t>Would you get tested? Encourage your relatives?</a:t>
            </a:r>
          </a:p>
          <a:p>
            <a:endParaRPr lang="en-US" dirty="0" smtClean="0"/>
          </a:p>
          <a:p>
            <a:r>
              <a:rPr lang="en-US" dirty="0" smtClean="0"/>
              <a:t>If positive, what treatments would you choose?</a:t>
            </a:r>
          </a:p>
          <a:p>
            <a:endParaRPr lang="en-US" dirty="0" smtClean="0"/>
          </a:p>
          <a:p>
            <a:r>
              <a:rPr lang="en-US" dirty="0" smtClean="0"/>
              <a:t>How would it affect your future life choices?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Loading the dice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05000"/>
            <a:ext cx="7924800" cy="4389120"/>
          </a:xfrm>
        </p:spPr>
        <p:txBody>
          <a:bodyPr>
            <a:normAutofit/>
          </a:bodyPr>
          <a:lstStyle/>
          <a:p>
            <a:r>
              <a:rPr lang="en-US" dirty="0"/>
              <a:t>For cancer to occur, a cell must accumulate a series of mutations over time</a:t>
            </a:r>
          </a:p>
          <a:p>
            <a:r>
              <a:rPr lang="en-US" dirty="0" smtClean="0"/>
              <a:t>In </a:t>
            </a:r>
            <a:r>
              <a:rPr lang="en-US" dirty="0"/>
              <a:t>BRCA carriers, the 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mutation </a:t>
            </a:r>
            <a:r>
              <a:rPr lang="en-US" dirty="0"/>
              <a:t>has</a:t>
            </a:r>
            <a:r>
              <a:rPr lang="en-US" b="1" dirty="0"/>
              <a:t> already </a:t>
            </a:r>
            <a:r>
              <a:rPr lang="en-US" b="1" dirty="0" smtClean="0"/>
              <a:t>happened</a:t>
            </a:r>
            <a:r>
              <a:rPr lang="en-US" dirty="0" smtClean="0"/>
              <a:t> in every cell</a:t>
            </a:r>
            <a:endParaRPr lang="en-US" b="1" dirty="0"/>
          </a:p>
          <a:p>
            <a:r>
              <a:rPr lang="en-US" dirty="0" smtClean="0"/>
              <a:t>Loss of heterozygosity (LOH) takes out the remaining good copy of the gene: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The good allele is damaged in one cell by a mutagen or copying mistake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The mutated allele is used as a template to repair it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Suddenly, both copies of the gene are defective</a:t>
            </a:r>
          </a:p>
        </p:txBody>
      </p:sp>
      <p:pic>
        <p:nvPicPr>
          <p:cNvPr id="2050" name="Picture 2" descr="C:\Users\Jennifer\AppData\Local\Microsoft\Windows\Temporary Internet Files\Content.IE5\0P4AGHEC\MC900434786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09600"/>
            <a:ext cx="1828572" cy="1828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92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Cells gone wild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267200" cy="44348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When DNA damage goes unfixed, the cell starts repairing it any way it can</a:t>
            </a:r>
          </a:p>
          <a:p>
            <a:r>
              <a:rPr lang="en-US" dirty="0" smtClean="0"/>
              <a:t>Often introduces new mutations in the process</a:t>
            </a:r>
          </a:p>
          <a:p>
            <a:r>
              <a:rPr lang="en-US" dirty="0" smtClean="0"/>
              <a:t>Broken chromosomes may be stitched back together incorrectly</a:t>
            </a:r>
          </a:p>
          <a:p>
            <a:r>
              <a:rPr lang="en-US" dirty="0"/>
              <a:t>Inevitably, some genes that control growth are </a:t>
            </a:r>
            <a:r>
              <a:rPr lang="en-US" dirty="0" smtClean="0"/>
              <a:t>affected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09800"/>
            <a:ext cx="369432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724400" y="4876800"/>
            <a:ext cx="3733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Breast cancer karyotype</a:t>
            </a:r>
            <a:endParaRPr lang="en-US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5801139" y="1461388"/>
            <a:ext cx="2133600" cy="367412"/>
          </a:xfrm>
          <a:prstGeom prst="wedgeRoundRectCallout">
            <a:avLst>
              <a:gd name="adj1" fmla="val 30150"/>
              <a:gd name="adj2" fmla="val 153469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01139" y="1491205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Show us your telomeres!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0194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mutations?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191000" cy="443484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Hundreds </a:t>
            </a:r>
            <a:r>
              <a:rPr lang="en-US" dirty="0"/>
              <a:t>of mutations have been found in both BRCA </a:t>
            </a:r>
            <a:r>
              <a:rPr lang="en-US" dirty="0" smtClean="0"/>
              <a:t>genes</a:t>
            </a:r>
          </a:p>
          <a:p>
            <a:r>
              <a:rPr lang="en-US" dirty="0" smtClean="0"/>
              <a:t>The </a:t>
            </a:r>
            <a:r>
              <a:rPr lang="en-US" dirty="0"/>
              <a:t>damaging </a:t>
            </a:r>
            <a:r>
              <a:rPr lang="en-US" dirty="0" smtClean="0"/>
              <a:t>mutations </a:t>
            </a:r>
            <a:r>
              <a:rPr lang="en-US" dirty="0"/>
              <a:t>usually lead to truncated </a:t>
            </a:r>
            <a:r>
              <a:rPr lang="en-US" dirty="0" smtClean="0"/>
              <a:t>proteins</a:t>
            </a:r>
          </a:p>
          <a:p>
            <a:pPr lvl="1"/>
            <a:r>
              <a:rPr lang="en-US" dirty="0" err="1" smtClean="0"/>
              <a:t>Frameshifts</a:t>
            </a:r>
            <a:r>
              <a:rPr lang="en-US" dirty="0" smtClean="0"/>
              <a:t> are common</a:t>
            </a:r>
          </a:p>
          <a:p>
            <a:r>
              <a:rPr lang="en-US" dirty="0"/>
              <a:t>Mostly occur </a:t>
            </a:r>
            <a:r>
              <a:rPr lang="en-US" i="1" dirty="0"/>
              <a:t>de </a:t>
            </a:r>
            <a:r>
              <a:rPr lang="en-US" i="1" dirty="0" smtClean="0"/>
              <a:t>novo</a:t>
            </a:r>
            <a:endParaRPr lang="en-US" dirty="0" smtClean="0"/>
          </a:p>
          <a:p>
            <a:r>
              <a:rPr lang="en-US" dirty="0" smtClean="0"/>
              <a:t>But there are strong </a:t>
            </a:r>
            <a:r>
              <a:rPr lang="en-US" dirty="0"/>
              <a:t>“founder effect” mutations in some </a:t>
            </a:r>
            <a:r>
              <a:rPr lang="en-US" dirty="0" smtClean="0"/>
              <a:t>populations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51562711"/>
              </p:ext>
            </p:extLst>
          </p:nvPr>
        </p:nvGraphicFramePr>
        <p:xfrm>
          <a:off x="4648200" y="1920875"/>
          <a:ext cx="40386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81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they inherited?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Carriers generally have one mutated copy of the gene</a:t>
            </a:r>
          </a:p>
          <a:p>
            <a:r>
              <a:rPr lang="en-US" dirty="0" smtClean="0"/>
              <a:t>Inheritance </a:t>
            </a:r>
            <a:r>
              <a:rPr lang="en-US" dirty="0"/>
              <a:t>pattern is </a:t>
            </a:r>
            <a:r>
              <a:rPr lang="en-US" b="1" dirty="0"/>
              <a:t>dominant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lang="en-US" b="1" dirty="0" smtClean="0"/>
              <a:t>autosomal</a:t>
            </a:r>
            <a:endParaRPr lang="en-US" b="1" dirty="0"/>
          </a:p>
          <a:p>
            <a:pPr lvl="1"/>
            <a:r>
              <a:rPr lang="en-US" dirty="0" smtClean="0"/>
              <a:t>All children, regardless of sex, have a 50% chance of inheriting the mutated allele</a:t>
            </a:r>
          </a:p>
          <a:p>
            <a:pPr lvl="1"/>
            <a:r>
              <a:rPr lang="en-US" dirty="0" smtClean="0"/>
              <a:t>Any child that does inherit the mutant allele will bear all the risks associated with it</a:t>
            </a:r>
            <a:endParaRPr lang="en-US" dirty="0"/>
          </a:p>
          <a:p>
            <a:r>
              <a:rPr lang="en-US" dirty="0" smtClean="0"/>
              <a:t>Men are often considered “silent carriers” but this is overly simplistic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their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BRCA families suffer from </a:t>
            </a:r>
            <a:r>
              <a:rPr lang="en-US" b="1" dirty="0"/>
              <a:t>hereditary breast-ovarian cancer syndrome</a:t>
            </a:r>
            <a:r>
              <a:rPr lang="en-US" dirty="0"/>
              <a:t> (HBOC)</a:t>
            </a:r>
          </a:p>
          <a:p>
            <a:r>
              <a:rPr lang="en-US" dirty="0" smtClean="0"/>
              <a:t>Defects </a:t>
            </a:r>
            <a:r>
              <a:rPr lang="en-US" dirty="0"/>
              <a:t>increase cancer risk for:</a:t>
            </a:r>
          </a:p>
          <a:p>
            <a:pPr lvl="1"/>
            <a:r>
              <a:rPr lang="en-US" i="1" dirty="0"/>
              <a:t>Women: </a:t>
            </a:r>
            <a:r>
              <a:rPr lang="en-US" dirty="0"/>
              <a:t>breasts, ovaries, fallopian </a:t>
            </a:r>
            <a:r>
              <a:rPr lang="en-US" dirty="0" smtClean="0"/>
              <a:t>tubes (rare)</a:t>
            </a:r>
            <a:endParaRPr lang="en-US" dirty="0"/>
          </a:p>
          <a:p>
            <a:pPr lvl="1"/>
            <a:r>
              <a:rPr lang="en-US" i="1" dirty="0"/>
              <a:t>Men: </a:t>
            </a:r>
            <a:r>
              <a:rPr lang="en-US" dirty="0" smtClean="0"/>
              <a:t>prostate, testicles</a:t>
            </a:r>
            <a:endParaRPr lang="en-US" dirty="0"/>
          </a:p>
          <a:p>
            <a:pPr lvl="1"/>
            <a:r>
              <a:rPr lang="en-US" i="1" dirty="0" smtClean="0"/>
              <a:t>Both:</a:t>
            </a:r>
            <a:r>
              <a:rPr lang="en-US" dirty="0" smtClean="0"/>
              <a:t> pancreatic cancer, </a:t>
            </a:r>
            <a:r>
              <a:rPr lang="en-US" dirty="0"/>
              <a:t>malignant </a:t>
            </a:r>
            <a:r>
              <a:rPr lang="en-US" dirty="0" smtClean="0"/>
              <a:t>melanoma, </a:t>
            </a:r>
            <a:r>
              <a:rPr lang="en-US" dirty="0" err="1" smtClean="0"/>
              <a:t>glioblastoma</a:t>
            </a:r>
            <a:r>
              <a:rPr lang="en-US" dirty="0" smtClean="0"/>
              <a:t>, some lymphomas</a:t>
            </a:r>
            <a:endParaRPr lang="en-US" dirty="0"/>
          </a:p>
          <a:p>
            <a:r>
              <a:rPr lang="en-US" dirty="0" smtClean="0"/>
              <a:t>Why do BRCA mutations preferentially affect these organ systems?</a:t>
            </a:r>
          </a:p>
          <a:p>
            <a:pPr marL="0" indent="0" algn="ctr">
              <a:buNone/>
            </a:pPr>
            <a:r>
              <a:rPr lang="en-US" b="1" dirty="0" smtClean="0"/>
              <a:t>We </a:t>
            </a:r>
            <a:r>
              <a:rPr lang="en-US" b="1" dirty="0"/>
              <a:t>don’t know.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5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Lifetime cancer risk for women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413713"/>
              </p:ext>
            </p:extLst>
          </p:nvPr>
        </p:nvGraphicFramePr>
        <p:xfrm>
          <a:off x="914400" y="1828800"/>
          <a:ext cx="65532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43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Breast cancer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617248"/>
            <a:ext cx="4040188" cy="659352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BRCA1 carrier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4648200" y="2621757"/>
            <a:ext cx="4041775" cy="654843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BRCA2 carrier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4025" y="3276600"/>
            <a:ext cx="4040188" cy="2514600"/>
          </a:xfrm>
        </p:spPr>
        <p:txBody>
          <a:bodyPr/>
          <a:lstStyle/>
          <a:p>
            <a:r>
              <a:rPr lang="en-US" dirty="0" smtClean="0"/>
              <a:t>Cancer appears </a:t>
            </a:r>
            <a:r>
              <a:rPr lang="en-US" dirty="0"/>
              <a:t>20 years earlier than normal</a:t>
            </a:r>
          </a:p>
          <a:p>
            <a:r>
              <a:rPr lang="en-US" dirty="0" smtClean="0"/>
              <a:t>More often “triple-negative”</a:t>
            </a:r>
          </a:p>
          <a:p>
            <a:pPr lvl="1"/>
            <a:r>
              <a:rPr lang="en-US" dirty="0" smtClean="0"/>
              <a:t>No ER, PR, or Her2</a:t>
            </a:r>
          </a:p>
          <a:p>
            <a:pPr lvl="1"/>
            <a:r>
              <a:rPr lang="en-US" dirty="0" smtClean="0"/>
              <a:t>Cannot be treated with hormone therapy or </a:t>
            </a:r>
            <a:r>
              <a:rPr lang="en-US" dirty="0" err="1" smtClean="0"/>
              <a:t>herceptin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3276600"/>
            <a:ext cx="4041775" cy="2514600"/>
          </a:xfrm>
        </p:spPr>
        <p:txBody>
          <a:bodyPr/>
          <a:lstStyle/>
          <a:p>
            <a:r>
              <a:rPr lang="en-US" dirty="0" smtClean="0"/>
              <a:t>Cancer usually appears after menopause</a:t>
            </a:r>
          </a:p>
          <a:p>
            <a:pPr lvl="1"/>
            <a:r>
              <a:rPr lang="en-US" dirty="0" smtClean="0"/>
              <a:t>Can show up earlier, but danger spikes at menopause</a:t>
            </a:r>
          </a:p>
          <a:p>
            <a:r>
              <a:rPr lang="en-US" dirty="0" smtClean="0"/>
              <a:t>Usually ER or PR positive</a:t>
            </a:r>
          </a:p>
          <a:p>
            <a:pPr lvl="1"/>
            <a:r>
              <a:rPr lang="en-US" dirty="0" smtClean="0"/>
              <a:t>Vulnerable to hormone therapy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935480"/>
            <a:ext cx="8229600" cy="655320"/>
          </a:xfrm>
          <a:prstGeom prst="rect">
            <a:avLst/>
          </a:prstGeom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Penetrance: </a:t>
            </a:r>
            <a:r>
              <a:rPr lang="en-US" b="0" dirty="0" smtClean="0">
                <a:solidFill>
                  <a:schemeClr val="tx1"/>
                </a:solidFill>
              </a:rPr>
              <a:t>50-60% of BRCA carriers will develop breast cancer, compared to 12% of all women</a:t>
            </a:r>
          </a:p>
        </p:txBody>
      </p:sp>
    </p:spTree>
    <p:extLst>
      <p:ext uri="{BB962C8B-B14F-4D97-AF65-F5344CB8AC3E}">
        <p14:creationId xmlns:p14="http://schemas.microsoft.com/office/powerpoint/2010/main" val="398946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701</TotalTime>
  <Words>1081</Words>
  <Application>Microsoft Office PowerPoint</Application>
  <PresentationFormat>On-screen Show (4:3)</PresentationFormat>
  <Paragraphs>151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Breast &amp; Ovarian Cancer: BRCA1 and BRCA2</vt:lpstr>
      <vt:lpstr>Normal function of the genes</vt:lpstr>
      <vt:lpstr>Loading the dice</vt:lpstr>
      <vt:lpstr>Cells gone wild</vt:lpstr>
      <vt:lpstr>What are the mutations?</vt:lpstr>
      <vt:lpstr>How are they inherited?</vt:lpstr>
      <vt:lpstr>What is their effect?</vt:lpstr>
      <vt:lpstr>Lifetime cancer risk for women</vt:lpstr>
      <vt:lpstr>Breast cancer</vt:lpstr>
      <vt:lpstr>Ovarian cancer</vt:lpstr>
      <vt:lpstr>Risks to male carriers</vt:lpstr>
      <vt:lpstr>Who should get tested?</vt:lpstr>
      <vt:lpstr>Testing, testing, 1-2-3</vt:lpstr>
      <vt:lpstr>Limitations of testing</vt:lpstr>
      <vt:lpstr>Testing positive</vt:lpstr>
      <vt:lpstr>What are the options?</vt:lpstr>
      <vt:lpstr>1. Surveillance screening</vt:lpstr>
      <vt:lpstr>2. Preventative medication</vt:lpstr>
      <vt:lpstr>3. Prophylactic surgery</vt:lpstr>
      <vt:lpstr>What if…?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 risk &amp; breast cancer</dc:title>
  <dc:creator>Jennifer</dc:creator>
  <cp:lastModifiedBy>Jennifer</cp:lastModifiedBy>
  <cp:revision>461</cp:revision>
  <dcterms:created xsi:type="dcterms:W3CDTF">2012-04-24T04:32:03Z</dcterms:created>
  <dcterms:modified xsi:type="dcterms:W3CDTF">2012-05-16T17:47:32Z</dcterms:modified>
</cp:coreProperties>
</file>