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29"/>
  </p:notesMasterIdLst>
  <p:sldIdLst>
    <p:sldId id="285" r:id="rId2"/>
    <p:sldId id="345" r:id="rId3"/>
    <p:sldId id="272" r:id="rId4"/>
    <p:sldId id="277" r:id="rId5"/>
    <p:sldId id="280" r:id="rId6"/>
    <p:sldId id="288" r:id="rId7"/>
    <p:sldId id="291" r:id="rId8"/>
    <p:sldId id="292" r:id="rId9"/>
    <p:sldId id="283" r:id="rId10"/>
    <p:sldId id="284" r:id="rId11"/>
    <p:sldId id="353" r:id="rId12"/>
    <p:sldId id="354" r:id="rId13"/>
    <p:sldId id="275" r:id="rId14"/>
    <p:sldId id="318" r:id="rId15"/>
    <p:sldId id="271" r:id="rId16"/>
    <p:sldId id="359" r:id="rId17"/>
    <p:sldId id="322" r:id="rId18"/>
    <p:sldId id="360" r:id="rId19"/>
    <p:sldId id="346" r:id="rId20"/>
    <p:sldId id="348" r:id="rId21"/>
    <p:sldId id="349" r:id="rId22"/>
    <p:sldId id="347" r:id="rId23"/>
    <p:sldId id="350" r:id="rId24"/>
    <p:sldId id="351" r:id="rId25"/>
    <p:sldId id="352" r:id="rId26"/>
    <p:sldId id="356" r:id="rId27"/>
    <p:sldId id="357"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E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199" autoAdjust="0"/>
    <p:restoredTop sz="94660"/>
  </p:normalViewPr>
  <p:slideViewPr>
    <p:cSldViewPr>
      <p:cViewPr varScale="1">
        <p:scale>
          <a:sx n="106" d="100"/>
          <a:sy n="106" d="100"/>
        </p:scale>
        <p:origin x="-588"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AF81E05-4131-453E-82E0-73B000F101BB}" type="datetimeFigureOut">
              <a:rPr lang="en-US" smtClean="0"/>
              <a:pPr/>
              <a:t>5/22/2012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E5EA9A9-E4F5-4453-9611-325901FB7BBC}"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endParaRPr lang="en-US" sz="1200" dirty="0" smtClean="0"/>
          </a:p>
          <a:p>
            <a:r>
              <a:rPr lang="en-US" sz="1200" dirty="0" smtClean="0"/>
              <a:t>While PD is not considered to be fatal, patients have a lower average life expectancy, and the progression of symptoms can lead to accidental death from falls, choking, etc.</a:t>
            </a:r>
          </a:p>
          <a:p>
            <a:endParaRPr lang="en-US" dirty="0"/>
          </a:p>
        </p:txBody>
      </p:sp>
      <p:sp>
        <p:nvSpPr>
          <p:cNvPr id="4" name="Slide Number Placeholder 3"/>
          <p:cNvSpPr>
            <a:spLocks noGrp="1"/>
          </p:cNvSpPr>
          <p:nvPr>
            <p:ph type="sldNum" sz="quarter" idx="10"/>
          </p:nvPr>
        </p:nvSpPr>
        <p:spPr/>
        <p:txBody>
          <a:bodyPr/>
          <a:lstStyle/>
          <a:p>
            <a:fld id="{0E5EA9A9-E4F5-4453-9611-325901FB7BBC}"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The tragic accident of the frozen addicts inspired efforts to identify environmental causes of sporadic PD. through the common mechanism of electron transport chain inhibition and oxidative stress</a:t>
            </a:r>
          </a:p>
          <a:p>
            <a:endParaRPr lang="en-US" dirty="0"/>
          </a:p>
        </p:txBody>
      </p:sp>
      <p:sp>
        <p:nvSpPr>
          <p:cNvPr id="4" name="Slide Number Placeholder 3"/>
          <p:cNvSpPr>
            <a:spLocks noGrp="1"/>
          </p:cNvSpPr>
          <p:nvPr>
            <p:ph type="sldNum" sz="quarter" idx="10"/>
          </p:nvPr>
        </p:nvSpPr>
        <p:spPr/>
        <p:txBody>
          <a:bodyPr/>
          <a:lstStyle/>
          <a:p>
            <a:fld id="{0E5EA9A9-E4F5-4453-9611-325901FB7BBC}" type="slidenum">
              <a:rPr lang="en-US" smtClean="0"/>
              <a:pPr/>
              <a:t>9</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Sergey</a:t>
            </a:r>
            <a:r>
              <a:rPr lang="en-US" baseline="0" dirty="0" smtClean="0"/>
              <a:t> </a:t>
            </a:r>
            <a:r>
              <a:rPr lang="en-US" baseline="0" dirty="0" err="1" smtClean="0"/>
              <a:t>Brin</a:t>
            </a:r>
            <a:r>
              <a:rPr lang="en-US" baseline="0" dirty="0" smtClean="0"/>
              <a:t>, Google cofounder, wife founded 23andme, has this mutation.</a:t>
            </a:r>
            <a:endParaRPr lang="en-US" dirty="0"/>
          </a:p>
        </p:txBody>
      </p:sp>
      <p:sp>
        <p:nvSpPr>
          <p:cNvPr id="4" name="Slide Number Placeholder 3"/>
          <p:cNvSpPr>
            <a:spLocks noGrp="1"/>
          </p:cNvSpPr>
          <p:nvPr>
            <p:ph type="sldNum" sz="quarter" idx="10"/>
          </p:nvPr>
        </p:nvSpPr>
        <p:spPr/>
        <p:txBody>
          <a:bodyPr/>
          <a:lstStyle/>
          <a:p>
            <a:fld id="{0E5EA9A9-E4F5-4453-9611-325901FB7BBC}" type="slidenum">
              <a:rPr lang="en-US" smtClean="0"/>
              <a:pPr/>
              <a:t>16</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Sergey</a:t>
            </a:r>
            <a:r>
              <a:rPr lang="en-US" baseline="0" dirty="0" smtClean="0"/>
              <a:t> </a:t>
            </a:r>
            <a:r>
              <a:rPr lang="en-US" baseline="0" dirty="0" err="1" smtClean="0"/>
              <a:t>Brin</a:t>
            </a:r>
            <a:r>
              <a:rPr lang="en-US" baseline="0" dirty="0" smtClean="0"/>
              <a:t>, Google cofounder, wife founded 23andme, has this mutation.</a:t>
            </a:r>
            <a:endParaRPr lang="en-US" dirty="0" smtClean="0"/>
          </a:p>
          <a:p>
            <a:endParaRPr lang="en-US" dirty="0"/>
          </a:p>
        </p:txBody>
      </p:sp>
      <p:sp>
        <p:nvSpPr>
          <p:cNvPr id="4" name="Slide Number Placeholder 3"/>
          <p:cNvSpPr>
            <a:spLocks noGrp="1"/>
          </p:cNvSpPr>
          <p:nvPr>
            <p:ph type="sldNum" sz="quarter" idx="10"/>
          </p:nvPr>
        </p:nvSpPr>
        <p:spPr/>
        <p:txBody>
          <a:bodyPr/>
          <a:lstStyle/>
          <a:p>
            <a:fld id="{0E5EA9A9-E4F5-4453-9611-325901FB7BBC}" type="slidenum">
              <a:rPr lang="en-US" smtClean="0"/>
              <a:pPr/>
              <a:t>17</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E5EA9A9-E4F5-4453-9611-325901FB7BBC}" type="slidenum">
              <a:rPr lang="en-US" smtClean="0"/>
              <a:pPr/>
              <a:t>18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9BD2C33-0F98-418E-B1E2-EA4671A120CA}" type="datetimeFigureOut">
              <a:rPr lang="en-US" smtClean="0"/>
              <a:pPr/>
              <a:t>5/22/2012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0F960C9-5C50-4DE1-AAC9-465EC8A18DBF}"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9BD2C33-0F98-418E-B1E2-EA4671A120CA}" type="datetimeFigureOut">
              <a:rPr lang="en-US" smtClean="0"/>
              <a:pPr/>
              <a:t>5/22/2012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0F960C9-5C50-4DE1-AAC9-465EC8A18DBF}"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9BD2C33-0F98-418E-B1E2-EA4671A120CA}" type="datetimeFigureOut">
              <a:rPr lang="en-US" smtClean="0"/>
              <a:pPr/>
              <a:t>5/22/2012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0F960C9-5C50-4DE1-AAC9-465EC8A18DBF}"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9BD2C33-0F98-418E-B1E2-EA4671A120CA}" type="datetimeFigureOut">
              <a:rPr lang="en-US" smtClean="0"/>
              <a:pPr/>
              <a:t>5/22/2012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0F960C9-5C50-4DE1-AAC9-465EC8A18DBF}"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9BD2C33-0F98-418E-B1E2-EA4671A120CA}" type="datetimeFigureOut">
              <a:rPr lang="en-US" smtClean="0"/>
              <a:pPr/>
              <a:t>5/22/2012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0F960C9-5C50-4DE1-AAC9-465EC8A18DBF}"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9BD2C33-0F98-418E-B1E2-EA4671A120CA}" type="datetimeFigureOut">
              <a:rPr lang="en-US" smtClean="0"/>
              <a:pPr/>
              <a:t>5/22/2012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0F960C9-5C50-4DE1-AAC9-465EC8A18DBF}"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9BD2C33-0F98-418E-B1E2-EA4671A120CA}" type="datetimeFigureOut">
              <a:rPr lang="en-US" smtClean="0"/>
              <a:pPr/>
              <a:t>5/22/2012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0F960C9-5C50-4DE1-AAC9-465EC8A18DBF}"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9BD2C33-0F98-418E-B1E2-EA4671A120CA}" type="datetimeFigureOut">
              <a:rPr lang="en-US" smtClean="0"/>
              <a:pPr/>
              <a:t>5/22/2012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0F960C9-5C50-4DE1-AAC9-465EC8A18DBF}"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9BD2C33-0F98-418E-B1E2-EA4671A120CA}" type="datetimeFigureOut">
              <a:rPr lang="en-US" smtClean="0"/>
              <a:pPr/>
              <a:t>5/22/2012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0F960C9-5C50-4DE1-AAC9-465EC8A18DBF}"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9BD2C33-0F98-418E-B1E2-EA4671A120CA}" type="datetimeFigureOut">
              <a:rPr lang="en-US" smtClean="0"/>
              <a:pPr/>
              <a:t>5/22/2012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0F960C9-5C50-4DE1-AAC9-465EC8A18DBF}"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9BD2C33-0F98-418E-B1E2-EA4671A120CA}" type="datetimeFigureOut">
              <a:rPr lang="en-US" smtClean="0"/>
              <a:pPr/>
              <a:t>5/22/2012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0F960C9-5C50-4DE1-AAC9-465EC8A18DBF}"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BD2C33-0F98-418E-B1E2-EA4671A120CA}" type="datetimeFigureOut">
              <a:rPr lang="en-US" smtClean="0"/>
              <a:pPr/>
              <a:t>5/22/2012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0F960C9-5C50-4DE1-AAC9-465EC8A18DBF}"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178175"/>
            <a:ext cx="7772400" cy="1470025"/>
          </a:xfrm>
        </p:spPr>
        <p:txBody>
          <a:bodyPr>
            <a:normAutofit/>
          </a:bodyPr>
          <a:lstStyle/>
          <a:p>
            <a:r>
              <a:rPr lang="en-US" dirty="0" smtClean="0"/>
              <a:t>Parkinson’s Disease Genetics</a:t>
            </a:r>
            <a:endParaRPr lang="en-US" dirty="0"/>
          </a:p>
        </p:txBody>
      </p:sp>
      <p:sp>
        <p:nvSpPr>
          <p:cNvPr id="3" name="Subtitle 2"/>
          <p:cNvSpPr>
            <a:spLocks noGrp="1"/>
          </p:cNvSpPr>
          <p:nvPr>
            <p:ph type="subTitle" idx="1"/>
          </p:nvPr>
        </p:nvSpPr>
        <p:spPr>
          <a:xfrm>
            <a:off x="1371600" y="5029200"/>
            <a:ext cx="6400800" cy="1752600"/>
          </a:xfrm>
        </p:spPr>
        <p:txBody>
          <a:bodyPr>
            <a:normAutofit/>
          </a:bodyPr>
          <a:lstStyle/>
          <a:p>
            <a:r>
              <a:rPr lang="en-US" sz="2800" dirty="0" smtClean="0"/>
              <a:t>Genomics and Personalized Medicine</a:t>
            </a:r>
          </a:p>
          <a:p>
            <a:r>
              <a:rPr lang="en-US" sz="2800" dirty="0" smtClean="0"/>
              <a:t>5/22/2012</a:t>
            </a:r>
          </a:p>
          <a:p>
            <a:r>
              <a:rPr lang="en-US" sz="2800" dirty="0" smtClean="0"/>
              <a:t>Ryan Bell</a:t>
            </a:r>
            <a:endParaRPr lang="en-US" sz="2800" dirty="0"/>
          </a:p>
        </p:txBody>
      </p:sp>
      <p:pic>
        <p:nvPicPr>
          <p:cNvPr id="23554" name="Picture 2" descr="http://www.trip2medi.com/images/treatment/Brainpet.gif"/>
          <p:cNvPicPr>
            <a:picLocks noChangeAspect="1" noChangeArrowheads="1"/>
          </p:cNvPicPr>
          <p:nvPr/>
        </p:nvPicPr>
        <p:blipFill>
          <a:blip r:embed="rId2" cstate="print"/>
          <a:srcRect/>
          <a:stretch>
            <a:fillRect/>
          </a:stretch>
        </p:blipFill>
        <p:spPr bwMode="auto">
          <a:xfrm>
            <a:off x="2356536" y="304800"/>
            <a:ext cx="4272864" cy="2743200"/>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Group 7"/>
          <p:cNvGrpSpPr/>
          <p:nvPr/>
        </p:nvGrpSpPr>
        <p:grpSpPr>
          <a:xfrm>
            <a:off x="0" y="1095126"/>
            <a:ext cx="2743200" cy="5762874"/>
            <a:chOff x="76200" y="485526"/>
            <a:chExt cx="2743200" cy="5762874"/>
          </a:xfrm>
        </p:grpSpPr>
        <p:pic>
          <p:nvPicPr>
            <p:cNvPr id="6146" name="Picture 2"/>
            <p:cNvPicPr>
              <a:picLocks noChangeAspect="1" noChangeArrowheads="1"/>
            </p:cNvPicPr>
            <p:nvPr/>
          </p:nvPicPr>
          <p:blipFill>
            <a:blip r:embed="rId2" cstate="print"/>
            <a:srcRect/>
            <a:stretch>
              <a:fillRect/>
            </a:stretch>
          </p:blipFill>
          <p:spPr bwMode="auto">
            <a:xfrm>
              <a:off x="152400" y="485526"/>
              <a:ext cx="2590800" cy="2943474"/>
            </a:xfrm>
            <a:prstGeom prst="rect">
              <a:avLst/>
            </a:prstGeom>
            <a:noFill/>
            <a:ln w="9525">
              <a:noFill/>
              <a:miter lim="800000"/>
              <a:headEnd/>
              <a:tailEnd/>
            </a:ln>
          </p:spPr>
        </p:pic>
        <p:sp>
          <p:nvSpPr>
            <p:cNvPr id="5" name="TextBox 4"/>
            <p:cNvSpPr txBox="1"/>
            <p:nvPr/>
          </p:nvSpPr>
          <p:spPr>
            <a:xfrm>
              <a:off x="76200" y="3416856"/>
              <a:ext cx="2743200" cy="2831544"/>
            </a:xfrm>
            <a:prstGeom prst="rect">
              <a:avLst/>
            </a:prstGeom>
            <a:noFill/>
          </p:spPr>
          <p:txBody>
            <a:bodyPr wrap="square" rtlCol="0">
              <a:spAutoFit/>
            </a:bodyPr>
            <a:lstStyle/>
            <a:p>
              <a:r>
                <a:rPr lang="en-US" sz="2000" dirty="0" smtClean="0"/>
                <a:t>In 1817, Dr. James Parkinson published the first widely acknowledged description of </a:t>
              </a:r>
              <a:r>
                <a:rPr lang="en-US" sz="2000" dirty="0" smtClean="0"/>
                <a:t>Parkinson’s </a:t>
              </a:r>
              <a:r>
                <a:rPr lang="en-US" sz="2000" dirty="0" smtClean="0"/>
                <a:t>disease: “An essay on the shaking palsy.”</a:t>
              </a:r>
            </a:p>
            <a:p>
              <a:endParaRPr lang="en-US" dirty="0"/>
            </a:p>
          </p:txBody>
        </p:sp>
      </p:grpSp>
      <p:sp>
        <p:nvSpPr>
          <p:cNvPr id="6" name="TextBox 5"/>
          <p:cNvSpPr txBox="1"/>
          <p:nvPr/>
        </p:nvSpPr>
        <p:spPr>
          <a:xfrm>
            <a:off x="2895600" y="551319"/>
            <a:ext cx="6248400" cy="7171194"/>
          </a:xfrm>
          <a:prstGeom prst="rect">
            <a:avLst/>
          </a:prstGeom>
          <a:noFill/>
        </p:spPr>
        <p:txBody>
          <a:bodyPr wrap="square" rtlCol="0">
            <a:spAutoFit/>
          </a:bodyPr>
          <a:lstStyle/>
          <a:p>
            <a:endParaRPr lang="en-US" dirty="0" smtClean="0"/>
          </a:p>
          <a:p>
            <a:endParaRPr lang="en-US" dirty="0" smtClean="0"/>
          </a:p>
          <a:p>
            <a:r>
              <a:rPr lang="en-US" sz="2800" dirty="0" smtClean="0"/>
              <a:t>PD is a chronic, progressive neurodegenerative </a:t>
            </a:r>
            <a:r>
              <a:rPr lang="en-US" sz="2800" dirty="0" smtClean="0"/>
              <a:t>disorder. </a:t>
            </a:r>
            <a:endParaRPr lang="en-US" sz="2800" dirty="0" smtClean="0"/>
          </a:p>
          <a:p>
            <a:endParaRPr lang="en-US" sz="2800" dirty="0" smtClean="0"/>
          </a:p>
          <a:p>
            <a:r>
              <a:rPr lang="en-US" sz="2800" dirty="0" smtClean="0"/>
              <a:t>PD afflicts 1.5 million people in North America, and over 4 million worldwide. </a:t>
            </a:r>
          </a:p>
          <a:p>
            <a:endParaRPr lang="en-US" sz="2800" dirty="0" smtClean="0"/>
          </a:p>
          <a:p>
            <a:r>
              <a:rPr lang="en-US" sz="2800" dirty="0" smtClean="0"/>
              <a:t>PD is primarily a sporadic disease affecting people over 60, but many familial forms have been identified, most which are early-onset.</a:t>
            </a:r>
          </a:p>
          <a:p>
            <a:endParaRPr lang="en-US" dirty="0" smtClean="0"/>
          </a:p>
          <a:p>
            <a:endParaRPr lang="en-US" dirty="0" smtClean="0"/>
          </a:p>
          <a:p>
            <a:endParaRPr lang="en-US" dirty="0" smtClean="0"/>
          </a:p>
          <a:p>
            <a:r>
              <a:rPr lang="en-US" dirty="0" smtClean="0"/>
              <a:t/>
            </a:r>
            <a:br>
              <a:rPr lang="en-US" dirty="0" smtClean="0"/>
            </a:br>
            <a:endParaRPr lang="en-US" dirty="0" smtClean="0"/>
          </a:p>
          <a:p>
            <a:endParaRPr lang="en-US" dirty="0" smtClean="0"/>
          </a:p>
          <a:p>
            <a:endParaRPr lang="en-US" dirty="0" smtClean="0"/>
          </a:p>
          <a:p>
            <a:endParaRPr lang="en-US" dirty="0"/>
          </a:p>
        </p:txBody>
      </p:sp>
      <p:sp>
        <p:nvSpPr>
          <p:cNvPr id="9" name="TextBox 8"/>
          <p:cNvSpPr txBox="1"/>
          <p:nvPr/>
        </p:nvSpPr>
        <p:spPr>
          <a:xfrm>
            <a:off x="0" y="228600"/>
            <a:ext cx="9144000" cy="707886"/>
          </a:xfrm>
          <a:prstGeom prst="rect">
            <a:avLst/>
          </a:prstGeom>
          <a:noFill/>
        </p:spPr>
        <p:txBody>
          <a:bodyPr wrap="square" rtlCol="0">
            <a:spAutoFit/>
          </a:bodyPr>
          <a:lstStyle/>
          <a:p>
            <a:pPr algn="ctr"/>
            <a:r>
              <a:rPr lang="en-US" sz="4000" dirty="0" smtClean="0"/>
              <a:t>Parkinson’s disease (PD)</a:t>
            </a: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p:cNvSpPr txBox="1"/>
          <p:nvPr/>
        </p:nvSpPr>
        <p:spPr>
          <a:xfrm>
            <a:off x="152400" y="1447800"/>
            <a:ext cx="4724400" cy="6924973"/>
          </a:xfrm>
          <a:prstGeom prst="rect">
            <a:avLst/>
          </a:prstGeom>
          <a:noFill/>
        </p:spPr>
        <p:txBody>
          <a:bodyPr wrap="square" rtlCol="0">
            <a:spAutoFit/>
          </a:bodyPr>
          <a:lstStyle/>
          <a:p>
            <a:pPr>
              <a:buFont typeface="Arial" pitchFamily="34" charset="0"/>
              <a:buChar char="•"/>
            </a:pPr>
            <a:r>
              <a:rPr lang="en-US" sz="2000" dirty="0" smtClean="0"/>
              <a:t>Tremor (usually when limbs are at rest)</a:t>
            </a:r>
          </a:p>
          <a:p>
            <a:endParaRPr lang="en-US" sz="2000" dirty="0" smtClean="0"/>
          </a:p>
          <a:p>
            <a:pPr>
              <a:buFont typeface="Arial" pitchFamily="34" charset="0"/>
              <a:buChar char="•"/>
            </a:pPr>
            <a:r>
              <a:rPr lang="en-US" sz="2000" dirty="0" smtClean="0"/>
              <a:t>Muscular rigidity (increased resistance during movement, may be associated with pain)</a:t>
            </a:r>
          </a:p>
          <a:p>
            <a:endParaRPr lang="en-US" sz="2000" dirty="0" smtClean="0"/>
          </a:p>
          <a:p>
            <a:pPr>
              <a:buFont typeface="Arial" pitchFamily="34" charset="0"/>
              <a:buChar char="•"/>
            </a:pPr>
            <a:r>
              <a:rPr lang="en-US" sz="2000" dirty="0" err="1" smtClean="0"/>
              <a:t>Bradykinesia</a:t>
            </a:r>
            <a:r>
              <a:rPr lang="en-US" sz="2000" dirty="0" smtClean="0"/>
              <a:t> (slowness of movement resulting from difficulties with planning, initiating and executing movement, and with performing sequential and simultaneous tasks)</a:t>
            </a:r>
          </a:p>
          <a:p>
            <a:pPr>
              <a:buFont typeface="Arial" pitchFamily="34" charset="0"/>
              <a:buChar char="•"/>
            </a:pPr>
            <a:endParaRPr lang="en-US" sz="2000" dirty="0" smtClean="0"/>
          </a:p>
          <a:p>
            <a:pPr>
              <a:buFont typeface="Arial" pitchFamily="34" charset="0"/>
              <a:buChar char="•"/>
            </a:pPr>
            <a:r>
              <a:rPr lang="en-US" sz="2000" dirty="0" smtClean="0"/>
              <a:t>Postural instability (impaired balance and coordination, usually a manifestation of late stage PD)</a:t>
            </a:r>
          </a:p>
          <a:p>
            <a:endParaRPr lang="en-US" dirty="0" smtClean="0"/>
          </a:p>
          <a:p>
            <a:endParaRPr lang="en-US" dirty="0" smtClean="0"/>
          </a:p>
          <a:p>
            <a:endParaRPr lang="en-US" dirty="0" smtClean="0"/>
          </a:p>
          <a:p>
            <a:r>
              <a:rPr lang="en-US" dirty="0" smtClean="0"/>
              <a:t/>
            </a:r>
            <a:br>
              <a:rPr lang="en-US" dirty="0" smtClean="0"/>
            </a:br>
            <a:endParaRPr lang="en-US" dirty="0" smtClean="0"/>
          </a:p>
          <a:p>
            <a:endParaRPr lang="en-US" dirty="0" smtClean="0"/>
          </a:p>
          <a:p>
            <a:endParaRPr lang="en-US" dirty="0" smtClean="0"/>
          </a:p>
          <a:p>
            <a:endParaRPr lang="en-US" dirty="0"/>
          </a:p>
        </p:txBody>
      </p:sp>
      <p:pic>
        <p:nvPicPr>
          <p:cNvPr id="22530" name="Picture 2" descr="http://www.dana.org/uploadedImages/Images/Spotlight_Images/DanaGuide_CH16C41_P478_spot.jpg"/>
          <p:cNvPicPr>
            <a:picLocks noChangeAspect="1" noChangeArrowheads="1"/>
          </p:cNvPicPr>
          <p:nvPr/>
        </p:nvPicPr>
        <p:blipFill>
          <a:blip r:embed="rId3" cstate="print"/>
          <a:srcRect/>
          <a:stretch>
            <a:fillRect/>
          </a:stretch>
        </p:blipFill>
        <p:spPr bwMode="auto">
          <a:xfrm>
            <a:off x="4876800" y="1740676"/>
            <a:ext cx="3962400" cy="3288524"/>
          </a:xfrm>
          <a:prstGeom prst="rect">
            <a:avLst/>
          </a:prstGeom>
          <a:noFill/>
        </p:spPr>
      </p:pic>
      <p:sp>
        <p:nvSpPr>
          <p:cNvPr id="10" name="TextBox 9"/>
          <p:cNvSpPr txBox="1"/>
          <p:nvPr/>
        </p:nvSpPr>
        <p:spPr>
          <a:xfrm>
            <a:off x="533400" y="381000"/>
            <a:ext cx="3352800" cy="646331"/>
          </a:xfrm>
          <a:prstGeom prst="rect">
            <a:avLst/>
          </a:prstGeom>
          <a:noFill/>
        </p:spPr>
        <p:txBody>
          <a:bodyPr wrap="square" rtlCol="0">
            <a:spAutoFit/>
          </a:bodyPr>
          <a:lstStyle/>
          <a:p>
            <a:r>
              <a:rPr lang="en-US" sz="3600" dirty="0" smtClean="0"/>
              <a:t>Symptoms of PD</a:t>
            </a:r>
            <a:endParaRPr lang="en-US" sz="3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43" name="Picture 3"/>
          <p:cNvPicPr>
            <a:picLocks noChangeAspect="1" noChangeArrowheads="1"/>
          </p:cNvPicPr>
          <p:nvPr/>
        </p:nvPicPr>
        <p:blipFill>
          <a:blip r:embed="rId2" cstate="print"/>
          <a:srcRect r="16520"/>
          <a:stretch>
            <a:fillRect/>
          </a:stretch>
        </p:blipFill>
        <p:spPr bwMode="auto">
          <a:xfrm>
            <a:off x="5867400" y="1371600"/>
            <a:ext cx="2963333" cy="2667000"/>
          </a:xfrm>
          <a:prstGeom prst="rect">
            <a:avLst/>
          </a:prstGeom>
          <a:noFill/>
          <a:ln w="9525">
            <a:noFill/>
            <a:miter lim="800000"/>
            <a:headEnd/>
            <a:tailEnd/>
          </a:ln>
        </p:spPr>
      </p:pic>
      <p:sp>
        <p:nvSpPr>
          <p:cNvPr id="9" name="TextBox 8"/>
          <p:cNvSpPr txBox="1"/>
          <p:nvPr/>
        </p:nvSpPr>
        <p:spPr>
          <a:xfrm>
            <a:off x="0" y="1334631"/>
            <a:ext cx="5638800" cy="2246769"/>
          </a:xfrm>
          <a:prstGeom prst="rect">
            <a:avLst/>
          </a:prstGeom>
          <a:noFill/>
        </p:spPr>
        <p:txBody>
          <a:bodyPr wrap="square" rtlCol="0">
            <a:spAutoFit/>
          </a:bodyPr>
          <a:lstStyle/>
          <a:p>
            <a:r>
              <a:rPr lang="en-US" sz="2000" dirty="0" smtClean="0"/>
              <a:t>In 1912, Frederick </a:t>
            </a:r>
            <a:r>
              <a:rPr lang="en-US" sz="2000" dirty="0" err="1" smtClean="0"/>
              <a:t>Lewy</a:t>
            </a:r>
            <a:r>
              <a:rPr lang="en-US" sz="2000" dirty="0" smtClean="0"/>
              <a:t> reported neuronal </a:t>
            </a:r>
            <a:r>
              <a:rPr lang="en-US" sz="2000" dirty="0" err="1" smtClean="0"/>
              <a:t>cytoplasmic</a:t>
            </a:r>
            <a:r>
              <a:rPr lang="en-US" sz="2000" dirty="0" smtClean="0"/>
              <a:t> protein inclusions in the midbrain of PD patients.</a:t>
            </a:r>
          </a:p>
          <a:p>
            <a:endParaRPr lang="en-US" sz="2000" dirty="0" smtClean="0"/>
          </a:p>
          <a:p>
            <a:r>
              <a:rPr lang="en-US" sz="2000" dirty="0" smtClean="0"/>
              <a:t>In 1919, Konstantin </a:t>
            </a:r>
            <a:r>
              <a:rPr lang="en-US" sz="2000" dirty="0" err="1" smtClean="0"/>
              <a:t>Tretiakoff</a:t>
            </a:r>
            <a:r>
              <a:rPr lang="en-US" sz="2000" dirty="0" smtClean="0"/>
              <a:t> was the first to link PD with the abnormal loss of neurons in the </a:t>
            </a:r>
            <a:r>
              <a:rPr lang="en-US" sz="2000" dirty="0" err="1" smtClean="0"/>
              <a:t>substantia</a:t>
            </a:r>
            <a:r>
              <a:rPr lang="en-US" sz="2000" dirty="0" smtClean="0"/>
              <a:t> </a:t>
            </a:r>
            <a:r>
              <a:rPr lang="en-US" sz="2000" dirty="0" err="1" smtClean="0"/>
              <a:t>nigra</a:t>
            </a:r>
            <a:r>
              <a:rPr lang="en-US" sz="2000" dirty="0" smtClean="0"/>
              <a:t>, a part of the basal ganglia.</a:t>
            </a:r>
          </a:p>
        </p:txBody>
      </p:sp>
      <p:pic>
        <p:nvPicPr>
          <p:cNvPr id="10244" name="Picture 4"/>
          <p:cNvPicPr>
            <a:picLocks noChangeAspect="1" noChangeArrowheads="1"/>
          </p:cNvPicPr>
          <p:nvPr/>
        </p:nvPicPr>
        <p:blipFill>
          <a:blip r:embed="rId3" cstate="print"/>
          <a:srcRect/>
          <a:stretch>
            <a:fillRect/>
          </a:stretch>
        </p:blipFill>
        <p:spPr bwMode="auto">
          <a:xfrm>
            <a:off x="990600" y="3627120"/>
            <a:ext cx="3733800" cy="2987040"/>
          </a:xfrm>
          <a:prstGeom prst="rect">
            <a:avLst/>
          </a:prstGeom>
          <a:noFill/>
          <a:ln w="9525">
            <a:noFill/>
            <a:miter lim="800000"/>
            <a:headEnd/>
            <a:tailEnd/>
          </a:ln>
        </p:spPr>
      </p:pic>
      <p:sp>
        <p:nvSpPr>
          <p:cNvPr id="12" name="TextBox 11"/>
          <p:cNvSpPr txBox="1"/>
          <p:nvPr/>
        </p:nvSpPr>
        <p:spPr>
          <a:xfrm>
            <a:off x="0" y="152400"/>
            <a:ext cx="9144000" cy="1477328"/>
          </a:xfrm>
          <a:prstGeom prst="rect">
            <a:avLst/>
          </a:prstGeom>
          <a:noFill/>
        </p:spPr>
        <p:txBody>
          <a:bodyPr wrap="square" rtlCol="0">
            <a:spAutoFit/>
          </a:bodyPr>
          <a:lstStyle/>
          <a:p>
            <a:pPr algn="ctr"/>
            <a:r>
              <a:rPr lang="en-US" sz="3600" dirty="0" smtClean="0"/>
              <a:t>PD is characterized by protein aggregates and neuron degeneration</a:t>
            </a:r>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24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9">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02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 name="Picture 15" descr="ADHD tyrosine L-DOPA dopamine.jpg"/>
          <p:cNvPicPr>
            <a:picLocks noChangeAspect="1"/>
          </p:cNvPicPr>
          <p:nvPr/>
        </p:nvPicPr>
        <p:blipFill>
          <a:blip r:embed="rId2" cstate="print"/>
          <a:srcRect t="43103"/>
          <a:stretch>
            <a:fillRect/>
          </a:stretch>
        </p:blipFill>
        <p:spPr>
          <a:xfrm>
            <a:off x="2667000" y="4114800"/>
            <a:ext cx="3743472" cy="2605909"/>
          </a:xfrm>
          <a:prstGeom prst="rect">
            <a:avLst/>
          </a:prstGeom>
        </p:spPr>
      </p:pic>
      <p:sp>
        <p:nvSpPr>
          <p:cNvPr id="9" name="TextBox 8"/>
          <p:cNvSpPr txBox="1"/>
          <p:nvPr/>
        </p:nvSpPr>
        <p:spPr>
          <a:xfrm>
            <a:off x="152400" y="228600"/>
            <a:ext cx="8763000" cy="584775"/>
          </a:xfrm>
          <a:prstGeom prst="rect">
            <a:avLst/>
          </a:prstGeom>
          <a:noFill/>
        </p:spPr>
        <p:txBody>
          <a:bodyPr wrap="square" rtlCol="0">
            <a:spAutoFit/>
          </a:bodyPr>
          <a:lstStyle/>
          <a:p>
            <a:pPr algn="ctr"/>
            <a:r>
              <a:rPr lang="en-US" sz="3200" dirty="0" smtClean="0"/>
              <a:t>Dopamine (DA) and PD</a:t>
            </a:r>
            <a:endParaRPr lang="en-US" sz="3200" dirty="0"/>
          </a:p>
        </p:txBody>
      </p:sp>
      <p:sp>
        <p:nvSpPr>
          <p:cNvPr id="10" name="TextBox 9"/>
          <p:cNvSpPr txBox="1"/>
          <p:nvPr/>
        </p:nvSpPr>
        <p:spPr>
          <a:xfrm>
            <a:off x="304800" y="852130"/>
            <a:ext cx="8610600" cy="4862870"/>
          </a:xfrm>
          <a:prstGeom prst="rect">
            <a:avLst/>
          </a:prstGeom>
          <a:noFill/>
        </p:spPr>
        <p:txBody>
          <a:bodyPr wrap="square" rtlCol="0">
            <a:spAutoFit/>
          </a:bodyPr>
          <a:lstStyle/>
          <a:p>
            <a:r>
              <a:rPr lang="en-US" sz="2200" dirty="0" smtClean="0"/>
              <a:t>In </a:t>
            </a:r>
            <a:r>
              <a:rPr lang="en-US" sz="2200" dirty="0" smtClean="0"/>
              <a:t>1957, </a:t>
            </a:r>
            <a:r>
              <a:rPr lang="en-US" sz="2200" dirty="0" err="1" smtClean="0"/>
              <a:t>Arvid</a:t>
            </a:r>
            <a:r>
              <a:rPr lang="en-US" sz="2200" dirty="0" smtClean="0"/>
              <a:t> </a:t>
            </a:r>
            <a:r>
              <a:rPr lang="en-US" sz="2200" dirty="0" err="1" smtClean="0"/>
              <a:t>Carlsson</a:t>
            </a:r>
            <a:r>
              <a:rPr lang="en-US" sz="2200" dirty="0" smtClean="0"/>
              <a:t> and colleagues demonstrated that DA was an abundant neurotransmitter in the basal ganglia.</a:t>
            </a:r>
          </a:p>
          <a:p>
            <a:endParaRPr lang="en-US" sz="2200" dirty="0" smtClean="0"/>
          </a:p>
          <a:p>
            <a:r>
              <a:rPr lang="en-US" sz="2200" dirty="0" smtClean="0"/>
              <a:t>They </a:t>
            </a:r>
            <a:r>
              <a:rPr lang="en-US" sz="2200" dirty="0" smtClean="0"/>
              <a:t>subsequently </a:t>
            </a:r>
            <a:r>
              <a:rPr lang="en-US" sz="2200" dirty="0" smtClean="0"/>
              <a:t>showed that feeding </a:t>
            </a:r>
            <a:r>
              <a:rPr lang="en-US" sz="2200" dirty="0" err="1" smtClean="0"/>
              <a:t>reserpine</a:t>
            </a:r>
            <a:r>
              <a:rPr lang="en-US" sz="2200" dirty="0" smtClean="0"/>
              <a:t>, which depletes DA in </a:t>
            </a:r>
            <a:r>
              <a:rPr lang="en-US" sz="2200" dirty="0" err="1" smtClean="0"/>
              <a:t>presynaptic</a:t>
            </a:r>
            <a:r>
              <a:rPr lang="en-US" sz="2200" dirty="0" smtClean="0"/>
              <a:t> neurons, to animals caused a loss of movement control similar to PD.</a:t>
            </a:r>
          </a:p>
          <a:p>
            <a:endParaRPr lang="en-US" sz="2200" dirty="0" smtClean="0"/>
          </a:p>
          <a:p>
            <a:r>
              <a:rPr lang="en-US" sz="2200" dirty="0" smtClean="0"/>
              <a:t>They were able to alleviate these symptoms by administering L-DOPA, the precursor to DA which can cross the blood-brain barrier.  Various forms of L-DOPA are still the most widely used treatment for the disease.</a:t>
            </a:r>
          </a:p>
          <a:p>
            <a:endParaRPr lang="en-US" dirty="0" smtClean="0"/>
          </a:p>
          <a:p>
            <a:endParaRPr lang="en-US" dirty="0" smtClean="0"/>
          </a:p>
          <a:p>
            <a:endParaRPr lang="en-US" dirty="0" smtClean="0"/>
          </a:p>
          <a:p>
            <a:endParaRPr lang="en-US" dirty="0" smtClean="0"/>
          </a:p>
          <a:p>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0" y="152400"/>
            <a:ext cx="9144000" cy="609600"/>
          </a:xfrm>
        </p:spPr>
        <p:txBody>
          <a:bodyPr>
            <a:normAutofit fontScale="90000"/>
          </a:bodyPr>
          <a:lstStyle/>
          <a:p>
            <a:r>
              <a:rPr lang="en-US" dirty="0" smtClean="0"/>
              <a:t>Causes of PD?</a:t>
            </a:r>
            <a:endParaRPr lang="en-US" dirty="0"/>
          </a:p>
        </p:txBody>
      </p:sp>
      <p:sp>
        <p:nvSpPr>
          <p:cNvPr id="6" name="TextBox 5"/>
          <p:cNvSpPr txBox="1"/>
          <p:nvPr/>
        </p:nvSpPr>
        <p:spPr>
          <a:xfrm>
            <a:off x="0" y="735211"/>
            <a:ext cx="9144000" cy="2769989"/>
          </a:xfrm>
          <a:prstGeom prst="rect">
            <a:avLst/>
          </a:prstGeom>
          <a:noFill/>
        </p:spPr>
        <p:txBody>
          <a:bodyPr wrap="square" rtlCol="0">
            <a:spAutoFit/>
          </a:bodyPr>
          <a:lstStyle/>
          <a:p>
            <a:pPr>
              <a:buNone/>
            </a:pPr>
            <a:r>
              <a:rPr lang="en-US" sz="2400" dirty="0" smtClean="0"/>
              <a:t>By the 1970s, it was clear that the classic, L-DOPA responsive symptoms of PD were a consequence of reduced DA levels resulting from DA neuron degeneration in the </a:t>
            </a:r>
            <a:r>
              <a:rPr lang="en-US" sz="2400" dirty="0" err="1" smtClean="0"/>
              <a:t>substantia</a:t>
            </a:r>
            <a:r>
              <a:rPr lang="en-US" sz="2400" dirty="0" smtClean="0"/>
              <a:t> </a:t>
            </a:r>
            <a:r>
              <a:rPr lang="en-US" sz="2400" dirty="0" err="1" smtClean="0"/>
              <a:t>nigra</a:t>
            </a:r>
            <a:r>
              <a:rPr lang="en-US" sz="2400" dirty="0" smtClean="0"/>
              <a:t>.</a:t>
            </a:r>
          </a:p>
          <a:p>
            <a:endParaRPr lang="en-US" sz="2400" dirty="0" smtClean="0"/>
          </a:p>
          <a:p>
            <a:r>
              <a:rPr lang="en-US" sz="2400" dirty="0" smtClean="0"/>
              <a:t>The </a:t>
            </a:r>
            <a:r>
              <a:rPr lang="en-US" sz="2400" dirty="0" smtClean="0"/>
              <a:t>causes </a:t>
            </a:r>
            <a:r>
              <a:rPr lang="en-US" sz="2400" dirty="0" smtClean="0"/>
              <a:t>of the degeneration remained a mystery.</a:t>
            </a:r>
          </a:p>
          <a:p>
            <a:pPr>
              <a:buNone/>
            </a:pPr>
            <a:endParaRPr lang="en-US" dirty="0" smtClean="0"/>
          </a:p>
          <a:p>
            <a:pPr>
              <a:buNone/>
            </a:pPr>
            <a:endParaRPr lang="en-US" dirty="0" smtClean="0"/>
          </a:p>
          <a:p>
            <a:pPr>
              <a:buNone/>
            </a:pPr>
            <a:endParaRPr lang="en-US" dirty="0" smtClean="0"/>
          </a:p>
        </p:txBody>
      </p:sp>
      <p:pic>
        <p:nvPicPr>
          <p:cNvPr id="1027" name="Picture 3"/>
          <p:cNvPicPr>
            <a:picLocks noChangeAspect="1" noChangeArrowheads="1"/>
          </p:cNvPicPr>
          <p:nvPr/>
        </p:nvPicPr>
        <p:blipFill>
          <a:blip r:embed="rId2" cstate="print"/>
          <a:srcRect/>
          <a:stretch>
            <a:fillRect/>
          </a:stretch>
        </p:blipFill>
        <p:spPr bwMode="auto">
          <a:xfrm>
            <a:off x="2743200" y="2667000"/>
            <a:ext cx="3634740" cy="40386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0" y="152400"/>
            <a:ext cx="9144000" cy="609600"/>
          </a:xfrm>
        </p:spPr>
        <p:txBody>
          <a:bodyPr>
            <a:normAutofit fontScale="90000"/>
          </a:bodyPr>
          <a:lstStyle/>
          <a:p>
            <a:r>
              <a:rPr lang="en-US" dirty="0" smtClean="0"/>
              <a:t>Causes of PD?</a:t>
            </a:r>
            <a:endParaRPr lang="en-US" dirty="0"/>
          </a:p>
        </p:txBody>
      </p:sp>
      <p:sp>
        <p:nvSpPr>
          <p:cNvPr id="6" name="TextBox 5"/>
          <p:cNvSpPr txBox="1"/>
          <p:nvPr/>
        </p:nvSpPr>
        <p:spPr>
          <a:xfrm>
            <a:off x="0" y="762000"/>
            <a:ext cx="9144000" cy="3693319"/>
          </a:xfrm>
          <a:prstGeom prst="rect">
            <a:avLst/>
          </a:prstGeom>
          <a:noFill/>
        </p:spPr>
        <p:txBody>
          <a:bodyPr wrap="square" rtlCol="0">
            <a:spAutoFit/>
          </a:bodyPr>
          <a:lstStyle/>
          <a:p>
            <a:r>
              <a:rPr lang="en-US" sz="2400" dirty="0" smtClean="0"/>
              <a:t>In 1982, a group of opiate addicts injected a dose of an illicitly produced batch of the synthetic opiate MPPP that was contaminated with a similar compound, MPTP.  </a:t>
            </a:r>
          </a:p>
          <a:p>
            <a:endParaRPr lang="en-US" sz="2400" dirty="0" smtClean="0"/>
          </a:p>
          <a:p>
            <a:r>
              <a:rPr lang="en-US" sz="2400" dirty="0" smtClean="0"/>
              <a:t>Within days, they exhibited permanent symptoms of severe end-stage PD, most notably </a:t>
            </a:r>
            <a:r>
              <a:rPr lang="en-US" sz="2400" dirty="0" err="1" smtClean="0"/>
              <a:t>akinesia</a:t>
            </a:r>
            <a:r>
              <a:rPr lang="en-US" sz="2400" dirty="0" smtClean="0"/>
              <a:t>, the inability to initiate movement.</a:t>
            </a:r>
          </a:p>
          <a:p>
            <a:endParaRPr lang="en-US" dirty="0" smtClean="0"/>
          </a:p>
          <a:p>
            <a:endParaRPr lang="en-US" dirty="0" smtClean="0"/>
          </a:p>
          <a:p>
            <a:pPr>
              <a:buNone/>
            </a:pPr>
            <a:endParaRPr lang="en-US" dirty="0" smtClean="0"/>
          </a:p>
          <a:p>
            <a:pPr>
              <a:buNone/>
            </a:pPr>
            <a:endParaRPr lang="en-US" dirty="0" smtClean="0"/>
          </a:p>
          <a:p>
            <a:pPr>
              <a:buNone/>
            </a:pPr>
            <a:endParaRPr lang="en-US" dirty="0" smtClean="0"/>
          </a:p>
        </p:txBody>
      </p:sp>
      <p:pic>
        <p:nvPicPr>
          <p:cNvPr id="3076" name="Picture 4" descr="C:\Users\Ryan\Desktop\mppp.gif"/>
          <p:cNvPicPr>
            <a:picLocks noChangeAspect="1" noChangeArrowheads="1"/>
          </p:cNvPicPr>
          <p:nvPr/>
        </p:nvPicPr>
        <p:blipFill>
          <a:blip r:embed="rId2" cstate="print"/>
          <a:srcRect/>
          <a:stretch>
            <a:fillRect/>
          </a:stretch>
        </p:blipFill>
        <p:spPr bwMode="auto">
          <a:xfrm>
            <a:off x="609600" y="3285744"/>
            <a:ext cx="3200400" cy="3115056"/>
          </a:xfrm>
          <a:prstGeom prst="rect">
            <a:avLst/>
          </a:prstGeom>
          <a:noFill/>
        </p:spPr>
      </p:pic>
      <p:pic>
        <p:nvPicPr>
          <p:cNvPr id="8" name="Picture 2"/>
          <p:cNvPicPr>
            <a:picLocks noChangeAspect="1" noChangeArrowheads="1"/>
          </p:cNvPicPr>
          <p:nvPr/>
        </p:nvPicPr>
        <p:blipFill>
          <a:blip r:embed="rId3" cstate="print"/>
          <a:srcRect l="14634" r="14634"/>
          <a:stretch>
            <a:fillRect/>
          </a:stretch>
        </p:blipFill>
        <p:spPr bwMode="auto">
          <a:xfrm>
            <a:off x="5436219" y="2971800"/>
            <a:ext cx="2640981" cy="3733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0" y="152400"/>
            <a:ext cx="9144000" cy="609600"/>
          </a:xfrm>
        </p:spPr>
        <p:txBody>
          <a:bodyPr>
            <a:normAutofit fontScale="90000"/>
          </a:bodyPr>
          <a:lstStyle/>
          <a:p>
            <a:r>
              <a:rPr lang="en-US" dirty="0" smtClean="0"/>
              <a:t>MPTP is a mitochondrial toxin</a:t>
            </a:r>
            <a:endParaRPr lang="en-US" dirty="0"/>
          </a:p>
        </p:txBody>
      </p:sp>
      <p:sp>
        <p:nvSpPr>
          <p:cNvPr id="6" name="TextBox 5"/>
          <p:cNvSpPr txBox="1"/>
          <p:nvPr/>
        </p:nvSpPr>
        <p:spPr>
          <a:xfrm>
            <a:off x="0" y="962085"/>
            <a:ext cx="9144000" cy="4739759"/>
          </a:xfrm>
          <a:prstGeom prst="rect">
            <a:avLst/>
          </a:prstGeom>
          <a:noFill/>
        </p:spPr>
        <p:txBody>
          <a:bodyPr wrap="square" rtlCol="0">
            <a:spAutoFit/>
          </a:bodyPr>
          <a:lstStyle/>
          <a:p>
            <a:r>
              <a:rPr lang="en-US" sz="2000" dirty="0" smtClean="0"/>
              <a:t>MPTP was later shown to be selectively toxic to DA neurons because once it enters the brain, it is converted to MPP+, which has high affinity for the DA transporter used for DA reuptake in synapses. </a:t>
            </a:r>
          </a:p>
          <a:p>
            <a:endParaRPr lang="en-US" sz="2000" dirty="0" smtClean="0"/>
          </a:p>
          <a:p>
            <a:r>
              <a:rPr lang="en-US" sz="2000" dirty="0" smtClean="0"/>
              <a:t>Inside DA neurons, MPP+ causes cell death by interfering with the electron transport chain in mitochondria, which decreases the ATP available to the cells, as well as causing oxidative stress by generating reactive oxygen species.</a:t>
            </a:r>
          </a:p>
          <a:p>
            <a:pPr>
              <a:buNone/>
            </a:pPr>
            <a:endParaRPr lang="en-US" dirty="0" smtClean="0"/>
          </a:p>
          <a:p>
            <a:endParaRPr lang="en-US" dirty="0" smtClean="0"/>
          </a:p>
          <a:p>
            <a:endParaRPr lang="en-US" dirty="0" smtClean="0"/>
          </a:p>
          <a:p>
            <a:endParaRPr lang="en-US" dirty="0" smtClean="0"/>
          </a:p>
          <a:p>
            <a:endParaRPr lang="en-US" dirty="0" smtClean="0"/>
          </a:p>
          <a:p>
            <a:endParaRPr lang="en-US" dirty="0" smtClean="0"/>
          </a:p>
          <a:p>
            <a:pPr>
              <a:buNone/>
            </a:pPr>
            <a:endParaRPr lang="en-US" dirty="0" smtClean="0"/>
          </a:p>
          <a:p>
            <a:pPr>
              <a:buNone/>
            </a:pPr>
            <a:endParaRPr lang="en-US" dirty="0" smtClean="0"/>
          </a:p>
          <a:p>
            <a:pPr>
              <a:buNone/>
            </a:pPr>
            <a:endParaRPr lang="en-US" dirty="0" smtClean="0"/>
          </a:p>
        </p:txBody>
      </p:sp>
      <p:pic>
        <p:nvPicPr>
          <p:cNvPr id="33794" name="Picture 2"/>
          <p:cNvPicPr>
            <a:picLocks noChangeAspect="1" noChangeArrowheads="1"/>
          </p:cNvPicPr>
          <p:nvPr/>
        </p:nvPicPr>
        <p:blipFill>
          <a:blip r:embed="rId2" cstate="print"/>
          <a:srcRect/>
          <a:stretch>
            <a:fillRect/>
          </a:stretch>
        </p:blipFill>
        <p:spPr bwMode="auto">
          <a:xfrm>
            <a:off x="2286000" y="3429000"/>
            <a:ext cx="4445000" cy="32004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0" y="76200"/>
            <a:ext cx="9144000" cy="609600"/>
          </a:xfrm>
        </p:spPr>
        <p:txBody>
          <a:bodyPr>
            <a:normAutofit fontScale="90000"/>
          </a:bodyPr>
          <a:lstStyle/>
          <a:p>
            <a:r>
              <a:rPr lang="en-US" dirty="0" smtClean="0"/>
              <a:t>Many pesticides are mitochondrial toxins</a:t>
            </a:r>
            <a:endParaRPr lang="en-US" dirty="0"/>
          </a:p>
        </p:txBody>
      </p:sp>
      <p:sp>
        <p:nvSpPr>
          <p:cNvPr id="6" name="TextBox 5"/>
          <p:cNvSpPr txBox="1"/>
          <p:nvPr/>
        </p:nvSpPr>
        <p:spPr>
          <a:xfrm>
            <a:off x="381000" y="533400"/>
            <a:ext cx="8382000" cy="2508379"/>
          </a:xfrm>
          <a:prstGeom prst="rect">
            <a:avLst/>
          </a:prstGeom>
          <a:noFill/>
        </p:spPr>
        <p:txBody>
          <a:bodyPr wrap="square" rtlCol="0">
            <a:spAutoFit/>
          </a:bodyPr>
          <a:lstStyle/>
          <a:p>
            <a:pPr>
              <a:buNone/>
            </a:pPr>
            <a:endParaRPr lang="en-US" sz="1700" dirty="0" smtClean="0"/>
          </a:p>
          <a:p>
            <a:pPr>
              <a:buNone/>
            </a:pPr>
            <a:r>
              <a:rPr lang="en-US" sz="2000" dirty="0" smtClean="0"/>
              <a:t>The similarity of MPP+ to the widely used herbicide </a:t>
            </a:r>
            <a:r>
              <a:rPr lang="en-US" sz="2000" dirty="0" err="1" smtClean="0"/>
              <a:t>paraquat</a:t>
            </a:r>
            <a:r>
              <a:rPr lang="en-US" sz="2000" dirty="0" smtClean="0"/>
              <a:t>, as well as epidemiological data suggesting a positive correlation between pesticide exposure and incidence of PD led to many studies of the effects of pesticides on DA neurons in animal models.  </a:t>
            </a:r>
          </a:p>
          <a:p>
            <a:pPr>
              <a:buNone/>
            </a:pPr>
            <a:endParaRPr lang="en-US" sz="2000" dirty="0" smtClean="0"/>
          </a:p>
          <a:p>
            <a:pPr>
              <a:buNone/>
            </a:pPr>
            <a:r>
              <a:rPr lang="en-US" sz="2000" dirty="0" err="1" smtClean="0"/>
              <a:t>Paraquat</a:t>
            </a:r>
            <a:r>
              <a:rPr lang="en-US" sz="2000" dirty="0" smtClean="0"/>
              <a:t> and rotenone, a broad spectrum pesticide which is a mitochondrial toxin like MPP+, were eventually found to cause PD-like symptoms in animals.</a:t>
            </a:r>
          </a:p>
        </p:txBody>
      </p:sp>
      <p:pic>
        <p:nvPicPr>
          <p:cNvPr id="1026" name="Picture 2"/>
          <p:cNvPicPr>
            <a:picLocks noChangeAspect="1" noChangeArrowheads="1"/>
          </p:cNvPicPr>
          <p:nvPr/>
        </p:nvPicPr>
        <p:blipFill>
          <a:blip r:embed="rId3" cstate="print"/>
          <a:srcRect t="25225" b="26126"/>
          <a:stretch>
            <a:fillRect/>
          </a:stretch>
        </p:blipFill>
        <p:spPr bwMode="auto">
          <a:xfrm>
            <a:off x="304800" y="3886200"/>
            <a:ext cx="3508954" cy="2819400"/>
          </a:xfrm>
          <a:prstGeom prst="rect">
            <a:avLst/>
          </a:prstGeom>
          <a:noFill/>
          <a:ln w="9525">
            <a:noFill/>
            <a:miter lim="800000"/>
            <a:headEnd/>
            <a:tailEnd/>
          </a:ln>
        </p:spPr>
      </p:pic>
      <p:pic>
        <p:nvPicPr>
          <p:cNvPr id="3077" name="Picture 5"/>
          <p:cNvPicPr>
            <a:picLocks noChangeAspect="1" noChangeArrowheads="1"/>
          </p:cNvPicPr>
          <p:nvPr/>
        </p:nvPicPr>
        <p:blipFill>
          <a:blip r:embed="rId4" cstate="print"/>
          <a:srcRect/>
          <a:stretch>
            <a:fillRect/>
          </a:stretch>
        </p:blipFill>
        <p:spPr bwMode="auto">
          <a:xfrm>
            <a:off x="4495800" y="4228834"/>
            <a:ext cx="3733800" cy="1409966"/>
          </a:xfrm>
          <a:prstGeom prst="rect">
            <a:avLst/>
          </a:prstGeom>
          <a:noFill/>
          <a:ln w="9525">
            <a:noFill/>
            <a:miter lim="800000"/>
            <a:headEnd/>
            <a:tailEnd/>
          </a:ln>
        </p:spPr>
      </p:pic>
      <p:sp>
        <p:nvSpPr>
          <p:cNvPr id="9" name="TextBox 8"/>
          <p:cNvSpPr txBox="1"/>
          <p:nvPr/>
        </p:nvSpPr>
        <p:spPr>
          <a:xfrm>
            <a:off x="5562600" y="5715000"/>
            <a:ext cx="1447800" cy="461665"/>
          </a:xfrm>
          <a:prstGeom prst="rect">
            <a:avLst/>
          </a:prstGeom>
          <a:noFill/>
        </p:spPr>
        <p:txBody>
          <a:bodyPr wrap="square" rtlCol="0">
            <a:spAutoFit/>
          </a:bodyPr>
          <a:lstStyle/>
          <a:p>
            <a:r>
              <a:rPr lang="en-US" sz="2400" dirty="0" smtClean="0"/>
              <a:t>Rotenone</a:t>
            </a:r>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07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0" y="-76200"/>
            <a:ext cx="9144000" cy="1143000"/>
          </a:xfrm>
        </p:spPr>
        <p:txBody>
          <a:bodyPr>
            <a:normAutofit/>
          </a:bodyPr>
          <a:lstStyle/>
          <a:p>
            <a:r>
              <a:rPr lang="en-US" sz="3600" dirty="0" smtClean="0"/>
              <a:t>What about the </a:t>
            </a:r>
            <a:r>
              <a:rPr lang="en-US" sz="3600" dirty="0" err="1" smtClean="0"/>
              <a:t>Lewy</a:t>
            </a:r>
            <a:r>
              <a:rPr lang="en-US" sz="3600" dirty="0" smtClean="0"/>
              <a:t> bodies?</a:t>
            </a:r>
            <a:endParaRPr lang="en-US" sz="3600" dirty="0"/>
          </a:p>
        </p:txBody>
      </p:sp>
      <p:sp>
        <p:nvSpPr>
          <p:cNvPr id="4" name="TextBox 3"/>
          <p:cNvSpPr txBox="1"/>
          <p:nvPr/>
        </p:nvSpPr>
        <p:spPr>
          <a:xfrm>
            <a:off x="152400" y="838201"/>
            <a:ext cx="8839200" cy="9140964"/>
          </a:xfrm>
          <a:prstGeom prst="rect">
            <a:avLst/>
          </a:prstGeom>
          <a:noFill/>
        </p:spPr>
        <p:txBody>
          <a:bodyPr wrap="square" rtlCol="0">
            <a:spAutoFit/>
          </a:bodyPr>
          <a:lstStyle/>
          <a:p>
            <a:r>
              <a:rPr lang="en-US" sz="2400" dirty="0" smtClean="0"/>
              <a:t>It is now known that </a:t>
            </a:r>
            <a:r>
              <a:rPr lang="en-US" sz="2400" dirty="0" err="1" smtClean="0"/>
              <a:t>Lewy</a:t>
            </a:r>
            <a:r>
              <a:rPr lang="en-US" sz="2400" dirty="0" smtClean="0"/>
              <a:t> bodies are primarily composed of the protein </a:t>
            </a:r>
            <a:r>
              <a:rPr lang="el-GR" sz="2400" dirty="0" smtClean="0"/>
              <a:t>α</a:t>
            </a:r>
            <a:r>
              <a:rPr lang="en-US" sz="2400" dirty="0" smtClean="0"/>
              <a:t>-</a:t>
            </a:r>
            <a:r>
              <a:rPr lang="en-US" sz="2400" dirty="0" err="1" smtClean="0"/>
              <a:t>synuclein</a:t>
            </a:r>
            <a:r>
              <a:rPr lang="en-US" sz="2400" dirty="0" smtClean="0"/>
              <a:t>, along with </a:t>
            </a:r>
            <a:r>
              <a:rPr lang="en-US" sz="2400" dirty="0" err="1" smtClean="0"/>
              <a:t>ubiquitin</a:t>
            </a:r>
            <a:r>
              <a:rPr lang="en-US" sz="2400" dirty="0" smtClean="0"/>
              <a:t> and other proteins.</a:t>
            </a:r>
          </a:p>
          <a:p>
            <a:endParaRPr lang="en-US" sz="2400" dirty="0" smtClean="0"/>
          </a:p>
          <a:p>
            <a:endParaRPr lang="en-US" sz="2400" dirty="0" smtClean="0"/>
          </a:p>
          <a:p>
            <a:endParaRPr lang="en-US" sz="2400" dirty="0" smtClean="0"/>
          </a:p>
          <a:p>
            <a:endParaRPr lang="en-US" sz="2400" dirty="0" smtClean="0"/>
          </a:p>
          <a:p>
            <a:endParaRPr lang="en-US" sz="2400" dirty="0" smtClean="0"/>
          </a:p>
          <a:p>
            <a:endParaRPr lang="en-US" sz="2400" dirty="0" smtClean="0"/>
          </a:p>
          <a:p>
            <a:endParaRPr lang="en-US" sz="2400" dirty="0" smtClean="0"/>
          </a:p>
          <a:p>
            <a:r>
              <a:rPr lang="en-US" sz="2400" dirty="0" smtClean="0"/>
              <a:t>Animal models using </a:t>
            </a:r>
            <a:r>
              <a:rPr lang="en-US" sz="2400" dirty="0" err="1" smtClean="0"/>
              <a:t>paraquat</a:t>
            </a:r>
            <a:r>
              <a:rPr lang="en-US" sz="2400" dirty="0" smtClean="0"/>
              <a:t> and rotenone display </a:t>
            </a:r>
            <a:r>
              <a:rPr lang="el-GR" sz="2400" dirty="0" smtClean="0"/>
              <a:t>α</a:t>
            </a:r>
            <a:r>
              <a:rPr lang="en-US" sz="2400" dirty="0" smtClean="0"/>
              <a:t>-</a:t>
            </a:r>
            <a:r>
              <a:rPr lang="en-US" sz="2400" dirty="0" err="1" smtClean="0"/>
              <a:t>synuclein</a:t>
            </a:r>
            <a:r>
              <a:rPr lang="en-US" sz="2400" dirty="0" smtClean="0"/>
              <a:t> positive neuronal protein aggregates.</a:t>
            </a:r>
          </a:p>
          <a:p>
            <a:endParaRPr lang="en-US" sz="2400" dirty="0" smtClean="0"/>
          </a:p>
          <a:p>
            <a:r>
              <a:rPr lang="en-US" sz="2400" dirty="0" smtClean="0"/>
              <a:t>Animal studies using inhibitors of the </a:t>
            </a:r>
            <a:r>
              <a:rPr lang="en-US" sz="2400" dirty="0" err="1" smtClean="0"/>
              <a:t>ubiquitin-proteosome</a:t>
            </a:r>
            <a:r>
              <a:rPr lang="en-US" sz="2400" dirty="0" smtClean="0"/>
              <a:t> pathway have also been able to reproduce the hallmark features of PD.</a:t>
            </a:r>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a:p>
        </p:txBody>
      </p:sp>
      <p:pic>
        <p:nvPicPr>
          <p:cNvPr id="15362" name="Picture 2" descr="http://www.virtualmedstudent.com/images/lewy_body.jpg"/>
          <p:cNvPicPr>
            <a:picLocks noChangeAspect="1" noChangeArrowheads="1"/>
          </p:cNvPicPr>
          <p:nvPr/>
        </p:nvPicPr>
        <p:blipFill>
          <a:blip r:embed="rId2" cstate="print"/>
          <a:srcRect/>
          <a:stretch>
            <a:fillRect/>
          </a:stretch>
        </p:blipFill>
        <p:spPr bwMode="auto">
          <a:xfrm>
            <a:off x="2895600" y="1676400"/>
            <a:ext cx="3048000" cy="246413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l-GR" dirty="0" smtClean="0"/>
              <a:t>α</a:t>
            </a:r>
            <a:r>
              <a:rPr lang="en-US" dirty="0" smtClean="0"/>
              <a:t>-</a:t>
            </a:r>
            <a:r>
              <a:rPr lang="en-US" dirty="0" err="1" smtClean="0"/>
              <a:t>synuclein</a:t>
            </a:r>
            <a:endParaRPr lang="en-US" dirty="0"/>
          </a:p>
        </p:txBody>
      </p:sp>
      <p:sp>
        <p:nvSpPr>
          <p:cNvPr id="3" name="Content Placeholder 2"/>
          <p:cNvSpPr>
            <a:spLocks noGrp="1"/>
          </p:cNvSpPr>
          <p:nvPr>
            <p:ph idx="1"/>
          </p:nvPr>
        </p:nvSpPr>
        <p:spPr/>
        <p:txBody>
          <a:bodyPr>
            <a:normAutofit lnSpcReduction="10000"/>
          </a:bodyPr>
          <a:lstStyle/>
          <a:p>
            <a:r>
              <a:rPr lang="el-GR" dirty="0" smtClean="0"/>
              <a:t>α</a:t>
            </a:r>
            <a:r>
              <a:rPr lang="en-US" dirty="0" smtClean="0"/>
              <a:t>-</a:t>
            </a:r>
            <a:r>
              <a:rPr lang="en-US" dirty="0" err="1" smtClean="0"/>
              <a:t>synuclein</a:t>
            </a:r>
            <a:r>
              <a:rPr lang="en-US" dirty="0" smtClean="0"/>
              <a:t> is highly abundant in neurons and associates with membranes and microtubules.  It is thought </a:t>
            </a:r>
            <a:r>
              <a:rPr lang="en-US" dirty="0" smtClean="0"/>
              <a:t>to have activity similar </a:t>
            </a:r>
            <a:r>
              <a:rPr lang="en-US" dirty="0" smtClean="0"/>
              <a:t>to tau, </a:t>
            </a:r>
            <a:r>
              <a:rPr lang="en-US" dirty="0" smtClean="0"/>
              <a:t>which stabilizes microtubules, and </a:t>
            </a:r>
            <a:r>
              <a:rPr lang="en-US" dirty="0" smtClean="0"/>
              <a:t>is implicated in a number of neurodegenerative disorders, including Alzheimer's disease.  </a:t>
            </a:r>
            <a:endParaRPr lang="en-US" dirty="0" smtClean="0"/>
          </a:p>
          <a:p>
            <a:pPr>
              <a:buNone/>
            </a:pPr>
            <a:endParaRPr lang="en-US" dirty="0" smtClean="0"/>
          </a:p>
          <a:p>
            <a:r>
              <a:rPr lang="el-GR" dirty="0" smtClean="0"/>
              <a:t>α</a:t>
            </a:r>
            <a:r>
              <a:rPr lang="en-US" dirty="0" smtClean="0"/>
              <a:t>-</a:t>
            </a:r>
            <a:r>
              <a:rPr lang="en-US" dirty="0" err="1" smtClean="0"/>
              <a:t>synuclein</a:t>
            </a:r>
            <a:r>
              <a:rPr lang="en-US" dirty="0" smtClean="0"/>
              <a:t> is also believed to be involved in vesicle trafficking.</a:t>
            </a:r>
            <a:endParaRPr lang="en-US" dirty="0"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dirty="0" smtClean="0"/>
              <a:t>Is dopamine to blame?</a:t>
            </a:r>
            <a:endParaRPr lang="en-US" dirty="0"/>
          </a:p>
        </p:txBody>
      </p:sp>
      <p:sp>
        <p:nvSpPr>
          <p:cNvPr id="3" name="Content Placeholder 2"/>
          <p:cNvSpPr>
            <a:spLocks noGrp="1"/>
          </p:cNvSpPr>
          <p:nvPr>
            <p:ph idx="1"/>
          </p:nvPr>
        </p:nvSpPr>
        <p:spPr>
          <a:xfrm>
            <a:off x="457200" y="1447800"/>
            <a:ext cx="8229600" cy="4525963"/>
          </a:xfrm>
        </p:spPr>
        <p:txBody>
          <a:bodyPr>
            <a:normAutofit fontScale="70000" lnSpcReduction="20000"/>
          </a:bodyPr>
          <a:lstStyle/>
          <a:p>
            <a:r>
              <a:rPr lang="en-US" dirty="0" err="1" smtClean="0"/>
              <a:t>Lewy</a:t>
            </a:r>
            <a:r>
              <a:rPr lang="en-US" dirty="0" smtClean="0"/>
              <a:t> bodies are found in other types of neurons, but only </a:t>
            </a:r>
            <a:r>
              <a:rPr lang="en-US" dirty="0" err="1" smtClean="0"/>
              <a:t>dopaminergic</a:t>
            </a:r>
            <a:r>
              <a:rPr lang="en-US" dirty="0" smtClean="0"/>
              <a:t> </a:t>
            </a:r>
            <a:r>
              <a:rPr lang="en-US" dirty="0" smtClean="0"/>
              <a:t>neurons </a:t>
            </a:r>
            <a:r>
              <a:rPr lang="en-US" dirty="0" smtClean="0"/>
              <a:t>die in large numbers in PD</a:t>
            </a:r>
            <a:r>
              <a:rPr lang="en-US" dirty="0" smtClean="0"/>
              <a:t>.</a:t>
            </a:r>
          </a:p>
          <a:p>
            <a:pPr>
              <a:buNone/>
            </a:pPr>
            <a:endParaRPr lang="en-US" dirty="0" smtClean="0"/>
          </a:p>
          <a:p>
            <a:r>
              <a:rPr lang="en-US" dirty="0" smtClean="0"/>
              <a:t>Under conditions of oxidative stress and formation of </a:t>
            </a:r>
            <a:r>
              <a:rPr lang="el-GR" dirty="0" smtClean="0"/>
              <a:t>α</a:t>
            </a:r>
            <a:r>
              <a:rPr lang="en-US" dirty="0" smtClean="0"/>
              <a:t>-</a:t>
            </a:r>
            <a:r>
              <a:rPr lang="en-US" dirty="0" err="1" smtClean="0"/>
              <a:t>synuclein</a:t>
            </a:r>
            <a:r>
              <a:rPr lang="en-US" dirty="0" smtClean="0"/>
              <a:t> aggregates, storage of dopamine in synaptic vesicles can be disrupted, allowing the release of reactive metabolites into the </a:t>
            </a:r>
            <a:r>
              <a:rPr lang="en-US" dirty="0" err="1" smtClean="0"/>
              <a:t>cytosol</a:t>
            </a:r>
            <a:r>
              <a:rPr lang="en-US" dirty="0" smtClean="0"/>
              <a:t>, which further exacerbate oxidative stress.  </a:t>
            </a:r>
            <a:endParaRPr lang="en-US" dirty="0" smtClean="0"/>
          </a:p>
          <a:p>
            <a:endParaRPr lang="en-US" dirty="0" smtClean="0"/>
          </a:p>
          <a:p>
            <a:r>
              <a:rPr lang="en-US" dirty="0" smtClean="0"/>
              <a:t>Dopamine </a:t>
            </a:r>
            <a:r>
              <a:rPr lang="en-US" dirty="0" smtClean="0"/>
              <a:t>has also been shown to bind and stabilize </a:t>
            </a:r>
            <a:r>
              <a:rPr lang="el-GR" dirty="0" smtClean="0"/>
              <a:t>α</a:t>
            </a:r>
            <a:r>
              <a:rPr lang="en-US" dirty="0" smtClean="0"/>
              <a:t>-</a:t>
            </a:r>
            <a:r>
              <a:rPr lang="en-US" dirty="0" err="1" smtClean="0"/>
              <a:t>synuclein</a:t>
            </a:r>
            <a:r>
              <a:rPr lang="en-US" dirty="0" smtClean="0"/>
              <a:t> </a:t>
            </a:r>
            <a:r>
              <a:rPr lang="en-US" dirty="0" err="1" smtClean="0"/>
              <a:t>protofibrils</a:t>
            </a:r>
            <a:r>
              <a:rPr lang="en-US" dirty="0" smtClean="0"/>
              <a:t>.  </a:t>
            </a:r>
          </a:p>
          <a:p>
            <a:pPr>
              <a:buNone/>
            </a:pPr>
            <a:endParaRPr lang="en-US" dirty="0" smtClean="0"/>
          </a:p>
          <a:p>
            <a:r>
              <a:rPr lang="en-US" dirty="0" smtClean="0"/>
              <a:t>However, treatment with L-DOPA, which raises dopamine levels, has not been shown to accelerate disease progression.</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normAutofit/>
          </a:bodyPr>
          <a:lstStyle/>
          <a:p>
            <a:r>
              <a:rPr lang="en-US" sz="4000" dirty="0" smtClean="0"/>
              <a:t>Genetic causes of PD</a:t>
            </a:r>
            <a:endParaRPr lang="en-US" sz="4000" dirty="0"/>
          </a:p>
        </p:txBody>
      </p:sp>
      <p:sp>
        <p:nvSpPr>
          <p:cNvPr id="4" name="TextBox 3"/>
          <p:cNvSpPr txBox="1"/>
          <p:nvPr/>
        </p:nvSpPr>
        <p:spPr>
          <a:xfrm>
            <a:off x="0" y="914400"/>
            <a:ext cx="9144000" cy="5940088"/>
          </a:xfrm>
          <a:prstGeom prst="rect">
            <a:avLst/>
          </a:prstGeom>
          <a:noFill/>
        </p:spPr>
        <p:txBody>
          <a:bodyPr wrap="square" rtlCol="0">
            <a:spAutoFit/>
          </a:bodyPr>
          <a:lstStyle/>
          <a:p>
            <a:r>
              <a:rPr lang="en-US" sz="2000" dirty="0" smtClean="0"/>
              <a:t>Genes </a:t>
            </a:r>
            <a:r>
              <a:rPr lang="en-US" sz="2000" dirty="0" smtClean="0"/>
              <a:t>segregating with </a:t>
            </a:r>
            <a:r>
              <a:rPr lang="en-US" sz="2000" dirty="0" smtClean="0"/>
              <a:t>PD       Proposed protein function        </a:t>
            </a:r>
            <a:r>
              <a:rPr lang="en-US" sz="2000" dirty="0" smtClean="0"/>
              <a:t>	         Disease </a:t>
            </a:r>
            <a:r>
              <a:rPr lang="en-US" sz="2000" dirty="0" smtClean="0"/>
              <a:t>phenotype</a:t>
            </a:r>
          </a:p>
          <a:p>
            <a:endParaRPr lang="en-US" sz="2000" dirty="0" smtClean="0"/>
          </a:p>
          <a:p>
            <a:r>
              <a:rPr lang="en-US" sz="2000" dirty="0" err="1" smtClean="0"/>
              <a:t>Autosomal</a:t>
            </a:r>
            <a:r>
              <a:rPr lang="en-US" sz="2000" dirty="0" smtClean="0"/>
              <a:t> recessive</a:t>
            </a:r>
          </a:p>
          <a:p>
            <a:r>
              <a:rPr lang="en-US" sz="2000" dirty="0" smtClean="0"/>
              <a:t>	</a:t>
            </a:r>
            <a:r>
              <a:rPr lang="en-US" sz="2000" dirty="0" err="1" smtClean="0"/>
              <a:t>Parkin</a:t>
            </a:r>
            <a:r>
              <a:rPr lang="en-US" sz="2000" dirty="0" smtClean="0"/>
              <a:t>		</a:t>
            </a:r>
            <a:r>
              <a:rPr lang="en-US" sz="2000" dirty="0" err="1" smtClean="0"/>
              <a:t>Ubiquitin</a:t>
            </a:r>
            <a:r>
              <a:rPr lang="en-US" sz="2000" dirty="0" smtClean="0"/>
              <a:t> </a:t>
            </a:r>
            <a:r>
              <a:rPr lang="en-US" sz="2000" dirty="0" smtClean="0"/>
              <a:t>E3 </a:t>
            </a:r>
            <a:r>
              <a:rPr lang="en-US" sz="2000" dirty="0" err="1" smtClean="0"/>
              <a:t>ligase</a:t>
            </a:r>
            <a:r>
              <a:rPr lang="en-US" sz="2000" dirty="0" smtClean="0"/>
              <a:t>	</a:t>
            </a:r>
            <a:r>
              <a:rPr lang="en-US" sz="2000" dirty="0" smtClean="0"/>
              <a:t>	</a:t>
            </a:r>
            <a:r>
              <a:rPr lang="en-US" sz="2000" dirty="0" smtClean="0"/>
              <a:t>	Juvenile PD</a:t>
            </a:r>
          </a:p>
          <a:p>
            <a:r>
              <a:rPr lang="en-US" sz="2000" dirty="0" smtClean="0"/>
              <a:t>	PINK1		</a:t>
            </a:r>
            <a:r>
              <a:rPr lang="en-US" sz="2000" dirty="0" smtClean="0"/>
              <a:t>Mitochondrial </a:t>
            </a:r>
            <a:r>
              <a:rPr lang="en-US" sz="2000" dirty="0" err="1" smtClean="0"/>
              <a:t>kinase</a:t>
            </a:r>
            <a:r>
              <a:rPr lang="en-US" sz="2000" dirty="0" smtClean="0"/>
              <a:t>	</a:t>
            </a:r>
            <a:r>
              <a:rPr lang="en-US" sz="2000" dirty="0" smtClean="0"/>
              <a:t>	</a:t>
            </a:r>
            <a:r>
              <a:rPr lang="en-US" sz="2000" dirty="0" smtClean="0"/>
              <a:t>	Early-onset PD</a:t>
            </a:r>
          </a:p>
          <a:p>
            <a:r>
              <a:rPr lang="en-US" sz="2000" dirty="0" smtClean="0"/>
              <a:t>	DJ-1		</a:t>
            </a:r>
            <a:r>
              <a:rPr lang="en-US" sz="2000" dirty="0" smtClean="0"/>
              <a:t>Oxidative </a:t>
            </a:r>
            <a:r>
              <a:rPr lang="en-US" sz="2000" dirty="0" smtClean="0"/>
              <a:t>stress </a:t>
            </a:r>
            <a:r>
              <a:rPr lang="en-US" sz="2000" dirty="0" smtClean="0"/>
              <a:t>protection	</a:t>
            </a:r>
            <a:r>
              <a:rPr lang="en-US" sz="2000" dirty="0" smtClean="0"/>
              <a:t>	Early-onset PD</a:t>
            </a:r>
          </a:p>
          <a:p>
            <a:endParaRPr lang="en-US" sz="2000" dirty="0" smtClean="0"/>
          </a:p>
          <a:p>
            <a:r>
              <a:rPr lang="en-US" sz="2000" dirty="0" err="1" smtClean="0"/>
              <a:t>Autosomal</a:t>
            </a:r>
            <a:r>
              <a:rPr lang="en-US" sz="2000" dirty="0" smtClean="0"/>
              <a:t> dominant</a:t>
            </a:r>
          </a:p>
          <a:p>
            <a:r>
              <a:rPr lang="en-US" sz="2000" dirty="0" smtClean="0"/>
              <a:t>	UCH-L1		</a:t>
            </a:r>
            <a:r>
              <a:rPr lang="en-US" sz="2000" dirty="0" err="1" smtClean="0"/>
              <a:t>Ubiquitin</a:t>
            </a:r>
            <a:r>
              <a:rPr lang="en-US" sz="2000" dirty="0" smtClean="0"/>
              <a:t> </a:t>
            </a:r>
            <a:r>
              <a:rPr lang="en-US" sz="2000" dirty="0" err="1" smtClean="0"/>
              <a:t>hydrolase</a:t>
            </a:r>
            <a:r>
              <a:rPr lang="en-US" sz="2000" dirty="0" smtClean="0"/>
              <a:t>	</a:t>
            </a:r>
            <a:r>
              <a:rPr lang="en-US" sz="2000" dirty="0" smtClean="0"/>
              <a:t>	</a:t>
            </a:r>
            <a:r>
              <a:rPr lang="en-US" sz="2000" dirty="0" smtClean="0"/>
              <a:t>	Early-onset PD</a:t>
            </a:r>
          </a:p>
          <a:p>
            <a:r>
              <a:rPr lang="en-US" sz="2000" dirty="0" smtClean="0"/>
              <a:t>	</a:t>
            </a:r>
            <a:r>
              <a:rPr lang="el-GR" sz="2000" dirty="0" smtClean="0"/>
              <a:t>α</a:t>
            </a:r>
            <a:r>
              <a:rPr lang="en-US" sz="2000" dirty="0" smtClean="0"/>
              <a:t>-</a:t>
            </a:r>
            <a:r>
              <a:rPr lang="en-US" sz="2000" dirty="0" err="1" smtClean="0"/>
              <a:t>synuclein</a:t>
            </a:r>
            <a:r>
              <a:rPr lang="en-US" sz="2000" dirty="0" smtClean="0"/>
              <a:t>	</a:t>
            </a:r>
            <a:r>
              <a:rPr lang="en-US" sz="2000" dirty="0" smtClean="0"/>
              <a:t>Microtubule stabilization, vesicle trafficking</a:t>
            </a:r>
            <a:r>
              <a:rPr lang="en-US" sz="2000" dirty="0" smtClean="0"/>
              <a:t>	</a:t>
            </a:r>
            <a:r>
              <a:rPr lang="en-US" sz="2000" dirty="0" smtClean="0"/>
              <a:t>Early-onset </a:t>
            </a:r>
            <a:r>
              <a:rPr lang="en-US" sz="2000" dirty="0" smtClean="0"/>
              <a:t>PD</a:t>
            </a:r>
          </a:p>
          <a:p>
            <a:r>
              <a:rPr lang="en-US" sz="2000" dirty="0" smtClean="0"/>
              <a:t>	LRRK2		</a:t>
            </a:r>
            <a:r>
              <a:rPr lang="en-US" sz="2000" dirty="0" err="1" smtClean="0"/>
              <a:t>Kinase</a:t>
            </a:r>
            <a:r>
              <a:rPr lang="en-US" sz="2000" dirty="0" smtClean="0"/>
              <a:t>				</a:t>
            </a:r>
            <a:r>
              <a:rPr lang="en-US" sz="2000" dirty="0" smtClean="0"/>
              <a:t>	Late-onset </a:t>
            </a:r>
            <a:r>
              <a:rPr lang="en-US" sz="2000" dirty="0" smtClean="0"/>
              <a:t>PD</a:t>
            </a:r>
          </a:p>
          <a:p>
            <a:endParaRPr lang="en-US" sz="2000" dirty="0" smtClean="0"/>
          </a:p>
          <a:p>
            <a:r>
              <a:rPr lang="en-US" sz="2000" dirty="0" smtClean="0"/>
              <a:t>Of these inherited forms of PD, those caused by mutations in LRRK2 are the most common, and only they closely match the typical late-onset, as well as clinical and pathological features of sporadic PD.  </a:t>
            </a:r>
          </a:p>
          <a:p>
            <a:endParaRPr lang="en-US" sz="2000" dirty="0" smtClean="0"/>
          </a:p>
          <a:p>
            <a:r>
              <a:rPr lang="en-US" sz="2000" dirty="0" smtClean="0"/>
              <a:t>LRRK2 is also the most frequently mutated locus in cases of sporadic PD.</a:t>
            </a:r>
          </a:p>
          <a:p>
            <a:r>
              <a:rPr lang="en-US" sz="2000" dirty="0" smtClean="0"/>
              <a:t>	</a:t>
            </a:r>
          </a:p>
          <a:p>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2" end="1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cstate="print"/>
          <a:srcRect b="10428"/>
          <a:stretch>
            <a:fillRect/>
          </a:stretch>
        </p:blipFill>
        <p:spPr bwMode="auto">
          <a:xfrm>
            <a:off x="561975" y="0"/>
            <a:ext cx="7972425"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itle 1"/>
          <p:cNvSpPr>
            <a:spLocks noGrp="1"/>
          </p:cNvSpPr>
          <p:nvPr>
            <p:ph type="title"/>
          </p:nvPr>
        </p:nvSpPr>
        <p:spPr>
          <a:xfrm>
            <a:off x="457200" y="-152400"/>
            <a:ext cx="8229600" cy="1143000"/>
          </a:xfrm>
        </p:spPr>
        <p:txBody>
          <a:bodyPr>
            <a:normAutofit fontScale="90000"/>
          </a:bodyPr>
          <a:lstStyle/>
          <a:p>
            <a:r>
              <a:rPr lang="en-US" dirty="0" smtClean="0"/>
              <a:t>LRRK2 (</a:t>
            </a:r>
            <a:r>
              <a:rPr lang="en-US" dirty="0" err="1" smtClean="0"/>
              <a:t>Leucine</a:t>
            </a:r>
            <a:r>
              <a:rPr lang="en-US" dirty="0" smtClean="0"/>
              <a:t>-rich repeat </a:t>
            </a:r>
            <a:r>
              <a:rPr lang="en-US" dirty="0" err="1" smtClean="0"/>
              <a:t>kinase</a:t>
            </a:r>
            <a:r>
              <a:rPr lang="en-US" dirty="0" smtClean="0"/>
              <a:t> 2)</a:t>
            </a:r>
            <a:endParaRPr lang="en-US" dirty="0"/>
          </a:p>
        </p:txBody>
      </p:sp>
      <p:sp>
        <p:nvSpPr>
          <p:cNvPr id="10" name="TextBox 9"/>
          <p:cNvSpPr txBox="1"/>
          <p:nvPr/>
        </p:nvSpPr>
        <p:spPr>
          <a:xfrm>
            <a:off x="381000" y="3200400"/>
            <a:ext cx="8305800" cy="2031325"/>
          </a:xfrm>
          <a:prstGeom prst="rect">
            <a:avLst/>
          </a:prstGeom>
          <a:noFill/>
        </p:spPr>
        <p:txBody>
          <a:bodyPr wrap="square" rtlCol="0">
            <a:spAutoFit/>
          </a:bodyPr>
          <a:lstStyle/>
          <a:p>
            <a:r>
              <a:rPr lang="en-US" dirty="0" smtClean="0"/>
              <a:t>It </a:t>
            </a:r>
            <a:r>
              <a:rPr lang="en-US" dirty="0" smtClean="0"/>
              <a:t>is a member of the </a:t>
            </a:r>
            <a:r>
              <a:rPr lang="en-US" dirty="0" err="1" smtClean="0"/>
              <a:t>Roco</a:t>
            </a:r>
            <a:r>
              <a:rPr lang="en-US" dirty="0" smtClean="0"/>
              <a:t> protein family, which always possess Roc and COR domains in tandem.  </a:t>
            </a:r>
          </a:p>
          <a:p>
            <a:endParaRPr lang="en-US" dirty="0" smtClean="0"/>
          </a:p>
          <a:p>
            <a:r>
              <a:rPr lang="en-US" dirty="0" smtClean="0"/>
              <a:t>The Roc domain is a </a:t>
            </a:r>
            <a:r>
              <a:rPr lang="en-US" dirty="0" err="1" smtClean="0"/>
              <a:t>Ras</a:t>
            </a:r>
            <a:r>
              <a:rPr lang="en-US" dirty="0" smtClean="0"/>
              <a:t> like </a:t>
            </a:r>
            <a:r>
              <a:rPr lang="en-US" dirty="0" err="1" smtClean="0"/>
              <a:t>GTPase</a:t>
            </a:r>
            <a:r>
              <a:rPr lang="en-US" dirty="0" smtClean="0"/>
              <a:t>, while the COR domain functions </a:t>
            </a:r>
            <a:r>
              <a:rPr lang="en-US" dirty="0" smtClean="0"/>
              <a:t>as a hinge between the </a:t>
            </a:r>
            <a:r>
              <a:rPr lang="en-US" dirty="0" err="1" smtClean="0"/>
              <a:t>Ras</a:t>
            </a:r>
            <a:r>
              <a:rPr lang="en-US" dirty="0" smtClean="0"/>
              <a:t> and </a:t>
            </a:r>
            <a:r>
              <a:rPr lang="en-US" dirty="0" err="1" smtClean="0"/>
              <a:t>kinase</a:t>
            </a:r>
            <a:r>
              <a:rPr lang="en-US" dirty="0" smtClean="0"/>
              <a:t> domains</a:t>
            </a:r>
            <a:r>
              <a:rPr lang="en-US" dirty="0" smtClean="0"/>
              <a:t>.  </a:t>
            </a:r>
            <a:endParaRPr lang="en-US" dirty="0" smtClean="0"/>
          </a:p>
          <a:p>
            <a:endParaRPr lang="en-US" dirty="0" smtClean="0"/>
          </a:p>
          <a:p>
            <a:endParaRPr lang="en-US" dirty="0" smtClean="0"/>
          </a:p>
        </p:txBody>
      </p:sp>
      <p:pic>
        <p:nvPicPr>
          <p:cNvPr id="7170" name="Picture 2"/>
          <p:cNvPicPr>
            <a:picLocks noChangeAspect="1" noChangeArrowheads="1"/>
          </p:cNvPicPr>
          <p:nvPr/>
        </p:nvPicPr>
        <p:blipFill>
          <a:blip r:embed="rId2" cstate="print"/>
          <a:srcRect t="44681"/>
          <a:stretch>
            <a:fillRect/>
          </a:stretch>
        </p:blipFill>
        <p:spPr bwMode="auto">
          <a:xfrm>
            <a:off x="609600" y="838200"/>
            <a:ext cx="7983287" cy="22098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itle 1"/>
          <p:cNvSpPr>
            <a:spLocks noGrp="1"/>
          </p:cNvSpPr>
          <p:nvPr>
            <p:ph type="title"/>
          </p:nvPr>
        </p:nvSpPr>
        <p:spPr>
          <a:xfrm>
            <a:off x="457200" y="-152400"/>
            <a:ext cx="8229600" cy="1143000"/>
          </a:xfrm>
        </p:spPr>
        <p:txBody>
          <a:bodyPr>
            <a:normAutofit/>
          </a:bodyPr>
          <a:lstStyle/>
          <a:p>
            <a:r>
              <a:rPr lang="en-US" dirty="0" smtClean="0"/>
              <a:t>LRRK2 mutations linked to PD</a:t>
            </a:r>
            <a:endParaRPr lang="en-US" dirty="0"/>
          </a:p>
        </p:txBody>
      </p:sp>
      <p:grpSp>
        <p:nvGrpSpPr>
          <p:cNvPr id="2" name="Group 12"/>
          <p:cNvGrpSpPr/>
          <p:nvPr/>
        </p:nvGrpSpPr>
        <p:grpSpPr>
          <a:xfrm>
            <a:off x="76200" y="609600"/>
            <a:ext cx="9010650" cy="1924050"/>
            <a:chOff x="76200" y="609600"/>
            <a:chExt cx="9010650" cy="1924050"/>
          </a:xfrm>
        </p:grpSpPr>
        <p:pic>
          <p:nvPicPr>
            <p:cNvPr id="5" name="Picture 2"/>
            <p:cNvPicPr>
              <a:picLocks noChangeAspect="1" noChangeArrowheads="1"/>
            </p:cNvPicPr>
            <p:nvPr/>
          </p:nvPicPr>
          <p:blipFill>
            <a:blip r:embed="rId3" cstate="print"/>
            <a:srcRect/>
            <a:stretch>
              <a:fillRect/>
            </a:stretch>
          </p:blipFill>
          <p:spPr bwMode="auto">
            <a:xfrm>
              <a:off x="76200" y="609600"/>
              <a:ext cx="9010650" cy="1924050"/>
            </a:xfrm>
            <a:prstGeom prst="rect">
              <a:avLst/>
            </a:prstGeom>
            <a:noFill/>
            <a:ln w="9525">
              <a:noFill/>
              <a:miter lim="800000"/>
              <a:headEnd/>
              <a:tailEnd/>
            </a:ln>
          </p:spPr>
        </p:pic>
        <p:sp>
          <p:nvSpPr>
            <p:cNvPr id="10" name="Rectangle 9"/>
            <p:cNvSpPr/>
            <p:nvPr/>
          </p:nvSpPr>
          <p:spPr>
            <a:xfrm>
              <a:off x="4648200" y="838200"/>
              <a:ext cx="1219200" cy="22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162800" y="838200"/>
              <a:ext cx="1524000" cy="152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TextBox 12"/>
          <p:cNvSpPr txBox="1"/>
          <p:nvPr/>
        </p:nvSpPr>
        <p:spPr>
          <a:xfrm>
            <a:off x="152400" y="2514600"/>
            <a:ext cx="8839200" cy="3970318"/>
          </a:xfrm>
          <a:prstGeom prst="rect">
            <a:avLst/>
          </a:prstGeom>
          <a:noFill/>
        </p:spPr>
        <p:txBody>
          <a:bodyPr wrap="square" rtlCol="0">
            <a:spAutoFit/>
          </a:bodyPr>
          <a:lstStyle/>
          <a:p>
            <a:r>
              <a:rPr lang="en-US" sz="2800" dirty="0" smtClean="0"/>
              <a:t>The G2019S </a:t>
            </a:r>
            <a:r>
              <a:rPr lang="en-US" sz="2800" dirty="0" smtClean="0"/>
              <a:t>mutation </a:t>
            </a:r>
            <a:r>
              <a:rPr lang="en-US" sz="2800" dirty="0" smtClean="0"/>
              <a:t>is dominant, and considered to be “disease causing,” but has incomplete </a:t>
            </a:r>
            <a:r>
              <a:rPr lang="en-US" sz="2800" dirty="0" err="1" smtClean="0"/>
              <a:t>penetrance</a:t>
            </a:r>
            <a:r>
              <a:rPr lang="en-US" sz="2800" dirty="0" smtClean="0"/>
              <a:t>.</a:t>
            </a:r>
          </a:p>
          <a:p>
            <a:endParaRPr lang="en-US" sz="2800" dirty="0" smtClean="0"/>
          </a:p>
          <a:p>
            <a:r>
              <a:rPr lang="en-US" sz="2800" dirty="0" smtClean="0"/>
              <a:t>According to the International LRRK2 Consortium, t</a:t>
            </a:r>
            <a:r>
              <a:rPr lang="en-US" sz="2800" dirty="0" smtClean="0"/>
              <a:t>he overall PD risk fo</a:t>
            </a:r>
            <a:r>
              <a:rPr lang="en-US" sz="2800" dirty="0" smtClean="0"/>
              <a:t>r carriers is 28% at age 59, 51% at age 69, and 74% at age 79, but other studies report lower odds.</a:t>
            </a:r>
          </a:p>
          <a:p>
            <a:endParaRPr lang="en-US" sz="2800" dirty="0" smtClean="0"/>
          </a:p>
          <a:p>
            <a:r>
              <a:rPr lang="en-US" sz="2800" dirty="0" smtClean="0"/>
              <a:t>This mutation has only been observed in European, Ashkenazi Jewish, and Arab-Berber populations.</a:t>
            </a:r>
            <a:endParaRPr lang="en-US" sz="2800" dirty="0"/>
          </a:p>
        </p:txBody>
      </p:sp>
      <p:sp>
        <p:nvSpPr>
          <p:cNvPr id="9" name="Rectangle 8"/>
          <p:cNvSpPr/>
          <p:nvPr/>
        </p:nvSpPr>
        <p:spPr>
          <a:xfrm>
            <a:off x="7772400" y="685800"/>
            <a:ext cx="923651" cy="369332"/>
          </a:xfrm>
          <a:prstGeom prst="rect">
            <a:avLst/>
          </a:prstGeom>
        </p:spPr>
        <p:txBody>
          <a:bodyPr wrap="none">
            <a:spAutoFit/>
          </a:bodyPr>
          <a:lstStyle/>
          <a:p>
            <a:r>
              <a:rPr lang="en-US" dirty="0" smtClean="0">
                <a:solidFill>
                  <a:srgbClr val="DE0000"/>
                </a:solidFill>
              </a:rPr>
              <a:t>G2385R</a:t>
            </a:r>
            <a:endParaRPr lang="en-US" dirty="0">
              <a:solidFill>
                <a:srgbClr val="DE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itle 1"/>
          <p:cNvSpPr>
            <a:spLocks noGrp="1"/>
          </p:cNvSpPr>
          <p:nvPr>
            <p:ph type="title"/>
          </p:nvPr>
        </p:nvSpPr>
        <p:spPr>
          <a:xfrm>
            <a:off x="457200" y="-152400"/>
            <a:ext cx="8229600" cy="1143000"/>
          </a:xfrm>
        </p:spPr>
        <p:txBody>
          <a:bodyPr>
            <a:normAutofit/>
          </a:bodyPr>
          <a:lstStyle/>
          <a:p>
            <a:r>
              <a:rPr lang="en-US" dirty="0" smtClean="0"/>
              <a:t>LRRK2 mutations linked to PD</a:t>
            </a:r>
            <a:endParaRPr lang="en-US" dirty="0"/>
          </a:p>
        </p:txBody>
      </p:sp>
      <p:grpSp>
        <p:nvGrpSpPr>
          <p:cNvPr id="2" name="Group 12"/>
          <p:cNvGrpSpPr/>
          <p:nvPr/>
        </p:nvGrpSpPr>
        <p:grpSpPr>
          <a:xfrm>
            <a:off x="76200" y="609600"/>
            <a:ext cx="9010650" cy="1924050"/>
            <a:chOff x="76200" y="609600"/>
            <a:chExt cx="9010650" cy="1924050"/>
          </a:xfrm>
        </p:grpSpPr>
        <p:pic>
          <p:nvPicPr>
            <p:cNvPr id="5" name="Picture 2"/>
            <p:cNvPicPr>
              <a:picLocks noChangeAspect="1" noChangeArrowheads="1"/>
            </p:cNvPicPr>
            <p:nvPr/>
          </p:nvPicPr>
          <p:blipFill>
            <a:blip r:embed="rId3" cstate="print"/>
            <a:srcRect/>
            <a:stretch>
              <a:fillRect/>
            </a:stretch>
          </p:blipFill>
          <p:spPr bwMode="auto">
            <a:xfrm>
              <a:off x="76200" y="609600"/>
              <a:ext cx="9010650" cy="1924050"/>
            </a:xfrm>
            <a:prstGeom prst="rect">
              <a:avLst/>
            </a:prstGeom>
            <a:noFill/>
            <a:ln w="9525">
              <a:noFill/>
              <a:miter lim="800000"/>
              <a:headEnd/>
              <a:tailEnd/>
            </a:ln>
          </p:spPr>
        </p:pic>
        <p:sp>
          <p:nvSpPr>
            <p:cNvPr id="10" name="Rectangle 9"/>
            <p:cNvSpPr/>
            <p:nvPr/>
          </p:nvSpPr>
          <p:spPr>
            <a:xfrm>
              <a:off x="4648200" y="838200"/>
              <a:ext cx="1219200" cy="22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162800" y="838200"/>
              <a:ext cx="1524000" cy="152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TextBox 12"/>
          <p:cNvSpPr txBox="1"/>
          <p:nvPr/>
        </p:nvSpPr>
        <p:spPr>
          <a:xfrm>
            <a:off x="152400" y="3581400"/>
            <a:ext cx="3429000" cy="1815882"/>
          </a:xfrm>
          <a:prstGeom prst="rect">
            <a:avLst/>
          </a:prstGeom>
          <a:noFill/>
        </p:spPr>
        <p:txBody>
          <a:bodyPr wrap="square" rtlCol="0">
            <a:spAutoFit/>
          </a:bodyPr>
          <a:lstStyle/>
          <a:p>
            <a:r>
              <a:rPr lang="en-US" sz="2800" dirty="0" smtClean="0"/>
              <a:t>The G2019S </a:t>
            </a:r>
            <a:r>
              <a:rPr lang="en-US" sz="2800" dirty="0" smtClean="0"/>
              <a:t>mutation increases </a:t>
            </a:r>
            <a:r>
              <a:rPr lang="en-US" sz="2800" dirty="0" err="1" smtClean="0"/>
              <a:t>kinase</a:t>
            </a:r>
            <a:r>
              <a:rPr lang="en-US" sz="2800" dirty="0" smtClean="0"/>
              <a:t> activity in HEK-293T cells.</a:t>
            </a:r>
            <a:endParaRPr lang="en-US" sz="2800" dirty="0"/>
          </a:p>
        </p:txBody>
      </p:sp>
      <p:pic>
        <p:nvPicPr>
          <p:cNvPr id="9218" name="Picture 2"/>
          <p:cNvPicPr>
            <a:picLocks noChangeAspect="1" noChangeArrowheads="1"/>
          </p:cNvPicPr>
          <p:nvPr/>
        </p:nvPicPr>
        <p:blipFill>
          <a:blip r:embed="rId4" cstate="print"/>
          <a:srcRect/>
          <a:stretch>
            <a:fillRect/>
          </a:stretch>
        </p:blipFill>
        <p:spPr bwMode="auto">
          <a:xfrm>
            <a:off x="3581400" y="2514600"/>
            <a:ext cx="5132569" cy="4119562"/>
          </a:xfrm>
          <a:prstGeom prst="rect">
            <a:avLst/>
          </a:prstGeom>
          <a:noFill/>
          <a:ln w="9525">
            <a:noFill/>
            <a:miter lim="800000"/>
            <a:headEnd/>
            <a:tailEnd/>
          </a:ln>
        </p:spPr>
      </p:pic>
      <p:sp>
        <p:nvSpPr>
          <p:cNvPr id="9" name="Rectangle 8"/>
          <p:cNvSpPr/>
          <p:nvPr/>
        </p:nvSpPr>
        <p:spPr>
          <a:xfrm>
            <a:off x="7772400" y="685800"/>
            <a:ext cx="923651" cy="369332"/>
          </a:xfrm>
          <a:prstGeom prst="rect">
            <a:avLst/>
          </a:prstGeom>
        </p:spPr>
        <p:txBody>
          <a:bodyPr wrap="none">
            <a:spAutoFit/>
          </a:bodyPr>
          <a:lstStyle/>
          <a:p>
            <a:r>
              <a:rPr lang="en-US" dirty="0" smtClean="0">
                <a:solidFill>
                  <a:srgbClr val="DE0000"/>
                </a:solidFill>
              </a:rPr>
              <a:t>G2385R</a:t>
            </a:r>
            <a:endParaRPr lang="en-US" dirty="0">
              <a:solidFill>
                <a:srgbClr val="DE0000"/>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itle 1"/>
          <p:cNvSpPr>
            <a:spLocks noGrp="1"/>
          </p:cNvSpPr>
          <p:nvPr>
            <p:ph type="title"/>
          </p:nvPr>
        </p:nvSpPr>
        <p:spPr>
          <a:xfrm>
            <a:off x="457200" y="-152400"/>
            <a:ext cx="8229600" cy="1143000"/>
          </a:xfrm>
        </p:spPr>
        <p:txBody>
          <a:bodyPr>
            <a:normAutofit/>
          </a:bodyPr>
          <a:lstStyle/>
          <a:p>
            <a:r>
              <a:rPr lang="en-US" dirty="0" smtClean="0"/>
              <a:t>LRRK2 mutations linked to PD</a:t>
            </a:r>
            <a:endParaRPr lang="en-US" dirty="0"/>
          </a:p>
        </p:txBody>
      </p:sp>
      <p:grpSp>
        <p:nvGrpSpPr>
          <p:cNvPr id="2" name="Group 12"/>
          <p:cNvGrpSpPr/>
          <p:nvPr/>
        </p:nvGrpSpPr>
        <p:grpSpPr>
          <a:xfrm>
            <a:off x="76200" y="609600"/>
            <a:ext cx="9010650" cy="1924050"/>
            <a:chOff x="76200" y="609600"/>
            <a:chExt cx="9010650" cy="1924050"/>
          </a:xfrm>
        </p:grpSpPr>
        <p:pic>
          <p:nvPicPr>
            <p:cNvPr id="5" name="Picture 2"/>
            <p:cNvPicPr>
              <a:picLocks noChangeAspect="1" noChangeArrowheads="1"/>
            </p:cNvPicPr>
            <p:nvPr/>
          </p:nvPicPr>
          <p:blipFill>
            <a:blip r:embed="rId3" cstate="print"/>
            <a:srcRect/>
            <a:stretch>
              <a:fillRect/>
            </a:stretch>
          </p:blipFill>
          <p:spPr bwMode="auto">
            <a:xfrm>
              <a:off x="76200" y="609600"/>
              <a:ext cx="9010650" cy="1924050"/>
            </a:xfrm>
            <a:prstGeom prst="rect">
              <a:avLst/>
            </a:prstGeom>
            <a:noFill/>
            <a:ln w="9525">
              <a:noFill/>
              <a:miter lim="800000"/>
              <a:headEnd/>
              <a:tailEnd/>
            </a:ln>
          </p:spPr>
        </p:pic>
        <p:sp>
          <p:nvSpPr>
            <p:cNvPr id="10" name="Rectangle 9"/>
            <p:cNvSpPr/>
            <p:nvPr/>
          </p:nvSpPr>
          <p:spPr>
            <a:xfrm>
              <a:off x="4648200" y="838200"/>
              <a:ext cx="1219200" cy="22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162800" y="838200"/>
              <a:ext cx="1524000" cy="152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TextBox 12"/>
          <p:cNvSpPr txBox="1"/>
          <p:nvPr/>
        </p:nvSpPr>
        <p:spPr>
          <a:xfrm>
            <a:off x="152400" y="2819400"/>
            <a:ext cx="7543800" cy="2677656"/>
          </a:xfrm>
          <a:prstGeom prst="rect">
            <a:avLst/>
          </a:prstGeom>
          <a:noFill/>
        </p:spPr>
        <p:txBody>
          <a:bodyPr wrap="square" rtlCol="0">
            <a:spAutoFit/>
          </a:bodyPr>
          <a:lstStyle/>
          <a:p>
            <a:r>
              <a:rPr lang="en-US" sz="2800" dirty="0" smtClean="0"/>
              <a:t>Among Asian populations, carriers of the </a:t>
            </a:r>
            <a:r>
              <a:rPr lang="en-US" sz="2800" dirty="0" smtClean="0"/>
              <a:t>G2385R mutation have a 3 fold increased risk for PD.</a:t>
            </a:r>
          </a:p>
          <a:p>
            <a:endParaRPr lang="en-US" sz="2800" dirty="0" smtClean="0"/>
          </a:p>
          <a:p>
            <a:r>
              <a:rPr lang="en-US" sz="2800" dirty="0" smtClean="0"/>
              <a:t>The mutation is located in the WD40 domain of the protein, and has an unknown effect on its activity.</a:t>
            </a:r>
            <a:endParaRPr lang="en-US" sz="2800" dirty="0"/>
          </a:p>
        </p:txBody>
      </p:sp>
      <p:sp>
        <p:nvSpPr>
          <p:cNvPr id="9" name="Rectangle 8"/>
          <p:cNvSpPr/>
          <p:nvPr/>
        </p:nvSpPr>
        <p:spPr>
          <a:xfrm>
            <a:off x="7772400" y="685800"/>
            <a:ext cx="923651" cy="369332"/>
          </a:xfrm>
          <a:prstGeom prst="rect">
            <a:avLst/>
          </a:prstGeom>
        </p:spPr>
        <p:txBody>
          <a:bodyPr wrap="none">
            <a:spAutoFit/>
          </a:bodyPr>
          <a:lstStyle/>
          <a:p>
            <a:r>
              <a:rPr lang="en-US" dirty="0" smtClean="0">
                <a:solidFill>
                  <a:srgbClr val="DE0000"/>
                </a:solidFill>
              </a:rPr>
              <a:t>G2385R</a:t>
            </a:r>
            <a:endParaRPr lang="en-US" dirty="0">
              <a:solidFill>
                <a:srgbClr val="DE0000"/>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lstStyle/>
          <a:p>
            <a:r>
              <a:rPr lang="en-US" dirty="0" smtClean="0"/>
              <a:t>PD Risk Loci</a:t>
            </a:r>
            <a:endParaRPr lang="en-US" dirty="0"/>
          </a:p>
        </p:txBody>
      </p:sp>
      <p:sp>
        <p:nvSpPr>
          <p:cNvPr id="3" name="Content Placeholder 2"/>
          <p:cNvSpPr>
            <a:spLocks noGrp="1"/>
          </p:cNvSpPr>
          <p:nvPr>
            <p:ph idx="1"/>
          </p:nvPr>
        </p:nvSpPr>
        <p:spPr>
          <a:xfrm>
            <a:off x="457200" y="1295400"/>
            <a:ext cx="8229600" cy="4525963"/>
          </a:xfrm>
        </p:spPr>
        <p:txBody>
          <a:bodyPr>
            <a:normAutofit fontScale="25000" lnSpcReduction="20000"/>
          </a:bodyPr>
          <a:lstStyle/>
          <a:p>
            <a:pPr>
              <a:buNone/>
            </a:pPr>
            <a:r>
              <a:rPr lang="en-US" sz="8000" dirty="0" smtClean="0"/>
              <a:t>SNP:  i4000415</a:t>
            </a:r>
          </a:p>
          <a:p>
            <a:pPr>
              <a:buNone/>
            </a:pPr>
            <a:r>
              <a:rPr lang="en-US" sz="8000" dirty="0" smtClean="0"/>
              <a:t>Gene name:  GBA</a:t>
            </a:r>
          </a:p>
          <a:p>
            <a:pPr>
              <a:buNone/>
            </a:pPr>
            <a:r>
              <a:rPr lang="en-US" sz="8000" dirty="0" smtClean="0"/>
              <a:t>Risk Allele:  C</a:t>
            </a:r>
          </a:p>
          <a:p>
            <a:pPr>
              <a:buNone/>
            </a:pPr>
            <a:r>
              <a:rPr lang="en-US" sz="8000" dirty="0" smtClean="0"/>
              <a:t>Odds ratio: 3.51 (European)</a:t>
            </a:r>
          </a:p>
          <a:p>
            <a:pPr>
              <a:buNone/>
            </a:pPr>
            <a:r>
              <a:rPr lang="en-US" sz="8000" dirty="0" smtClean="0"/>
              <a:t>P-value:  1.4E-14</a:t>
            </a:r>
            <a:br>
              <a:rPr lang="en-US" sz="8000" dirty="0" smtClean="0"/>
            </a:br>
            <a:endParaRPr lang="en-US" sz="8000" dirty="0" smtClean="0"/>
          </a:p>
          <a:p>
            <a:pPr>
              <a:buNone/>
            </a:pPr>
            <a:r>
              <a:rPr lang="en-US" sz="8000" dirty="0" smtClean="0"/>
              <a:t>This SNP lies in the GBA gene, which encodes </a:t>
            </a:r>
            <a:r>
              <a:rPr lang="en-US" sz="8000" dirty="0" err="1" smtClean="0"/>
              <a:t>glucocerebrosidase</a:t>
            </a:r>
            <a:r>
              <a:rPr lang="en-US" sz="8000" dirty="0" smtClean="0"/>
              <a:t>.  </a:t>
            </a:r>
          </a:p>
          <a:p>
            <a:pPr>
              <a:buNone/>
            </a:pPr>
            <a:endParaRPr lang="en-US" sz="8000" dirty="0" smtClean="0"/>
          </a:p>
          <a:p>
            <a:pPr>
              <a:buNone/>
            </a:pPr>
            <a:r>
              <a:rPr lang="en-US" sz="8000" dirty="0" smtClean="0"/>
              <a:t>Deficiency of this protein results in </a:t>
            </a:r>
            <a:r>
              <a:rPr lang="en-US" sz="8000" dirty="0" err="1" smtClean="0"/>
              <a:t>Gaucher’s</a:t>
            </a:r>
            <a:r>
              <a:rPr lang="en-US" sz="8000" dirty="0" smtClean="0"/>
              <a:t> disease, which leads to the </a:t>
            </a:r>
          </a:p>
          <a:p>
            <a:pPr>
              <a:buNone/>
            </a:pPr>
            <a:r>
              <a:rPr lang="en-US" sz="8000" dirty="0" smtClean="0"/>
              <a:t>accumulation of </a:t>
            </a:r>
            <a:r>
              <a:rPr lang="en-US" sz="8000" dirty="0" err="1" smtClean="0"/>
              <a:t>glucocerebrosides</a:t>
            </a:r>
            <a:r>
              <a:rPr lang="en-US" sz="8000" dirty="0" smtClean="0"/>
              <a:t> (fatty acids).  </a:t>
            </a:r>
          </a:p>
          <a:p>
            <a:pPr>
              <a:buNone/>
            </a:pPr>
            <a:endParaRPr lang="en-US" sz="8000" dirty="0" smtClean="0"/>
          </a:p>
          <a:p>
            <a:pPr>
              <a:buNone/>
            </a:pPr>
            <a:r>
              <a:rPr lang="en-US" sz="8000" dirty="0" smtClean="0"/>
              <a:t>The mechanism by which mutant </a:t>
            </a:r>
            <a:r>
              <a:rPr lang="en-US" sz="8000" dirty="0" smtClean="0"/>
              <a:t>form </a:t>
            </a:r>
            <a:r>
              <a:rPr lang="en-US" sz="8000" dirty="0" smtClean="0"/>
              <a:t>of the protein </a:t>
            </a:r>
            <a:r>
              <a:rPr lang="en-US" sz="8000" dirty="0" smtClean="0"/>
              <a:t>leads </a:t>
            </a:r>
            <a:r>
              <a:rPr lang="en-US" sz="8000" dirty="0" smtClean="0"/>
              <a:t>to PD is unknown,</a:t>
            </a:r>
          </a:p>
          <a:p>
            <a:pPr>
              <a:buNone/>
            </a:pPr>
            <a:r>
              <a:rPr lang="en-US" sz="8000" dirty="0" smtClean="0"/>
              <a:t> but is thought to involve aberrant handling and clearance of </a:t>
            </a:r>
            <a:r>
              <a:rPr lang="el-GR" sz="8000" dirty="0" smtClean="0"/>
              <a:t>α</a:t>
            </a:r>
            <a:r>
              <a:rPr lang="en-US" sz="8000" dirty="0" smtClean="0"/>
              <a:t>-</a:t>
            </a:r>
            <a:r>
              <a:rPr lang="en-US" sz="8000" dirty="0" err="1" smtClean="0"/>
              <a:t>synuclein</a:t>
            </a:r>
            <a:r>
              <a:rPr lang="en-US" sz="8000" dirty="0" smtClean="0"/>
              <a:t>.  </a:t>
            </a:r>
          </a:p>
          <a:p>
            <a:pPr>
              <a:buNone/>
            </a:pPr>
            <a:endParaRPr lang="en-US" sz="8000" dirty="0" smtClean="0"/>
          </a:p>
          <a:p>
            <a:pPr>
              <a:buNone/>
            </a:pPr>
            <a:r>
              <a:rPr lang="en-US" sz="8000" dirty="0" smtClean="0"/>
              <a:t>Particularly relevant to Ashkenazi Jewish individuals, not observed in Asian </a:t>
            </a:r>
          </a:p>
          <a:p>
            <a:pPr>
              <a:buNone/>
            </a:pPr>
            <a:r>
              <a:rPr lang="en-US" sz="8000" dirty="0" smtClean="0"/>
              <a:t>Populations.</a:t>
            </a:r>
            <a:endParaRPr lang="en-US" dirty="0"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lstStyle/>
          <a:p>
            <a:r>
              <a:rPr lang="en-US" dirty="0" smtClean="0"/>
              <a:t>PD Risk Loci</a:t>
            </a:r>
            <a:endParaRPr lang="en-US" dirty="0"/>
          </a:p>
        </p:txBody>
      </p:sp>
      <p:sp>
        <p:nvSpPr>
          <p:cNvPr id="3" name="Content Placeholder 2"/>
          <p:cNvSpPr>
            <a:spLocks noGrp="1"/>
          </p:cNvSpPr>
          <p:nvPr>
            <p:ph idx="1"/>
          </p:nvPr>
        </p:nvSpPr>
        <p:spPr>
          <a:xfrm>
            <a:off x="457200" y="1371600"/>
            <a:ext cx="8229600" cy="4525963"/>
          </a:xfrm>
        </p:spPr>
        <p:txBody>
          <a:bodyPr>
            <a:normAutofit fontScale="92500" lnSpcReduction="20000"/>
          </a:bodyPr>
          <a:lstStyle/>
          <a:p>
            <a:pPr>
              <a:buNone/>
            </a:pPr>
            <a:r>
              <a:rPr lang="en-US" dirty="0" smtClean="0"/>
              <a:t>SNP: rs356220</a:t>
            </a:r>
          </a:p>
          <a:p>
            <a:pPr>
              <a:buNone/>
            </a:pPr>
            <a:r>
              <a:rPr lang="en-US" dirty="0" smtClean="0"/>
              <a:t>Gene name: SNCA</a:t>
            </a:r>
          </a:p>
          <a:p>
            <a:pPr>
              <a:buNone/>
            </a:pPr>
            <a:r>
              <a:rPr lang="en-US" dirty="0" smtClean="0"/>
              <a:t>Risk allele: T</a:t>
            </a:r>
          </a:p>
          <a:p>
            <a:pPr>
              <a:buNone/>
            </a:pPr>
            <a:r>
              <a:rPr lang="en-US" dirty="0" smtClean="0"/>
              <a:t>Odds ratio: 1.38</a:t>
            </a:r>
          </a:p>
          <a:p>
            <a:pPr>
              <a:buNone/>
            </a:pPr>
            <a:r>
              <a:rPr lang="en-US" dirty="0" smtClean="0"/>
              <a:t>P-value: 3E-11</a:t>
            </a:r>
          </a:p>
          <a:p>
            <a:pPr>
              <a:buNone/>
            </a:pPr>
            <a:endParaRPr lang="en-US" dirty="0" smtClean="0"/>
          </a:p>
          <a:p>
            <a:pPr>
              <a:buNone/>
            </a:pPr>
            <a:r>
              <a:rPr lang="en-US" dirty="0" smtClean="0"/>
              <a:t>This SNP lies near the gene encoding </a:t>
            </a:r>
          </a:p>
          <a:p>
            <a:pPr>
              <a:buNone/>
            </a:pPr>
            <a:r>
              <a:rPr lang="el-GR" dirty="0" smtClean="0"/>
              <a:t>α</a:t>
            </a:r>
            <a:r>
              <a:rPr lang="en-US" dirty="0" smtClean="0"/>
              <a:t>-</a:t>
            </a:r>
            <a:r>
              <a:rPr lang="en-US" dirty="0" err="1" smtClean="0"/>
              <a:t>synuclein</a:t>
            </a:r>
            <a:r>
              <a:rPr lang="en-US" dirty="0" smtClean="0"/>
              <a:t>.  It likely contributes to PD risk via </a:t>
            </a:r>
          </a:p>
          <a:p>
            <a:pPr>
              <a:buNone/>
            </a:pPr>
            <a:r>
              <a:rPr lang="en-US" dirty="0" smtClean="0"/>
              <a:t>increased expression of the protein.</a:t>
            </a:r>
            <a:endParaRPr 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lstStyle/>
          <a:p>
            <a:r>
              <a:rPr lang="en-US" dirty="0" smtClean="0"/>
              <a:t>PD Risk Loci</a:t>
            </a:r>
            <a:endParaRPr lang="en-US" dirty="0"/>
          </a:p>
        </p:txBody>
      </p:sp>
      <p:sp>
        <p:nvSpPr>
          <p:cNvPr id="3" name="Content Placeholder 2"/>
          <p:cNvSpPr>
            <a:spLocks noGrp="1"/>
          </p:cNvSpPr>
          <p:nvPr>
            <p:ph idx="1"/>
          </p:nvPr>
        </p:nvSpPr>
        <p:spPr/>
        <p:txBody>
          <a:bodyPr>
            <a:normAutofit fontScale="70000" lnSpcReduction="20000"/>
          </a:bodyPr>
          <a:lstStyle/>
          <a:p>
            <a:pPr>
              <a:buNone/>
            </a:pPr>
            <a:r>
              <a:rPr lang="en-US" dirty="0" smtClean="0"/>
              <a:t>SNP: rs393152</a:t>
            </a:r>
          </a:p>
          <a:p>
            <a:pPr>
              <a:buNone/>
            </a:pPr>
            <a:r>
              <a:rPr lang="en-US" dirty="0" smtClean="0"/>
              <a:t>Gene name: MAPT (Microtubule associated protein tau)</a:t>
            </a:r>
          </a:p>
          <a:p>
            <a:pPr>
              <a:buNone/>
            </a:pPr>
            <a:r>
              <a:rPr lang="en-US" dirty="0" smtClean="0"/>
              <a:t>Risk allele: G</a:t>
            </a:r>
          </a:p>
          <a:p>
            <a:pPr>
              <a:buNone/>
            </a:pPr>
            <a:r>
              <a:rPr lang="en-US" dirty="0" smtClean="0"/>
              <a:t>Odds ratio: 1.30 (European)</a:t>
            </a:r>
          </a:p>
          <a:p>
            <a:pPr>
              <a:buNone/>
            </a:pPr>
            <a:r>
              <a:rPr lang="en-US" dirty="0" smtClean="0"/>
              <a:t>p-value: 2E-16 </a:t>
            </a:r>
          </a:p>
          <a:p>
            <a:pPr>
              <a:buNone/>
            </a:pPr>
            <a:endParaRPr lang="en-US" dirty="0" smtClean="0"/>
          </a:p>
          <a:p>
            <a:pPr>
              <a:buNone/>
            </a:pPr>
            <a:r>
              <a:rPr lang="en-US" dirty="0" smtClean="0"/>
              <a:t>The tau protein has been implicated in a number of neurodegenerative</a:t>
            </a:r>
          </a:p>
          <a:p>
            <a:pPr>
              <a:buNone/>
            </a:pPr>
            <a:r>
              <a:rPr lang="en-US" dirty="0" smtClean="0"/>
              <a:t> diseases, termed </a:t>
            </a:r>
            <a:r>
              <a:rPr lang="en-US" dirty="0" err="1" smtClean="0"/>
              <a:t>tauopathies</a:t>
            </a:r>
            <a:r>
              <a:rPr lang="en-US" dirty="0" smtClean="0"/>
              <a:t>, including Alzheimer’s.  Tau has been </a:t>
            </a:r>
          </a:p>
          <a:p>
            <a:pPr>
              <a:buNone/>
            </a:pPr>
            <a:r>
              <a:rPr lang="en-US" dirty="0" smtClean="0"/>
              <a:t>detected in </a:t>
            </a:r>
            <a:r>
              <a:rPr lang="en-US" dirty="0" err="1" smtClean="0"/>
              <a:t>Lewy</a:t>
            </a:r>
            <a:r>
              <a:rPr lang="en-US" dirty="0" smtClean="0"/>
              <a:t> bodies, suggesting a role in PD pathogenesis.</a:t>
            </a:r>
          </a:p>
          <a:p>
            <a:pPr>
              <a:buNone/>
            </a:pPr>
            <a:endParaRPr lang="en-US" dirty="0" smtClean="0"/>
          </a:p>
          <a:p>
            <a:pPr>
              <a:buNone/>
            </a:pPr>
            <a:r>
              <a:rPr lang="en-US" dirty="0" smtClean="0"/>
              <a:t>This association was not replicated in a large study of Japanese </a:t>
            </a:r>
          </a:p>
          <a:p>
            <a:pPr>
              <a:buNone/>
            </a:pPr>
            <a:r>
              <a:rPr lang="en-US" dirty="0" smtClean="0"/>
              <a:t>individuals.</a:t>
            </a:r>
            <a:endParaRPr 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lstStyle/>
          <a:p>
            <a:r>
              <a:rPr lang="en-US" dirty="0" smtClean="0"/>
              <a:t>PD Risk Loci</a:t>
            </a:r>
            <a:endParaRPr lang="en-US" dirty="0"/>
          </a:p>
        </p:txBody>
      </p:sp>
      <p:sp>
        <p:nvSpPr>
          <p:cNvPr id="4" name="Rectangle 3"/>
          <p:cNvSpPr/>
          <p:nvPr/>
        </p:nvSpPr>
        <p:spPr>
          <a:xfrm>
            <a:off x="0" y="1143000"/>
            <a:ext cx="9144000" cy="4801314"/>
          </a:xfrm>
          <a:prstGeom prst="rect">
            <a:avLst/>
          </a:prstGeom>
        </p:spPr>
        <p:txBody>
          <a:bodyPr wrap="square">
            <a:spAutoFit/>
          </a:bodyPr>
          <a:lstStyle/>
          <a:p>
            <a:pPr marL="342900" indent="-342900"/>
            <a:r>
              <a:rPr lang="en-US" dirty="0" smtClean="0"/>
              <a:t>SNP: rs947211</a:t>
            </a:r>
          </a:p>
          <a:p>
            <a:pPr marL="342900" indent="-342900"/>
            <a:r>
              <a:rPr lang="en-US" dirty="0" smtClean="0"/>
              <a:t>Gene name: SLC41A1/RAB7L1</a:t>
            </a:r>
          </a:p>
          <a:p>
            <a:pPr marL="342900" indent="-342900"/>
            <a:r>
              <a:rPr lang="en-US" dirty="0" smtClean="0"/>
              <a:t>Risk allele: G</a:t>
            </a:r>
          </a:p>
          <a:p>
            <a:pPr marL="342900" indent="-342900"/>
            <a:r>
              <a:rPr lang="en-US" dirty="0" smtClean="0"/>
              <a:t>Odds ratio:  1.30 (European)</a:t>
            </a:r>
          </a:p>
          <a:p>
            <a:pPr marL="342900" indent="-342900"/>
            <a:r>
              <a:rPr lang="en-US" dirty="0" smtClean="0"/>
              <a:t>P-value:  2E-12</a:t>
            </a:r>
          </a:p>
          <a:p>
            <a:pPr marL="342900" indent="-342900"/>
            <a:endParaRPr lang="en-US" dirty="0" smtClean="0"/>
          </a:p>
          <a:p>
            <a:pPr marL="342900" indent="-342900"/>
            <a:r>
              <a:rPr lang="en-US" dirty="0" smtClean="0"/>
              <a:t>SNP: rs823156 </a:t>
            </a:r>
          </a:p>
          <a:p>
            <a:pPr marL="342900" indent="-342900"/>
            <a:r>
              <a:rPr lang="en-US" dirty="0" smtClean="0"/>
              <a:t>Gene name: SLC41A1</a:t>
            </a:r>
          </a:p>
          <a:p>
            <a:pPr marL="342900" indent="-342900"/>
            <a:r>
              <a:rPr lang="en-US" dirty="0" smtClean="0"/>
              <a:t>Risk allele: A</a:t>
            </a:r>
          </a:p>
          <a:p>
            <a:pPr marL="342900" indent="-342900"/>
            <a:r>
              <a:rPr lang="en-US" dirty="0" smtClean="0"/>
              <a:t>Odds ratio: 1.2100 (Asian)</a:t>
            </a:r>
          </a:p>
          <a:p>
            <a:pPr marL="342900" indent="-342900"/>
            <a:r>
              <a:rPr lang="en-US" dirty="0" smtClean="0"/>
              <a:t>P-value: 1E-7</a:t>
            </a:r>
          </a:p>
          <a:p>
            <a:pPr marL="342900" indent="-342900"/>
            <a:endParaRPr lang="en-US" dirty="0" smtClean="0"/>
          </a:p>
          <a:p>
            <a:pPr marL="342900" indent="-342900"/>
            <a:r>
              <a:rPr lang="en-US" dirty="0" smtClean="0"/>
              <a:t>SLC41A1 is a magnesium (Mg</a:t>
            </a:r>
            <a:r>
              <a:rPr lang="en-US" baseline="30000" dirty="0" smtClean="0"/>
              <a:t>2+</a:t>
            </a:r>
            <a:r>
              <a:rPr lang="en-US" dirty="0" smtClean="0"/>
              <a:t>) transporter.  Mg</a:t>
            </a:r>
            <a:r>
              <a:rPr lang="en-US" baseline="30000" dirty="0" smtClean="0"/>
              <a:t>2+</a:t>
            </a:r>
            <a:r>
              <a:rPr lang="en-US" dirty="0" smtClean="0"/>
              <a:t> deficiency is thought to be an environmental</a:t>
            </a:r>
          </a:p>
          <a:p>
            <a:pPr marL="342900" indent="-342900"/>
            <a:r>
              <a:rPr lang="en-US" dirty="0" smtClean="0"/>
              <a:t> risk factor for PD. </a:t>
            </a:r>
          </a:p>
          <a:p>
            <a:pPr marL="342900" indent="-342900"/>
            <a:endParaRPr lang="en-US" dirty="0" smtClean="0"/>
          </a:p>
          <a:p>
            <a:pPr marL="342900" indent="-342900"/>
            <a:r>
              <a:rPr lang="en-US" dirty="0" smtClean="0"/>
              <a:t>RAB7L1 is a small GTP-binding protein that plays an important role in regulation of </a:t>
            </a:r>
            <a:r>
              <a:rPr lang="en-US" dirty="0" err="1" smtClean="0"/>
              <a:t>exo</a:t>
            </a:r>
            <a:r>
              <a:rPr lang="en-US" dirty="0" smtClean="0"/>
              <a:t>- and </a:t>
            </a:r>
          </a:p>
          <a:p>
            <a:pPr marL="342900" indent="-342900"/>
            <a:r>
              <a:rPr lang="en-US" dirty="0" err="1" smtClean="0"/>
              <a:t>endocytotic</a:t>
            </a:r>
            <a:r>
              <a:rPr lang="en-US" dirty="0" smtClean="0"/>
              <a:t> pathways. </a:t>
            </a:r>
            <a:endParaRPr 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lstStyle/>
          <a:p>
            <a:r>
              <a:rPr lang="en-US" dirty="0" smtClean="0"/>
              <a:t>PD Risk Loci</a:t>
            </a:r>
            <a:endParaRPr lang="en-US" dirty="0"/>
          </a:p>
        </p:txBody>
      </p:sp>
      <p:sp>
        <p:nvSpPr>
          <p:cNvPr id="3" name="Content Placeholder 2"/>
          <p:cNvSpPr>
            <a:spLocks noGrp="1"/>
          </p:cNvSpPr>
          <p:nvPr>
            <p:ph idx="1"/>
          </p:nvPr>
        </p:nvSpPr>
        <p:spPr/>
        <p:txBody>
          <a:bodyPr>
            <a:normAutofit fontScale="70000" lnSpcReduction="20000"/>
          </a:bodyPr>
          <a:lstStyle/>
          <a:p>
            <a:pPr>
              <a:buNone/>
            </a:pPr>
            <a:r>
              <a:rPr lang="en-US" dirty="0" smtClean="0"/>
              <a:t>SNP: rs4698412</a:t>
            </a:r>
          </a:p>
          <a:p>
            <a:pPr>
              <a:buNone/>
            </a:pPr>
            <a:r>
              <a:rPr lang="en-US" dirty="0" smtClean="0"/>
              <a:t>Gene name: BST1</a:t>
            </a:r>
          </a:p>
          <a:p>
            <a:pPr>
              <a:buNone/>
            </a:pPr>
            <a:r>
              <a:rPr lang="en-US" dirty="0" smtClean="0"/>
              <a:t>Risk allele: A</a:t>
            </a:r>
          </a:p>
          <a:p>
            <a:pPr>
              <a:buNone/>
            </a:pPr>
            <a:r>
              <a:rPr lang="en-US" dirty="0" smtClean="0"/>
              <a:t>Odds ratio: 1.1400</a:t>
            </a:r>
          </a:p>
          <a:p>
            <a:pPr>
              <a:buNone/>
            </a:pPr>
            <a:r>
              <a:rPr lang="en-US" dirty="0" smtClean="0"/>
              <a:t>P-value: 0.000002</a:t>
            </a:r>
          </a:p>
          <a:p>
            <a:pPr>
              <a:buNone/>
            </a:pPr>
            <a:endParaRPr lang="en-US" dirty="0" smtClean="0"/>
          </a:p>
          <a:p>
            <a:pPr>
              <a:buNone/>
            </a:pPr>
            <a:r>
              <a:rPr lang="en-US" dirty="0" smtClean="0"/>
              <a:t>This SNP is located near the BST1 gene, the product of which </a:t>
            </a:r>
          </a:p>
          <a:p>
            <a:pPr>
              <a:buNone/>
            </a:pPr>
            <a:r>
              <a:rPr lang="en-US" dirty="0" smtClean="0"/>
              <a:t>catalyzes formation of cyclic ADP-ribose, involved in calcium</a:t>
            </a:r>
          </a:p>
          <a:p>
            <a:pPr>
              <a:buNone/>
            </a:pPr>
            <a:r>
              <a:rPr lang="en-US" dirty="0" smtClean="0"/>
              <a:t> homeostasis.  </a:t>
            </a:r>
          </a:p>
          <a:p>
            <a:pPr>
              <a:buNone/>
            </a:pPr>
            <a:endParaRPr lang="en-US" dirty="0" smtClean="0"/>
          </a:p>
          <a:p>
            <a:pPr>
              <a:buNone/>
            </a:pPr>
            <a:r>
              <a:rPr lang="en-US" dirty="0" smtClean="0"/>
              <a:t>Sensitivity to disruption of calcium homeostasis has recently been</a:t>
            </a:r>
          </a:p>
          <a:p>
            <a:pPr>
              <a:buNone/>
            </a:pPr>
            <a:r>
              <a:rPr lang="en-US" dirty="0" smtClean="0"/>
              <a:t> proposed to be a cause of selective </a:t>
            </a:r>
            <a:r>
              <a:rPr lang="en-US" dirty="0" err="1" smtClean="0"/>
              <a:t>dopaminergic</a:t>
            </a:r>
            <a:r>
              <a:rPr lang="en-US" dirty="0" smtClean="0"/>
              <a:t> neuron </a:t>
            </a:r>
          </a:p>
          <a:p>
            <a:pPr>
              <a:buNone/>
            </a:pPr>
            <a:r>
              <a:rPr lang="en-US" dirty="0" smtClean="0"/>
              <a:t>vulnerability.</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lstStyle/>
          <a:p>
            <a:r>
              <a:rPr lang="en-US" dirty="0" smtClean="0"/>
              <a:t>PD Risk Loci</a:t>
            </a:r>
            <a:endParaRPr lang="en-US" dirty="0"/>
          </a:p>
        </p:txBody>
      </p:sp>
      <p:sp>
        <p:nvSpPr>
          <p:cNvPr id="3" name="Content Placeholder 2"/>
          <p:cNvSpPr>
            <a:spLocks noGrp="1"/>
          </p:cNvSpPr>
          <p:nvPr>
            <p:ph idx="1"/>
          </p:nvPr>
        </p:nvSpPr>
        <p:spPr/>
        <p:txBody>
          <a:bodyPr>
            <a:normAutofit fontScale="85000" lnSpcReduction="20000"/>
          </a:bodyPr>
          <a:lstStyle/>
          <a:p>
            <a:pPr>
              <a:buNone/>
            </a:pPr>
            <a:r>
              <a:rPr lang="en-US" dirty="0" smtClean="0"/>
              <a:t>SNP: rs11248060</a:t>
            </a:r>
          </a:p>
          <a:p>
            <a:pPr>
              <a:buNone/>
            </a:pPr>
            <a:r>
              <a:rPr lang="en-US" dirty="0" smtClean="0"/>
              <a:t>Gene name: DGKQ</a:t>
            </a:r>
          </a:p>
          <a:p>
            <a:pPr>
              <a:buNone/>
            </a:pPr>
            <a:r>
              <a:rPr lang="en-US" dirty="0" smtClean="0"/>
              <a:t>Risk allele: T</a:t>
            </a:r>
          </a:p>
          <a:p>
            <a:pPr>
              <a:buNone/>
            </a:pPr>
            <a:r>
              <a:rPr lang="en-US" dirty="0" smtClean="0"/>
              <a:t>Odds ratio: 1.21 (European)</a:t>
            </a:r>
          </a:p>
          <a:p>
            <a:pPr>
              <a:buNone/>
            </a:pPr>
            <a:r>
              <a:rPr lang="en-US" dirty="0" smtClean="0"/>
              <a:t>P-value: 3E-12</a:t>
            </a:r>
          </a:p>
          <a:p>
            <a:pPr>
              <a:buNone/>
            </a:pPr>
            <a:endParaRPr lang="en-US" dirty="0" smtClean="0"/>
          </a:p>
          <a:p>
            <a:pPr>
              <a:buNone/>
            </a:pPr>
            <a:r>
              <a:rPr lang="en-US" dirty="0" smtClean="0"/>
              <a:t>This SNP is located within the DGKQ gene, which encodes </a:t>
            </a:r>
            <a:endParaRPr lang="en-US" dirty="0" smtClean="0"/>
          </a:p>
          <a:p>
            <a:pPr>
              <a:buNone/>
            </a:pPr>
            <a:r>
              <a:rPr lang="en-US" dirty="0" smtClean="0"/>
              <a:t>a </a:t>
            </a:r>
            <a:r>
              <a:rPr lang="en-US" dirty="0" smtClean="0"/>
              <a:t>protein called </a:t>
            </a:r>
            <a:r>
              <a:rPr lang="en-US" dirty="0" err="1" smtClean="0"/>
              <a:t>diacylglycerol</a:t>
            </a:r>
            <a:r>
              <a:rPr lang="en-US" dirty="0" smtClean="0"/>
              <a:t> </a:t>
            </a:r>
            <a:r>
              <a:rPr lang="en-US" dirty="0" err="1" smtClean="0"/>
              <a:t>kinase</a:t>
            </a:r>
            <a:r>
              <a:rPr lang="en-US" dirty="0" smtClean="0"/>
              <a:t> theta. </a:t>
            </a:r>
          </a:p>
          <a:p>
            <a:pPr>
              <a:buNone/>
            </a:pPr>
            <a:endParaRPr lang="en-US" dirty="0" smtClean="0"/>
          </a:p>
          <a:p>
            <a:pPr>
              <a:buNone/>
            </a:pPr>
            <a:r>
              <a:rPr lang="en-US" dirty="0" smtClean="0"/>
              <a:t>Its </a:t>
            </a:r>
            <a:r>
              <a:rPr lang="en-US" dirty="0" smtClean="0"/>
              <a:t>possible role in PD pathogenesis is uncharacterized.</a:t>
            </a:r>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lstStyle/>
          <a:p>
            <a:r>
              <a:rPr lang="en-US" dirty="0" smtClean="0"/>
              <a:t>PD Risk Loci</a:t>
            </a:r>
            <a:endParaRPr lang="en-US" dirty="0"/>
          </a:p>
        </p:txBody>
      </p:sp>
      <p:sp>
        <p:nvSpPr>
          <p:cNvPr id="3" name="Content Placeholder 2"/>
          <p:cNvSpPr>
            <a:spLocks noGrp="1"/>
          </p:cNvSpPr>
          <p:nvPr>
            <p:ph idx="1"/>
          </p:nvPr>
        </p:nvSpPr>
        <p:spPr/>
        <p:txBody>
          <a:bodyPr>
            <a:normAutofit fontScale="92500" lnSpcReduction="20000"/>
          </a:bodyPr>
          <a:lstStyle/>
          <a:p>
            <a:pPr>
              <a:buNone/>
            </a:pPr>
            <a:r>
              <a:rPr lang="en-US" dirty="0" smtClean="0"/>
              <a:t>SNP: rs2390669 </a:t>
            </a:r>
          </a:p>
          <a:p>
            <a:pPr>
              <a:buNone/>
            </a:pPr>
            <a:r>
              <a:rPr lang="en-US" dirty="0" smtClean="0"/>
              <a:t>Gene name: STK39</a:t>
            </a:r>
          </a:p>
          <a:p>
            <a:pPr>
              <a:buNone/>
            </a:pPr>
            <a:r>
              <a:rPr lang="en-US" dirty="0" smtClean="0"/>
              <a:t>Risk allele: C</a:t>
            </a:r>
          </a:p>
          <a:p>
            <a:pPr>
              <a:buNone/>
            </a:pPr>
            <a:r>
              <a:rPr lang="en-US" dirty="0" smtClean="0"/>
              <a:t>Odds ratio: 1.19 </a:t>
            </a:r>
            <a:r>
              <a:rPr lang="en-US" dirty="0" smtClean="0"/>
              <a:t>(European)</a:t>
            </a:r>
            <a:endParaRPr lang="en-US" dirty="0" smtClean="0"/>
          </a:p>
          <a:p>
            <a:pPr>
              <a:buNone/>
            </a:pPr>
            <a:r>
              <a:rPr lang="en-US" dirty="0" smtClean="0"/>
              <a:t>P-value: 1.37E-9</a:t>
            </a:r>
          </a:p>
          <a:p>
            <a:pPr>
              <a:buNone/>
            </a:pPr>
            <a:endParaRPr lang="en-US" dirty="0" smtClean="0"/>
          </a:p>
          <a:p>
            <a:pPr>
              <a:buNone/>
            </a:pPr>
            <a:r>
              <a:rPr lang="en-US" dirty="0" smtClean="0"/>
              <a:t>This SNP is located within the STK39 gene, which </a:t>
            </a:r>
            <a:endParaRPr lang="en-US" dirty="0" smtClean="0"/>
          </a:p>
          <a:p>
            <a:pPr>
              <a:buNone/>
            </a:pPr>
            <a:r>
              <a:rPr lang="en-US" dirty="0" smtClean="0"/>
              <a:t>encodes </a:t>
            </a:r>
            <a:r>
              <a:rPr lang="en-US" dirty="0" smtClean="0"/>
              <a:t>a protein </a:t>
            </a:r>
            <a:r>
              <a:rPr lang="en-US" dirty="0" err="1" smtClean="0"/>
              <a:t>kinase</a:t>
            </a:r>
            <a:r>
              <a:rPr lang="en-US" dirty="0" smtClean="0"/>
              <a:t> that is thought to be </a:t>
            </a:r>
            <a:endParaRPr lang="en-US" dirty="0" smtClean="0"/>
          </a:p>
          <a:p>
            <a:pPr>
              <a:buNone/>
            </a:pPr>
            <a:r>
              <a:rPr lang="en-US" dirty="0" smtClean="0"/>
              <a:t>involved </a:t>
            </a:r>
            <a:r>
              <a:rPr lang="en-US" dirty="0" smtClean="0"/>
              <a:t>in the cellular response to oxidative stress.</a:t>
            </a:r>
            <a:endParaRPr lang="en-US"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Risk reduction</a:t>
            </a:r>
            <a:endParaRPr lang="en-US" dirty="0"/>
          </a:p>
        </p:txBody>
      </p:sp>
      <p:sp>
        <p:nvSpPr>
          <p:cNvPr id="3" name="Content Placeholder 2"/>
          <p:cNvSpPr>
            <a:spLocks noGrp="1"/>
          </p:cNvSpPr>
          <p:nvPr>
            <p:ph idx="1"/>
          </p:nvPr>
        </p:nvSpPr>
        <p:spPr>
          <a:xfrm>
            <a:off x="457200" y="1295400"/>
            <a:ext cx="8229600" cy="5334000"/>
          </a:xfrm>
        </p:spPr>
        <p:txBody>
          <a:bodyPr>
            <a:normAutofit fontScale="92500"/>
          </a:bodyPr>
          <a:lstStyle/>
          <a:p>
            <a:pPr>
              <a:buNone/>
            </a:pPr>
            <a:r>
              <a:rPr lang="en-US" sz="2800" dirty="0" smtClean="0"/>
              <a:t>One of the early warning signs of PD is a reduction in the </a:t>
            </a:r>
          </a:p>
          <a:p>
            <a:pPr>
              <a:buNone/>
            </a:pPr>
            <a:r>
              <a:rPr lang="en-US" sz="2800" dirty="0" smtClean="0"/>
              <a:t>levels of glutathione (GSH), the major endogenous anti-</a:t>
            </a:r>
          </a:p>
          <a:p>
            <a:pPr>
              <a:buNone/>
            </a:pPr>
            <a:r>
              <a:rPr lang="en-US" sz="2800" dirty="0" smtClean="0"/>
              <a:t>oxidant.</a:t>
            </a:r>
          </a:p>
          <a:p>
            <a:pPr>
              <a:buNone/>
            </a:pPr>
            <a:endParaRPr lang="en-US" sz="2800" dirty="0" smtClean="0"/>
          </a:p>
          <a:p>
            <a:pPr>
              <a:buNone/>
            </a:pPr>
            <a:r>
              <a:rPr lang="en-US" sz="2800" dirty="0" smtClean="0"/>
              <a:t>Dietary supplements of anti-oxidants may reduce risk for </a:t>
            </a:r>
          </a:p>
          <a:p>
            <a:pPr>
              <a:buNone/>
            </a:pPr>
            <a:r>
              <a:rPr lang="en-US" sz="2800" dirty="0" smtClean="0"/>
              <a:t>PD.  Magnesium supplements may also be protective.</a:t>
            </a:r>
          </a:p>
          <a:p>
            <a:pPr>
              <a:buNone/>
            </a:pPr>
            <a:endParaRPr lang="en-US" sz="2800" dirty="0" smtClean="0"/>
          </a:p>
          <a:p>
            <a:pPr>
              <a:buNone/>
            </a:pPr>
            <a:r>
              <a:rPr lang="en-US" sz="2800" dirty="0" smtClean="0"/>
              <a:t>Regular e</a:t>
            </a:r>
            <a:r>
              <a:rPr lang="en-US" sz="2800" dirty="0" smtClean="0"/>
              <a:t>xercise has also been found to be associated </a:t>
            </a:r>
            <a:r>
              <a:rPr lang="en-US" sz="2800" dirty="0" smtClean="0"/>
              <a:t>with </a:t>
            </a:r>
          </a:p>
          <a:p>
            <a:pPr>
              <a:buNone/>
            </a:pPr>
            <a:r>
              <a:rPr lang="en-US" sz="2800" dirty="0" smtClean="0"/>
              <a:t>reduced incidence of the disease.</a:t>
            </a:r>
          </a:p>
          <a:p>
            <a:pPr>
              <a:buNone/>
            </a:pPr>
            <a:endParaRPr lang="en-US" sz="2800" dirty="0" smtClean="0"/>
          </a:p>
          <a:p>
            <a:pPr>
              <a:buNone/>
            </a:pPr>
            <a:r>
              <a:rPr lang="en-US" sz="2800" dirty="0" smtClean="0"/>
              <a:t>Limiting e</a:t>
            </a:r>
            <a:r>
              <a:rPr lang="en-US" sz="2800" dirty="0" smtClean="0"/>
              <a:t>xposure to pesticides would also decrease risk.</a:t>
            </a:r>
            <a:endParaRPr lang="en-US" sz="2800" dirty="0" smtClean="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Thanks for </a:t>
            </a:r>
            <a:r>
              <a:rPr lang="en-US" dirty="0" smtClean="0"/>
              <a:t>listening!</a:t>
            </a:r>
            <a:endParaRPr lang="en-US" dirty="0"/>
          </a:p>
        </p:txBody>
      </p:sp>
      <p:sp>
        <p:nvSpPr>
          <p:cNvPr id="3" name="Content Placeholder 2"/>
          <p:cNvSpPr>
            <a:spLocks noGrp="1"/>
          </p:cNvSpPr>
          <p:nvPr>
            <p:ph idx="1"/>
          </p:nvPr>
        </p:nvSpPr>
        <p:spPr/>
        <p:txBody>
          <a:bodyPr>
            <a:normAutofit/>
          </a:bodyPr>
          <a:lstStyle/>
          <a:p>
            <a:pPr algn="ctr">
              <a:buNone/>
            </a:pPr>
            <a:endParaRPr lang="en-US" sz="4400" dirty="0" smtClean="0"/>
          </a:p>
          <a:p>
            <a:pPr algn="ctr">
              <a:buNone/>
            </a:pPr>
            <a:r>
              <a:rPr lang="en-US" sz="4400" dirty="0" smtClean="0"/>
              <a:t>Questions</a:t>
            </a:r>
            <a:r>
              <a:rPr lang="en-US" sz="4400" dirty="0" smtClean="0"/>
              <a:t>?</a:t>
            </a:r>
            <a:endParaRPr lang="en-US" sz="44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12177</TotalTime>
  <Words>1555</Words>
  <Application>Microsoft Office PowerPoint</Application>
  <PresentationFormat>On-screen Show (4:3)</PresentationFormat>
  <Paragraphs>262</Paragraphs>
  <Slides>27</Slides>
  <Notes>5</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Office Theme</vt:lpstr>
      <vt:lpstr>Parkinson’s Disease Genetics</vt:lpstr>
      <vt:lpstr>Slide 2</vt:lpstr>
      <vt:lpstr>Slide 3</vt:lpstr>
      <vt:lpstr>Slide 4</vt:lpstr>
      <vt:lpstr>Slide 5</vt:lpstr>
      <vt:lpstr>Causes of PD?</vt:lpstr>
      <vt:lpstr>Causes of PD?</vt:lpstr>
      <vt:lpstr>MPTP is a mitochondrial toxin</vt:lpstr>
      <vt:lpstr>Many pesticides are mitochondrial toxins</vt:lpstr>
      <vt:lpstr>What about the Lewy bodies?</vt:lpstr>
      <vt:lpstr>α-synuclein</vt:lpstr>
      <vt:lpstr>Is dopamine to blame?</vt:lpstr>
      <vt:lpstr>Genetic causes of PD</vt:lpstr>
      <vt:lpstr>Slide 14</vt:lpstr>
      <vt:lpstr>LRRK2 (Leucine-rich repeat kinase 2)</vt:lpstr>
      <vt:lpstr>LRRK2 mutations linked to PD</vt:lpstr>
      <vt:lpstr>LRRK2 mutations linked to PD</vt:lpstr>
      <vt:lpstr>LRRK2 mutations linked to PD</vt:lpstr>
      <vt:lpstr>PD Risk Loci</vt:lpstr>
      <vt:lpstr>PD Risk Loci</vt:lpstr>
      <vt:lpstr>PD Risk Loci</vt:lpstr>
      <vt:lpstr>PD Risk Loci</vt:lpstr>
      <vt:lpstr>PD Risk Loci</vt:lpstr>
      <vt:lpstr>PD Risk Loci</vt:lpstr>
      <vt:lpstr>PD Risk Loci</vt:lpstr>
      <vt:lpstr>Risk reduction</vt:lpstr>
      <vt:lpstr>Thanks for listening!</vt:lpstr>
    </vt:vector>
  </TitlesOfParts>
  <Company>Brown University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Ryan</dc:creator>
  <cp:lastModifiedBy>Ryan</cp:lastModifiedBy>
  <cp:revision>707</cp:revision>
  <dcterms:created xsi:type="dcterms:W3CDTF">2010-04-15T01:21:26Z</dcterms:created>
  <dcterms:modified xsi:type="dcterms:W3CDTF">2012-05-22T20:59:12Z</dcterms:modified>
</cp:coreProperties>
</file>