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Override PartName="/ppt/notesSlides/notesSlide16.xml" ContentType="application/vnd.openxmlformats-officedocument.presentationml.notes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notesSlides/notesSlide12.xml" ContentType="application/vnd.openxmlformats-officedocument.presentationml.notesSlide+xml"/>
  <Default Extension="jpeg" ContentType="image/jpeg"/>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notesSlides/notesSlide20.xml" ContentType="application/vnd.openxmlformats-officedocument.presentationml.notesSlide+xml"/>
  <Override PartName="/ppt/slides/slide15.xml" ContentType="application/vnd.openxmlformats-officedocument.presentationml.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notesSlides/notesSlide18.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notesSlides/notesSlide19.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816" r:id="rId1"/>
  </p:sldMasterIdLst>
  <p:notesMasterIdLst>
    <p:notesMasterId r:id="rId24"/>
  </p:notesMasterIdLst>
  <p:sldIdLst>
    <p:sldId id="256" r:id="rId2"/>
    <p:sldId id="258" r:id="rId3"/>
    <p:sldId id="274" r:id="rId4"/>
    <p:sldId id="260" r:id="rId5"/>
    <p:sldId id="261" r:id="rId6"/>
    <p:sldId id="263" r:id="rId7"/>
    <p:sldId id="262" r:id="rId8"/>
    <p:sldId id="270" r:id="rId9"/>
    <p:sldId id="271" r:id="rId10"/>
    <p:sldId id="272" r:id="rId11"/>
    <p:sldId id="265" r:id="rId12"/>
    <p:sldId id="266" r:id="rId13"/>
    <p:sldId id="267" r:id="rId14"/>
    <p:sldId id="281" r:id="rId15"/>
    <p:sldId id="268" r:id="rId16"/>
    <p:sldId id="273" r:id="rId17"/>
    <p:sldId id="276" r:id="rId18"/>
    <p:sldId id="275" r:id="rId19"/>
    <p:sldId id="282" r:id="rId20"/>
    <p:sldId id="277" r:id="rId21"/>
    <p:sldId id="279" r:id="rId22"/>
    <p:sldId id="280"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Comments="0">
  <p:normalViewPr>
    <p:restoredLeft sz="15602" autoAdjust="0"/>
    <p:restoredTop sz="82520" autoAdjust="0"/>
  </p:normalViewPr>
  <p:slideViewPr>
    <p:cSldViewPr snapToGrid="0" snapToObjects="1">
      <p:cViewPr>
        <p:scale>
          <a:sx n="85" d="100"/>
          <a:sy n="85" d="100"/>
        </p:scale>
        <p:origin x="-1560"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887111-5E54-9E47-BC7D-8684E64C5391}" type="datetimeFigureOut">
              <a:rPr lang="en-US" smtClean="0"/>
              <a:pPr/>
              <a:t>5/22/12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4012C-EF35-234D-97A6-CB13040995E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 will talk about the disease itself: the symptoms, the biological</a:t>
            </a:r>
            <a:r>
              <a:rPr lang="en-US" baseline="0" dirty="0" smtClean="0"/>
              <a:t> mechanisms behind its pathogenesis, and who is at risk. </a:t>
            </a:r>
          </a:p>
          <a:p>
            <a:r>
              <a:rPr lang="en-US" baseline="0" dirty="0" smtClean="0"/>
              <a:t>Then, I will give an overview of the </a:t>
            </a:r>
            <a:r>
              <a:rPr lang="en-US" baseline="0" dirty="0" err="1" smtClean="0"/>
              <a:t>SNPs</a:t>
            </a:r>
            <a:r>
              <a:rPr lang="en-US" baseline="0" dirty="0" smtClean="0"/>
              <a:t> associated with lupus, but will focus on the effect of a causal SNP.</a:t>
            </a:r>
          </a:p>
          <a:p>
            <a:r>
              <a:rPr lang="en-US" baseline="0" dirty="0" smtClean="0"/>
              <a:t>Last, I will explain how our knowledge of the genetics of this disease affects its diagnosis and treatment.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In lupus, </a:t>
            </a:r>
            <a:r>
              <a:rPr lang="en-US" baseline="0" dirty="0" smtClean="0"/>
              <a:t>multiple biological processes go awry to mount an immune response against the body’s own tissues. First, there is increased apoptosis or decreased clearance of apoptotic cells. This leads to the accumulation of intracellular components that would normally be cleared from the circulation – such as </a:t>
            </a:r>
            <a:r>
              <a:rPr lang="en-US" baseline="0" dirty="0" err="1" smtClean="0"/>
              <a:t>nucleosomes</a:t>
            </a:r>
            <a:r>
              <a:rPr lang="en-US" baseline="0" dirty="0" smtClean="0"/>
              <a:t>, DNA, and </a:t>
            </a:r>
            <a:r>
              <a:rPr lang="en-US" baseline="0" dirty="0" err="1" smtClean="0"/>
              <a:t>histones</a:t>
            </a:r>
            <a:r>
              <a:rPr lang="en-US" baseline="0" dirty="0" smtClean="0"/>
              <a:t>. These intracellular particles are sufficient to activate cells involved in innate immunity, but can also be recognized as antigens by T cells and B cells. Meanwhile, a decrease in DNA </a:t>
            </a:r>
            <a:r>
              <a:rPr lang="en-US" baseline="0" dirty="0" err="1" smtClean="0"/>
              <a:t>methylation</a:t>
            </a:r>
            <a:r>
              <a:rPr lang="en-US" baseline="0" dirty="0" smtClean="0"/>
              <a:t> in both T cells and B cells causes them to develop improperly and to target such self-antigens. These changes in </a:t>
            </a:r>
            <a:r>
              <a:rPr lang="en-US" baseline="0" dirty="0" err="1" smtClean="0"/>
              <a:t>methylation</a:t>
            </a:r>
            <a:r>
              <a:rPr lang="en-US" baseline="0" dirty="0" smtClean="0"/>
              <a:t> also cause T cells to overproduce </a:t>
            </a:r>
            <a:r>
              <a:rPr lang="en-US" baseline="0" dirty="0" err="1" smtClean="0"/>
              <a:t>cytotoxins</a:t>
            </a:r>
            <a:r>
              <a:rPr lang="en-US" baseline="0" dirty="0" smtClean="0"/>
              <a:t>, increasing </a:t>
            </a:r>
            <a:r>
              <a:rPr lang="en-US" baseline="0" dirty="0" err="1" smtClean="0"/>
              <a:t>lysis</a:t>
            </a:r>
            <a:r>
              <a:rPr lang="en-US" baseline="0" dirty="0" smtClean="0"/>
              <a:t> of cells in the affected area, and leads to </a:t>
            </a:r>
            <a:r>
              <a:rPr lang="en-US" baseline="0" dirty="0" err="1" smtClean="0"/>
              <a:t>upregulation</a:t>
            </a:r>
            <a:r>
              <a:rPr lang="en-US" baseline="0" dirty="0" smtClean="0"/>
              <a:t> of B cell activators, which causes B cells to produce more antibodies. In addition, in what is called the adjuvant or bystander effect, chemicals called cytokines are released that help sustain this adaptive immune response. Finally, there is a decreased clearance of antibody-antigen complexes and immune cells from the circulation. Taken together, these defects create an environment in which immune complexes continuously trigger an inflammatory response, and hyperactive immune cells continually secrete toxic chemicals. This eventually leads to chronic inflammation and tissue damage.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pathogenesis of lupus becomes more complex, however, when you consider that not everybody is equally at risk. Lupus affects “reproductive age women” (or women between the ages of 20 and 40), 9 times more than men. After menopause, women are still more likely than men to develop lupus, although only 2.5 times more likely. In addition, African Americans, Latinos, and Asians are 2-4 times more likely to develop lupus, depending on the study.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addition,</a:t>
            </a:r>
            <a:r>
              <a:rPr lang="en-US" baseline="0" dirty="0" smtClean="0"/>
              <a:t> having a family history of lupus may mean that you are more susceptible to lupus. A sibling of a patient has 20 times the disease risk of a non-sibling (so a 2% chance versus a 0.5-1.0% chance). The concordance rate is from 24% to 57% in </a:t>
            </a:r>
            <a:r>
              <a:rPr lang="en-US" baseline="0" dirty="0" err="1" smtClean="0"/>
              <a:t>dizyogic</a:t>
            </a:r>
            <a:r>
              <a:rPr lang="en-US" baseline="0" dirty="0" smtClean="0"/>
              <a:t> twins, 10-fold higher than the concordance rate in monozygotic twins. Taken together, these statistics suggest that there is a genetic component to lupus. </a:t>
            </a:r>
            <a:endParaRPr lang="en-US" dirty="0" smtClean="0"/>
          </a:p>
        </p:txBody>
      </p:sp>
      <p:sp>
        <p:nvSpPr>
          <p:cNvPr id="4" name="Slide Number Placeholder 3"/>
          <p:cNvSpPr>
            <a:spLocks noGrp="1"/>
          </p:cNvSpPr>
          <p:nvPr>
            <p:ph type="sldNum" sz="quarter" idx="10"/>
          </p:nvPr>
        </p:nvSpPr>
        <p:spPr/>
        <p:txBody>
          <a:bodyPr/>
          <a:lstStyle/>
          <a:p>
            <a:fld id="{9944012C-EF35-234D-97A6-CB13040995E8}"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 will talk about the disease itself: the symptoms, the biological</a:t>
            </a:r>
            <a:r>
              <a:rPr lang="en-US" baseline="0" dirty="0" smtClean="0"/>
              <a:t> mechanisms behind its pathogenesis, and who is at risk. </a:t>
            </a:r>
          </a:p>
          <a:p>
            <a:r>
              <a:rPr lang="en-US" baseline="0" dirty="0" smtClean="0"/>
              <a:t>Then, I will give an overview of the </a:t>
            </a:r>
            <a:r>
              <a:rPr lang="en-US" baseline="0" dirty="0" err="1" smtClean="0"/>
              <a:t>SNPs</a:t>
            </a:r>
            <a:r>
              <a:rPr lang="en-US" baseline="0" dirty="0" smtClean="0"/>
              <a:t> associated with lupus, but will focus on the effect of a causal SNP.</a:t>
            </a:r>
          </a:p>
          <a:p>
            <a:r>
              <a:rPr lang="en-US" baseline="0" dirty="0" smtClean="0"/>
              <a:t>Last, I will explain how our knowledge of the genetics of this disease affects its diagnosis and treatment.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However,</a:t>
            </a:r>
            <a:r>
              <a:rPr lang="en-US" baseline="0" dirty="0" smtClean="0"/>
              <a:t> lupus is a very complex genetic disease</a:t>
            </a:r>
            <a:r>
              <a:rPr lang="en-US" dirty="0" smtClean="0"/>
              <a:t>,</a:t>
            </a:r>
            <a:r>
              <a:rPr lang="en-US" baseline="0" dirty="0" smtClean="0"/>
              <a:t> in that it </a:t>
            </a:r>
            <a:r>
              <a:rPr lang="en-US" dirty="0" smtClean="0"/>
              <a:t>results from the combined effects of variants</a:t>
            </a:r>
            <a:r>
              <a:rPr lang="en-US" baseline="0" dirty="0" smtClean="0"/>
              <a:t> in a large number of genes. Shown here are the genes that contain </a:t>
            </a:r>
            <a:r>
              <a:rPr lang="en-US" baseline="0" dirty="0" err="1" smtClean="0"/>
              <a:t>SNPs</a:t>
            </a:r>
            <a:r>
              <a:rPr lang="en-US" baseline="0" dirty="0" smtClean="0"/>
              <a:t> that have been associated with lupus. I like it because it groups the associated genes into the different components of the immune response. </a:t>
            </a:r>
            <a:r>
              <a:rPr lang="en-US" sz="1200" kern="1200" dirty="0" smtClean="0">
                <a:solidFill>
                  <a:schemeClr val="tx1"/>
                </a:solidFill>
                <a:latin typeface="+mn-lt"/>
                <a:ea typeface="+mn-ea"/>
                <a:cs typeface="+mn-cs"/>
              </a:rPr>
              <a:t>As of now,</a:t>
            </a:r>
            <a:r>
              <a:rPr lang="en-US" sz="1200" kern="1200" baseline="0" dirty="0" smtClean="0">
                <a:solidFill>
                  <a:schemeClr val="tx1"/>
                </a:solidFill>
                <a:latin typeface="+mn-lt"/>
                <a:ea typeface="+mn-ea"/>
                <a:cs typeface="+mn-cs"/>
              </a:rPr>
              <a:t> every SNP that has been found is </a:t>
            </a:r>
            <a:r>
              <a:rPr lang="en-US" sz="1200" kern="1200" dirty="0" smtClean="0">
                <a:solidFill>
                  <a:schemeClr val="tx1"/>
                </a:solidFill>
                <a:latin typeface="+mn-lt"/>
                <a:ea typeface="+mn-ea"/>
                <a:cs typeface="+mn-cs"/>
              </a:rPr>
              <a:t>of modest effect size (meaning their odds ratios are generally between 1.15 and 2.0),</a:t>
            </a:r>
            <a:r>
              <a:rPr lang="en-US" sz="1200" kern="1200" baseline="0" dirty="0" smtClean="0">
                <a:solidFill>
                  <a:schemeClr val="tx1"/>
                </a:solidFill>
                <a:latin typeface="+mn-lt"/>
                <a:ea typeface="+mn-ea"/>
                <a:cs typeface="+mn-cs"/>
              </a:rPr>
              <a:t> and it is proposed that all known </a:t>
            </a:r>
            <a:r>
              <a:rPr lang="en-US" sz="1200" kern="1200" baseline="0" dirty="0" err="1" smtClean="0">
                <a:solidFill>
                  <a:schemeClr val="tx1"/>
                </a:solidFill>
                <a:latin typeface="+mn-lt"/>
                <a:ea typeface="+mn-ea"/>
                <a:cs typeface="+mn-cs"/>
              </a:rPr>
              <a:t>SNPs</a:t>
            </a:r>
            <a:r>
              <a:rPr lang="en-US" sz="1200" kern="1200" baseline="0" dirty="0" smtClean="0">
                <a:solidFill>
                  <a:schemeClr val="tx1"/>
                </a:solidFill>
                <a:latin typeface="+mn-lt"/>
                <a:ea typeface="+mn-ea"/>
                <a:cs typeface="+mn-cs"/>
              </a:rPr>
              <a:t> explain only 15% of heritability. </a:t>
            </a:r>
            <a:r>
              <a:rPr lang="en-US" baseline="0" dirty="0" smtClean="0"/>
              <a:t>In addition, it is usually difficult to say whether a SNP is causative, or whether it is simply in linkage disequilibrium with a causative SNP. In fact, little is understood about how </a:t>
            </a:r>
            <a:r>
              <a:rPr lang="en-US" baseline="0" dirty="0" err="1" smtClean="0"/>
              <a:t>SNPs</a:t>
            </a:r>
            <a:r>
              <a:rPr lang="en-US" baseline="0" dirty="0" smtClean="0"/>
              <a:t> associated with lupus actually contribute to disease risk. Thus, instead of talking about all the </a:t>
            </a:r>
            <a:r>
              <a:rPr lang="en-US" baseline="0" dirty="0" err="1" smtClean="0"/>
              <a:t>SNPs</a:t>
            </a:r>
            <a:r>
              <a:rPr lang="en-US" baseline="0" dirty="0" smtClean="0"/>
              <a:t>, I will focus on one with a relatively clearer mechanism of action.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is the SNP I will focus on. I’ll give you the basics really quickly because I messed up when I had to submit information on this SNP for </a:t>
            </a:r>
            <a:r>
              <a:rPr lang="en-US" baseline="0" dirty="0" err="1" smtClean="0"/>
              <a:t>Genotation</a:t>
            </a:r>
            <a:r>
              <a:rPr lang="en-US" baseline="0" dirty="0" smtClean="0"/>
              <a:t>. The ancestral allele is the G allele and the risk allele is the A allele. Its P-value is 2.8E-5 and its odds ratio is 1.54, which is not bad for a complex disease. </a:t>
            </a:r>
            <a:r>
              <a:rPr lang="en-US" sz="1200" kern="1200" baseline="0" dirty="0" smtClean="0">
                <a:solidFill>
                  <a:schemeClr val="tx1"/>
                </a:solidFill>
                <a:latin typeface="+mn-lt"/>
                <a:ea typeface="+mn-ea"/>
                <a:cs typeface="+mn-cs"/>
              </a:rPr>
              <a:t>It is located in interferon regulatory factor 5, a transcription factor that stimulates the production of signaling molecules that are widely used in the immune system, called </a:t>
            </a:r>
            <a:r>
              <a:rPr lang="en-US" sz="1200" kern="1200" baseline="0" dirty="0" err="1" smtClean="0">
                <a:solidFill>
                  <a:schemeClr val="tx1"/>
                </a:solidFill>
                <a:latin typeface="+mn-lt"/>
                <a:ea typeface="+mn-ea"/>
                <a:cs typeface="+mn-cs"/>
              </a:rPr>
              <a:t>interferons</a:t>
            </a:r>
            <a:r>
              <a:rPr lang="en-US" sz="1200" kern="1200" baseline="0" dirty="0" smtClean="0">
                <a:solidFill>
                  <a:schemeClr val="tx1"/>
                </a:solidFill>
                <a:latin typeface="+mn-lt"/>
                <a:ea typeface="+mn-ea"/>
                <a:cs typeface="+mn-cs"/>
              </a:rPr>
              <a:t>.</a:t>
            </a:r>
            <a:endParaRPr lang="en-US" dirty="0" smtClean="0"/>
          </a:p>
        </p:txBody>
      </p:sp>
      <p:sp>
        <p:nvSpPr>
          <p:cNvPr id="4" name="Slide Number Placeholder 3"/>
          <p:cNvSpPr>
            <a:spLocks noGrp="1"/>
          </p:cNvSpPr>
          <p:nvPr>
            <p:ph type="sldNum" sz="quarter" idx="10"/>
          </p:nvPr>
        </p:nvSpPr>
        <p:spPr/>
        <p:txBody>
          <a:bodyPr/>
          <a:lstStyle/>
          <a:p>
            <a:fld id="{9944012C-EF35-234D-97A6-CB13040995E8}"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baseline="0" dirty="0" smtClean="0">
                <a:solidFill>
                  <a:schemeClr val="tx1"/>
                </a:solidFill>
                <a:latin typeface="+mn-lt"/>
                <a:ea typeface="+mn-ea"/>
                <a:cs typeface="+mn-cs"/>
              </a:rPr>
              <a:t>At the most basic level, this SNP affects the pathogenesis of lupus by affecting the stability of IRF5. This SNP is located in a conserved motif in the 3’UTR region of IRF5, and the G to A substitution creates a poly </a:t>
            </a:r>
            <a:r>
              <a:rPr lang="en-US" sz="1200" kern="1200" baseline="0" dirty="0" err="1" smtClean="0">
                <a:solidFill>
                  <a:schemeClr val="tx1"/>
                </a:solidFill>
                <a:latin typeface="+mn-lt"/>
                <a:ea typeface="+mn-ea"/>
                <a:cs typeface="+mn-cs"/>
              </a:rPr>
              <a:t>adenylation</a:t>
            </a:r>
            <a:r>
              <a:rPr lang="en-US" sz="1200" kern="1200" baseline="0" dirty="0" smtClean="0">
                <a:solidFill>
                  <a:schemeClr val="tx1"/>
                </a:solidFill>
                <a:latin typeface="+mn-lt"/>
                <a:ea typeface="+mn-ea"/>
                <a:cs typeface="+mn-cs"/>
              </a:rPr>
              <a:t> signal sequence (AAUGAA </a:t>
            </a:r>
            <a:r>
              <a:rPr lang="en-US" sz="1200" kern="1200" baseline="0" dirty="0" err="1" smtClean="0">
                <a:solidFill>
                  <a:schemeClr val="tx1"/>
                </a:solidFill>
                <a:latin typeface="+mn-lt"/>
                <a:ea typeface="+mn-ea"/>
                <a:cs typeface="+mn-cs"/>
                <a:sym typeface="Wingdings"/>
              </a:rPr>
              <a:t></a:t>
            </a:r>
            <a:r>
              <a:rPr lang="en-US" sz="1200" kern="1200" baseline="0" dirty="0" smtClean="0">
                <a:solidFill>
                  <a:schemeClr val="tx1"/>
                </a:solidFill>
                <a:latin typeface="+mn-lt"/>
                <a:ea typeface="+mn-ea"/>
                <a:cs typeface="+mn-cs"/>
                <a:sym typeface="Wingdings"/>
              </a:rPr>
              <a:t> AAUAAA). The poly A signal sequence triggers </a:t>
            </a:r>
            <a:r>
              <a:rPr lang="en-US" sz="1200" kern="1200" baseline="0" dirty="0" err="1" smtClean="0">
                <a:solidFill>
                  <a:schemeClr val="tx1"/>
                </a:solidFill>
                <a:latin typeface="+mn-lt"/>
                <a:ea typeface="+mn-ea"/>
                <a:cs typeface="+mn-cs"/>
                <a:sym typeface="Wingdings"/>
              </a:rPr>
              <a:t>polyadenylation</a:t>
            </a:r>
            <a:r>
              <a:rPr lang="en-US" sz="1200" kern="1200" baseline="0" dirty="0" smtClean="0">
                <a:solidFill>
                  <a:schemeClr val="tx1"/>
                </a:solidFill>
                <a:latin typeface="+mn-lt"/>
                <a:ea typeface="+mn-ea"/>
                <a:cs typeface="+mn-cs"/>
                <a:sym typeface="Wingdings"/>
              </a:rPr>
              <a:t> and the end of transcription. Thus, transcripts with the ancestral G allele terminate at a later point, 648 </a:t>
            </a:r>
            <a:r>
              <a:rPr lang="en-US" sz="1200" kern="1200" baseline="0" dirty="0" err="1" smtClean="0">
                <a:solidFill>
                  <a:schemeClr val="tx1"/>
                </a:solidFill>
                <a:latin typeface="+mn-lt"/>
                <a:ea typeface="+mn-ea"/>
                <a:cs typeface="+mn-cs"/>
                <a:sym typeface="Wingdings"/>
              </a:rPr>
              <a:t>bp</a:t>
            </a:r>
            <a:r>
              <a:rPr lang="en-US" sz="1200" kern="1200" baseline="0" dirty="0" smtClean="0">
                <a:solidFill>
                  <a:schemeClr val="tx1"/>
                </a:solidFill>
                <a:latin typeface="+mn-lt"/>
                <a:ea typeface="+mn-ea"/>
                <a:cs typeface="+mn-cs"/>
                <a:sym typeface="Wingdings"/>
              </a:rPr>
              <a:t> downstream, while transcripts with the A allele terminate only ~12 </a:t>
            </a:r>
            <a:r>
              <a:rPr lang="en-US" sz="1200" kern="1200" baseline="0" dirty="0" err="1" smtClean="0">
                <a:solidFill>
                  <a:schemeClr val="tx1"/>
                </a:solidFill>
                <a:latin typeface="+mn-lt"/>
                <a:ea typeface="+mn-ea"/>
                <a:cs typeface="+mn-cs"/>
                <a:sym typeface="Wingdings"/>
              </a:rPr>
              <a:t>bp</a:t>
            </a:r>
            <a:r>
              <a:rPr lang="en-US" sz="1200" kern="1200" baseline="0" dirty="0" smtClean="0">
                <a:solidFill>
                  <a:schemeClr val="tx1"/>
                </a:solidFill>
                <a:latin typeface="+mn-lt"/>
                <a:ea typeface="+mn-ea"/>
                <a:cs typeface="+mn-cs"/>
                <a:sym typeface="Wingdings"/>
              </a:rPr>
              <a:t> downstream. The two different transcripts have different half lives. The short transcript, or the transcript associated with disease, is much more stable than the long transcript. In this experiment, cell lines were </a:t>
            </a:r>
            <a:r>
              <a:rPr lang="en-US" sz="1200" kern="1200" baseline="0" dirty="0" err="1" smtClean="0">
                <a:solidFill>
                  <a:schemeClr val="tx1"/>
                </a:solidFill>
                <a:latin typeface="+mn-lt"/>
                <a:ea typeface="+mn-ea"/>
                <a:cs typeface="+mn-cs"/>
                <a:sym typeface="Wingdings"/>
              </a:rPr>
              <a:t>transfected</a:t>
            </a:r>
            <a:r>
              <a:rPr lang="en-US" sz="1200" kern="1200" baseline="0" dirty="0" smtClean="0">
                <a:solidFill>
                  <a:schemeClr val="tx1"/>
                </a:solidFill>
                <a:latin typeface="+mn-lt"/>
                <a:ea typeface="+mn-ea"/>
                <a:cs typeface="+mn-cs"/>
                <a:sym typeface="Wingdings"/>
              </a:rPr>
              <a:t> with a fusion construct that consists of a reporter gene fused to either the long 3’UTR or the short 3’UTR. The construct was under the control of a tetracycline inducible promoter, such that transcription can be shut off, and the remaining levels of mRNA can be monitored. You can see that the percentage of starting RNA drops more quickly if the transcript has a long 3’UTR. Furthermore, the G-&gt;A substitution results in an increase in the amount of IRF5 protein. Here is a Western blot for IRF5 levels with GAPDH as a loading control. Two cell lines of each genotype were used, resulting in two lanes per genotype.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This is</a:t>
            </a:r>
            <a:r>
              <a:rPr lang="en-US" baseline="0" dirty="0" smtClean="0"/>
              <a:t> what happens when you overproduce IRF5. IRF5 is expressed primarily in </a:t>
            </a:r>
            <a:r>
              <a:rPr lang="en-US" baseline="0" dirty="0" err="1" smtClean="0"/>
              <a:t>dendritic</a:t>
            </a:r>
            <a:r>
              <a:rPr lang="en-US" baseline="0" dirty="0" smtClean="0"/>
              <a:t> cells, which, as you may recall, are the ones that engulf bacteria and present antigens. This engulfment activates IRF5, which </a:t>
            </a:r>
            <a:r>
              <a:rPr lang="en-US" baseline="0" dirty="0" err="1" smtClean="0"/>
              <a:t>translocates</a:t>
            </a:r>
            <a:r>
              <a:rPr lang="en-US" baseline="0" dirty="0" smtClean="0"/>
              <a:t> into the nucleus and increases transcription of the type 1 </a:t>
            </a:r>
            <a:r>
              <a:rPr lang="en-US" baseline="0" dirty="0" err="1" smtClean="0"/>
              <a:t>interferons</a:t>
            </a:r>
            <a:r>
              <a:rPr lang="en-US" baseline="0" dirty="0" smtClean="0"/>
              <a:t>. These consist primarily of interferon-alpha and interferon-beta, which do a number of different things. First, they can stimulate both B cells and helper T cells directly, resulting in production of antibodies. Second, they can promote the maturation of more </a:t>
            </a:r>
            <a:r>
              <a:rPr lang="en-US" baseline="0" dirty="0" err="1" smtClean="0"/>
              <a:t>dendritic</a:t>
            </a:r>
            <a:r>
              <a:rPr lang="en-US" baseline="0" dirty="0" smtClean="0"/>
              <a:t> cells, creating a positive feedback loop where the signal is amplified. Third, they can stimulate the production of </a:t>
            </a:r>
            <a:r>
              <a:rPr lang="en-US" baseline="0" dirty="0" err="1" smtClean="0"/>
              <a:t>cytotoxic</a:t>
            </a:r>
            <a:r>
              <a:rPr lang="en-US" baseline="0" dirty="0" smtClean="0"/>
              <a:t> T cells, and hence the production of chemicals to </a:t>
            </a:r>
            <a:r>
              <a:rPr lang="en-US" baseline="0" dirty="0" err="1" smtClean="0"/>
              <a:t>lyse</a:t>
            </a:r>
            <a:r>
              <a:rPr lang="en-US" baseline="0" dirty="0" smtClean="0"/>
              <a:t> more cells. Finally, they can attract more leukocytes to the target area as part of the innate immune response. These effects, taken together, lead to </a:t>
            </a:r>
            <a:r>
              <a:rPr lang="en-US" baseline="0" dirty="0" err="1" smtClean="0"/>
              <a:t>lysis</a:t>
            </a:r>
            <a:r>
              <a:rPr lang="en-US" baseline="0" dirty="0" smtClean="0"/>
              <a:t> of the tissue in the target area and production of more antigens. Thus, a slight increase in IRF5 can lead to a large effect because of all the feedback loops.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44012C-EF35-234D-97A6-CB13040995E8}" type="slidenum">
              <a:rPr lang="en-US" smtClean="0"/>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 will talk about the disease itself: the symptoms, the biological</a:t>
            </a:r>
            <a:r>
              <a:rPr lang="en-US" baseline="0" dirty="0" smtClean="0"/>
              <a:t> mechanisms behind its pathogenesis, and who is at risk. </a:t>
            </a:r>
          </a:p>
          <a:p>
            <a:r>
              <a:rPr lang="en-US" baseline="0" dirty="0" smtClean="0"/>
              <a:t>Then, I will give an overview of the </a:t>
            </a:r>
            <a:r>
              <a:rPr lang="en-US" baseline="0" dirty="0" err="1" smtClean="0"/>
              <a:t>SNPs</a:t>
            </a:r>
            <a:r>
              <a:rPr lang="en-US" baseline="0" dirty="0" smtClean="0"/>
              <a:t> associated with lupus, but will focus on the effect of a causal SNP.</a:t>
            </a:r>
          </a:p>
          <a:p>
            <a:r>
              <a:rPr lang="en-US" baseline="0" dirty="0" smtClean="0"/>
              <a:t>Last, I will explain how our knowledge of the genetics of this disease affects its diagnosis and treatment.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Skin</a:t>
            </a:r>
            <a:r>
              <a:rPr lang="en-US" baseline="0" dirty="0" smtClean="0"/>
              <a:t> cells that are exposed to the sun may undergo apoptosis and release antigenic material. </a:t>
            </a:r>
            <a:endParaRPr lang="en-US" dirty="0" smtClean="0"/>
          </a:p>
          <a:p>
            <a:endParaRPr lang="en-US" dirty="0" smtClean="0"/>
          </a:p>
          <a:p>
            <a:r>
              <a:rPr lang="en-US" dirty="0" smtClean="0"/>
              <a:t>FANA assay: &gt;95% of lupus patients have elevated titers</a:t>
            </a:r>
            <a:r>
              <a:rPr lang="en-US" baseline="0" dirty="0" smtClean="0"/>
              <a:t> of anti-nuclear antibodies, or antibodies against the nucleus. In the assay to detect these antibodies, s</a:t>
            </a:r>
            <a:r>
              <a:rPr lang="en-US" dirty="0" smtClean="0"/>
              <a:t>erum</a:t>
            </a:r>
            <a:r>
              <a:rPr lang="en-US" baseline="0" dirty="0" smtClean="0"/>
              <a:t> from the patient is added to fixed cells and a fluorescently labeled antibody is applied on top of the serum. The fluorescent antibody binds to the patient’s antibodies, allowing visualization of whether the patient’s antibodies localize to the nucleus. </a:t>
            </a:r>
          </a:p>
          <a:p>
            <a:r>
              <a:rPr lang="en-US" baseline="0" dirty="0" smtClean="0"/>
              <a:t>Farr assay: Method to detect anti-</a:t>
            </a:r>
            <a:r>
              <a:rPr lang="en-US" baseline="0" dirty="0" err="1" smtClean="0"/>
              <a:t>dsDNA</a:t>
            </a:r>
            <a:r>
              <a:rPr lang="en-US" baseline="0" dirty="0" smtClean="0"/>
              <a:t> antibodies by applying the patient’s serum to a collection of double stranded DNA molecules.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Lupus</a:t>
            </a:r>
            <a:r>
              <a:rPr lang="en-US" baseline="0" dirty="0" smtClean="0"/>
              <a:t> is an autoimmune disease, in which immune responses normally intended for defense against invading microorganisms attack the body itself. Lupus is not fatal, but it is incurable. The five-year survival rate is 90%, and the 20-year survival rate is 80%, but patients consistently undergo periods of increases in disease activity, called flares. As I will show later, lupus is characterized by many symptoms, and it is called a “great imitator” disease because these symptoms are also seen in many other autoimmune or organ diseases.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Lupus is still treated with general anti-inflammatory agents.</a:t>
            </a:r>
            <a:r>
              <a:rPr lang="en-US" baseline="0" dirty="0" smtClean="0"/>
              <a:t> These include aspirin to relieve pain and swelling, and </a:t>
            </a:r>
            <a:r>
              <a:rPr lang="en-US" baseline="0" dirty="0" err="1" smtClean="0"/>
              <a:t>glucocorticoids</a:t>
            </a:r>
            <a:r>
              <a:rPr lang="en-US" baseline="0" dirty="0" smtClean="0"/>
              <a:t> to turn down immune activity. For patients with more severe symptoms, </a:t>
            </a:r>
            <a:r>
              <a:rPr lang="en-US" baseline="0" dirty="0" err="1" smtClean="0"/>
              <a:t>hydroxychloroquine</a:t>
            </a:r>
            <a:r>
              <a:rPr lang="en-US" baseline="0" dirty="0" smtClean="0"/>
              <a:t> is also prescribed. It is an anti-malarial with </a:t>
            </a:r>
            <a:r>
              <a:rPr lang="en-US" baseline="0" dirty="0" err="1" smtClean="0"/>
              <a:t>protelolytic</a:t>
            </a:r>
            <a:r>
              <a:rPr lang="en-US" baseline="0" dirty="0" smtClean="0"/>
              <a:t> effects, and it decreases secretion of proteins with immunological roles. The only FDA-approved targeted therapy is </a:t>
            </a:r>
            <a:r>
              <a:rPr lang="en-US" baseline="0" dirty="0" err="1" smtClean="0"/>
              <a:t>belimumab</a:t>
            </a:r>
            <a:r>
              <a:rPr lang="en-US" baseline="0" dirty="0" smtClean="0"/>
              <a:t>, which blocks cytokines involved in the survival of B cells. However, some drugs are in clinical trials. </a:t>
            </a:r>
            <a:r>
              <a:rPr lang="en-US" baseline="0" dirty="0" err="1" smtClean="0"/>
              <a:t>Rituximab</a:t>
            </a:r>
            <a:r>
              <a:rPr lang="en-US" baseline="0" dirty="0" smtClean="0"/>
              <a:t> has been shown to mediate B cell depletion, and </a:t>
            </a:r>
            <a:r>
              <a:rPr lang="en-US" baseline="0" dirty="0" err="1" smtClean="0"/>
              <a:t>abatacept</a:t>
            </a:r>
            <a:r>
              <a:rPr lang="en-US" baseline="0" dirty="0" smtClean="0"/>
              <a:t> blocks the interaction between B and T cells. </a:t>
            </a:r>
          </a:p>
          <a:p>
            <a:endParaRPr lang="en-US" baseline="0" dirty="0" smtClean="0"/>
          </a:p>
          <a:p>
            <a:r>
              <a:rPr lang="en-US" baseline="0" dirty="0" smtClean="0"/>
              <a:t>Hopefully, when the effects of other </a:t>
            </a:r>
            <a:r>
              <a:rPr lang="en-US" baseline="0" dirty="0" err="1" smtClean="0"/>
              <a:t>SNPs</a:t>
            </a:r>
            <a:r>
              <a:rPr lang="en-US" baseline="0" dirty="0" smtClean="0"/>
              <a:t> are known, more targeted therapies can be developed.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most</a:t>
            </a:r>
            <a:r>
              <a:rPr lang="en-US" baseline="0" dirty="0" smtClean="0"/>
              <a:t> common symptom of lupus is a rash. It is often brought on by sun exposure, and it is usually localized to the face. However, it can also be present on the scalp, causing hair loss, or on other areas of the skin.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Joint inflammation</a:t>
            </a:r>
            <a:r>
              <a:rPr lang="en-US" baseline="0" dirty="0" smtClean="0"/>
              <a:t> also occurs frequently, and can be mistaken for arthritis. This may result in muscle weakness and loss of bone structure.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pericardium, or the sac containing the heart, becomes inflamed in 80% of patients. This leads to chest pain, arterial thickening, and sometimes heart attacks. The cerebrum can also become inflamed, causing headache, seizures, paralysis, depression, ataxia (loss of movement), and stroke.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kidney</a:t>
            </a:r>
            <a:r>
              <a:rPr lang="en-US" baseline="0" dirty="0" smtClean="0"/>
              <a:t> is inflamed in about 50% of patients, and this may lead to renal failure. In addition, the lungs are inflamed in 50% of patients, causing painful breathing, shortness of breath, and chest pain.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However, although inflammation is an</a:t>
            </a:r>
            <a:r>
              <a:rPr lang="en-US" baseline="0" dirty="0" smtClean="0"/>
              <a:t> underlying theme of lupus, it is also a defense mechanism in healthy individuals. Thus, I will give a brief overview of how the immune system normally functions, which will make it easier to understand the pathogenesis of lupus. </a:t>
            </a:r>
            <a:endParaRPr lang="en-US" dirty="0" smtClean="0"/>
          </a:p>
          <a:p>
            <a:endParaRPr lang="en-US" baseline="0" dirty="0" smtClean="0"/>
          </a:p>
          <a:p>
            <a:r>
              <a:rPr lang="en-US" baseline="0" dirty="0" smtClean="0"/>
              <a:t>The immune response normally begins when the body encounters a pathogen such as bacteria. Specialized cells in the area of infection recognize the bacteria and release signaling molecules. These signals attract leukocytes, or white blood cells, to the infected area via </a:t>
            </a:r>
            <a:r>
              <a:rPr lang="en-US" baseline="0" dirty="0" err="1" smtClean="0"/>
              <a:t>chemotaxis</a:t>
            </a:r>
            <a:r>
              <a:rPr lang="en-US" baseline="0" dirty="0" smtClean="0"/>
              <a:t>. The signals also cause blood vessels to dilate and become more permeable, which allows the leukocytes to move more freely. At the infected area, the leukocytes can fight pathogens in a number of ways, including </a:t>
            </a:r>
            <a:r>
              <a:rPr lang="en-US" baseline="0" dirty="0" err="1" smtClean="0"/>
              <a:t>phagocytosis</a:t>
            </a:r>
            <a:r>
              <a:rPr lang="en-US" baseline="0" dirty="0" smtClean="0"/>
              <a:t>, or engulfment of bacteria. However, this free movement of leukocytes comes at a cost. The dilation of blood vessels also increases the rate of blood flow to the area, causing heat and redness. The permeability of the vessel membrane causes leakage of fluid, which leads to swelling. Some of the chemicals that are released can stimulate nerve endings, causing pain. Finally, the displacement of normal biological processes can cause the underlying tissue to eventually lose its functions.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addition, sometimes the immediate immune response is</a:t>
            </a:r>
            <a:r>
              <a:rPr lang="en-US" baseline="0" dirty="0" smtClean="0"/>
              <a:t> not enough. A larger scale attack is required for a more systemic injury, or to remember pathogens in the case of a repeated injury. Thus, while some leukocytes are involved in mediating a rapid response, or innate immunity, others are involved in sustaining a more long-term attack, or adaptive immunity.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main cells involved in the adaptive</a:t>
            </a:r>
            <a:r>
              <a:rPr lang="en-US" baseline="0" dirty="0" smtClean="0"/>
              <a:t> immune response are </a:t>
            </a:r>
            <a:r>
              <a:rPr lang="en-US" baseline="0" dirty="0" err="1" smtClean="0"/>
              <a:t>dendritic</a:t>
            </a:r>
            <a:r>
              <a:rPr lang="en-US" baseline="0" dirty="0" smtClean="0"/>
              <a:t> cells, T cells, and B cells. To activate T cells, a </a:t>
            </a:r>
            <a:r>
              <a:rPr lang="en-US" baseline="0" dirty="0" err="1" smtClean="0"/>
              <a:t>dendritic</a:t>
            </a:r>
            <a:r>
              <a:rPr lang="en-US" baseline="0" dirty="0" smtClean="0"/>
              <a:t> cell engulfs the pathogen and processes it to produce an antigen, or a peptide that can be used to recognize the pathogen. The precursor differentiates into an active T cell, which can assist the immune response by activating other cells, or can directly participate by becoming </a:t>
            </a:r>
            <a:r>
              <a:rPr lang="en-US" baseline="0" dirty="0" err="1" smtClean="0"/>
              <a:t>cytotoxic</a:t>
            </a:r>
            <a:r>
              <a:rPr lang="en-US" baseline="0" dirty="0" smtClean="0"/>
              <a:t> and releasing molecules for cell </a:t>
            </a:r>
            <a:r>
              <a:rPr lang="en-US" baseline="0" dirty="0" err="1" smtClean="0"/>
              <a:t>lysis</a:t>
            </a:r>
            <a:r>
              <a:rPr lang="en-US" baseline="0" dirty="0" smtClean="0"/>
              <a:t>. All T cells also proliferate abundantly, leading to large scale attack. B cells are activated differently in that free-floating antigens are recognized by a subset of precursor cells with the appropriate receptor. The antigen is taken in by the receptor and further processed into a form that can be taken up by T cells. The T cell activates the B cell to produce antibodies, proteins that recognize the antigens. By binding to antigens, antibodies target pathogens for more effective removal by leukocytes. Gradually, the antigen-antibody complexes are cleared and most cells of the immune system are destroyed, putting an end to inflammation. </a:t>
            </a:r>
            <a:endParaRPr lang="en-US" dirty="0"/>
          </a:p>
        </p:txBody>
      </p:sp>
      <p:sp>
        <p:nvSpPr>
          <p:cNvPr id="4" name="Slide Number Placeholder 3"/>
          <p:cNvSpPr>
            <a:spLocks noGrp="1"/>
          </p:cNvSpPr>
          <p:nvPr>
            <p:ph type="sldNum" sz="quarter" idx="10"/>
          </p:nvPr>
        </p:nvSpPr>
        <p:spPr/>
        <p:txBody>
          <a:bodyPr/>
          <a:lstStyle/>
          <a:p>
            <a:fld id="{9944012C-EF35-234D-97A6-CB13040995E8}"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8B1728-66CA-3140-81DD-5C7CEBB7DED0}" type="datetimeFigureOut">
              <a:rPr lang="en-US" smtClean="0"/>
              <a:pPr/>
              <a:t>5/22/12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BBB975-7112-7A4D-881B-992D0EFFEC9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8B1728-66CA-3140-81DD-5C7CEBB7DED0}" type="datetimeFigureOut">
              <a:rPr lang="en-US" smtClean="0"/>
              <a:pPr/>
              <a:t>5/22/12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4CD0A-C715-004E-B979-23D77587619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8B1728-66CA-3140-81DD-5C7CEBB7DED0}" type="datetimeFigureOut">
              <a:rPr lang="en-US" smtClean="0"/>
              <a:pPr/>
              <a:t>5/22/12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4CD0A-C715-004E-B979-23D77587619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8B1728-66CA-3140-81DD-5C7CEBB7DED0}" type="datetimeFigureOut">
              <a:rPr lang="en-US" smtClean="0"/>
              <a:pPr/>
              <a:t>5/22/12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4CD0A-C715-004E-B979-23D77587619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8B1728-66CA-3140-81DD-5C7CEBB7DED0}" type="datetimeFigureOut">
              <a:rPr lang="en-US" smtClean="0"/>
              <a:pPr/>
              <a:t>5/22/12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4CD0A-C715-004E-B979-23D77587619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8B1728-66CA-3140-81DD-5C7CEBB7DED0}" type="datetimeFigureOut">
              <a:rPr lang="en-US" smtClean="0"/>
              <a:pPr/>
              <a:t>5/22/12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94CD0A-C715-004E-B979-23D77587619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8B1728-66CA-3140-81DD-5C7CEBB7DED0}" type="datetimeFigureOut">
              <a:rPr lang="en-US" smtClean="0"/>
              <a:pPr/>
              <a:t>5/22/12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94CD0A-C715-004E-B979-23D77587619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8B1728-66CA-3140-81DD-5C7CEBB7DED0}" type="datetimeFigureOut">
              <a:rPr lang="en-US" smtClean="0"/>
              <a:pPr/>
              <a:t>5/22/12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94CD0A-C715-004E-B979-23D77587619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8B1728-66CA-3140-81DD-5C7CEBB7DED0}" type="datetimeFigureOut">
              <a:rPr lang="en-US" smtClean="0"/>
              <a:pPr/>
              <a:t>5/22/12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94CD0A-C715-004E-B979-23D77587619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8B1728-66CA-3140-81DD-5C7CEBB7DED0}" type="datetimeFigureOut">
              <a:rPr lang="en-US" smtClean="0"/>
              <a:pPr/>
              <a:t>5/22/12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BBB975-7112-7A4D-881B-992D0EFFEC9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8B1728-66CA-3140-81DD-5C7CEBB7DED0}" type="datetimeFigureOut">
              <a:rPr lang="en-US" smtClean="0"/>
              <a:pPr/>
              <a:t>5/22/12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94CD0A-C715-004E-B979-23D77587619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8B1728-66CA-3140-81DD-5C7CEBB7DED0}" type="datetimeFigureOut">
              <a:rPr lang="en-US" smtClean="0"/>
              <a:pPr/>
              <a:t>5/22/12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94CD0A-C715-004E-B979-23D77587619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42620"/>
            <a:ext cx="7772400" cy="1470025"/>
          </a:xfrm>
        </p:spPr>
        <p:txBody>
          <a:bodyPr>
            <a:normAutofit/>
          </a:bodyPr>
          <a:lstStyle/>
          <a:p>
            <a:r>
              <a:rPr lang="en-US" dirty="0" smtClean="0"/>
              <a:t>Systemic Lupus </a:t>
            </a:r>
            <a:r>
              <a:rPr lang="en-US" dirty="0" err="1" smtClean="0"/>
              <a:t>Erythematosus</a:t>
            </a:r>
            <a:endParaRPr lang="en-US" dirty="0"/>
          </a:p>
        </p:txBody>
      </p:sp>
      <p:sp>
        <p:nvSpPr>
          <p:cNvPr id="3" name="Subtitle 2"/>
          <p:cNvSpPr>
            <a:spLocks noGrp="1"/>
          </p:cNvSpPr>
          <p:nvPr>
            <p:ph type="subTitle" idx="1"/>
          </p:nvPr>
        </p:nvSpPr>
        <p:spPr>
          <a:xfrm>
            <a:off x="1371600" y="3589356"/>
            <a:ext cx="6400800" cy="1752600"/>
          </a:xfrm>
        </p:spPr>
        <p:txBody>
          <a:bodyPr/>
          <a:lstStyle/>
          <a:p>
            <a:r>
              <a:rPr lang="en-US" dirty="0" smtClean="0"/>
              <a:t>Jenny Hsu</a:t>
            </a:r>
          </a:p>
          <a:p>
            <a:r>
              <a:rPr lang="en-US" dirty="0" smtClean="0"/>
              <a:t>Gene 210</a:t>
            </a:r>
          </a:p>
          <a:p>
            <a:r>
              <a:rPr lang="en-US" dirty="0" smtClean="0"/>
              <a:t>05-22-2012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064"/>
            <a:ext cx="8229600" cy="1143000"/>
          </a:xfrm>
        </p:spPr>
        <p:txBody>
          <a:bodyPr/>
          <a:lstStyle/>
          <a:p>
            <a:r>
              <a:rPr lang="en-US" dirty="0" smtClean="0"/>
              <a:t>Adaptive Immune Response</a:t>
            </a:r>
            <a:endParaRPr lang="en-US" dirty="0"/>
          </a:p>
        </p:txBody>
      </p:sp>
      <p:sp>
        <p:nvSpPr>
          <p:cNvPr id="11" name="TextBox 10"/>
          <p:cNvSpPr txBox="1"/>
          <p:nvPr/>
        </p:nvSpPr>
        <p:spPr>
          <a:xfrm>
            <a:off x="2435412" y="939526"/>
            <a:ext cx="964326" cy="461665"/>
          </a:xfrm>
          <a:prstGeom prst="rect">
            <a:avLst/>
          </a:prstGeom>
          <a:noFill/>
        </p:spPr>
        <p:txBody>
          <a:bodyPr wrap="square" rtlCol="0">
            <a:spAutoFit/>
          </a:bodyPr>
          <a:lstStyle/>
          <a:p>
            <a:r>
              <a:rPr lang="en-US" sz="2400" b="1" dirty="0" smtClean="0"/>
              <a:t>T cells</a:t>
            </a:r>
            <a:endParaRPr lang="en-US" sz="2400" b="1" dirty="0"/>
          </a:p>
        </p:txBody>
      </p:sp>
      <p:grpSp>
        <p:nvGrpSpPr>
          <p:cNvPr id="19" name="Group 18"/>
          <p:cNvGrpSpPr/>
          <p:nvPr/>
        </p:nvGrpSpPr>
        <p:grpSpPr>
          <a:xfrm>
            <a:off x="52913" y="1401191"/>
            <a:ext cx="5358772" cy="4685249"/>
            <a:chOff x="0" y="2045166"/>
            <a:chExt cx="5358772" cy="4685249"/>
          </a:xfrm>
        </p:grpSpPr>
        <p:pic>
          <p:nvPicPr>
            <p:cNvPr id="10" name="Picture 9" descr="Screen shot 2012-05-20 at 12.27.14 AM.png"/>
            <p:cNvPicPr>
              <a:picLocks noChangeAspect="1"/>
            </p:cNvPicPr>
            <p:nvPr/>
          </p:nvPicPr>
          <p:blipFill>
            <a:blip r:embed="rId3"/>
            <a:stretch>
              <a:fillRect/>
            </a:stretch>
          </p:blipFill>
          <p:spPr>
            <a:xfrm>
              <a:off x="506086" y="2045166"/>
              <a:ext cx="4382832" cy="4467118"/>
            </a:xfrm>
            <a:prstGeom prst="rect">
              <a:avLst/>
            </a:prstGeom>
          </p:spPr>
        </p:pic>
        <p:sp>
          <p:nvSpPr>
            <p:cNvPr id="13" name="TextBox 12"/>
            <p:cNvSpPr txBox="1"/>
            <p:nvPr/>
          </p:nvSpPr>
          <p:spPr>
            <a:xfrm>
              <a:off x="37972" y="2554941"/>
              <a:ext cx="2472145" cy="738664"/>
            </a:xfrm>
            <a:prstGeom prst="rect">
              <a:avLst/>
            </a:prstGeom>
            <a:noFill/>
          </p:spPr>
          <p:txBody>
            <a:bodyPr wrap="square" rtlCol="0">
              <a:spAutoFit/>
            </a:bodyPr>
            <a:lstStyle/>
            <a:p>
              <a:r>
                <a:rPr lang="en-US" sz="1400" dirty="0" err="1" smtClean="0"/>
                <a:t>dendritic</a:t>
              </a:r>
              <a:r>
                <a:rPr lang="en-US" sz="1400" dirty="0" smtClean="0"/>
                <a:t> cell engulfs pathogen and produces antigen; presents antigen to precursor T cell</a:t>
              </a:r>
              <a:endParaRPr lang="en-US" sz="1400" dirty="0"/>
            </a:p>
          </p:txBody>
        </p:sp>
        <p:sp>
          <p:nvSpPr>
            <p:cNvPr id="14" name="TextBox 13"/>
            <p:cNvSpPr txBox="1"/>
            <p:nvPr/>
          </p:nvSpPr>
          <p:spPr>
            <a:xfrm>
              <a:off x="3280208" y="3775640"/>
              <a:ext cx="2078564" cy="307777"/>
            </a:xfrm>
            <a:prstGeom prst="rect">
              <a:avLst/>
            </a:prstGeom>
            <a:noFill/>
          </p:spPr>
          <p:txBody>
            <a:bodyPr wrap="square" rtlCol="0">
              <a:spAutoFit/>
            </a:bodyPr>
            <a:lstStyle/>
            <a:p>
              <a:r>
                <a:rPr lang="en-US" sz="1400" dirty="0" smtClean="0"/>
                <a:t>T cell differentiation</a:t>
              </a:r>
              <a:endParaRPr lang="en-US" sz="1400" dirty="0"/>
            </a:p>
          </p:txBody>
        </p:sp>
        <p:sp>
          <p:nvSpPr>
            <p:cNvPr id="15" name="TextBox 14"/>
            <p:cNvSpPr txBox="1"/>
            <p:nvPr/>
          </p:nvSpPr>
          <p:spPr>
            <a:xfrm>
              <a:off x="3820071" y="5244353"/>
              <a:ext cx="1274870" cy="738664"/>
            </a:xfrm>
            <a:prstGeom prst="rect">
              <a:avLst/>
            </a:prstGeom>
            <a:noFill/>
          </p:spPr>
          <p:txBody>
            <a:bodyPr wrap="square" rtlCol="0">
              <a:spAutoFit/>
            </a:bodyPr>
            <a:lstStyle/>
            <a:p>
              <a:r>
                <a:rPr lang="en-US" sz="1400" dirty="0" smtClean="0"/>
                <a:t>spur the growth of more T cells</a:t>
              </a:r>
              <a:endParaRPr lang="en-US" sz="1400" dirty="0"/>
            </a:p>
          </p:txBody>
        </p:sp>
        <p:sp>
          <p:nvSpPr>
            <p:cNvPr id="16" name="TextBox 15"/>
            <p:cNvSpPr txBox="1"/>
            <p:nvPr/>
          </p:nvSpPr>
          <p:spPr>
            <a:xfrm>
              <a:off x="2007591" y="4742341"/>
              <a:ext cx="1064815" cy="307777"/>
            </a:xfrm>
            <a:prstGeom prst="rect">
              <a:avLst/>
            </a:prstGeom>
            <a:noFill/>
          </p:spPr>
          <p:txBody>
            <a:bodyPr wrap="none" rtlCol="0">
              <a:spAutoFit/>
            </a:bodyPr>
            <a:lstStyle/>
            <a:p>
              <a:r>
                <a:rPr lang="en-US" sz="1400" dirty="0" smtClean="0"/>
                <a:t>infected cell</a:t>
              </a:r>
              <a:endParaRPr lang="en-US" sz="1400" dirty="0"/>
            </a:p>
          </p:txBody>
        </p:sp>
        <p:sp>
          <p:nvSpPr>
            <p:cNvPr id="17" name="TextBox 16"/>
            <p:cNvSpPr txBox="1"/>
            <p:nvPr/>
          </p:nvSpPr>
          <p:spPr>
            <a:xfrm>
              <a:off x="2022532" y="6422638"/>
              <a:ext cx="1467068" cy="307777"/>
            </a:xfrm>
            <a:prstGeom prst="rect">
              <a:avLst/>
            </a:prstGeom>
            <a:noFill/>
          </p:spPr>
          <p:txBody>
            <a:bodyPr wrap="none" rtlCol="0">
              <a:spAutoFit/>
            </a:bodyPr>
            <a:lstStyle/>
            <a:p>
              <a:r>
                <a:rPr lang="en-US" sz="1400" dirty="0" smtClean="0"/>
                <a:t>become </a:t>
              </a:r>
              <a:r>
                <a:rPr lang="en-US" sz="1400" dirty="0" err="1" smtClean="0"/>
                <a:t>cytotoxic</a:t>
              </a:r>
              <a:endParaRPr lang="en-US" sz="1400" dirty="0"/>
            </a:p>
          </p:txBody>
        </p:sp>
        <p:sp>
          <p:nvSpPr>
            <p:cNvPr id="18" name="TextBox 17"/>
            <p:cNvSpPr txBox="1"/>
            <p:nvPr/>
          </p:nvSpPr>
          <p:spPr>
            <a:xfrm>
              <a:off x="0" y="5244353"/>
              <a:ext cx="2187826" cy="307777"/>
            </a:xfrm>
            <a:prstGeom prst="rect">
              <a:avLst/>
            </a:prstGeom>
            <a:noFill/>
          </p:spPr>
          <p:txBody>
            <a:bodyPr wrap="square" rtlCol="0">
              <a:spAutoFit/>
            </a:bodyPr>
            <a:lstStyle/>
            <a:p>
              <a:r>
                <a:rPr lang="en-US" sz="1400" dirty="0" smtClean="0"/>
                <a:t>become helper T cells</a:t>
              </a:r>
              <a:endParaRPr lang="en-US" sz="1400" dirty="0"/>
            </a:p>
          </p:txBody>
        </p:sp>
      </p:grpSp>
      <p:sp>
        <p:nvSpPr>
          <p:cNvPr id="25" name="TextBox 24"/>
          <p:cNvSpPr txBox="1"/>
          <p:nvPr/>
        </p:nvSpPr>
        <p:spPr>
          <a:xfrm>
            <a:off x="6725278" y="939526"/>
            <a:ext cx="1148721" cy="461665"/>
          </a:xfrm>
          <a:prstGeom prst="rect">
            <a:avLst/>
          </a:prstGeom>
          <a:noFill/>
        </p:spPr>
        <p:txBody>
          <a:bodyPr wrap="square" rtlCol="0">
            <a:spAutoFit/>
          </a:bodyPr>
          <a:lstStyle/>
          <a:p>
            <a:r>
              <a:rPr lang="en-US" sz="2400" b="1" dirty="0" smtClean="0"/>
              <a:t>B cells</a:t>
            </a:r>
            <a:endParaRPr lang="en-US" sz="2400" b="1" dirty="0"/>
          </a:p>
        </p:txBody>
      </p:sp>
      <p:grpSp>
        <p:nvGrpSpPr>
          <p:cNvPr id="33" name="Group 32"/>
          <p:cNvGrpSpPr/>
          <p:nvPr/>
        </p:nvGrpSpPr>
        <p:grpSpPr>
          <a:xfrm>
            <a:off x="5736173" y="1419415"/>
            <a:ext cx="3391717" cy="4785047"/>
            <a:chOff x="5810878" y="1419415"/>
            <a:chExt cx="3391717" cy="4785047"/>
          </a:xfrm>
        </p:grpSpPr>
        <p:grpSp>
          <p:nvGrpSpPr>
            <p:cNvPr id="32" name="Group 31"/>
            <p:cNvGrpSpPr/>
            <p:nvPr/>
          </p:nvGrpSpPr>
          <p:grpSpPr>
            <a:xfrm>
              <a:off x="5810878" y="1464238"/>
              <a:ext cx="2339238" cy="4740224"/>
              <a:chOff x="5810878" y="1464238"/>
              <a:chExt cx="2339238" cy="4740224"/>
            </a:xfrm>
          </p:grpSpPr>
          <p:pic>
            <p:nvPicPr>
              <p:cNvPr id="24" name="Picture 23" descr="Screen shot 2012-05-20 at 10.20.14 AM.png"/>
              <p:cNvPicPr>
                <a:picLocks noChangeAspect="1"/>
              </p:cNvPicPr>
              <p:nvPr/>
            </p:nvPicPr>
            <p:blipFill>
              <a:blip r:embed="rId4"/>
              <a:stretch>
                <a:fillRect/>
              </a:stretch>
            </p:blipFill>
            <p:spPr>
              <a:xfrm>
                <a:off x="5969895" y="1464238"/>
                <a:ext cx="2180221" cy="4740224"/>
              </a:xfrm>
              <a:prstGeom prst="rect">
                <a:avLst/>
              </a:prstGeom>
            </p:spPr>
          </p:pic>
          <p:sp>
            <p:nvSpPr>
              <p:cNvPr id="30" name="Rectangle 29"/>
              <p:cNvSpPr/>
              <p:nvPr/>
            </p:nvSpPr>
            <p:spPr>
              <a:xfrm>
                <a:off x="5810878" y="2982242"/>
                <a:ext cx="914400" cy="914400"/>
              </a:xfrm>
              <a:prstGeom prst="rect">
                <a:avLst/>
              </a:prstGeom>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1" name="Rectangle 30"/>
              <p:cNvSpPr/>
              <p:nvPr/>
            </p:nvSpPr>
            <p:spPr>
              <a:xfrm>
                <a:off x="5963278" y="1854771"/>
                <a:ext cx="914400" cy="914400"/>
              </a:xfrm>
              <a:prstGeom prst="rect">
                <a:avLst/>
              </a:prstGeom>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
          <p:nvSpPr>
            <p:cNvPr id="26" name="TextBox 25"/>
            <p:cNvSpPr txBox="1"/>
            <p:nvPr/>
          </p:nvSpPr>
          <p:spPr>
            <a:xfrm>
              <a:off x="7896119" y="1419415"/>
              <a:ext cx="731691" cy="307777"/>
            </a:xfrm>
            <a:prstGeom prst="rect">
              <a:avLst/>
            </a:prstGeom>
            <a:noFill/>
          </p:spPr>
          <p:txBody>
            <a:bodyPr wrap="none" rtlCol="0">
              <a:spAutoFit/>
            </a:bodyPr>
            <a:lstStyle/>
            <a:p>
              <a:r>
                <a:rPr lang="en-US" sz="1400" dirty="0" smtClean="0"/>
                <a:t>antigen</a:t>
              </a:r>
              <a:endParaRPr lang="en-US" sz="1400" dirty="0"/>
            </a:p>
          </p:txBody>
        </p:sp>
        <p:sp>
          <p:nvSpPr>
            <p:cNvPr id="27" name="TextBox 26"/>
            <p:cNvSpPr txBox="1"/>
            <p:nvPr/>
          </p:nvSpPr>
          <p:spPr>
            <a:xfrm>
              <a:off x="7873999" y="1727192"/>
              <a:ext cx="1328596" cy="523220"/>
            </a:xfrm>
            <a:prstGeom prst="rect">
              <a:avLst/>
            </a:prstGeom>
            <a:noFill/>
          </p:spPr>
          <p:txBody>
            <a:bodyPr wrap="square" rtlCol="0">
              <a:spAutoFit/>
            </a:bodyPr>
            <a:lstStyle/>
            <a:p>
              <a:r>
                <a:rPr lang="en-US" sz="1400" dirty="0" smtClean="0"/>
                <a:t>antigen-specific</a:t>
              </a:r>
            </a:p>
            <a:p>
              <a:r>
                <a:rPr lang="en-US" sz="1400" dirty="0" smtClean="0"/>
                <a:t>receptor</a:t>
              </a:r>
              <a:endParaRPr lang="en-US" sz="1400" dirty="0"/>
            </a:p>
          </p:txBody>
        </p:sp>
      </p:grpSp>
      <p:sp>
        <p:nvSpPr>
          <p:cNvPr id="34" name="TextBox 33"/>
          <p:cNvSpPr txBox="1"/>
          <p:nvPr/>
        </p:nvSpPr>
        <p:spPr>
          <a:xfrm>
            <a:off x="5501331" y="2873745"/>
            <a:ext cx="1391288" cy="954107"/>
          </a:xfrm>
          <a:prstGeom prst="rect">
            <a:avLst/>
          </a:prstGeom>
          <a:noFill/>
        </p:spPr>
        <p:txBody>
          <a:bodyPr wrap="square" rtlCol="0">
            <a:spAutoFit/>
          </a:bodyPr>
          <a:lstStyle/>
          <a:p>
            <a:r>
              <a:rPr lang="en-US" sz="1400" dirty="0" smtClean="0"/>
              <a:t>antigen is processed and presented to T cell</a:t>
            </a:r>
            <a:endParaRPr lang="en-US" sz="1400" dirty="0"/>
          </a:p>
        </p:txBody>
      </p:sp>
      <p:sp>
        <p:nvSpPr>
          <p:cNvPr id="35" name="TextBox 34"/>
          <p:cNvSpPr txBox="1"/>
          <p:nvPr/>
        </p:nvSpPr>
        <p:spPr>
          <a:xfrm>
            <a:off x="5207618" y="4083425"/>
            <a:ext cx="989511" cy="738664"/>
          </a:xfrm>
          <a:prstGeom prst="rect">
            <a:avLst/>
          </a:prstGeom>
          <a:noFill/>
        </p:spPr>
        <p:txBody>
          <a:bodyPr wrap="square" rtlCol="0">
            <a:spAutoFit/>
          </a:bodyPr>
          <a:lstStyle/>
          <a:p>
            <a:r>
              <a:rPr lang="en-US" sz="1400" dirty="0" smtClean="0"/>
              <a:t>T cell activates the B cell</a:t>
            </a:r>
            <a:endParaRPr lang="en-US" sz="1400" dirty="0"/>
          </a:p>
        </p:txBody>
      </p:sp>
      <p:sp>
        <p:nvSpPr>
          <p:cNvPr id="36" name="TextBox 35"/>
          <p:cNvSpPr txBox="1"/>
          <p:nvPr/>
        </p:nvSpPr>
        <p:spPr>
          <a:xfrm>
            <a:off x="7888940" y="4297365"/>
            <a:ext cx="1253891" cy="2462213"/>
          </a:xfrm>
          <a:prstGeom prst="rect">
            <a:avLst/>
          </a:prstGeom>
          <a:noFill/>
        </p:spPr>
        <p:txBody>
          <a:bodyPr wrap="square" rtlCol="0">
            <a:spAutoFit/>
          </a:bodyPr>
          <a:lstStyle/>
          <a:p>
            <a:r>
              <a:rPr lang="en-US" sz="1400" dirty="0" smtClean="0"/>
              <a:t>activated B cell produces antibodies that bind to antigens; antibody-antigen binding enhances the activity of all leukocytes</a:t>
            </a:r>
            <a:endParaRPr lang="en-US" sz="1400" dirty="0"/>
          </a:p>
        </p:txBody>
      </p:sp>
      <p:sp>
        <p:nvSpPr>
          <p:cNvPr id="29" name="Rectangle 28"/>
          <p:cNvSpPr/>
          <p:nvPr/>
        </p:nvSpPr>
        <p:spPr>
          <a:xfrm>
            <a:off x="7186706" y="2450353"/>
            <a:ext cx="888705" cy="199277"/>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Title 12"/>
          <p:cNvSpPr>
            <a:spLocks noGrp="1"/>
          </p:cNvSpPr>
          <p:nvPr>
            <p:ph type="title"/>
          </p:nvPr>
        </p:nvSpPr>
        <p:spPr>
          <a:xfrm>
            <a:off x="457200" y="-9241"/>
            <a:ext cx="8229600" cy="1143000"/>
          </a:xfrm>
        </p:spPr>
        <p:txBody>
          <a:bodyPr/>
          <a:lstStyle/>
          <a:p>
            <a:r>
              <a:rPr lang="en-US" dirty="0" smtClean="0"/>
              <a:t>Inflammation in Lupus</a:t>
            </a:r>
            <a:endParaRPr lang="en-US" dirty="0"/>
          </a:p>
        </p:txBody>
      </p:sp>
      <p:grpSp>
        <p:nvGrpSpPr>
          <p:cNvPr id="33" name="Group 32"/>
          <p:cNvGrpSpPr/>
          <p:nvPr/>
        </p:nvGrpSpPr>
        <p:grpSpPr>
          <a:xfrm>
            <a:off x="218144" y="1073995"/>
            <a:ext cx="9111128" cy="5032512"/>
            <a:chOff x="457200" y="1073995"/>
            <a:chExt cx="9111128" cy="5032512"/>
          </a:xfrm>
        </p:grpSpPr>
        <p:pic>
          <p:nvPicPr>
            <p:cNvPr id="18" name="Picture 17" descr="Screen shot 2012-05-20 at 12.21.33 PM.png"/>
            <p:cNvPicPr>
              <a:picLocks noChangeAspect="1"/>
            </p:cNvPicPr>
            <p:nvPr/>
          </p:nvPicPr>
          <p:blipFill>
            <a:blip r:embed="rId3"/>
            <a:stretch>
              <a:fillRect/>
            </a:stretch>
          </p:blipFill>
          <p:spPr>
            <a:xfrm>
              <a:off x="457200" y="1133759"/>
              <a:ext cx="7581153" cy="4972748"/>
            </a:xfrm>
            <a:prstGeom prst="rect">
              <a:avLst/>
            </a:prstGeom>
          </p:spPr>
        </p:pic>
        <p:sp>
          <p:nvSpPr>
            <p:cNvPr id="19" name="TextBox 18"/>
            <p:cNvSpPr txBox="1"/>
            <p:nvPr/>
          </p:nvSpPr>
          <p:spPr>
            <a:xfrm>
              <a:off x="1643530" y="4678099"/>
              <a:ext cx="1120588" cy="830997"/>
            </a:xfrm>
            <a:prstGeom prst="rect">
              <a:avLst/>
            </a:prstGeom>
            <a:noFill/>
          </p:spPr>
          <p:txBody>
            <a:bodyPr wrap="square" rtlCol="0">
              <a:spAutoFit/>
            </a:bodyPr>
            <a:lstStyle/>
            <a:p>
              <a:r>
                <a:rPr lang="en-US" sz="1600" dirty="0" smtClean="0"/>
                <a:t>innate immune response</a:t>
              </a:r>
              <a:endParaRPr lang="en-US" sz="1600" dirty="0"/>
            </a:p>
          </p:txBody>
        </p:sp>
        <p:sp>
          <p:nvSpPr>
            <p:cNvPr id="20" name="TextBox 19"/>
            <p:cNvSpPr txBox="1"/>
            <p:nvPr/>
          </p:nvSpPr>
          <p:spPr>
            <a:xfrm>
              <a:off x="2916517" y="3531827"/>
              <a:ext cx="1341717" cy="584776"/>
            </a:xfrm>
            <a:prstGeom prst="rect">
              <a:avLst/>
            </a:prstGeom>
            <a:noFill/>
          </p:spPr>
          <p:txBody>
            <a:bodyPr wrap="square" rtlCol="0">
              <a:spAutoFit/>
            </a:bodyPr>
            <a:lstStyle/>
            <a:p>
              <a:r>
                <a:rPr lang="en-US" sz="1600" dirty="0" smtClean="0"/>
                <a:t>release of self-antigens</a:t>
              </a:r>
              <a:endParaRPr lang="en-US" sz="1600" dirty="0"/>
            </a:p>
          </p:txBody>
        </p:sp>
        <p:sp>
          <p:nvSpPr>
            <p:cNvPr id="21" name="TextBox 20"/>
            <p:cNvSpPr txBox="1"/>
            <p:nvPr/>
          </p:nvSpPr>
          <p:spPr>
            <a:xfrm>
              <a:off x="4303057" y="1073995"/>
              <a:ext cx="1778000" cy="830997"/>
            </a:xfrm>
            <a:prstGeom prst="rect">
              <a:avLst/>
            </a:prstGeom>
            <a:noFill/>
          </p:spPr>
          <p:txBody>
            <a:bodyPr wrap="square" rtlCol="0">
              <a:spAutoFit/>
            </a:bodyPr>
            <a:lstStyle/>
            <a:p>
              <a:r>
                <a:rPr lang="en-US" sz="1600" dirty="0" smtClean="0"/>
                <a:t>B cells become </a:t>
              </a:r>
              <a:r>
                <a:rPr lang="en-US" sz="1600" dirty="0" err="1" smtClean="0"/>
                <a:t>autoreactive</a:t>
              </a:r>
              <a:r>
                <a:rPr lang="en-US" sz="1600" dirty="0" smtClean="0"/>
                <a:t> and </a:t>
              </a:r>
              <a:r>
                <a:rPr lang="en-US" sz="1600" dirty="0" err="1" smtClean="0"/>
                <a:t>hyperactivated</a:t>
              </a:r>
              <a:endParaRPr lang="en-US" sz="1600" dirty="0"/>
            </a:p>
          </p:txBody>
        </p:sp>
        <p:sp>
          <p:nvSpPr>
            <p:cNvPr id="22" name="TextBox 21"/>
            <p:cNvSpPr txBox="1"/>
            <p:nvPr/>
          </p:nvSpPr>
          <p:spPr>
            <a:xfrm>
              <a:off x="1900516" y="1133759"/>
              <a:ext cx="1386542" cy="1323439"/>
            </a:xfrm>
            <a:prstGeom prst="rect">
              <a:avLst/>
            </a:prstGeom>
            <a:noFill/>
          </p:spPr>
          <p:txBody>
            <a:bodyPr wrap="square" rtlCol="0">
              <a:spAutoFit/>
            </a:bodyPr>
            <a:lstStyle/>
            <a:p>
              <a:r>
                <a:rPr lang="en-US" sz="1600" dirty="0" smtClean="0"/>
                <a:t>T cells become </a:t>
              </a:r>
              <a:r>
                <a:rPr lang="en-US" sz="1600" dirty="0" err="1" smtClean="0"/>
                <a:t>autoreactive</a:t>
              </a:r>
              <a:r>
                <a:rPr lang="en-US" sz="1600" dirty="0" smtClean="0"/>
                <a:t>, overproduce </a:t>
              </a:r>
              <a:r>
                <a:rPr lang="en-US" sz="1600" dirty="0" err="1" smtClean="0"/>
                <a:t>cytotoxins</a:t>
              </a:r>
              <a:endParaRPr lang="en-US" sz="1600" dirty="0"/>
            </a:p>
          </p:txBody>
        </p:sp>
        <p:sp>
          <p:nvSpPr>
            <p:cNvPr id="24" name="TextBox 23"/>
            <p:cNvSpPr txBox="1"/>
            <p:nvPr/>
          </p:nvSpPr>
          <p:spPr>
            <a:xfrm>
              <a:off x="4784163" y="2430917"/>
              <a:ext cx="1625603" cy="830997"/>
            </a:xfrm>
            <a:prstGeom prst="rect">
              <a:avLst/>
            </a:prstGeom>
            <a:noFill/>
          </p:spPr>
          <p:txBody>
            <a:bodyPr wrap="square" rtlCol="0">
              <a:spAutoFit/>
            </a:bodyPr>
            <a:lstStyle/>
            <a:p>
              <a:r>
                <a:rPr lang="en-US" sz="1600" dirty="0" smtClean="0"/>
                <a:t>B cells overproduce antibodies</a:t>
              </a:r>
              <a:endParaRPr lang="en-US" sz="1600" dirty="0"/>
            </a:p>
          </p:txBody>
        </p:sp>
        <p:sp>
          <p:nvSpPr>
            <p:cNvPr id="25" name="TextBox 24"/>
            <p:cNvSpPr txBox="1"/>
            <p:nvPr/>
          </p:nvSpPr>
          <p:spPr>
            <a:xfrm>
              <a:off x="6532284" y="1480984"/>
              <a:ext cx="2049929" cy="1077218"/>
            </a:xfrm>
            <a:prstGeom prst="rect">
              <a:avLst/>
            </a:prstGeom>
            <a:noFill/>
          </p:spPr>
          <p:txBody>
            <a:bodyPr wrap="square" rtlCol="0">
              <a:spAutoFit/>
            </a:bodyPr>
            <a:lstStyle/>
            <a:p>
              <a:r>
                <a:rPr lang="en-US" sz="1600" b="1" dirty="0" smtClean="0"/>
                <a:t>Decreased clearance of antibody-antigen complexes and immune cells</a:t>
              </a:r>
              <a:endParaRPr lang="en-US" sz="1600" b="1" dirty="0"/>
            </a:p>
          </p:txBody>
        </p:sp>
        <p:cxnSp>
          <p:nvCxnSpPr>
            <p:cNvPr id="27" name="Straight Arrow Connector 26"/>
            <p:cNvCxnSpPr/>
            <p:nvPr/>
          </p:nvCxnSpPr>
          <p:spPr>
            <a:xfrm rot="5400000">
              <a:off x="6975164" y="2944986"/>
              <a:ext cx="632265" cy="1590"/>
            </a:xfrm>
            <a:prstGeom prst="straightConnector1">
              <a:avLst/>
            </a:prstGeom>
            <a:ln w="19050" cap="flat" cmpd="sng" algn="ctr">
              <a:solidFill>
                <a:schemeClr val="tx1"/>
              </a:solidFill>
              <a:prstDash val="solid"/>
              <a:round/>
              <a:headEnd type="none" w="med" len="med"/>
              <a:tailEnd type="arrow" w="med" len="med"/>
            </a:ln>
          </p:spPr>
          <p:style>
            <a:lnRef idx="1">
              <a:schemeClr val="accent5"/>
            </a:lnRef>
            <a:fillRef idx="0">
              <a:schemeClr val="accent5"/>
            </a:fillRef>
            <a:effectRef idx="0">
              <a:schemeClr val="accent5"/>
            </a:effectRef>
            <a:fontRef idx="minor">
              <a:schemeClr val="tx1"/>
            </a:fontRef>
          </p:style>
        </p:cxnSp>
        <p:sp>
          <p:nvSpPr>
            <p:cNvPr id="31" name="TextBox 30"/>
            <p:cNvSpPr txBox="1"/>
            <p:nvPr/>
          </p:nvSpPr>
          <p:spPr>
            <a:xfrm>
              <a:off x="5871885" y="3308493"/>
              <a:ext cx="1553882" cy="1077218"/>
            </a:xfrm>
            <a:prstGeom prst="rect">
              <a:avLst/>
            </a:prstGeom>
            <a:noFill/>
          </p:spPr>
          <p:txBody>
            <a:bodyPr wrap="square" rtlCol="0">
              <a:spAutoFit/>
            </a:bodyPr>
            <a:lstStyle/>
            <a:p>
              <a:r>
                <a:rPr lang="en-US" sz="1600" dirty="0" smtClean="0"/>
                <a:t>T cells and immune complexes accumulate</a:t>
              </a:r>
              <a:endParaRPr lang="en-US" sz="1600" dirty="0"/>
            </a:p>
          </p:txBody>
        </p:sp>
        <p:sp>
          <p:nvSpPr>
            <p:cNvPr id="32" name="TextBox 31"/>
            <p:cNvSpPr txBox="1"/>
            <p:nvPr/>
          </p:nvSpPr>
          <p:spPr>
            <a:xfrm>
              <a:off x="8014446" y="3218847"/>
              <a:ext cx="1553882" cy="1077218"/>
            </a:xfrm>
            <a:prstGeom prst="rect">
              <a:avLst/>
            </a:prstGeom>
            <a:noFill/>
          </p:spPr>
          <p:txBody>
            <a:bodyPr wrap="square" rtlCol="0">
              <a:spAutoFit/>
            </a:bodyPr>
            <a:lstStyle/>
            <a:p>
              <a:r>
                <a:rPr lang="en-US" sz="1600" dirty="0" smtClean="0"/>
                <a:t>chronic inflammation and tissue damage</a:t>
              </a:r>
              <a:endParaRPr lang="en-US" sz="1600" dirty="0"/>
            </a:p>
          </p:txBody>
        </p:sp>
      </p:grpSp>
      <p:sp>
        <p:nvSpPr>
          <p:cNvPr id="35" name="TextBox 34"/>
          <p:cNvSpPr txBox="1"/>
          <p:nvPr/>
        </p:nvSpPr>
        <p:spPr>
          <a:xfrm>
            <a:off x="6111180" y="6360464"/>
            <a:ext cx="2575620" cy="307777"/>
          </a:xfrm>
          <a:prstGeom prst="rect">
            <a:avLst/>
          </a:prstGeom>
          <a:noFill/>
        </p:spPr>
        <p:txBody>
          <a:bodyPr wrap="none" rtlCol="0">
            <a:spAutoFit/>
          </a:bodyPr>
          <a:lstStyle/>
          <a:p>
            <a:r>
              <a:rPr lang="en-US" sz="1400" dirty="0" smtClean="0"/>
              <a:t>Adapted from Cooper et al, 2008</a:t>
            </a:r>
          </a:p>
        </p:txBody>
      </p:sp>
      <p:sp>
        <p:nvSpPr>
          <p:cNvPr id="15" name="Rectangle 14"/>
          <p:cNvSpPr/>
          <p:nvPr/>
        </p:nvSpPr>
        <p:spPr>
          <a:xfrm>
            <a:off x="2868706" y="1934874"/>
            <a:ext cx="1150472" cy="216655"/>
          </a:xfrm>
          <a:prstGeom prst="rect">
            <a:avLst/>
          </a:prstGeom>
          <a:solidFill>
            <a:srgbClr val="FFFFFF"/>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Rectangle 15"/>
          <p:cNvSpPr/>
          <p:nvPr/>
        </p:nvSpPr>
        <p:spPr>
          <a:xfrm>
            <a:off x="3048002" y="4678099"/>
            <a:ext cx="3436469" cy="1428408"/>
          </a:xfrm>
          <a:prstGeom prst="rect">
            <a:avLst/>
          </a:prstGeom>
          <a:solidFill>
            <a:srgbClr val="FFFFFF"/>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Rectangle 16"/>
          <p:cNvSpPr/>
          <p:nvPr/>
        </p:nvSpPr>
        <p:spPr>
          <a:xfrm>
            <a:off x="2375649" y="4116603"/>
            <a:ext cx="1344705" cy="828926"/>
          </a:xfrm>
          <a:prstGeom prst="rect">
            <a:avLst/>
          </a:prstGeom>
          <a:solidFill>
            <a:srgbClr val="FFFFFF"/>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3" name="Rectangle 22"/>
          <p:cNvSpPr/>
          <p:nvPr/>
        </p:nvSpPr>
        <p:spPr>
          <a:xfrm>
            <a:off x="1661460" y="3774817"/>
            <a:ext cx="714189" cy="683571"/>
          </a:xfrm>
          <a:prstGeom prst="rect">
            <a:avLst/>
          </a:prstGeom>
          <a:solidFill>
            <a:srgbClr val="FFFFFF"/>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6" name="Rectangle 25"/>
          <p:cNvSpPr/>
          <p:nvPr/>
        </p:nvSpPr>
        <p:spPr>
          <a:xfrm>
            <a:off x="1529982" y="4071779"/>
            <a:ext cx="292846" cy="149581"/>
          </a:xfrm>
          <a:prstGeom prst="rect">
            <a:avLst/>
          </a:prstGeom>
          <a:solidFill>
            <a:srgbClr val="FFFFFF"/>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8" name="Rectangle 27"/>
          <p:cNvSpPr/>
          <p:nvPr/>
        </p:nvSpPr>
        <p:spPr>
          <a:xfrm>
            <a:off x="5513301" y="4319864"/>
            <a:ext cx="714189" cy="683571"/>
          </a:xfrm>
          <a:prstGeom prst="rect">
            <a:avLst/>
          </a:prstGeom>
          <a:solidFill>
            <a:srgbClr val="FFFFFF"/>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At Risk?</a:t>
            </a:r>
            <a:endParaRPr lang="en-US" dirty="0"/>
          </a:p>
        </p:txBody>
      </p:sp>
      <p:sp>
        <p:nvSpPr>
          <p:cNvPr id="5" name="Content Placeholder 4"/>
          <p:cNvSpPr>
            <a:spLocks noGrp="1"/>
          </p:cNvSpPr>
          <p:nvPr>
            <p:ph sz="half" idx="2"/>
          </p:nvPr>
        </p:nvSpPr>
        <p:spPr/>
        <p:txBody>
          <a:bodyPr>
            <a:normAutofit fontScale="85000" lnSpcReduction="20000"/>
          </a:bodyPr>
          <a:lstStyle/>
          <a:p>
            <a:r>
              <a:rPr lang="en-US" dirty="0" smtClean="0"/>
              <a:t>Affects “reproductive-age women” (between the ages of 20 and 40) 9 times more than men. </a:t>
            </a:r>
          </a:p>
          <a:p>
            <a:pPr>
              <a:buNone/>
            </a:pPr>
            <a:endParaRPr lang="en-US" dirty="0" smtClean="0"/>
          </a:p>
          <a:p>
            <a:r>
              <a:rPr lang="en-US" dirty="0" smtClean="0"/>
              <a:t>After menopause, women are 2.5 times more likely than men to develop lupus. </a:t>
            </a:r>
          </a:p>
          <a:p>
            <a:pPr>
              <a:buNone/>
            </a:pPr>
            <a:endParaRPr lang="en-US" dirty="0" smtClean="0"/>
          </a:p>
          <a:p>
            <a:r>
              <a:rPr lang="en-US" dirty="0" smtClean="0"/>
              <a:t>African Americans, Latinos, and Asians are 2-4 times more likely to develop lupus. </a:t>
            </a:r>
          </a:p>
          <a:p>
            <a:endParaRPr lang="en-US" dirty="0"/>
          </a:p>
        </p:txBody>
      </p:sp>
      <p:pic>
        <p:nvPicPr>
          <p:cNvPr id="8" name="Content Placeholder 7" descr="Screen shot 2012-05-17 at 11.09.03 PM.png"/>
          <p:cNvPicPr>
            <a:picLocks noGrp="1" noChangeAspect="1"/>
          </p:cNvPicPr>
          <p:nvPr>
            <p:ph sz="half" idx="1"/>
          </p:nvPr>
        </p:nvPicPr>
        <p:blipFill>
          <a:blip r:embed="rId3"/>
          <a:srcRect t="-4077" b="-4561"/>
          <a:stretch>
            <a:fillRect/>
          </a:stretch>
        </p:blipFill>
        <p:spPr>
          <a:xfrm>
            <a:off x="457200" y="1600200"/>
            <a:ext cx="4038600" cy="2958353"/>
          </a:xfrm>
        </p:spPr>
      </p:pic>
      <p:sp>
        <p:nvSpPr>
          <p:cNvPr id="9" name="TextBox 8"/>
          <p:cNvSpPr txBox="1"/>
          <p:nvPr/>
        </p:nvSpPr>
        <p:spPr>
          <a:xfrm>
            <a:off x="6678705" y="6189844"/>
            <a:ext cx="2182922" cy="369332"/>
          </a:xfrm>
          <a:prstGeom prst="rect">
            <a:avLst/>
          </a:prstGeom>
          <a:noFill/>
        </p:spPr>
        <p:txBody>
          <a:bodyPr wrap="none" rtlCol="0">
            <a:spAutoFit/>
          </a:bodyPr>
          <a:lstStyle/>
          <a:p>
            <a:r>
              <a:rPr lang="en-US" dirty="0" smtClean="0"/>
              <a:t>Pons-</a:t>
            </a:r>
            <a:r>
              <a:rPr lang="en-US" dirty="0" err="1" smtClean="0"/>
              <a:t>Estel</a:t>
            </a:r>
            <a:r>
              <a:rPr lang="en-US" dirty="0" smtClean="0"/>
              <a:t> et al, 2010</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At Risk?</a:t>
            </a:r>
            <a:endParaRPr lang="en-US" dirty="0"/>
          </a:p>
        </p:txBody>
      </p:sp>
      <p:pic>
        <p:nvPicPr>
          <p:cNvPr id="5" name="Content Placeholder 4" descr="Screen shot 2012-05-18 at 12.33.26 AM.png"/>
          <p:cNvPicPr>
            <a:picLocks noGrp="1" noChangeAspect="1"/>
          </p:cNvPicPr>
          <p:nvPr>
            <p:ph sz="half" idx="1"/>
          </p:nvPr>
        </p:nvPicPr>
        <p:blipFill>
          <a:blip r:embed="rId3"/>
          <a:srcRect t="-2707" b="-3183"/>
          <a:stretch>
            <a:fillRect/>
          </a:stretch>
        </p:blipFill>
        <p:spPr>
          <a:xfrm>
            <a:off x="457200" y="1600200"/>
            <a:ext cx="4038600" cy="2928471"/>
          </a:xfrm>
        </p:spPr>
      </p:pic>
      <p:sp>
        <p:nvSpPr>
          <p:cNvPr id="4" name="Content Placeholder 3"/>
          <p:cNvSpPr>
            <a:spLocks noGrp="1"/>
          </p:cNvSpPr>
          <p:nvPr>
            <p:ph sz="half" idx="2"/>
          </p:nvPr>
        </p:nvSpPr>
        <p:spPr/>
        <p:txBody>
          <a:bodyPr>
            <a:normAutofit fontScale="92500" lnSpcReduction="10000"/>
          </a:bodyPr>
          <a:lstStyle/>
          <a:p>
            <a:r>
              <a:rPr lang="en-US" dirty="0" smtClean="0"/>
              <a:t>A sibling of the patient has 20 times the disease risk (2% versus 0.5-1.0%).</a:t>
            </a:r>
          </a:p>
          <a:p>
            <a:pPr>
              <a:buNone/>
            </a:pPr>
            <a:endParaRPr lang="en-US" dirty="0" smtClean="0"/>
          </a:p>
          <a:p>
            <a:r>
              <a:rPr lang="en-US" dirty="0" smtClean="0"/>
              <a:t>Concordance rate of 24%-57% in </a:t>
            </a:r>
            <a:r>
              <a:rPr lang="en-US" dirty="0" err="1" smtClean="0"/>
              <a:t>dizygotic</a:t>
            </a:r>
            <a:r>
              <a:rPr lang="en-US" dirty="0" smtClean="0"/>
              <a:t> twins. </a:t>
            </a:r>
          </a:p>
          <a:p>
            <a:pPr>
              <a:buNone/>
            </a:pPr>
            <a:endParaRPr lang="en-US" dirty="0" smtClean="0"/>
          </a:p>
          <a:p>
            <a:r>
              <a:rPr lang="en-US" dirty="0" smtClean="0"/>
              <a:t>10-fold lower concordance rate of 2-5% in monozygotic twins.  </a:t>
            </a:r>
          </a:p>
          <a:p>
            <a:endParaRPr lang="en-US" dirty="0"/>
          </a:p>
        </p:txBody>
      </p:sp>
      <p:sp>
        <p:nvSpPr>
          <p:cNvPr id="6" name="TextBox 5"/>
          <p:cNvSpPr txBox="1"/>
          <p:nvPr/>
        </p:nvSpPr>
        <p:spPr>
          <a:xfrm>
            <a:off x="6094173" y="6130081"/>
            <a:ext cx="1946116" cy="646331"/>
          </a:xfrm>
          <a:prstGeom prst="rect">
            <a:avLst/>
          </a:prstGeom>
          <a:noFill/>
        </p:spPr>
        <p:txBody>
          <a:bodyPr wrap="none" rtlCol="0">
            <a:spAutoFit/>
          </a:bodyPr>
          <a:lstStyle/>
          <a:p>
            <a:r>
              <a:rPr lang="en-US" dirty="0" err="1" smtClean="0"/>
              <a:t>Tsao</a:t>
            </a:r>
            <a:r>
              <a:rPr lang="en-US" dirty="0" smtClean="0"/>
              <a:t> et al, 2002; </a:t>
            </a:r>
          </a:p>
          <a:p>
            <a:r>
              <a:rPr lang="en-US" dirty="0" err="1" smtClean="0"/>
              <a:t>Deapen</a:t>
            </a:r>
            <a:r>
              <a:rPr lang="en-US" dirty="0" smtClean="0"/>
              <a:t> et al, 1992</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a:bodyPr>
          <a:lstStyle/>
          <a:p>
            <a:pPr marL="571500" indent="-571500">
              <a:buAutoNum type="romanUcPeriod"/>
            </a:pPr>
            <a:r>
              <a:rPr lang="en-US" dirty="0" smtClean="0"/>
              <a:t>Introduction</a:t>
            </a:r>
          </a:p>
          <a:p>
            <a:pPr marL="1371600" lvl="2" indent="-571500">
              <a:buAutoNum type="alphaUcPeriod"/>
            </a:pPr>
            <a:r>
              <a:rPr lang="en-US" dirty="0" smtClean="0"/>
              <a:t>Symptoms</a:t>
            </a:r>
          </a:p>
          <a:p>
            <a:pPr marL="1371600" lvl="2" indent="-571500">
              <a:buAutoNum type="alphaUcPeriod"/>
            </a:pPr>
            <a:r>
              <a:rPr lang="en-US" dirty="0" smtClean="0"/>
              <a:t>Pathogenesis</a:t>
            </a:r>
          </a:p>
          <a:p>
            <a:pPr marL="1371600" lvl="2" indent="-571500">
              <a:buAutoNum type="alphaUcPeriod"/>
            </a:pPr>
            <a:r>
              <a:rPr lang="en-US" dirty="0" smtClean="0"/>
              <a:t>Who is at risk? </a:t>
            </a:r>
          </a:p>
          <a:p>
            <a:pPr marL="571500" indent="-571500">
              <a:buAutoNum type="romanUcPeriod"/>
            </a:pPr>
            <a:r>
              <a:rPr lang="en-US" dirty="0" smtClean="0"/>
              <a:t>Associated </a:t>
            </a:r>
            <a:r>
              <a:rPr lang="en-US" dirty="0" err="1" smtClean="0"/>
              <a:t>SNPs</a:t>
            </a:r>
            <a:endParaRPr lang="en-US" dirty="0" smtClean="0"/>
          </a:p>
          <a:p>
            <a:pPr marL="1371600" lvl="2" indent="-571500">
              <a:buAutoNum type="alphaUcPeriod"/>
            </a:pPr>
            <a:r>
              <a:rPr lang="en-US" dirty="0" smtClean="0"/>
              <a:t>Overview</a:t>
            </a:r>
          </a:p>
          <a:p>
            <a:pPr marL="1371600" lvl="2" indent="-571500">
              <a:buAutoNum type="alphaUcPeriod"/>
            </a:pPr>
            <a:r>
              <a:rPr lang="en-US" dirty="0" smtClean="0"/>
              <a:t>rs10954213</a:t>
            </a:r>
          </a:p>
          <a:p>
            <a:pPr marL="571500" indent="-571500">
              <a:buAutoNum type="romanUcPeriod"/>
            </a:pPr>
            <a:r>
              <a:rPr lang="en-US" dirty="0" smtClean="0"/>
              <a:t>Treatment</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9241"/>
            <a:ext cx="8229600" cy="1143000"/>
          </a:xfrm>
        </p:spPr>
        <p:txBody>
          <a:bodyPr/>
          <a:lstStyle/>
          <a:p>
            <a:r>
              <a:rPr lang="en-US" dirty="0" smtClean="0"/>
              <a:t>A Complex Genetic Disease</a:t>
            </a:r>
            <a:endParaRPr lang="en-US" dirty="0"/>
          </a:p>
        </p:txBody>
      </p:sp>
      <p:pic>
        <p:nvPicPr>
          <p:cNvPr id="17" name="Picture 16" descr="Screen shot 2012-05-20 at 2.01.40 PM.png"/>
          <p:cNvPicPr>
            <a:picLocks noChangeAspect="1"/>
          </p:cNvPicPr>
          <p:nvPr/>
        </p:nvPicPr>
        <p:blipFill>
          <a:blip r:embed="rId3"/>
          <a:stretch>
            <a:fillRect/>
          </a:stretch>
        </p:blipFill>
        <p:spPr>
          <a:xfrm>
            <a:off x="642473" y="954467"/>
            <a:ext cx="7879976" cy="5524434"/>
          </a:xfrm>
          <a:prstGeom prst="rect">
            <a:avLst/>
          </a:prstGeom>
        </p:spPr>
      </p:pic>
      <p:sp>
        <p:nvSpPr>
          <p:cNvPr id="18" name="TextBox 17"/>
          <p:cNvSpPr txBox="1"/>
          <p:nvPr/>
        </p:nvSpPr>
        <p:spPr>
          <a:xfrm>
            <a:off x="6843057" y="6434078"/>
            <a:ext cx="1825966" cy="369332"/>
          </a:xfrm>
          <a:prstGeom prst="rect">
            <a:avLst/>
          </a:prstGeom>
          <a:noFill/>
        </p:spPr>
        <p:txBody>
          <a:bodyPr wrap="none" rtlCol="0">
            <a:spAutoFit/>
          </a:bodyPr>
          <a:lstStyle/>
          <a:p>
            <a:r>
              <a:rPr lang="en-US" dirty="0" smtClean="0"/>
              <a:t>Moser et al, 2009</a:t>
            </a:r>
            <a:endParaRPr lang="en-US" dirty="0"/>
          </a:p>
        </p:txBody>
      </p:sp>
      <p:sp>
        <p:nvSpPr>
          <p:cNvPr id="5" name="TextBox 4"/>
          <p:cNvSpPr txBox="1"/>
          <p:nvPr/>
        </p:nvSpPr>
        <p:spPr>
          <a:xfrm>
            <a:off x="457200" y="4956750"/>
            <a:ext cx="2629483" cy="1477328"/>
          </a:xfrm>
          <a:prstGeom prst="rect">
            <a:avLst/>
          </a:prstGeom>
          <a:noFill/>
        </p:spPr>
        <p:txBody>
          <a:bodyPr wrap="square" rtlCol="0">
            <a:spAutoFit/>
          </a:bodyPr>
          <a:lstStyle/>
          <a:p>
            <a:r>
              <a:rPr lang="en-US" dirty="0" err="1" smtClean="0"/>
              <a:t>SNPs</a:t>
            </a:r>
            <a:r>
              <a:rPr lang="en-US" dirty="0" smtClean="0"/>
              <a:t> of modest effect size (odds ratio 1.15 - 2.0).</a:t>
            </a:r>
          </a:p>
          <a:p>
            <a:endParaRPr lang="en-US" dirty="0" smtClean="0"/>
          </a:p>
          <a:p>
            <a:r>
              <a:rPr lang="en-US" dirty="0" smtClean="0"/>
              <a:t>Genetic factors explain 15% of heritability.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on rs10954213 </a:t>
            </a:r>
            <a:endParaRPr lang="en-US" dirty="0"/>
          </a:p>
        </p:txBody>
      </p:sp>
      <p:graphicFrame>
        <p:nvGraphicFramePr>
          <p:cNvPr id="4" name="Content Placeholder 3"/>
          <p:cNvGraphicFramePr>
            <a:graphicFrameLocks noGrp="1"/>
          </p:cNvGraphicFramePr>
          <p:nvPr>
            <p:ph idx="1"/>
          </p:nvPr>
        </p:nvGraphicFramePr>
        <p:xfrm>
          <a:off x="457200" y="2788920"/>
          <a:ext cx="8229600" cy="792480"/>
        </p:xfrm>
        <a:graphic>
          <a:graphicData uri="http://schemas.openxmlformats.org/drawingml/2006/table">
            <a:tbl>
              <a:tblPr firstRow="1" bandRow="1">
                <a:tableStyleId>{5C22544A-7EE6-4342-B048-85BDC9FD1C3A}</a:tableStyleId>
              </a:tblPr>
              <a:tblGrid>
                <a:gridCol w="1933388"/>
                <a:gridCol w="1358452"/>
                <a:gridCol w="1645920"/>
                <a:gridCol w="1645920"/>
                <a:gridCol w="1645920"/>
              </a:tblGrid>
              <a:tr h="370840">
                <a:tc>
                  <a:txBody>
                    <a:bodyPr/>
                    <a:lstStyle/>
                    <a:p>
                      <a:r>
                        <a:rPr lang="en-US" sz="2000" dirty="0" smtClean="0"/>
                        <a:t>Ancestral</a:t>
                      </a:r>
                      <a:r>
                        <a:rPr lang="en-US" sz="2000" baseline="0" dirty="0" smtClean="0"/>
                        <a:t> Allele</a:t>
                      </a:r>
                      <a:endParaRPr lang="en-US" sz="2000" dirty="0"/>
                    </a:p>
                  </a:txBody>
                  <a:tcPr/>
                </a:tc>
                <a:tc>
                  <a:txBody>
                    <a:bodyPr/>
                    <a:lstStyle/>
                    <a:p>
                      <a:r>
                        <a:rPr lang="en-US" sz="2000" dirty="0" smtClean="0"/>
                        <a:t>Risk Allele</a:t>
                      </a:r>
                      <a:endParaRPr lang="en-US" sz="2000" dirty="0"/>
                    </a:p>
                  </a:txBody>
                  <a:tcPr/>
                </a:tc>
                <a:tc>
                  <a:txBody>
                    <a:bodyPr/>
                    <a:lstStyle/>
                    <a:p>
                      <a:r>
                        <a:rPr lang="en-US" sz="2000" dirty="0" smtClean="0"/>
                        <a:t>P-Value</a:t>
                      </a:r>
                      <a:endParaRPr lang="en-US" sz="2000" dirty="0"/>
                    </a:p>
                  </a:txBody>
                  <a:tcPr/>
                </a:tc>
                <a:tc>
                  <a:txBody>
                    <a:bodyPr/>
                    <a:lstStyle/>
                    <a:p>
                      <a:r>
                        <a:rPr lang="en-US" sz="2000" dirty="0" smtClean="0"/>
                        <a:t>Odds Ratio</a:t>
                      </a:r>
                      <a:endParaRPr lang="en-US" sz="2000" dirty="0"/>
                    </a:p>
                  </a:txBody>
                  <a:tcPr/>
                </a:tc>
                <a:tc>
                  <a:txBody>
                    <a:bodyPr/>
                    <a:lstStyle/>
                    <a:p>
                      <a:r>
                        <a:rPr lang="en-US" sz="2000" dirty="0" smtClean="0"/>
                        <a:t>Location</a:t>
                      </a:r>
                      <a:endParaRPr lang="en-US" sz="2000" dirty="0"/>
                    </a:p>
                  </a:txBody>
                  <a:tcPr/>
                </a:tc>
              </a:tr>
              <a:tr h="370840">
                <a:tc>
                  <a:txBody>
                    <a:bodyPr/>
                    <a:lstStyle/>
                    <a:p>
                      <a:r>
                        <a:rPr lang="en-US" sz="2000" dirty="0" smtClean="0"/>
                        <a:t>G</a:t>
                      </a:r>
                      <a:endParaRPr lang="en-US" sz="2000" dirty="0"/>
                    </a:p>
                  </a:txBody>
                  <a:tcPr/>
                </a:tc>
                <a:tc>
                  <a:txBody>
                    <a:bodyPr/>
                    <a:lstStyle/>
                    <a:p>
                      <a:r>
                        <a:rPr lang="en-US" sz="2000" dirty="0" smtClean="0"/>
                        <a:t>A</a:t>
                      </a:r>
                      <a:endParaRPr lang="en-US" sz="2000" dirty="0"/>
                    </a:p>
                  </a:txBody>
                  <a:tcPr/>
                </a:tc>
                <a:tc>
                  <a:txBody>
                    <a:bodyPr/>
                    <a:lstStyle/>
                    <a:p>
                      <a:r>
                        <a:rPr lang="en-US" sz="2000" dirty="0" smtClean="0"/>
                        <a:t>2.8 E-5</a:t>
                      </a:r>
                      <a:endParaRPr lang="en-US" sz="2000" dirty="0"/>
                    </a:p>
                  </a:txBody>
                  <a:tcPr/>
                </a:tc>
                <a:tc>
                  <a:txBody>
                    <a:bodyPr/>
                    <a:lstStyle/>
                    <a:p>
                      <a:r>
                        <a:rPr lang="en-US" sz="2000" dirty="0" smtClean="0"/>
                        <a:t>1.54</a:t>
                      </a:r>
                      <a:endParaRPr lang="en-US" sz="2000" dirty="0"/>
                    </a:p>
                  </a:txBody>
                  <a:tcPr/>
                </a:tc>
                <a:tc>
                  <a:txBody>
                    <a:bodyPr/>
                    <a:lstStyle/>
                    <a:p>
                      <a:r>
                        <a:rPr lang="en-US" sz="2000" dirty="0" smtClean="0"/>
                        <a:t>IRF5</a:t>
                      </a:r>
                      <a:endParaRPr lang="en-US" sz="2000" dirty="0"/>
                    </a:p>
                  </a:txBody>
                  <a:tcPr/>
                </a:tc>
              </a:tr>
            </a:tbl>
          </a:graphicData>
        </a:graphic>
      </p:graphicFrame>
      <p:sp>
        <p:nvSpPr>
          <p:cNvPr id="5" name="TextBox 4"/>
          <p:cNvSpPr txBox="1"/>
          <p:nvPr/>
        </p:nvSpPr>
        <p:spPr>
          <a:xfrm>
            <a:off x="457200" y="1778000"/>
            <a:ext cx="1690562" cy="523220"/>
          </a:xfrm>
          <a:prstGeom prst="rect">
            <a:avLst/>
          </a:prstGeom>
          <a:noFill/>
        </p:spPr>
        <p:txBody>
          <a:bodyPr wrap="none" rtlCol="0">
            <a:spAutoFit/>
          </a:bodyPr>
          <a:lstStyle/>
          <a:p>
            <a:r>
              <a:rPr lang="en-US" sz="2800" dirty="0" smtClean="0"/>
              <a:t>The Basics</a:t>
            </a:r>
          </a:p>
        </p:txBody>
      </p:sp>
      <p:sp>
        <p:nvSpPr>
          <p:cNvPr id="6" name="TextBox 5"/>
          <p:cNvSpPr txBox="1"/>
          <p:nvPr/>
        </p:nvSpPr>
        <p:spPr>
          <a:xfrm>
            <a:off x="457200" y="2301220"/>
            <a:ext cx="3271712" cy="369332"/>
          </a:xfrm>
          <a:prstGeom prst="rect">
            <a:avLst/>
          </a:prstGeom>
          <a:noFill/>
        </p:spPr>
        <p:txBody>
          <a:bodyPr wrap="none" rtlCol="0">
            <a:spAutoFit/>
          </a:bodyPr>
          <a:lstStyle/>
          <a:p>
            <a:r>
              <a:rPr lang="en-US" dirty="0" smtClean="0"/>
              <a:t>(sorry for</a:t>
            </a:r>
            <a:r>
              <a:rPr lang="en-US" dirty="0" smtClean="0"/>
              <a:t> errors </a:t>
            </a:r>
            <a:r>
              <a:rPr lang="en-US" dirty="0" smtClean="0"/>
              <a:t>on </a:t>
            </a:r>
            <a:r>
              <a:rPr lang="en-US" dirty="0" err="1" smtClean="0"/>
              <a:t>Genotation</a:t>
            </a:r>
            <a:r>
              <a:rPr lang="en-US" dirty="0" smtClean="0"/>
              <a:t>!)</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G-&gt;A substitution at rs10954213</a:t>
            </a:r>
            <a:endParaRPr lang="en-US" dirty="0"/>
          </a:p>
        </p:txBody>
      </p:sp>
      <p:sp>
        <p:nvSpPr>
          <p:cNvPr id="4" name="TextBox 3"/>
          <p:cNvSpPr txBox="1"/>
          <p:nvPr/>
        </p:nvSpPr>
        <p:spPr>
          <a:xfrm>
            <a:off x="3175135" y="1012861"/>
            <a:ext cx="2800767" cy="400110"/>
          </a:xfrm>
          <a:prstGeom prst="rect">
            <a:avLst/>
          </a:prstGeom>
          <a:noFill/>
        </p:spPr>
        <p:txBody>
          <a:bodyPr wrap="square" rtlCol="0">
            <a:spAutoFit/>
          </a:bodyPr>
          <a:lstStyle/>
          <a:p>
            <a:pPr algn="ctr"/>
            <a:r>
              <a:rPr lang="en-US" sz="2000" dirty="0" smtClean="0"/>
              <a:t>AAU</a:t>
            </a:r>
            <a:r>
              <a:rPr lang="en-US" sz="2000" dirty="0" smtClean="0">
                <a:solidFill>
                  <a:srgbClr val="FF0000"/>
                </a:solidFill>
              </a:rPr>
              <a:t>G</a:t>
            </a:r>
            <a:r>
              <a:rPr lang="en-US" sz="2000" dirty="0" smtClean="0"/>
              <a:t>AA </a:t>
            </a:r>
            <a:r>
              <a:rPr lang="en-US" sz="2000" dirty="0" smtClean="0">
                <a:sym typeface="Wingdings"/>
              </a:rPr>
              <a:t>vs. AAU</a:t>
            </a:r>
            <a:r>
              <a:rPr lang="en-US" sz="2000" dirty="0" smtClean="0">
                <a:solidFill>
                  <a:srgbClr val="FF0000"/>
                </a:solidFill>
                <a:sym typeface="Wingdings"/>
              </a:rPr>
              <a:t>A</a:t>
            </a:r>
            <a:r>
              <a:rPr lang="en-US" sz="2000" dirty="0" smtClean="0">
                <a:sym typeface="Wingdings"/>
              </a:rPr>
              <a:t>AA</a:t>
            </a:r>
          </a:p>
        </p:txBody>
      </p:sp>
      <p:pic>
        <p:nvPicPr>
          <p:cNvPr id="5" name="Picture 4" descr="Screen shot 2012-05-21 at 6.59.18 PM.png"/>
          <p:cNvPicPr>
            <a:picLocks noChangeAspect="1"/>
          </p:cNvPicPr>
          <p:nvPr/>
        </p:nvPicPr>
        <p:blipFill>
          <a:blip r:embed="rId3"/>
          <a:stretch>
            <a:fillRect/>
          </a:stretch>
        </p:blipFill>
        <p:spPr>
          <a:xfrm>
            <a:off x="2788281" y="1875648"/>
            <a:ext cx="3187621" cy="2075044"/>
          </a:xfrm>
          <a:prstGeom prst="rect">
            <a:avLst/>
          </a:prstGeom>
        </p:spPr>
      </p:pic>
      <p:pic>
        <p:nvPicPr>
          <p:cNvPr id="6" name="Picture 5" descr="Screen shot 2012-05-21 at 7.01.24 PM.png"/>
          <p:cNvPicPr>
            <a:picLocks noChangeAspect="1"/>
          </p:cNvPicPr>
          <p:nvPr/>
        </p:nvPicPr>
        <p:blipFill>
          <a:blip r:embed="rId4"/>
          <a:stretch>
            <a:fillRect/>
          </a:stretch>
        </p:blipFill>
        <p:spPr>
          <a:xfrm>
            <a:off x="1194624" y="4374579"/>
            <a:ext cx="3180990" cy="2393775"/>
          </a:xfrm>
          <a:prstGeom prst="rect">
            <a:avLst/>
          </a:prstGeom>
        </p:spPr>
      </p:pic>
      <p:pic>
        <p:nvPicPr>
          <p:cNvPr id="7" name="Picture 6" descr="Screen shot 2012-05-21 at 7.02.59 PM.png"/>
          <p:cNvPicPr>
            <a:picLocks noChangeAspect="1"/>
          </p:cNvPicPr>
          <p:nvPr/>
        </p:nvPicPr>
        <p:blipFill>
          <a:blip r:embed="rId5"/>
          <a:stretch>
            <a:fillRect/>
          </a:stretch>
        </p:blipFill>
        <p:spPr>
          <a:xfrm>
            <a:off x="4929228" y="4468068"/>
            <a:ext cx="4095244" cy="2001296"/>
          </a:xfrm>
          <a:prstGeom prst="rect">
            <a:avLst/>
          </a:prstGeom>
        </p:spPr>
      </p:pic>
      <p:cxnSp>
        <p:nvCxnSpPr>
          <p:cNvPr id="9" name="Straight Arrow Connector 8"/>
          <p:cNvCxnSpPr/>
          <p:nvPr/>
        </p:nvCxnSpPr>
        <p:spPr>
          <a:xfrm rot="5400000">
            <a:off x="4385859" y="1655803"/>
            <a:ext cx="376143" cy="1588"/>
          </a:xfrm>
          <a:prstGeom prst="straightConnector1">
            <a:avLst/>
          </a:prstGeom>
          <a:ln w="50800" cap="flat" cmpd="sng" algn="ctr">
            <a:solidFill>
              <a:schemeClr val="accent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822823" y="3101049"/>
            <a:ext cx="717177" cy="461665"/>
          </a:xfrm>
          <a:prstGeom prst="rect">
            <a:avLst/>
          </a:prstGeom>
          <a:noFill/>
        </p:spPr>
        <p:txBody>
          <a:bodyPr wrap="square" rtlCol="0">
            <a:spAutoFit/>
          </a:bodyPr>
          <a:lstStyle/>
          <a:p>
            <a:r>
              <a:rPr lang="en-US" sz="2400" dirty="0" smtClean="0"/>
              <a:t>IRF5</a:t>
            </a:r>
            <a:endParaRPr lang="en-US" sz="2400" dirty="0"/>
          </a:p>
        </p:txBody>
      </p:sp>
      <p:sp>
        <p:nvSpPr>
          <p:cNvPr id="41" name="TextBox 40"/>
          <p:cNvSpPr txBox="1"/>
          <p:nvPr/>
        </p:nvSpPr>
        <p:spPr>
          <a:xfrm>
            <a:off x="1519807" y="4098736"/>
            <a:ext cx="2539089" cy="369332"/>
          </a:xfrm>
          <a:prstGeom prst="rect">
            <a:avLst/>
          </a:prstGeom>
          <a:noFill/>
        </p:spPr>
        <p:txBody>
          <a:bodyPr wrap="none" rtlCol="0">
            <a:spAutoFit/>
          </a:bodyPr>
          <a:lstStyle/>
          <a:p>
            <a:r>
              <a:rPr lang="en-US" dirty="0" smtClean="0"/>
              <a:t>enhanced mRNA stability</a:t>
            </a:r>
            <a:endParaRPr lang="en-US" dirty="0"/>
          </a:p>
        </p:txBody>
      </p:sp>
      <p:sp>
        <p:nvSpPr>
          <p:cNvPr id="42" name="TextBox 41"/>
          <p:cNvSpPr txBox="1"/>
          <p:nvPr/>
        </p:nvSpPr>
        <p:spPr>
          <a:xfrm>
            <a:off x="5203428" y="4098736"/>
            <a:ext cx="2405865" cy="369332"/>
          </a:xfrm>
          <a:prstGeom prst="rect">
            <a:avLst/>
          </a:prstGeom>
          <a:noFill/>
        </p:spPr>
        <p:txBody>
          <a:bodyPr wrap="none" rtlCol="0">
            <a:spAutoFit/>
          </a:bodyPr>
          <a:lstStyle/>
          <a:p>
            <a:r>
              <a:rPr lang="en-US" dirty="0" smtClean="0"/>
              <a:t>increased protein levels</a:t>
            </a:r>
            <a:endParaRPr lang="en-US" dirty="0"/>
          </a:p>
        </p:txBody>
      </p:sp>
      <p:cxnSp>
        <p:nvCxnSpPr>
          <p:cNvPr id="45" name="Straight Arrow Connector 44"/>
          <p:cNvCxnSpPr/>
          <p:nvPr/>
        </p:nvCxnSpPr>
        <p:spPr>
          <a:xfrm rot="5400000">
            <a:off x="4266362" y="4067806"/>
            <a:ext cx="611961" cy="1589"/>
          </a:xfrm>
          <a:prstGeom prst="straightConnector1">
            <a:avLst/>
          </a:prstGeom>
          <a:ln w="50800" cap="flat" cmpd="sng" algn="ctr">
            <a:solidFill>
              <a:schemeClr val="accent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5528235" y="6460577"/>
            <a:ext cx="2626202" cy="307777"/>
          </a:xfrm>
          <a:prstGeom prst="rect">
            <a:avLst/>
          </a:prstGeom>
          <a:noFill/>
        </p:spPr>
        <p:txBody>
          <a:bodyPr wrap="none" rtlCol="0">
            <a:spAutoFit/>
          </a:bodyPr>
          <a:lstStyle/>
          <a:p>
            <a:r>
              <a:rPr lang="en-US" sz="1400" dirty="0" smtClean="0"/>
              <a:t>Adapted from Graham et al, 2007</a:t>
            </a:r>
            <a:endParaRPr lang="en-US" sz="1400" dirty="0"/>
          </a:p>
        </p:txBody>
      </p:sp>
      <p:sp>
        <p:nvSpPr>
          <p:cNvPr id="13" name="TextBox 12"/>
          <p:cNvSpPr txBox="1"/>
          <p:nvPr/>
        </p:nvSpPr>
        <p:spPr>
          <a:xfrm>
            <a:off x="5871313" y="1013757"/>
            <a:ext cx="1513192" cy="369332"/>
          </a:xfrm>
          <a:prstGeom prst="rect">
            <a:avLst/>
          </a:prstGeom>
          <a:noFill/>
        </p:spPr>
        <p:txBody>
          <a:bodyPr wrap="none" rtlCol="0">
            <a:spAutoFit/>
          </a:bodyPr>
          <a:lstStyle/>
          <a:p>
            <a:r>
              <a:rPr lang="en-US" dirty="0" smtClean="0"/>
              <a:t>(poly-A signal)</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2"/>
            <a:ext cx="8229600" cy="1143000"/>
          </a:xfrm>
        </p:spPr>
        <p:txBody>
          <a:bodyPr>
            <a:normAutofit/>
          </a:bodyPr>
          <a:lstStyle/>
          <a:p>
            <a:r>
              <a:rPr lang="en-US" dirty="0" smtClean="0"/>
              <a:t>Effects of IRF5 overproduction</a:t>
            </a:r>
            <a:endParaRPr lang="en-US" dirty="0"/>
          </a:p>
        </p:txBody>
      </p:sp>
      <p:grpSp>
        <p:nvGrpSpPr>
          <p:cNvPr id="26" name="Group 25"/>
          <p:cNvGrpSpPr/>
          <p:nvPr/>
        </p:nvGrpSpPr>
        <p:grpSpPr>
          <a:xfrm>
            <a:off x="755277" y="900979"/>
            <a:ext cx="7174005" cy="5740821"/>
            <a:chOff x="755277" y="900979"/>
            <a:chExt cx="7174005" cy="5740821"/>
          </a:xfrm>
        </p:grpSpPr>
        <p:sp>
          <p:nvSpPr>
            <p:cNvPr id="21" name="Rectangle 20"/>
            <p:cNvSpPr/>
            <p:nvPr/>
          </p:nvSpPr>
          <p:spPr>
            <a:xfrm>
              <a:off x="6663764" y="6368452"/>
              <a:ext cx="1265518" cy="261917"/>
            </a:xfrm>
            <a:prstGeom prst="rect">
              <a:avLst/>
            </a:prstGeom>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600" dirty="0"/>
            </a:p>
          </p:txBody>
        </p:sp>
        <p:grpSp>
          <p:nvGrpSpPr>
            <p:cNvPr id="24" name="Group 23"/>
            <p:cNvGrpSpPr/>
            <p:nvPr/>
          </p:nvGrpSpPr>
          <p:grpSpPr>
            <a:xfrm>
              <a:off x="755277" y="900979"/>
              <a:ext cx="7099300" cy="5740821"/>
              <a:chOff x="800100" y="930861"/>
              <a:chExt cx="7099300" cy="5740821"/>
            </a:xfrm>
          </p:grpSpPr>
          <p:sp>
            <p:nvSpPr>
              <p:cNvPr id="16" name="Rectangle 15"/>
              <p:cNvSpPr/>
              <p:nvPr/>
            </p:nvSpPr>
            <p:spPr>
              <a:xfrm>
                <a:off x="4591350" y="1009650"/>
                <a:ext cx="1060150" cy="419100"/>
              </a:xfrm>
              <a:prstGeom prst="rect">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18" name="Picture 17" descr="Screen shot 2012-05-21 at 8.05.33 PM.png"/>
              <p:cNvPicPr>
                <a:picLocks noChangeAspect="1"/>
              </p:cNvPicPr>
              <p:nvPr/>
            </p:nvPicPr>
            <p:blipFill>
              <a:blip r:embed="rId3"/>
              <a:srcRect l="2273" t="4638"/>
              <a:stretch>
                <a:fillRect/>
              </a:stretch>
            </p:blipFill>
            <p:spPr>
              <a:xfrm>
                <a:off x="800100" y="1309312"/>
                <a:ext cx="7099300" cy="5362370"/>
              </a:xfrm>
              <a:prstGeom prst="rect">
                <a:avLst/>
              </a:prstGeom>
            </p:spPr>
          </p:pic>
          <p:sp>
            <p:nvSpPr>
              <p:cNvPr id="19" name="TextBox 18"/>
              <p:cNvSpPr txBox="1"/>
              <p:nvPr/>
            </p:nvSpPr>
            <p:spPr>
              <a:xfrm>
                <a:off x="4591350" y="930861"/>
                <a:ext cx="1259279" cy="338554"/>
              </a:xfrm>
              <a:prstGeom prst="rect">
                <a:avLst/>
              </a:prstGeom>
              <a:noFill/>
            </p:spPr>
            <p:txBody>
              <a:bodyPr wrap="none" rtlCol="0">
                <a:spAutoFit/>
              </a:bodyPr>
              <a:lstStyle/>
              <a:p>
                <a:r>
                  <a:rPr lang="en-US" sz="1600" dirty="0" err="1" smtClean="0"/>
                  <a:t>dendritic</a:t>
                </a:r>
                <a:r>
                  <a:rPr lang="en-US" sz="1600" dirty="0" smtClean="0"/>
                  <a:t> cell</a:t>
                </a:r>
                <a:endParaRPr lang="en-US" sz="1600" dirty="0"/>
              </a:p>
            </p:txBody>
          </p:sp>
          <p:sp>
            <p:nvSpPr>
              <p:cNvPr id="20" name="TextBox 19"/>
              <p:cNvSpPr txBox="1"/>
              <p:nvPr/>
            </p:nvSpPr>
            <p:spPr>
              <a:xfrm>
                <a:off x="5639747" y="3506254"/>
                <a:ext cx="2259653" cy="338554"/>
              </a:xfrm>
              <a:prstGeom prst="rect">
                <a:avLst/>
              </a:prstGeom>
              <a:noFill/>
            </p:spPr>
            <p:txBody>
              <a:bodyPr wrap="none" rtlCol="0">
                <a:spAutoFit/>
              </a:bodyPr>
              <a:lstStyle/>
              <a:p>
                <a:r>
                  <a:rPr lang="en-US" sz="1600" dirty="0" smtClean="0"/>
                  <a:t>innate immune response</a:t>
                </a:r>
                <a:endParaRPr lang="en-US" sz="1600" dirty="0"/>
              </a:p>
            </p:txBody>
          </p:sp>
          <p:sp>
            <p:nvSpPr>
              <p:cNvPr id="22" name="TextBox 21"/>
              <p:cNvSpPr txBox="1"/>
              <p:nvPr/>
            </p:nvSpPr>
            <p:spPr>
              <a:xfrm>
                <a:off x="6887879" y="6094588"/>
                <a:ext cx="890087" cy="338554"/>
              </a:xfrm>
              <a:prstGeom prst="rect">
                <a:avLst/>
              </a:prstGeom>
              <a:noFill/>
            </p:spPr>
            <p:txBody>
              <a:bodyPr wrap="none" rtlCol="0">
                <a:spAutoFit/>
              </a:bodyPr>
              <a:lstStyle/>
              <a:p>
                <a:r>
                  <a:rPr lang="en-US" sz="1600" dirty="0" smtClean="0"/>
                  <a:t>antigens</a:t>
                </a:r>
                <a:endParaRPr lang="en-US" sz="1600" dirty="0"/>
              </a:p>
            </p:txBody>
          </p:sp>
          <p:sp>
            <p:nvSpPr>
              <p:cNvPr id="23" name="Rectangle 22"/>
              <p:cNvSpPr/>
              <p:nvPr/>
            </p:nvSpPr>
            <p:spPr>
              <a:xfrm>
                <a:off x="5686278" y="5198112"/>
                <a:ext cx="215490" cy="261917"/>
              </a:xfrm>
              <a:prstGeom prst="rect">
                <a:avLst/>
              </a:prstGeom>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600" dirty="0"/>
              </a:p>
            </p:txBody>
          </p:sp>
        </p:grpSp>
        <p:sp>
          <p:nvSpPr>
            <p:cNvPr id="25" name="Rectangle 24"/>
            <p:cNvSpPr/>
            <p:nvPr/>
          </p:nvSpPr>
          <p:spPr>
            <a:xfrm>
              <a:off x="6574118" y="6368452"/>
              <a:ext cx="1190813" cy="261917"/>
            </a:xfrm>
            <a:prstGeom prst="rect">
              <a:avLst/>
            </a:prstGeom>
            <a:solidFill>
              <a:srgbClr val="FFFFFF"/>
            </a:solidFill>
            <a:ln>
              <a:solidFill>
                <a:srgbClr val="FFFFF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
        <p:nvSpPr>
          <p:cNvPr id="28" name="TextBox 27"/>
          <p:cNvSpPr txBox="1"/>
          <p:nvPr/>
        </p:nvSpPr>
        <p:spPr>
          <a:xfrm>
            <a:off x="5856945" y="6537213"/>
            <a:ext cx="3269132" cy="307777"/>
          </a:xfrm>
          <a:prstGeom prst="rect">
            <a:avLst/>
          </a:prstGeom>
          <a:noFill/>
        </p:spPr>
        <p:txBody>
          <a:bodyPr wrap="none" rtlCol="0">
            <a:spAutoFit/>
          </a:bodyPr>
          <a:lstStyle/>
          <a:p>
            <a:r>
              <a:rPr lang="en-US" sz="1400" dirty="0" smtClean="0"/>
              <a:t>Adapted from </a:t>
            </a:r>
            <a:r>
              <a:rPr lang="en-US" sz="1400" dirty="0" err="1" smtClean="0"/>
              <a:t>Kyogoku</a:t>
            </a:r>
            <a:r>
              <a:rPr lang="en-US" sz="1400" dirty="0" smtClean="0"/>
              <a:t> and Tsuchiya, 2007</a:t>
            </a:r>
            <a:endParaRPr lang="en-US" sz="1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a:bodyPr>
          <a:lstStyle/>
          <a:p>
            <a:pPr marL="571500" indent="-571500">
              <a:buAutoNum type="romanUcPeriod"/>
            </a:pPr>
            <a:r>
              <a:rPr lang="en-US" dirty="0" smtClean="0"/>
              <a:t>Introduction</a:t>
            </a:r>
          </a:p>
          <a:p>
            <a:pPr marL="1371600" lvl="2" indent="-571500">
              <a:buAutoNum type="alphaUcPeriod"/>
            </a:pPr>
            <a:r>
              <a:rPr lang="en-US" dirty="0" smtClean="0"/>
              <a:t>Symptoms</a:t>
            </a:r>
          </a:p>
          <a:p>
            <a:pPr marL="1371600" lvl="2" indent="-571500">
              <a:buAutoNum type="alphaUcPeriod"/>
            </a:pPr>
            <a:r>
              <a:rPr lang="en-US" dirty="0" smtClean="0"/>
              <a:t>Pathogenesis</a:t>
            </a:r>
          </a:p>
          <a:p>
            <a:pPr marL="1371600" lvl="2" indent="-571500">
              <a:buAutoNum type="alphaUcPeriod"/>
            </a:pPr>
            <a:r>
              <a:rPr lang="en-US" dirty="0" smtClean="0"/>
              <a:t>Who is at risk? </a:t>
            </a:r>
          </a:p>
          <a:p>
            <a:pPr marL="571500" indent="-571500">
              <a:buAutoNum type="romanUcPeriod"/>
            </a:pPr>
            <a:r>
              <a:rPr lang="en-US" dirty="0" smtClean="0"/>
              <a:t>Associated </a:t>
            </a:r>
            <a:r>
              <a:rPr lang="en-US" dirty="0" err="1" smtClean="0"/>
              <a:t>SNPs</a:t>
            </a:r>
            <a:endParaRPr lang="en-US" dirty="0" smtClean="0"/>
          </a:p>
          <a:p>
            <a:pPr marL="1371600" lvl="2" indent="-571500">
              <a:buAutoNum type="alphaUcPeriod"/>
            </a:pPr>
            <a:r>
              <a:rPr lang="en-US" dirty="0" smtClean="0"/>
              <a:t>Overview</a:t>
            </a:r>
          </a:p>
          <a:p>
            <a:pPr marL="1371600" lvl="2" indent="-571500">
              <a:buAutoNum type="alphaUcPeriod"/>
            </a:pPr>
            <a:r>
              <a:rPr lang="en-US" dirty="0" smtClean="0"/>
              <a:t>rs10954213</a:t>
            </a:r>
          </a:p>
          <a:p>
            <a:pPr marL="571500" indent="-571500">
              <a:buAutoNum type="romanUcPeriod"/>
            </a:pPr>
            <a:r>
              <a:rPr lang="en-US" dirty="0" smtClean="0"/>
              <a:t>Treatment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a:bodyPr>
          <a:lstStyle/>
          <a:p>
            <a:pPr marL="571500" indent="-571500">
              <a:buAutoNum type="romanUcPeriod"/>
            </a:pPr>
            <a:r>
              <a:rPr lang="en-US" dirty="0" smtClean="0"/>
              <a:t>Introduction</a:t>
            </a:r>
          </a:p>
          <a:p>
            <a:pPr marL="1371600" lvl="2" indent="-571500">
              <a:buAutoNum type="alphaUcPeriod"/>
            </a:pPr>
            <a:r>
              <a:rPr lang="en-US" dirty="0" smtClean="0"/>
              <a:t>Symptoms</a:t>
            </a:r>
          </a:p>
          <a:p>
            <a:pPr marL="1371600" lvl="2" indent="-571500">
              <a:buAutoNum type="alphaUcPeriod"/>
            </a:pPr>
            <a:r>
              <a:rPr lang="en-US" dirty="0" smtClean="0"/>
              <a:t>Pathogenesis</a:t>
            </a:r>
          </a:p>
          <a:p>
            <a:pPr marL="1371600" lvl="2" indent="-571500">
              <a:buAutoNum type="alphaUcPeriod"/>
            </a:pPr>
            <a:r>
              <a:rPr lang="en-US" dirty="0" smtClean="0"/>
              <a:t>Who is at risk? </a:t>
            </a:r>
          </a:p>
          <a:p>
            <a:pPr marL="571500" indent="-571500">
              <a:buAutoNum type="romanUcPeriod"/>
            </a:pPr>
            <a:r>
              <a:rPr lang="en-US" dirty="0" smtClean="0"/>
              <a:t>Associated </a:t>
            </a:r>
            <a:r>
              <a:rPr lang="en-US" dirty="0" err="1" smtClean="0"/>
              <a:t>SNPs</a:t>
            </a:r>
            <a:endParaRPr lang="en-US" dirty="0" smtClean="0"/>
          </a:p>
          <a:p>
            <a:pPr marL="1371600" lvl="2" indent="-571500">
              <a:buAutoNum type="alphaUcPeriod"/>
            </a:pPr>
            <a:r>
              <a:rPr lang="en-US" dirty="0" smtClean="0"/>
              <a:t>Overview</a:t>
            </a:r>
          </a:p>
          <a:p>
            <a:pPr marL="1371600" lvl="2" indent="-571500">
              <a:buAutoNum type="alphaUcPeriod"/>
            </a:pPr>
            <a:r>
              <a:rPr lang="en-US" dirty="0" smtClean="0"/>
              <a:t>rs10954213</a:t>
            </a:r>
          </a:p>
          <a:p>
            <a:pPr marL="571500" indent="-571500">
              <a:buAutoNum type="romanUcPeriod"/>
            </a:pPr>
            <a:r>
              <a:rPr lang="en-US" dirty="0" smtClean="0"/>
              <a:t>Treatment</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If you have risk alleles…</a:t>
            </a:r>
            <a:endParaRPr lang="en-US" dirty="0"/>
          </a:p>
        </p:txBody>
      </p:sp>
      <p:sp>
        <p:nvSpPr>
          <p:cNvPr id="3" name="Content Placeholder 2"/>
          <p:cNvSpPr>
            <a:spLocks noGrp="1"/>
          </p:cNvSpPr>
          <p:nvPr>
            <p:ph idx="1"/>
          </p:nvPr>
        </p:nvSpPr>
        <p:spPr>
          <a:xfrm>
            <a:off x="457200" y="1540436"/>
            <a:ext cx="8229600" cy="4525963"/>
          </a:xfrm>
        </p:spPr>
        <p:txBody>
          <a:bodyPr>
            <a:normAutofit fontScale="92500" lnSpcReduction="20000"/>
          </a:bodyPr>
          <a:lstStyle/>
          <a:p>
            <a:pPr marL="571500" indent="-571500">
              <a:buAutoNum type="romanUcPeriod"/>
            </a:pPr>
            <a:r>
              <a:rPr lang="en-US" dirty="0" smtClean="0"/>
              <a:t>Don’t worry.</a:t>
            </a:r>
          </a:p>
          <a:p>
            <a:pPr marL="1371600" lvl="2" indent="-571500">
              <a:buNone/>
            </a:pPr>
            <a:r>
              <a:rPr lang="en-US" dirty="0" smtClean="0"/>
              <a:t>	Lupus is a complex genetic disease that also involves environmental and epigenetic factors</a:t>
            </a:r>
          </a:p>
          <a:p>
            <a:pPr marL="571500" indent="-571500">
              <a:buAutoNum type="romanUcPeriod"/>
            </a:pPr>
            <a:r>
              <a:rPr lang="en-US" dirty="0" smtClean="0"/>
              <a:t>Avoid environmental triggers</a:t>
            </a:r>
          </a:p>
          <a:p>
            <a:pPr marL="1371600" lvl="2" indent="-571500">
              <a:buNone/>
            </a:pPr>
            <a:r>
              <a:rPr lang="en-US" dirty="0" smtClean="0"/>
              <a:t>	UV rays, sun-sensitizing drugs, smoking</a:t>
            </a:r>
          </a:p>
          <a:p>
            <a:pPr marL="571500" indent="-571500">
              <a:buAutoNum type="romanUcPeriod"/>
            </a:pPr>
            <a:r>
              <a:rPr lang="en-US" dirty="0" smtClean="0"/>
              <a:t>Checking for signs of inflammation</a:t>
            </a:r>
          </a:p>
          <a:p>
            <a:pPr marL="1371600" lvl="2" indent="-571500">
              <a:buAutoNum type="alphaUcPeriod"/>
            </a:pPr>
            <a:r>
              <a:rPr lang="en-US" dirty="0" smtClean="0"/>
              <a:t>X-rays to detect fluid in chest and lungs</a:t>
            </a:r>
          </a:p>
          <a:p>
            <a:pPr marL="1371600" lvl="2" indent="-571500">
              <a:buAutoNum type="alphaUcPeriod"/>
            </a:pPr>
            <a:r>
              <a:rPr lang="en-US" dirty="0" smtClean="0"/>
              <a:t>Urinalysis </a:t>
            </a:r>
            <a:r>
              <a:rPr lang="en-US" dirty="0" smtClean="0">
                <a:sym typeface="Wingdings"/>
              </a:rPr>
              <a:t>to check protein levels in urine </a:t>
            </a:r>
            <a:endParaRPr lang="en-US" dirty="0" smtClean="0"/>
          </a:p>
          <a:p>
            <a:pPr marL="571500" indent="-571500">
              <a:buAutoNum type="romanUcPeriod"/>
            </a:pPr>
            <a:r>
              <a:rPr lang="en-US" dirty="0" smtClean="0"/>
              <a:t>Autoantibody tests</a:t>
            </a:r>
          </a:p>
          <a:p>
            <a:pPr marL="1371600" lvl="2" indent="-571500">
              <a:buAutoNum type="alphaUcPeriod"/>
            </a:pPr>
            <a:r>
              <a:rPr lang="en-US" dirty="0" smtClean="0"/>
              <a:t>FANA assay </a:t>
            </a:r>
            <a:r>
              <a:rPr lang="en-US" dirty="0" err="1" smtClean="0">
                <a:sym typeface="Wingdings"/>
              </a:rPr>
              <a:t></a:t>
            </a:r>
            <a:r>
              <a:rPr lang="en-US" dirty="0" smtClean="0">
                <a:sym typeface="Wingdings"/>
              </a:rPr>
              <a:t> for anti-nuclear antibodies</a:t>
            </a:r>
            <a:endParaRPr lang="en-US" dirty="0" smtClean="0"/>
          </a:p>
          <a:p>
            <a:pPr marL="1371600" lvl="2" indent="-571500">
              <a:buAutoNum type="alphaUcPeriod"/>
            </a:pPr>
            <a:r>
              <a:rPr lang="en-US" dirty="0" smtClean="0"/>
              <a:t>Farr assay </a:t>
            </a:r>
            <a:r>
              <a:rPr lang="en-US" dirty="0" err="1" smtClean="0">
                <a:sym typeface="Wingdings"/>
              </a:rPr>
              <a:t></a:t>
            </a:r>
            <a:r>
              <a:rPr lang="en-US" dirty="0" smtClean="0">
                <a:sym typeface="Wingdings"/>
              </a:rPr>
              <a:t> for anti-</a:t>
            </a:r>
            <a:r>
              <a:rPr lang="en-US" dirty="0" err="1" smtClean="0">
                <a:sym typeface="Wingdings"/>
              </a:rPr>
              <a:t>dsDNA</a:t>
            </a:r>
            <a:r>
              <a:rPr lang="en-US" dirty="0" smtClean="0">
                <a:sym typeface="Wingdings"/>
              </a:rPr>
              <a:t> antibodies</a:t>
            </a:r>
            <a:endParaRPr lang="en-US" dirty="0" smtClean="0"/>
          </a:p>
        </p:txBody>
      </p:sp>
      <p:sp>
        <p:nvSpPr>
          <p:cNvPr id="4" name="TextBox 3"/>
          <p:cNvSpPr txBox="1"/>
          <p:nvPr/>
        </p:nvSpPr>
        <p:spPr>
          <a:xfrm>
            <a:off x="5598244" y="5952407"/>
            <a:ext cx="3088556" cy="646331"/>
          </a:xfrm>
          <a:prstGeom prst="rect">
            <a:avLst/>
          </a:prstGeom>
          <a:noFill/>
        </p:spPr>
        <p:txBody>
          <a:bodyPr wrap="square" rtlCol="0">
            <a:spAutoFit/>
          </a:bodyPr>
          <a:lstStyle/>
          <a:p>
            <a:r>
              <a:rPr lang="en-US" dirty="0" err="1" smtClean="0"/>
              <a:t>Molokhia</a:t>
            </a:r>
            <a:r>
              <a:rPr lang="en-US" dirty="0" smtClean="0"/>
              <a:t> and </a:t>
            </a:r>
            <a:r>
              <a:rPr lang="en-US" dirty="0" err="1" smtClean="0"/>
              <a:t>McKeigue</a:t>
            </a:r>
            <a:r>
              <a:rPr lang="en-US" dirty="0" smtClean="0"/>
              <a:t>, 2006;</a:t>
            </a:r>
          </a:p>
          <a:p>
            <a:r>
              <a:rPr lang="en-US" dirty="0" smtClean="0"/>
              <a:t>Hughes and </a:t>
            </a:r>
            <a:r>
              <a:rPr lang="en-US" dirty="0" err="1" smtClean="0"/>
              <a:t>Ul</a:t>
            </a:r>
            <a:r>
              <a:rPr lang="en-US" dirty="0" smtClean="0"/>
              <a:t>-Hassan, 2006</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Effects of </a:t>
            </a:r>
            <a:r>
              <a:rPr lang="en-US" dirty="0" err="1" smtClean="0"/>
              <a:t>SNPs</a:t>
            </a:r>
            <a:r>
              <a:rPr lang="en-US" dirty="0" smtClean="0"/>
              <a:t> on treatments</a:t>
            </a:r>
            <a:endParaRPr lang="en-US" dirty="0"/>
          </a:p>
        </p:txBody>
      </p:sp>
      <p:sp>
        <p:nvSpPr>
          <p:cNvPr id="3" name="Content Placeholder 2"/>
          <p:cNvSpPr>
            <a:spLocks noGrp="1"/>
          </p:cNvSpPr>
          <p:nvPr>
            <p:ph idx="1"/>
          </p:nvPr>
        </p:nvSpPr>
        <p:spPr/>
        <p:txBody>
          <a:bodyPr>
            <a:normAutofit fontScale="92500" lnSpcReduction="10000"/>
          </a:bodyPr>
          <a:lstStyle/>
          <a:p>
            <a:pPr marL="571500" indent="-571500">
              <a:buAutoNum type="romanUcPeriod"/>
            </a:pPr>
            <a:r>
              <a:rPr lang="en-US" dirty="0" smtClean="0"/>
              <a:t>Currently not known </a:t>
            </a:r>
          </a:p>
          <a:p>
            <a:pPr marL="571500" indent="-571500">
              <a:buAutoNum type="romanUcPeriod"/>
            </a:pPr>
            <a:r>
              <a:rPr lang="en-US" dirty="0" smtClean="0"/>
              <a:t>FDA-approved: </a:t>
            </a:r>
          </a:p>
          <a:p>
            <a:pPr marL="1371600" lvl="2" indent="-571500">
              <a:buAutoNum type="alphaUcPeriod"/>
            </a:pPr>
            <a:r>
              <a:rPr lang="en-US" dirty="0" smtClean="0"/>
              <a:t>Aspirin: relieve pain and swelling </a:t>
            </a:r>
          </a:p>
          <a:p>
            <a:pPr marL="1371600" lvl="2" indent="-571500">
              <a:buAutoNum type="alphaUcPeriod"/>
            </a:pPr>
            <a:r>
              <a:rPr lang="en-US" dirty="0" err="1" smtClean="0"/>
              <a:t>Glucocorticoids</a:t>
            </a:r>
            <a:r>
              <a:rPr lang="en-US" dirty="0" smtClean="0"/>
              <a:t>: turn down immune activity</a:t>
            </a:r>
          </a:p>
          <a:p>
            <a:pPr marL="1371600" lvl="2" indent="-571500">
              <a:buAutoNum type="alphaUcPeriod"/>
            </a:pPr>
            <a:r>
              <a:rPr lang="en-US" dirty="0" err="1" smtClean="0"/>
              <a:t>Hydroxychloroquine</a:t>
            </a:r>
            <a:r>
              <a:rPr lang="en-US" dirty="0" smtClean="0"/>
              <a:t>: an anti-malarial with </a:t>
            </a:r>
            <a:r>
              <a:rPr lang="en-US" dirty="0" err="1" smtClean="0"/>
              <a:t>proteolytic</a:t>
            </a:r>
            <a:r>
              <a:rPr lang="en-US" dirty="0" smtClean="0"/>
              <a:t> effects; decreases secretion of proteins with immunological roles </a:t>
            </a:r>
          </a:p>
          <a:p>
            <a:pPr marL="1371600" lvl="2" indent="-571500">
              <a:buAutoNum type="alphaUcPeriod"/>
            </a:pPr>
            <a:r>
              <a:rPr lang="en-US" dirty="0" err="1" smtClean="0"/>
              <a:t>Belimumab</a:t>
            </a:r>
            <a:r>
              <a:rPr lang="en-US" dirty="0" smtClean="0"/>
              <a:t>: blocks cytokines involved in survival of B cells</a:t>
            </a:r>
          </a:p>
          <a:p>
            <a:pPr marL="571500" indent="-571500">
              <a:buAutoNum type="romanUcPeriod"/>
            </a:pPr>
            <a:r>
              <a:rPr lang="en-US" dirty="0" smtClean="0"/>
              <a:t>In clinical trials: </a:t>
            </a:r>
          </a:p>
          <a:p>
            <a:pPr marL="1371600" lvl="2" indent="-571500">
              <a:buAutoNum type="alphaUcPeriod"/>
            </a:pPr>
            <a:r>
              <a:rPr lang="en-US" dirty="0" err="1" smtClean="0"/>
              <a:t>Rituximab</a:t>
            </a:r>
            <a:r>
              <a:rPr lang="en-US" dirty="0" smtClean="0"/>
              <a:t>: B cell depletion</a:t>
            </a:r>
          </a:p>
          <a:p>
            <a:pPr marL="1371600" lvl="2" indent="-571500">
              <a:buAutoNum type="alphaUcPeriod"/>
            </a:pPr>
            <a:r>
              <a:rPr lang="en-US" dirty="0" err="1" smtClean="0"/>
              <a:t>Abatacept</a:t>
            </a:r>
            <a:r>
              <a:rPr lang="en-US" dirty="0" smtClean="0"/>
              <a:t>: block interaction between B and T cells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Lupus?</a:t>
            </a:r>
            <a:endParaRPr lang="en-US" dirty="0"/>
          </a:p>
        </p:txBody>
      </p:sp>
      <p:sp>
        <p:nvSpPr>
          <p:cNvPr id="3" name="Content Placeholder 2"/>
          <p:cNvSpPr>
            <a:spLocks noGrp="1"/>
          </p:cNvSpPr>
          <p:nvPr>
            <p:ph idx="1"/>
          </p:nvPr>
        </p:nvSpPr>
        <p:spPr>
          <a:xfrm>
            <a:off x="457200" y="1480672"/>
            <a:ext cx="8229600" cy="4660152"/>
          </a:xfrm>
        </p:spPr>
        <p:txBody>
          <a:bodyPr>
            <a:normAutofit fontScale="85000" lnSpcReduction="20000"/>
          </a:bodyPr>
          <a:lstStyle/>
          <a:p>
            <a:pPr marL="571500" indent="-571500">
              <a:buAutoNum type="romanUcPeriod"/>
            </a:pPr>
            <a:r>
              <a:rPr lang="en-US" dirty="0" smtClean="0"/>
              <a:t>Autoimmune disease</a:t>
            </a:r>
          </a:p>
          <a:p>
            <a:pPr marL="971550" lvl="1" indent="-571500">
              <a:buNone/>
            </a:pPr>
            <a:r>
              <a:rPr lang="en-US" dirty="0" smtClean="0"/>
              <a:t>	immune responses intended for defense against invading microorganisms attack the body itself</a:t>
            </a:r>
          </a:p>
          <a:p>
            <a:pPr marL="571500" indent="-571500">
              <a:buAutoNum type="romanUcPeriod"/>
            </a:pPr>
            <a:r>
              <a:rPr lang="en-US" dirty="0" smtClean="0"/>
              <a:t>Not fatal, but incurable</a:t>
            </a:r>
          </a:p>
          <a:p>
            <a:pPr marL="971550" lvl="1" indent="-571500">
              <a:buNone/>
            </a:pPr>
            <a:r>
              <a:rPr lang="en-US" dirty="0" smtClean="0"/>
              <a:t>	five-year survival rate: 90%</a:t>
            </a:r>
          </a:p>
          <a:p>
            <a:pPr marL="971550" lvl="1" indent="-571500">
              <a:buNone/>
            </a:pPr>
            <a:r>
              <a:rPr lang="en-US" dirty="0" smtClean="0"/>
              <a:t>	20-year survival rate: 80%</a:t>
            </a:r>
          </a:p>
          <a:p>
            <a:pPr marL="971550" lvl="1" indent="-571500">
              <a:buNone/>
            </a:pPr>
            <a:r>
              <a:rPr lang="en-US" dirty="0" smtClean="0"/>
              <a:t>	Characterized by periods of increased disease activity (“flares”)</a:t>
            </a:r>
          </a:p>
          <a:p>
            <a:pPr marL="571500" indent="-571500">
              <a:buAutoNum type="romanUcPeriod"/>
            </a:pPr>
            <a:r>
              <a:rPr lang="en-US" dirty="0" smtClean="0"/>
              <a:t>“Great Imitator”</a:t>
            </a:r>
          </a:p>
          <a:p>
            <a:pPr marL="971550" lvl="1" indent="-571500">
              <a:buNone/>
            </a:pPr>
            <a:r>
              <a:rPr lang="en-US" dirty="0" smtClean="0"/>
              <a:t>	symptoms also seen in arthritis, blood disorders, diabetes, thyroid problems, many heart, lung, muscle, and bone diseases</a:t>
            </a:r>
          </a:p>
          <a:p>
            <a:pPr marL="571500" indent="-571500">
              <a:buNone/>
            </a:pPr>
            <a:endParaRPr lang="en-US" dirty="0" smtClean="0"/>
          </a:p>
          <a:p>
            <a:pPr marL="571500" indent="-571500">
              <a:buNone/>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pic>
        <p:nvPicPr>
          <p:cNvPr id="17" name="Content Placeholder 16" descr="Screen shot 2012-05-17 at 2.25.18 PM.png"/>
          <p:cNvPicPr>
            <a:picLocks noGrp="1" noChangeAspect="1"/>
          </p:cNvPicPr>
          <p:nvPr>
            <p:ph idx="1"/>
          </p:nvPr>
        </p:nvPicPr>
        <p:blipFill>
          <a:blip r:embed="rId3"/>
          <a:srcRect l="1671" r="806"/>
          <a:stretch>
            <a:fillRect/>
          </a:stretch>
        </p:blipFill>
        <p:spPr>
          <a:xfrm>
            <a:off x="3282366" y="2357182"/>
            <a:ext cx="5404434" cy="3574464"/>
          </a:xfrm>
        </p:spPr>
      </p:pic>
      <p:pic>
        <p:nvPicPr>
          <p:cNvPr id="18" name="Picture 17" descr="Screen shot 2012-05-17 at 1.20.36 PM.png"/>
          <p:cNvPicPr>
            <a:picLocks noChangeAspect="1"/>
          </p:cNvPicPr>
          <p:nvPr/>
        </p:nvPicPr>
        <p:blipFill>
          <a:blip r:embed="rId4"/>
          <a:stretch>
            <a:fillRect/>
          </a:stretch>
        </p:blipFill>
        <p:spPr>
          <a:xfrm>
            <a:off x="1054374" y="2559404"/>
            <a:ext cx="2091410" cy="3178007"/>
          </a:xfrm>
          <a:prstGeom prst="rect">
            <a:avLst/>
          </a:prstGeom>
        </p:spPr>
      </p:pic>
      <p:sp>
        <p:nvSpPr>
          <p:cNvPr id="19" name="TextBox 18"/>
          <p:cNvSpPr txBox="1"/>
          <p:nvPr/>
        </p:nvSpPr>
        <p:spPr>
          <a:xfrm>
            <a:off x="919905" y="1219957"/>
            <a:ext cx="1595509" cy="461665"/>
          </a:xfrm>
          <a:prstGeom prst="rect">
            <a:avLst/>
          </a:prstGeom>
          <a:noFill/>
        </p:spPr>
        <p:txBody>
          <a:bodyPr wrap="none" rtlCol="0">
            <a:spAutoFit/>
          </a:bodyPr>
          <a:lstStyle/>
          <a:p>
            <a:r>
              <a:rPr lang="en-US" sz="2400" b="1" dirty="0" smtClean="0"/>
              <a:t>Rash (90%)</a:t>
            </a:r>
            <a:endParaRPr lang="en-US" sz="2400" b="1" dirty="0"/>
          </a:p>
        </p:txBody>
      </p:sp>
      <p:sp>
        <p:nvSpPr>
          <p:cNvPr id="21" name="TextBox 20"/>
          <p:cNvSpPr txBox="1"/>
          <p:nvPr/>
        </p:nvSpPr>
        <p:spPr>
          <a:xfrm>
            <a:off x="919905" y="1711504"/>
            <a:ext cx="7916306" cy="646331"/>
          </a:xfrm>
          <a:prstGeom prst="rect">
            <a:avLst/>
          </a:prstGeom>
          <a:noFill/>
        </p:spPr>
        <p:txBody>
          <a:bodyPr wrap="square" rtlCol="0">
            <a:spAutoFit/>
          </a:bodyPr>
          <a:lstStyle/>
          <a:p>
            <a:r>
              <a:rPr lang="en-US" dirty="0" smtClean="0"/>
              <a:t>The most common symptom. </a:t>
            </a:r>
            <a:r>
              <a:rPr lang="en-US" dirty="0"/>
              <a:t>O</a:t>
            </a:r>
            <a:r>
              <a:rPr lang="en-US" dirty="0" smtClean="0"/>
              <a:t>ften brought on by sun exposure. Usually on face and scalp and can lead to hair loss (alopecia).</a:t>
            </a:r>
            <a:endParaRPr lang="en-US" dirty="0"/>
          </a:p>
        </p:txBody>
      </p:sp>
      <p:sp>
        <p:nvSpPr>
          <p:cNvPr id="7" name="TextBox 6"/>
          <p:cNvSpPr txBox="1"/>
          <p:nvPr/>
        </p:nvSpPr>
        <p:spPr>
          <a:xfrm>
            <a:off x="6591355" y="6110943"/>
            <a:ext cx="2095445" cy="276999"/>
          </a:xfrm>
          <a:prstGeom prst="rect">
            <a:avLst/>
          </a:prstGeom>
          <a:noFill/>
        </p:spPr>
        <p:txBody>
          <a:bodyPr wrap="none" rtlCol="0">
            <a:spAutoFit/>
          </a:bodyPr>
          <a:lstStyle/>
          <a:p>
            <a:r>
              <a:rPr lang="en-US" sz="1200" dirty="0" smtClean="0"/>
              <a:t>A.D.A.M Medical Encyclopedia</a:t>
            </a:r>
            <a:endParaRPr lang="en-US" sz="1200" dirty="0"/>
          </a:p>
        </p:txBody>
      </p:sp>
      <p:sp>
        <p:nvSpPr>
          <p:cNvPr id="8" name="TextBox 7"/>
          <p:cNvSpPr txBox="1"/>
          <p:nvPr/>
        </p:nvSpPr>
        <p:spPr>
          <a:xfrm>
            <a:off x="6591355" y="6386768"/>
            <a:ext cx="2390398" cy="276999"/>
          </a:xfrm>
          <a:prstGeom prst="rect">
            <a:avLst/>
          </a:prstGeom>
          <a:noFill/>
        </p:spPr>
        <p:txBody>
          <a:bodyPr wrap="none" rtlCol="0">
            <a:spAutoFit/>
          </a:bodyPr>
          <a:lstStyle/>
          <a:p>
            <a:r>
              <a:rPr lang="en-US" sz="1200" dirty="0" smtClean="0"/>
              <a:t>American College of Rheumatology</a:t>
            </a:r>
            <a:endParaRPr lang="en-US"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pic>
        <p:nvPicPr>
          <p:cNvPr id="4" name="Picture 3" descr="Screen shot 2012-05-17 at 12.20.37 PM.png"/>
          <p:cNvPicPr>
            <a:picLocks noChangeAspect="1"/>
          </p:cNvPicPr>
          <p:nvPr/>
        </p:nvPicPr>
        <p:blipFill>
          <a:blip r:embed="rId3"/>
          <a:stretch>
            <a:fillRect/>
          </a:stretch>
        </p:blipFill>
        <p:spPr>
          <a:xfrm>
            <a:off x="648872" y="2218180"/>
            <a:ext cx="3588996" cy="2409547"/>
          </a:xfrm>
          <a:prstGeom prst="rect">
            <a:avLst/>
          </a:prstGeom>
        </p:spPr>
      </p:pic>
      <p:pic>
        <p:nvPicPr>
          <p:cNvPr id="5" name="Picture 4" descr="Screen shot 2012-05-17 at 2.03.03 PM.png"/>
          <p:cNvPicPr>
            <a:picLocks noChangeAspect="1"/>
          </p:cNvPicPr>
          <p:nvPr/>
        </p:nvPicPr>
        <p:blipFill>
          <a:blip r:embed="rId4"/>
          <a:stretch>
            <a:fillRect/>
          </a:stretch>
        </p:blipFill>
        <p:spPr>
          <a:xfrm>
            <a:off x="4588753" y="2218180"/>
            <a:ext cx="4095484" cy="2409546"/>
          </a:xfrm>
          <a:prstGeom prst="rect">
            <a:avLst/>
          </a:prstGeom>
        </p:spPr>
      </p:pic>
      <p:sp>
        <p:nvSpPr>
          <p:cNvPr id="7" name="TextBox 6"/>
          <p:cNvSpPr txBox="1"/>
          <p:nvPr/>
        </p:nvSpPr>
        <p:spPr>
          <a:xfrm>
            <a:off x="618990" y="1562282"/>
            <a:ext cx="3395431" cy="461665"/>
          </a:xfrm>
          <a:prstGeom prst="rect">
            <a:avLst/>
          </a:prstGeom>
          <a:noFill/>
        </p:spPr>
        <p:txBody>
          <a:bodyPr wrap="none" rtlCol="0">
            <a:spAutoFit/>
          </a:bodyPr>
          <a:lstStyle/>
          <a:p>
            <a:r>
              <a:rPr lang="en-US" sz="2400" b="1" dirty="0" smtClean="0"/>
              <a:t>Joint Inflammation (90%)</a:t>
            </a:r>
            <a:endParaRPr lang="en-US" sz="2400" b="1" dirty="0"/>
          </a:p>
        </p:txBody>
      </p:sp>
      <p:sp>
        <p:nvSpPr>
          <p:cNvPr id="8" name="TextBox 7"/>
          <p:cNvSpPr txBox="1"/>
          <p:nvPr/>
        </p:nvSpPr>
        <p:spPr>
          <a:xfrm>
            <a:off x="646309" y="4752813"/>
            <a:ext cx="8037928" cy="646331"/>
          </a:xfrm>
          <a:prstGeom prst="rect">
            <a:avLst/>
          </a:prstGeom>
          <a:noFill/>
        </p:spPr>
        <p:txBody>
          <a:bodyPr wrap="square" rtlCol="0">
            <a:spAutoFit/>
          </a:bodyPr>
          <a:lstStyle/>
          <a:p>
            <a:r>
              <a:rPr lang="en-US" dirty="0" smtClean="0"/>
              <a:t>Frequently involves hands, knees, and wrists, mimicking rheumatoid arthritis. Results in muscle weakness and loss of bone structure.</a:t>
            </a:r>
            <a:endParaRPr lang="en-US" dirty="0"/>
          </a:p>
        </p:txBody>
      </p:sp>
      <p:sp>
        <p:nvSpPr>
          <p:cNvPr id="9" name="TextBox 8"/>
          <p:cNvSpPr txBox="1"/>
          <p:nvPr/>
        </p:nvSpPr>
        <p:spPr>
          <a:xfrm>
            <a:off x="6591355" y="6386768"/>
            <a:ext cx="2390398" cy="276999"/>
          </a:xfrm>
          <a:prstGeom prst="rect">
            <a:avLst/>
          </a:prstGeom>
          <a:noFill/>
        </p:spPr>
        <p:txBody>
          <a:bodyPr wrap="none" rtlCol="0">
            <a:spAutoFit/>
          </a:bodyPr>
          <a:lstStyle/>
          <a:p>
            <a:r>
              <a:rPr lang="en-US" sz="1200" dirty="0" smtClean="0"/>
              <a:t>American College of Rheumatology</a:t>
            </a:r>
            <a:endParaRPr lang="en-US" sz="1200" dirty="0"/>
          </a:p>
        </p:txBody>
      </p:sp>
      <p:sp>
        <p:nvSpPr>
          <p:cNvPr id="10" name="TextBox 9"/>
          <p:cNvSpPr txBox="1"/>
          <p:nvPr/>
        </p:nvSpPr>
        <p:spPr>
          <a:xfrm>
            <a:off x="6591355" y="6109769"/>
            <a:ext cx="699606" cy="276999"/>
          </a:xfrm>
          <a:prstGeom prst="rect">
            <a:avLst/>
          </a:prstGeom>
          <a:noFill/>
        </p:spPr>
        <p:txBody>
          <a:bodyPr wrap="none" rtlCol="0">
            <a:spAutoFit/>
          </a:bodyPr>
          <a:lstStyle/>
          <a:p>
            <a:r>
              <a:rPr lang="en-US" sz="1200" dirty="0" smtClean="0"/>
              <a:t>WebMD</a:t>
            </a:r>
            <a:endParaRPr lang="en-US" sz="1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pic>
        <p:nvPicPr>
          <p:cNvPr id="6" name="Picture 5" descr="Screen shot 2012-05-17 at 1.37.09 PM.png"/>
          <p:cNvPicPr>
            <a:picLocks noChangeAspect="1"/>
          </p:cNvPicPr>
          <p:nvPr/>
        </p:nvPicPr>
        <p:blipFill>
          <a:blip r:embed="rId3"/>
          <a:stretch>
            <a:fillRect/>
          </a:stretch>
        </p:blipFill>
        <p:spPr>
          <a:xfrm>
            <a:off x="5088539" y="2217587"/>
            <a:ext cx="3359202" cy="2258053"/>
          </a:xfrm>
          <a:prstGeom prst="rect">
            <a:avLst/>
          </a:prstGeom>
        </p:spPr>
      </p:pic>
      <p:pic>
        <p:nvPicPr>
          <p:cNvPr id="7" name="Picture 6" descr="Screen shot 2012-05-17 at 1.44.26 PM.png"/>
          <p:cNvPicPr>
            <a:picLocks noChangeAspect="1"/>
          </p:cNvPicPr>
          <p:nvPr/>
        </p:nvPicPr>
        <p:blipFill>
          <a:blip r:embed="rId4"/>
          <a:stretch>
            <a:fillRect/>
          </a:stretch>
        </p:blipFill>
        <p:spPr>
          <a:xfrm>
            <a:off x="902872" y="2231666"/>
            <a:ext cx="3359202" cy="2243974"/>
          </a:xfrm>
          <a:prstGeom prst="rect">
            <a:avLst/>
          </a:prstGeom>
        </p:spPr>
      </p:pic>
      <p:sp>
        <p:nvSpPr>
          <p:cNvPr id="8" name="TextBox 7"/>
          <p:cNvSpPr txBox="1"/>
          <p:nvPr/>
        </p:nvSpPr>
        <p:spPr>
          <a:xfrm>
            <a:off x="1456405" y="1558277"/>
            <a:ext cx="2409434" cy="461665"/>
          </a:xfrm>
          <a:prstGeom prst="rect">
            <a:avLst/>
          </a:prstGeom>
          <a:noFill/>
        </p:spPr>
        <p:txBody>
          <a:bodyPr wrap="none" rtlCol="0">
            <a:spAutoFit/>
          </a:bodyPr>
          <a:lstStyle/>
          <a:p>
            <a:r>
              <a:rPr lang="en-US" sz="2400" b="1" dirty="0" err="1" smtClean="0"/>
              <a:t>Pericarditis</a:t>
            </a:r>
            <a:r>
              <a:rPr lang="en-US" sz="2400" b="1" dirty="0" smtClean="0"/>
              <a:t> (80%)</a:t>
            </a:r>
            <a:endParaRPr lang="en-US" sz="2400" b="1" dirty="0"/>
          </a:p>
        </p:txBody>
      </p:sp>
      <p:sp>
        <p:nvSpPr>
          <p:cNvPr id="9" name="TextBox 8"/>
          <p:cNvSpPr txBox="1"/>
          <p:nvPr/>
        </p:nvSpPr>
        <p:spPr>
          <a:xfrm>
            <a:off x="5282778" y="1558277"/>
            <a:ext cx="3032200" cy="461665"/>
          </a:xfrm>
          <a:prstGeom prst="rect">
            <a:avLst/>
          </a:prstGeom>
          <a:noFill/>
        </p:spPr>
        <p:txBody>
          <a:bodyPr wrap="none" rtlCol="0">
            <a:spAutoFit/>
          </a:bodyPr>
          <a:lstStyle/>
          <a:p>
            <a:r>
              <a:rPr lang="en-US" sz="2400" b="1" dirty="0" smtClean="0"/>
              <a:t>Lupus </a:t>
            </a:r>
            <a:r>
              <a:rPr lang="en-US" sz="2400" b="1" dirty="0" err="1" smtClean="0"/>
              <a:t>Cerebritis</a:t>
            </a:r>
            <a:r>
              <a:rPr lang="en-US" sz="2400" b="1" dirty="0" smtClean="0"/>
              <a:t> (15%)</a:t>
            </a:r>
            <a:endParaRPr lang="en-US" sz="2400" b="1" dirty="0"/>
          </a:p>
        </p:txBody>
      </p:sp>
      <p:sp>
        <p:nvSpPr>
          <p:cNvPr id="10" name="TextBox 9"/>
          <p:cNvSpPr txBox="1"/>
          <p:nvPr/>
        </p:nvSpPr>
        <p:spPr>
          <a:xfrm>
            <a:off x="902872" y="4616279"/>
            <a:ext cx="3396595" cy="1200329"/>
          </a:xfrm>
          <a:prstGeom prst="rect">
            <a:avLst/>
          </a:prstGeom>
          <a:noFill/>
        </p:spPr>
        <p:txBody>
          <a:bodyPr wrap="square" rtlCol="0">
            <a:spAutoFit/>
          </a:bodyPr>
          <a:lstStyle/>
          <a:p>
            <a:r>
              <a:rPr lang="en-US" dirty="0" smtClean="0"/>
              <a:t>The sac containing the heart (pericardium) becomes inflamed. May lead to chest pain, arterial thickening, and heart attack.</a:t>
            </a:r>
            <a:endParaRPr lang="en-US" dirty="0"/>
          </a:p>
        </p:txBody>
      </p:sp>
      <p:sp>
        <p:nvSpPr>
          <p:cNvPr id="11" name="TextBox 10"/>
          <p:cNvSpPr txBox="1"/>
          <p:nvPr/>
        </p:nvSpPr>
        <p:spPr>
          <a:xfrm>
            <a:off x="5051146" y="4616279"/>
            <a:ext cx="3396595" cy="1200329"/>
          </a:xfrm>
          <a:prstGeom prst="rect">
            <a:avLst/>
          </a:prstGeom>
          <a:noFill/>
        </p:spPr>
        <p:txBody>
          <a:bodyPr wrap="square" rtlCol="0">
            <a:spAutoFit/>
          </a:bodyPr>
          <a:lstStyle/>
          <a:p>
            <a:r>
              <a:rPr lang="en-US" dirty="0" smtClean="0"/>
              <a:t>Inflammation of cerebrum can lead to headaches, seizures, paralysis, depression, loss of movement, and stroke.</a:t>
            </a:r>
            <a:endParaRPr lang="en-US" dirty="0"/>
          </a:p>
        </p:txBody>
      </p:sp>
      <p:sp>
        <p:nvSpPr>
          <p:cNvPr id="12" name="TextBox 11"/>
          <p:cNvSpPr txBox="1"/>
          <p:nvPr/>
        </p:nvSpPr>
        <p:spPr>
          <a:xfrm>
            <a:off x="6591355" y="6109769"/>
            <a:ext cx="699606" cy="276999"/>
          </a:xfrm>
          <a:prstGeom prst="rect">
            <a:avLst/>
          </a:prstGeom>
          <a:noFill/>
        </p:spPr>
        <p:txBody>
          <a:bodyPr wrap="none" rtlCol="0">
            <a:spAutoFit/>
          </a:bodyPr>
          <a:lstStyle/>
          <a:p>
            <a:r>
              <a:rPr lang="en-US" sz="1200" dirty="0" smtClean="0"/>
              <a:t>WebMD</a:t>
            </a:r>
            <a:endParaRPr lang="en-US" sz="1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pic>
        <p:nvPicPr>
          <p:cNvPr id="4" name="Picture 3" descr="Screen shot 2012-05-17 at 1.22.53 PM.png"/>
          <p:cNvPicPr>
            <a:picLocks noChangeAspect="1"/>
          </p:cNvPicPr>
          <p:nvPr/>
        </p:nvPicPr>
        <p:blipFill>
          <a:blip r:embed="rId3"/>
          <a:stretch>
            <a:fillRect/>
          </a:stretch>
        </p:blipFill>
        <p:spPr>
          <a:xfrm>
            <a:off x="853310" y="2205627"/>
            <a:ext cx="3365684" cy="2262295"/>
          </a:xfrm>
          <a:prstGeom prst="rect">
            <a:avLst/>
          </a:prstGeom>
        </p:spPr>
      </p:pic>
      <p:pic>
        <p:nvPicPr>
          <p:cNvPr id="5" name="Picture 4" descr="Screen shot 2012-05-17 at 1.39.55 PM.png"/>
          <p:cNvPicPr>
            <a:picLocks noChangeAspect="1"/>
          </p:cNvPicPr>
          <p:nvPr/>
        </p:nvPicPr>
        <p:blipFill>
          <a:blip r:embed="rId4"/>
          <a:stretch>
            <a:fillRect/>
          </a:stretch>
        </p:blipFill>
        <p:spPr>
          <a:xfrm>
            <a:off x="5038852" y="2205627"/>
            <a:ext cx="3365684" cy="2265227"/>
          </a:xfrm>
          <a:prstGeom prst="rect">
            <a:avLst/>
          </a:prstGeom>
        </p:spPr>
      </p:pic>
      <p:sp>
        <p:nvSpPr>
          <p:cNvPr id="6" name="TextBox 5"/>
          <p:cNvSpPr txBox="1"/>
          <p:nvPr/>
        </p:nvSpPr>
        <p:spPr>
          <a:xfrm>
            <a:off x="1038044" y="1569961"/>
            <a:ext cx="2976296" cy="461665"/>
          </a:xfrm>
          <a:prstGeom prst="rect">
            <a:avLst/>
          </a:prstGeom>
          <a:noFill/>
        </p:spPr>
        <p:txBody>
          <a:bodyPr wrap="none" rtlCol="0">
            <a:spAutoFit/>
          </a:bodyPr>
          <a:lstStyle/>
          <a:p>
            <a:r>
              <a:rPr lang="en-US" sz="2400" b="1" dirty="0" smtClean="0"/>
              <a:t>Lupus Nephritis (50%)</a:t>
            </a:r>
            <a:endParaRPr lang="en-US" sz="2400" b="1" dirty="0"/>
          </a:p>
        </p:txBody>
      </p:sp>
      <p:sp>
        <p:nvSpPr>
          <p:cNvPr id="7" name="TextBox 6"/>
          <p:cNvSpPr txBox="1"/>
          <p:nvPr/>
        </p:nvSpPr>
        <p:spPr>
          <a:xfrm>
            <a:off x="5038852" y="1569961"/>
            <a:ext cx="3389870" cy="461665"/>
          </a:xfrm>
          <a:prstGeom prst="rect">
            <a:avLst/>
          </a:prstGeom>
          <a:noFill/>
        </p:spPr>
        <p:txBody>
          <a:bodyPr wrap="none" rtlCol="0">
            <a:spAutoFit/>
          </a:bodyPr>
          <a:lstStyle/>
          <a:p>
            <a:r>
              <a:rPr lang="en-US" sz="2400" b="1" dirty="0" smtClean="0"/>
              <a:t>Lung Inflammation (50%)</a:t>
            </a:r>
            <a:endParaRPr lang="en-US" sz="2400" b="1" dirty="0"/>
          </a:p>
        </p:txBody>
      </p:sp>
      <p:sp>
        <p:nvSpPr>
          <p:cNvPr id="8" name="TextBox 7"/>
          <p:cNvSpPr txBox="1"/>
          <p:nvPr/>
        </p:nvSpPr>
        <p:spPr>
          <a:xfrm>
            <a:off x="5038852" y="4650146"/>
            <a:ext cx="3396595" cy="1200329"/>
          </a:xfrm>
          <a:prstGeom prst="rect">
            <a:avLst/>
          </a:prstGeom>
          <a:noFill/>
        </p:spPr>
        <p:txBody>
          <a:bodyPr wrap="square" rtlCol="0">
            <a:spAutoFit/>
          </a:bodyPr>
          <a:lstStyle/>
          <a:p>
            <a:r>
              <a:rPr lang="en-US" dirty="0" smtClean="0"/>
              <a:t>The tissue around the lung becomes inflamed, which may lead to painful breathing, shortness of breath, or chest pain.</a:t>
            </a:r>
            <a:endParaRPr lang="en-US" dirty="0"/>
          </a:p>
        </p:txBody>
      </p:sp>
      <p:sp>
        <p:nvSpPr>
          <p:cNvPr id="9" name="TextBox 8"/>
          <p:cNvSpPr txBox="1"/>
          <p:nvPr/>
        </p:nvSpPr>
        <p:spPr>
          <a:xfrm>
            <a:off x="822399" y="4650146"/>
            <a:ext cx="3396595" cy="646331"/>
          </a:xfrm>
          <a:prstGeom prst="rect">
            <a:avLst/>
          </a:prstGeom>
          <a:noFill/>
        </p:spPr>
        <p:txBody>
          <a:bodyPr wrap="square" rtlCol="0">
            <a:spAutoFit/>
          </a:bodyPr>
          <a:lstStyle/>
          <a:p>
            <a:r>
              <a:rPr lang="en-US" dirty="0" smtClean="0"/>
              <a:t>Inflammation of the kidney; may result in renal failure.</a:t>
            </a:r>
            <a:endParaRPr lang="en-US" dirty="0"/>
          </a:p>
        </p:txBody>
      </p:sp>
      <p:sp>
        <p:nvSpPr>
          <p:cNvPr id="10" name="TextBox 9"/>
          <p:cNvSpPr txBox="1"/>
          <p:nvPr/>
        </p:nvSpPr>
        <p:spPr>
          <a:xfrm>
            <a:off x="6591355" y="6109769"/>
            <a:ext cx="699606" cy="276999"/>
          </a:xfrm>
          <a:prstGeom prst="rect">
            <a:avLst/>
          </a:prstGeom>
          <a:noFill/>
        </p:spPr>
        <p:txBody>
          <a:bodyPr wrap="none" rtlCol="0">
            <a:spAutoFit/>
          </a:bodyPr>
          <a:lstStyle/>
          <a:p>
            <a:r>
              <a:rPr lang="en-US" sz="1200" dirty="0" smtClean="0"/>
              <a:t>WebMD</a:t>
            </a:r>
            <a:endParaRPr lang="en-US"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Inflammation in Immune Response</a:t>
            </a:r>
            <a:endParaRPr lang="en-US" dirty="0"/>
          </a:p>
        </p:txBody>
      </p:sp>
      <p:pic>
        <p:nvPicPr>
          <p:cNvPr id="4" name="Content Placeholder 3" descr="Screen shot 2012-05-18 at 4.24.40 PM.png"/>
          <p:cNvPicPr>
            <a:picLocks noGrp="1" noChangeAspect="1"/>
          </p:cNvPicPr>
          <p:nvPr>
            <p:ph idx="1"/>
          </p:nvPr>
        </p:nvPicPr>
        <p:blipFill>
          <a:blip r:embed="rId3"/>
          <a:srcRect t="1334" b="15680"/>
          <a:stretch>
            <a:fillRect/>
          </a:stretch>
        </p:blipFill>
        <p:spPr>
          <a:xfrm>
            <a:off x="457200" y="1417638"/>
            <a:ext cx="8229600" cy="2765891"/>
          </a:xfrm>
        </p:spPr>
      </p:pic>
      <p:pic>
        <p:nvPicPr>
          <p:cNvPr id="5" name="Picture 4" descr="Screen shot 2012-05-18 at 4.34.48 PM.png"/>
          <p:cNvPicPr>
            <a:picLocks noChangeAspect="1"/>
          </p:cNvPicPr>
          <p:nvPr/>
        </p:nvPicPr>
        <p:blipFill>
          <a:blip r:embed="rId4"/>
          <a:stretch>
            <a:fillRect/>
          </a:stretch>
        </p:blipFill>
        <p:spPr>
          <a:xfrm>
            <a:off x="2444376" y="4183529"/>
            <a:ext cx="3908838" cy="2628102"/>
          </a:xfrm>
          <a:prstGeom prst="rect">
            <a:avLst/>
          </a:prstGeom>
        </p:spPr>
      </p:pic>
      <p:cxnSp>
        <p:nvCxnSpPr>
          <p:cNvPr id="7" name="Straight Connector 6"/>
          <p:cNvCxnSpPr/>
          <p:nvPr/>
        </p:nvCxnSpPr>
        <p:spPr>
          <a:xfrm>
            <a:off x="4467411" y="2540000"/>
            <a:ext cx="791883"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7727576" y="2523471"/>
            <a:ext cx="791883"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4467411" y="2154139"/>
            <a:ext cx="989862" cy="307777"/>
          </a:xfrm>
          <a:prstGeom prst="rect">
            <a:avLst/>
          </a:prstGeom>
          <a:noFill/>
        </p:spPr>
        <p:txBody>
          <a:bodyPr wrap="none" rtlCol="0">
            <a:spAutoFit/>
          </a:bodyPr>
          <a:lstStyle/>
          <a:p>
            <a:r>
              <a:rPr lang="en-US" sz="1400" dirty="0" smtClean="0"/>
              <a:t>Leukocytes</a:t>
            </a:r>
            <a:endParaRPr lang="en-US" sz="1400" dirty="0"/>
          </a:p>
        </p:txBody>
      </p:sp>
      <p:sp>
        <p:nvSpPr>
          <p:cNvPr id="10" name="TextBox 9"/>
          <p:cNvSpPr txBox="1"/>
          <p:nvPr/>
        </p:nvSpPr>
        <p:spPr>
          <a:xfrm>
            <a:off x="7708889" y="2154139"/>
            <a:ext cx="989862" cy="307777"/>
          </a:xfrm>
          <a:prstGeom prst="rect">
            <a:avLst/>
          </a:prstGeom>
          <a:noFill/>
        </p:spPr>
        <p:txBody>
          <a:bodyPr wrap="none" rtlCol="0">
            <a:spAutoFit/>
          </a:bodyPr>
          <a:lstStyle/>
          <a:p>
            <a:r>
              <a:rPr lang="en-US" sz="1400" dirty="0" smtClean="0"/>
              <a:t>Leukocytes</a:t>
            </a:r>
            <a:endParaRPr lang="en-US" sz="1400" dirty="0"/>
          </a:p>
        </p:txBody>
      </p:sp>
      <p:sp>
        <p:nvSpPr>
          <p:cNvPr id="11" name="TextBox 10"/>
          <p:cNvSpPr txBox="1"/>
          <p:nvPr/>
        </p:nvSpPr>
        <p:spPr>
          <a:xfrm>
            <a:off x="6591355" y="6109769"/>
            <a:ext cx="2377574" cy="276999"/>
          </a:xfrm>
          <a:prstGeom prst="rect">
            <a:avLst/>
          </a:prstGeom>
          <a:noFill/>
        </p:spPr>
        <p:txBody>
          <a:bodyPr wrap="none" rtlCol="0">
            <a:spAutoFit/>
          </a:bodyPr>
          <a:lstStyle/>
          <a:p>
            <a:r>
              <a:rPr lang="en-US" sz="1200" dirty="0" smtClean="0"/>
              <a:t>Adapted from Lawrence et al, 2002</a:t>
            </a:r>
            <a:endParaRPr lang="en-US" sz="1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Innate vs. Adaptive Response</a:t>
            </a:r>
            <a:endParaRPr lang="en-US" dirty="0"/>
          </a:p>
        </p:txBody>
      </p:sp>
      <p:pic>
        <p:nvPicPr>
          <p:cNvPr id="6" name="Picture 5" descr="Screen shot 2012-05-18 at 7.10.28 PM.png"/>
          <p:cNvPicPr>
            <a:picLocks noChangeAspect="1"/>
          </p:cNvPicPr>
          <p:nvPr/>
        </p:nvPicPr>
        <p:blipFill>
          <a:blip r:embed="rId3"/>
          <a:stretch>
            <a:fillRect/>
          </a:stretch>
        </p:blipFill>
        <p:spPr>
          <a:xfrm>
            <a:off x="1135530" y="1308099"/>
            <a:ext cx="7551270" cy="526539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7277</TotalTime>
  <Words>3282</Words>
  <Application>Microsoft Macintosh PowerPoint</Application>
  <PresentationFormat>On-screen Show (4:3)</PresentationFormat>
  <Paragraphs>214</Paragraphs>
  <Slides>22</Slides>
  <Notes>20</Notes>
  <HiddenSlides>0</HiddenSlides>
  <MMClips>0</MMClips>
  <ScaleCrop>false</ScaleCrop>
  <HeadingPairs>
    <vt:vector size="4" baseType="variant">
      <vt:variant>
        <vt:lpstr>Design Template</vt:lpstr>
      </vt:variant>
      <vt:variant>
        <vt:i4>1</vt:i4>
      </vt:variant>
      <vt:variant>
        <vt:lpstr>Slide Titles</vt:lpstr>
      </vt:variant>
      <vt:variant>
        <vt:i4>22</vt:i4>
      </vt:variant>
    </vt:vector>
  </HeadingPairs>
  <TitlesOfParts>
    <vt:vector size="23" baseType="lpstr">
      <vt:lpstr>Office Theme</vt:lpstr>
      <vt:lpstr>Systemic Lupus Erythematosus</vt:lpstr>
      <vt:lpstr>Outline</vt:lpstr>
      <vt:lpstr>What is Lupus?</vt:lpstr>
      <vt:lpstr>Symptoms</vt:lpstr>
      <vt:lpstr>Symptoms</vt:lpstr>
      <vt:lpstr>Symptoms</vt:lpstr>
      <vt:lpstr>Symptoms</vt:lpstr>
      <vt:lpstr>Inflammation in Immune Response</vt:lpstr>
      <vt:lpstr>Innate vs. Adaptive Response</vt:lpstr>
      <vt:lpstr>Adaptive Immune Response</vt:lpstr>
      <vt:lpstr>Inflammation in Lupus</vt:lpstr>
      <vt:lpstr>Who Is At Risk?</vt:lpstr>
      <vt:lpstr>Who Is At Risk?</vt:lpstr>
      <vt:lpstr>Outline</vt:lpstr>
      <vt:lpstr>A Complex Genetic Disease</vt:lpstr>
      <vt:lpstr>Focus on rs10954213 </vt:lpstr>
      <vt:lpstr>G-&gt;A substitution at rs10954213</vt:lpstr>
      <vt:lpstr>Effects of IRF5 overproduction</vt:lpstr>
      <vt:lpstr>Outline</vt:lpstr>
      <vt:lpstr>If you have risk alleles…</vt:lpstr>
      <vt:lpstr>Effects of SNPs on treatments</vt:lpstr>
      <vt:lpstr>Thank You!</vt:lpstr>
    </vt:vector>
  </TitlesOfParts>
  <Company>Harvard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Systemic Lupus Erythematosus</dc:title>
  <dc:creator>Jenny Hsu</dc:creator>
  <cp:lastModifiedBy>Jenny Hsu</cp:lastModifiedBy>
  <cp:revision>64</cp:revision>
  <dcterms:created xsi:type="dcterms:W3CDTF">2012-05-22T21:11:19Z</dcterms:created>
  <dcterms:modified xsi:type="dcterms:W3CDTF">2012-05-22T21:44:51Z</dcterms:modified>
</cp:coreProperties>
</file>