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2" r:id="rId4"/>
    <p:sldId id="260" r:id="rId5"/>
    <p:sldId id="261" r:id="rId6"/>
    <p:sldId id="263" r:id="rId7"/>
    <p:sldId id="266" r:id="rId8"/>
    <p:sldId id="270" r:id="rId9"/>
    <p:sldId id="277" r:id="rId10"/>
    <p:sldId id="278" r:id="rId11"/>
    <p:sldId id="269" r:id="rId12"/>
    <p:sldId id="275" r:id="rId13"/>
    <p:sldId id="276" r:id="rId14"/>
    <p:sldId id="273" r:id="rId15"/>
    <p:sldId id="274" r:id="rId16"/>
    <p:sldId id="272" r:id="rId17"/>
    <p:sldId id="268" r:id="rId18"/>
    <p:sldId id="271" r:id="rId19"/>
    <p:sldId id="265" r:id="rId20"/>
    <p:sldId id="267" r:id="rId21"/>
    <p:sldId id="257" r:id="rId22"/>
    <p:sldId id="258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Did you change your habits as a result of learning your genomic information with regard to exercise?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Decreased</c:v>
                </c:pt>
                <c:pt idx="1">
                  <c:v>No change</c:v>
                </c:pt>
                <c:pt idx="2">
                  <c:v>Increased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</c:v>
                </c:pt>
                <c:pt idx="1">
                  <c:v>14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9860736"/>
        <c:axId val="69867008"/>
      </c:barChart>
      <c:catAx>
        <c:axId val="69860736"/>
        <c:scaling>
          <c:orientation val="minMax"/>
        </c:scaling>
        <c:delete val="0"/>
        <c:axPos val="b"/>
        <c:majorTickMark val="out"/>
        <c:minorTickMark val="none"/>
        <c:tickLblPos val="nextTo"/>
        <c:crossAx val="69867008"/>
        <c:crosses val="autoZero"/>
        <c:auto val="1"/>
        <c:lblAlgn val="ctr"/>
        <c:lblOffset val="100"/>
        <c:noMultiLvlLbl val="0"/>
      </c:catAx>
      <c:valAx>
        <c:axId val="698670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698607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How has your engagement been influenced by knowing your personal genomic information?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Less engaged</c:v>
                </c:pt>
                <c:pt idx="1">
                  <c:v>Smewhat less engaged</c:v>
                </c:pt>
                <c:pt idx="2">
                  <c:v>Equally engaged</c:v>
                </c:pt>
                <c:pt idx="3">
                  <c:v>Somewhat more engaged</c:v>
                </c:pt>
                <c:pt idx="4">
                  <c:v>More engaged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13</c:v>
                </c:pt>
                <c:pt idx="4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8732672"/>
        <c:axId val="78743040"/>
      </c:barChart>
      <c:catAx>
        <c:axId val="78732672"/>
        <c:scaling>
          <c:orientation val="minMax"/>
        </c:scaling>
        <c:delete val="0"/>
        <c:axPos val="b"/>
        <c:majorTickMark val="out"/>
        <c:minorTickMark val="none"/>
        <c:tickLblPos val="nextTo"/>
        <c:crossAx val="78743040"/>
        <c:crosses val="autoZero"/>
        <c:auto val="1"/>
        <c:lblAlgn val="ctr"/>
        <c:lblOffset val="100"/>
        <c:noMultiLvlLbl val="0"/>
      </c:catAx>
      <c:valAx>
        <c:axId val="7874304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787326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Did you feel pressured to be genotyped?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</c:v>
                </c:pt>
                <c:pt idx="1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318656"/>
        <c:axId val="42209280"/>
      </c:barChart>
      <c:catAx>
        <c:axId val="41318656"/>
        <c:scaling>
          <c:orientation val="minMax"/>
        </c:scaling>
        <c:delete val="0"/>
        <c:axPos val="b"/>
        <c:majorTickMark val="out"/>
        <c:minorTickMark val="none"/>
        <c:tickLblPos val="nextTo"/>
        <c:crossAx val="42209280"/>
        <c:crosses val="autoZero"/>
        <c:auto val="1"/>
        <c:lblAlgn val="ctr"/>
        <c:lblOffset val="100"/>
        <c:noMultiLvlLbl val="0"/>
      </c:catAx>
      <c:valAx>
        <c:axId val="422092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41318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Did you feel pressured to nonanonomously share genomic information?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</c:v>
                </c:pt>
                <c:pt idx="1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9822720"/>
        <c:axId val="75239808"/>
      </c:barChart>
      <c:catAx>
        <c:axId val="69822720"/>
        <c:scaling>
          <c:orientation val="minMax"/>
        </c:scaling>
        <c:delete val="0"/>
        <c:axPos val="b"/>
        <c:majorTickMark val="out"/>
        <c:minorTickMark val="none"/>
        <c:tickLblPos val="nextTo"/>
        <c:crossAx val="75239808"/>
        <c:crosses val="autoZero"/>
        <c:auto val="1"/>
        <c:lblAlgn val="ctr"/>
        <c:lblOffset val="100"/>
        <c:noMultiLvlLbl val="0"/>
      </c:catAx>
      <c:valAx>
        <c:axId val="752398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698227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Would you recommend others be genoyped?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16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5803648"/>
        <c:axId val="75833344"/>
      </c:barChart>
      <c:catAx>
        <c:axId val="75803648"/>
        <c:scaling>
          <c:orientation val="minMax"/>
        </c:scaling>
        <c:delete val="0"/>
        <c:axPos val="b"/>
        <c:majorTickMark val="out"/>
        <c:minorTickMark val="none"/>
        <c:tickLblPos val="nextTo"/>
        <c:crossAx val="75833344"/>
        <c:crosses val="autoZero"/>
        <c:auto val="1"/>
        <c:lblAlgn val="ctr"/>
        <c:lblOffset val="100"/>
        <c:noMultiLvlLbl val="0"/>
      </c:catAx>
      <c:valAx>
        <c:axId val="758333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758036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Did you change your habits as a result of learning your genomic information with regard to diet?</c:v>
                </c:pt>
              </c:strCache>
            </c:strRef>
          </c:tx>
          <c:invertIfNegative val="0"/>
          <c:cat>
            <c:strRef>
              <c:f>Sheet1!$A$2:$A$4</c:f>
              <c:strCache>
                <c:ptCount val="3"/>
                <c:pt idx="0">
                  <c:v>Worsened</c:v>
                </c:pt>
                <c:pt idx="1">
                  <c:v>No change</c:v>
                </c:pt>
                <c:pt idx="2">
                  <c:v>Improed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</c:v>
                </c:pt>
                <c:pt idx="1">
                  <c:v>16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9872256"/>
        <c:axId val="69883008"/>
      </c:barChart>
      <c:catAx>
        <c:axId val="69872256"/>
        <c:scaling>
          <c:orientation val="minMax"/>
        </c:scaling>
        <c:delete val="0"/>
        <c:axPos val="b"/>
        <c:majorTickMark val="out"/>
        <c:minorTickMark val="none"/>
        <c:tickLblPos val="nextTo"/>
        <c:crossAx val="69883008"/>
        <c:crosses val="autoZero"/>
        <c:auto val="1"/>
        <c:lblAlgn val="ctr"/>
        <c:lblOffset val="100"/>
        <c:noMultiLvlLbl val="0"/>
      </c:catAx>
      <c:valAx>
        <c:axId val="698830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698722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Which of the following did you do as a result of learning your personal genomic information?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Researched a condition</c:v>
                </c:pt>
                <c:pt idx="1">
                  <c:v>Sought medical advice</c:v>
                </c:pt>
                <c:pt idx="2">
                  <c:v>Sought additional testing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14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5286784"/>
        <c:axId val="75958912"/>
      </c:barChart>
      <c:catAx>
        <c:axId val="75286784"/>
        <c:scaling>
          <c:orientation val="minMax"/>
        </c:scaling>
        <c:delete val="0"/>
        <c:axPos val="b"/>
        <c:majorTickMark val="out"/>
        <c:minorTickMark val="none"/>
        <c:tickLblPos val="nextTo"/>
        <c:crossAx val="75958912"/>
        <c:crosses val="autoZero"/>
        <c:auto val="1"/>
        <c:lblAlgn val="ctr"/>
        <c:lblOffset val="100"/>
        <c:noMultiLvlLbl val="0"/>
      </c:catAx>
      <c:valAx>
        <c:axId val="7595891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752867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Did knowing genetic information change your outlook on non-health related aspects of your life?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No Change</c:v>
                </c:pt>
                <c:pt idx="1">
                  <c:v>Changed Somewhat</c:v>
                </c:pt>
                <c:pt idx="2">
                  <c:v>Changed Significantly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10</c:v>
                </c:pt>
                <c:pt idx="1">
                  <c:v>6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277696"/>
        <c:axId val="42108800"/>
      </c:barChart>
      <c:catAx>
        <c:axId val="41277696"/>
        <c:scaling>
          <c:orientation val="minMax"/>
        </c:scaling>
        <c:delete val="0"/>
        <c:axPos val="b"/>
        <c:majorTickMark val="out"/>
        <c:minorTickMark val="none"/>
        <c:tickLblPos val="nextTo"/>
        <c:crossAx val="42108800"/>
        <c:crosses val="autoZero"/>
        <c:auto val="1"/>
        <c:lblAlgn val="ctr"/>
        <c:lblOffset val="100"/>
        <c:noMultiLvlLbl val="0"/>
      </c:catAx>
      <c:valAx>
        <c:axId val="421088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412776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5261440"/>
        <c:axId val="75264384"/>
      </c:barChart>
      <c:catAx>
        <c:axId val="75261440"/>
        <c:scaling>
          <c:orientation val="minMax"/>
        </c:scaling>
        <c:delete val="0"/>
        <c:axPos val="b"/>
        <c:majorTickMark val="out"/>
        <c:minorTickMark val="none"/>
        <c:tickLblPos val="nextTo"/>
        <c:crossAx val="75264384"/>
        <c:crosses val="autoZero"/>
        <c:auto val="1"/>
        <c:lblAlgn val="ctr"/>
        <c:lblOffset val="100"/>
        <c:noMultiLvlLbl val="0"/>
      </c:catAx>
      <c:valAx>
        <c:axId val="7526438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752614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Did knowing your genomic information change your outlook on your peronal health?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No change</c:v>
                </c:pt>
                <c:pt idx="1">
                  <c:v>Changed Somewhat</c:v>
                </c:pt>
                <c:pt idx="2">
                  <c:v>Changed Significantly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11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234432"/>
        <c:axId val="59406976"/>
      </c:barChart>
      <c:catAx>
        <c:axId val="45234432"/>
        <c:scaling>
          <c:orientation val="minMax"/>
        </c:scaling>
        <c:delete val="0"/>
        <c:axPos val="b"/>
        <c:majorTickMark val="out"/>
        <c:minorTickMark val="none"/>
        <c:tickLblPos val="nextTo"/>
        <c:crossAx val="59406976"/>
        <c:crosses val="autoZero"/>
        <c:auto val="1"/>
        <c:lblAlgn val="ctr"/>
        <c:lblOffset val="100"/>
        <c:noMultiLvlLbl val="0"/>
      </c:catAx>
      <c:valAx>
        <c:axId val="5940697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452344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Has knowing your genomic information changed anxiety in your life?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Less anxious</c:v>
                </c:pt>
                <c:pt idx="1">
                  <c:v>Somewhat less anxious</c:v>
                </c:pt>
                <c:pt idx="2">
                  <c:v>No change</c:v>
                </c:pt>
                <c:pt idx="3">
                  <c:v>Somewhat more anxious</c:v>
                </c:pt>
                <c:pt idx="4">
                  <c:v>More anxious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3</c:v>
                </c:pt>
                <c:pt idx="2">
                  <c:v>11</c:v>
                </c:pt>
                <c:pt idx="3">
                  <c:v>2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266560"/>
        <c:axId val="59730560"/>
      </c:barChart>
      <c:catAx>
        <c:axId val="41266560"/>
        <c:scaling>
          <c:orientation val="minMax"/>
        </c:scaling>
        <c:delete val="0"/>
        <c:axPos val="b"/>
        <c:majorTickMark val="out"/>
        <c:minorTickMark val="none"/>
        <c:tickLblPos val="nextTo"/>
        <c:crossAx val="59730560"/>
        <c:crosses val="autoZero"/>
        <c:auto val="1"/>
        <c:lblAlgn val="ctr"/>
        <c:lblOffset val="100"/>
        <c:noMultiLvlLbl val="0"/>
      </c:catAx>
      <c:valAx>
        <c:axId val="597305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412665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Who did you share your genomic information with?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Doctor</c:v>
                </c:pt>
                <c:pt idx="1">
                  <c:v>Genetic Counselor</c:v>
                </c:pt>
                <c:pt idx="2">
                  <c:v>Friends</c:v>
                </c:pt>
                <c:pt idx="3">
                  <c:v>Family</c:v>
                </c:pt>
                <c:pt idx="4">
                  <c:v>Gene210 Classmates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</c:v>
                </c:pt>
                <c:pt idx="1">
                  <c:v>0</c:v>
                </c:pt>
                <c:pt idx="2">
                  <c:v>13</c:v>
                </c:pt>
                <c:pt idx="3">
                  <c:v>16</c:v>
                </c:pt>
                <c:pt idx="4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317504"/>
        <c:axId val="41751680"/>
      </c:barChart>
      <c:catAx>
        <c:axId val="41317504"/>
        <c:scaling>
          <c:orientation val="minMax"/>
        </c:scaling>
        <c:delete val="0"/>
        <c:axPos val="b"/>
        <c:majorTickMark val="out"/>
        <c:minorTickMark val="none"/>
        <c:tickLblPos val="nextTo"/>
        <c:crossAx val="41751680"/>
        <c:crosses val="autoZero"/>
        <c:auto val="1"/>
        <c:lblAlgn val="ctr"/>
        <c:lblOffset val="100"/>
        <c:noMultiLvlLbl val="0"/>
      </c:catAx>
      <c:valAx>
        <c:axId val="417516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413175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When you first opened your results were you?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Nervous</c:v>
                </c:pt>
                <c:pt idx="1">
                  <c:v>Excited</c:v>
                </c:pt>
                <c:pt idx="2">
                  <c:v>Calm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</c:v>
                </c:pt>
                <c:pt idx="1">
                  <c:v>13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238528"/>
        <c:axId val="41240832"/>
      </c:barChart>
      <c:catAx>
        <c:axId val="41238528"/>
        <c:scaling>
          <c:orientation val="minMax"/>
        </c:scaling>
        <c:delete val="0"/>
        <c:axPos val="b"/>
        <c:majorTickMark val="out"/>
        <c:minorTickMark val="none"/>
        <c:tickLblPos val="nextTo"/>
        <c:crossAx val="41240832"/>
        <c:crosses val="autoZero"/>
        <c:auto val="1"/>
        <c:lblAlgn val="ctr"/>
        <c:lblOffset val="100"/>
        <c:noMultiLvlLbl val="0"/>
      </c:catAx>
      <c:valAx>
        <c:axId val="412408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412385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A471E-3C36-4E56-9062-A6D77A58B91A}" type="datetimeFigureOut">
              <a:rPr lang="en-US" smtClean="0"/>
              <a:t>6/4/2012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D4A75-8FA3-48BC-829D-9C840EBAE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514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A471E-3C36-4E56-9062-A6D77A58B91A}" type="datetimeFigureOut">
              <a:rPr lang="en-US" smtClean="0"/>
              <a:t>6/4/2012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D4A75-8FA3-48BC-829D-9C840EBAE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518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A471E-3C36-4E56-9062-A6D77A58B91A}" type="datetimeFigureOut">
              <a:rPr lang="en-US" smtClean="0"/>
              <a:t>6/4/2012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D4A75-8FA3-48BC-829D-9C840EBAE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555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A471E-3C36-4E56-9062-A6D77A58B91A}" type="datetimeFigureOut">
              <a:rPr lang="en-US" smtClean="0"/>
              <a:t>6/4/2012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D4A75-8FA3-48BC-829D-9C840EBAE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305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A471E-3C36-4E56-9062-A6D77A58B91A}" type="datetimeFigureOut">
              <a:rPr lang="en-US" smtClean="0"/>
              <a:t>6/4/2012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D4A75-8FA3-48BC-829D-9C840EBAE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173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A471E-3C36-4E56-9062-A6D77A58B91A}" type="datetimeFigureOut">
              <a:rPr lang="en-US" smtClean="0"/>
              <a:t>6/4/2012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D4A75-8FA3-48BC-829D-9C840EBAE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774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A471E-3C36-4E56-9062-A6D77A58B91A}" type="datetimeFigureOut">
              <a:rPr lang="en-US" smtClean="0"/>
              <a:t>6/4/2012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D4A75-8FA3-48BC-829D-9C840EBAE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688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A471E-3C36-4E56-9062-A6D77A58B91A}" type="datetimeFigureOut">
              <a:rPr lang="en-US" smtClean="0"/>
              <a:t>6/4/2012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D4A75-8FA3-48BC-829D-9C840EBAE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804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A471E-3C36-4E56-9062-A6D77A58B91A}" type="datetimeFigureOut">
              <a:rPr lang="en-US" smtClean="0"/>
              <a:t>6/4/2012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D4A75-8FA3-48BC-829D-9C840EBAE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15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A471E-3C36-4E56-9062-A6D77A58B91A}" type="datetimeFigureOut">
              <a:rPr lang="en-US" smtClean="0"/>
              <a:t>6/4/2012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D4A75-8FA3-48BC-829D-9C840EBAE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802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A471E-3C36-4E56-9062-A6D77A58B91A}" type="datetimeFigureOut">
              <a:rPr lang="en-US" smtClean="0"/>
              <a:t>6/4/2012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D4A75-8FA3-48BC-829D-9C840EBAE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928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A471E-3C36-4E56-9062-A6D77A58B91A}" type="datetimeFigureOut">
              <a:rPr lang="en-US" smtClean="0"/>
              <a:t>6/4/2012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D4A75-8FA3-48BC-829D-9C840EBAE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01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Does knowing personal genomic information change behavior?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Nate </a:t>
            </a:r>
            <a:r>
              <a:rPr lang="en-US" dirty="0" err="1" smtClean="0"/>
              <a:t>Cira</a:t>
            </a:r>
            <a:endParaRPr lang="en-US" dirty="0" smtClean="0"/>
          </a:p>
          <a:p>
            <a:r>
              <a:rPr lang="en-US" dirty="0" smtClean="0"/>
              <a:t>Gene 210</a:t>
            </a:r>
          </a:p>
          <a:p>
            <a:r>
              <a:rPr lang="en-US" dirty="0" smtClean="0"/>
              <a:t>6/5/2012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6128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Behavior</a:t>
            </a:r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995455472"/>
              </p:ext>
            </p:extLst>
          </p:nvPr>
        </p:nvGraphicFramePr>
        <p:xfrm>
          <a:off x="1524000" y="1397000"/>
          <a:ext cx="6096000" cy="462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90300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Outlook: Non-health</a:t>
            </a:r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387523082"/>
              </p:ext>
            </p:extLst>
          </p:nvPr>
        </p:nvGraphicFramePr>
        <p:xfrm>
          <a:off x="1524000" y="1397000"/>
          <a:ext cx="6096000" cy="485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12409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Outlook: Health</a:t>
            </a:r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132166432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571269016"/>
              </p:ext>
            </p:extLst>
          </p:nvPr>
        </p:nvGraphicFramePr>
        <p:xfrm>
          <a:off x="1524000" y="1397000"/>
          <a:ext cx="6096000" cy="492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624049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Outlook: Anxiety</a:t>
            </a:r>
            <a:endParaRPr lang="en-US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925294358"/>
              </p:ext>
            </p:extLst>
          </p:nvPr>
        </p:nvGraphicFramePr>
        <p:xfrm>
          <a:off x="1524000" y="1397000"/>
          <a:ext cx="6096000" cy="469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645516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Sharing</a:t>
            </a:r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980680571"/>
              </p:ext>
            </p:extLst>
          </p:nvPr>
        </p:nvGraphicFramePr>
        <p:xfrm>
          <a:off x="1524000" y="1676400"/>
          <a:ext cx="60960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041621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Anticipation</a:t>
            </a:r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65692589"/>
              </p:ext>
            </p:extLst>
          </p:nvPr>
        </p:nvGraphicFramePr>
        <p:xfrm>
          <a:off x="1371600" y="18288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402216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Engagement</a:t>
            </a:r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828563732"/>
              </p:ext>
            </p:extLst>
          </p:nvPr>
        </p:nvGraphicFramePr>
        <p:xfrm>
          <a:off x="1524000" y="1397000"/>
          <a:ext cx="6705600" cy="492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597507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Pressure</a:t>
            </a:r>
            <a:endParaRPr lang="en-US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648084609"/>
              </p:ext>
            </p:extLst>
          </p:nvPr>
        </p:nvGraphicFramePr>
        <p:xfrm>
          <a:off x="457200" y="1600200"/>
          <a:ext cx="41148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156372493"/>
              </p:ext>
            </p:extLst>
          </p:nvPr>
        </p:nvGraphicFramePr>
        <p:xfrm>
          <a:off x="5029200" y="1447800"/>
          <a:ext cx="3733800" cy="492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057286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Genotyping</a:t>
            </a:r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309286896"/>
              </p:ext>
            </p:extLst>
          </p:nvPr>
        </p:nvGraphicFramePr>
        <p:xfrm>
          <a:off x="1524000" y="1397000"/>
          <a:ext cx="6096000" cy="485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837955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Sample size</a:t>
            </a:r>
          </a:p>
          <a:p>
            <a:r>
              <a:rPr lang="en-US" dirty="0" smtClean="0"/>
              <a:t>Self-reporting</a:t>
            </a:r>
          </a:p>
          <a:p>
            <a:r>
              <a:rPr lang="en-US" dirty="0" smtClean="0"/>
              <a:t>Short term</a:t>
            </a:r>
          </a:p>
          <a:p>
            <a:r>
              <a:rPr lang="en-US" dirty="0" smtClean="0"/>
              <a:t>Links between gender and anxiety</a:t>
            </a:r>
          </a:p>
          <a:p>
            <a:r>
              <a:rPr lang="en-US" dirty="0" smtClean="0"/>
              <a:t>Representative?</a:t>
            </a:r>
          </a:p>
          <a:p>
            <a:r>
              <a:rPr lang="en-US" dirty="0" smtClean="0"/>
              <a:t>Other medical risk factors?</a:t>
            </a:r>
          </a:p>
          <a:p>
            <a:endParaRPr lang="en-US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6" y="5063541"/>
            <a:ext cx="9296400" cy="880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7355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there benefits to testing?</a:t>
            </a:r>
          </a:p>
          <a:p>
            <a:r>
              <a:rPr lang="en-US" dirty="0" smtClean="0"/>
              <a:t>Are there risks from testing?</a:t>
            </a:r>
          </a:p>
          <a:p>
            <a:r>
              <a:rPr lang="en-US" dirty="0" smtClean="0"/>
              <a:t>Should people be tested?</a:t>
            </a:r>
          </a:p>
          <a:p>
            <a:r>
              <a:rPr lang="en-US" dirty="0" smtClean="0"/>
              <a:t>Should tests be regulated?</a:t>
            </a:r>
            <a:endParaRPr lang="en-US" dirty="0"/>
          </a:p>
          <a:p>
            <a:r>
              <a:rPr lang="en-US" dirty="0" smtClean="0"/>
              <a:t>Relation to other medical risk factors?</a:t>
            </a:r>
          </a:p>
        </p:txBody>
      </p:sp>
    </p:spTree>
    <p:extLst>
      <p:ext uri="{BB962C8B-B14F-4D97-AF65-F5344CB8AC3E}">
        <p14:creationId xmlns:p14="http://schemas.microsoft.com/office/powerpoint/2010/main" val="39790900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0000" dirty="0" smtClean="0"/>
              <a:t>?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5656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Thoughts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Bias against improved health and exercise</a:t>
            </a:r>
          </a:p>
          <a:p>
            <a:r>
              <a:rPr lang="en-US" dirty="0" smtClean="0"/>
              <a:t>Might in future insist on extra testing</a:t>
            </a:r>
          </a:p>
          <a:p>
            <a:r>
              <a:rPr lang="en-US" dirty="0" smtClean="0"/>
              <a:t>Small sample size</a:t>
            </a:r>
          </a:p>
          <a:p>
            <a:r>
              <a:rPr lang="en-US" dirty="0" smtClean="0"/>
              <a:t>Self reporting</a:t>
            </a:r>
          </a:p>
          <a:p>
            <a:r>
              <a:rPr lang="en-US" dirty="0" smtClean="0"/>
              <a:t>All people changing anxiety were female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747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'Does knowing personal genomic information change behavior?'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 - Why is this question important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 - Studies on single alleles (BRCA, </a:t>
            </a:r>
            <a:r>
              <a:rPr lang="en-US" dirty="0" err="1"/>
              <a:t>ect</a:t>
            </a:r>
            <a:r>
              <a:rPr lang="en-US" dirty="0"/>
              <a:t>.)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 - Scripps study and associated literature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 - </a:t>
            </a:r>
            <a:r>
              <a:rPr lang="en-US" dirty="0" err="1"/>
              <a:t>Keyan's</a:t>
            </a:r>
            <a:r>
              <a:rPr lang="en-US" dirty="0"/>
              <a:t> survey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 - Anecdotes from Robin, and Steve Quake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 - Results from my survey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 - Summary and concluding remarks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261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Related Anecdotes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Robin Starr</a:t>
            </a:r>
          </a:p>
          <a:p>
            <a:pPr lvl="1"/>
            <a:r>
              <a:rPr lang="en-US" dirty="0" smtClean="0"/>
              <a:t>Breast cancer</a:t>
            </a:r>
          </a:p>
          <a:p>
            <a:r>
              <a:rPr lang="en-US" dirty="0" smtClean="0"/>
              <a:t>Rosalind Chuang</a:t>
            </a:r>
          </a:p>
          <a:p>
            <a:pPr lvl="1"/>
            <a:r>
              <a:rPr lang="en-US" dirty="0" smtClean="0"/>
              <a:t>Denial and Insistence</a:t>
            </a:r>
          </a:p>
          <a:p>
            <a:r>
              <a:rPr lang="en-US" dirty="0" smtClean="0"/>
              <a:t>Steve Quake</a:t>
            </a:r>
          </a:p>
          <a:p>
            <a:pPr lvl="1"/>
            <a:r>
              <a:rPr lang="en-US" dirty="0" smtClean="0"/>
              <a:t>Statins</a:t>
            </a:r>
            <a:endParaRPr lang="en-US" dirty="0" smtClean="0"/>
          </a:p>
        </p:txBody>
      </p:sp>
      <p:pic>
        <p:nvPicPr>
          <p:cNvPr id="2050" name="Picture 2" descr="https://encrypted-tbn2.google.com/images?q=tbn:ANd9GcTtcFR0oYSOD73dPCUXioKSfs2u2p1ZqBU43r5yY2tKBzLlyKM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4419600"/>
            <a:ext cx="3406620" cy="226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586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 Alleles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35 article review</a:t>
            </a:r>
          </a:p>
          <a:p>
            <a:r>
              <a:rPr lang="en-US" dirty="0" smtClean="0"/>
              <a:t>Including colorectal cancer, Alzheimer’s, breast and ovarian cancer</a:t>
            </a:r>
          </a:p>
          <a:p>
            <a:r>
              <a:rPr lang="en-US" dirty="0" smtClean="0"/>
              <a:t>Short term distress and anxiety</a:t>
            </a:r>
          </a:p>
          <a:p>
            <a:r>
              <a:rPr lang="en-US" dirty="0" smtClean="0"/>
              <a:t>Slightly increased screening</a:t>
            </a:r>
          </a:p>
          <a:p>
            <a:r>
              <a:rPr lang="en-US" dirty="0" smtClean="0"/>
              <a:t>Perceived risk increases then returns to </a:t>
            </a:r>
            <a:r>
              <a:rPr lang="en-US" dirty="0" err="1" smtClean="0"/>
              <a:t>noncarrier</a:t>
            </a:r>
            <a:r>
              <a:rPr lang="en-US" dirty="0" smtClean="0"/>
              <a:t> by a year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5841877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Heska</a:t>
            </a:r>
            <a:r>
              <a:rPr lang="en-US" dirty="0" smtClean="0"/>
              <a:t> </a:t>
            </a:r>
            <a:r>
              <a:rPr lang="en-US" i="1" dirty="0" smtClean="0"/>
              <a:t>et al</a:t>
            </a:r>
            <a:r>
              <a:rPr lang="en-US" dirty="0" smtClean="0"/>
              <a:t>. Genetics in Medicine. 2008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503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Scripps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Navigenics</a:t>
            </a:r>
            <a:r>
              <a:rPr lang="en-US" dirty="0" smtClean="0"/>
              <a:t> test</a:t>
            </a:r>
          </a:p>
          <a:p>
            <a:pPr marL="0" indent="0">
              <a:buNone/>
            </a:pPr>
            <a:r>
              <a:rPr lang="en-US" dirty="0" smtClean="0"/>
              <a:t>6 month follow-up</a:t>
            </a:r>
          </a:p>
          <a:p>
            <a:pPr marL="0" indent="0">
              <a:buNone/>
            </a:pPr>
            <a:r>
              <a:rPr lang="en-US" dirty="0" smtClean="0"/>
              <a:t>~2000 surveyed</a:t>
            </a:r>
          </a:p>
          <a:p>
            <a:pPr marL="0" indent="0">
              <a:buNone/>
            </a:pPr>
            <a:r>
              <a:rPr lang="en-US" dirty="0" smtClean="0"/>
              <a:t>Large dropout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3829396"/>
            <a:ext cx="9402475" cy="2173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57800" y="6107668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Bloss</a:t>
            </a:r>
            <a:r>
              <a:rPr lang="en-US" dirty="0" smtClean="0"/>
              <a:t> </a:t>
            </a:r>
            <a:r>
              <a:rPr lang="en-US" i="1" dirty="0" smtClean="0"/>
              <a:t>et al. </a:t>
            </a:r>
            <a:r>
              <a:rPr lang="en-US" dirty="0" smtClean="0"/>
              <a:t>NEJM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841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Keyan’s</a:t>
            </a:r>
            <a:r>
              <a:rPr lang="en-US" dirty="0" smtClean="0"/>
              <a:t> survey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Initial 210 class</a:t>
            </a:r>
          </a:p>
          <a:p>
            <a:r>
              <a:rPr lang="en-US" dirty="0" smtClean="0"/>
              <a:t>Found better learning in those genotyped</a:t>
            </a:r>
          </a:p>
          <a:p>
            <a:r>
              <a:rPr lang="en-US" dirty="0" smtClean="0"/>
              <a:t>Submitted for publication</a:t>
            </a:r>
          </a:p>
        </p:txBody>
      </p:sp>
      <p:pic>
        <p:nvPicPr>
          <p:cNvPr id="4098" name="Picture 2" descr="http://www.payvand.com/news/07/feb/Keyan-Salar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657600"/>
            <a:ext cx="1960418" cy="292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7247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year’s survey: </a:t>
            </a:r>
            <a:r>
              <a:rPr lang="en-US" dirty="0" smtClean="0"/>
              <a:t>Population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Population</a:t>
            </a:r>
          </a:p>
          <a:p>
            <a:r>
              <a:rPr lang="en-US" dirty="0" smtClean="0"/>
              <a:t>19 responses</a:t>
            </a:r>
          </a:p>
          <a:p>
            <a:r>
              <a:rPr lang="en-US" dirty="0" smtClean="0"/>
              <a:t>16 were genotyped/3 were not</a:t>
            </a:r>
          </a:p>
          <a:p>
            <a:r>
              <a:rPr lang="en-US" dirty="0" smtClean="0"/>
              <a:t>9 female/10 male</a:t>
            </a:r>
          </a:p>
        </p:txBody>
      </p:sp>
    </p:spTree>
    <p:extLst>
      <p:ext uri="{BB962C8B-B14F-4D97-AF65-F5344CB8AC3E}">
        <p14:creationId xmlns:p14="http://schemas.microsoft.com/office/powerpoint/2010/main" val="3479583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Behavior: Exercise</a:t>
            </a:r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654393840"/>
              </p:ext>
            </p:extLst>
          </p:nvPr>
        </p:nvGraphicFramePr>
        <p:xfrm>
          <a:off x="1524000" y="1397000"/>
          <a:ext cx="6096000" cy="454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54675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Behavior: Diet</a:t>
            </a:r>
            <a:endParaRPr lang="en-US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600854389"/>
              </p:ext>
            </p:extLst>
          </p:nvPr>
        </p:nvGraphicFramePr>
        <p:xfrm>
          <a:off x="1524000" y="1397000"/>
          <a:ext cx="6096000" cy="447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05949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1109</TotalTime>
  <Words>371</Words>
  <Application>Microsoft Office PowerPoint</Application>
  <PresentationFormat>On-screen Show (4:3)</PresentationFormat>
  <Paragraphs>78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Does knowing personal genomic information change behavior?</vt:lpstr>
      <vt:lpstr>Importance</vt:lpstr>
      <vt:lpstr>Class Related Anecdotes</vt:lpstr>
      <vt:lpstr>Single Alleles</vt:lpstr>
      <vt:lpstr>Scripps Study</vt:lpstr>
      <vt:lpstr>Keyan’s survey</vt:lpstr>
      <vt:lpstr>This year’s survey: Population</vt:lpstr>
      <vt:lpstr>Behavior: Exercise</vt:lpstr>
      <vt:lpstr>Behavior: Diet</vt:lpstr>
      <vt:lpstr>Behavior</vt:lpstr>
      <vt:lpstr>Outlook: Non-health</vt:lpstr>
      <vt:lpstr>Outlook: Health</vt:lpstr>
      <vt:lpstr>Outlook: Anxiety</vt:lpstr>
      <vt:lpstr>Sharing</vt:lpstr>
      <vt:lpstr>Anticipation</vt:lpstr>
      <vt:lpstr>Engagement</vt:lpstr>
      <vt:lpstr>Pressure</vt:lpstr>
      <vt:lpstr>Genotyping</vt:lpstr>
      <vt:lpstr>Conclusions</vt:lpstr>
      <vt:lpstr>Questions</vt:lpstr>
      <vt:lpstr>Thoughts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Does knowing personal genomic information change behavior?</dc:title>
  <dc:creator>Nate</dc:creator>
  <cp:lastModifiedBy>Nate</cp:lastModifiedBy>
  <cp:revision>30</cp:revision>
  <dcterms:created xsi:type="dcterms:W3CDTF">2012-06-05T02:41:40Z</dcterms:created>
  <dcterms:modified xsi:type="dcterms:W3CDTF">2012-06-05T21:11:06Z</dcterms:modified>
</cp:coreProperties>
</file>