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88" r:id="rId4"/>
    <p:sldId id="260" r:id="rId5"/>
    <p:sldId id="261" r:id="rId6"/>
    <p:sldId id="258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87" r:id="rId15"/>
    <p:sldId id="285" r:id="rId16"/>
    <p:sldId id="290" r:id="rId17"/>
    <p:sldId id="301" r:id="rId18"/>
    <p:sldId id="300" r:id="rId19"/>
    <p:sldId id="289" r:id="rId20"/>
    <p:sldId id="291" r:id="rId21"/>
    <p:sldId id="292" r:id="rId22"/>
    <p:sldId id="282" r:id="rId23"/>
    <p:sldId id="295" r:id="rId24"/>
    <p:sldId id="296" r:id="rId25"/>
    <p:sldId id="297" r:id="rId26"/>
    <p:sldId id="298" r:id="rId27"/>
    <p:sldId id="299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1" autoAdjust="0"/>
    <p:restoredTop sz="94690" autoAdjust="0"/>
  </p:normalViewPr>
  <p:slideViewPr>
    <p:cSldViewPr>
      <p:cViewPr varScale="1">
        <p:scale>
          <a:sx n="88" d="100"/>
          <a:sy n="88" d="100"/>
        </p:scale>
        <p:origin x="55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FDEF0A-1B9B-4F3E-AF4F-E7D348F700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7FA4A9-1C94-4A84-9AAD-0757089661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EFC26F4-C313-452C-9C19-3D26C4E4D513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427E538-DD91-419E-8CB0-6F0C1D863485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427E538-DD91-419E-8CB0-6F0C1D863485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813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A6422C-A347-4EC2-B3CA-41E8F3E7E2C1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418FF94-8A41-4AEB-9A47-64D15857F31C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B6C73B-A1DE-4834-AD1E-8768C1F2B0C8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827F37-B2CE-4B02-8553-E3483D12C6CD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4B2A3D-81FA-4A6B-B18F-474A3417873C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4F15D9-9E19-4A4D-B38A-A52B41808ED2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12D71B-FB3C-4FDB-81A2-DDC6FA806139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B84BC42-121D-4952-B9BA-77D0A4AFCFAF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D912FF-E57C-401C-BCA9-0BD43997B5D5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52B040-57B2-4102-8407-36CF0D528EDE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8E542-BC84-4C6E-8D5A-E823B11814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855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2D37F-EBC9-4FEB-A441-2E6D087B13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29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E6E25C-161C-466C-AA4F-1F4A61CE05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15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1D410-712A-443A-AA31-A52E9D87C0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121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D1692-E9EE-4310-A75F-B2C7410469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57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4D5F6E-B1E5-48C7-B788-5FD7EC909D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69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664BD-004E-4D94-9ADB-2B26AEA88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14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624F2-8A95-4A3A-A07B-47169152F0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4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277B7-3348-4B32-92DE-7318FD8C45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58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DB237A-28EC-4666-B1A5-4CCDF3A7B5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2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680EDC-F84B-4693-9B86-FEC3E3C34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36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514138-7D01-484F-8718-69A3FCAD3E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5.wmf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wmf"/><Relationship Id="rId5" Type="http://schemas.openxmlformats.org/officeDocument/2006/relationships/image" Target="../media/image21.png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0.png"/><Relationship Id="rId4" Type="http://schemas.openxmlformats.org/officeDocument/2006/relationships/image" Target="../media/image2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0.png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ruder.io/optimizing-gradient-descent/index.html#visualizationofalgorithm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ciencedirect.com/science/article/pii/S0959438818300485" TargetMode="External"/><Relationship Id="rId4" Type="http://schemas.openxmlformats.org/officeDocument/2006/relationships/image" Target="../media/image5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hyperlink" Target="http://www.jmlr.org/proceedings/papers/v9/glorot10a/glorot10a.pdf?hc_location=uf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Back Propagation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Psychology 209</a:t>
            </a:r>
            <a:br>
              <a:rPr lang="en-US" altLang="en-US" dirty="0" smtClean="0"/>
            </a:br>
            <a:r>
              <a:rPr lang="en-US" altLang="en-US" dirty="0" smtClean="0"/>
              <a:t>Jan </a:t>
            </a:r>
            <a:r>
              <a:rPr lang="en-US" altLang="en-US" dirty="0" smtClean="0"/>
              <a:t>14 &amp; 16, </a:t>
            </a:r>
            <a:r>
              <a:rPr lang="en-US" altLang="en-US" dirty="0" smtClean="0"/>
              <a:t>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Perceptron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2" b="17863"/>
          <a:stretch>
            <a:fillRect/>
          </a:stretch>
        </p:blipFill>
        <p:spPr bwMode="auto">
          <a:xfrm>
            <a:off x="1219200" y="1295400"/>
            <a:ext cx="5583238" cy="268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838200" y="4470400"/>
            <a:ext cx="5330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For input pattern </a:t>
            </a:r>
            <a:r>
              <a:rPr lang="en-US" altLang="en-US" sz="1400" i="1"/>
              <a:t>p</a:t>
            </a:r>
            <a:r>
              <a:rPr lang="en-US" altLang="en-US" sz="1400"/>
              <a:t>, teacher </a:t>
            </a:r>
            <a:r>
              <a:rPr lang="en-US" altLang="en-US" sz="1400" i="1"/>
              <a:t>t</a:t>
            </a:r>
            <a:r>
              <a:rPr lang="en-US" altLang="en-US" sz="1400" i="1" baseline="-25000"/>
              <a:t>p</a:t>
            </a:r>
            <a:r>
              <a:rPr lang="en-US" altLang="en-US" sz="1400"/>
              <a:t> and output </a:t>
            </a:r>
            <a:r>
              <a:rPr lang="en-US" altLang="en-US" sz="1400" i="1"/>
              <a:t>o</a:t>
            </a:r>
            <a:r>
              <a:rPr lang="en-US" altLang="en-US" sz="1400" i="1" baseline="-25000"/>
              <a:t>p</a:t>
            </a:r>
            <a:r>
              <a:rPr lang="en-US" altLang="en-US" sz="1400"/>
              <a:t>, change the threshold</a:t>
            </a:r>
          </a:p>
          <a:p>
            <a:pPr eaLnBrk="1" hangingPunct="1"/>
            <a:r>
              <a:rPr lang="en-US" altLang="en-US" sz="1400"/>
              <a:t>And weights as follows:</a:t>
            </a:r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3344863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59"/>
          <a:stretch/>
        </p:blipFill>
        <p:spPr bwMode="auto">
          <a:xfrm>
            <a:off x="1219201" y="5105400"/>
            <a:ext cx="19812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68"/>
          <a:stretch/>
        </p:blipFill>
        <p:spPr bwMode="auto">
          <a:xfrm>
            <a:off x="4800601" y="5105400"/>
            <a:ext cx="1828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Perceptron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2" b="17863"/>
          <a:stretch>
            <a:fillRect/>
          </a:stretch>
        </p:blipFill>
        <p:spPr bwMode="auto">
          <a:xfrm>
            <a:off x="1219200" y="1295400"/>
            <a:ext cx="5583238" cy="268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838200" y="4470400"/>
            <a:ext cx="5330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For input pattern </a:t>
            </a:r>
            <a:r>
              <a:rPr lang="en-US" altLang="en-US" sz="1400" i="1"/>
              <a:t>p</a:t>
            </a:r>
            <a:r>
              <a:rPr lang="en-US" altLang="en-US" sz="1400"/>
              <a:t>, teacher </a:t>
            </a:r>
            <a:r>
              <a:rPr lang="en-US" altLang="en-US" sz="1400" i="1"/>
              <a:t>t</a:t>
            </a:r>
            <a:r>
              <a:rPr lang="en-US" altLang="en-US" sz="1400" i="1" baseline="-25000"/>
              <a:t>p</a:t>
            </a:r>
            <a:r>
              <a:rPr lang="en-US" altLang="en-US" sz="1400"/>
              <a:t> and output </a:t>
            </a:r>
            <a:r>
              <a:rPr lang="en-US" altLang="en-US" sz="1400" i="1"/>
              <a:t>o</a:t>
            </a:r>
            <a:r>
              <a:rPr lang="en-US" altLang="en-US" sz="1400" i="1" baseline="-25000"/>
              <a:t>p</a:t>
            </a:r>
            <a:r>
              <a:rPr lang="en-US" altLang="en-US" sz="1400"/>
              <a:t>, change the threshold</a:t>
            </a:r>
          </a:p>
          <a:p>
            <a:pPr eaLnBrk="1" hangingPunct="1"/>
            <a:r>
              <a:rPr lang="en-US" altLang="en-US" sz="1400"/>
              <a:t>And weights as follows:</a:t>
            </a:r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3344863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59"/>
          <a:stretch/>
        </p:blipFill>
        <p:spPr bwMode="auto">
          <a:xfrm>
            <a:off x="1219201" y="5105400"/>
            <a:ext cx="19812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68"/>
          <a:stretch/>
        </p:blipFill>
        <p:spPr bwMode="auto">
          <a:xfrm>
            <a:off x="4800601" y="5105400"/>
            <a:ext cx="1828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0" y="3429000"/>
            <a:ext cx="685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+ </a:t>
            </a:r>
            <a:r>
              <a:rPr lang="en-US" sz="1200" i="1" dirty="0" smtClean="0">
                <a:solidFill>
                  <a:schemeClr val="tx1"/>
                </a:solidFill>
              </a:rPr>
              <a:t>b &gt; 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5146394"/>
            <a:ext cx="685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 smtClean="0">
                <a:solidFill>
                  <a:schemeClr val="tx1"/>
                </a:solidFill>
                <a:latin typeface="Symbol" panose="05050102010706020507" pitchFamily="18" charset="2"/>
              </a:rPr>
              <a:t>D</a:t>
            </a:r>
            <a:r>
              <a:rPr lang="en-US" sz="1200" i="1" dirty="0" smtClean="0">
                <a:solidFill>
                  <a:schemeClr val="tx1"/>
                </a:solidFill>
              </a:rPr>
              <a:t>b =</a:t>
            </a:r>
            <a:endParaRPr lang="en-US" sz="1200" i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1200" y="1265238"/>
            <a:ext cx="23622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With </a:t>
            </a:r>
            <a:r>
              <a:rPr lang="en-US" sz="1200" i="1" dirty="0" smtClean="0">
                <a:solidFill>
                  <a:schemeClr val="tx1"/>
                </a:solidFill>
              </a:rPr>
              <a:t>bias </a:t>
            </a:r>
            <a:r>
              <a:rPr lang="en-US" sz="1200" dirty="0" smtClean="0">
                <a:solidFill>
                  <a:schemeClr val="tx1"/>
                </a:solidFill>
              </a:rPr>
              <a:t>instead of </a:t>
            </a:r>
            <a:r>
              <a:rPr lang="en-US" sz="1200" i="1" dirty="0" smtClean="0">
                <a:solidFill>
                  <a:schemeClr val="tx1"/>
                </a:solidFill>
              </a:rPr>
              <a:t>threshold</a:t>
            </a:r>
            <a:endParaRPr lang="en-US" sz="1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5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One-Layer Linear Associator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244507" y="1347386"/>
            <a:ext cx="5048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Output is a linear function of inputs and weights: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1220898" y="2499505"/>
            <a:ext cx="62334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We want a </a:t>
            </a:r>
            <a:r>
              <a:rPr lang="en-US" altLang="en-US" dirty="0"/>
              <a:t>learning rule to minimize the s</a:t>
            </a:r>
            <a:r>
              <a:rPr lang="en-US" altLang="en-US" dirty="0" smtClean="0"/>
              <a:t>um </a:t>
            </a:r>
            <a:r>
              <a:rPr lang="en-US" altLang="en-US" dirty="0"/>
              <a:t>squared </a:t>
            </a:r>
            <a:r>
              <a:rPr lang="en-US" altLang="en-US" dirty="0" smtClean="0"/>
              <a:t>error</a:t>
            </a:r>
            <a:r>
              <a:rPr lang="en-US" altLang="en-US" dirty="0"/>
              <a:t>:</a:t>
            </a:r>
          </a:p>
        </p:txBody>
      </p:sp>
      <p:sp>
        <p:nvSpPr>
          <p:cNvPr id="6154" name="Text Box 7"/>
          <p:cNvSpPr txBox="1">
            <a:spLocks noChangeArrowheads="1"/>
          </p:cNvSpPr>
          <p:nvPr/>
        </p:nvSpPr>
        <p:spPr bwMode="auto">
          <a:xfrm>
            <a:off x="1220898" y="3676671"/>
            <a:ext cx="3672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Change </a:t>
            </a:r>
            <a:r>
              <a:rPr lang="en-US" altLang="en-US" dirty="0" smtClean="0"/>
              <a:t>each weight according to: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5" name="Text Box 7"/>
              <p:cNvSpPr txBox="1">
                <a:spLocks noChangeArrowheads="1"/>
              </p:cNvSpPr>
              <p:nvPr/>
            </p:nvSpPr>
            <p:spPr bwMode="auto">
              <a:xfrm>
                <a:off x="1249125" y="4900396"/>
                <a:ext cx="3023200" cy="4104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𝑟𝑝</m:t>
                        </m:r>
                      </m:sub>
                    </m:sSub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𝑟𝑝</m:t>
                            </m:r>
                          </m:sub>
                        </m:sSub>
                      </m:e>
                    </m:d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b="0" i="0" smtClean="0"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 panose="02040503050406030204" pitchFamily="18" charset="0"/>
                      </a:rPr>
                      <m:t>Then</m:t>
                    </m:r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615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9125" y="4900396"/>
                <a:ext cx="3023200" cy="410497"/>
              </a:xfrm>
              <a:prstGeom prst="rect">
                <a:avLst/>
              </a:prstGeom>
              <a:blipFill>
                <a:blip r:embed="rId3"/>
                <a:stretch>
                  <a:fillRect l="-1815" t="-4478" b="-179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676400" y="1752834"/>
                <a:ext cx="1544077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1752834"/>
                <a:ext cx="1544077" cy="6721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55618" y="2979736"/>
                <a:ext cx="2524858" cy="7026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𝑟𝑝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𝑟𝑝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618" y="2979736"/>
                <a:ext cx="2524858" cy="7026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76400" y="4168353"/>
                <a:ext cx="2836930" cy="714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𝑟𝑠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168353"/>
                <a:ext cx="2836930" cy="7142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55618" y="5430426"/>
                <a:ext cx="4342214" cy="6110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𝑟𝑝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𝑟𝑝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618" y="5430426"/>
                <a:ext cx="4342214" cy="6110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7010400" y="1295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0000" y="1293383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010400" y="195320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620000" y="1951187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18" idx="0"/>
            <a:endCxn id="6" idx="4"/>
          </p:cNvCxnSpPr>
          <p:nvPr/>
        </p:nvCxnSpPr>
        <p:spPr>
          <a:xfrm flipV="1">
            <a:off x="7162800" y="1600200"/>
            <a:ext cx="0" cy="353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7772400" y="1598183"/>
            <a:ext cx="0" cy="353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9" idx="0"/>
            <a:endCxn id="6" idx="5"/>
          </p:cNvCxnSpPr>
          <p:nvPr/>
        </p:nvCxnSpPr>
        <p:spPr>
          <a:xfrm flipH="1" flipV="1">
            <a:off x="7270563" y="1555563"/>
            <a:ext cx="501837" cy="3956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0"/>
            <a:endCxn id="17" idx="3"/>
          </p:cNvCxnSpPr>
          <p:nvPr/>
        </p:nvCxnSpPr>
        <p:spPr>
          <a:xfrm flipV="1">
            <a:off x="7162800" y="1553546"/>
            <a:ext cx="501837" cy="3996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24800" y="1375351"/>
                <a:ext cx="297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1375351"/>
                <a:ext cx="297004" cy="276999"/>
              </a:xfrm>
              <a:prstGeom prst="rect">
                <a:avLst/>
              </a:prstGeom>
              <a:blipFill>
                <a:blip r:embed="rId8"/>
                <a:stretch>
                  <a:fillRect l="-1020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256953" y="2079276"/>
                <a:ext cx="2871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953" y="2079276"/>
                <a:ext cx="287130" cy="276999"/>
              </a:xfrm>
              <a:prstGeom prst="rect">
                <a:avLst/>
              </a:prstGeom>
              <a:blipFill>
                <a:blip r:embed="rId9"/>
                <a:stretch>
                  <a:fillRect l="-10417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320351" y="1764527"/>
                <a:ext cx="24100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351" y="1764527"/>
                <a:ext cx="241002" cy="184666"/>
              </a:xfrm>
              <a:prstGeom prst="rect">
                <a:avLst/>
              </a:prstGeom>
              <a:blipFill>
                <a:blip r:embed="rId10"/>
                <a:stretch>
                  <a:fillRect l="-15385" r="-5128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4939432" y="3014126"/>
            <a:ext cx="3178175" cy="2635152"/>
            <a:chOff x="4800600" y="3354388"/>
            <a:chExt cx="3178175" cy="2635152"/>
          </a:xfrm>
        </p:grpSpPr>
        <p:pic>
          <p:nvPicPr>
            <p:cNvPr id="6151" name="Picture 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354388"/>
              <a:ext cx="3178175" cy="2576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4943888" y="4389129"/>
              <a:ext cx="2034358" cy="1600411"/>
              <a:chOff x="4943888" y="4389129"/>
              <a:chExt cx="2034358" cy="160041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6389687" y="5620208"/>
                    <a:ext cx="588559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9687" y="5620208"/>
                    <a:ext cx="588559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1" name="Straight Connector 20"/>
              <p:cNvCxnSpPr/>
              <p:nvPr/>
            </p:nvCxnSpPr>
            <p:spPr>
              <a:xfrm flipV="1">
                <a:off x="6577542" y="5486400"/>
                <a:ext cx="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943888" y="4389129"/>
                <a:ext cx="33855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57298" y="6304450"/>
                <a:ext cx="2481770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𝑟𝑠</m:t>
                        </m:r>
                      </m:sub>
                    </m:sSub>
                  </m:oMath>
                </a14:m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/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𝑟𝑝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298" y="6304450"/>
                <a:ext cx="2481770" cy="298415"/>
              </a:xfrm>
              <a:prstGeom prst="rect">
                <a:avLst/>
              </a:prstGeom>
              <a:blipFill>
                <a:blip r:embed="rId13"/>
                <a:stretch>
                  <a:fillRect l="-3440" t="-161224" r="-1229" b="-240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7"/>
              <p:cNvSpPr txBox="1">
                <a:spLocks noChangeArrowheads="1"/>
              </p:cNvSpPr>
              <p:nvPr/>
            </p:nvSpPr>
            <p:spPr bwMode="auto">
              <a:xfrm>
                <a:off x="1244507" y="6260365"/>
                <a:ext cx="7655334" cy="3907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 smtClean="0"/>
                  <a:t>We end up with: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𝑠𝑝</m:t>
                        </m:r>
                      </m:sub>
                    </m:sSub>
                  </m:oMath>
                </a14:m>
                <a:r>
                  <a:rPr lang="en-US" alt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en-US" dirty="0" smtClean="0"/>
                  <a:t> is the learning rate</a:t>
                </a:r>
                <a:endParaRPr lang="en-US" altLang="en-US" dirty="0"/>
              </a:p>
            </p:txBody>
          </p:sp>
        </mc:Choice>
        <mc:Fallback xmlns="">
          <p:sp>
            <p:nvSpPr>
              <p:cNvPr id="29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4507" y="6260365"/>
                <a:ext cx="7655334" cy="390748"/>
              </a:xfrm>
              <a:prstGeom prst="rect">
                <a:avLst/>
              </a:prstGeom>
              <a:blipFill>
                <a:blip r:embed="rId14"/>
                <a:stretch>
                  <a:fillRect l="-637" t="-9375" b="-1875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Error Surface for OR function</a:t>
            </a:r>
            <a:br>
              <a:rPr lang="en-US" altLang="en-US" sz="4000" dirty="0" smtClean="0"/>
            </a:br>
            <a:r>
              <a:rPr lang="en-US" altLang="en-US" sz="4000" dirty="0" smtClean="0"/>
              <a:t>in One-Layer Linear Associator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828800"/>
            <a:ext cx="5040313" cy="451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097088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4191000"/>
            <a:ext cx="2114681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Or Problem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Input   Output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0 0       0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1 0       1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0 1       1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1 1       1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AND, OR, XOR</a:t>
            </a:r>
          </a:p>
        </p:txBody>
      </p:sp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233" y="1828800"/>
            <a:ext cx="5386388" cy="399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1600200"/>
            <a:ext cx="1486304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AND Problem</a:t>
            </a: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Input   Output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0 0       0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1 0       0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0 1       0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1 1       1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238500"/>
            <a:ext cx="1486304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 Problem</a:t>
            </a: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Input   Output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0 0       0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1 0       1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0 1       1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1 1       1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169" y="4876800"/>
            <a:ext cx="1486304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XOR Problem</a:t>
            </a: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Input   Output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0 0       0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1 0       1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0 1       1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1 1       0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Adding a unit to make XOR solvable</a:t>
            </a:r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2681288" cy="212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7800"/>
            <a:ext cx="291465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57600"/>
            <a:ext cx="3400425" cy="27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267200"/>
            <a:ext cx="220503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0"/>
            <a:ext cx="1325563" cy="14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What if we want to learn how to solve </a:t>
            </a:r>
            <a:r>
              <a:rPr lang="en-US" altLang="en-US" sz="4000" dirty="0" err="1" smtClean="0"/>
              <a:t>xor</a:t>
            </a:r>
            <a:r>
              <a:rPr lang="en-US" altLang="en-US" sz="4000" dirty="0" smtClean="0"/>
              <a:t>?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39"/>
          <a:stretch>
            <a:fillRect/>
          </a:stretch>
        </p:blipFill>
        <p:spPr bwMode="auto">
          <a:xfrm>
            <a:off x="838200" y="1752600"/>
            <a:ext cx="17827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3429000" y="2057400"/>
            <a:ext cx="4997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We need to figure out how to adjust the weights</a:t>
            </a:r>
            <a:br>
              <a:rPr lang="en-US" altLang="en-US"/>
            </a:br>
            <a:r>
              <a:rPr lang="en-US" altLang="en-US"/>
              <a:t>into the ‘hidden’ unit, following the principle of</a:t>
            </a:r>
            <a:br>
              <a:rPr lang="en-US" altLang="en-US"/>
            </a:br>
            <a:r>
              <a:rPr lang="en-US" altLang="en-US"/>
              <a:t>gradient descent:</a:t>
            </a:r>
          </a:p>
        </p:txBody>
      </p:sp>
      <p:sp>
        <p:nvSpPr>
          <p:cNvPr id="8197" name="Line 8"/>
          <p:cNvSpPr>
            <a:spLocks noChangeShapeType="1"/>
          </p:cNvSpPr>
          <p:nvPr/>
        </p:nvSpPr>
        <p:spPr bwMode="auto">
          <a:xfrm>
            <a:off x="2590800" y="3048000"/>
            <a:ext cx="2286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73563" y="3124200"/>
                <a:ext cx="1511503" cy="5910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563" y="3124200"/>
                <a:ext cx="1511503" cy="5910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We start with an even simpler</a:t>
            </a:r>
            <a:br>
              <a:rPr lang="en-US" altLang="en-US" sz="4000" smtClean="0"/>
            </a:br>
            <a:r>
              <a:rPr lang="en-US" altLang="en-US" sz="4000" smtClean="0"/>
              <a:t>problem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28800"/>
            <a:ext cx="3267075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974725" y="3389313"/>
            <a:ext cx="6256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Assume units are linear, both weights = </a:t>
            </a:r>
            <a:r>
              <a:rPr lang="en-US" altLang="en-US" dirty="0" smtClean="0"/>
              <a:t>0, </a:t>
            </a:r>
            <a:r>
              <a:rPr lang="en-US" altLang="en-US" i="1" dirty="0" smtClean="0"/>
              <a:t>input</a:t>
            </a:r>
            <a:r>
              <a:rPr lang="en-US" altLang="en-US" dirty="0" smtClean="0"/>
              <a:t> </a:t>
            </a:r>
            <a:r>
              <a:rPr lang="en-US" altLang="en-US" dirty="0"/>
              <a:t>= 1, </a:t>
            </a:r>
            <a:r>
              <a:rPr lang="en-US" altLang="en-US" i="1" dirty="0"/>
              <a:t>t</a:t>
            </a:r>
            <a:r>
              <a:rPr lang="en-US" altLang="en-US" dirty="0"/>
              <a:t> = 1.</a:t>
            </a:r>
          </a:p>
        </p:txBody>
      </p:sp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914400" y="4419600"/>
            <a:ext cx="592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We use the chain rule to calculate           for each weight.</a:t>
            </a:r>
          </a:p>
        </p:txBody>
      </p:sp>
      <p:sp>
        <p:nvSpPr>
          <p:cNvPr id="9224" name="Text Box 12"/>
          <p:cNvSpPr txBox="1">
            <a:spLocks noChangeArrowheads="1"/>
          </p:cNvSpPr>
          <p:nvPr/>
        </p:nvSpPr>
        <p:spPr bwMode="auto">
          <a:xfrm>
            <a:off x="990600" y="5410200"/>
            <a:ext cx="60452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Non-linear hidden units are necessary in general, </a:t>
            </a:r>
            <a:br>
              <a:rPr lang="en-US" altLang="en-US" dirty="0"/>
            </a:br>
            <a:r>
              <a:rPr lang="en-US" altLang="en-US" dirty="0"/>
              <a:t>but understanding learning in linear networks is useful</a:t>
            </a:r>
            <a:br>
              <a:rPr lang="en-US" altLang="en-US" dirty="0"/>
            </a:br>
            <a:r>
              <a:rPr lang="en-US" altLang="en-US" dirty="0"/>
              <a:t>to support a general understanding of the non-linear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58848" y="3793152"/>
                <a:ext cx="1511503" cy="5734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848" y="3793152"/>
                <a:ext cx="1511503" cy="573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419600" y="4343400"/>
                <a:ext cx="716799" cy="6658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343400"/>
                <a:ext cx="716799" cy="665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113898" y="24187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91333" y="239609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62600" y="23775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chemeClr val="tx1"/>
                </a:solidFill>
              </a:rPr>
              <a:t>The logistic or ‘sigmoid’ function and its derivative</a:t>
            </a:r>
          </a:p>
        </p:txBody>
      </p:sp>
      <p:pic>
        <p:nvPicPr>
          <p:cNvPr id="10243" name="Picture 5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5334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4191000" y="5410200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Net input</a:t>
            </a:r>
          </a:p>
        </p:txBody>
      </p:sp>
      <p:sp>
        <p:nvSpPr>
          <p:cNvPr id="10245" name="Text Box 8"/>
          <p:cNvSpPr txBox="1">
            <a:spLocks noChangeArrowheads="1"/>
          </p:cNvSpPr>
          <p:nvPr/>
        </p:nvSpPr>
        <p:spPr bwMode="auto">
          <a:xfrm rot="-5400000">
            <a:off x="1500982" y="3147218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Activation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37422" y="4419600"/>
                <a:ext cx="2053191" cy="3763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𝑛𝑒𝑡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422" y="4419600"/>
                <a:ext cx="2053191" cy="376321"/>
              </a:xfrm>
              <a:prstGeom prst="rect">
                <a:avLst/>
              </a:prstGeom>
              <a:blipFill>
                <a:blip r:embed="rId4"/>
                <a:stretch>
                  <a:fillRect l="-11573" t="-153226" b="-2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00400" y="2534039"/>
                <a:ext cx="1849481" cy="4183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𝑛𝑒𝑡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534039"/>
                <a:ext cx="1849481" cy="418320"/>
              </a:xfrm>
              <a:prstGeom prst="rect">
                <a:avLst/>
              </a:prstGeom>
              <a:blipFill>
                <a:blip r:embed="rId5"/>
                <a:stretch>
                  <a:fillRect l="-990" t="-138235" b="-20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02934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Expressions for ‘</a:t>
            </a:r>
            <a:r>
              <a:rPr lang="en-US" altLang="en-US" sz="2800" dirty="0" err="1" smtClean="0"/>
              <a:t>dEdnet</a:t>
            </a:r>
            <a:r>
              <a:rPr lang="en-US" altLang="en-US" sz="2800" dirty="0" smtClean="0"/>
              <a:t>’ and ‘</a:t>
            </a:r>
            <a:r>
              <a:rPr lang="en-US" altLang="en-US" sz="2800" dirty="0" err="1" smtClean="0"/>
              <a:t>dEdw</a:t>
            </a:r>
            <a:r>
              <a:rPr lang="en-US" altLang="en-US" sz="2800" dirty="0" smtClean="0"/>
              <a:t>’</a:t>
            </a:r>
          </a:p>
        </p:txBody>
      </p:sp>
      <p:sp>
        <p:nvSpPr>
          <p:cNvPr id="12291" name="Text Box 8"/>
          <p:cNvSpPr txBox="1">
            <a:spLocks noChangeArrowheads="1"/>
          </p:cNvSpPr>
          <p:nvPr/>
        </p:nvSpPr>
        <p:spPr bwMode="auto">
          <a:xfrm>
            <a:off x="822832" y="4302204"/>
            <a:ext cx="44037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For all layers, the weight error derivatives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/>
              <a:t>can be expressed as</a:t>
            </a:r>
          </a:p>
        </p:txBody>
      </p:sp>
      <p:sp>
        <p:nvSpPr>
          <p:cNvPr id="12306" name="Text Box 25"/>
          <p:cNvSpPr txBox="1">
            <a:spLocks noChangeArrowheads="1"/>
          </p:cNvSpPr>
          <p:nvPr/>
        </p:nvSpPr>
        <p:spPr bwMode="auto">
          <a:xfrm>
            <a:off x="762000" y="1676400"/>
            <a:ext cx="533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For </a:t>
            </a:r>
            <a:r>
              <a:rPr lang="en-US" altLang="en-US" dirty="0"/>
              <a:t>output unit </a:t>
            </a:r>
            <a:r>
              <a:rPr lang="en-US" altLang="en-US" i="1" dirty="0" smtClean="0"/>
              <a:t>i</a:t>
            </a:r>
            <a:r>
              <a:rPr lang="en-US" altLang="en-US" dirty="0" smtClean="0"/>
              <a:t>:</a:t>
            </a:r>
            <a:endParaRPr lang="en-US" altLang="en-US" dirty="0"/>
          </a:p>
        </p:txBody>
      </p:sp>
      <p:sp>
        <p:nvSpPr>
          <p:cNvPr id="12307" name="Text Box 26"/>
          <p:cNvSpPr txBox="1">
            <a:spLocks noChangeArrowheads="1"/>
          </p:cNvSpPr>
          <p:nvPr/>
        </p:nvSpPr>
        <p:spPr bwMode="auto">
          <a:xfrm>
            <a:off x="822832" y="2938991"/>
            <a:ext cx="5532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For hidden unit </a:t>
            </a:r>
            <a:r>
              <a:rPr lang="en-US" altLang="en-US" i="1" dirty="0" smtClean="0"/>
              <a:t>j</a:t>
            </a:r>
            <a:r>
              <a:rPr lang="en-US" altLang="en-US" dirty="0"/>
              <a:t> </a:t>
            </a:r>
            <a:r>
              <a:rPr lang="en-US" altLang="en-US" dirty="0" smtClean="0"/>
              <a:t>(can be iterated over many layers): </a:t>
            </a:r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705600" y="2758112"/>
            <a:ext cx="1743075" cy="2438400"/>
            <a:chOff x="6324600" y="2667000"/>
            <a:chExt cx="1743075" cy="2438400"/>
          </a:xfrm>
        </p:grpSpPr>
        <p:sp>
          <p:nvSpPr>
            <p:cNvPr id="12292" name="Oval 9"/>
            <p:cNvSpPr>
              <a:spLocks noChangeArrowheads="1"/>
            </p:cNvSpPr>
            <p:nvPr/>
          </p:nvSpPr>
          <p:spPr bwMode="auto">
            <a:xfrm>
              <a:off x="7391400" y="46482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3" name="Oval 10"/>
            <p:cNvSpPr>
              <a:spLocks noChangeArrowheads="1"/>
            </p:cNvSpPr>
            <p:nvPr/>
          </p:nvSpPr>
          <p:spPr bwMode="auto">
            <a:xfrm>
              <a:off x="6324600" y="47244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4" name="Oval 11"/>
            <p:cNvSpPr>
              <a:spLocks noChangeArrowheads="1"/>
            </p:cNvSpPr>
            <p:nvPr/>
          </p:nvSpPr>
          <p:spPr bwMode="auto">
            <a:xfrm>
              <a:off x="6324600" y="37338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5" name="Oval 12"/>
            <p:cNvSpPr>
              <a:spLocks noChangeArrowheads="1"/>
            </p:cNvSpPr>
            <p:nvPr/>
          </p:nvSpPr>
          <p:spPr bwMode="auto">
            <a:xfrm>
              <a:off x="7391400" y="37338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6" name="Oval 13"/>
            <p:cNvSpPr>
              <a:spLocks noChangeArrowheads="1"/>
            </p:cNvSpPr>
            <p:nvPr/>
          </p:nvSpPr>
          <p:spPr bwMode="auto">
            <a:xfrm>
              <a:off x="73914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7" name="Oval 14"/>
            <p:cNvSpPr>
              <a:spLocks noChangeArrowheads="1"/>
            </p:cNvSpPr>
            <p:nvPr/>
          </p:nvSpPr>
          <p:spPr bwMode="auto">
            <a:xfrm>
              <a:off x="632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8" name="Line 15"/>
            <p:cNvSpPr>
              <a:spLocks noChangeShapeType="1"/>
            </p:cNvSpPr>
            <p:nvPr/>
          </p:nvSpPr>
          <p:spPr bwMode="auto">
            <a:xfrm flipV="1">
              <a:off x="6553200" y="31242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Line 17"/>
            <p:cNvSpPr>
              <a:spLocks noChangeShapeType="1"/>
            </p:cNvSpPr>
            <p:nvPr/>
          </p:nvSpPr>
          <p:spPr bwMode="auto">
            <a:xfrm flipV="1">
              <a:off x="6705600" y="3048000"/>
              <a:ext cx="7620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Line 18"/>
            <p:cNvSpPr>
              <a:spLocks noChangeShapeType="1"/>
            </p:cNvSpPr>
            <p:nvPr/>
          </p:nvSpPr>
          <p:spPr bwMode="auto">
            <a:xfrm flipV="1">
              <a:off x="7620000" y="31242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Line 19"/>
            <p:cNvSpPr>
              <a:spLocks noChangeShapeType="1"/>
            </p:cNvSpPr>
            <p:nvPr/>
          </p:nvSpPr>
          <p:spPr bwMode="auto">
            <a:xfrm flipH="1" flipV="1">
              <a:off x="6705600" y="3124200"/>
              <a:ext cx="685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Line 20"/>
            <p:cNvSpPr>
              <a:spLocks noChangeShapeType="1"/>
            </p:cNvSpPr>
            <p:nvPr/>
          </p:nvSpPr>
          <p:spPr bwMode="auto">
            <a:xfrm flipV="1">
              <a:off x="6553200" y="4191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Line 21"/>
            <p:cNvSpPr>
              <a:spLocks noChangeShapeType="1"/>
            </p:cNvSpPr>
            <p:nvPr/>
          </p:nvSpPr>
          <p:spPr bwMode="auto">
            <a:xfrm flipV="1">
              <a:off x="6705600" y="4114800"/>
              <a:ext cx="762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Line 22"/>
            <p:cNvSpPr>
              <a:spLocks noChangeShapeType="1"/>
            </p:cNvSpPr>
            <p:nvPr/>
          </p:nvSpPr>
          <p:spPr bwMode="auto">
            <a:xfrm flipH="1" flipV="1">
              <a:off x="6705600" y="4114800"/>
              <a:ext cx="762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Line 23"/>
            <p:cNvSpPr>
              <a:spLocks noChangeShapeType="1"/>
            </p:cNvSpPr>
            <p:nvPr/>
          </p:nvSpPr>
          <p:spPr bwMode="auto">
            <a:xfrm flipV="1">
              <a:off x="7620000" y="41910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Text Box 28"/>
            <p:cNvSpPr txBox="1">
              <a:spLocks noChangeArrowheads="1"/>
            </p:cNvSpPr>
            <p:nvPr/>
          </p:nvSpPr>
          <p:spPr bwMode="auto">
            <a:xfrm>
              <a:off x="7832725" y="2779713"/>
              <a:ext cx="2349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i</a:t>
              </a:r>
            </a:p>
          </p:txBody>
        </p:sp>
        <p:sp>
          <p:nvSpPr>
            <p:cNvPr id="12309" name="Text Box 29"/>
            <p:cNvSpPr txBox="1">
              <a:spLocks noChangeArrowheads="1"/>
            </p:cNvSpPr>
            <p:nvPr/>
          </p:nvSpPr>
          <p:spPr bwMode="auto">
            <a:xfrm>
              <a:off x="7848600" y="3886200"/>
              <a:ext cx="184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310" name="Text Box 30"/>
            <p:cNvSpPr txBox="1">
              <a:spLocks noChangeArrowheads="1"/>
            </p:cNvSpPr>
            <p:nvPr/>
          </p:nvSpPr>
          <p:spPr bwMode="auto">
            <a:xfrm>
              <a:off x="7832725" y="3846513"/>
              <a:ext cx="2349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j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14400" y="2142003"/>
                <a:ext cx="4723024" cy="6231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𝑛𝑒𝑡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𝑖𝑝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𝑖𝑝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𝑛𝑒𝑡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−2(</m:t>
                          </m:r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𝑖𝑝</m:t>
                              </m:r>
                            </m:sub>
                          </m:s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𝑖𝑝</m:t>
                              </m:r>
                            </m:sub>
                          </m:s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142003"/>
                <a:ext cx="4723024" cy="6231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914400" y="3439820"/>
                <a:ext cx="5140830" cy="764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𝑛𝑒𝑡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𝑗𝑝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𝑗𝑝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𝑛𝑒𝑡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  <m:t>𝑛𝑒𝑡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  <m:t>𝑖𝑝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439820"/>
                <a:ext cx="5140830" cy="764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66800" y="4995452"/>
                <a:ext cx="2940420" cy="530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𝑛𝑒𝑡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𝑟𝑝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995452"/>
                <a:ext cx="2940420" cy="5308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798631" y="5585370"/>
            <a:ext cx="3621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How about bias error derivatives?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66800" y="6013769"/>
                <a:ext cx="2561535" cy="530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𝑛𝑒𝑡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𝑟𝑝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6013769"/>
                <a:ext cx="2561535" cy="5308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6523038" y="2948612"/>
            <a:ext cx="17679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599538" y="2948611"/>
            <a:ext cx="17679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520444" y="4015412"/>
            <a:ext cx="17679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7587244" y="4021037"/>
            <a:ext cx="17679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29971" y="33637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w</a:t>
            </a:r>
            <a:r>
              <a:rPr lang="en-US" i="1" baseline="-25000" dirty="0" err="1" smtClean="0"/>
              <a:t>ij</a:t>
            </a:r>
            <a:endParaRPr lang="en-US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7362661" y="258943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r>
              <a:rPr lang="en-US" i="1" baseline="-25000" dirty="0" smtClean="0"/>
              <a:t>i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Back propagation algorithm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altLang="en-US" dirty="0" smtClean="0"/>
              <a:t>Propagate activation forward</a:t>
            </a:r>
          </a:p>
          <a:p>
            <a:pPr eaLnBrk="1" hangingPunct="1">
              <a:defRPr/>
            </a:pPr>
            <a:r>
              <a:rPr lang="en-US" altLang="en-US" dirty="0" smtClean="0"/>
              <a:t>Calculate error (‘loss’)</a:t>
            </a:r>
          </a:p>
          <a:p>
            <a:pPr eaLnBrk="1" hangingPunct="1">
              <a:defRPr/>
            </a:pPr>
            <a:r>
              <a:rPr lang="en-US" altLang="en-US" dirty="0" smtClean="0"/>
              <a:t>Propagate </a:t>
            </a:r>
            <a:r>
              <a:rPr lang="en-US" altLang="en-US" dirty="0"/>
              <a:t>e</a:t>
            </a:r>
            <a:r>
              <a:rPr lang="en-US" altLang="en-US" dirty="0" smtClean="0"/>
              <a:t>rror derivatives backward</a:t>
            </a:r>
          </a:p>
          <a:p>
            <a:pPr eaLnBrk="1" hangingPunct="1">
              <a:defRPr/>
            </a:pPr>
            <a:r>
              <a:rPr lang="en-US" altLang="en-US" dirty="0" smtClean="0"/>
              <a:t>Change the weights</a:t>
            </a:r>
          </a:p>
          <a:p>
            <a:pPr eaLnBrk="1" hangingPunct="1">
              <a:defRPr/>
            </a:pPr>
            <a:r>
              <a:rPr lang="en-US" altLang="en-US" dirty="0" smtClean="0"/>
              <a:t>Variants:</a:t>
            </a:r>
          </a:p>
          <a:p>
            <a:pPr lvl="1" eaLnBrk="1" hangingPunct="1">
              <a:defRPr/>
            </a:pPr>
            <a:r>
              <a:rPr lang="en-US" altLang="en-US" dirty="0" smtClean="0"/>
              <a:t>‘Full Batch Mode’ (used in homework)</a:t>
            </a:r>
          </a:p>
          <a:p>
            <a:pPr lvl="2" eaLnBrk="1" hangingPunct="1">
              <a:defRPr/>
            </a:pPr>
            <a:r>
              <a:rPr lang="en-US" altLang="en-US" dirty="0" smtClean="0"/>
              <a:t>Accumulate </a:t>
            </a:r>
            <a:r>
              <a:rPr lang="en-US" altLang="en-US" dirty="0" err="1" smtClean="0"/>
              <a:t>dEdw’s</a:t>
            </a:r>
            <a:r>
              <a:rPr lang="en-US" altLang="en-US" dirty="0" smtClean="0"/>
              <a:t> across all patterns in the training set before changing weights</a:t>
            </a:r>
          </a:p>
          <a:p>
            <a:pPr lvl="1" eaLnBrk="1" hangingPunct="1">
              <a:defRPr/>
            </a:pPr>
            <a:r>
              <a:rPr lang="en-US" altLang="en-US" dirty="0" smtClean="0"/>
              <a:t>Stochastic gradient descent (batch size = N)</a:t>
            </a:r>
          </a:p>
          <a:p>
            <a:pPr lvl="2" eaLnBrk="1" hangingPunct="1">
              <a:defRPr/>
            </a:pPr>
            <a:r>
              <a:rPr lang="en-US" altLang="en-US" dirty="0" smtClean="0"/>
              <a:t>Process patterns in permuted order from the training set and adjust weights after N patterns</a:t>
            </a:r>
          </a:p>
          <a:p>
            <a:pPr lvl="2" eaLnBrk="1" hangingPunct="1">
              <a:defRPr/>
            </a:pPr>
            <a:r>
              <a:rPr lang="en-US" altLang="en-US" dirty="0" smtClean="0"/>
              <a:t>(Called mini-batch gradient descent in blog when N &gt; 1)</a:t>
            </a:r>
          </a:p>
          <a:p>
            <a:pPr lvl="2" eaLnBrk="1" hangingPunct="1">
              <a:defRPr/>
            </a:pPr>
            <a:r>
              <a:rPr lang="en-US" altLang="en-US" dirty="0" smtClean="0"/>
              <a:t>Batches of 16 to 32 are typical in Deep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Why is back propagation important?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Provides a procedure that allows networks to learn weights that can solve </a:t>
            </a:r>
            <a:r>
              <a:rPr lang="en-US" altLang="en-US" sz="2400" i="1" dirty="0" smtClean="0"/>
              <a:t>any</a:t>
            </a:r>
            <a:r>
              <a:rPr lang="en-US" altLang="en-US" sz="2400" dirty="0" smtClean="0"/>
              <a:t> deterministic input-output problem.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smtClean="0"/>
              <a:t>Contrary to expectation, it does not get stuck in local minima except in cases where the network is exceptionally tightly constrained.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Allows networks to learn how to represent information as well as how to use it.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Adding Momentum and </a:t>
            </a:r>
            <a:br>
              <a:rPr lang="en-US" altLang="en-US" smtClean="0"/>
            </a:br>
            <a:r>
              <a:rPr lang="en-US" altLang="en-US" smtClean="0"/>
              <a:t>Weight Decay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>
                <a:normAutofit fontScale="92500" lnSpcReduction="20000"/>
              </a:bodyPr>
              <a:lstStyle/>
              <a:p>
                <a:pPr eaLnBrk="1" hangingPunct="1">
                  <a:defRPr/>
                </a:pPr>
                <a:r>
                  <a:rPr lang="en-US" dirty="0" smtClean="0"/>
                  <a:t>Weight update step</a:t>
                </a:r>
              </a:p>
              <a:p>
                <a:pPr eaLnBrk="1" hangingPunct="1">
                  <a:defRPr/>
                </a:pPr>
                <a:endParaRPr lang="en-US" dirty="0" smtClean="0"/>
              </a:p>
              <a:p>
                <a:pPr eaLnBrk="1" hangingPunct="1">
                  <a:defRPr/>
                </a:pPr>
                <a:endParaRPr lang="en-US" dirty="0" smtClean="0"/>
              </a:p>
              <a:p>
                <a:pPr eaLnBrk="1" hangingPunct="1">
                  <a:defRPr/>
                </a:pPr>
                <a:r>
                  <a:rPr lang="en-US" dirty="0" smtClean="0"/>
                  <a:t>Gradient descent: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 times the gradient for the current pattern</a:t>
                </a:r>
              </a:p>
              <a:p>
                <a:pPr eaLnBrk="1" hangingPunct="1">
                  <a:defRPr/>
                </a:pPr>
                <a:r>
                  <a:rPr lang="en-US" dirty="0" smtClean="0"/>
                  <a:t>Weight </a:t>
                </a:r>
                <a:r>
                  <a:rPr lang="en-US" dirty="0" smtClean="0"/>
                  <a:t>decay (a ‘</a:t>
                </a:r>
                <a:r>
                  <a:rPr lang="en-US" dirty="0" err="1" smtClean="0"/>
                  <a:t>regularizer</a:t>
                </a:r>
                <a:r>
                  <a:rPr lang="en-US" dirty="0" smtClean="0"/>
                  <a:t>’)</a:t>
                </a:r>
                <a:endParaRPr lang="en-US" dirty="0" smtClean="0"/>
              </a:p>
              <a:p>
                <a:pPr lvl="1" eaLnBrk="1" hangingPunct="1">
                  <a:defRPr/>
                </a:pPr>
                <a:r>
                  <a:rPr lang="en-US" i="1" dirty="0" smtClean="0">
                    <a:latin typeface="Symbol" panose="05050102010706020507" pitchFamily="18" charset="2"/>
                  </a:rPr>
                  <a:t>w</a:t>
                </a:r>
                <a:r>
                  <a:rPr lang="en-US" dirty="0" smtClean="0"/>
                  <a:t> times the weight (not used in homework)</a:t>
                </a:r>
              </a:p>
              <a:p>
                <a:pPr eaLnBrk="1" hangingPunct="1">
                  <a:defRPr/>
                </a:pPr>
                <a:r>
                  <a:rPr lang="en-US" dirty="0" smtClean="0"/>
                  <a:t>Momentum:</a:t>
                </a:r>
              </a:p>
              <a:p>
                <a:pPr lvl="1" eaLnBrk="1" hangingPunct="1">
                  <a:defRPr/>
                </a:pPr>
                <a:r>
                  <a:rPr lang="en-US" i="1" dirty="0" smtClean="0">
                    <a:latin typeface="Symbol" panose="05050102010706020507" pitchFamily="18" charset="2"/>
                  </a:rPr>
                  <a:t>a</a:t>
                </a:r>
                <a:r>
                  <a:rPr lang="en-US" dirty="0" smtClean="0"/>
                  <a:t> times the previous weight step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>
                <a:blip r:embed="rId2"/>
                <a:stretch>
                  <a:fillRect l="-1481" t="-4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47800" y="2362200"/>
                <a:ext cx="6400800" cy="808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/>
                            <m:e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𝑟𝑠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2362200"/>
                <a:ext cx="6400800" cy="8082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XOR Problem from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Uses the network architecture at right.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Uses batch mode with momentum and no weight decay for first part of exercise.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Will allow you to get a feel for the gradient and other issues and explore effects of variation in parameters.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Is implemented in </a:t>
            </a:r>
            <a:r>
              <a:rPr lang="en-US" dirty="0" err="1" smtClean="0"/>
              <a:t>PyTorch</a:t>
            </a:r>
            <a:r>
              <a:rPr lang="en-US" dirty="0" smtClean="0"/>
              <a:t> but that will stay under the hood for now.</a:t>
            </a:r>
          </a:p>
          <a:p>
            <a:pPr eaLnBrk="1" hangingPunct="1">
              <a:defRPr/>
            </a:pPr>
            <a:endParaRPr lang="en-US" sz="2500" dirty="0"/>
          </a:p>
        </p:txBody>
      </p:sp>
      <p:pic>
        <p:nvPicPr>
          <p:cNvPr id="15364" name="Picture 2" descr="http://web.stanford.edu/group/pdplab/pdphandbook/Figur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6" r="27267"/>
          <a:stretch>
            <a:fillRect/>
          </a:stretch>
        </p:blipFill>
        <p:spPr bwMode="auto">
          <a:xfrm>
            <a:off x="6869113" y="2971800"/>
            <a:ext cx="2239962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2681288" cy="212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 activation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64992" y="1600200"/>
                <a:ext cx="8429384" cy="452596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600" dirty="0" smtClean="0"/>
                  <a:t>All receiving units use a ‘net input’, here called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600" i="1" dirty="0" smtClean="0"/>
                  <a:t>, </a:t>
                </a:r>
                <a:r>
                  <a:rPr lang="en-US" sz="2600" dirty="0" smtClean="0"/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800" dirty="0" smtClean="0"/>
              </a:p>
              <a:p>
                <a:r>
                  <a:rPr lang="en-US" sz="2400" dirty="0" smtClean="0"/>
                  <a:t>This is then used as the basis of the unit’s activation using an ‘activation function,’ usually one of the following:</a:t>
                </a:r>
              </a:p>
              <a:p>
                <a:pPr lvl="1"/>
                <a:r>
                  <a:rPr lang="en-US" sz="2400" dirty="0" smtClean="0"/>
                  <a:t>Linear:</a:t>
                </a:r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sz="2400" dirty="0" smtClean="0"/>
                  <a:t>Logistic: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sup>
                            </m:sSup>
                          </m:num>
                          <m:den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sup>
                                </m:sSup>
                              </m:e>
                            </m:d>
                          </m:den>
                        </m:f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  <a:p>
                <a:pPr lvl="1"/>
                <a:r>
                  <a:rPr lang="en-US" sz="2400" dirty="0" err="1" smtClean="0"/>
                  <a:t>Tanh</a:t>
                </a:r>
                <a:r>
                  <a:rPr lang="en-US" sz="2400" dirty="0" smtClean="0"/>
                  <a:t>:</a:t>
                </a:r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sz="2400" dirty="0" err="1" smtClean="0"/>
                  <a:t>Relu</a:t>
                </a:r>
                <a:r>
                  <a:rPr lang="en-US" sz="2400" dirty="0" smtClean="0"/>
                  <a:t>:</a:t>
                </a:r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 smtClean="0"/>
                  <a:t>, i.e., 0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 &lt; 0 else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lvl="1"/>
                <a:r>
                  <a:rPr lang="en-US" sz="2400" dirty="0" err="1" smtClean="0"/>
                  <a:t>Softmax</a:t>
                </a:r>
                <a:r>
                  <a:rPr lang="en-US" sz="2400" dirty="0" smtClean="0"/>
                  <a:t>: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			</a:t>
                </a:r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>ranges over all units in a layer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992" y="1600200"/>
                <a:ext cx="8429384" cy="4525963"/>
              </a:xfrm>
              <a:blipFill>
                <a:blip r:embed="rId2"/>
                <a:stretch>
                  <a:fillRect l="-1012" t="-2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22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 Loss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400" dirty="0" smtClean="0"/>
                  <a:t> indexes units for which there is a target. The loss for a batch is the sum of the loss below for each pattern in the batch.</a:t>
                </a:r>
              </a:p>
              <a:p>
                <a:r>
                  <a:rPr lang="en-US" sz="2400" dirty="0" smtClean="0"/>
                  <a:t>Sum squared </a:t>
                </a:r>
                <a:r>
                  <a:rPr lang="en-US" sz="2400" dirty="0"/>
                  <a:t>e</a:t>
                </a:r>
                <a:r>
                  <a:rPr lang="en-US" sz="2400" dirty="0" smtClean="0"/>
                  <a:t>rror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Unit-wise cross-entropy</a:t>
                </a:r>
                <a:br>
                  <a:rPr lang="en-US" sz="2400" dirty="0" smtClean="0"/>
                </a:b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</m:e>
                            </m:d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(1−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e>
                        </m:d>
                      </m:e>
                    </m:nary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Cross-entropy for </a:t>
                </a:r>
                <a:r>
                  <a:rPr lang="en-US" sz="2400" dirty="0" err="1" smtClean="0"/>
                  <a:t>softmax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e>
                        </m:d>
                      </m:e>
                    </m:nary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      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943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41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240" y="3038825"/>
            <a:ext cx="3077455" cy="88570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en-US" sz="3600" dirty="0" smtClean="0"/>
              <a:t>Some Optimization </a:t>
            </a:r>
            <a:r>
              <a:rPr lang="en-US" sz="3600" dirty="0" smtClean="0"/>
              <a:t>Algorithms</a:t>
            </a:r>
            <a:br>
              <a:rPr lang="en-US" sz="3600" dirty="0" smtClean="0"/>
            </a:br>
            <a:r>
              <a:rPr lang="en-US" sz="3600" dirty="0" smtClean="0"/>
              <a:t>(notation from blog – different from ours)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dirty="0" smtClean="0"/>
              <a:t>Batch Gradient Descent</a:t>
            </a:r>
          </a:p>
          <a:p>
            <a:r>
              <a:rPr lang="en-US" dirty="0" smtClean="0"/>
              <a:t>Momentum</a:t>
            </a:r>
          </a:p>
          <a:p>
            <a:r>
              <a:rPr lang="en-US" dirty="0" err="1" smtClean="0"/>
              <a:t>AdaGrad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RMSprop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691" y="1953229"/>
            <a:ext cx="2140963" cy="5352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43873"/>
          <a:stretch/>
        </p:blipFill>
        <p:spPr>
          <a:xfrm>
            <a:off x="3680652" y="2488471"/>
            <a:ext cx="2545857" cy="4519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195" y="3205343"/>
            <a:ext cx="1807069" cy="5475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50159" y="3860857"/>
            <a:ext cx="22028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Sum of Squares of </a:t>
            </a:r>
            <a:r>
              <a:rPr lang="en-US" sz="1600" i="1" dirty="0" err="1" smtClean="0"/>
              <a:t>g</a:t>
            </a:r>
            <a:r>
              <a:rPr lang="en-US" sz="1600" i="1" baseline="-25000" dirty="0" err="1" smtClean="0"/>
              <a:t>t</a:t>
            </a:r>
            <a:r>
              <a:rPr lang="en-US" sz="1600" i="1" baseline="-25000" dirty="0" smtClean="0"/>
              <a:t>’,i</a:t>
            </a:r>
            <a:endParaRPr lang="en-US" sz="1600" i="1" dirty="0" smtClean="0"/>
          </a:p>
          <a:p>
            <a:r>
              <a:rPr lang="en-US" sz="1600" dirty="0" smtClean="0"/>
              <a:t>up to time </a:t>
            </a:r>
            <a:r>
              <a:rPr lang="en-US" sz="1600" i="1" dirty="0" smtClean="0"/>
              <a:t>t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773476" y="3759983"/>
            <a:ext cx="230521" cy="16454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9014" y="4203351"/>
            <a:ext cx="3140008" cy="11214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988414" y="4854582"/>
            <a:ext cx="2912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g</a:t>
            </a:r>
            <a:r>
              <a:rPr lang="en-US" i="1" baseline="-25000" dirty="0" smtClean="0"/>
              <a:t>t</a:t>
            </a:r>
            <a:r>
              <a:rPr lang="en-US" baseline="30000" dirty="0" smtClean="0"/>
              <a:t>2  </a:t>
            </a:r>
            <a:r>
              <a:rPr lang="en-US" dirty="0" smtClean="0"/>
              <a:t>is the vector of squares</a:t>
            </a:r>
            <a:br>
              <a:rPr lang="en-US" dirty="0" smtClean="0"/>
            </a:br>
            <a:r>
              <a:rPr lang="en-US" dirty="0" smtClean="0"/>
              <a:t>of the </a:t>
            </a:r>
            <a:r>
              <a:rPr lang="en-US" i="1" dirty="0" err="1" smtClean="0"/>
              <a:t>g</a:t>
            </a:r>
            <a:r>
              <a:rPr lang="en-US" i="1" baseline="-25000" dirty="0" err="1" smtClean="0"/>
              <a:t>t,i</a:t>
            </a:r>
            <a:endParaRPr lang="en-US" i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561820" y="4549004"/>
            <a:ext cx="430305" cy="36910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/>
          <a:srcRect t="54793" b="-598"/>
          <a:stretch/>
        </p:blipFill>
        <p:spPr>
          <a:xfrm>
            <a:off x="6245106" y="2604924"/>
            <a:ext cx="2545857" cy="36883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680652" y="1570805"/>
            <a:ext cx="287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Vector of weights + biases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5213106" y="1912537"/>
            <a:ext cx="205170" cy="21453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773476" y="1570306"/>
            <a:ext cx="177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Vector of </a:t>
            </a:r>
            <a:r>
              <a:rPr lang="en-US" dirty="0" err="1" smtClean="0"/>
              <a:t>dL</a:t>
            </a:r>
            <a:r>
              <a:rPr lang="en-US" dirty="0" smtClean="0"/>
              <a:t>/</a:t>
            </a:r>
            <a:r>
              <a:rPr lang="en-US" dirty="0" err="1" smtClean="0"/>
              <a:t>dw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7330568" y="1864517"/>
            <a:ext cx="228671" cy="22840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178484" y="5263762"/>
            <a:ext cx="672908" cy="42955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773823" y="5670435"/>
            <a:ext cx="2638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Corresponds to </a:t>
            </a:r>
            <a:r>
              <a:rPr lang="en-US" i="1" dirty="0" smtClean="0"/>
              <a:t>RMS</a:t>
            </a:r>
            <a:r>
              <a:rPr lang="en-US" dirty="0" smtClean="0"/>
              <a:t>[</a:t>
            </a:r>
            <a:r>
              <a:rPr lang="en-US" i="1" dirty="0" smtClean="0"/>
              <a:t>g</a:t>
            </a:r>
            <a:r>
              <a:rPr lang="en-US" dirty="0" smtClean="0"/>
              <a:t>]</a:t>
            </a:r>
            <a:r>
              <a:rPr lang="en-US" i="1" baseline="-25000" dirty="0" smtClean="0"/>
              <a:t>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452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1833"/>
            <a:ext cx="8229600" cy="4525963"/>
          </a:xfrm>
        </p:spPr>
        <p:txBody>
          <a:bodyPr/>
          <a:lstStyle/>
          <a:p>
            <a:r>
              <a:rPr lang="en-US" dirty="0" smtClean="0"/>
              <a:t>Two running averages: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Update depends on momentum normalized by variance: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730" y="2107826"/>
            <a:ext cx="3429000" cy="1028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19538"/>
          <a:stretch/>
        </p:blipFill>
        <p:spPr>
          <a:xfrm>
            <a:off x="1536808" y="4434704"/>
            <a:ext cx="6819580" cy="163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0613" t="66752" r="212"/>
          <a:stretch/>
        </p:blipFill>
        <p:spPr>
          <a:xfrm>
            <a:off x="1721222" y="5932073"/>
            <a:ext cx="1625173" cy="54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7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677" y="2791159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The algorithms in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9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Initialization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To small: Learning is too slow</a:t>
                </a:r>
              </a:p>
              <a:p>
                <a:r>
                  <a:rPr lang="en-US" sz="2400" dirty="0" smtClean="0"/>
                  <a:t>Too big: you jam units into the non-linear range, loose the gradient signal</a:t>
                </a:r>
              </a:p>
              <a:p>
                <a:r>
                  <a:rPr lang="en-US" sz="2400" dirty="0" smtClean="0"/>
                  <a:t>Just right?</a:t>
                </a:r>
              </a:p>
              <a:p>
                <a:r>
                  <a:rPr lang="en-US" sz="2400" dirty="0" smtClean="0"/>
                  <a:t>One approach: consider the fan in to each receiving unit:</a:t>
                </a:r>
              </a:p>
              <a:p>
                <a:r>
                  <a:rPr lang="en-US" sz="2400" dirty="0" smtClean="0"/>
                  <a:t>For example, ‘He Initialization’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Alternatives include: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See appendix slide for details if interested.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 t="-943" r="-519" b="-13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31" y="5263206"/>
            <a:ext cx="2815172" cy="803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01" y="5089620"/>
            <a:ext cx="4875266" cy="11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Is Backprop biologically plausible?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en-US" sz="2800" dirty="0" smtClean="0"/>
              <a:t>Neurons probably do net send error signals backward across their weights through a chain of neurons at least not at the rates necessary for standard implementations of BP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But we shouldn’t be too literal minded about the actual biological implementation of the learning rule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Some neurons appear to use error signals, and there are ways to use differences between activation signals to carry error information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With the renewed interest in back propagation these days, there is renewed investigation of this issue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15132" cy="1950978"/>
          </a:xfrm>
        </p:spPr>
        <p:txBody>
          <a:bodyPr/>
          <a:lstStyle/>
          <a:p>
            <a:r>
              <a:rPr lang="en-US" sz="3000" dirty="0" smtClean="0"/>
              <a:t>Random feedback weights can deliver</a:t>
            </a:r>
            <a:br>
              <a:rPr lang="en-US" sz="3000" dirty="0" smtClean="0"/>
            </a:br>
            <a:r>
              <a:rPr lang="en-US" sz="3000" dirty="0" smtClean="0"/>
              <a:t>useful teaching signals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698" y="654349"/>
            <a:ext cx="3610800" cy="5963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01157"/>
            <a:ext cx="4407301" cy="27528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6949" y="563370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Lillicrap TP, </a:t>
            </a:r>
            <a:r>
              <a:rPr lang="en-US" sz="1200" dirty="0" err="1"/>
              <a:t>Cownden</a:t>
            </a:r>
            <a:r>
              <a:rPr lang="en-US" sz="1200" dirty="0"/>
              <a:t> D, Tweed DB, </a:t>
            </a:r>
            <a:r>
              <a:rPr lang="en-US" sz="1200" dirty="0" err="1"/>
              <a:t>Akerman</a:t>
            </a:r>
            <a:r>
              <a:rPr lang="en-US" sz="1200" dirty="0"/>
              <a:t> CJ: Random synaptic feedback weights support error backpropagation for deep learning. Nat </a:t>
            </a:r>
            <a:r>
              <a:rPr lang="en-US" sz="1200" dirty="0" err="1"/>
              <a:t>Commun</a:t>
            </a:r>
            <a:r>
              <a:rPr lang="en-US" sz="1200" dirty="0"/>
              <a:t> 2016, 7:13276 http://dx.doi.org/ 10.1038/ncomms13276. </a:t>
            </a:r>
          </a:p>
        </p:txBody>
      </p:sp>
    </p:spTree>
    <p:extLst>
      <p:ext uri="{BB962C8B-B14F-4D97-AF65-F5344CB8AC3E}">
        <p14:creationId xmlns:p14="http://schemas.microsoft.com/office/powerpoint/2010/main" val="13919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sz="3200" dirty="0" smtClean="0"/>
              <a:t>Feedback Alignment’ Equals or Beats </a:t>
            </a:r>
            <a:r>
              <a:rPr lang="en-US" sz="3200" dirty="0" err="1" smtClean="0"/>
              <a:t>BackProp</a:t>
            </a:r>
            <a:r>
              <a:rPr lang="en-US" sz="3200" dirty="0"/>
              <a:t> </a:t>
            </a:r>
            <a:r>
              <a:rPr lang="en-US" sz="3200" dirty="0" smtClean="0"/>
              <a:t>on MNIST in 3 and 4 layer nets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749" y="1810697"/>
            <a:ext cx="6106501" cy="45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3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How it works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38126"/>
          <a:stretch/>
        </p:blipFill>
        <p:spPr>
          <a:xfrm>
            <a:off x="5181600" y="1524000"/>
            <a:ext cx="3873260" cy="4083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3768"/>
          <a:stretch/>
        </p:blipFill>
        <p:spPr>
          <a:xfrm>
            <a:off x="366461" y="3111407"/>
            <a:ext cx="5042986" cy="16417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61" y="2146187"/>
            <a:ext cx="5156684" cy="82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5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149" y="136616"/>
            <a:ext cx="8229600" cy="1143000"/>
          </a:xfrm>
        </p:spPr>
        <p:txBody>
          <a:bodyPr/>
          <a:lstStyle/>
          <a:p>
            <a:r>
              <a:rPr lang="en-US" dirty="0" smtClean="0"/>
              <a:t>Can we make it work using </a:t>
            </a:r>
            <a:r>
              <a:rPr lang="en-US" dirty="0" err="1" smtClean="0"/>
              <a:t>Hebbian</a:t>
            </a:r>
            <a:r>
              <a:rPr lang="en-US" dirty="0" smtClean="0"/>
              <a:t> Learning?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8" y="1482833"/>
            <a:ext cx="9080101" cy="4185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8" y="5797863"/>
            <a:ext cx="6849901" cy="5903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33" y="6414809"/>
            <a:ext cx="4616219" cy="331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61152" y="6332960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Link to article in Science 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95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 Normalized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Start with a more uniform</a:t>
            </a:r>
            <a:br>
              <a:rPr lang="en-US" sz="2400" dirty="0" smtClean="0"/>
            </a:br>
            <a:r>
              <a:rPr lang="en-US" sz="2400" dirty="0" smtClean="0"/>
              <a:t>distribution: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This often works ok</a:t>
            </a:r>
          </a:p>
          <a:p>
            <a:r>
              <a:rPr lang="en-US" sz="2400" dirty="0" smtClean="0"/>
              <a:t>But it leads to degenerate</a:t>
            </a:r>
            <a:br>
              <a:rPr lang="en-US" sz="2400" dirty="0" smtClean="0"/>
            </a:br>
            <a:r>
              <a:rPr lang="en-US" sz="2400" dirty="0" smtClean="0"/>
              <a:t>activations at initialization when a </a:t>
            </a:r>
            <a:r>
              <a:rPr lang="en-US" sz="2400" i="1" dirty="0" err="1" smtClean="0"/>
              <a:t>tanh</a:t>
            </a:r>
            <a:r>
              <a:rPr lang="en-US" sz="2400" i="1" dirty="0" smtClean="0"/>
              <a:t> </a:t>
            </a:r>
            <a:r>
              <a:rPr lang="en-US" sz="2400" dirty="0" smtClean="0"/>
              <a:t>function is used.</a:t>
            </a:r>
            <a:endParaRPr lang="en-US" sz="2400" dirty="0"/>
          </a:p>
          <a:p>
            <a:r>
              <a:rPr lang="en-US" sz="2400" dirty="0" smtClean="0"/>
              <a:t>‘Normalized initialization’ solves the problem (figure) and produces improvement with </a:t>
            </a:r>
            <a:r>
              <a:rPr lang="en-US" sz="2400" i="1" dirty="0" err="1" smtClean="0"/>
              <a:t>tanh</a:t>
            </a:r>
            <a:r>
              <a:rPr lang="en-US" sz="2400" i="1" dirty="0" smtClean="0"/>
              <a:t> </a:t>
            </a:r>
            <a:r>
              <a:rPr lang="en-US" sz="2400" dirty="0" smtClean="0"/>
              <a:t>nonlinearity: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41" y="2401768"/>
            <a:ext cx="2815172" cy="803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849" y="1441147"/>
            <a:ext cx="3260004" cy="24220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9365" y="5288467"/>
            <a:ext cx="4875266" cy="11510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5351" y="6254803"/>
            <a:ext cx="6455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we know even better ways, but we’ll consider these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7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2004</Words>
  <Application>Microsoft Office PowerPoint</Application>
  <PresentationFormat>On-screen Show (4:3)</PresentationFormat>
  <Paragraphs>200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Cambria Math</vt:lpstr>
      <vt:lpstr>Courier New</vt:lpstr>
      <vt:lpstr>Symbol</vt:lpstr>
      <vt:lpstr>Default Design</vt:lpstr>
      <vt:lpstr>Back Propagation</vt:lpstr>
      <vt:lpstr>The Perceptron</vt:lpstr>
      <vt:lpstr>The Perceptron</vt:lpstr>
      <vt:lpstr>One-Layer Linear Associator</vt:lpstr>
      <vt:lpstr>Error Surface for OR function in One-Layer Linear Associator</vt:lpstr>
      <vt:lpstr>AND, OR, XOR</vt:lpstr>
      <vt:lpstr>Adding a unit to make XOR solvable</vt:lpstr>
      <vt:lpstr>What if we want to learn how to solve xor?</vt:lpstr>
      <vt:lpstr>We start with an even simpler problem</vt:lpstr>
      <vt:lpstr>The logistic or ‘sigmoid’ function and its derivative</vt:lpstr>
      <vt:lpstr>Expressions for ‘dEdnet’ and ‘dEdw’</vt:lpstr>
      <vt:lpstr>Back propagation algorithm</vt:lpstr>
      <vt:lpstr>Why is back propagation important?</vt:lpstr>
      <vt:lpstr>Adding Momentum and  Weight Decay</vt:lpstr>
      <vt:lpstr>XOR Problem from Homework</vt:lpstr>
      <vt:lpstr>Neural network activation Functions</vt:lpstr>
      <vt:lpstr>Neural Network Loss Functions</vt:lpstr>
      <vt:lpstr>Some Optimization Algorithms (notation from blog – different from ours)</vt:lpstr>
      <vt:lpstr>Adam</vt:lpstr>
      <vt:lpstr>The algorithms in action</vt:lpstr>
      <vt:lpstr>Weight Initialization</vt:lpstr>
      <vt:lpstr>Is Backprop biologically plausible?</vt:lpstr>
      <vt:lpstr>Random feedback weights can deliver useful teaching signals</vt:lpstr>
      <vt:lpstr>‘Feedback Alignment’ Equals or Beats BackProp on MNIST in 3 and 4 layer nets</vt:lpstr>
      <vt:lpstr>How it works</vt:lpstr>
      <vt:lpstr>Can we make it work using Hebbian Learning?</vt:lpstr>
      <vt:lpstr> Normalized Initialization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Propagation and Representation in PDP Networks</dc:title>
  <dc:creator>JLM</dc:creator>
  <cp:lastModifiedBy>Jay McClelland</cp:lastModifiedBy>
  <cp:revision>57</cp:revision>
  <dcterms:created xsi:type="dcterms:W3CDTF">2007-02-21T16:42:32Z</dcterms:created>
  <dcterms:modified xsi:type="dcterms:W3CDTF">2020-01-16T19:53:34Z</dcterms:modified>
</cp:coreProperties>
</file>