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8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4267" r:id="rId1"/>
  </p:sldMasterIdLst>
  <p:notesMasterIdLst>
    <p:notesMasterId r:id="rId21"/>
  </p:notesMasterIdLst>
  <p:sldIdLst>
    <p:sldId id="256" r:id="rId2"/>
    <p:sldId id="261" r:id="rId3"/>
    <p:sldId id="268" r:id="rId4"/>
    <p:sldId id="269" r:id="rId5"/>
    <p:sldId id="259" r:id="rId6"/>
    <p:sldId id="260" r:id="rId7"/>
    <p:sldId id="262" r:id="rId8"/>
    <p:sldId id="265" r:id="rId9"/>
    <p:sldId id="270" r:id="rId10"/>
    <p:sldId id="271" r:id="rId11"/>
    <p:sldId id="264" r:id="rId12"/>
    <p:sldId id="263" r:id="rId13"/>
    <p:sldId id="272" r:id="rId14"/>
    <p:sldId id="266" r:id="rId15"/>
    <p:sldId id="273" r:id="rId16"/>
    <p:sldId id="267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1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ABDB6-21A1-B44C-9F2F-E227F40D206E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8D5B3-DD10-E346-B6BD-A882BEC2B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http://bloximages.newyork1.vip.townnews.com/gwinnettdailypost.com/content/tncms/assets/v3/editorial/c/4f/c4f84524-d6a4-5c00-a92b-72d922b890fc/56ec95ff8aa2f.image.jpg?resize=1200%2C785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8D5B3-DD10-E346-B6BD-A882BEC2B70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/>
          <p:cNvGrpSpPr/>
          <p:nvPr/>
        </p:nvGrpSpPr>
        <p:grpSpPr>
          <a:xfrm>
            <a:off x="486873" y="411480"/>
            <a:ext cx="8170255" cy="6035040"/>
            <a:chOff x="486873" y="411480"/>
            <a:chExt cx="8170255" cy="6035040"/>
          </a:xfrm>
        </p:grpSpPr>
        <p:pic>
          <p:nvPicPr>
            <p:cNvPr id="12" name="Picture 11" descr="PaperPanel-Title.jpg"/>
            <p:cNvPicPr>
              <a:picLocks noChangeAspect="1"/>
            </p:cNvPicPr>
            <p:nvPr/>
          </p:nvPicPr>
          <p:blipFill>
            <a:blip r:embed="rId2"/>
            <a:srcRect r="2128"/>
            <a:stretch>
              <a:fillRect/>
            </a:stretch>
          </p:blipFill>
          <p:spPr>
            <a:xfrm>
              <a:off x="486873" y="411480"/>
              <a:ext cx="8170255" cy="6035040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7" name="Picture 16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perPanel-Title.jpg"/>
          <p:cNvPicPr>
            <a:picLocks noChangeAspect="1"/>
          </p:cNvPicPr>
          <p:nvPr/>
        </p:nvPicPr>
        <p:blipFill>
          <a:blip r:embed="rId2"/>
          <a:srcRect r="2128"/>
          <a:stretch>
            <a:fillRect/>
          </a:stretch>
        </p:blipFill>
        <p:spPr>
          <a:xfrm>
            <a:off x="486873" y="411480"/>
            <a:ext cx="8170255" cy="6035040"/>
          </a:xfrm>
          <a:prstGeom prst="rect">
            <a:avLst/>
          </a:prstGeom>
          <a:noFill/>
          <a:ln w="12700"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  <a:scene3d>
            <a:camera prst="perspectiveFront" fov="4800000"/>
            <a:lightRig rig="threePt" dir="t"/>
          </a:scene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grpSp>
        <p:nvGrpSpPr>
          <p:cNvPr id="6" name="Group 11"/>
          <p:cNvGrpSpPr/>
          <p:nvPr/>
        </p:nvGrpSpPr>
        <p:grpSpPr>
          <a:xfrm>
            <a:off x="562842" y="475488"/>
            <a:ext cx="7982713" cy="5888736"/>
            <a:chOff x="562842" y="475488"/>
            <a:chExt cx="7982713" cy="5888736"/>
          </a:xfrm>
        </p:grpSpPr>
        <p:sp>
          <p:nvSpPr>
            <p:cNvPr id="8" name="Rectangle 7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62842" y="3427528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5" name="Picture 24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5" name="Picture 14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9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7" name="Rectangle 1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" name="Rectangle 18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6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8" name="Picture 17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11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0" name="Rectangle 19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rot="16200000" flipH="1">
            <a:off x="2217480" y="4026438"/>
            <a:ext cx="4711326" cy="2286"/>
          </a:xfrm>
          <a:prstGeom prst="line">
            <a:avLst/>
          </a:prstGeom>
          <a:noFill/>
          <a:ln w="127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Connector 22"/>
          <p:cNvCxnSpPr/>
          <p:nvPr/>
        </p:nvCxnSpPr>
        <p:spPr>
          <a:xfrm rot="16200000" flipH="1">
            <a:off x="2217480" y="4026438"/>
            <a:ext cx="4711326" cy="2286"/>
          </a:xfrm>
          <a:prstGeom prst="line">
            <a:avLst/>
          </a:prstGeom>
          <a:noFill/>
          <a:ln w="127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0" name="Picture 19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7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2" name="Rectangle 21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4" name="Rectangle 23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9" name="Picture 18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6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1" name="Rectangle 20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9" name="Group 2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28" name="Picture 27" descr="PaperPanel-Base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2880" y="173699"/>
                <a:ext cx="8778240" cy="6510602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</p:pic>
          <p:grpSp>
            <p:nvGrpSpPr>
              <p:cNvPr id="10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30" name="Rectangle 2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9" name="Group 2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21" name="Picture 20" descr="PaperPanel-Base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2880" y="173699"/>
                <a:ext cx="8778240" cy="6510602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</p:pic>
          <p:grpSp>
            <p:nvGrpSpPr>
              <p:cNvPr id="10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3" name="Rectangle 22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>
          <a:xfrm rot="10800000">
            <a:off x="258763" y="1594462"/>
            <a:ext cx="357530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5" name="Rectangle 24"/>
          <p:cNvSpPr/>
          <p:nvPr/>
        </p:nvSpPr>
        <p:spPr>
          <a:xfrm rot="10800000">
            <a:off x="258763" y="1594462"/>
            <a:ext cx="357530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9" name="Group 2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36" name="Picture 35" descr="PaperPanel-Base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2880" y="173699"/>
                <a:ext cx="8778240" cy="6510602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</p:pic>
          <p:grpSp>
            <p:nvGrpSpPr>
              <p:cNvPr id="10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38" name="Rectangle 37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5" name="Rectangle 34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36" name="Picture 35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9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38" name="Rectangle 37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3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56032" y="4203192"/>
            <a:ext cx="8622792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56032" y="4203192"/>
            <a:ext cx="8622792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1" name="Picture 20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1" name="Picture 20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 rot="5400000">
            <a:off x="4242277" y="3274090"/>
            <a:ext cx="613562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 rot="5400000">
            <a:off x="4242277" y="3274090"/>
            <a:ext cx="613562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931E09F0-F164-5942-A110-6B1562810CF5}" type="datetimeFigureOut">
              <a:rPr lang="en-US" smtClean="0"/>
              <a:pPr/>
              <a:t>6/6/16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AA63D7A-7F92-8146-A71E-6CD779F7F0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68" r:id="rId1"/>
    <p:sldLayoutId id="2147484269" r:id="rId2"/>
    <p:sldLayoutId id="2147484270" r:id="rId3"/>
    <p:sldLayoutId id="2147484271" r:id="rId4"/>
    <p:sldLayoutId id="2147484272" r:id="rId5"/>
    <p:sldLayoutId id="2147484273" r:id="rId6"/>
    <p:sldLayoutId id="2147484274" r:id="rId7"/>
    <p:sldLayoutId id="2147484275" r:id="rId8"/>
    <p:sldLayoutId id="2147484276" r:id="rId9"/>
    <p:sldLayoutId id="2147484277" r:id="rId10"/>
    <p:sldLayoutId id="2147484278" r:id="rId11"/>
    <p:sldLayoutId id="2147484279" r:id="rId12"/>
    <p:sldLayoutId id="2147484280" r:id="rId13"/>
    <p:sldLayoutId id="2147484281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alinna/Desktop/nA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alinna/Desktop/SF%20Austin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shingtonpost.com/news/fancy-stats/wp/2016/03/13/2016-ncaa-tournament-the-most-likely-upsets-for-the-first-round/" TargetMode="External"/><Relationship Id="rId4" Type="http://schemas.openxmlformats.org/officeDocument/2006/relationships/hyperlink" Target="http://www.sfandllaw.com/Articles/What-Wins-Basketball-Games-a-Review-of-Basketball-on-Paper-Rules-and-Tools-for-Performance-Analysis.s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arvardsportsanalysis.wordpress.com/2010/02/11/putting-theories-to-the-test-does-slow-tempo-aid-ncaa-tournament-upsets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ymag.com/daily/intelligencer/2009/05/malcolm_gladwell_isnt_a_basket.htm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loximages.newyork1.vip.townnews.com/gwinnettdailypost.com/content/tncms/assets/v3/editorial/c/4f/c4f84524-d6a4-5c00-a92b-72d922b890fc/56ec95ff8aa2f.image.jpg?resize=1200,785" TargetMode="External"/><Relationship Id="rId3" Type="http://schemas.openxmlformats.org/officeDocument/2006/relationships/hyperlink" Target="http://ftw.usatoday.com/2016/03/watch-northern-iowas-incredible-half-court-buzzer-beater-to-defeat-tex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Basketball’s Cinderella Stories: 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smtClean="0"/>
              <a:t>What Makes a Successful Underdog in the NCAA Tournament?</a:t>
            </a:r>
            <a:endParaRPr lang="en-US" sz="3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902368"/>
          </a:xfrm>
        </p:spPr>
        <p:txBody>
          <a:bodyPr/>
          <a:lstStyle/>
          <a:p>
            <a:r>
              <a:rPr lang="en-US" dirty="0" err="1" smtClean="0"/>
              <a:t>Alinna</a:t>
            </a:r>
            <a:r>
              <a:rPr lang="en-US" dirty="0" smtClean="0"/>
              <a:t> Brown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NCAA Tournament 2016: </a:t>
            </a:r>
            <a:br>
              <a:rPr lang="en-US" dirty="0" smtClean="0"/>
            </a:br>
            <a:r>
              <a:rPr lang="en-US" dirty="0" smtClean="0"/>
              <a:t>A Year for Upsets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Ten double digit seeds won a first round game</a:t>
            </a:r>
          </a:p>
          <a:p>
            <a:r>
              <a:rPr lang="en-US" dirty="0" smtClean="0"/>
              <a:t>Friday 3/18</a:t>
            </a:r>
            <a:r>
              <a:rPr lang="en-US" dirty="0" smtClean="0"/>
              <a:t>: Crazy day for upsets</a:t>
            </a:r>
          </a:p>
          <a:p>
            <a:r>
              <a:rPr lang="en-US" dirty="0" smtClean="0"/>
              <a:t>Eight teams of 11</a:t>
            </a:r>
            <a:r>
              <a:rPr lang="en-US" baseline="30000" dirty="0" smtClean="0"/>
              <a:t>th</a:t>
            </a:r>
            <a:r>
              <a:rPr lang="en-US" dirty="0" smtClean="0"/>
              <a:t> seed or worse made it to the second round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#11 Northern Iowa vs. #6 Texas (75-72)</a:t>
            </a:r>
            <a:endParaRPr lang="en-US" dirty="0"/>
          </a:p>
        </p:txBody>
      </p:sp>
      <p:pic>
        <p:nvPicPr>
          <p:cNvPr id="4" name="nA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2456" y="2200247"/>
            <a:ext cx="3959599" cy="3959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#14 SF Austin vs. #3 West Virginia (70-56)</a:t>
            </a:r>
            <a:endParaRPr lang="en-US" dirty="0"/>
          </a:p>
        </p:txBody>
      </p:sp>
      <p:pic>
        <p:nvPicPr>
          <p:cNvPr id="4" name="SF Austin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02519" y="1957186"/>
            <a:ext cx="4303247" cy="4303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#15 Middle Tennessee State vs. #2 Michigan State (90-81)</a:t>
            </a:r>
            <a:endParaRPr lang="en-US" dirty="0"/>
          </a:p>
        </p:txBody>
      </p:sp>
      <p:pic>
        <p:nvPicPr>
          <p:cNvPr id="4" name="Picture 3" descr="56ec95ff8aa2f.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556" y="2045837"/>
            <a:ext cx="6639381" cy="4343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2016 NCAA Tournament: </a:t>
            </a:r>
            <a:br>
              <a:rPr lang="en-US" dirty="0" smtClean="0"/>
            </a:br>
            <a:r>
              <a:rPr lang="en-US" dirty="0" smtClean="0"/>
              <a:t>By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28" y="2133601"/>
            <a:ext cx="8243887" cy="3931920"/>
          </a:xfrm>
        </p:spPr>
        <p:txBody>
          <a:bodyPr/>
          <a:lstStyle/>
          <a:p>
            <a:r>
              <a:rPr lang="en-US" dirty="0" smtClean="0"/>
              <a:t>40 million Americans</a:t>
            </a:r>
          </a:p>
          <a:p>
            <a:r>
              <a:rPr lang="en-US" dirty="0" smtClean="0"/>
              <a:t>70 million brackets (More than 66 million votes cast for President Obama in 2012)</a:t>
            </a:r>
          </a:p>
          <a:p>
            <a:r>
              <a:rPr lang="en-US" dirty="0" smtClean="0"/>
              <a:t>$9 billion wagered (More than double $3.9 billion on Super Bowl)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Research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Stephen Pettigrew, </a:t>
            </a:r>
            <a:r>
              <a:rPr lang="en-US" i="1" dirty="0" smtClean="0"/>
              <a:t>Five Thirty Eight</a:t>
            </a:r>
          </a:p>
          <a:p>
            <a:r>
              <a:rPr lang="en-US" dirty="0" smtClean="0"/>
              <a:t>Dean Oliver, </a:t>
            </a:r>
            <a:r>
              <a:rPr lang="en-US" i="1" dirty="0" smtClean="0"/>
              <a:t>Basketball on Paper</a:t>
            </a:r>
          </a:p>
          <a:p>
            <a:r>
              <a:rPr lang="en-US" dirty="0" smtClean="0"/>
              <a:t>Harvard Sports Analysis Collective</a:t>
            </a:r>
          </a:p>
          <a:p>
            <a:r>
              <a:rPr lang="en-US" dirty="0" smtClean="0"/>
              <a:t>Blog: Risk taking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“Risk is the Ally of the Underdog”</a:t>
            </a:r>
            <a:endParaRPr lang="en-US" dirty="0"/>
          </a:p>
        </p:txBody>
      </p:sp>
      <p:pic>
        <p:nvPicPr>
          <p:cNvPr id="4" name="Content Placeholder 3" descr="Screen Shot 2016-06-02 at 1.52.33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1320" r="-1132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Question: What statistics are correlated with underdog success?</a:t>
            </a:r>
          </a:p>
          <a:p>
            <a:pPr marL="571500" lvl="2" indent="-342900">
              <a:spcBef>
                <a:spcPts val="2000"/>
              </a:spcBef>
            </a:pPr>
            <a:r>
              <a:rPr lang="en-US" dirty="0" smtClean="0"/>
              <a:t>offensive rebounds, defensive rebounds, steals, turnovers, blocks, assists, personal fouls, three pointers made</a:t>
            </a:r>
          </a:p>
          <a:p>
            <a:r>
              <a:rPr lang="en-US" dirty="0" smtClean="0"/>
              <a:t>Data: </a:t>
            </a:r>
            <a:r>
              <a:rPr lang="en-US" dirty="0" err="1" smtClean="0"/>
              <a:t>Kaggle.com</a:t>
            </a:r>
            <a:r>
              <a:rPr lang="en-US" dirty="0" smtClean="0"/>
              <a:t> March Madness Machine Learning Mania</a:t>
            </a:r>
          </a:p>
          <a:p>
            <a:pPr lvl="1"/>
            <a:r>
              <a:rPr lang="en-US" dirty="0" smtClean="0"/>
              <a:t>2003-2016 Regular Season Data</a:t>
            </a:r>
          </a:p>
          <a:p>
            <a:pPr lvl="1"/>
            <a:r>
              <a:rPr lang="en-US" dirty="0" smtClean="0"/>
              <a:t>2003-2015 Tournament Data</a:t>
            </a:r>
          </a:p>
          <a:p>
            <a:pPr lvl="1"/>
            <a:r>
              <a:rPr lang="en-US" dirty="0" smtClean="0"/>
              <a:t>2016 Tournament Data from ESPN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Coefficients</a:t>
            </a:r>
            <a:endParaRPr lang="en-US" dirty="0"/>
          </a:p>
        </p:txBody>
      </p:sp>
      <p:pic>
        <p:nvPicPr>
          <p:cNvPr id="4" name="Picture 3" descr="Screen Shot 2016-06-05 at 5.56.2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419" y="1796353"/>
            <a:ext cx="4857701" cy="4130698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5584256" y="3409432"/>
            <a:ext cx="1113371" cy="4522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Steals</a:t>
            </a:r>
            <a:endParaRPr lang="en-US" dirty="0"/>
          </a:p>
        </p:txBody>
      </p:sp>
      <p:pic>
        <p:nvPicPr>
          <p:cNvPr id="4" name="Content Placeholder 3" descr="Screen Shot 2016-06-02 at 3.26.55 PM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68152" y="2139592"/>
            <a:ext cx="3701901" cy="3682398"/>
          </a:xfrm>
        </p:spPr>
      </p:pic>
      <p:sp>
        <p:nvSpPr>
          <p:cNvPr id="5" name="TextBox 4"/>
          <p:cNvSpPr txBox="1"/>
          <p:nvPr/>
        </p:nvSpPr>
        <p:spPr>
          <a:xfrm>
            <a:off x="4270053" y="2470098"/>
            <a:ext cx="423820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Benjamin Morris, </a:t>
            </a:r>
            <a:r>
              <a:rPr lang="en-US" i="1" dirty="0" smtClean="0"/>
              <a:t>Five Thirty Eight, </a:t>
            </a:r>
            <a:r>
              <a:rPr lang="en-US" dirty="0" smtClean="0"/>
              <a:t>“The Hidden Value of the NBA Steal”</a:t>
            </a:r>
          </a:p>
          <a:p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Underrated in PER</a:t>
            </a:r>
          </a:p>
          <a:p>
            <a:pPr>
              <a:buFont typeface="Arial"/>
              <a:buChar char="•"/>
            </a:pPr>
            <a:r>
              <a:rPr lang="en-US" dirty="0" smtClean="0"/>
              <a:t>“Irreplaceable”</a:t>
            </a:r>
          </a:p>
          <a:p>
            <a:pPr>
              <a:buFont typeface="Arial"/>
              <a:buChar char="•"/>
            </a:pPr>
            <a:r>
              <a:rPr lang="en-US" dirty="0" smtClean="0"/>
              <a:t>Worth 9.1 Points per 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good was my model?</a:t>
            </a:r>
            <a:endParaRPr lang="en-US" dirty="0"/>
          </a:p>
        </p:txBody>
      </p:sp>
      <p:pic>
        <p:nvPicPr>
          <p:cNvPr id="4" name="Content Placeholder 3" descr="Screen Shot 2016-06-02 at 3.59.51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4538" r="-453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Predictions</a:t>
            </a:r>
            <a:endParaRPr lang="en-US" dirty="0"/>
          </a:p>
        </p:txBody>
      </p:sp>
      <p:pic>
        <p:nvPicPr>
          <p:cNvPr id="5" name="Picture 4" descr="Screen Shot 2016-06-05 at 6.03.4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203" y="4194410"/>
            <a:ext cx="3835272" cy="1907436"/>
          </a:xfrm>
          <a:prstGeom prst="rect">
            <a:avLst/>
          </a:prstGeom>
        </p:spPr>
      </p:pic>
      <p:pic>
        <p:nvPicPr>
          <p:cNvPr id="6" name="Picture 5" descr="Screen Shot 2016-06-05 at 6.02.5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2180989"/>
            <a:ext cx="5175181" cy="20134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54581" y="2713628"/>
            <a:ext cx="2091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&lt;= My model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86271" y="4811750"/>
            <a:ext cx="272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New York Times =&gt;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flipV="1">
            <a:off x="279400" y="2977580"/>
            <a:ext cx="5175181" cy="2107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Gambler’s Mistakes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6-06-02 at 5.06.4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62" y="1584008"/>
            <a:ext cx="7835900" cy="48006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697627" y="2435308"/>
            <a:ext cx="1113371" cy="2261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97627" y="3022585"/>
            <a:ext cx="1113371" cy="2261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529138"/>
            <a:ext cx="7345362" cy="1339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Directions for Future Research</a:t>
            </a:r>
            <a:endParaRPr lang="en-US" dirty="0"/>
          </a:p>
        </p:txBody>
      </p:sp>
      <p:pic>
        <p:nvPicPr>
          <p:cNvPr id="4" name="Picture 3" descr="Screen Shot 2016-06-06 at 12.06.4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594" y="1758492"/>
            <a:ext cx="5672760" cy="4629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Directions for Future Research</a:t>
            </a:r>
            <a:endParaRPr lang="en-US" dirty="0"/>
          </a:p>
        </p:txBody>
      </p:sp>
      <p:pic>
        <p:nvPicPr>
          <p:cNvPr id="3" name="Picture 2" descr="imrs-2.ph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3" y="1846912"/>
            <a:ext cx="6764623" cy="47047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000" dirty="0" smtClean="0"/>
              <a:t>Brian. “Risk is the ally of the underdog.” </a:t>
            </a:r>
            <a:r>
              <a:rPr lang="en-US" sz="1000" i="1" dirty="0" smtClean="0"/>
              <a:t>Gravity and Levity. </a:t>
            </a:r>
            <a:r>
              <a:rPr lang="en-US" sz="1000" dirty="0" smtClean="0"/>
              <a:t>21 Dec. 2010. Web. 2 June 2016.</a:t>
            </a:r>
            <a:r>
              <a:rPr lang="en-US" sz="1000" dirty="0" smtClean="0"/>
              <a:t> &lt;https</a:t>
            </a:r>
            <a:r>
              <a:rPr lang="en-US" sz="1000" dirty="0" smtClean="0"/>
              <a:t>://gravityandlevity.wordpress.com/2010/12/21/risk-is-the-ally-of-the-underdog</a:t>
            </a:r>
            <a:r>
              <a:rPr lang="en-US" sz="1000" dirty="0" smtClean="0"/>
              <a:t>/&gt;</a:t>
            </a:r>
          </a:p>
          <a:p>
            <a:pPr>
              <a:buNone/>
            </a:pPr>
            <a:r>
              <a:rPr lang="en-US" sz="1000" dirty="0" smtClean="0"/>
              <a:t>Bump, Philip. “Where to expect upsets on your NCAA bracket.” </a:t>
            </a:r>
            <a:r>
              <a:rPr lang="en-US" sz="1000" i="1" dirty="0" smtClean="0"/>
              <a:t>Washington Post. </a:t>
            </a:r>
            <a:r>
              <a:rPr lang="en-US" sz="1000" dirty="0" smtClean="0"/>
              <a:t>17 Mar. 2015. Web. 2 June 2016.</a:t>
            </a:r>
            <a:r>
              <a:rPr lang="en-US" sz="1000" dirty="0" smtClean="0"/>
              <a:t> &lt;https</a:t>
            </a:r>
            <a:r>
              <a:rPr lang="en-US" sz="1000" dirty="0" smtClean="0"/>
              <a:t>://www.washingtonpost.com/news/wonk/wp/2015/03/17/where-to-expect-upsets-on-your-ncaa-bracket</a:t>
            </a:r>
            <a:r>
              <a:rPr lang="en-US" sz="1000" dirty="0" smtClean="0"/>
              <a:t>/&gt;</a:t>
            </a:r>
          </a:p>
          <a:p>
            <a:pPr>
              <a:buNone/>
            </a:pPr>
            <a:r>
              <a:rPr lang="en-US" sz="1000" dirty="0" err="1" smtClean="0"/>
              <a:t>Ezekowitz</a:t>
            </a:r>
            <a:r>
              <a:rPr lang="en-US" sz="1000" dirty="0" smtClean="0"/>
              <a:t>, John, and Andrew Cohen. “Putting Theories to the Test: Does Slow Tempo Aid NCAA Tournament Upsets?” </a:t>
            </a:r>
            <a:r>
              <a:rPr lang="en-US" sz="1000" i="1" dirty="0" smtClean="0"/>
              <a:t>The Harvard Sports Analysis Collective. </a:t>
            </a:r>
            <a:r>
              <a:rPr lang="en-US" sz="1000" dirty="0" smtClean="0"/>
              <a:t>11 Feb. 2010. Web. 2 June 2016.</a:t>
            </a:r>
            <a:r>
              <a:rPr lang="en-US" sz="1000" dirty="0" smtClean="0"/>
              <a:t> </a:t>
            </a:r>
            <a:r>
              <a:rPr lang="en-US" sz="1000" dirty="0" smtClean="0">
                <a:hlinkClick r:id="rId2"/>
              </a:rPr>
              <a:t>https</a:t>
            </a:r>
            <a:r>
              <a:rPr lang="en-US" sz="1000" dirty="0" smtClean="0">
                <a:hlinkClick r:id="rId2"/>
              </a:rPr>
              <a:t>://harvardsportsanalysis.wordpress.com/2010/02/11/putting-theories-to-the-test-does-slow-tempo-aid-ncaa-tournament-upsets</a:t>
            </a:r>
            <a:r>
              <a:rPr lang="en-US" sz="1000" dirty="0" smtClean="0">
                <a:hlinkClick r:id="rId2"/>
              </a:rPr>
              <a:t>/</a:t>
            </a:r>
            <a:r>
              <a:rPr lang="en-US" sz="1000" dirty="0" smtClean="0"/>
              <a:t>.</a:t>
            </a:r>
          </a:p>
          <a:p>
            <a:pPr>
              <a:buNone/>
            </a:pPr>
            <a:r>
              <a:rPr lang="en-US" sz="1000" dirty="0" smtClean="0"/>
              <a:t>Greenberg</a:t>
            </a:r>
            <a:r>
              <a:rPr lang="en-US" sz="1000" dirty="0" smtClean="0"/>
              <a:t>, Neil. “2016 NCAA tournament: The most likely upsets for the first round.” </a:t>
            </a:r>
            <a:r>
              <a:rPr lang="en-US" sz="1000" i="1" dirty="0" smtClean="0"/>
              <a:t>Washington Post.</a:t>
            </a:r>
            <a:r>
              <a:rPr lang="en-US" sz="1000" dirty="0" smtClean="0"/>
              <a:t> 13 Mar. 2016. Web. 2 June 2016.</a:t>
            </a:r>
            <a:r>
              <a:rPr lang="en-US" sz="1000" dirty="0" smtClean="0"/>
              <a:t> </a:t>
            </a:r>
            <a:r>
              <a:rPr lang="en-US" sz="1000" dirty="0" smtClean="0">
                <a:hlinkClick r:id="rId3"/>
              </a:rPr>
              <a:t>https</a:t>
            </a:r>
            <a:r>
              <a:rPr lang="en-US" sz="1000" dirty="0" smtClean="0">
                <a:hlinkClick r:id="rId3"/>
              </a:rPr>
              <a:t>://www.washingtonpost.com/news/fancy-stats/wp/2016/03/13/2016-ncaa-tournament-the-most-likely-upsets-for-the-first-round</a:t>
            </a:r>
            <a:r>
              <a:rPr lang="en-US" sz="1000" dirty="0" smtClean="0">
                <a:hlinkClick r:id="rId3"/>
              </a:rPr>
              <a:t>/</a:t>
            </a:r>
            <a:endParaRPr lang="en-US" sz="1000" dirty="0" smtClean="0"/>
          </a:p>
          <a:p>
            <a:pPr>
              <a:buNone/>
            </a:pPr>
            <a:r>
              <a:rPr lang="en-US" sz="1000" dirty="0" smtClean="0"/>
              <a:t>Lyons</a:t>
            </a:r>
            <a:r>
              <a:rPr lang="en-US" sz="1000" dirty="0" smtClean="0"/>
              <a:t>, Tom. “What wins Basketball Games: Review of “Basketball on Paper: Rules and Tools for Performance Analysis” By Dean Oliver.” </a:t>
            </a:r>
            <a:r>
              <a:rPr lang="en-US" sz="1000" i="1" dirty="0" smtClean="0"/>
              <a:t>Strauss Factor Laing &amp; Lyons.</a:t>
            </a:r>
            <a:r>
              <a:rPr lang="en-US" sz="1000" dirty="0" smtClean="0"/>
              <a:t> Web. 2 June 2016.</a:t>
            </a:r>
            <a:r>
              <a:rPr lang="en-US" sz="1000" dirty="0" smtClean="0"/>
              <a:t> </a:t>
            </a:r>
            <a:r>
              <a:rPr lang="en-US" sz="1000" dirty="0" smtClean="0">
                <a:hlinkClick r:id="rId4"/>
              </a:rPr>
              <a:t>http</a:t>
            </a:r>
            <a:r>
              <a:rPr lang="en-US" sz="1000" dirty="0" smtClean="0">
                <a:hlinkClick r:id="rId4"/>
              </a:rPr>
              <a:t>://www.sfandllaw.com/Articles/What-Wins-Basketball-Games-a-Review-of-Basketball-on-Paper-Rules-and-Tools-for-Performance-</a:t>
            </a:r>
            <a:r>
              <a:rPr lang="en-US" sz="1000" dirty="0" smtClean="0">
                <a:hlinkClick r:id="rId4"/>
              </a:rPr>
              <a:t>Analysis.shtml</a:t>
            </a:r>
            <a:endParaRPr lang="en-US" sz="1000" dirty="0" smtClean="0"/>
          </a:p>
          <a:p>
            <a:pPr>
              <a:buNone/>
            </a:pPr>
            <a:r>
              <a:rPr lang="en-US" sz="1000" dirty="0" smtClean="0"/>
              <a:t>“</a:t>
            </a:r>
            <a:r>
              <a:rPr lang="en-US" sz="1000" dirty="0" smtClean="0"/>
              <a:t>March Madness: Upsets, Upsets, and More Upsets.” </a:t>
            </a:r>
            <a:r>
              <a:rPr lang="en-US" sz="1000" i="1" dirty="0" smtClean="0"/>
              <a:t>The New York Times.</a:t>
            </a:r>
            <a:r>
              <a:rPr lang="en-US" sz="1000" dirty="0" smtClean="0"/>
              <a:t> 18 Mar. 2016. Web. 2 June 2016. &lt;http://www.nytimes.com/interactive/projects/cp/sports/2016-ncaa-tournament/michigan-state-loses-to-middle-tennessee&gt;.</a:t>
            </a:r>
          </a:p>
          <a:p>
            <a:pPr>
              <a:buNone/>
            </a:pPr>
            <a:r>
              <a:rPr lang="en-US" sz="1000" dirty="0" smtClean="0"/>
              <a:t> </a:t>
            </a:r>
          </a:p>
          <a:p>
            <a:pPr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00112" y="2133601"/>
            <a:ext cx="7345363" cy="39319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000" dirty="0" smtClean="0"/>
              <a:t>Mathis-Lilly, Ben. “Understanding the Underdog: How </a:t>
            </a:r>
            <a:r>
              <a:rPr lang="en-US" sz="1000" dirty="0" err="1" smtClean="0"/>
              <a:t>Gladwell</a:t>
            </a:r>
            <a:r>
              <a:rPr lang="en-US" sz="1000" dirty="0" smtClean="0"/>
              <a:t> Got Basketball Wrong.” </a:t>
            </a:r>
            <a:r>
              <a:rPr lang="en-US" sz="1000" i="1" dirty="0" smtClean="0"/>
              <a:t>New York Magazine. </a:t>
            </a:r>
            <a:r>
              <a:rPr lang="en-US" sz="1000" dirty="0" smtClean="0"/>
              <a:t>11 May 2009. Web. 2 June 2016.</a:t>
            </a:r>
            <a:r>
              <a:rPr lang="en-US" sz="1000" dirty="0" smtClean="0"/>
              <a:t> </a:t>
            </a:r>
            <a:r>
              <a:rPr lang="en-US" sz="1000" dirty="0" smtClean="0">
                <a:hlinkClick r:id="rId2"/>
              </a:rPr>
              <a:t>http</a:t>
            </a:r>
            <a:r>
              <a:rPr lang="en-US" sz="1000" dirty="0" smtClean="0">
                <a:hlinkClick r:id="rId2"/>
              </a:rPr>
              <a:t>://nymag.com/daily/intelligencer/2009/05/</a:t>
            </a:r>
            <a:r>
              <a:rPr lang="en-US" sz="1000" dirty="0" smtClean="0">
                <a:hlinkClick r:id="rId2"/>
              </a:rPr>
              <a:t>malcolm_gladwell_isnt_a_basket.html</a:t>
            </a:r>
            <a:endParaRPr lang="en-US" sz="1000" dirty="0" smtClean="0"/>
          </a:p>
          <a:p>
            <a:pPr>
              <a:buNone/>
            </a:pPr>
            <a:r>
              <a:rPr lang="en-US" sz="1000" dirty="0" smtClean="0"/>
              <a:t>Morris</a:t>
            </a:r>
            <a:r>
              <a:rPr lang="en-US" sz="1000" dirty="0" smtClean="0"/>
              <a:t>, Benjamin. “The Hidden Value of the NBA Steal.” </a:t>
            </a:r>
            <a:r>
              <a:rPr lang="en-US" sz="1000" i="1" dirty="0" err="1" smtClean="0"/>
              <a:t>FiveThirtyEight</a:t>
            </a:r>
            <a:r>
              <a:rPr lang="en-US" sz="1000" i="1" dirty="0" smtClean="0"/>
              <a:t>.</a:t>
            </a:r>
            <a:r>
              <a:rPr lang="en-US" sz="1000" dirty="0" smtClean="0"/>
              <a:t> 25 Mar. 2014. Web. 2 June 2016. </a:t>
            </a:r>
            <a:r>
              <a:rPr lang="en-US" sz="1000" dirty="0" err="1" smtClean="0"/>
              <a:t>http://fivethirtyeight.com/features/the-hidden-value-of-the-nba-steal/</a:t>
            </a:r>
            <a:endParaRPr lang="en-US" sz="1000" dirty="0" smtClean="0"/>
          </a:p>
          <a:p>
            <a:pPr>
              <a:buNone/>
            </a:pPr>
            <a:r>
              <a:rPr lang="en-US" sz="1000" dirty="0" smtClean="0"/>
              <a:t> Oliver</a:t>
            </a:r>
            <a:r>
              <a:rPr lang="en-US" sz="1000" dirty="0" smtClean="0"/>
              <a:t>, Dean. </a:t>
            </a:r>
            <a:r>
              <a:rPr lang="en-US" sz="1000" i="1" dirty="0" smtClean="0"/>
              <a:t>Basketball on Paper. </a:t>
            </a:r>
            <a:r>
              <a:rPr lang="en-US" sz="1000" dirty="0" smtClean="0"/>
              <a:t>Web. 2 June 2016. &lt;http://</a:t>
            </a:r>
            <a:r>
              <a:rPr lang="en-US" sz="1000" dirty="0" err="1" smtClean="0"/>
              <a:t>www.basketballonpaper.com</a:t>
            </a:r>
            <a:r>
              <a:rPr lang="en-US" sz="1000" dirty="0" smtClean="0"/>
              <a:t>&gt;.</a:t>
            </a:r>
          </a:p>
          <a:p>
            <a:pPr>
              <a:buNone/>
            </a:pPr>
            <a:r>
              <a:rPr lang="en-US" sz="1000" dirty="0" smtClean="0"/>
              <a:t> </a:t>
            </a:r>
            <a:r>
              <a:rPr lang="en-US" sz="1000" dirty="0" smtClean="0"/>
              <a:t>P</a:t>
            </a:r>
            <a:r>
              <a:rPr lang="en-US" sz="1000" dirty="0" smtClean="0"/>
              <a:t>ettigrew</a:t>
            </a:r>
            <a:r>
              <a:rPr lang="en-US" sz="1000" dirty="0" smtClean="0"/>
              <a:t>, Stephen. “How To Tell If A March Madness Underdog Is Going to Win.” </a:t>
            </a:r>
            <a:r>
              <a:rPr lang="en-US" sz="1000" i="1" dirty="0" smtClean="0"/>
              <a:t>FiveThirtyEight.</a:t>
            </a:r>
            <a:r>
              <a:rPr lang="en-US" sz="1000" dirty="0" smtClean="0"/>
              <a:t>19 Mar. 2015. &lt;</a:t>
            </a:r>
            <a:r>
              <a:rPr lang="en-US" sz="1000" dirty="0" err="1" smtClean="0"/>
              <a:t>http://fivethirtyeight.com/features/how-to-tell-if-a-march-madness-underdog-is-going-to-win/</a:t>
            </a:r>
            <a:r>
              <a:rPr lang="en-US" sz="1000" dirty="0" smtClean="0"/>
              <a:t>&gt;.</a:t>
            </a:r>
          </a:p>
          <a:p>
            <a:pPr>
              <a:buNone/>
            </a:pPr>
            <a:r>
              <a:rPr lang="en-US" sz="1000" dirty="0" smtClean="0"/>
              <a:t> </a:t>
            </a:r>
            <a:r>
              <a:rPr lang="en-US" sz="1000" dirty="0" err="1" smtClean="0"/>
              <a:t>Purdum</a:t>
            </a:r>
            <a:r>
              <a:rPr lang="en-US" sz="1000" dirty="0" smtClean="0"/>
              <a:t>, David. “Estimated 40 million fill out brackets.” </a:t>
            </a:r>
            <a:r>
              <a:rPr lang="en-US" sz="1000" i="1" dirty="0" smtClean="0"/>
              <a:t>ESPN. </a:t>
            </a:r>
            <a:r>
              <a:rPr lang="en-US" sz="1000" dirty="0" smtClean="0"/>
              <a:t>12 Mar. 2015. Web. 2 June 2016. &lt;http://espn.go.com/chalk/story/_/id/12465741/estimated-70-million-brackets-9-million-bets-ncaa-tournament&gt;</a:t>
            </a:r>
          </a:p>
          <a:p>
            <a:pPr>
              <a:buNone/>
            </a:pPr>
            <a:r>
              <a:rPr lang="en-US" sz="1000" dirty="0" smtClean="0"/>
              <a:t> Rutherford</a:t>
            </a:r>
            <a:r>
              <a:rPr lang="en-US" sz="1000" dirty="0" smtClean="0"/>
              <a:t>, Mike. “NCAA Tournament 2016: The best and worst from the wildest day in March Madness History.” </a:t>
            </a:r>
            <a:r>
              <a:rPr lang="en-US" sz="1000" i="1" dirty="0" smtClean="0"/>
              <a:t>SB Nation</a:t>
            </a:r>
            <a:r>
              <a:rPr lang="en-US" sz="1000" dirty="0" smtClean="0"/>
              <a:t>. 19 Mar. 2016. Web. 2 June 2016. &lt;http://www.sbnation.com/college-basketball/2016/3/19/11267698/ncaa-tournament-2016-march-madness-scores-upsets-highlights-schedule-bracket&gt;</a:t>
            </a:r>
          </a:p>
          <a:p>
            <a:pPr>
              <a:buNone/>
            </a:pPr>
            <a:r>
              <a:rPr lang="en-US" sz="1000" dirty="0" smtClean="0"/>
              <a:t> Tracy</a:t>
            </a:r>
            <a:r>
              <a:rPr lang="en-US" sz="1000" dirty="0" smtClean="0"/>
              <a:t>, Marc, and Zach </a:t>
            </a:r>
            <a:r>
              <a:rPr lang="en-US" sz="1000" dirty="0" err="1" smtClean="0"/>
              <a:t>Schonbrun</a:t>
            </a:r>
            <a:r>
              <a:rPr lang="en-US" sz="1000" dirty="0" smtClean="0"/>
              <a:t>. “Potential NCAA Bracket Busters. You’ve Been Warned.” </a:t>
            </a:r>
            <a:r>
              <a:rPr lang="en-US" sz="1000" i="1" dirty="0" smtClean="0"/>
              <a:t>New York Times. </a:t>
            </a:r>
            <a:r>
              <a:rPr lang="en-US" sz="1000" dirty="0" smtClean="0"/>
              <a:t>14 Mar. 2015. Web. 2 June 2016. &lt;http://www.nytimes.com/interactive/2016/03/14/sports/march-madness-upsets-ncaa-tournament-bracket.html&gt;</a:t>
            </a:r>
          </a:p>
          <a:p>
            <a:pPr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Data:</a:t>
            </a:r>
          </a:p>
          <a:p>
            <a:pPr>
              <a:buNone/>
            </a:pPr>
            <a:r>
              <a:rPr lang="en-US" dirty="0" err="1" smtClean="0"/>
              <a:t>Kaggle</a:t>
            </a:r>
            <a:r>
              <a:rPr lang="en-US" dirty="0" smtClean="0"/>
              <a:t>, ESPN</a:t>
            </a:r>
          </a:p>
          <a:p>
            <a:pPr>
              <a:buNone/>
            </a:pPr>
            <a:r>
              <a:rPr lang="en-US" dirty="0" smtClean="0"/>
              <a:t>Images: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http://bloximages.newyork1.vip.townnews.com/gwinnettdailypost.com/content/tncms/assets/v3/editorial/c/4f/c4f84524-d6a4-5c00-a92b-72d922b890fc/56ec95ff8aa2f.image.jpg?resize=1200%</a:t>
            </a:r>
            <a:r>
              <a:rPr lang="en-US" dirty="0" smtClean="0">
                <a:hlinkClick r:id="rId2"/>
              </a:rPr>
              <a:t>2C785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http://ftw.usatoday.com/2016/03/watch-northern-iowas-incredible-half-court-buzzer-beater-to-defeat-</a:t>
            </a:r>
            <a:r>
              <a:rPr lang="en-US" dirty="0" smtClean="0">
                <a:hlinkClick r:id="rId3"/>
              </a:rPr>
              <a:t>texas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http://www.sbnation.com/college-basketball/2016/3/18/11266364/2016-ncaa-tournament-bracket-stephen-f-austin-west-virginia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FFFFFF"/>
      </a:dk1>
      <a:lt1>
        <a:srgbClr val="000000"/>
      </a:lt1>
      <a:dk2>
        <a:srgbClr val="7C8F97"/>
      </a:dk2>
      <a:lt2>
        <a:srgbClr val="D1D0C8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146</TotalTime>
  <Words>1248</Words>
  <Application>Microsoft Macintosh PowerPoint</Application>
  <PresentationFormat>On-screen Show (4:3)</PresentationFormat>
  <Paragraphs>65</Paragraphs>
  <Slides>19</Slides>
  <Notes>1</Notes>
  <HiddenSlides>0</HiddenSlides>
  <MMClips>2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Capital</vt:lpstr>
      <vt:lpstr>Basketball’s Cinderella Stories:  What Makes a Successful Underdog in the NCAA Tournament?</vt:lpstr>
      <vt:lpstr>NCAA Tournament 2016:  A Year for Upsets</vt:lpstr>
      <vt:lpstr>#11 Northern Iowa vs. #6 Texas (75-72)</vt:lpstr>
      <vt:lpstr>#14 SF Austin vs. #3 West Virginia (70-56)</vt:lpstr>
      <vt:lpstr>#15 Middle Tennessee State vs. #2 Michigan State (90-81)</vt:lpstr>
      <vt:lpstr>2016 NCAA Tournament:  By the Numbers</vt:lpstr>
      <vt:lpstr>Past Research </vt:lpstr>
      <vt:lpstr>“Risk is the Ally of the Underdog”</vt:lpstr>
      <vt:lpstr>My Research</vt:lpstr>
      <vt:lpstr>Regression Coefficients</vt:lpstr>
      <vt:lpstr>Steals</vt:lpstr>
      <vt:lpstr>How good was my model?</vt:lpstr>
      <vt:lpstr>Predictions</vt:lpstr>
      <vt:lpstr>Gambler’s Mistakes</vt:lpstr>
      <vt:lpstr>Directions for Future Research</vt:lpstr>
      <vt:lpstr>Directions for Future Research</vt:lpstr>
      <vt:lpstr>References</vt:lpstr>
      <vt:lpstr>References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Basketball’s Cinderella Stories:  What Makes a Successful Underdog in the NCAA Tournament?</dc:title>
  <dc:creator>adria brown</dc:creator>
  <cp:lastModifiedBy>adria brown</cp:lastModifiedBy>
  <cp:revision>9</cp:revision>
  <dcterms:created xsi:type="dcterms:W3CDTF">2016-06-06T18:46:33Z</dcterms:created>
  <dcterms:modified xsi:type="dcterms:W3CDTF">2016-06-06T19:20:46Z</dcterms:modified>
</cp:coreProperties>
</file>