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mp4" ContentType="video/mp4"/>
  <Default Extension="emf" ContentType="image/x-emf"/>
  <Default Extension="rels" ContentType="application/vnd.openxmlformats-package.relationships+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699" r:id="rId2"/>
  </p:sldMasterIdLst>
  <p:notesMasterIdLst>
    <p:notesMasterId r:id="rId21"/>
  </p:notesMasterIdLst>
  <p:handoutMasterIdLst>
    <p:handoutMasterId r:id="rId22"/>
  </p:handoutMasterIdLst>
  <p:sldIdLst>
    <p:sldId id="304" r:id="rId3"/>
    <p:sldId id="338" r:id="rId4"/>
    <p:sldId id="339" r:id="rId5"/>
    <p:sldId id="311" r:id="rId6"/>
    <p:sldId id="340" r:id="rId7"/>
    <p:sldId id="341" r:id="rId8"/>
    <p:sldId id="343" r:id="rId9"/>
    <p:sldId id="344" r:id="rId10"/>
    <p:sldId id="346" r:id="rId11"/>
    <p:sldId id="347" r:id="rId12"/>
    <p:sldId id="354" r:id="rId13"/>
    <p:sldId id="353" r:id="rId14"/>
    <p:sldId id="352" r:id="rId15"/>
    <p:sldId id="345" r:id="rId16"/>
    <p:sldId id="348" r:id="rId17"/>
    <p:sldId id="350" r:id="rId18"/>
    <p:sldId id="351" r:id="rId19"/>
    <p:sldId id="355" r:id="rId20"/>
  </p:sldIdLst>
  <p:sldSz cx="9144000" cy="5143500" type="screen16x9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charset="0"/>
        <a:ea typeface="MS PGothic" panose="020B0600070205080204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charset="0"/>
        <a:ea typeface="MS PGothic" panose="020B0600070205080204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charset="0"/>
        <a:ea typeface="MS PGothic" panose="020B0600070205080204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charset="0"/>
        <a:ea typeface="MS PGothic" panose="020B0600070205080204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Source Sans Pro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Source Sans Pro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Source Sans Pro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Source Sans Pro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B1514"/>
    <a:srgbClr val="8C1515"/>
    <a:srgbClr val="D6DDD3"/>
    <a:srgbClr val="EDE8DD"/>
    <a:srgbClr val="C2B7A1"/>
    <a:srgbClr val="918873"/>
    <a:srgbClr val="3C3623"/>
    <a:srgbClr val="D0A760"/>
    <a:srgbClr val="434A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37" autoAdjust="0"/>
    <p:restoredTop sz="94674"/>
  </p:normalViewPr>
  <p:slideViewPr>
    <p:cSldViewPr snapToGrid="0" snapToObjects="1">
      <p:cViewPr>
        <p:scale>
          <a:sx n="159" d="100"/>
          <a:sy n="159" d="100"/>
        </p:scale>
        <p:origin x="-552" y="2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20" Type="http://schemas.openxmlformats.org/officeDocument/2006/relationships/slide" Target="slides/slide18.xml"/><Relationship Id="rId21" Type="http://schemas.openxmlformats.org/officeDocument/2006/relationships/notesMaster" Target="notesMasters/notesMaster1.xml"/><Relationship Id="rId22" Type="http://schemas.openxmlformats.org/officeDocument/2006/relationships/handoutMaster" Target="handoutMasters/handout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A43CF55C-7C45-48E0-AAF6-00480B57455C}" type="datetimeFigureOut">
              <a:rPr lang="en-US" altLang="en-US"/>
              <a:pPr/>
              <a:t>5/24/16</a:t>
            </a:fld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232F2B29-65DB-4001-B222-7C36CDD0CC0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445495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411AA053-1622-4C6D-834F-C21D2415C765}" type="datetimeFigureOut">
              <a:rPr lang="en-US" altLang="en-US"/>
              <a:pPr/>
              <a:t>5/24/16</a:t>
            </a:fld>
            <a:endParaRPr lang="en-US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9DD9F397-6507-478B-9C23-21086E979E1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6883443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Chris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D9F397-6507-478B-9C23-21086E979E1B}" type="slidenum">
              <a:rPr lang="en-US" altLang="en-US" smtClean="0"/>
              <a:pPr/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51132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emf"/><Relationship Id="rId3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emf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emf"/><Relationship Id="rId3" Type="http://schemas.openxmlformats.org/officeDocument/2006/relationships/image" Target="../media/image3.jpe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rgbClr val="8C1515"/>
          </a:solidFill>
          <a:ln w="9525">
            <a:solidFill>
              <a:srgbClr val="8C1515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Arial"/>
              <a:ea typeface="+mn-ea"/>
            </a:endParaRPr>
          </a:p>
        </p:txBody>
      </p:sp>
      <p:pic>
        <p:nvPicPr>
          <p:cNvPr id="6" name="Picture 14" title="Stanford University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6450" y="4883150"/>
            <a:ext cx="15462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792517"/>
            <a:ext cx="8229600" cy="61847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3"/>
          <p:cNvSpPr>
            <a:spLocks noGrp="1"/>
          </p:cNvSpPr>
          <p:nvPr>
            <p:ph type="body" sz="quarter" idx="18"/>
          </p:nvPr>
        </p:nvSpPr>
        <p:spPr>
          <a:xfrm>
            <a:off x="1603375" y="3599022"/>
            <a:ext cx="6059488" cy="205740"/>
          </a:xfrm>
          <a:prstGeom prst="rect">
            <a:avLst/>
          </a:prstGeom>
        </p:spPr>
        <p:txBody>
          <a:bodyPr wrap="none" anchor="ctr" anchorCtr="1">
            <a:noAutofit/>
          </a:bodyPr>
          <a:lstStyle>
            <a:lvl1pPr algn="ctr">
              <a:buNone/>
              <a:defRPr sz="18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457200" y="2410990"/>
            <a:ext cx="8229600" cy="4618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100" cap="small" spc="300">
                <a:solidFill>
                  <a:srgbClr val="A4001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5034499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rgbClr val="8C1515"/>
          </a:solidFill>
          <a:ln w="9525">
            <a:solidFill>
              <a:srgbClr val="8C1515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Arial"/>
              <a:ea typeface="+mn-ea"/>
            </a:endParaRPr>
          </a:p>
        </p:txBody>
      </p:sp>
      <p:pic>
        <p:nvPicPr>
          <p:cNvPr id="6" name="Picture 14" title="Stanford University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6450" y="4883150"/>
            <a:ext cx="15462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603377" y="1538765"/>
            <a:ext cx="2954337" cy="925830"/>
          </a:xfrm>
          <a:prstGeom prst="rect">
            <a:avLst/>
          </a:prstGeom>
        </p:spPr>
        <p:txBody>
          <a:bodyPr/>
          <a:lstStyle>
            <a:lvl1pPr algn="r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3377" y="2571750"/>
            <a:ext cx="2954337" cy="93297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cap="all" spc="300">
                <a:solidFill>
                  <a:srgbClr val="A4001D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4665662" y="1535112"/>
            <a:ext cx="1951038" cy="1951038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effectLst>
            <a:outerShdw blurRad="50800" dist="25400" dir="2700000" algn="tl" rotWithShape="0">
              <a:prstClr val="black">
                <a:alpha val="36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none"/>
        </p:style>
        <p:txBody>
          <a:bodyPr/>
          <a:lstStyle>
            <a:lvl1pPr>
              <a:buNone/>
              <a:defRPr sz="1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66922228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7792497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3759042"/>
          </a:xfrm>
        </p:spPr>
        <p:txBody>
          <a:bodyPr/>
          <a:lstStyle>
            <a:lvl2pPr marL="0" indent="0">
              <a:buFont typeface="Arial"/>
              <a:buNone/>
              <a:defRPr baseline="0"/>
            </a:lvl2pPr>
            <a:lvl3pPr marL="344488" indent="0">
              <a:buNone/>
              <a:defRPr/>
            </a:lvl3pPr>
            <a:lvl4pPr marL="687387" indent="0">
              <a:buNone/>
              <a:defRPr/>
            </a:lvl4pPr>
            <a:lvl5pPr marL="1031875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71745854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2"/>
          <p:cNvSpPr txBox="1">
            <a:spLocks/>
          </p:cNvSpPr>
          <p:nvPr/>
        </p:nvSpPr>
        <p:spPr>
          <a:xfrm>
            <a:off x="60325" y="7938"/>
            <a:ext cx="457200" cy="457200"/>
          </a:xfrm>
          <a:prstGeom prst="rect">
            <a:avLst/>
          </a:prstGeom>
        </p:spPr>
        <p:txBody>
          <a:bodyPr wrap="none" lIns="45720" tIns="0" rIns="45720" bIns="0" anchor="ctr" anchorCtr="1"/>
          <a:lstStyle>
            <a:lvl1pPr eaLnBrk="0" hangingPunct="0">
              <a:defRPr sz="2400"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fld id="{01B10A51-B08D-4490-8DF0-019C991FDB11}" type="slidenum">
              <a:rPr lang="en-US" altLang="en-US" sz="1000">
                <a:solidFill>
                  <a:srgbClr val="7F7F7F"/>
                </a:solidFill>
                <a:latin typeface="Arial" panose="020B0604020202020204" pitchFamily="34" charset="0"/>
              </a:rPr>
              <a:pPr algn="ctr" eaLnBrk="1" hangingPunct="1"/>
              <a:t>‹#›</a:t>
            </a:fld>
            <a:endParaRPr lang="en-US" altLang="en-US" sz="1000">
              <a:solidFill>
                <a:srgbClr val="7F7F7F"/>
              </a:solidFill>
              <a:latin typeface="Arial" panose="020B0604020202020204" pitchFamily="34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1"/>
          </p:nvPr>
        </p:nvSpPr>
        <p:spPr>
          <a:xfrm>
            <a:off x="4876800" y="908685"/>
            <a:ext cx="3779838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211475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0"/>
          </p:nvPr>
        </p:nvSpPr>
        <p:spPr>
          <a:xfrm>
            <a:off x="948777" y="908685"/>
            <a:ext cx="7707862" cy="18166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1"/>
          </p:nvPr>
        </p:nvSpPr>
        <p:spPr>
          <a:xfrm>
            <a:off x="949327" y="2841313"/>
            <a:ext cx="7707313" cy="18166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279194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4876800" y="908686"/>
            <a:ext cx="3779838" cy="18230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>
          <a:xfrm>
            <a:off x="4876800" y="2837497"/>
            <a:ext cx="3779838" cy="183023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772998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949327" y="908686"/>
            <a:ext cx="3787775" cy="18230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955677" y="2840613"/>
            <a:ext cx="3781425" cy="18271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2"/>
          </p:nvPr>
        </p:nvSpPr>
        <p:spPr>
          <a:xfrm>
            <a:off x="4876800" y="908686"/>
            <a:ext cx="3779838" cy="18230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4876800" y="2840613"/>
            <a:ext cx="3779838" cy="18271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583015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0350" y="4811713"/>
            <a:ext cx="2046288" cy="18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Arial"/>
              <a:ea typeface="+mn-ea"/>
            </a:endParaRPr>
          </a:p>
        </p:txBody>
      </p:sp>
      <p:pic>
        <p:nvPicPr>
          <p:cNvPr id="7" name="Picture 14" title="Stanford University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6450" y="4883150"/>
            <a:ext cx="15462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800555"/>
            <a:ext cx="8229600" cy="61847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Text Placeholder 33"/>
          <p:cNvSpPr>
            <a:spLocks noGrp="1"/>
          </p:cNvSpPr>
          <p:nvPr>
            <p:ph type="body" sz="quarter" idx="18"/>
          </p:nvPr>
        </p:nvSpPr>
        <p:spPr>
          <a:xfrm>
            <a:off x="1603375" y="3599022"/>
            <a:ext cx="6059488" cy="205740"/>
          </a:xfrm>
          <a:prstGeom prst="rect">
            <a:avLst/>
          </a:prstGeom>
        </p:spPr>
        <p:txBody>
          <a:bodyPr wrap="none" anchor="ctr" anchorCtr="1">
            <a:noAutofit/>
          </a:bodyPr>
          <a:lstStyle>
            <a:lvl1pPr algn="ctr">
              <a:buNone/>
              <a:defRPr sz="18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457200" y="2419028"/>
            <a:ext cx="8229600" cy="4618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100" cap="small" spc="300">
                <a:solidFill>
                  <a:srgbClr val="A4001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0656276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Arial"/>
              <a:ea typeface="+mn-ea"/>
            </a:endParaRPr>
          </a:p>
        </p:txBody>
      </p:sp>
      <p:pic>
        <p:nvPicPr>
          <p:cNvPr id="7" name="Picture 14" title="Stanford University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6450" y="4883150"/>
            <a:ext cx="15462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603377" y="1538765"/>
            <a:ext cx="2954337" cy="925830"/>
          </a:xfrm>
          <a:prstGeom prst="rect">
            <a:avLst/>
          </a:prstGeom>
        </p:spPr>
        <p:txBody>
          <a:bodyPr/>
          <a:lstStyle>
            <a:lvl1pPr algn="r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3377" y="2571750"/>
            <a:ext cx="2954337" cy="93297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cap="all" spc="300">
                <a:solidFill>
                  <a:srgbClr val="A4001D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4665662" y="1535112"/>
            <a:ext cx="1951038" cy="1951038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effectLst>
            <a:outerShdw blurRad="50800" dist="25400" dir="2700000" algn="tl" rotWithShape="0">
              <a:prstClr val="black">
                <a:alpha val="36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none"/>
        </p:style>
        <p:txBody>
          <a:bodyPr/>
          <a:lstStyle>
            <a:lvl1pPr>
              <a:defRPr lang="en-US" sz="1200" dirty="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291990097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3526883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2"/>
          <p:cNvSpPr txBox="1">
            <a:spLocks/>
          </p:cNvSpPr>
          <p:nvPr/>
        </p:nvSpPr>
        <p:spPr>
          <a:xfrm>
            <a:off x="60325" y="7938"/>
            <a:ext cx="457200" cy="457200"/>
          </a:xfrm>
          <a:prstGeom prst="rect">
            <a:avLst/>
          </a:prstGeom>
        </p:spPr>
        <p:txBody>
          <a:bodyPr wrap="none" lIns="45720" tIns="0" rIns="45720" bIns="0" anchor="ctr" anchorCtr="1"/>
          <a:lstStyle>
            <a:lvl1pPr eaLnBrk="0" hangingPunct="0">
              <a:defRPr sz="2400"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fld id="{D5E66585-0CA7-4137-9674-AC7E39FDEDC5}" type="slidenum">
              <a:rPr lang="en-US" altLang="en-US" sz="1000">
                <a:solidFill>
                  <a:srgbClr val="7F7F7F"/>
                </a:solidFill>
                <a:latin typeface="Arial" panose="020B0604020202020204" pitchFamily="34" charset="0"/>
              </a:rPr>
              <a:pPr algn="ctr" eaLnBrk="1" hangingPunct="1"/>
              <a:t>‹#›</a:t>
            </a:fld>
            <a:endParaRPr lang="en-US" altLang="en-US" sz="1000">
              <a:solidFill>
                <a:srgbClr val="7F7F7F"/>
              </a:solidFill>
              <a:latin typeface="Arial" panose="020B0604020202020204" pitchFamily="34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1"/>
          </p:nvPr>
        </p:nvSpPr>
        <p:spPr>
          <a:xfrm>
            <a:off x="4876800" y="908685"/>
            <a:ext cx="3779838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4207725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0"/>
          </p:nvPr>
        </p:nvSpPr>
        <p:spPr>
          <a:xfrm>
            <a:off x="948777" y="908685"/>
            <a:ext cx="7707862" cy="181660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1"/>
          </p:nvPr>
        </p:nvSpPr>
        <p:spPr>
          <a:xfrm>
            <a:off x="949327" y="2841313"/>
            <a:ext cx="7707313" cy="181660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1759974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4876800" y="908686"/>
            <a:ext cx="3779838" cy="182308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>
          <a:xfrm>
            <a:off x="4876800" y="2837497"/>
            <a:ext cx="3779838" cy="1830230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8230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949327" y="908686"/>
            <a:ext cx="3787775" cy="182308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955677" y="2840613"/>
            <a:ext cx="3781425" cy="1827114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2"/>
          </p:nvPr>
        </p:nvSpPr>
        <p:spPr>
          <a:xfrm>
            <a:off x="4876800" y="908686"/>
            <a:ext cx="3779838" cy="182308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4876800" y="2840613"/>
            <a:ext cx="3779838" cy="1827114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7706526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Relationship Id="rId10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5.xml"/><Relationship Id="rId8" Type="http://schemas.openxmlformats.org/officeDocument/2006/relationships/theme" Target="../theme/theme2.xml"/><Relationship Id="rId9" Type="http://schemas.openxmlformats.org/officeDocument/2006/relationships/image" Target="../media/image1.emf"/><Relationship Id="rId1" Type="http://schemas.openxmlformats.org/officeDocument/2006/relationships/slideLayout" Target="../slideLayouts/slideLayout9.xml"/><Relationship Id="rId2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2"/>
          <p:cNvSpPr>
            <a:spLocks noGrp="1"/>
          </p:cNvSpPr>
          <p:nvPr>
            <p:ph type="title"/>
          </p:nvPr>
        </p:nvSpPr>
        <p:spPr bwMode="auto">
          <a:xfrm>
            <a:off x="949325" y="358775"/>
            <a:ext cx="7707313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949325" y="903288"/>
            <a:ext cx="7707313" cy="376396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9538" y="4811713"/>
            <a:ext cx="846137" cy="27146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98989"/>
                </a:solidFill>
                <a:latin typeface="Arial" panose="020B0604020202020204" pitchFamily="34" charset="0"/>
              </a:defRPr>
            </a:lvl1pPr>
          </a:lstStyle>
          <a:p>
            <a:fld id="{8A295576-6F9A-49C4-B254-17CF7BDF04C4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457200" cy="5149850"/>
          </a:xfrm>
          <a:prstGeom prst="rect">
            <a:avLst/>
          </a:prstGeom>
          <a:solidFill>
            <a:srgbClr val="8C1515"/>
          </a:solidFill>
          <a:ln>
            <a:solidFill>
              <a:srgbClr val="8C151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Arial"/>
            </a:endParaRPr>
          </a:p>
        </p:txBody>
      </p:sp>
      <p:pic>
        <p:nvPicPr>
          <p:cNvPr id="1030" name="Picture 10" title="Stanford University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1525" y="4856163"/>
            <a:ext cx="154622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84" r:id="rId1"/>
    <p:sldLayoutId id="2147484085" r:id="rId2"/>
    <p:sldLayoutId id="2147484086" r:id="rId3"/>
    <p:sldLayoutId id="2147484087" r:id="rId4"/>
    <p:sldLayoutId id="2147484088" r:id="rId5"/>
    <p:sldLayoutId id="2147484089" r:id="rId6"/>
    <p:sldLayoutId id="2147484090" r:id="rId7"/>
    <p:sldLayoutId id="2147484091" r:id="rId8"/>
  </p:sldLayoutIdLst>
  <p:transition spd="slow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 kern="1200">
          <a:solidFill>
            <a:schemeClr val="bg2"/>
          </a:solidFill>
          <a:latin typeface="Arial"/>
          <a:ea typeface="MS PGothic" panose="020B0600070205080204" pitchFamily="34" charset="-128"/>
          <a:cs typeface="ＭＳ Ｐゴシック" charset="0"/>
        </a:defRPr>
      </a:lvl1pPr>
      <a:lvl2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Arial" charset="0"/>
          <a:ea typeface="MS PGothic" panose="020B0600070205080204" pitchFamily="34" charset="-128"/>
          <a:cs typeface="ＭＳ Ｐゴシック" charset="0"/>
        </a:defRPr>
      </a:lvl2pPr>
      <a:lvl3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Arial" charset="0"/>
          <a:ea typeface="MS PGothic" panose="020B0600070205080204" pitchFamily="34" charset="-128"/>
          <a:cs typeface="ＭＳ Ｐゴシック" charset="0"/>
        </a:defRPr>
      </a:lvl3pPr>
      <a:lvl4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Arial" charset="0"/>
          <a:ea typeface="MS PGothic" panose="020B0600070205080204" pitchFamily="34" charset="-128"/>
          <a:cs typeface="ＭＳ Ｐゴシック" charset="0"/>
        </a:defRPr>
      </a:lvl4pPr>
      <a:lvl5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Arial" charset="0"/>
          <a:ea typeface="MS PGothic" panose="020B0600070205080204" pitchFamily="34" charset="-128"/>
          <a:cs typeface="ＭＳ Ｐゴシック" charset="0"/>
        </a:defRPr>
      </a:lvl5pPr>
      <a:lvl6pPr marL="4572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6pPr>
      <a:lvl7pPr marL="9144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7pPr>
      <a:lvl8pPr marL="13716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8pPr>
      <a:lvl9pPr marL="18288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defRPr kern="1200" spc="20">
          <a:solidFill>
            <a:schemeClr val="tx1"/>
          </a:solidFill>
          <a:latin typeface="Arial"/>
          <a:ea typeface="MS PGothic" panose="020B0600070205080204" pitchFamily="34" charset="-128"/>
          <a:cs typeface="ＭＳ Ｐゴシック" charset="0"/>
        </a:defRPr>
      </a:lvl1pPr>
      <a:lvl2pPr marL="288925" indent="-288925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kern="1200">
          <a:solidFill>
            <a:srgbClr val="595959"/>
          </a:solidFill>
          <a:latin typeface="Arial"/>
          <a:ea typeface="MS PGothic" panose="020B0600070205080204" pitchFamily="34" charset="-128"/>
          <a:cs typeface="+mn-cs"/>
        </a:defRPr>
      </a:lvl2pPr>
      <a:lvl3pPr marL="569913" indent="-225425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102000"/>
        <a:buFont typeface="Source Sans Pro" charset="0"/>
        <a:buChar char="›"/>
        <a:defRPr kern="1200">
          <a:solidFill>
            <a:srgbClr val="595959"/>
          </a:solidFill>
          <a:latin typeface="Arial"/>
          <a:ea typeface="MS PGothic" panose="020B0600070205080204" pitchFamily="34" charset="-128"/>
          <a:cs typeface="+mn-cs"/>
        </a:defRPr>
      </a:lvl3pPr>
      <a:lvl4pPr marL="914400" indent="-227013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Arial" panose="020B0604020202020204" pitchFamily="34" charset="0"/>
        <a:buChar char="•"/>
        <a:defRPr kern="1200">
          <a:solidFill>
            <a:srgbClr val="595959"/>
          </a:solidFill>
          <a:latin typeface="Arial"/>
          <a:ea typeface="MS PGothic" panose="020B0600070205080204" pitchFamily="34" charset="-128"/>
          <a:cs typeface="+mn-cs"/>
        </a:defRPr>
      </a:lvl4pPr>
      <a:lvl5pPr marL="1258888" indent="-227013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Source Sans Pro" charset="0"/>
        <a:buChar char="–"/>
        <a:defRPr kern="1200">
          <a:solidFill>
            <a:srgbClr val="595959"/>
          </a:solidFill>
          <a:latin typeface="Arial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2"/>
          <p:cNvSpPr>
            <a:spLocks noGrp="1"/>
          </p:cNvSpPr>
          <p:nvPr>
            <p:ph type="title"/>
          </p:nvPr>
        </p:nvSpPr>
        <p:spPr bwMode="auto">
          <a:xfrm>
            <a:off x="949325" y="358775"/>
            <a:ext cx="7707313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949325" y="903288"/>
            <a:ext cx="7707313" cy="376396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9538" y="4811713"/>
            <a:ext cx="846137" cy="27146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98989"/>
                </a:solidFill>
                <a:latin typeface="Arial" panose="020B0604020202020204" pitchFamily="34" charset="0"/>
              </a:defRPr>
            </a:lvl1pPr>
          </a:lstStyle>
          <a:p>
            <a:fld id="{96ECD387-BF5D-4D68-83BF-4B4D13E83314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7" name="Rectangle 6"/>
          <p:cNvSpPr/>
          <p:nvPr/>
        </p:nvSpPr>
        <p:spPr>
          <a:xfrm>
            <a:off x="-11113" y="0"/>
            <a:ext cx="9155113" cy="342900"/>
          </a:xfrm>
          <a:prstGeom prst="rect">
            <a:avLst/>
          </a:prstGeom>
          <a:solidFill>
            <a:schemeClr val="bg2"/>
          </a:solidFill>
          <a:ln>
            <a:solidFill>
              <a:srgbClr val="8C151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8C1515"/>
              </a:solidFill>
              <a:latin typeface="Arial"/>
            </a:endParaRPr>
          </a:p>
        </p:txBody>
      </p:sp>
      <p:pic>
        <p:nvPicPr>
          <p:cNvPr id="5126" name="Picture 10" title="Stanford University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1525" y="4856163"/>
            <a:ext cx="154622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92" r:id="rId1"/>
    <p:sldLayoutId id="2147484093" r:id="rId2"/>
    <p:sldLayoutId id="2147484094" r:id="rId3"/>
    <p:sldLayoutId id="2147484095" r:id="rId4"/>
    <p:sldLayoutId id="2147484096" r:id="rId5"/>
    <p:sldLayoutId id="2147484097" r:id="rId6"/>
    <p:sldLayoutId id="2147484098" r:id="rId7"/>
  </p:sldLayoutIdLst>
  <p:transition spd="slow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 kern="1200">
          <a:solidFill>
            <a:schemeClr val="bg2"/>
          </a:solidFill>
          <a:latin typeface="Arial"/>
          <a:ea typeface="MS PGothic" panose="020B0600070205080204" pitchFamily="34" charset="-128"/>
          <a:cs typeface="ＭＳ Ｐゴシック" charset="0"/>
        </a:defRPr>
      </a:lvl1pPr>
      <a:lvl2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Arial" charset="0"/>
          <a:ea typeface="MS PGothic" panose="020B0600070205080204" pitchFamily="34" charset="-128"/>
          <a:cs typeface="ＭＳ Ｐゴシック" charset="0"/>
        </a:defRPr>
      </a:lvl2pPr>
      <a:lvl3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Arial" charset="0"/>
          <a:ea typeface="MS PGothic" panose="020B0600070205080204" pitchFamily="34" charset="-128"/>
          <a:cs typeface="ＭＳ Ｐゴシック" charset="0"/>
        </a:defRPr>
      </a:lvl3pPr>
      <a:lvl4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Arial" charset="0"/>
          <a:ea typeface="MS PGothic" panose="020B0600070205080204" pitchFamily="34" charset="-128"/>
          <a:cs typeface="ＭＳ Ｐゴシック" charset="0"/>
        </a:defRPr>
      </a:lvl4pPr>
      <a:lvl5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Arial" charset="0"/>
          <a:ea typeface="MS PGothic" panose="020B0600070205080204" pitchFamily="34" charset="-128"/>
          <a:cs typeface="ＭＳ Ｐゴシック" charset="0"/>
        </a:defRPr>
      </a:lvl5pPr>
      <a:lvl6pPr marL="4572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6pPr>
      <a:lvl7pPr marL="9144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7pPr>
      <a:lvl8pPr marL="13716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8pPr>
      <a:lvl9pPr marL="18288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defRPr sz="1600" kern="1200" cap="small" spc="20">
          <a:solidFill>
            <a:schemeClr val="tx1"/>
          </a:solidFill>
          <a:latin typeface="Arial"/>
          <a:ea typeface="MS PGothic" panose="020B0600070205080204" pitchFamily="34" charset="-128"/>
          <a:cs typeface="ＭＳ Ｐゴシック" charset="0"/>
        </a:defRPr>
      </a:lvl1pPr>
      <a:lvl2pPr marL="288925" indent="-288925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kern="1200">
          <a:solidFill>
            <a:srgbClr val="595959"/>
          </a:solidFill>
          <a:latin typeface="Arial"/>
          <a:ea typeface="MS PGothic" panose="020B0600070205080204" pitchFamily="34" charset="-128"/>
          <a:cs typeface="+mn-cs"/>
        </a:defRPr>
      </a:lvl2pPr>
      <a:lvl3pPr marL="569913" indent="-225425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102000"/>
        <a:buFont typeface="Source Sans Pro" charset="0"/>
        <a:buChar char="›"/>
        <a:defRPr kern="1200">
          <a:solidFill>
            <a:srgbClr val="595959"/>
          </a:solidFill>
          <a:latin typeface="Arial"/>
          <a:ea typeface="MS PGothic" panose="020B0600070205080204" pitchFamily="34" charset="-128"/>
          <a:cs typeface="+mn-cs"/>
        </a:defRPr>
      </a:lvl3pPr>
      <a:lvl4pPr marL="914400" indent="-227013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Arial" panose="020B0604020202020204" pitchFamily="34" charset="0"/>
        <a:buChar char="•"/>
        <a:defRPr kern="1200">
          <a:solidFill>
            <a:srgbClr val="595959"/>
          </a:solidFill>
          <a:latin typeface="Arial"/>
          <a:ea typeface="MS PGothic" panose="020B0600070205080204" pitchFamily="34" charset="-128"/>
          <a:cs typeface="+mn-cs"/>
        </a:defRPr>
      </a:lvl4pPr>
      <a:lvl5pPr marL="1258888" indent="-227013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Source Sans Pro" charset="0"/>
        <a:buChar char="–"/>
        <a:defRPr kern="1200">
          <a:solidFill>
            <a:srgbClr val="595959"/>
          </a:solidFill>
          <a:latin typeface="Arial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7" Type="http://schemas.openxmlformats.org/officeDocument/2006/relationships/image" Target="../media/image5.png"/><Relationship Id="rId1" Type="http://schemas.microsoft.com/office/2007/relationships/media" Target="../media/media1.mp4"/><Relationship Id="rId2" Type="http://schemas.openxmlformats.org/officeDocument/2006/relationships/video" Target="../media/media1.mp4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3.jpeg"/><Relationship Id="rId3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4" Type="http://schemas.openxmlformats.org/officeDocument/2006/relationships/image" Target="../media/image18.png"/><Relationship Id="rId5" Type="http://schemas.openxmlformats.org/officeDocument/2006/relationships/image" Target="../media/image19.jpeg"/><Relationship Id="rId1" Type="http://schemas.microsoft.com/office/2007/relationships/media" Target="../media/media3.mp4"/><Relationship Id="rId2" Type="http://schemas.openxmlformats.org/officeDocument/2006/relationships/video" Target="../media/media3.mp4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0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"/>
          <p:cNvSpPr>
            <a:spLocks noGrp="1"/>
          </p:cNvSpPr>
          <p:nvPr>
            <p:ph type="ctrTitle"/>
          </p:nvPr>
        </p:nvSpPr>
        <p:spPr>
          <a:xfrm>
            <a:off x="457200" y="1459244"/>
            <a:ext cx="8229600" cy="619125"/>
          </a:xfrm>
        </p:spPr>
        <p:txBody>
          <a:bodyPr/>
          <a:lstStyle/>
          <a:p>
            <a:r>
              <a:rPr lang="en-US" sz="2400" b="1" cap="small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 Descriptive Model for NBA Player Ratings</a:t>
            </a:r>
            <a:endParaRPr lang="en-US" sz="2400" b="1" cap="small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266" name="Text Placeholder 2"/>
          <p:cNvSpPr>
            <a:spLocks noGrp="1"/>
          </p:cNvSpPr>
          <p:nvPr>
            <p:ph type="body" sz="quarter" idx="18"/>
          </p:nvPr>
        </p:nvSpPr>
        <p:spPr bwMode="auto">
          <a:xfrm>
            <a:off x="1603375" y="2851482"/>
            <a:ext cx="6059488" cy="587375"/>
          </a:xfrm>
        </p:spPr>
        <p:txBody>
          <a:bodyPr numCol="1" compatLnSpc="1">
            <a:prstTxWarp prst="textNoShape">
              <a:avLst/>
            </a:prstTxWarp>
          </a:bodyPr>
          <a:lstStyle/>
          <a:p>
            <a:pPr marL="0" indent="0" eaLnBrk="1" hangingPunct="1"/>
            <a:r>
              <a:rPr lang="en-US" altLang="en-US" cap="small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Chris Pickard</a:t>
            </a:r>
          </a:p>
          <a:p>
            <a:pPr marL="0" indent="0" eaLnBrk="1" hangingPunct="1"/>
            <a:r>
              <a:rPr lang="en-US" altLang="en-US" sz="1200" cap="small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May 25, 2016</a:t>
            </a:r>
            <a:r>
              <a:rPr lang="en-US" altLang="en-US" cap="small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457200" y="2078369"/>
            <a:ext cx="8229600" cy="46196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buFont typeface="Wingdings" charset="0"/>
              <a:buNone/>
              <a:defRPr/>
            </a:pPr>
            <a:r>
              <a:rPr lang="en-US" sz="1600" dirty="0" smtClean="0">
                <a:ea typeface="ＭＳ Ｐゴシック" charset="0"/>
              </a:rPr>
              <a:t>Using Expected Value Points per Possession</a:t>
            </a:r>
            <a:endParaRPr lang="en-US" sz="1600" dirty="0">
              <a:solidFill>
                <a:schemeClr val="bg2"/>
              </a:solidFill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b="1" cap="small" dirty="0" smtClean="0">
                <a:latin typeface="Arial" charset="0"/>
                <a:ea typeface="Arial" charset="0"/>
                <a:cs typeface="Arial" charset="0"/>
              </a:rPr>
              <a:t>Model Structure | </a:t>
            </a:r>
            <a:r>
              <a:rPr lang="en-US" sz="1800" cap="small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rPr>
              <a:t>Drivers</a:t>
            </a:r>
            <a:endParaRPr lang="en-US" sz="2000" cap="small" dirty="0">
              <a:solidFill>
                <a:schemeClr val="tx1">
                  <a:lumMod val="75000"/>
                  <a:lumOff val="25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573437" y="908685"/>
            <a:ext cx="8438826" cy="3759042"/>
          </a:xfrm>
        </p:spPr>
        <p:txBody>
          <a:bodyPr>
            <a:normAutofit fontScale="92500"/>
          </a:bodyPr>
          <a:lstStyle/>
          <a:p>
            <a:pPr marL="0" indent="0" algn="ctr"/>
            <a:r>
              <a:rPr lang="en-US" altLang="en-US" b="1" cap="small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rPr>
              <a:t>Basketball Game </a:t>
            </a:r>
            <a:r>
              <a:rPr lang="en-US" altLang="en-US" b="1" cap="small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rPr>
              <a:t>Objective  </a:t>
            </a:r>
          </a:p>
          <a:p>
            <a:pPr marL="0" indent="0" algn="ctr"/>
            <a:r>
              <a:rPr lang="en-US" altLang="en-US" sz="1500" cap="small" dirty="0">
                <a:solidFill>
                  <a:srgbClr val="8B1514"/>
                </a:solidFill>
                <a:latin typeface="Arial" charset="0"/>
                <a:ea typeface="Arial" charset="0"/>
                <a:cs typeface="Arial" charset="0"/>
              </a:rPr>
              <a:t>Score more points than the opponent</a:t>
            </a:r>
            <a:r>
              <a:rPr lang="en-US" altLang="en-US" sz="1500" cap="small" dirty="0" smtClean="0">
                <a:solidFill>
                  <a:srgbClr val="8B1514"/>
                </a:solidFill>
                <a:latin typeface="Arial" charset="0"/>
                <a:ea typeface="Arial" charset="0"/>
                <a:cs typeface="Arial" charset="0"/>
              </a:rPr>
              <a:t>.</a:t>
            </a:r>
          </a:p>
          <a:p>
            <a:pPr marL="0" indent="0" algn="ctr"/>
            <a:endParaRPr lang="en-US" altLang="en-US" cap="small" dirty="0">
              <a:latin typeface="Arial" charset="0"/>
              <a:ea typeface="Arial" charset="0"/>
              <a:cs typeface="Arial" charset="0"/>
            </a:endParaRPr>
          </a:p>
          <a:p>
            <a:pPr marL="0" indent="0" algn="ctr"/>
            <a:r>
              <a:rPr lang="en-US" altLang="en-US" b="1" cap="small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rPr>
              <a:t>Proposition</a:t>
            </a:r>
          </a:p>
          <a:p>
            <a:pPr marL="0" indent="0" algn="ctr"/>
            <a:r>
              <a:rPr lang="en-US" altLang="en-US" sz="1500" cap="small" dirty="0" smtClean="0">
                <a:solidFill>
                  <a:srgbClr val="8B1514"/>
                </a:solidFill>
                <a:latin typeface="Arial" charset="0"/>
                <a:ea typeface="Arial" charset="0"/>
                <a:cs typeface="Arial" charset="0"/>
              </a:rPr>
              <a:t>A player’s value should be measured according to the number of points per possession he contributes towards his team while on the court. </a:t>
            </a:r>
            <a:endParaRPr lang="en-US" altLang="en-US" sz="1500" cap="small" dirty="0">
              <a:solidFill>
                <a:srgbClr val="8B1514"/>
              </a:solidFill>
              <a:latin typeface="Arial" charset="0"/>
              <a:ea typeface="Arial" charset="0"/>
              <a:cs typeface="Arial" charset="0"/>
            </a:endParaRPr>
          </a:p>
          <a:p>
            <a:pPr marL="0" indent="0"/>
            <a:endParaRPr lang="en-US" altLang="en-US" cap="small" dirty="0">
              <a:latin typeface="Arial" charset="0"/>
              <a:ea typeface="Arial" charset="0"/>
              <a:cs typeface="Arial" charset="0"/>
            </a:endParaRPr>
          </a:p>
          <a:p>
            <a:pPr marL="0" indent="0" algn="ctr"/>
            <a:r>
              <a:rPr lang="en-US" altLang="en-US" b="1" cap="small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rPr>
              <a:t>Question </a:t>
            </a:r>
            <a:endParaRPr lang="en-US" altLang="en-US" b="1" cap="small" dirty="0">
              <a:solidFill>
                <a:schemeClr val="tx1">
                  <a:lumMod val="75000"/>
                  <a:lumOff val="25000"/>
                </a:schemeClr>
              </a:solidFill>
              <a:latin typeface="Arial" charset="0"/>
              <a:ea typeface="Arial" charset="0"/>
              <a:cs typeface="Arial" charset="0"/>
            </a:endParaRPr>
          </a:p>
          <a:p>
            <a:pPr marL="0" indent="0" algn="ctr"/>
            <a:r>
              <a:rPr lang="en-US" altLang="en-US" sz="1500" cap="small" dirty="0">
                <a:solidFill>
                  <a:srgbClr val="8B1514"/>
                </a:solidFill>
                <a:latin typeface="Arial" charset="0"/>
                <a:ea typeface="Arial" charset="0"/>
                <a:cs typeface="Arial" charset="0"/>
              </a:rPr>
              <a:t>How many </a:t>
            </a:r>
            <a:r>
              <a:rPr lang="en-US" altLang="en-US" sz="1500" cap="small" dirty="0" smtClean="0">
                <a:solidFill>
                  <a:srgbClr val="8B1514"/>
                </a:solidFill>
                <a:latin typeface="Arial" charset="0"/>
                <a:ea typeface="Arial" charset="0"/>
                <a:cs typeface="Arial" charset="0"/>
              </a:rPr>
              <a:t>points per possession is a given player expected to contribute while </a:t>
            </a:r>
            <a:r>
              <a:rPr lang="en-US" altLang="en-US" sz="1500" cap="small" dirty="0">
                <a:solidFill>
                  <a:srgbClr val="8B1514"/>
                </a:solidFill>
                <a:latin typeface="Arial" charset="0"/>
                <a:ea typeface="Arial" charset="0"/>
                <a:cs typeface="Arial" charset="0"/>
              </a:rPr>
              <a:t>on the court?</a:t>
            </a:r>
          </a:p>
          <a:p>
            <a:pPr marL="0" indent="0"/>
            <a:endParaRPr lang="en-US" altLang="en-US" cap="small" dirty="0">
              <a:latin typeface="Arial" charset="0"/>
              <a:ea typeface="Arial" charset="0"/>
              <a:cs typeface="Arial" charset="0"/>
            </a:endParaRPr>
          </a:p>
          <a:p>
            <a:pPr marL="0" indent="0" algn="ctr"/>
            <a:r>
              <a:rPr lang="en-US" altLang="en-US" b="1" cap="small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rPr>
              <a:t>Key Feature </a:t>
            </a:r>
            <a:endParaRPr lang="en-US" altLang="en-US" b="1" cap="small" dirty="0">
              <a:solidFill>
                <a:schemeClr val="tx1">
                  <a:lumMod val="75000"/>
                  <a:lumOff val="25000"/>
                </a:schemeClr>
              </a:solidFill>
              <a:latin typeface="Arial" charset="0"/>
              <a:ea typeface="Arial" charset="0"/>
              <a:cs typeface="Arial" charset="0"/>
            </a:endParaRPr>
          </a:p>
          <a:p>
            <a:pPr marL="0" indent="0" algn="ctr"/>
            <a:r>
              <a:rPr lang="en-US" altLang="en-US" sz="1500" cap="small" dirty="0" smtClean="0">
                <a:solidFill>
                  <a:srgbClr val="8B1514"/>
                </a:solidFill>
                <a:latin typeface="Arial" charset="0"/>
                <a:ea typeface="Arial" charset="0"/>
                <a:cs typeface="Arial" charset="0"/>
              </a:rPr>
              <a:t>Accounting for the likelihood </a:t>
            </a:r>
            <a:r>
              <a:rPr lang="en-US" altLang="en-US" sz="1500" cap="small" dirty="0">
                <a:solidFill>
                  <a:srgbClr val="8B1514"/>
                </a:solidFill>
                <a:latin typeface="Arial" charset="0"/>
                <a:ea typeface="Arial" charset="0"/>
                <a:cs typeface="Arial" charset="0"/>
              </a:rPr>
              <a:t>that a given event occurs during a possession while </a:t>
            </a:r>
            <a:r>
              <a:rPr lang="en-US" altLang="en-US" sz="1500" cap="small" dirty="0" smtClean="0">
                <a:solidFill>
                  <a:srgbClr val="8B1514"/>
                </a:solidFill>
                <a:latin typeface="Arial" charset="0"/>
                <a:ea typeface="Arial" charset="0"/>
                <a:cs typeface="Arial" charset="0"/>
              </a:rPr>
              <a:t>a player </a:t>
            </a:r>
            <a:r>
              <a:rPr lang="en-US" altLang="en-US" sz="1500" cap="small" dirty="0">
                <a:solidFill>
                  <a:srgbClr val="8B1514"/>
                </a:solidFill>
                <a:latin typeface="Arial" charset="0"/>
                <a:ea typeface="Arial" charset="0"/>
                <a:cs typeface="Arial" charset="0"/>
              </a:rPr>
              <a:t>is on the court and </a:t>
            </a:r>
            <a:r>
              <a:rPr lang="en-US" altLang="en-US" sz="1500" cap="small" dirty="0" smtClean="0">
                <a:solidFill>
                  <a:srgbClr val="8B1514"/>
                </a:solidFill>
                <a:latin typeface="Arial" charset="0"/>
                <a:ea typeface="Arial" charset="0"/>
                <a:cs typeface="Arial" charset="0"/>
              </a:rPr>
              <a:t>the corresponding </a:t>
            </a:r>
            <a:r>
              <a:rPr lang="en-US" altLang="en-US" sz="1500" cap="small" dirty="0">
                <a:solidFill>
                  <a:srgbClr val="8B1514"/>
                </a:solidFill>
                <a:latin typeface="Arial" charset="0"/>
                <a:ea typeface="Arial" charset="0"/>
                <a:cs typeface="Arial" charset="0"/>
              </a:rPr>
              <a:t>impact </a:t>
            </a:r>
            <a:r>
              <a:rPr lang="en-US" altLang="en-US" sz="1500" cap="small" dirty="0" smtClean="0">
                <a:solidFill>
                  <a:srgbClr val="8B1514"/>
                </a:solidFill>
                <a:latin typeface="Arial" charset="0"/>
                <a:ea typeface="Arial" charset="0"/>
                <a:cs typeface="Arial" charset="0"/>
              </a:rPr>
              <a:t>it has on the </a:t>
            </a:r>
            <a:r>
              <a:rPr lang="en-US" altLang="en-US" sz="1500" cap="small" dirty="0">
                <a:solidFill>
                  <a:srgbClr val="8B1514"/>
                </a:solidFill>
                <a:latin typeface="Arial" charset="0"/>
                <a:ea typeface="Arial" charset="0"/>
                <a:cs typeface="Arial" charset="0"/>
              </a:rPr>
              <a:t>expected points for that possession. </a:t>
            </a:r>
          </a:p>
          <a:p>
            <a:pPr marL="0" indent="0"/>
            <a:endParaRPr lang="en-US" altLang="en-US" cap="small" dirty="0">
              <a:latin typeface="Arial" charset="0"/>
              <a:ea typeface="Arial" charset="0"/>
              <a:cs typeface="Arial" charset="0"/>
            </a:endParaRPr>
          </a:p>
          <a:p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243180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b="1" cap="small" dirty="0" smtClean="0">
                <a:latin typeface="Arial" charset="0"/>
                <a:ea typeface="Arial" charset="0"/>
                <a:cs typeface="Arial" charset="0"/>
              </a:rPr>
              <a:t>Model Structure | </a:t>
            </a:r>
            <a:r>
              <a:rPr lang="en-US" sz="1800" cap="small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rPr>
              <a:t>Importance of Event Propensity </a:t>
            </a:r>
            <a:endParaRPr lang="en-US" sz="2000" cap="small" dirty="0">
              <a:solidFill>
                <a:schemeClr val="tx1">
                  <a:lumMod val="75000"/>
                  <a:lumOff val="25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5" name="giphy_FKIKmI.mp4">
            <a:hlinkClick r:id="" action="ppaction://media"/>
          </p:cNvPr>
          <p:cNvPicPr>
            <a:picLocks noGrp="1" noChangeAspect="1"/>
          </p:cNvPicPr>
          <p:nvPr>
            <p:ph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49325" y="1722438"/>
            <a:ext cx="3787775" cy="2130425"/>
          </a:xfrm>
          <a:prstGeom prst="rect">
            <a:avLst/>
          </a:prstGeom>
        </p:spPr>
      </p:pic>
      <p:pic>
        <p:nvPicPr>
          <p:cNvPr id="6" name="14nqx8_cJ2RzK.mp4">
            <a:hlinkClick r:id="" action="ppaction://media"/>
          </p:cNvPr>
          <p:cNvPicPr>
            <a:picLocks noGrp="1" noChangeAspect="1"/>
          </p:cNvPicPr>
          <p:nvPr>
            <p:ph sz="quarter" idx="11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876800" y="1725613"/>
            <a:ext cx="3779838" cy="2122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57310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repeatCount="3000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7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repeatCount="3000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56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4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20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b="1" cap="small" dirty="0" smtClean="0">
                <a:latin typeface="Arial" charset="0"/>
                <a:ea typeface="Arial" charset="0"/>
                <a:cs typeface="Arial" charset="0"/>
              </a:rPr>
              <a:t>Model Structure | </a:t>
            </a:r>
            <a:r>
              <a:rPr lang="en-US" sz="1800" cap="small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rPr>
              <a:t>Possession</a:t>
            </a:r>
            <a:r>
              <a:rPr lang="en-US" sz="1800" b="1" cap="small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800" cap="small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rPr>
              <a:t>Event Tree</a:t>
            </a:r>
            <a:endParaRPr lang="en-US" sz="2000" cap="small" dirty="0">
              <a:solidFill>
                <a:schemeClr val="tx1">
                  <a:lumMod val="75000"/>
                  <a:lumOff val="25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52058" y="4090835"/>
            <a:ext cx="27012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cap="small" dirty="0" smtClean="0">
                <a:solidFill>
                  <a:srgbClr val="8B1514"/>
                </a:solidFill>
                <a:latin typeface="Arial" charset="0"/>
                <a:ea typeface="Arial" charset="0"/>
                <a:cs typeface="Arial" charset="0"/>
              </a:rPr>
              <a:t>NBA Offensive Possession</a:t>
            </a:r>
            <a:endParaRPr lang="en-US" sz="1400" cap="small" dirty="0">
              <a:solidFill>
                <a:srgbClr val="8B1514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695" y="1123627"/>
            <a:ext cx="8610252" cy="2812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89621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b="1" cap="small" dirty="0" smtClean="0">
                <a:latin typeface="Helvetica Neue" charset="0"/>
                <a:ea typeface="Helvetica Neue" charset="0"/>
                <a:cs typeface="Helvetica Neue" charset="0"/>
              </a:rPr>
              <a:t>Model Structure | </a:t>
            </a:r>
            <a:r>
              <a:rPr lang="en-US" sz="1800" cap="small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Possession</a:t>
            </a:r>
            <a:r>
              <a:rPr lang="en-US" sz="1800" b="1" cap="small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sz="1800" cap="small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Event Tree</a:t>
            </a:r>
            <a:endParaRPr lang="en-US" sz="2000" cap="small" dirty="0">
              <a:solidFill>
                <a:schemeClr val="tx1">
                  <a:lumMod val="75000"/>
                  <a:lumOff val="25000"/>
                </a:schemeClr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82" y="922148"/>
            <a:ext cx="8524249" cy="3694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04324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b="1" cap="small" dirty="0" smtClean="0">
                <a:latin typeface="Helvetica Neue" charset="0"/>
                <a:ea typeface="Helvetica Neue" charset="0"/>
                <a:cs typeface="Helvetica Neue" charset="0"/>
              </a:rPr>
              <a:t>Model Structure | </a:t>
            </a:r>
            <a:r>
              <a:rPr lang="en-US" sz="1800" cap="small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Individual Player Model</a:t>
            </a:r>
            <a:endParaRPr lang="en-US" sz="2000" cap="small" dirty="0">
              <a:solidFill>
                <a:schemeClr val="tx1">
                  <a:lumMod val="75000"/>
                  <a:lumOff val="25000"/>
                </a:schemeClr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7808" y="1580397"/>
            <a:ext cx="1451812" cy="50146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496" y="3127574"/>
            <a:ext cx="6962433" cy="59918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5488" y="2310908"/>
            <a:ext cx="2316451" cy="58863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74544" y="1292861"/>
            <a:ext cx="63604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cap="small" dirty="0" smtClean="0">
                <a:solidFill>
                  <a:srgbClr val="8B1514"/>
                </a:solidFill>
              </a:rPr>
              <a:t>Probability that a given event occurs for player </a:t>
            </a:r>
            <a:r>
              <a:rPr lang="en-US" sz="1400" i="1" dirty="0" err="1" smtClean="0">
                <a:solidFill>
                  <a:srgbClr val="8B1514"/>
                </a:solidFill>
              </a:rPr>
              <a:t>i</a:t>
            </a:r>
            <a:r>
              <a:rPr lang="en-US" sz="1400" cap="small" dirty="0" smtClean="0">
                <a:solidFill>
                  <a:srgbClr val="8B1514"/>
                </a:solidFill>
              </a:rPr>
              <a:t> is modeled as:</a:t>
            </a:r>
            <a:endParaRPr lang="en-US" sz="1400" cap="small" dirty="0">
              <a:solidFill>
                <a:srgbClr val="8B1514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74547" y="2105539"/>
            <a:ext cx="63604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cap="small" dirty="0" smtClean="0">
                <a:solidFill>
                  <a:srgbClr val="8B1514"/>
                </a:solidFill>
              </a:rPr>
              <a:t>Where </a:t>
            </a:r>
            <a:endParaRPr lang="en-US" sz="1600" cap="small" dirty="0">
              <a:solidFill>
                <a:srgbClr val="8B1514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74547" y="2766353"/>
            <a:ext cx="63604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cap="small" dirty="0" smtClean="0">
                <a:solidFill>
                  <a:srgbClr val="8B1514"/>
                </a:solidFill>
              </a:rPr>
              <a:t>For shot specific attempts </a:t>
            </a:r>
            <a:endParaRPr lang="en-US" sz="1400" cap="small" dirty="0">
              <a:solidFill>
                <a:srgbClr val="8B1514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74544" y="967553"/>
            <a:ext cx="63604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cap="small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Rasch</a:t>
            </a:r>
            <a:r>
              <a:rPr lang="en-US" sz="1600" b="1" cap="small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Model </a:t>
            </a:r>
            <a:endParaRPr lang="en-US" sz="1600" b="1" cap="small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74545" y="3726759"/>
            <a:ext cx="63604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cap="small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Data source </a:t>
            </a:r>
            <a:endParaRPr lang="en-US" sz="1600" b="1" cap="small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74543" y="4018167"/>
            <a:ext cx="63604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cap="small" dirty="0" smtClean="0">
                <a:solidFill>
                  <a:srgbClr val="8B1514"/>
                </a:solidFill>
              </a:rPr>
              <a:t>2015 – 2016 NBA Play-by-Play data [</a:t>
            </a:r>
            <a:r>
              <a:rPr lang="en-US" sz="1400" cap="small" dirty="0" err="1" smtClean="0">
                <a:solidFill>
                  <a:srgbClr val="8B1514"/>
                </a:solidFill>
              </a:rPr>
              <a:t>NBAstuffer</a:t>
            </a:r>
            <a:r>
              <a:rPr lang="en-US" sz="1400" cap="small" dirty="0" smtClean="0">
                <a:solidFill>
                  <a:srgbClr val="8B1514"/>
                </a:solidFill>
              </a:rPr>
              <a:t>]</a:t>
            </a:r>
            <a:endParaRPr lang="en-US" sz="1400" cap="small" dirty="0">
              <a:solidFill>
                <a:srgbClr val="8B151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162793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b="1" cap="small" dirty="0" smtClean="0">
                <a:latin typeface="Arial" charset="0"/>
                <a:ea typeface="Arial" charset="0"/>
                <a:cs typeface="Arial" charset="0"/>
              </a:rPr>
              <a:t>Analysis | </a:t>
            </a:r>
            <a:r>
              <a:rPr lang="en-US" sz="1800" cap="small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rPr>
              <a:t>Total Player Value </a:t>
            </a:r>
            <a:endParaRPr lang="en-US" sz="2000" cap="small" dirty="0">
              <a:solidFill>
                <a:schemeClr val="tx1">
                  <a:lumMod val="75000"/>
                  <a:lumOff val="25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262" y="908050"/>
            <a:ext cx="4633789" cy="3759200"/>
          </a:xfrm>
        </p:spPr>
      </p:pic>
    </p:spTree>
    <p:extLst>
      <p:ext uri="{BB962C8B-B14F-4D97-AF65-F5344CB8AC3E}">
        <p14:creationId xmlns:p14="http://schemas.microsoft.com/office/powerpoint/2010/main" val="36957812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b="1" cap="small" dirty="0" smtClean="0">
                <a:latin typeface="Arial" charset="0"/>
                <a:ea typeface="Arial" charset="0"/>
                <a:cs typeface="Arial" charset="0"/>
              </a:rPr>
              <a:t>Analysis</a:t>
            </a:r>
            <a:r>
              <a:rPr lang="en-US" sz="2000" cap="small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b="1" cap="small" dirty="0" smtClean="0">
                <a:latin typeface="Arial" charset="0"/>
                <a:ea typeface="Arial" charset="0"/>
                <a:cs typeface="Arial" charset="0"/>
              </a:rPr>
              <a:t>|</a:t>
            </a:r>
            <a:r>
              <a:rPr lang="en-US" sz="2000" cap="small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800" cap="small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rPr>
              <a:t>Shot Specific Evaluation</a:t>
            </a:r>
            <a:endParaRPr lang="en-US" sz="2000" cap="small" dirty="0">
              <a:solidFill>
                <a:schemeClr val="tx1">
                  <a:lumMod val="75000"/>
                  <a:lumOff val="25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963" y="847565"/>
            <a:ext cx="3997797" cy="4387827"/>
          </a:xfrm>
        </p:spPr>
      </p:pic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/>
        <p:txBody>
          <a:bodyPr>
            <a:normAutofit fontScale="92500" lnSpcReduction="20000"/>
          </a:bodyPr>
          <a:lstStyle/>
          <a:p>
            <a:pPr algn="ctr"/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Assumption</a:t>
            </a:r>
          </a:p>
          <a:p>
            <a:pPr algn="ctr"/>
            <a:r>
              <a:rPr lang="en-US" sz="1500" dirty="0" smtClean="0">
                <a:solidFill>
                  <a:srgbClr val="8B1514"/>
                </a:solidFill>
                <a:latin typeface="Arial" charset="0"/>
                <a:ea typeface="Arial" charset="0"/>
                <a:cs typeface="Arial" charset="0"/>
              </a:rPr>
              <a:t>Event is shot and distance is known. </a:t>
            </a:r>
          </a:p>
          <a:p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Proposition</a:t>
            </a:r>
          </a:p>
          <a:p>
            <a:pPr algn="ctr"/>
            <a:r>
              <a:rPr lang="en-US" sz="1500" dirty="0" smtClean="0">
                <a:solidFill>
                  <a:srgbClr val="8B1514"/>
                </a:solidFill>
              </a:rPr>
              <a:t>Players </a:t>
            </a:r>
            <a:r>
              <a:rPr lang="en-US" sz="1500" dirty="0" smtClean="0">
                <a:solidFill>
                  <a:srgbClr val="8B1514"/>
                </a:solidFill>
              </a:rPr>
              <a:t>will perform better towards their strengths and </a:t>
            </a:r>
            <a:r>
              <a:rPr lang="en-US" sz="1500" dirty="0" smtClean="0">
                <a:solidFill>
                  <a:srgbClr val="8B1514"/>
                </a:solidFill>
              </a:rPr>
              <a:t>this can </a:t>
            </a:r>
            <a:r>
              <a:rPr lang="en-US" sz="1500" dirty="0" smtClean="0">
                <a:solidFill>
                  <a:srgbClr val="8B1514"/>
                </a:solidFill>
              </a:rPr>
              <a:t>be observed based on shot </a:t>
            </a:r>
            <a:r>
              <a:rPr lang="en-US" sz="1500" dirty="0" smtClean="0">
                <a:solidFill>
                  <a:srgbClr val="8B1514"/>
                </a:solidFill>
              </a:rPr>
              <a:t>attempt distance.</a:t>
            </a:r>
            <a:endParaRPr lang="en-US" sz="1500" dirty="0" smtClean="0">
              <a:solidFill>
                <a:srgbClr val="8B1514"/>
              </a:solidFill>
            </a:endParaRPr>
          </a:p>
          <a:p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Question</a:t>
            </a:r>
          </a:p>
          <a:p>
            <a:pPr algn="ctr"/>
            <a:r>
              <a:rPr lang="en-US" sz="1500" dirty="0" smtClean="0">
                <a:solidFill>
                  <a:srgbClr val="8B1514"/>
                </a:solidFill>
              </a:rPr>
              <a:t>How does a player’s expected point contribution change given specific shot attempt </a:t>
            </a:r>
            <a:r>
              <a:rPr lang="en-US" sz="1500" dirty="0" smtClean="0">
                <a:solidFill>
                  <a:srgbClr val="8B1514"/>
                </a:solidFill>
              </a:rPr>
              <a:t>occurs?</a:t>
            </a:r>
            <a:endParaRPr lang="en-US" sz="1500" dirty="0" smtClean="0">
              <a:solidFill>
                <a:srgbClr val="8B1514"/>
              </a:solidFill>
            </a:endParaRPr>
          </a:p>
          <a:p>
            <a:pPr algn="ctr"/>
            <a:endParaRPr lang="en-US" sz="1500" dirty="0" smtClean="0">
              <a:solidFill>
                <a:srgbClr val="8B1514"/>
              </a:solidFill>
            </a:endParaRPr>
          </a:p>
          <a:p>
            <a:pPr algn="ctr"/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Purpose</a:t>
            </a:r>
          </a:p>
          <a:p>
            <a:pPr algn="ctr"/>
            <a:r>
              <a:rPr lang="en-US" sz="1500" dirty="0" smtClean="0">
                <a:solidFill>
                  <a:srgbClr val="8B1514"/>
                </a:solidFill>
              </a:rPr>
              <a:t>Identify players that perform well in known situations – i.e. what players match up best against “small Ball” or three-point orientated lineups.</a:t>
            </a:r>
            <a:endParaRPr lang="en-US" sz="1500" dirty="0">
              <a:solidFill>
                <a:srgbClr val="8B1514"/>
              </a:solidFill>
            </a:endParaRPr>
          </a:p>
          <a:p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418834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b="1" cap="small" dirty="0" smtClean="0"/>
              <a:t>Analysis |</a:t>
            </a:r>
            <a:r>
              <a:rPr lang="en-US" b="1" cap="small" dirty="0" smtClean="0"/>
              <a:t> </a:t>
            </a:r>
            <a:r>
              <a:rPr lang="en-US" sz="1800" cap="small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Shot Specific Value – League Trends</a:t>
            </a:r>
            <a:endParaRPr lang="en-US" cap="small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8" name="Content Placeholder 27"/>
          <p:cNvPicPr>
            <a:picLocks noGrp="1" noChangeAspect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565" y="1023382"/>
            <a:ext cx="4118535" cy="3836657"/>
          </a:xfrm>
        </p:spPr>
      </p:pic>
      <p:pic>
        <p:nvPicPr>
          <p:cNvPr id="5" name="Content Placeholder 4"/>
          <p:cNvPicPr>
            <a:picLocks noGrp="1" noChangeAspect="1"/>
          </p:cNvPicPr>
          <p:nvPr>
            <p:ph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7100" y="1206311"/>
            <a:ext cx="4059743" cy="3293499"/>
          </a:xfrm>
        </p:spPr>
      </p:pic>
    </p:spTree>
    <p:extLst>
      <p:ext uri="{BB962C8B-B14F-4D97-AF65-F5344CB8AC3E}">
        <p14:creationId xmlns:p14="http://schemas.microsoft.com/office/powerpoint/2010/main" val="21469118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b="1" cap="small" dirty="0" smtClean="0"/>
              <a:t>Analysis |</a:t>
            </a:r>
            <a:r>
              <a:rPr lang="en-US" b="1" cap="small" dirty="0" smtClean="0"/>
              <a:t> </a:t>
            </a:r>
            <a:r>
              <a:rPr lang="en-US" sz="1800" cap="small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3PT Defensive Impact Players</a:t>
            </a:r>
            <a:endParaRPr lang="en-US" cap="small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2049975"/>
              </p:ext>
            </p:extLst>
          </p:nvPr>
        </p:nvGraphicFramePr>
        <p:xfrm>
          <a:off x="363939" y="980468"/>
          <a:ext cx="2720224" cy="18266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075"/>
                <a:gridCol w="1083316"/>
                <a:gridCol w="908665"/>
                <a:gridCol w="500168"/>
              </a:tblGrid>
              <a:tr h="319614">
                <a:tc gridSpan="4">
                  <a:txBody>
                    <a:bodyPr/>
                    <a:lstStyle/>
                    <a:p>
                      <a:pPr algn="ctr"/>
                      <a:r>
                        <a:rPr lang="en-US" sz="1400" cap="small" dirty="0" smtClean="0"/>
                        <a:t>Point Guard</a:t>
                      </a:r>
                      <a:endParaRPr lang="en-US" sz="1400" cap="small" dirty="0"/>
                    </a:p>
                  </a:txBody>
                  <a:tcPr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cap="small" dirty="0"/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</a:tr>
              <a:tr h="142754">
                <a:tc gridSpan="2">
                  <a:txBody>
                    <a:bodyPr/>
                    <a:lstStyle/>
                    <a:p>
                      <a:pPr algn="ctr"/>
                      <a:r>
                        <a:rPr lang="en-US" sz="900" b="1" dirty="0" smtClean="0"/>
                        <a:t>Player</a:t>
                      </a:r>
                      <a:endParaRPr lang="en-US" sz="90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9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/>
                        <a:t>EPV/POSS</a:t>
                      </a:r>
                      <a:endParaRPr lang="en-US" sz="9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/>
                        <a:t>Delta</a:t>
                      </a:r>
                      <a:endParaRPr lang="en-US" sz="900" b="1" dirty="0"/>
                    </a:p>
                  </a:txBody>
                  <a:tcPr anchor="ctr"/>
                </a:tc>
              </a:tr>
              <a:tr h="255692">
                <a:tc>
                  <a:txBody>
                    <a:bodyPr/>
                    <a:lstStyle/>
                    <a:p>
                      <a:pPr algn="l"/>
                      <a:r>
                        <a:rPr lang="en-US" sz="900" dirty="0" smtClean="0"/>
                        <a:t>1</a:t>
                      </a:r>
                      <a:endParaRPr 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900" dirty="0" smtClean="0"/>
                        <a:t>Deron Williams</a:t>
                      </a:r>
                      <a:endParaRPr 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1.317</a:t>
                      </a:r>
                      <a:endParaRPr 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900" dirty="0" smtClean="0"/>
                        <a:t>-0.018</a:t>
                      </a:r>
                      <a:endParaRPr lang="en-US" sz="900" dirty="0"/>
                    </a:p>
                  </a:txBody>
                  <a:tcPr anchor="ctr"/>
                </a:tc>
              </a:tr>
              <a:tr h="255692">
                <a:tc>
                  <a:txBody>
                    <a:bodyPr/>
                    <a:lstStyle/>
                    <a:p>
                      <a:pPr algn="l"/>
                      <a:r>
                        <a:rPr lang="en-US" sz="900" dirty="0" smtClean="0"/>
                        <a:t>2</a:t>
                      </a:r>
                      <a:endParaRPr 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900" dirty="0" err="1" smtClean="0"/>
                        <a:t>Elfrid</a:t>
                      </a:r>
                      <a:r>
                        <a:rPr lang="en-US" sz="900" dirty="0" smtClean="0"/>
                        <a:t> Payton</a:t>
                      </a:r>
                      <a:endParaRPr 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1.320</a:t>
                      </a:r>
                      <a:endParaRPr 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 smtClean="0"/>
                        <a:t>-0.014</a:t>
                      </a:r>
                      <a:endParaRPr lang="en-US" sz="900" dirty="0"/>
                    </a:p>
                  </a:txBody>
                  <a:tcPr anchor="ctr"/>
                </a:tc>
              </a:tr>
              <a:tr h="255692">
                <a:tc>
                  <a:txBody>
                    <a:bodyPr/>
                    <a:lstStyle/>
                    <a:p>
                      <a:pPr algn="l"/>
                      <a:r>
                        <a:rPr lang="en-US" sz="900" dirty="0" smtClean="0"/>
                        <a:t>3</a:t>
                      </a:r>
                      <a:endParaRPr 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900" dirty="0" smtClean="0"/>
                        <a:t>Goran </a:t>
                      </a:r>
                      <a:r>
                        <a:rPr lang="en-US" sz="900" dirty="0" err="1" smtClean="0"/>
                        <a:t>Dragic</a:t>
                      </a:r>
                      <a:endParaRPr 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1.324</a:t>
                      </a:r>
                      <a:endParaRPr 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 smtClean="0"/>
                        <a:t>-0.011</a:t>
                      </a:r>
                      <a:endParaRPr lang="en-US" sz="900" dirty="0"/>
                    </a:p>
                  </a:txBody>
                  <a:tcPr anchor="ctr"/>
                </a:tc>
              </a:tr>
              <a:tr h="255692">
                <a:tc>
                  <a:txBody>
                    <a:bodyPr/>
                    <a:lstStyle/>
                    <a:p>
                      <a:pPr algn="l"/>
                      <a:r>
                        <a:rPr lang="en-US" sz="900" dirty="0" smtClean="0"/>
                        <a:t>4</a:t>
                      </a:r>
                      <a:endParaRPr 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900" dirty="0" smtClean="0"/>
                        <a:t>Steph Curry</a:t>
                      </a:r>
                      <a:endParaRPr 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1.325</a:t>
                      </a:r>
                      <a:endParaRPr 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 smtClean="0"/>
                        <a:t>-0.011</a:t>
                      </a:r>
                      <a:endParaRPr lang="en-US" sz="900" dirty="0"/>
                    </a:p>
                  </a:txBody>
                  <a:tcPr anchor="ctr"/>
                </a:tc>
              </a:tr>
              <a:tr h="255692">
                <a:tc>
                  <a:txBody>
                    <a:bodyPr/>
                    <a:lstStyle/>
                    <a:p>
                      <a:pPr algn="l"/>
                      <a:r>
                        <a:rPr lang="en-US" sz="900" dirty="0" smtClean="0"/>
                        <a:t>5</a:t>
                      </a:r>
                      <a:endParaRPr 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900" dirty="0" smtClean="0"/>
                        <a:t>Tony Parker</a:t>
                      </a:r>
                      <a:endParaRPr 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1.326</a:t>
                      </a:r>
                      <a:endParaRPr 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s-IS" sz="900" dirty="0" smtClean="0"/>
                        <a:t>-0.001</a:t>
                      </a:r>
                      <a:endParaRPr lang="en-US" sz="900" dirty="0"/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3687809"/>
              </p:ext>
            </p:extLst>
          </p:nvPr>
        </p:nvGraphicFramePr>
        <p:xfrm>
          <a:off x="3298555" y="963476"/>
          <a:ext cx="2595967" cy="18266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708"/>
                <a:gridCol w="1020780"/>
                <a:gridCol w="802038"/>
                <a:gridCol w="542441"/>
              </a:tblGrid>
              <a:tr h="319614">
                <a:tc gridSpan="4">
                  <a:txBody>
                    <a:bodyPr/>
                    <a:lstStyle/>
                    <a:p>
                      <a:pPr algn="ctr"/>
                      <a:r>
                        <a:rPr lang="en-US" sz="1400" cap="small" dirty="0" smtClean="0"/>
                        <a:t>Shooting Guard</a:t>
                      </a:r>
                      <a:endParaRPr lang="en-US" sz="1400" cap="small" dirty="0"/>
                    </a:p>
                  </a:txBody>
                  <a:tcPr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cap="small" dirty="0"/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</a:tr>
              <a:tr h="142754">
                <a:tc gridSpan="2">
                  <a:txBody>
                    <a:bodyPr/>
                    <a:lstStyle/>
                    <a:p>
                      <a:pPr algn="ctr"/>
                      <a:r>
                        <a:rPr lang="en-US" sz="900" b="1" dirty="0" smtClean="0"/>
                        <a:t>Player</a:t>
                      </a:r>
                      <a:endParaRPr lang="en-US" sz="90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9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/>
                        <a:t>EPV/POSS</a:t>
                      </a:r>
                      <a:endParaRPr lang="en-US" sz="9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/>
                        <a:t>Delta</a:t>
                      </a:r>
                      <a:endParaRPr lang="en-US" sz="900" b="1" dirty="0"/>
                    </a:p>
                  </a:txBody>
                  <a:tcPr anchor="ctr"/>
                </a:tc>
              </a:tr>
              <a:tr h="255692">
                <a:tc>
                  <a:txBody>
                    <a:bodyPr/>
                    <a:lstStyle/>
                    <a:p>
                      <a:pPr algn="l"/>
                      <a:r>
                        <a:rPr lang="en-US" sz="900" dirty="0" smtClean="0"/>
                        <a:t>1</a:t>
                      </a:r>
                      <a:endParaRPr 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900" dirty="0" smtClean="0"/>
                        <a:t>Arron </a:t>
                      </a:r>
                      <a:r>
                        <a:rPr lang="en-US" sz="900" dirty="0" err="1" smtClean="0"/>
                        <a:t>Afflalo</a:t>
                      </a:r>
                      <a:endParaRPr 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1.318</a:t>
                      </a:r>
                      <a:endParaRPr 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 smtClean="0"/>
                        <a:t>-0.017</a:t>
                      </a:r>
                      <a:endParaRPr lang="en-US" sz="900" dirty="0"/>
                    </a:p>
                  </a:txBody>
                  <a:tcPr anchor="ctr"/>
                </a:tc>
              </a:tr>
              <a:tr h="255692">
                <a:tc>
                  <a:txBody>
                    <a:bodyPr/>
                    <a:lstStyle/>
                    <a:p>
                      <a:pPr algn="l"/>
                      <a:r>
                        <a:rPr lang="en-US" sz="900" dirty="0" smtClean="0"/>
                        <a:t>2</a:t>
                      </a:r>
                      <a:endParaRPr 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900" dirty="0" smtClean="0"/>
                        <a:t>Kyle </a:t>
                      </a:r>
                      <a:r>
                        <a:rPr lang="en-US" sz="900" dirty="0" err="1" smtClean="0"/>
                        <a:t>Korver</a:t>
                      </a:r>
                      <a:endParaRPr 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1.321</a:t>
                      </a:r>
                      <a:endParaRPr 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 smtClean="0"/>
                        <a:t>-0.015</a:t>
                      </a:r>
                      <a:endParaRPr lang="en-US" sz="900" dirty="0"/>
                    </a:p>
                  </a:txBody>
                  <a:tcPr anchor="ctr"/>
                </a:tc>
              </a:tr>
              <a:tr h="255692">
                <a:tc>
                  <a:txBody>
                    <a:bodyPr/>
                    <a:lstStyle/>
                    <a:p>
                      <a:pPr algn="l"/>
                      <a:r>
                        <a:rPr lang="en-US" sz="900" dirty="0" smtClean="0"/>
                        <a:t>3</a:t>
                      </a:r>
                      <a:endParaRPr 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900" dirty="0" smtClean="0"/>
                        <a:t>Wesley Matthews</a:t>
                      </a:r>
                      <a:endParaRPr 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1.321</a:t>
                      </a:r>
                      <a:endParaRPr 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 smtClean="0"/>
                        <a:t>-0.014</a:t>
                      </a:r>
                      <a:endParaRPr lang="en-US" sz="900" dirty="0"/>
                    </a:p>
                  </a:txBody>
                  <a:tcPr anchor="ctr"/>
                </a:tc>
              </a:tr>
              <a:tr h="255692">
                <a:tc>
                  <a:txBody>
                    <a:bodyPr/>
                    <a:lstStyle/>
                    <a:p>
                      <a:pPr algn="l"/>
                      <a:r>
                        <a:rPr lang="en-US" sz="900" dirty="0" smtClean="0"/>
                        <a:t>4</a:t>
                      </a:r>
                      <a:endParaRPr 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900" dirty="0" smtClean="0"/>
                        <a:t>Danny Green</a:t>
                      </a:r>
                      <a:endParaRPr 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1.322</a:t>
                      </a:r>
                      <a:endParaRPr 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 smtClean="0"/>
                        <a:t>-0.013</a:t>
                      </a:r>
                      <a:endParaRPr lang="en-US" sz="900" dirty="0"/>
                    </a:p>
                  </a:txBody>
                  <a:tcPr anchor="ctr"/>
                </a:tc>
              </a:tr>
              <a:tr h="255692">
                <a:tc>
                  <a:txBody>
                    <a:bodyPr/>
                    <a:lstStyle/>
                    <a:p>
                      <a:pPr algn="l"/>
                      <a:r>
                        <a:rPr lang="en-US" sz="900" dirty="0" smtClean="0"/>
                        <a:t>5</a:t>
                      </a:r>
                      <a:endParaRPr 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900" dirty="0" err="1" smtClean="0"/>
                        <a:t>Klay</a:t>
                      </a:r>
                      <a:r>
                        <a:rPr lang="en-US" sz="900" dirty="0" smtClean="0"/>
                        <a:t> Thompson</a:t>
                      </a:r>
                      <a:endParaRPr 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1.323</a:t>
                      </a:r>
                      <a:endParaRPr 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 smtClean="0"/>
                        <a:t>-0.012</a:t>
                      </a:r>
                      <a:endParaRPr lang="en-US" sz="900" dirty="0"/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2046440"/>
              </p:ext>
            </p:extLst>
          </p:nvPr>
        </p:nvGraphicFramePr>
        <p:xfrm>
          <a:off x="6108914" y="963476"/>
          <a:ext cx="2595967" cy="18266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781"/>
                <a:gridCol w="999707"/>
                <a:gridCol w="802038"/>
                <a:gridCol w="542441"/>
              </a:tblGrid>
              <a:tr h="319614">
                <a:tc gridSpan="4">
                  <a:txBody>
                    <a:bodyPr/>
                    <a:lstStyle/>
                    <a:p>
                      <a:pPr algn="ctr"/>
                      <a:r>
                        <a:rPr lang="en-US" sz="1400" cap="small" dirty="0" smtClean="0"/>
                        <a:t>Small Forward</a:t>
                      </a:r>
                      <a:endParaRPr lang="en-US" sz="1400" cap="small" dirty="0"/>
                    </a:p>
                  </a:txBody>
                  <a:tcPr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cap="small" dirty="0"/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</a:tr>
              <a:tr h="142754">
                <a:tc gridSpan="2">
                  <a:txBody>
                    <a:bodyPr/>
                    <a:lstStyle/>
                    <a:p>
                      <a:pPr algn="ctr"/>
                      <a:r>
                        <a:rPr lang="en-US" sz="900" b="1" dirty="0" smtClean="0"/>
                        <a:t>Player</a:t>
                      </a:r>
                      <a:endParaRPr lang="en-US" sz="90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/>
                        <a:t>EPV/POSS</a:t>
                      </a:r>
                      <a:endParaRPr lang="en-US" sz="9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/>
                        <a:t>Delta</a:t>
                      </a:r>
                      <a:endParaRPr lang="en-US" sz="900" b="1" dirty="0"/>
                    </a:p>
                  </a:txBody>
                  <a:tcPr anchor="ctr"/>
                </a:tc>
              </a:tr>
              <a:tr h="255692">
                <a:tc>
                  <a:txBody>
                    <a:bodyPr/>
                    <a:lstStyle/>
                    <a:p>
                      <a:pPr algn="l"/>
                      <a:r>
                        <a:rPr lang="en-US" sz="1000" dirty="0" smtClean="0"/>
                        <a:t>1</a:t>
                      </a:r>
                      <a:endParaRPr 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dirty="0" err="1" smtClean="0"/>
                        <a:t>Kawhi</a:t>
                      </a:r>
                      <a:r>
                        <a:rPr lang="en-US" sz="1000" dirty="0" smtClean="0"/>
                        <a:t> Leonard</a:t>
                      </a:r>
                      <a:endParaRPr 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1.322</a:t>
                      </a:r>
                      <a:endParaRPr 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 smtClean="0"/>
                        <a:t>-0.013</a:t>
                      </a:r>
                      <a:endParaRPr lang="en-US" sz="1000" dirty="0"/>
                    </a:p>
                  </a:txBody>
                  <a:tcPr anchor="ctr"/>
                </a:tc>
              </a:tr>
              <a:tr h="255692">
                <a:tc>
                  <a:txBody>
                    <a:bodyPr/>
                    <a:lstStyle/>
                    <a:p>
                      <a:pPr algn="l"/>
                      <a:r>
                        <a:rPr lang="en-US" sz="1000" dirty="0" smtClean="0"/>
                        <a:t>2</a:t>
                      </a:r>
                      <a:endParaRPr 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dirty="0" smtClean="0"/>
                        <a:t>Paul George</a:t>
                      </a:r>
                      <a:endParaRPr 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1.324</a:t>
                      </a:r>
                      <a:endParaRPr 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s-IS" sz="1000" dirty="0" smtClean="0"/>
                        <a:t>-0.011</a:t>
                      </a:r>
                      <a:endParaRPr lang="en-US" sz="1000" dirty="0"/>
                    </a:p>
                  </a:txBody>
                  <a:tcPr anchor="ctr"/>
                </a:tc>
              </a:tr>
              <a:tr h="255692">
                <a:tc>
                  <a:txBody>
                    <a:bodyPr/>
                    <a:lstStyle/>
                    <a:p>
                      <a:pPr algn="l"/>
                      <a:r>
                        <a:rPr lang="en-US" sz="1000" b="1" dirty="0" smtClean="0"/>
                        <a:t>3</a:t>
                      </a:r>
                      <a:endParaRPr lang="en-US" sz="1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b="1" dirty="0" smtClean="0"/>
                        <a:t>Rudy Gay</a:t>
                      </a:r>
                      <a:endParaRPr lang="en-US" sz="1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/>
                        <a:t>1.324</a:t>
                      </a:r>
                      <a:endParaRPr lang="en-US" sz="1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s-IS" sz="1000" b="1" dirty="0" smtClean="0"/>
                        <a:t>-0.011</a:t>
                      </a:r>
                      <a:endParaRPr lang="en-US" sz="1000" b="1" dirty="0"/>
                    </a:p>
                  </a:txBody>
                  <a:tcPr anchor="ctr"/>
                </a:tc>
              </a:tr>
              <a:tr h="255692">
                <a:tc>
                  <a:txBody>
                    <a:bodyPr/>
                    <a:lstStyle/>
                    <a:p>
                      <a:pPr algn="l"/>
                      <a:r>
                        <a:rPr lang="en-US" sz="1000" dirty="0" smtClean="0"/>
                        <a:t>4</a:t>
                      </a:r>
                      <a:endParaRPr 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dirty="0" smtClean="0"/>
                        <a:t>Joe Johnson</a:t>
                      </a:r>
                      <a:endParaRPr 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1.325</a:t>
                      </a:r>
                      <a:endParaRPr 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 smtClean="0"/>
                        <a:t>-0.010</a:t>
                      </a:r>
                      <a:endParaRPr lang="en-US" sz="1000" dirty="0"/>
                    </a:p>
                  </a:txBody>
                  <a:tcPr anchor="ctr"/>
                </a:tc>
              </a:tr>
              <a:tr h="255692">
                <a:tc>
                  <a:txBody>
                    <a:bodyPr/>
                    <a:lstStyle/>
                    <a:p>
                      <a:pPr algn="l"/>
                      <a:r>
                        <a:rPr lang="en-US" sz="1000" dirty="0" smtClean="0"/>
                        <a:t>5</a:t>
                      </a:r>
                      <a:endParaRPr 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dirty="0" smtClean="0"/>
                        <a:t>Nicolas </a:t>
                      </a:r>
                      <a:r>
                        <a:rPr lang="en-US" sz="1000" dirty="0" err="1" smtClean="0"/>
                        <a:t>Batum</a:t>
                      </a:r>
                      <a:endParaRPr 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1.325</a:t>
                      </a:r>
                      <a:endParaRPr 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 smtClean="0"/>
                        <a:t>-0.010</a:t>
                      </a:r>
                      <a:endParaRPr lang="en-US" sz="1000" dirty="0"/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63394"/>
              </p:ext>
            </p:extLst>
          </p:nvPr>
        </p:nvGraphicFramePr>
        <p:xfrm>
          <a:off x="1259306" y="2940045"/>
          <a:ext cx="2743200" cy="18266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088"/>
                <a:gridCol w="1173336"/>
                <a:gridCol w="839428"/>
                <a:gridCol w="513348"/>
              </a:tblGrid>
              <a:tr h="319614">
                <a:tc gridSpan="4">
                  <a:txBody>
                    <a:bodyPr/>
                    <a:lstStyle/>
                    <a:p>
                      <a:pPr algn="ctr"/>
                      <a:r>
                        <a:rPr lang="en-US" sz="1400" cap="small" baseline="0" dirty="0" smtClean="0"/>
                        <a:t>Power Forward</a:t>
                      </a:r>
                      <a:endParaRPr lang="en-US" sz="1400" cap="small" dirty="0"/>
                    </a:p>
                  </a:txBody>
                  <a:tcPr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cap="small" dirty="0"/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</a:tr>
              <a:tr h="142754">
                <a:tc gridSpan="2">
                  <a:txBody>
                    <a:bodyPr/>
                    <a:lstStyle/>
                    <a:p>
                      <a:pPr algn="ctr"/>
                      <a:r>
                        <a:rPr lang="en-US" sz="900" b="1" dirty="0" smtClean="0"/>
                        <a:t>Player</a:t>
                      </a:r>
                      <a:endParaRPr lang="en-US" sz="90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/>
                        <a:t>EPV/POSS</a:t>
                      </a:r>
                      <a:endParaRPr lang="en-US" sz="9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/>
                        <a:t>Delta</a:t>
                      </a:r>
                      <a:endParaRPr lang="en-US" sz="900" b="1" dirty="0"/>
                    </a:p>
                  </a:txBody>
                  <a:tcPr anchor="ctr"/>
                </a:tc>
              </a:tr>
              <a:tr h="255692">
                <a:tc>
                  <a:txBody>
                    <a:bodyPr/>
                    <a:lstStyle/>
                    <a:p>
                      <a:pPr algn="l"/>
                      <a:r>
                        <a:rPr lang="en-US" sz="900" dirty="0" smtClean="0"/>
                        <a:t>1</a:t>
                      </a:r>
                      <a:endParaRPr 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900" dirty="0" err="1" smtClean="0"/>
                        <a:t>Draymond</a:t>
                      </a:r>
                      <a:r>
                        <a:rPr lang="en-US" sz="900" dirty="0" smtClean="0"/>
                        <a:t> Green</a:t>
                      </a:r>
                      <a:endParaRPr 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1.319</a:t>
                      </a:r>
                      <a:endParaRPr 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 smtClean="0"/>
                        <a:t>-0.016</a:t>
                      </a:r>
                      <a:endParaRPr lang="en-US" sz="900" dirty="0"/>
                    </a:p>
                  </a:txBody>
                  <a:tcPr anchor="ctr"/>
                </a:tc>
              </a:tr>
              <a:tr h="255692">
                <a:tc>
                  <a:txBody>
                    <a:bodyPr/>
                    <a:lstStyle/>
                    <a:p>
                      <a:pPr algn="l"/>
                      <a:r>
                        <a:rPr lang="en-US" sz="900" dirty="0" smtClean="0"/>
                        <a:t>2</a:t>
                      </a:r>
                      <a:endParaRPr 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900" dirty="0" smtClean="0"/>
                        <a:t>Kevin Love</a:t>
                      </a:r>
                      <a:endParaRPr 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1.320</a:t>
                      </a:r>
                      <a:endParaRPr 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 smtClean="0"/>
                        <a:t>-0.015</a:t>
                      </a:r>
                      <a:endParaRPr lang="en-US" sz="900" dirty="0"/>
                    </a:p>
                  </a:txBody>
                  <a:tcPr anchor="ctr"/>
                </a:tc>
              </a:tr>
              <a:tr h="255692">
                <a:tc>
                  <a:txBody>
                    <a:bodyPr/>
                    <a:lstStyle/>
                    <a:p>
                      <a:pPr algn="l"/>
                      <a:r>
                        <a:rPr lang="en-US" sz="900" dirty="0" smtClean="0"/>
                        <a:t>3</a:t>
                      </a:r>
                      <a:endParaRPr 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900" dirty="0" err="1" smtClean="0"/>
                        <a:t>Luol</a:t>
                      </a:r>
                      <a:r>
                        <a:rPr lang="en-US" sz="900" dirty="0" smtClean="0"/>
                        <a:t> Deng</a:t>
                      </a:r>
                      <a:endParaRPr 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1.322</a:t>
                      </a:r>
                      <a:endParaRPr 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 smtClean="0"/>
                        <a:t>-0.013</a:t>
                      </a:r>
                      <a:endParaRPr lang="en-US" sz="900" dirty="0"/>
                    </a:p>
                  </a:txBody>
                  <a:tcPr anchor="ctr"/>
                </a:tc>
              </a:tr>
              <a:tr h="255692">
                <a:tc>
                  <a:txBody>
                    <a:bodyPr/>
                    <a:lstStyle/>
                    <a:p>
                      <a:pPr algn="l"/>
                      <a:r>
                        <a:rPr lang="en-US" sz="900" dirty="0" smtClean="0"/>
                        <a:t>4</a:t>
                      </a:r>
                      <a:endParaRPr 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900" dirty="0" smtClean="0"/>
                        <a:t>Thaddeus Young</a:t>
                      </a:r>
                      <a:endParaRPr 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1.322</a:t>
                      </a:r>
                      <a:endParaRPr 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 smtClean="0"/>
                        <a:t>-0.013</a:t>
                      </a:r>
                      <a:endParaRPr lang="en-US" sz="900" dirty="0"/>
                    </a:p>
                  </a:txBody>
                  <a:tcPr anchor="ctr"/>
                </a:tc>
              </a:tr>
              <a:tr h="255692">
                <a:tc>
                  <a:txBody>
                    <a:bodyPr/>
                    <a:lstStyle/>
                    <a:p>
                      <a:pPr algn="l"/>
                      <a:r>
                        <a:rPr lang="en-US" sz="900" dirty="0" smtClean="0"/>
                        <a:t>5</a:t>
                      </a:r>
                      <a:endParaRPr 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900" dirty="0" smtClean="0"/>
                        <a:t>Derrick Favors</a:t>
                      </a:r>
                      <a:endParaRPr 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1.327</a:t>
                      </a:r>
                      <a:endParaRPr 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s-IS" sz="900" dirty="0" smtClean="0"/>
                        <a:t>-0.008</a:t>
                      </a:r>
                      <a:endParaRPr lang="en-US" sz="900" dirty="0"/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4549297"/>
              </p:ext>
            </p:extLst>
          </p:nvPr>
        </p:nvGraphicFramePr>
        <p:xfrm>
          <a:off x="4653092" y="2940045"/>
          <a:ext cx="2911643" cy="18286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809"/>
                <a:gridCol w="1174863"/>
                <a:gridCol w="899568"/>
                <a:gridCol w="608403"/>
              </a:tblGrid>
              <a:tr h="316970">
                <a:tc gridSpan="4">
                  <a:txBody>
                    <a:bodyPr/>
                    <a:lstStyle/>
                    <a:p>
                      <a:pPr algn="ctr"/>
                      <a:r>
                        <a:rPr lang="en-US" sz="1400" cap="small" dirty="0" smtClean="0"/>
                        <a:t>Center</a:t>
                      </a:r>
                      <a:endParaRPr lang="en-US" sz="1400" cap="small" dirty="0"/>
                    </a:p>
                  </a:txBody>
                  <a:tcPr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cap="small" dirty="0"/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</a:tr>
              <a:tr h="241822">
                <a:tc gridSpan="2">
                  <a:txBody>
                    <a:bodyPr/>
                    <a:lstStyle/>
                    <a:p>
                      <a:pPr algn="ctr"/>
                      <a:r>
                        <a:rPr lang="en-US" sz="1000" b="1" dirty="0" smtClean="0"/>
                        <a:t>Player</a:t>
                      </a:r>
                      <a:endParaRPr lang="en-US" sz="100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/>
                        <a:t>EPV/POSS</a:t>
                      </a:r>
                      <a:endParaRPr lang="en-US" sz="1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/>
                        <a:t>Delta</a:t>
                      </a:r>
                      <a:endParaRPr lang="en-US" sz="1000" b="1" dirty="0"/>
                    </a:p>
                  </a:txBody>
                  <a:tcPr anchor="ctr"/>
                </a:tc>
              </a:tr>
              <a:tr h="253576">
                <a:tc>
                  <a:txBody>
                    <a:bodyPr/>
                    <a:lstStyle/>
                    <a:p>
                      <a:pPr algn="l"/>
                      <a:r>
                        <a:rPr lang="en-US" sz="1000" dirty="0" smtClean="0"/>
                        <a:t>1</a:t>
                      </a:r>
                      <a:endParaRPr 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dirty="0" smtClean="0"/>
                        <a:t>Andre Drummond</a:t>
                      </a:r>
                      <a:endParaRPr 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1.318</a:t>
                      </a:r>
                      <a:endParaRPr 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 smtClean="0"/>
                        <a:t>-0.017</a:t>
                      </a:r>
                      <a:endParaRPr lang="en-US" sz="1000" dirty="0"/>
                    </a:p>
                  </a:txBody>
                  <a:tcPr anchor="ctr"/>
                </a:tc>
              </a:tr>
              <a:tr h="253576">
                <a:tc>
                  <a:txBody>
                    <a:bodyPr/>
                    <a:lstStyle/>
                    <a:p>
                      <a:pPr algn="l"/>
                      <a:r>
                        <a:rPr lang="en-US" sz="1000" dirty="0" smtClean="0"/>
                        <a:t>2</a:t>
                      </a:r>
                      <a:endParaRPr 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dirty="0" err="1" smtClean="0"/>
                        <a:t>DeMarcus</a:t>
                      </a:r>
                      <a:r>
                        <a:rPr lang="en-US" sz="1000" dirty="0" smtClean="0"/>
                        <a:t> Cousins</a:t>
                      </a:r>
                      <a:endParaRPr 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1.319</a:t>
                      </a:r>
                      <a:endParaRPr 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 smtClean="0"/>
                        <a:t>-0.016</a:t>
                      </a:r>
                      <a:endParaRPr lang="en-US" sz="1000" dirty="0"/>
                    </a:p>
                  </a:txBody>
                  <a:tcPr anchor="ctr"/>
                </a:tc>
              </a:tr>
              <a:tr h="253576">
                <a:tc>
                  <a:txBody>
                    <a:bodyPr/>
                    <a:lstStyle/>
                    <a:p>
                      <a:pPr algn="l"/>
                      <a:r>
                        <a:rPr lang="en-US" sz="1000" b="1" dirty="0" smtClean="0"/>
                        <a:t>3</a:t>
                      </a:r>
                      <a:endParaRPr lang="en-US" sz="1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b="1" dirty="0" smtClean="0"/>
                        <a:t>Ian </a:t>
                      </a:r>
                      <a:r>
                        <a:rPr lang="en-US" sz="1000" b="1" dirty="0" err="1" smtClean="0"/>
                        <a:t>Mahinmi</a:t>
                      </a:r>
                      <a:endParaRPr lang="en-US" sz="1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/>
                        <a:t>1.323</a:t>
                      </a:r>
                      <a:endParaRPr lang="en-US" sz="1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b="1" dirty="0" smtClean="0"/>
                        <a:t>-0.012</a:t>
                      </a:r>
                      <a:endParaRPr lang="en-US" sz="1000" b="1" dirty="0"/>
                    </a:p>
                  </a:txBody>
                  <a:tcPr anchor="ctr"/>
                </a:tc>
              </a:tr>
              <a:tr h="253576">
                <a:tc>
                  <a:txBody>
                    <a:bodyPr/>
                    <a:lstStyle/>
                    <a:p>
                      <a:pPr algn="l"/>
                      <a:r>
                        <a:rPr lang="en-US" sz="1000" dirty="0" smtClean="0"/>
                        <a:t>4</a:t>
                      </a:r>
                      <a:endParaRPr 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dirty="0" smtClean="0"/>
                        <a:t>Andrew </a:t>
                      </a:r>
                      <a:r>
                        <a:rPr lang="en-US" sz="1000" dirty="0" err="1" smtClean="0"/>
                        <a:t>Bogut</a:t>
                      </a:r>
                      <a:endParaRPr 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1.324</a:t>
                      </a:r>
                      <a:endParaRPr 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s-IS" sz="1000" dirty="0" smtClean="0"/>
                        <a:t>-0.011</a:t>
                      </a:r>
                      <a:endParaRPr lang="en-US" sz="1000" dirty="0"/>
                    </a:p>
                  </a:txBody>
                  <a:tcPr anchor="ctr"/>
                </a:tc>
              </a:tr>
              <a:tr h="253576">
                <a:tc>
                  <a:txBody>
                    <a:bodyPr/>
                    <a:lstStyle/>
                    <a:p>
                      <a:pPr algn="l"/>
                      <a:r>
                        <a:rPr lang="en-US" sz="1000" dirty="0" smtClean="0"/>
                        <a:t>5</a:t>
                      </a:r>
                      <a:endParaRPr 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dirty="0" smtClean="0"/>
                        <a:t>Tim Duncan</a:t>
                      </a:r>
                      <a:endParaRPr 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1.324</a:t>
                      </a:r>
                      <a:endParaRPr 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 smtClean="0"/>
                        <a:t>-0.010</a:t>
                      </a:r>
                      <a:endParaRPr lang="en-US" sz="1000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1240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b="1" cap="small" dirty="0" smtClean="0"/>
              <a:t>Analysis | </a:t>
            </a:r>
            <a:r>
              <a:rPr lang="en-US" sz="1800" cap="small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Cleveland’s “Big Three” - Offense</a:t>
            </a:r>
            <a:endParaRPr lang="en-US" cap="small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911" y="847565"/>
            <a:ext cx="4925592" cy="3995928"/>
          </a:xfrm>
        </p:spPr>
      </p:pic>
    </p:spTree>
    <p:extLst>
      <p:ext uri="{BB962C8B-B14F-4D97-AF65-F5344CB8AC3E}">
        <p14:creationId xmlns:p14="http://schemas.microsoft.com/office/powerpoint/2010/main" val="2685681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b="1" cap="small" dirty="0"/>
              <a:t>Analysis | </a:t>
            </a:r>
            <a:r>
              <a:rPr lang="en-US" sz="1800" cap="small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Cleveland’s </a:t>
            </a:r>
            <a:r>
              <a:rPr lang="en-US" sz="1800" cap="small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“Big </a:t>
            </a:r>
            <a:r>
              <a:rPr lang="en-US" sz="1800" cap="small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Three” - </a:t>
            </a:r>
            <a:r>
              <a:rPr lang="en-US" sz="1800" cap="small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Defense</a:t>
            </a:r>
            <a:endParaRPr lang="en-US" sz="2000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911" y="847565"/>
            <a:ext cx="4925592" cy="3995928"/>
          </a:xfrm>
        </p:spPr>
      </p:pic>
    </p:spTree>
    <p:extLst>
      <p:ext uri="{BB962C8B-B14F-4D97-AF65-F5344CB8AC3E}">
        <p14:creationId xmlns:p14="http://schemas.microsoft.com/office/powerpoint/2010/main" val="47928006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b="1" cap="small" dirty="0"/>
              <a:t>Analysis |</a:t>
            </a:r>
            <a:r>
              <a:rPr lang="en-US" sz="2800" b="1" cap="small" dirty="0"/>
              <a:t> </a:t>
            </a:r>
            <a:r>
              <a:rPr lang="en-US" sz="1800" cap="small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Cleveland’s </a:t>
            </a:r>
            <a:r>
              <a:rPr lang="en-US" sz="1800" cap="small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“Big </a:t>
            </a:r>
            <a:r>
              <a:rPr lang="en-US" sz="1800" cap="small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Three” </a:t>
            </a:r>
            <a:r>
              <a:rPr lang="en-US" sz="1800" cap="small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– Net Expectancy </a:t>
            </a:r>
            <a:endParaRPr lang="en-US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911" y="847565"/>
            <a:ext cx="4925592" cy="3995928"/>
          </a:xfrm>
        </p:spPr>
      </p:pic>
    </p:spTree>
    <p:extLst>
      <p:ext uri="{BB962C8B-B14F-4D97-AF65-F5344CB8AC3E}">
        <p14:creationId xmlns:p14="http://schemas.microsoft.com/office/powerpoint/2010/main" val="145507158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b="1" cap="small" dirty="0" smtClean="0"/>
              <a:t>Analysis | </a:t>
            </a:r>
            <a:r>
              <a:rPr lang="en-US" sz="1800" cap="small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Cleveland’s Lowry Problem</a:t>
            </a:r>
            <a:endParaRPr lang="en-US" sz="2000" cap="small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1" name="14r2re_nfSi9W.mp4">
            <a:hlinkClick r:id="" action="ppaction://media"/>
          </p:cNvPr>
          <p:cNvPicPr>
            <a:picLocks noGrp="1" noChangeAspect="1"/>
          </p:cNvPicPr>
          <p:nvPr>
            <p:ph sz="quarter" idx="1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876800" y="1725613"/>
            <a:ext cx="3779838" cy="2122487"/>
          </a:xfrm>
        </p:spPr>
      </p:pic>
      <p:pic>
        <p:nvPicPr>
          <p:cNvPr id="13" name="Content Placeholder 12"/>
          <p:cNvPicPr>
            <a:picLocks noGrp="1" noChangeAspect="1"/>
          </p:cNvPicPr>
          <p:nvPr>
            <p:ph sz="quarter" idx="10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758" y="925813"/>
            <a:ext cx="4588042" cy="3722086"/>
          </a:xfrm>
        </p:spPr>
      </p:pic>
    </p:spTree>
    <p:extLst>
      <p:ext uri="{BB962C8B-B14F-4D97-AF65-F5344CB8AC3E}">
        <p14:creationId xmlns:p14="http://schemas.microsoft.com/office/powerpoint/2010/main" val="77556285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0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b="1" cap="small" dirty="0" smtClean="0"/>
              <a:t>Analysis | </a:t>
            </a:r>
            <a:r>
              <a:rPr lang="en-US" sz="1800" cap="small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Wins Above Replacement </a:t>
            </a:r>
            <a:endParaRPr lang="en-US" cap="small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>
                <a:normAutofit fontScale="92500"/>
              </a:bodyPr>
              <a:lstStyle/>
              <a:p>
                <a:pPr>
                  <a:buAutoNum type="arabicParenR"/>
                </a:pPr>
                <a:r>
                  <a:rPr lang="en-US" sz="1400" cap="small" dirty="0" smtClean="0">
                    <a:solidFill>
                      <a:srgbClr val="8C1515"/>
                    </a:solidFill>
                  </a:rPr>
                  <a:t>Calculate points scored and allowed while </a:t>
                </a:r>
                <a:r>
                  <a:rPr lang="en-US" sz="1400" cap="small" dirty="0" err="1" smtClean="0">
                    <a:solidFill>
                      <a:srgbClr val="8C1515"/>
                    </a:solidFill>
                  </a:rPr>
                  <a:t>player</a:t>
                </a:r>
                <a:r>
                  <a:rPr lang="en-US" sz="1400" cap="small" baseline="-25000" dirty="0" err="1" smtClean="0">
                    <a:solidFill>
                      <a:srgbClr val="8C1515"/>
                    </a:solidFill>
                  </a:rPr>
                  <a:t>i</a:t>
                </a:r>
                <a:r>
                  <a:rPr lang="en-US" sz="1400" cap="small" dirty="0" smtClean="0">
                    <a:solidFill>
                      <a:srgbClr val="8C1515"/>
                    </a:solidFill>
                  </a:rPr>
                  <a:t> and replacement player on court.</a:t>
                </a:r>
              </a:p>
              <a:p>
                <a:pPr marL="0" indent="0"/>
                <a:r>
                  <a:rPr lang="en-US" sz="1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 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200" b="0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200" b="0" i="0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charset="0"/>
                            </a:rPr>
                            <m:t>Ps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200" b="0" i="0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charset="0"/>
                            </a:rPr>
                            <m:t>i</m:t>
                          </m:r>
                        </m:sub>
                      </m:sSub>
                      <m:r>
                        <a:rPr lang="en-US" sz="1200" b="0" i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charset="0"/>
                        </a:rPr>
                        <m:t>= </m:t>
                      </m:r>
                      <m:f>
                        <m:fPr>
                          <m:ctrlPr>
                            <a:rPr lang="bg-BG" sz="1200" b="0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200" i="1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1200" i="0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charset="0"/>
                                </a:rPr>
                                <m:t>MPG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1200" i="0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charset="0"/>
                                </a:rPr>
                                <m:t>i</m:t>
                              </m:r>
                            </m:sub>
                          </m:sSub>
                        </m:num>
                        <m:den>
                          <m:r>
                            <a:rPr lang="en-US" sz="1200" b="0" i="0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charset="0"/>
                            </a:rPr>
                            <m:t>48 </m:t>
                          </m:r>
                          <m:r>
                            <m:rPr>
                              <m:sty m:val="p"/>
                            </m:rPr>
                            <a:rPr lang="en-US" sz="1200" b="0" i="0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charset="0"/>
                            </a:rPr>
                            <m:t>min</m:t>
                          </m:r>
                        </m:den>
                      </m:f>
                      <m:r>
                        <a:rPr lang="en-US" sz="1200" b="0" i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charset="0"/>
                        </a:rPr>
                        <m:t>∗100</m:t>
                      </m:r>
                      <m:r>
                        <m:rPr>
                          <m:sty m:val="p"/>
                        </m:rPr>
                        <a:rPr lang="en-US" sz="1200" b="0" i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charset="0"/>
                        </a:rPr>
                        <m:t>Poss</m:t>
                      </m:r>
                      <m:r>
                        <a:rPr lang="en-US" sz="1200" b="0" i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charset="0"/>
                        </a:rPr>
                        <m:t>∗</m:t>
                      </m:r>
                      <m:sSub>
                        <m:sSubPr>
                          <m:ctrlPr>
                            <a:rPr lang="en-US" sz="1200" b="0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200" b="0" i="0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charset="0"/>
                            </a:rPr>
                            <m:t>EPV</m:t>
                          </m:r>
                        </m:e>
                        <m:sub>
                          <m:sSub>
                            <m:sSubPr>
                              <m:ctrlPr>
                                <a:rPr lang="en-US" sz="1200" b="0" i="1" smtClean="0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1200" b="0" i="0" smtClean="0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charset="0"/>
                                </a:rPr>
                                <m:t>OFF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1200" b="0" i="0" smtClean="0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charset="0"/>
                                </a:rPr>
                                <m:t>i</m:t>
                              </m:r>
                            </m:sub>
                          </m:sSub>
                          <m:r>
                            <a:rPr lang="en-US" sz="1200" b="0" i="0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charset="0"/>
                            </a:rPr>
                            <m:t> </m:t>
                          </m:r>
                        </m:sub>
                      </m:sSub>
                      <m:r>
                        <a:rPr lang="en-US" sz="1200" b="0" i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charset="0"/>
                        </a:rPr>
                        <m:t>+</m:t>
                      </m:r>
                      <m:d>
                        <m:dPr>
                          <m:begChr m:val="["/>
                          <m:endChr m:val="]"/>
                          <m:ctrlPr>
                            <a:rPr lang="pt-BR" sz="1200" b="0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n-US" sz="1200" i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charset="0"/>
                            </a:rPr>
                            <m:t>1 − </m:t>
                          </m:r>
                          <m:f>
                            <m:fPr>
                              <m:ctrlPr>
                                <a:rPr lang="bg-BG" sz="1200" i="1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1200" i="1">
                                      <a:solidFill>
                                        <a:schemeClr val="tx1">
                                          <a:lumMod val="75000"/>
                                          <a:lumOff val="25000"/>
                                        </a:schemeClr>
                                      </a:solidFill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200" i="0">
                                      <a:solidFill>
                                        <a:schemeClr val="tx1">
                                          <a:lumMod val="75000"/>
                                          <a:lumOff val="25000"/>
                                        </a:schemeClr>
                                      </a:solidFill>
                                      <a:latin typeface="Cambria Math" charset="0"/>
                                    </a:rPr>
                                    <m:t>MPG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sz="1200" i="0">
                                      <a:solidFill>
                                        <a:schemeClr val="tx1">
                                          <a:lumMod val="75000"/>
                                          <a:lumOff val="25000"/>
                                        </a:schemeClr>
                                      </a:solidFill>
                                      <a:latin typeface="Cambria Math" charset="0"/>
                                    </a:rPr>
                                    <m:t>i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1200" i="0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charset="0"/>
                                </a:rPr>
                                <m:t>48 </m:t>
                              </m:r>
                              <m:r>
                                <m:rPr>
                                  <m:sty m:val="p"/>
                                </m:rPr>
                                <a:rPr lang="en-US" sz="1200" i="0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charset="0"/>
                                </a:rPr>
                                <m:t>min</m:t>
                              </m:r>
                            </m:den>
                          </m:f>
                        </m:e>
                      </m:d>
                      <m:r>
                        <a:rPr lang="en-US" sz="12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charset="0"/>
                        </a:rPr>
                        <m:t>∗100</m:t>
                      </m:r>
                      <m:r>
                        <m:rPr>
                          <m:sty m:val="p"/>
                        </m:rPr>
                        <a:rPr lang="en-US" sz="12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charset="0"/>
                        </a:rPr>
                        <m:t>Poss</m:t>
                      </m:r>
                      <m:r>
                        <a:rPr lang="en-US" sz="12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charset="0"/>
                        </a:rPr>
                        <m:t>∗</m:t>
                      </m:r>
                      <m:sSub>
                        <m:sSubPr>
                          <m:ctrlPr>
                            <a:rPr lang="en-US" sz="12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200" i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charset="0"/>
                            </a:rPr>
                            <m:t>EPV</m:t>
                          </m:r>
                        </m:e>
                        <m:sub>
                          <m:sSub>
                            <m:sSubPr>
                              <m:ctrlPr>
                                <a:rPr lang="en-US" sz="1200" i="1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1200" i="0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charset="0"/>
                                </a:rPr>
                                <m:t>OFF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1200" b="0" i="0" smtClean="0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charset="0"/>
                                </a:rPr>
                                <m:t>AVG</m:t>
                              </m:r>
                            </m:sub>
                          </m:sSub>
                          <m:r>
                            <a:rPr lang="en-US" sz="1200" i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charset="0"/>
                            </a:rPr>
                            <m:t> </m:t>
                          </m:r>
                        </m:sub>
                      </m:sSub>
                    </m:oMath>
                  </m:oMathPara>
                </a14:m>
                <a:endParaRPr 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  <a:p>
                <a:pPr algn="ctr"/>
                <a:endParaRPr lang="en-US" sz="1200" i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mbria Math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200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20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charset="0"/>
                            </a:rPr>
                            <m:t>P</m:t>
                          </m:r>
                          <m:r>
                            <m:rPr>
                              <m:sty m:val="p"/>
                            </m:rPr>
                            <a:rPr lang="en-US" sz="1200" b="0" i="0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charset="0"/>
                            </a:rPr>
                            <m:t>a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20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charset="0"/>
                            </a:rPr>
                            <m:t>i</m:t>
                          </m:r>
                        </m:sub>
                      </m:sSub>
                      <m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charset="0"/>
                        </a:rPr>
                        <m:t>= </m:t>
                      </m:r>
                      <m:f>
                        <m:fPr>
                          <m:ctrlPr>
                            <a:rPr lang="bg-BG" sz="12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200" i="1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1200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charset="0"/>
                                </a:rPr>
                                <m:t>MPG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1200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charset="0"/>
                                </a:rPr>
                                <m:t>i</m:t>
                              </m:r>
                            </m:sub>
                          </m:sSub>
                        </m:num>
                        <m:den>
                          <m:r>
                            <a:rPr lang="en-US" sz="120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charset="0"/>
                            </a:rPr>
                            <m:t>48 </m:t>
                          </m:r>
                          <m:r>
                            <m:rPr>
                              <m:sty m:val="p"/>
                            </m:rPr>
                            <a:rPr lang="en-US" sz="120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charset="0"/>
                            </a:rPr>
                            <m:t>min</m:t>
                          </m:r>
                        </m:den>
                      </m:f>
                      <m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charset="0"/>
                        </a:rPr>
                        <m:t>∗100</m:t>
                      </m:r>
                      <m:r>
                        <m:rPr>
                          <m:sty m:val="p"/>
                        </m:rP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charset="0"/>
                        </a:rPr>
                        <m:t>Poss</m:t>
                      </m:r>
                      <m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charset="0"/>
                        </a:rPr>
                        <m:t>∗</m:t>
                      </m:r>
                      <m:sSub>
                        <m:sSubPr>
                          <m:ctrlPr>
                            <a:rPr lang="en-US" sz="12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20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charset="0"/>
                            </a:rPr>
                            <m:t>EPV</m:t>
                          </m:r>
                        </m:e>
                        <m:sub>
                          <m:sSub>
                            <m:sSubPr>
                              <m:ctrlPr>
                                <a:rPr lang="en-US" sz="1200" i="1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1200" b="0" i="0" smtClean="0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charset="0"/>
                                </a:rPr>
                                <m:t>DEF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1200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charset="0"/>
                                </a:rPr>
                                <m:t>i</m:t>
                              </m:r>
                            </m:sub>
                          </m:sSub>
                          <m:r>
                            <a:rPr lang="en-US" sz="120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charset="0"/>
                            </a:rPr>
                            <m:t> </m:t>
                          </m:r>
                        </m:sub>
                      </m:sSub>
                      <m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charset="0"/>
                        </a:rPr>
                        <m:t>+</m:t>
                      </m:r>
                      <m:d>
                        <m:dPr>
                          <m:begChr m:val="["/>
                          <m:endChr m:val="]"/>
                          <m:ctrlPr>
                            <a:rPr lang="pt-BR" sz="12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n-US" sz="120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charset="0"/>
                            </a:rPr>
                            <m:t>1 − </m:t>
                          </m:r>
                          <m:f>
                            <m:fPr>
                              <m:ctrlPr>
                                <a:rPr lang="bg-BG" sz="1200" i="1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1200" i="1">
                                      <a:solidFill>
                                        <a:schemeClr val="tx1">
                                          <a:lumMod val="75000"/>
                                          <a:lumOff val="25000"/>
                                        </a:schemeClr>
                                      </a:solidFill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200">
                                      <a:solidFill>
                                        <a:schemeClr val="tx1">
                                          <a:lumMod val="75000"/>
                                          <a:lumOff val="25000"/>
                                        </a:schemeClr>
                                      </a:solidFill>
                                      <a:latin typeface="Cambria Math" charset="0"/>
                                    </a:rPr>
                                    <m:t>MPG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sz="1200">
                                      <a:solidFill>
                                        <a:schemeClr val="tx1">
                                          <a:lumMod val="75000"/>
                                          <a:lumOff val="25000"/>
                                        </a:schemeClr>
                                      </a:solidFill>
                                      <a:latin typeface="Cambria Math" charset="0"/>
                                    </a:rPr>
                                    <m:t>i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1200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charset="0"/>
                                </a:rPr>
                                <m:t>48 </m:t>
                              </m:r>
                              <m:r>
                                <m:rPr>
                                  <m:sty m:val="p"/>
                                </m:rPr>
                                <a:rPr lang="en-US" sz="1200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charset="0"/>
                                </a:rPr>
                                <m:t>min</m:t>
                              </m:r>
                            </m:den>
                          </m:f>
                        </m:e>
                      </m:d>
                      <m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charset="0"/>
                        </a:rPr>
                        <m:t>∗100</m:t>
                      </m:r>
                      <m:r>
                        <m:rPr>
                          <m:sty m:val="p"/>
                        </m:rP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charset="0"/>
                        </a:rPr>
                        <m:t>Poss</m:t>
                      </m:r>
                      <m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charset="0"/>
                        </a:rPr>
                        <m:t>∗</m:t>
                      </m:r>
                      <m:sSub>
                        <m:sSubPr>
                          <m:ctrlPr>
                            <a:rPr lang="en-US" sz="12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20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charset="0"/>
                            </a:rPr>
                            <m:t>EPV</m:t>
                          </m:r>
                        </m:e>
                        <m:sub>
                          <m:sSub>
                            <m:sSubPr>
                              <m:ctrlPr>
                                <a:rPr lang="en-US" sz="1200" i="1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1200" b="0" i="0" smtClean="0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charset="0"/>
                                </a:rPr>
                                <m:t>DEF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1200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charset="0"/>
                                </a:rPr>
                                <m:t>AVG</m:t>
                              </m:r>
                            </m:sub>
                          </m:sSub>
                          <m:r>
                            <a:rPr lang="en-US" sz="120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charset="0"/>
                            </a:rPr>
                            <m:t> </m:t>
                          </m:r>
                        </m:sub>
                      </m:sSub>
                    </m:oMath>
                  </m:oMathPara>
                </a14:m>
                <a:endParaRPr 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  <a:p>
                <a:endParaRPr lang="en-US" sz="1400" dirty="0" smtClean="0"/>
              </a:p>
              <a:p>
                <a:r>
                  <a:rPr lang="en-US" sz="1400" cap="small" dirty="0" smtClean="0">
                    <a:solidFill>
                      <a:srgbClr val="8B1514"/>
                    </a:solidFill>
                  </a:rPr>
                  <a:t>2) 	Calculate win percentage for </a:t>
                </a:r>
                <a:r>
                  <a:rPr lang="en-US" sz="1400" cap="small" dirty="0" err="1" smtClean="0">
                    <a:solidFill>
                      <a:srgbClr val="8B1514"/>
                    </a:solidFill>
                  </a:rPr>
                  <a:t>player</a:t>
                </a:r>
                <a:r>
                  <a:rPr lang="en-US" sz="1400" cap="small" baseline="-25000" dirty="0" err="1" smtClean="0">
                    <a:solidFill>
                      <a:srgbClr val="8B1514"/>
                    </a:solidFill>
                  </a:rPr>
                  <a:t>i</a:t>
                </a:r>
                <a:r>
                  <a:rPr lang="en-US" sz="1400" cap="small" baseline="-25000" dirty="0" smtClean="0">
                    <a:solidFill>
                      <a:srgbClr val="8B1514"/>
                    </a:solidFill>
                  </a:rPr>
                  <a:t> </a:t>
                </a:r>
                <a:r>
                  <a:rPr lang="en-US" sz="1400" cap="small" dirty="0" smtClean="0">
                    <a:solidFill>
                      <a:srgbClr val="8B1514"/>
                    </a:solidFill>
                  </a:rPr>
                  <a:t>and replacement player.</a:t>
                </a:r>
              </a:p>
              <a:p>
                <a:r>
                  <a:rPr lang="en-US" sz="1400" dirty="0" smtClean="0"/>
                  <a:t> </a:t>
                </a:r>
                <a:endParaRPr lang="en-US" sz="1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1400" b="0" i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charset="0"/>
                        </a:rPr>
                        <m:t>win</m:t>
                      </m:r>
                      <m:r>
                        <a:rPr lang="en-US" sz="1400" b="0" i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charset="0"/>
                        </a:rPr>
                        <m:t>%= </m:t>
                      </m:r>
                      <m:f>
                        <m:fPr>
                          <m:ctrlPr>
                            <a:rPr lang="bg-BG" sz="1400" b="0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bg-BG" sz="1400" b="0" i="1" smtClean="0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sz="1400" b="0" i="1" smtClean="0">
                                      <a:solidFill>
                                        <a:schemeClr val="tx1">
                                          <a:lumMod val="75000"/>
                                          <a:lumOff val="25000"/>
                                        </a:schemeClr>
                                      </a:solidFill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400" b="0" i="0" smtClean="0">
                                      <a:solidFill>
                                        <a:schemeClr val="tx1">
                                          <a:lumMod val="75000"/>
                                          <a:lumOff val="25000"/>
                                        </a:schemeClr>
                                      </a:solidFill>
                                      <a:latin typeface="Cambria Math" charset="0"/>
                                    </a:rPr>
                                    <m:t>Ps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sz="1400" b="0" i="0" smtClean="0">
                                      <a:solidFill>
                                        <a:schemeClr val="tx1">
                                          <a:lumMod val="75000"/>
                                          <a:lumOff val="25000"/>
                                        </a:schemeClr>
                                      </a:solidFill>
                                      <a:latin typeface="Cambria Math" charset="0"/>
                                    </a:rPr>
                                    <m:t>i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sz="1400" b="0" i="0" smtClean="0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charset="0"/>
                                </a:rPr>
                                <m:t>13.91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bg-BG" sz="1400" b="0" i="1" smtClean="0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sz="1400" b="0" i="1" smtClean="0">
                                      <a:solidFill>
                                        <a:schemeClr val="tx1">
                                          <a:lumMod val="75000"/>
                                          <a:lumOff val="25000"/>
                                        </a:schemeClr>
                                      </a:solidFill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400" b="0" i="0" smtClean="0">
                                      <a:solidFill>
                                        <a:schemeClr val="tx1">
                                          <a:lumMod val="75000"/>
                                          <a:lumOff val="25000"/>
                                        </a:schemeClr>
                                      </a:solidFill>
                                      <a:latin typeface="Cambria Math" charset="0"/>
                                    </a:rPr>
                                    <m:t>Ps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sz="1400" b="0" i="0" smtClean="0">
                                      <a:solidFill>
                                        <a:schemeClr val="tx1">
                                          <a:lumMod val="75000"/>
                                          <a:lumOff val="25000"/>
                                        </a:schemeClr>
                                      </a:solidFill>
                                      <a:latin typeface="Cambria Math" charset="0"/>
                                    </a:rPr>
                                    <m:t>i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sz="1400" b="0" i="0" smtClean="0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charset="0"/>
                                </a:rPr>
                                <m:t>13.91</m:t>
                              </m:r>
                            </m:sup>
                          </m:sSup>
                          <m:r>
                            <a:rPr lang="en-US" sz="1400" b="0" i="0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sz="1400" b="0" i="1" smtClean="0">
                                      <a:solidFill>
                                        <a:schemeClr val="tx1">
                                          <a:lumMod val="75000"/>
                                          <a:lumOff val="25000"/>
                                        </a:schemeClr>
                                      </a:solidFill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400" b="0" i="0" smtClean="0">
                                      <a:solidFill>
                                        <a:schemeClr val="tx1">
                                          <a:lumMod val="75000"/>
                                          <a:lumOff val="25000"/>
                                        </a:schemeClr>
                                      </a:solidFill>
                                      <a:latin typeface="Cambria Math" charset="0"/>
                                    </a:rPr>
                                    <m:t>Pa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sz="1400" b="0" i="0" smtClean="0">
                                      <a:solidFill>
                                        <a:schemeClr val="tx1">
                                          <a:lumMod val="75000"/>
                                          <a:lumOff val="25000"/>
                                        </a:schemeClr>
                                      </a:solidFill>
                                      <a:latin typeface="Cambria Math" charset="0"/>
                                    </a:rPr>
                                    <m:t>i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sz="1400" b="0" i="0" smtClean="0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charset="0"/>
                                </a:rPr>
                                <m:t>13.91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  <a:p>
                <a:endParaRPr lang="en-US" sz="1400" dirty="0" smtClean="0"/>
              </a:p>
              <a:p>
                <a:r>
                  <a:rPr lang="en-US" sz="1400" cap="small" dirty="0" smtClean="0">
                    <a:solidFill>
                      <a:srgbClr val="8B1514"/>
                    </a:solidFill>
                  </a:rPr>
                  <a:t>3) 	Calculate win differential for </a:t>
                </a:r>
                <a:r>
                  <a:rPr lang="en-US" sz="1400" cap="small" dirty="0" err="1" smtClean="0">
                    <a:solidFill>
                      <a:srgbClr val="8B1514"/>
                    </a:solidFill>
                  </a:rPr>
                  <a:t>player</a:t>
                </a:r>
                <a:r>
                  <a:rPr lang="en-US" sz="1400" cap="small" baseline="-25000" dirty="0" err="1" smtClean="0">
                    <a:solidFill>
                      <a:srgbClr val="8B1514"/>
                    </a:solidFill>
                  </a:rPr>
                  <a:t>i</a:t>
                </a:r>
                <a:r>
                  <a:rPr lang="en-US" sz="1400" cap="small" baseline="-25000" dirty="0" smtClean="0">
                    <a:solidFill>
                      <a:srgbClr val="8B1514"/>
                    </a:solidFill>
                  </a:rPr>
                  <a:t> </a:t>
                </a:r>
                <a:r>
                  <a:rPr lang="en-US" sz="1400" cap="small" dirty="0" smtClean="0">
                    <a:solidFill>
                      <a:srgbClr val="8B1514"/>
                    </a:solidFill>
                  </a:rPr>
                  <a:t>over replacement player over an 82 game season. </a:t>
                </a:r>
              </a:p>
              <a:p>
                <a:endParaRPr lang="en-US" sz="1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b="0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400" i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charset="0"/>
                            </a:rPr>
                            <m:t>WAR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400" b="0" i="0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charset="0"/>
                            </a:rPr>
                            <m:t>i</m:t>
                          </m:r>
                        </m:sub>
                      </m:sSub>
                      <m:r>
                        <a:rPr lang="en-US" sz="1400" b="0" i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charset="0"/>
                        </a:rPr>
                        <m:t>= </m:t>
                      </m:r>
                      <m:d>
                        <m:dPr>
                          <m:begChr m:val="["/>
                          <m:endChr m:val="]"/>
                          <m:ctrlPr>
                            <a:rPr lang="pt-BR" sz="1400" b="0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400" i="1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1400" i="0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charset="0"/>
                                </a:rPr>
                                <m:t>win</m:t>
                              </m:r>
                              <m:r>
                                <a:rPr lang="en-US" sz="1400" i="0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charset="0"/>
                                </a:rPr>
                                <m:t>%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1400" i="0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charset="0"/>
                                </a:rPr>
                                <m:t>i</m:t>
                              </m:r>
                            </m:sub>
                          </m:sSub>
                          <m:r>
                            <a:rPr lang="en-US" sz="1400" i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charset="0"/>
                            </a:rPr>
                            <m:t> − </m:t>
                          </m:r>
                          <m:sSub>
                            <m:sSubPr>
                              <m:ctrlPr>
                                <a:rPr lang="en-US" sz="1400" i="1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1400" i="0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charset="0"/>
                                </a:rPr>
                                <m:t>win</m:t>
                              </m:r>
                              <m:r>
                                <a:rPr lang="en-US" sz="1400" i="0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charset="0"/>
                                </a:rPr>
                                <m:t>%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1400" i="0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charset="0"/>
                                </a:rPr>
                                <m:t>Replacement</m:t>
                              </m:r>
                            </m:sub>
                          </m:sSub>
                        </m:e>
                      </m:d>
                      <m:r>
                        <a:rPr lang="en-US" sz="1400" b="0" i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charset="0"/>
                        </a:rPr>
                        <m:t>∗82 </m:t>
                      </m:r>
                    </m:oMath>
                  </m:oMathPara>
                </a14:m>
                <a:endPara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 rotWithShape="0">
                <a:blip r:embed="rId2"/>
                <a:stretch>
                  <a:fillRect l="-1346" t="-162" b="-4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740499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b="1" cap="small" dirty="0" smtClean="0"/>
              <a:t>Analysis </a:t>
            </a:r>
            <a:r>
              <a:rPr lang="en-US" b="1" cap="small" dirty="0" smtClean="0"/>
              <a:t>| </a:t>
            </a:r>
            <a:r>
              <a:rPr lang="en-US" sz="1800" cap="small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WAR and Player Market Value</a:t>
            </a:r>
            <a:endParaRPr lang="en-US" cap="small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911" y="847565"/>
            <a:ext cx="4925592" cy="3995928"/>
          </a:xfrm>
        </p:spPr>
      </p:pic>
    </p:spTree>
    <p:extLst>
      <p:ext uri="{BB962C8B-B14F-4D97-AF65-F5344CB8AC3E}">
        <p14:creationId xmlns:p14="http://schemas.microsoft.com/office/powerpoint/2010/main" val="154449179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b="1" cap="small" dirty="0" smtClean="0"/>
              <a:t>Model |</a:t>
            </a:r>
            <a:r>
              <a:rPr lang="en-US" b="1" cap="small" dirty="0" smtClean="0"/>
              <a:t> </a:t>
            </a:r>
            <a:r>
              <a:rPr lang="en-US" sz="1800" cap="small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Take Always </a:t>
            </a:r>
            <a:endParaRPr lang="en-US" cap="small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en-US" cap="small" dirty="0" smtClean="0"/>
          </a:p>
          <a:p>
            <a:endParaRPr lang="en-US" sz="1000" cap="small" dirty="0"/>
          </a:p>
          <a:p>
            <a:r>
              <a:rPr lang="en-US" cap="small" dirty="0" smtClean="0"/>
              <a:t>Model values dynamic players involved in high yield point events.</a:t>
            </a:r>
          </a:p>
          <a:p>
            <a:pPr lvl="3">
              <a:buFont typeface="Arial" charset="0"/>
              <a:buChar char="•"/>
            </a:pPr>
            <a:r>
              <a:rPr lang="en-US" sz="1600" cap="small" dirty="0">
                <a:solidFill>
                  <a:srgbClr val="8B1514"/>
                </a:solidFill>
              </a:rPr>
              <a:t>	</a:t>
            </a:r>
            <a:r>
              <a:rPr lang="en-US" sz="1600" cap="small" dirty="0" err="1" smtClean="0">
                <a:solidFill>
                  <a:srgbClr val="8B1514"/>
                </a:solidFill>
              </a:rPr>
              <a:t>Draymond</a:t>
            </a:r>
            <a:r>
              <a:rPr lang="en-US" sz="1600" cap="small" dirty="0" smtClean="0">
                <a:solidFill>
                  <a:srgbClr val="8B1514"/>
                </a:solidFill>
              </a:rPr>
              <a:t> Green</a:t>
            </a:r>
            <a:r>
              <a:rPr lang="en-US" sz="1600" cap="small" dirty="0" smtClean="0">
                <a:solidFill>
                  <a:srgbClr val="8B1514"/>
                </a:solidFill>
              </a:rPr>
              <a:t> </a:t>
            </a:r>
          </a:p>
          <a:p>
            <a:endParaRPr lang="en-US" dirty="0"/>
          </a:p>
          <a:p>
            <a:r>
              <a:rPr lang="en-US" cap="small" dirty="0" smtClean="0"/>
              <a:t>Model is </a:t>
            </a:r>
            <a:r>
              <a:rPr lang="en-US" cap="small" dirty="0" smtClean="0"/>
              <a:t>built </a:t>
            </a:r>
            <a:r>
              <a:rPr lang="en-US" cap="small" dirty="0" smtClean="0"/>
              <a:t>to encourage inquiry about why results are the case.</a:t>
            </a:r>
          </a:p>
          <a:p>
            <a:pPr lvl="3">
              <a:buFont typeface="Arial" charset="0"/>
              <a:buChar char="•"/>
            </a:pPr>
            <a:r>
              <a:rPr lang="en-US" sz="1600" cap="small" dirty="0">
                <a:solidFill>
                  <a:srgbClr val="8B1514"/>
                </a:solidFill>
              </a:rPr>
              <a:t>	</a:t>
            </a:r>
            <a:r>
              <a:rPr lang="en-US" sz="1600" cap="small" dirty="0" smtClean="0">
                <a:solidFill>
                  <a:srgbClr val="8B1514"/>
                </a:solidFill>
              </a:rPr>
              <a:t>Kyle Lowry’s success against Cleveland </a:t>
            </a:r>
            <a:endParaRPr lang="en-US" sz="1600" cap="small" dirty="0" smtClean="0">
              <a:solidFill>
                <a:srgbClr val="8B1514"/>
              </a:solidFill>
            </a:endParaRPr>
          </a:p>
          <a:p>
            <a:endParaRPr lang="en-US" cap="small" dirty="0"/>
          </a:p>
          <a:p>
            <a:r>
              <a:rPr lang="en-US" cap="small" dirty="0" smtClean="0"/>
              <a:t>Model provides opportunity for insight that is untouched in results.</a:t>
            </a:r>
          </a:p>
          <a:p>
            <a:pPr lvl="3">
              <a:buFont typeface="Arial" charset="0"/>
              <a:buChar char="•"/>
            </a:pPr>
            <a:r>
              <a:rPr lang="en-US" sz="1600" cap="small" dirty="0" smtClean="0">
                <a:solidFill>
                  <a:srgbClr val="8B1514"/>
                </a:solidFill>
              </a:rPr>
              <a:t>  Lineup specific events </a:t>
            </a:r>
            <a:endParaRPr lang="en-US" sz="1600" cap="small" dirty="0" smtClean="0">
              <a:solidFill>
                <a:srgbClr val="8B1514"/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266985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cap="small" dirty="0" smtClean="0"/>
              <a:t>Thank you!</a:t>
            </a:r>
            <a:endParaRPr lang="en-US" cap="small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49165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U_Preso_16x9_v6">
  <a:themeElements>
    <a:clrScheme name="Stanford2">
      <a:dk1>
        <a:srgbClr val="000000"/>
      </a:dk1>
      <a:lt1>
        <a:srgbClr val="FFFFFF"/>
      </a:lt1>
      <a:dk2>
        <a:srgbClr val="DAD7CB"/>
      </a:dk2>
      <a:lt2>
        <a:srgbClr val="8C1515"/>
      </a:lt2>
      <a:accent1>
        <a:srgbClr val="8D3C1E"/>
      </a:accent1>
      <a:accent2>
        <a:srgbClr val="00505C"/>
      </a:accent2>
      <a:accent3>
        <a:srgbClr val="53284F"/>
      </a:accent3>
      <a:accent4>
        <a:srgbClr val="175E54"/>
      </a:accent4>
      <a:accent5>
        <a:srgbClr val="4D4F53"/>
      </a:accent5>
      <a:accent6>
        <a:srgbClr val="D2C295"/>
      </a:accent6>
      <a:hlink>
        <a:srgbClr val="A4001D"/>
      </a:hlink>
      <a:folHlink>
        <a:srgbClr val="000000"/>
      </a:folHlink>
    </a:clrScheme>
    <a:fontScheme name="Stanford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SU_Template_TopBar">
  <a:themeElements>
    <a:clrScheme name="Stanford2">
      <a:dk1>
        <a:srgbClr val="000000"/>
      </a:dk1>
      <a:lt1>
        <a:srgbClr val="FFFFFF"/>
      </a:lt1>
      <a:dk2>
        <a:srgbClr val="DAD7CB"/>
      </a:dk2>
      <a:lt2>
        <a:srgbClr val="8C1515"/>
      </a:lt2>
      <a:accent1>
        <a:srgbClr val="8D3C1E"/>
      </a:accent1>
      <a:accent2>
        <a:srgbClr val="00505C"/>
      </a:accent2>
      <a:accent3>
        <a:srgbClr val="53284F"/>
      </a:accent3>
      <a:accent4>
        <a:srgbClr val="175E54"/>
      </a:accent4>
      <a:accent5>
        <a:srgbClr val="4D4F53"/>
      </a:accent5>
      <a:accent6>
        <a:srgbClr val="D2C295"/>
      </a:accent6>
      <a:hlink>
        <a:srgbClr val="A4001D"/>
      </a:hlink>
      <a:folHlink>
        <a:srgbClr val="000000"/>
      </a:folHlink>
    </a:clrScheme>
    <a:fontScheme name="Stanford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SU_Preso_16x9_v7</Template>
  <TotalTime>2982</TotalTime>
  <Words>519</Words>
  <Application>Microsoft Macintosh PowerPoint</Application>
  <PresentationFormat>On-screen Show (16:9)</PresentationFormat>
  <Paragraphs>196</Paragraphs>
  <Slides>18</Slides>
  <Notes>1</Notes>
  <HiddenSlides>0</HiddenSlides>
  <MMClips>3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9" baseType="lpstr">
      <vt:lpstr>Calibri</vt:lpstr>
      <vt:lpstr>Cambria Math</vt:lpstr>
      <vt:lpstr>Helvetica Neue</vt:lpstr>
      <vt:lpstr>MS PGothic</vt:lpstr>
      <vt:lpstr>ＭＳ Ｐゴシック</vt:lpstr>
      <vt:lpstr>Source Sans Pro</vt:lpstr>
      <vt:lpstr>Source Sans Pro Semibold</vt:lpstr>
      <vt:lpstr>Wingdings</vt:lpstr>
      <vt:lpstr>Arial</vt:lpstr>
      <vt:lpstr>SU_Preso_16x9_v6</vt:lpstr>
      <vt:lpstr>SU_Template_TopBar</vt:lpstr>
      <vt:lpstr>A Descriptive Model for NBA Player Ratings</vt:lpstr>
      <vt:lpstr>Model Structure | Drivers</vt:lpstr>
      <vt:lpstr>Model Structure | Importance of Event Propensity </vt:lpstr>
      <vt:lpstr>Model Structure | Possession Event Tree</vt:lpstr>
      <vt:lpstr>Model Structure | Possession Event Tree</vt:lpstr>
      <vt:lpstr>Model Structure | Individual Player Model</vt:lpstr>
      <vt:lpstr>Analysis | Total Player Value </vt:lpstr>
      <vt:lpstr>Analysis | Shot Specific Evaluation</vt:lpstr>
      <vt:lpstr>Analysis | Shot Specific Value – League Trends</vt:lpstr>
      <vt:lpstr>Analysis | 3PT Defensive Impact Players</vt:lpstr>
      <vt:lpstr>Analysis | Cleveland’s “Big Three” - Offense</vt:lpstr>
      <vt:lpstr>Analysis | Cleveland’s “Big Three” - Defense</vt:lpstr>
      <vt:lpstr>Analysis | Cleveland’s  “Big Three” – Net Expectancy </vt:lpstr>
      <vt:lpstr>Analysis | Cleveland’s Lowry Problem</vt:lpstr>
      <vt:lpstr>Analysis | Wins Above Replacement </vt:lpstr>
      <vt:lpstr>Analysis | WAR and Player Market Value</vt:lpstr>
      <vt:lpstr>Model | Take Always </vt:lpstr>
      <vt:lpstr>Thank you!</vt:lpstr>
    </vt:vector>
  </TitlesOfParts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Guidelines</dc:title>
  <dc:creator>Norbert Y Chang</dc:creator>
  <dc:description>2012 PowerPoint template redesign</dc:description>
  <cp:lastModifiedBy>Microsoft Office User</cp:lastModifiedBy>
  <cp:revision>114</cp:revision>
  <dcterms:created xsi:type="dcterms:W3CDTF">2016-03-01T05:23:27Z</dcterms:created>
  <dcterms:modified xsi:type="dcterms:W3CDTF">2016-05-25T18:49:21Z</dcterms:modified>
</cp:coreProperties>
</file>