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71"/>
  </p:notesMasterIdLst>
  <p:sldIdLst>
    <p:sldId id="1331" r:id="rId2"/>
    <p:sldId id="1214" r:id="rId3"/>
    <p:sldId id="1233" r:id="rId4"/>
    <p:sldId id="1328" r:id="rId5"/>
    <p:sldId id="1329" r:id="rId6"/>
    <p:sldId id="1330" r:id="rId7"/>
    <p:sldId id="1234" r:id="rId8"/>
    <p:sldId id="1238" r:id="rId9"/>
    <p:sldId id="1239" r:id="rId10"/>
    <p:sldId id="1235" r:id="rId11"/>
    <p:sldId id="1236" r:id="rId12"/>
    <p:sldId id="1240" r:id="rId13"/>
    <p:sldId id="1237" r:id="rId14"/>
    <p:sldId id="1311" r:id="rId15"/>
    <p:sldId id="1313" r:id="rId16"/>
    <p:sldId id="1314" r:id="rId17"/>
    <p:sldId id="1319" r:id="rId18"/>
    <p:sldId id="1315" r:id="rId19"/>
    <p:sldId id="1316" r:id="rId20"/>
    <p:sldId id="1317" r:id="rId21"/>
    <p:sldId id="1318" r:id="rId22"/>
    <p:sldId id="1241" r:id="rId23"/>
    <p:sldId id="1242" r:id="rId24"/>
    <p:sldId id="1255" r:id="rId25"/>
    <p:sldId id="1280" r:id="rId26"/>
    <p:sldId id="1282" r:id="rId27"/>
    <p:sldId id="1283" r:id="rId28"/>
    <p:sldId id="1284" r:id="rId29"/>
    <p:sldId id="1285" r:id="rId30"/>
    <p:sldId id="1286" r:id="rId31"/>
    <p:sldId id="1287" r:id="rId32"/>
    <p:sldId id="1288" r:id="rId33"/>
    <p:sldId id="1289" r:id="rId34"/>
    <p:sldId id="1290" r:id="rId35"/>
    <p:sldId id="1291" r:id="rId36"/>
    <p:sldId id="1292" r:id="rId37"/>
    <p:sldId id="1293" r:id="rId38"/>
    <p:sldId id="1296" r:id="rId39"/>
    <p:sldId id="1320" r:id="rId40"/>
    <p:sldId id="1332" r:id="rId41"/>
    <p:sldId id="1321" r:id="rId42"/>
    <p:sldId id="1322" r:id="rId43"/>
    <p:sldId id="1323" r:id="rId44"/>
    <p:sldId id="1324" r:id="rId45"/>
    <p:sldId id="1325" r:id="rId46"/>
    <p:sldId id="1326" r:id="rId47"/>
    <p:sldId id="1327" r:id="rId48"/>
    <p:sldId id="1248" r:id="rId49"/>
    <p:sldId id="1250" r:id="rId50"/>
    <p:sldId id="1256" r:id="rId51"/>
    <p:sldId id="1261" r:id="rId52"/>
    <p:sldId id="1253" r:id="rId53"/>
    <p:sldId id="1259" r:id="rId54"/>
    <p:sldId id="1258" r:id="rId55"/>
    <p:sldId id="1257" r:id="rId56"/>
    <p:sldId id="1260" r:id="rId57"/>
    <p:sldId id="1254" r:id="rId58"/>
    <p:sldId id="1263" r:id="rId59"/>
    <p:sldId id="1264" r:id="rId60"/>
    <p:sldId id="1265" r:id="rId61"/>
    <p:sldId id="1262" r:id="rId62"/>
    <p:sldId id="1297" r:id="rId63"/>
    <p:sldId id="1298" r:id="rId64"/>
    <p:sldId id="1299" r:id="rId65"/>
    <p:sldId id="1300" r:id="rId66"/>
    <p:sldId id="1225" r:id="rId67"/>
    <p:sldId id="1302" r:id="rId68"/>
    <p:sldId id="1310" r:id="rId69"/>
    <p:sldId id="1342"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3765F0"/>
    <a:srgbClr val="CC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832" autoAdjust="0"/>
    <p:restoredTop sz="96667" autoAdjust="0"/>
  </p:normalViewPr>
  <p:slideViewPr>
    <p:cSldViewPr snapToGrid="0" snapToObjects="1">
      <p:cViewPr varScale="1">
        <p:scale>
          <a:sx n="67" d="100"/>
          <a:sy n="67" d="100"/>
        </p:scale>
        <p:origin x="208"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notesMaster" Target="notesMasters/notesMaster1.xml"/><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559FC8-078E-7E4A-BA88-97A424A9683B}" type="datetimeFigureOut">
              <a:rPr lang="en-US"/>
              <a:pPr/>
              <a:t>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B86F76-11E4-AA44-85B7-9DDEE84A9410}" type="slidenum">
              <a:rPr/>
              <a:pPr/>
              <a:t>‹#›</a:t>
            </a:fld>
            <a:endParaRPr lang="en-US"/>
          </a:p>
        </p:txBody>
      </p:sp>
    </p:spTree>
    <p:extLst>
      <p:ext uri="{BB962C8B-B14F-4D97-AF65-F5344CB8AC3E}">
        <p14:creationId xmlns:p14="http://schemas.microsoft.com/office/powerpoint/2010/main" val="12128135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128"/>
              </a:defRPr>
            </a:lvl1pPr>
            <a:lvl2pPr marL="37931725" indent="-37474525" eaLnBrk="0" hangingPunct="0">
              <a:defRPr sz="1600">
                <a:solidFill>
                  <a:schemeClr val="tx1"/>
                </a:solidFill>
                <a:latin typeface="Times New Roman" charset="0"/>
                <a:ea typeface="ＭＳ Ｐゴシック" charset="-128"/>
              </a:defRPr>
            </a:lvl2pPr>
            <a:lvl3pPr eaLnBrk="0" hangingPunct="0">
              <a:defRPr sz="1600">
                <a:solidFill>
                  <a:schemeClr val="tx1"/>
                </a:solidFill>
                <a:latin typeface="Times New Roman" charset="0"/>
                <a:ea typeface="ＭＳ Ｐゴシック" charset="-128"/>
              </a:defRPr>
            </a:lvl3pPr>
            <a:lvl4pPr eaLnBrk="0" hangingPunct="0">
              <a:defRPr sz="1600">
                <a:solidFill>
                  <a:schemeClr val="tx1"/>
                </a:solidFill>
                <a:latin typeface="Times New Roman" charset="0"/>
                <a:ea typeface="ＭＳ Ｐゴシック" charset="-128"/>
              </a:defRPr>
            </a:lvl4pPr>
            <a:lvl5pPr eaLnBrk="0" hangingPunct="0">
              <a:defRPr sz="1600">
                <a:solidFill>
                  <a:schemeClr val="tx1"/>
                </a:solidFill>
                <a:latin typeface="Times New Roman" charset="0"/>
                <a:ea typeface="ＭＳ Ｐゴシック" charset="-128"/>
              </a:defRPr>
            </a:lvl5pPr>
            <a:lvl6pPr marL="457200" eaLnBrk="0" fontAlgn="base" hangingPunct="0">
              <a:spcBef>
                <a:spcPct val="0"/>
              </a:spcBef>
              <a:spcAft>
                <a:spcPct val="0"/>
              </a:spcAft>
              <a:defRPr sz="1600">
                <a:solidFill>
                  <a:schemeClr val="tx1"/>
                </a:solidFill>
                <a:latin typeface="Times New Roman" charset="0"/>
                <a:ea typeface="ＭＳ Ｐゴシック" charset="-128"/>
              </a:defRPr>
            </a:lvl6pPr>
            <a:lvl7pPr marL="914400" eaLnBrk="0" fontAlgn="base" hangingPunct="0">
              <a:spcBef>
                <a:spcPct val="0"/>
              </a:spcBef>
              <a:spcAft>
                <a:spcPct val="0"/>
              </a:spcAft>
              <a:defRPr sz="1600">
                <a:solidFill>
                  <a:schemeClr val="tx1"/>
                </a:solidFill>
                <a:latin typeface="Times New Roman" charset="0"/>
                <a:ea typeface="ＭＳ Ｐゴシック" charset="-128"/>
              </a:defRPr>
            </a:lvl7pPr>
            <a:lvl8pPr marL="1371600" eaLnBrk="0" fontAlgn="base" hangingPunct="0">
              <a:spcBef>
                <a:spcPct val="0"/>
              </a:spcBef>
              <a:spcAft>
                <a:spcPct val="0"/>
              </a:spcAft>
              <a:defRPr sz="1600">
                <a:solidFill>
                  <a:schemeClr val="tx1"/>
                </a:solidFill>
                <a:latin typeface="Times New Roman" charset="0"/>
                <a:ea typeface="ＭＳ Ｐゴシック" charset="-128"/>
              </a:defRPr>
            </a:lvl8pPr>
            <a:lvl9pPr marL="1828800" eaLnBrk="0" fontAlgn="base" hangingPunct="0">
              <a:spcBef>
                <a:spcPct val="0"/>
              </a:spcBef>
              <a:spcAft>
                <a:spcPct val="0"/>
              </a:spcAft>
              <a:defRPr sz="1600">
                <a:solidFill>
                  <a:schemeClr val="tx1"/>
                </a:solidFill>
                <a:latin typeface="Times New Roman" charset="0"/>
                <a:ea typeface="ＭＳ Ｐゴシック" charset="-128"/>
              </a:defRPr>
            </a:lvl9pPr>
          </a:lstStyle>
          <a:p>
            <a:pPr eaLnBrk="1" hangingPunct="1"/>
            <a:fld id="{D74EF021-3440-0F4A-9CFD-E3E2802C1E76}" type="slidenum">
              <a:rPr lang="en-US" altLang="en-US" sz="1200"/>
              <a:pPr eaLnBrk="1" hangingPunct="1"/>
              <a:t>28</a:t>
            </a:fld>
            <a:endParaRPr lang="en-US" altLang="en-US" sz="1200"/>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buFontTx/>
              <a:buChar char="•"/>
            </a:pPr>
            <a:r>
              <a:rPr lang="en-US" altLang="en-US">
                <a:latin typeface="Times New Roman" charset="0"/>
              </a:rPr>
              <a:t>So if you look at the  hierarchical category structure for, say, furniture.</a:t>
            </a:r>
          </a:p>
          <a:p>
            <a:pPr eaLnBrk="1" hangingPunct="1">
              <a:buFontTx/>
              <a:buChar char="•"/>
            </a:pPr>
            <a:endParaRPr lang="en-US" altLang="en-US">
              <a:latin typeface="Times New Roman" charset="0"/>
            </a:endParaRPr>
          </a:p>
          <a:p>
            <a:pPr eaLnBrk="1" hangingPunct="1">
              <a:buFontTx/>
              <a:buChar char="•"/>
            </a:pPr>
            <a:r>
              <a:rPr lang="en-US" altLang="en-US">
                <a:latin typeface="Times New Roman" charset="0"/>
              </a:rPr>
              <a:t>At one end, have furniture, and at the other end, very specific types of furniture {read}.  </a:t>
            </a:r>
          </a:p>
          <a:p>
            <a:pPr eaLnBrk="1" hangingPunct="1">
              <a:buFontTx/>
              <a:buChar char="•"/>
            </a:pPr>
            <a:r>
              <a:rPr lang="en-US" altLang="en-US">
                <a:latin typeface="Times New Roman" charset="0"/>
              </a:rPr>
              <a:t>In between, in the middle level – e.g. chair, table, lamp – are basic-level categories </a:t>
            </a:r>
          </a:p>
          <a:p>
            <a:pPr eaLnBrk="1" hangingPunct="1">
              <a:buFontTx/>
              <a:buChar char="•"/>
            </a:pPr>
            <a:r>
              <a:rPr lang="en-US" altLang="en-US">
                <a:latin typeface="Times New Roman" charset="0"/>
              </a:rPr>
              <a:t>The other levels can be named too:</a:t>
            </a:r>
          </a:p>
          <a:p>
            <a:pPr lvl="1" eaLnBrk="1" hangingPunct="1">
              <a:buFontTx/>
              <a:buChar char="•"/>
            </a:pPr>
            <a:r>
              <a:rPr lang="en-US" altLang="en-US">
                <a:latin typeface="Times New Roman" charset="0"/>
                <a:ea typeface="ＭＳ Ｐゴシック" charset="-128"/>
              </a:rPr>
              <a:t>Superordinate –  the level above the basic-level category, contains basic level categories </a:t>
            </a:r>
          </a:p>
          <a:p>
            <a:pPr lvl="1" eaLnBrk="1" hangingPunct="1">
              <a:buFontTx/>
              <a:buChar char="•"/>
            </a:pPr>
            <a:r>
              <a:rPr lang="en-US" altLang="en-US">
                <a:latin typeface="Times New Roman" charset="0"/>
                <a:ea typeface="ＭＳ Ｐゴシック" charset="-128"/>
              </a:rPr>
              <a:t>Subordinate is the level below</a:t>
            </a:r>
          </a:p>
          <a:p>
            <a:pPr eaLnBrk="1" hangingPunct="1">
              <a:buFontTx/>
              <a:buChar char="•"/>
            </a:pPr>
            <a:endParaRPr lang="en-US" altLang="en-US">
              <a:latin typeface="Times New Roman" charset="0"/>
            </a:endParaRPr>
          </a:p>
          <a:p>
            <a:pPr eaLnBrk="1" hangingPunct="1">
              <a:buFontTx/>
              <a:buChar char="•"/>
            </a:pPr>
            <a:r>
              <a:rPr lang="en-US" altLang="en-US">
                <a:latin typeface="Times New Roman" charset="0"/>
              </a:rPr>
              <a:t>But in what respects are these basic-level categories considered psychologically or cognitively basic? [next slide]</a:t>
            </a:r>
          </a:p>
        </p:txBody>
      </p:sp>
    </p:spTree>
    <p:extLst>
      <p:ext uri="{BB962C8B-B14F-4D97-AF65-F5344CB8AC3E}">
        <p14:creationId xmlns:p14="http://schemas.microsoft.com/office/powerpoint/2010/main" val="189879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49"/>
            <a:ext cx="2476500" cy="476251"/>
          </a:xfrm>
          <a:prstGeom prst="rect">
            <a:avLst/>
          </a:prstGeom>
        </p:spPr>
        <p:txBody>
          <a:bodyPr/>
          <a:lstStyle>
            <a:lvl1pPr>
              <a:defRPr/>
            </a:lvl1pPr>
          </a:lstStyle>
          <a:p>
            <a:fld id="{B6B7B6C3-E690-4C47-9652-85E7C6F43929}" type="datetimeFigureOut">
              <a:rPr lang="en-US">
                <a:solidFill>
                  <a:prstClr val="black"/>
                </a:solidFill>
              </a:rPr>
              <a:pPr/>
              <a:t>4/20/17</a:t>
            </a:fld>
            <a:endParaRPr lang="en-US">
              <a:solidFill>
                <a:prstClr val="black"/>
              </a:solidFill>
            </a:endParaRPr>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solidFill>
                <a:prstClr val="black"/>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49"/>
            <a:ext cx="2476500" cy="476251"/>
          </a:xfrm>
          <a:prstGeom prst="rect">
            <a:avLst/>
          </a:prstGeom>
        </p:spPr>
        <p:txBody>
          <a:bodyPr/>
          <a:lstStyle>
            <a:lvl1pPr>
              <a:defRPr/>
            </a:lvl1pPr>
          </a:lstStyle>
          <a:p>
            <a:fld id="{B6B7B6C3-E690-4C47-9652-85E7C6F43929}" type="datetimeFigureOut">
              <a:rPr lang="en-US">
                <a:solidFill>
                  <a:prstClr val="black"/>
                </a:solidFill>
              </a:rPr>
              <a:pPr/>
              <a:t>4/20/17</a:t>
            </a:fld>
            <a:endParaRPr lang="en-US">
              <a:solidFill>
                <a:prstClr val="black"/>
              </a:solidFill>
            </a:endParaRPr>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solidFill>
                <a:prstClr val="black"/>
              </a:solidFill>
            </a:endParaRPr>
          </a:p>
        </p:txBody>
      </p:sp>
    </p:spTree>
    <p:extLst>
      <p:ext uri="{BB962C8B-B14F-4D97-AF65-F5344CB8AC3E}">
        <p14:creationId xmlns:p14="http://schemas.microsoft.com/office/powerpoint/2010/main" val="21265907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49"/>
            <a:ext cx="2476500" cy="476251"/>
          </a:xfrm>
          <a:prstGeom prst="rect">
            <a:avLst/>
          </a:prstGeom>
        </p:spPr>
        <p:txBody>
          <a:bodyPr/>
          <a:lstStyle>
            <a:lvl1pPr>
              <a:defRPr/>
            </a:lvl1pPr>
          </a:lstStyle>
          <a:p>
            <a:fld id="{B6B7B6C3-E690-4C47-9652-85E7C6F43929}" type="datetimeFigureOut">
              <a:rPr lang="en-US">
                <a:solidFill>
                  <a:prstClr val="black"/>
                </a:solidFill>
              </a:rPr>
              <a:pPr/>
              <a:t>4/20/17</a:t>
            </a:fld>
            <a:endParaRPr lang="en-US">
              <a:solidFill>
                <a:prstClr val="black"/>
              </a:solidFill>
            </a:endParaRPr>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solidFill>
                <a:prstClr val="black"/>
              </a:solidFill>
            </a:endParaRPr>
          </a:p>
        </p:txBody>
      </p:sp>
    </p:spTree>
    <p:extLst>
      <p:ext uri="{BB962C8B-B14F-4D97-AF65-F5344CB8AC3E}">
        <p14:creationId xmlns:p14="http://schemas.microsoft.com/office/powerpoint/2010/main" val="398759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49"/>
            <a:ext cx="2476500" cy="476251"/>
          </a:xfrm>
          <a:prstGeom prst="rect">
            <a:avLst/>
          </a:prstGeom>
        </p:spPr>
        <p:txBody>
          <a:bodyPr/>
          <a:lstStyle>
            <a:lvl1pPr>
              <a:defRPr/>
            </a:lvl1pPr>
          </a:lstStyle>
          <a:p>
            <a:fld id="{B6B7B6C3-E690-4C47-9652-85E7C6F43929}" type="datetimeFigureOut">
              <a:rPr lang="en-US">
                <a:solidFill>
                  <a:prstClr val="black"/>
                </a:solidFill>
              </a:rPr>
              <a:pPr/>
              <a:t>4/20/17</a:t>
            </a:fld>
            <a:endParaRPr lang="en-US">
              <a:solidFill>
                <a:prstClr val="black"/>
              </a:solidFill>
            </a:endParaRPr>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solidFill>
                <a:prstClr val="black"/>
              </a:solidFill>
            </a:endParaRPr>
          </a:p>
        </p:txBody>
      </p:sp>
    </p:spTree>
    <p:extLst>
      <p:ext uri="{BB962C8B-B14F-4D97-AF65-F5344CB8AC3E}">
        <p14:creationId xmlns:p14="http://schemas.microsoft.com/office/powerpoint/2010/main" val="429432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28" name="Title Placeholder 21"/>
          <p:cNvSpPr>
            <a:spLocks noGrp="1"/>
          </p:cNvSpPr>
          <p:nvPr>
            <p:ph type="title"/>
          </p:nvPr>
        </p:nvSpPr>
        <p:spPr bwMode="auto">
          <a:xfrm>
            <a:off x="914400" y="274639"/>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3" r:id="rId1"/>
    <p:sldLayoutId id="2147483666" r:id="rId2"/>
    <p:sldLayoutId id="2147483665" r:id="rId3"/>
    <p:sldLayoutId id="2147483667" r:id="rId4"/>
  </p:sldLayoutIdLst>
  <p:txStyles>
    <p:titleStyle>
      <a:lvl1pPr algn="l" rtl="0" eaLnBrk="1" fontAlgn="base" hangingPunct="1">
        <a:spcBef>
          <a:spcPct val="0"/>
        </a:spcBef>
        <a:spcAft>
          <a:spcPct val="0"/>
        </a:spcAft>
        <a:defRPr sz="4000" kern="12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2pPr>
      <a:lvl3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3pPr>
      <a:lvl4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4pPr>
      <a:lvl5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5pPr>
      <a:lvl6pPr marL="457200" algn="l" rtl="0" eaLnBrk="1" fontAlgn="base" hangingPunct="1">
        <a:spcBef>
          <a:spcPct val="0"/>
        </a:spcBef>
        <a:spcAft>
          <a:spcPct val="0"/>
        </a:spcAft>
        <a:defRPr sz="4000">
          <a:solidFill>
            <a:schemeClr val="tx2"/>
          </a:solidFill>
          <a:latin typeface="Franklin Gothic Book" pitchFamily="34" charset="0"/>
        </a:defRPr>
      </a:lvl6pPr>
      <a:lvl7pPr marL="914400" algn="l" rtl="0" eaLnBrk="1" fontAlgn="base" hangingPunct="1">
        <a:spcBef>
          <a:spcPct val="0"/>
        </a:spcBef>
        <a:spcAft>
          <a:spcPct val="0"/>
        </a:spcAft>
        <a:defRPr sz="4000">
          <a:solidFill>
            <a:schemeClr val="tx2"/>
          </a:solidFill>
          <a:latin typeface="Franklin Gothic Book" pitchFamily="34" charset="0"/>
        </a:defRPr>
      </a:lvl7pPr>
      <a:lvl8pPr marL="1371600" algn="l" rtl="0" eaLnBrk="1" fontAlgn="base" hangingPunct="1">
        <a:spcBef>
          <a:spcPct val="0"/>
        </a:spcBef>
        <a:spcAft>
          <a:spcPct val="0"/>
        </a:spcAft>
        <a:defRPr sz="4000">
          <a:solidFill>
            <a:schemeClr val="tx2"/>
          </a:solidFill>
          <a:latin typeface="Franklin Gothic Book" pitchFamily="34" charset="0"/>
        </a:defRPr>
      </a:lvl8pPr>
      <a:lvl9pPr marL="1828800" algn="l" rtl="0" eaLnBrk="1" fontAlgn="base" hangingPunct="1">
        <a:spcBef>
          <a:spcPct val="0"/>
        </a:spcBef>
        <a:spcAft>
          <a:spcPct val="0"/>
        </a:spcAft>
        <a:defRPr sz="4000">
          <a:solidFill>
            <a:schemeClr val="tx2"/>
          </a:solidFill>
          <a:latin typeface="Franklin Gothic Book" pitchFamily="34" charset="0"/>
        </a:defRPr>
      </a:lvl9pPr>
    </p:titleStyle>
    <p:bodyStyle>
      <a:lvl1pPr marL="273050" indent="-273050" algn="l" rtl="0" eaLnBrk="1" fontAlgn="base" hangingPunct="1">
        <a:spcBef>
          <a:spcPts val="575"/>
        </a:spcBef>
        <a:spcAft>
          <a:spcPct val="0"/>
        </a:spcAft>
        <a:buClr>
          <a:schemeClr val="accent1"/>
        </a:buClr>
        <a:buSzPct val="85000"/>
        <a:buFont typeface="Wingdings 2" charset="2"/>
        <a:buChar char=""/>
        <a:defRPr sz="2600" kern="1200">
          <a:solidFill>
            <a:schemeClr val="tx1"/>
          </a:solidFill>
          <a:latin typeface="Calibri"/>
          <a:ea typeface="ＭＳ Ｐゴシック" charset="-128"/>
          <a:cs typeface="Calibri"/>
        </a:defRPr>
      </a:lvl1pPr>
      <a:lvl2pPr marL="547688" indent="-228600" algn="l" rtl="0" eaLnBrk="1" fontAlgn="base" hangingPunct="1">
        <a:spcBef>
          <a:spcPts val="375"/>
        </a:spcBef>
        <a:spcAft>
          <a:spcPct val="0"/>
        </a:spcAft>
        <a:buClr>
          <a:schemeClr val="accent2"/>
        </a:buClr>
        <a:buSzPct val="85000"/>
        <a:buFont typeface="Wingdings 2" charset="2"/>
        <a:buChar char=""/>
        <a:defRPr sz="2400" kern="1200">
          <a:solidFill>
            <a:schemeClr val="tx1"/>
          </a:solidFill>
          <a:latin typeface="Calibri"/>
          <a:ea typeface="ＭＳ Ｐゴシック" charset="-128"/>
          <a:cs typeface="Calibri"/>
        </a:defRPr>
      </a:lvl2pPr>
      <a:lvl3pPr marL="822325" indent="-228600" algn="l" rtl="0" eaLnBrk="1" fontAlgn="base" hangingPunct="1">
        <a:spcBef>
          <a:spcPts val="375"/>
        </a:spcBef>
        <a:spcAft>
          <a:spcPct val="0"/>
        </a:spcAft>
        <a:buClr>
          <a:srgbClr val="E6B1AB"/>
        </a:buClr>
        <a:buSzPct val="85000"/>
        <a:buFont typeface="Wingdings 2" charset="2"/>
        <a:buChar char=""/>
        <a:defRPr sz="2000" kern="1200">
          <a:solidFill>
            <a:schemeClr val="tx1"/>
          </a:solidFill>
          <a:latin typeface="Calibri"/>
          <a:ea typeface="ＭＳ Ｐゴシック" charset="-128"/>
          <a:cs typeface="Calibri"/>
        </a:defRPr>
      </a:lvl3pPr>
      <a:lvl4pPr marL="1096963" indent="-228600" algn="l" rtl="0" eaLnBrk="1" fontAlgn="base" hangingPunct="1">
        <a:spcBef>
          <a:spcPts val="375"/>
        </a:spcBef>
        <a:spcAft>
          <a:spcPct val="0"/>
        </a:spcAft>
        <a:buClr>
          <a:srgbClr val="A28E6A"/>
        </a:buClr>
        <a:buSzPct val="80000"/>
        <a:buFont typeface="Wingdings 2" charset="2"/>
        <a:buChar char=""/>
        <a:defRPr sz="2000" kern="1200">
          <a:solidFill>
            <a:schemeClr val="tx1"/>
          </a:solidFill>
          <a:latin typeface="Calibri"/>
          <a:ea typeface="ＭＳ Ｐゴシック" charset="-128"/>
          <a:cs typeface="Calibri"/>
        </a:defRPr>
      </a:lvl4pPr>
      <a:lvl5pPr marL="1371600" indent="-228600" algn="l" rtl="0" eaLnBrk="1" fontAlgn="base" hangingPunct="1">
        <a:spcBef>
          <a:spcPts val="375"/>
        </a:spcBef>
        <a:spcAft>
          <a:spcPct val="0"/>
        </a:spcAft>
        <a:buClr>
          <a:srgbClr val="A28E6A"/>
        </a:buClr>
        <a:buChar char="o"/>
        <a:defRPr sz="2000" kern="1200">
          <a:solidFill>
            <a:schemeClr val="tx1"/>
          </a:solidFill>
          <a:latin typeface="Calibri"/>
          <a:ea typeface="ＭＳ Ｐゴシック" charset="-128"/>
          <a:cs typeface="Calibri"/>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ed.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 card question for today</a:t>
            </a:r>
            <a:endParaRPr lang="en-US" dirty="0"/>
          </a:p>
        </p:txBody>
      </p:sp>
      <p:sp>
        <p:nvSpPr>
          <p:cNvPr id="3" name="Content Placeholder 2"/>
          <p:cNvSpPr>
            <a:spLocks noGrp="1"/>
          </p:cNvSpPr>
          <p:nvPr>
            <p:ph sz="quarter" idx="1"/>
          </p:nvPr>
        </p:nvSpPr>
        <p:spPr/>
        <p:txBody>
          <a:bodyPr/>
          <a:lstStyle/>
          <a:p>
            <a:pPr marL="0" indent="0">
              <a:buNone/>
            </a:pPr>
            <a:r>
              <a:rPr lang="en-US" sz="4400" dirty="0" smtClean="0"/>
              <a:t>What is an example of a feature that Wittgenstein mentions characterizes some games but not others?</a:t>
            </a:r>
            <a:endParaRPr lang="en-US" sz="4400" dirty="0"/>
          </a:p>
        </p:txBody>
      </p:sp>
    </p:spTree>
    <p:extLst>
      <p:ext uri="{BB962C8B-B14F-4D97-AF65-F5344CB8AC3E}">
        <p14:creationId xmlns:p14="http://schemas.microsoft.com/office/powerpoint/2010/main" val="121576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310" y="3172818"/>
            <a:ext cx="8516352" cy="1656358"/>
          </a:xfrm>
        </p:spPr>
        <p:txBody>
          <a:bodyPr>
            <a:noAutofit/>
          </a:bodyPr>
          <a:lstStyle/>
          <a:p>
            <a:r>
              <a:rPr lang="en-US" sz="4400" dirty="0" smtClean="0"/>
              <a:t>Wittgenstein and Word Meaning</a:t>
            </a:r>
            <a:endParaRPr lang="en-US" sz="4400" dirty="0"/>
          </a:p>
        </p:txBody>
      </p:sp>
      <p:sp>
        <p:nvSpPr>
          <p:cNvPr id="3" name="Content Placeholder 2"/>
          <p:cNvSpPr>
            <a:spLocks noGrp="1"/>
          </p:cNvSpPr>
          <p:nvPr>
            <p:ph idx="1"/>
          </p:nvPr>
        </p:nvSpPr>
        <p:spPr>
          <a:xfrm>
            <a:off x="1001664" y="901337"/>
            <a:ext cx="7772400" cy="1590933"/>
          </a:xfrm>
        </p:spPr>
        <p:txBody>
          <a:bodyPr>
            <a:noAutofit/>
          </a:bodyPr>
          <a:lstStyle/>
          <a:p>
            <a:pPr marL="0" indent="0" algn="ctr">
              <a:buNone/>
            </a:pPr>
            <a:r>
              <a:rPr lang="en-US" sz="4800" dirty="0" smtClean="0">
                <a:solidFill>
                  <a:srgbClr val="FF0000"/>
                </a:solidFill>
              </a:rPr>
              <a:t>Think 53: Food Talks</a:t>
            </a:r>
          </a:p>
          <a:p>
            <a:pPr marL="0" indent="0" algn="ctr">
              <a:buNone/>
            </a:pPr>
            <a:r>
              <a:rPr lang="en-US" sz="4000" dirty="0" smtClean="0">
                <a:solidFill>
                  <a:srgbClr val="FF0000"/>
                </a:solidFill>
              </a:rPr>
              <a:t>Dan Jurafsky &amp; Yoshiko Matsumoto</a:t>
            </a:r>
          </a:p>
          <a:p>
            <a:pPr marL="0" indent="0" algn="ctr">
              <a:buNone/>
            </a:pPr>
            <a:endParaRPr lang="en-US" sz="2400" dirty="0" smtClean="0"/>
          </a:p>
          <a:p>
            <a:pPr marL="0" indent="0">
              <a:buNone/>
            </a:pPr>
            <a:endParaRPr lang="en-US" sz="1600" dirty="0"/>
          </a:p>
        </p:txBody>
      </p:sp>
      <p:sp>
        <p:nvSpPr>
          <p:cNvPr id="4" name="TextBox 3"/>
          <p:cNvSpPr txBox="1"/>
          <p:nvPr/>
        </p:nvSpPr>
        <p:spPr>
          <a:xfrm>
            <a:off x="3513909" y="5812971"/>
            <a:ext cx="2258952" cy="369332"/>
          </a:xfrm>
          <a:prstGeom prst="rect">
            <a:avLst/>
          </a:prstGeom>
          <a:noFill/>
        </p:spPr>
        <p:txBody>
          <a:bodyPr wrap="none" rtlCol="0">
            <a:spAutoFit/>
          </a:bodyPr>
          <a:lstStyle/>
          <a:p>
            <a:r>
              <a:rPr lang="en-US" dirty="0" smtClean="0"/>
              <a:t>Thursday, April 20, 2017</a:t>
            </a:r>
            <a:endParaRPr lang="en-US" dirty="0"/>
          </a:p>
        </p:txBody>
      </p:sp>
    </p:spTree>
    <p:extLst>
      <p:ext uri="{BB962C8B-B14F-4D97-AF65-F5344CB8AC3E}">
        <p14:creationId xmlns:p14="http://schemas.microsoft.com/office/powerpoint/2010/main" val="17063569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words mean?</a:t>
            </a:r>
            <a:endParaRPr lang="en-US" dirty="0"/>
          </a:p>
        </p:txBody>
      </p:sp>
      <p:sp>
        <p:nvSpPr>
          <p:cNvPr id="3" name="Content Placeholder 2"/>
          <p:cNvSpPr>
            <a:spLocks noGrp="1"/>
          </p:cNvSpPr>
          <p:nvPr>
            <p:ph sz="quarter" idx="1"/>
          </p:nvPr>
        </p:nvSpPr>
        <p:spPr>
          <a:xfrm>
            <a:off x="914400" y="2286000"/>
            <a:ext cx="7772400" cy="3733800"/>
          </a:xfrm>
        </p:spPr>
        <p:txBody>
          <a:bodyPr/>
          <a:lstStyle/>
          <a:p>
            <a:r>
              <a:rPr lang="en-US" sz="3200" dirty="0"/>
              <a:t>First thought: look in a dictionary</a:t>
            </a:r>
          </a:p>
          <a:p>
            <a:endParaRPr lang="en-US" sz="3200" dirty="0" smtClean="0">
              <a:hlinkClick r:id="rId2"/>
            </a:endParaRPr>
          </a:p>
          <a:p>
            <a:r>
              <a:rPr lang="en-US" sz="3200" dirty="0" smtClean="0">
                <a:hlinkClick r:id="rId2"/>
              </a:rPr>
              <a:t>http://www.oed.com/</a:t>
            </a:r>
            <a:endParaRPr lang="en-US" sz="3200" dirty="0" smtClean="0"/>
          </a:p>
          <a:p>
            <a:endParaRPr lang="en-US" dirty="0"/>
          </a:p>
          <a:p>
            <a:endParaRPr lang="en-US" dirty="0" smtClean="0"/>
          </a:p>
          <a:p>
            <a:endParaRPr lang="en-US" dirty="0"/>
          </a:p>
        </p:txBody>
      </p:sp>
    </p:spTree>
    <p:extLst>
      <p:ext uri="{BB962C8B-B14F-4D97-AF65-F5344CB8AC3E}">
        <p14:creationId xmlns:p14="http://schemas.microsoft.com/office/powerpoint/2010/main" val="608575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9"/>
            <a:ext cx="7772400" cy="721741"/>
          </a:xfrm>
        </p:spPr>
        <p:txBody>
          <a:bodyPr/>
          <a:lstStyle/>
          <a:p>
            <a:r>
              <a:rPr lang="en-US" dirty="0" smtClean="0"/>
              <a:t>Words, Lemmas, and Senses</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14778" y="1499935"/>
            <a:ext cx="4239017" cy="299224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778" y="4678882"/>
            <a:ext cx="3920169" cy="19647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5458" y="2018974"/>
            <a:ext cx="4798580" cy="24340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5458" y="2686184"/>
            <a:ext cx="4498542" cy="1884095"/>
          </a:xfrm>
          <a:prstGeom prst="rect">
            <a:avLst/>
          </a:prstGeom>
        </p:spPr>
      </p:pic>
      <p:sp>
        <p:nvSpPr>
          <p:cNvPr id="10" name="TextBox 9"/>
          <p:cNvSpPr txBox="1"/>
          <p:nvPr/>
        </p:nvSpPr>
        <p:spPr>
          <a:xfrm>
            <a:off x="4059989" y="948839"/>
            <a:ext cx="1213794" cy="646331"/>
          </a:xfrm>
          <a:prstGeom prst="rect">
            <a:avLst/>
          </a:prstGeom>
          <a:noFill/>
        </p:spPr>
        <p:txBody>
          <a:bodyPr wrap="none" rtlCol="0">
            <a:spAutoFit/>
          </a:bodyPr>
          <a:lstStyle/>
          <a:p>
            <a:r>
              <a:rPr lang="en-US" sz="3600" b="1" smtClean="0">
                <a:solidFill>
                  <a:srgbClr val="0432FF"/>
                </a:solidFill>
              </a:rPr>
              <a:t>sense</a:t>
            </a:r>
            <a:endParaRPr lang="en-US" b="1" dirty="0">
              <a:solidFill>
                <a:srgbClr val="0432FF"/>
              </a:solidFill>
            </a:endParaRPr>
          </a:p>
        </p:txBody>
      </p:sp>
      <p:sp>
        <p:nvSpPr>
          <p:cNvPr id="11" name="Freeform 10"/>
          <p:cNvSpPr/>
          <p:nvPr/>
        </p:nvSpPr>
        <p:spPr>
          <a:xfrm>
            <a:off x="114297" y="3068408"/>
            <a:ext cx="280388" cy="234664"/>
          </a:xfrm>
          <a:custGeom>
            <a:avLst/>
            <a:gdLst>
              <a:gd name="connsiteX0" fmla="*/ 85725 w 280388"/>
              <a:gd name="connsiteY0" fmla="*/ 3412 h 234664"/>
              <a:gd name="connsiteX1" fmla="*/ 57150 w 280388"/>
              <a:gd name="connsiteY1" fmla="*/ 203437 h 234664"/>
              <a:gd name="connsiteX2" fmla="*/ 142875 w 280388"/>
              <a:gd name="connsiteY2" fmla="*/ 232012 h 234664"/>
              <a:gd name="connsiteX3" fmla="*/ 271463 w 280388"/>
              <a:gd name="connsiteY3" fmla="*/ 217725 h 234664"/>
              <a:gd name="connsiteX4" fmla="*/ 257175 w 280388"/>
              <a:gd name="connsiteY4" fmla="*/ 117712 h 234664"/>
              <a:gd name="connsiteX5" fmla="*/ 185738 w 280388"/>
              <a:gd name="connsiteY5" fmla="*/ 3412 h 234664"/>
              <a:gd name="connsiteX6" fmla="*/ 0 w 280388"/>
              <a:gd name="connsiteY6" fmla="*/ 3412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388" h="234664">
                <a:moveTo>
                  <a:pt x="85725" y="3412"/>
                </a:moveTo>
                <a:cubicBezTo>
                  <a:pt x="76200" y="70087"/>
                  <a:pt x="40815" y="138096"/>
                  <a:pt x="57150" y="203437"/>
                </a:cubicBezTo>
                <a:cubicBezTo>
                  <a:pt x="64455" y="232658"/>
                  <a:pt x="142875" y="232012"/>
                  <a:pt x="142875" y="232012"/>
                </a:cubicBezTo>
                <a:cubicBezTo>
                  <a:pt x="185738" y="227250"/>
                  <a:pt x="240968" y="248220"/>
                  <a:pt x="271463" y="217725"/>
                </a:cubicBezTo>
                <a:cubicBezTo>
                  <a:pt x="295276" y="193912"/>
                  <a:pt x="264747" y="150526"/>
                  <a:pt x="257175" y="117712"/>
                </a:cubicBezTo>
                <a:cubicBezTo>
                  <a:pt x="249280" y="83500"/>
                  <a:pt x="238777" y="10042"/>
                  <a:pt x="185738" y="3412"/>
                </a:cubicBezTo>
                <a:cubicBezTo>
                  <a:pt x="124303" y="-4267"/>
                  <a:pt x="61913" y="3412"/>
                  <a:pt x="0" y="3412"/>
                </a:cubicBezTo>
              </a:path>
            </a:pathLst>
          </a:custGeom>
          <a:noFill/>
          <a:ln w="2222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4645458" y="2018974"/>
            <a:ext cx="280388" cy="234664"/>
          </a:xfrm>
          <a:custGeom>
            <a:avLst/>
            <a:gdLst>
              <a:gd name="connsiteX0" fmla="*/ 85725 w 280388"/>
              <a:gd name="connsiteY0" fmla="*/ 3412 h 234664"/>
              <a:gd name="connsiteX1" fmla="*/ 57150 w 280388"/>
              <a:gd name="connsiteY1" fmla="*/ 203437 h 234664"/>
              <a:gd name="connsiteX2" fmla="*/ 142875 w 280388"/>
              <a:gd name="connsiteY2" fmla="*/ 232012 h 234664"/>
              <a:gd name="connsiteX3" fmla="*/ 271463 w 280388"/>
              <a:gd name="connsiteY3" fmla="*/ 217725 h 234664"/>
              <a:gd name="connsiteX4" fmla="*/ 257175 w 280388"/>
              <a:gd name="connsiteY4" fmla="*/ 117712 h 234664"/>
              <a:gd name="connsiteX5" fmla="*/ 185738 w 280388"/>
              <a:gd name="connsiteY5" fmla="*/ 3412 h 234664"/>
              <a:gd name="connsiteX6" fmla="*/ 0 w 280388"/>
              <a:gd name="connsiteY6" fmla="*/ 3412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388" h="234664">
                <a:moveTo>
                  <a:pt x="85725" y="3412"/>
                </a:moveTo>
                <a:cubicBezTo>
                  <a:pt x="76200" y="70087"/>
                  <a:pt x="40815" y="138096"/>
                  <a:pt x="57150" y="203437"/>
                </a:cubicBezTo>
                <a:cubicBezTo>
                  <a:pt x="64455" y="232658"/>
                  <a:pt x="142875" y="232012"/>
                  <a:pt x="142875" y="232012"/>
                </a:cubicBezTo>
                <a:cubicBezTo>
                  <a:pt x="185738" y="227250"/>
                  <a:pt x="240968" y="248220"/>
                  <a:pt x="271463" y="217725"/>
                </a:cubicBezTo>
                <a:cubicBezTo>
                  <a:pt x="295276" y="193912"/>
                  <a:pt x="264747" y="150526"/>
                  <a:pt x="257175" y="117712"/>
                </a:cubicBezTo>
                <a:cubicBezTo>
                  <a:pt x="249280" y="83500"/>
                  <a:pt x="238777" y="10042"/>
                  <a:pt x="185738" y="3412"/>
                </a:cubicBezTo>
                <a:cubicBezTo>
                  <a:pt x="124303" y="-4267"/>
                  <a:pt x="61913" y="3412"/>
                  <a:pt x="0" y="3412"/>
                </a:cubicBezTo>
              </a:path>
            </a:pathLst>
          </a:custGeom>
          <a:noFill/>
          <a:ln w="2222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104668" y="4783212"/>
            <a:ext cx="280388" cy="234664"/>
          </a:xfrm>
          <a:custGeom>
            <a:avLst/>
            <a:gdLst>
              <a:gd name="connsiteX0" fmla="*/ 85725 w 280388"/>
              <a:gd name="connsiteY0" fmla="*/ 3412 h 234664"/>
              <a:gd name="connsiteX1" fmla="*/ 57150 w 280388"/>
              <a:gd name="connsiteY1" fmla="*/ 203437 h 234664"/>
              <a:gd name="connsiteX2" fmla="*/ 142875 w 280388"/>
              <a:gd name="connsiteY2" fmla="*/ 232012 h 234664"/>
              <a:gd name="connsiteX3" fmla="*/ 271463 w 280388"/>
              <a:gd name="connsiteY3" fmla="*/ 217725 h 234664"/>
              <a:gd name="connsiteX4" fmla="*/ 257175 w 280388"/>
              <a:gd name="connsiteY4" fmla="*/ 117712 h 234664"/>
              <a:gd name="connsiteX5" fmla="*/ 185738 w 280388"/>
              <a:gd name="connsiteY5" fmla="*/ 3412 h 234664"/>
              <a:gd name="connsiteX6" fmla="*/ 0 w 280388"/>
              <a:gd name="connsiteY6" fmla="*/ 3412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388" h="234664">
                <a:moveTo>
                  <a:pt x="85725" y="3412"/>
                </a:moveTo>
                <a:cubicBezTo>
                  <a:pt x="76200" y="70087"/>
                  <a:pt x="40815" y="138096"/>
                  <a:pt x="57150" y="203437"/>
                </a:cubicBezTo>
                <a:cubicBezTo>
                  <a:pt x="64455" y="232658"/>
                  <a:pt x="142875" y="232012"/>
                  <a:pt x="142875" y="232012"/>
                </a:cubicBezTo>
                <a:cubicBezTo>
                  <a:pt x="185738" y="227250"/>
                  <a:pt x="240968" y="248220"/>
                  <a:pt x="271463" y="217725"/>
                </a:cubicBezTo>
                <a:cubicBezTo>
                  <a:pt x="295276" y="193912"/>
                  <a:pt x="264747" y="150526"/>
                  <a:pt x="257175" y="117712"/>
                </a:cubicBezTo>
                <a:cubicBezTo>
                  <a:pt x="249280" y="83500"/>
                  <a:pt x="238777" y="10042"/>
                  <a:pt x="185738" y="3412"/>
                </a:cubicBezTo>
                <a:cubicBezTo>
                  <a:pt x="124303" y="-4267"/>
                  <a:pt x="61913" y="3412"/>
                  <a:pt x="0" y="3412"/>
                </a:cubicBezTo>
              </a:path>
            </a:pathLst>
          </a:custGeom>
          <a:noFill/>
          <a:ln w="2222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4683554" y="2614297"/>
            <a:ext cx="280388" cy="234664"/>
          </a:xfrm>
          <a:custGeom>
            <a:avLst/>
            <a:gdLst>
              <a:gd name="connsiteX0" fmla="*/ 85725 w 280388"/>
              <a:gd name="connsiteY0" fmla="*/ 3412 h 234664"/>
              <a:gd name="connsiteX1" fmla="*/ 57150 w 280388"/>
              <a:gd name="connsiteY1" fmla="*/ 203437 h 234664"/>
              <a:gd name="connsiteX2" fmla="*/ 142875 w 280388"/>
              <a:gd name="connsiteY2" fmla="*/ 232012 h 234664"/>
              <a:gd name="connsiteX3" fmla="*/ 271463 w 280388"/>
              <a:gd name="connsiteY3" fmla="*/ 217725 h 234664"/>
              <a:gd name="connsiteX4" fmla="*/ 257175 w 280388"/>
              <a:gd name="connsiteY4" fmla="*/ 117712 h 234664"/>
              <a:gd name="connsiteX5" fmla="*/ 185738 w 280388"/>
              <a:gd name="connsiteY5" fmla="*/ 3412 h 234664"/>
              <a:gd name="connsiteX6" fmla="*/ 0 w 280388"/>
              <a:gd name="connsiteY6" fmla="*/ 3412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388" h="234664">
                <a:moveTo>
                  <a:pt x="85725" y="3412"/>
                </a:moveTo>
                <a:cubicBezTo>
                  <a:pt x="76200" y="70087"/>
                  <a:pt x="40815" y="138096"/>
                  <a:pt x="57150" y="203437"/>
                </a:cubicBezTo>
                <a:cubicBezTo>
                  <a:pt x="64455" y="232658"/>
                  <a:pt x="142875" y="232012"/>
                  <a:pt x="142875" y="232012"/>
                </a:cubicBezTo>
                <a:cubicBezTo>
                  <a:pt x="185738" y="227250"/>
                  <a:pt x="240968" y="248220"/>
                  <a:pt x="271463" y="217725"/>
                </a:cubicBezTo>
                <a:cubicBezTo>
                  <a:pt x="295276" y="193912"/>
                  <a:pt x="264747" y="150526"/>
                  <a:pt x="257175" y="117712"/>
                </a:cubicBezTo>
                <a:cubicBezTo>
                  <a:pt x="249280" y="83500"/>
                  <a:pt x="238777" y="10042"/>
                  <a:pt x="185738" y="3412"/>
                </a:cubicBezTo>
                <a:cubicBezTo>
                  <a:pt x="124303" y="-4267"/>
                  <a:pt x="61913" y="3412"/>
                  <a:pt x="0" y="3412"/>
                </a:cubicBezTo>
              </a:path>
            </a:pathLst>
          </a:custGeom>
          <a:noFill/>
          <a:ln w="2222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85612" y="6121480"/>
            <a:ext cx="280388" cy="234664"/>
          </a:xfrm>
          <a:custGeom>
            <a:avLst/>
            <a:gdLst>
              <a:gd name="connsiteX0" fmla="*/ 85725 w 280388"/>
              <a:gd name="connsiteY0" fmla="*/ 3412 h 234664"/>
              <a:gd name="connsiteX1" fmla="*/ 57150 w 280388"/>
              <a:gd name="connsiteY1" fmla="*/ 203437 h 234664"/>
              <a:gd name="connsiteX2" fmla="*/ 142875 w 280388"/>
              <a:gd name="connsiteY2" fmla="*/ 232012 h 234664"/>
              <a:gd name="connsiteX3" fmla="*/ 271463 w 280388"/>
              <a:gd name="connsiteY3" fmla="*/ 217725 h 234664"/>
              <a:gd name="connsiteX4" fmla="*/ 257175 w 280388"/>
              <a:gd name="connsiteY4" fmla="*/ 117712 h 234664"/>
              <a:gd name="connsiteX5" fmla="*/ 185738 w 280388"/>
              <a:gd name="connsiteY5" fmla="*/ 3412 h 234664"/>
              <a:gd name="connsiteX6" fmla="*/ 0 w 280388"/>
              <a:gd name="connsiteY6" fmla="*/ 3412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388" h="234664">
                <a:moveTo>
                  <a:pt x="85725" y="3412"/>
                </a:moveTo>
                <a:cubicBezTo>
                  <a:pt x="76200" y="70087"/>
                  <a:pt x="40815" y="138096"/>
                  <a:pt x="57150" y="203437"/>
                </a:cubicBezTo>
                <a:cubicBezTo>
                  <a:pt x="64455" y="232658"/>
                  <a:pt x="142875" y="232012"/>
                  <a:pt x="142875" y="232012"/>
                </a:cubicBezTo>
                <a:cubicBezTo>
                  <a:pt x="185738" y="227250"/>
                  <a:pt x="240968" y="248220"/>
                  <a:pt x="271463" y="217725"/>
                </a:cubicBezTo>
                <a:cubicBezTo>
                  <a:pt x="295276" y="193912"/>
                  <a:pt x="264747" y="150526"/>
                  <a:pt x="257175" y="117712"/>
                </a:cubicBezTo>
                <a:cubicBezTo>
                  <a:pt x="249280" y="83500"/>
                  <a:pt x="238777" y="10042"/>
                  <a:pt x="185738" y="3412"/>
                </a:cubicBezTo>
                <a:cubicBezTo>
                  <a:pt x="124303" y="-4267"/>
                  <a:pt x="61913" y="3412"/>
                  <a:pt x="0" y="3412"/>
                </a:cubicBezTo>
              </a:path>
            </a:pathLst>
          </a:custGeom>
          <a:noFill/>
          <a:ln w="2222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42837" y="996380"/>
            <a:ext cx="3031723" cy="860994"/>
            <a:chOff x="42837" y="996380"/>
            <a:chExt cx="3031723" cy="860994"/>
          </a:xfrm>
        </p:grpSpPr>
        <p:sp>
          <p:nvSpPr>
            <p:cNvPr id="8" name="Freeform 7"/>
            <p:cNvSpPr/>
            <p:nvPr/>
          </p:nvSpPr>
          <p:spPr>
            <a:xfrm>
              <a:off x="42837" y="1272549"/>
              <a:ext cx="1471874" cy="584825"/>
            </a:xfrm>
            <a:custGeom>
              <a:avLst/>
              <a:gdLst>
                <a:gd name="connsiteX0" fmla="*/ 800126 w 1471874"/>
                <a:gd name="connsiteY0" fmla="*/ 117050 h 688550"/>
                <a:gd name="connsiteX1" fmla="*/ 200051 w 1471874"/>
                <a:gd name="connsiteY1" fmla="*/ 145625 h 688550"/>
                <a:gd name="connsiteX2" fmla="*/ 28601 w 1471874"/>
                <a:gd name="connsiteY2" fmla="*/ 174200 h 688550"/>
                <a:gd name="connsiteX3" fmla="*/ 26 w 1471874"/>
                <a:gd name="connsiteY3" fmla="*/ 217063 h 688550"/>
                <a:gd name="connsiteX4" fmla="*/ 28601 w 1471874"/>
                <a:gd name="connsiteY4" fmla="*/ 345650 h 688550"/>
                <a:gd name="connsiteX5" fmla="*/ 71463 w 1471874"/>
                <a:gd name="connsiteY5" fmla="*/ 388513 h 688550"/>
                <a:gd name="connsiteX6" fmla="*/ 128613 w 1471874"/>
                <a:gd name="connsiteY6" fmla="*/ 474238 h 688550"/>
                <a:gd name="connsiteX7" fmla="*/ 214338 w 1471874"/>
                <a:gd name="connsiteY7" fmla="*/ 545675 h 688550"/>
                <a:gd name="connsiteX8" fmla="*/ 342926 w 1471874"/>
                <a:gd name="connsiteY8" fmla="*/ 631400 h 688550"/>
                <a:gd name="connsiteX9" fmla="*/ 385788 w 1471874"/>
                <a:gd name="connsiteY9" fmla="*/ 659975 h 688550"/>
                <a:gd name="connsiteX10" fmla="*/ 442938 w 1471874"/>
                <a:gd name="connsiteY10" fmla="*/ 674263 h 688550"/>
                <a:gd name="connsiteX11" fmla="*/ 485801 w 1471874"/>
                <a:gd name="connsiteY11" fmla="*/ 688550 h 688550"/>
                <a:gd name="connsiteX12" fmla="*/ 1014438 w 1471874"/>
                <a:gd name="connsiteY12" fmla="*/ 674263 h 688550"/>
                <a:gd name="connsiteX13" fmla="*/ 1171601 w 1471874"/>
                <a:gd name="connsiteY13" fmla="*/ 645688 h 688550"/>
                <a:gd name="connsiteX14" fmla="*/ 1271613 w 1471874"/>
                <a:gd name="connsiteY14" fmla="*/ 631400 h 688550"/>
                <a:gd name="connsiteX15" fmla="*/ 1428776 w 1471874"/>
                <a:gd name="connsiteY15" fmla="*/ 588538 h 688550"/>
                <a:gd name="connsiteX16" fmla="*/ 1471638 w 1471874"/>
                <a:gd name="connsiteY16" fmla="*/ 502813 h 688550"/>
                <a:gd name="connsiteX17" fmla="*/ 1400201 w 1471874"/>
                <a:gd name="connsiteY17" fmla="*/ 402800 h 688550"/>
                <a:gd name="connsiteX18" fmla="*/ 1257326 w 1471874"/>
                <a:gd name="connsiteY18" fmla="*/ 317075 h 688550"/>
                <a:gd name="connsiteX19" fmla="*/ 1128738 w 1471874"/>
                <a:gd name="connsiteY19" fmla="*/ 245638 h 688550"/>
                <a:gd name="connsiteX20" fmla="*/ 1000151 w 1471874"/>
                <a:gd name="connsiteY20" fmla="*/ 174200 h 688550"/>
                <a:gd name="connsiteX21" fmla="*/ 943001 w 1471874"/>
                <a:gd name="connsiteY21" fmla="*/ 131338 h 688550"/>
                <a:gd name="connsiteX22" fmla="*/ 900138 w 1471874"/>
                <a:gd name="connsiteY22" fmla="*/ 102763 h 688550"/>
                <a:gd name="connsiteX23" fmla="*/ 842988 w 1471874"/>
                <a:gd name="connsiteY23" fmla="*/ 59900 h 688550"/>
                <a:gd name="connsiteX24" fmla="*/ 800126 w 1471874"/>
                <a:gd name="connsiteY24" fmla="*/ 45613 h 688550"/>
                <a:gd name="connsiteX25" fmla="*/ 757263 w 1471874"/>
                <a:gd name="connsiteY25" fmla="*/ 17038 h 688550"/>
                <a:gd name="connsiteX26" fmla="*/ 600101 w 1471874"/>
                <a:gd name="connsiteY26" fmla="*/ 2750 h 68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71874" h="688550">
                  <a:moveTo>
                    <a:pt x="800126" y="117050"/>
                  </a:moveTo>
                  <a:cubicBezTo>
                    <a:pt x="-55360" y="140814"/>
                    <a:pt x="507686" y="101677"/>
                    <a:pt x="200051" y="145625"/>
                  </a:cubicBezTo>
                  <a:cubicBezTo>
                    <a:pt x="43973" y="167922"/>
                    <a:pt x="134402" y="147751"/>
                    <a:pt x="28601" y="174200"/>
                  </a:cubicBezTo>
                  <a:cubicBezTo>
                    <a:pt x="19076" y="188488"/>
                    <a:pt x="1922" y="199996"/>
                    <a:pt x="26" y="217063"/>
                  </a:cubicBezTo>
                  <a:cubicBezTo>
                    <a:pt x="-715" y="223735"/>
                    <a:pt x="14252" y="324126"/>
                    <a:pt x="28601" y="345650"/>
                  </a:cubicBezTo>
                  <a:cubicBezTo>
                    <a:pt x="39809" y="362462"/>
                    <a:pt x="59058" y="372564"/>
                    <a:pt x="71463" y="388513"/>
                  </a:cubicBezTo>
                  <a:cubicBezTo>
                    <a:pt x="92547" y="415622"/>
                    <a:pt x="100038" y="455188"/>
                    <a:pt x="128613" y="474238"/>
                  </a:cubicBezTo>
                  <a:cubicBezTo>
                    <a:pt x="223344" y="537391"/>
                    <a:pt x="118085" y="463172"/>
                    <a:pt x="214338" y="545675"/>
                  </a:cubicBezTo>
                  <a:cubicBezTo>
                    <a:pt x="265561" y="589581"/>
                    <a:pt x="283889" y="594502"/>
                    <a:pt x="342926" y="631400"/>
                  </a:cubicBezTo>
                  <a:cubicBezTo>
                    <a:pt x="357487" y="640501"/>
                    <a:pt x="370005" y="653211"/>
                    <a:pt x="385788" y="659975"/>
                  </a:cubicBezTo>
                  <a:cubicBezTo>
                    <a:pt x="403837" y="667710"/>
                    <a:pt x="424057" y="668869"/>
                    <a:pt x="442938" y="674263"/>
                  </a:cubicBezTo>
                  <a:cubicBezTo>
                    <a:pt x="457419" y="678400"/>
                    <a:pt x="471513" y="683788"/>
                    <a:pt x="485801" y="688550"/>
                  </a:cubicBezTo>
                  <a:lnTo>
                    <a:pt x="1014438" y="674263"/>
                  </a:lnTo>
                  <a:cubicBezTo>
                    <a:pt x="1125574" y="669211"/>
                    <a:pt x="1086629" y="661137"/>
                    <a:pt x="1171601" y="645688"/>
                  </a:cubicBezTo>
                  <a:cubicBezTo>
                    <a:pt x="1204734" y="639664"/>
                    <a:pt x="1238591" y="638004"/>
                    <a:pt x="1271613" y="631400"/>
                  </a:cubicBezTo>
                  <a:cubicBezTo>
                    <a:pt x="1352178" y="615287"/>
                    <a:pt x="1367195" y="609064"/>
                    <a:pt x="1428776" y="588538"/>
                  </a:cubicBezTo>
                  <a:cubicBezTo>
                    <a:pt x="1439256" y="572818"/>
                    <a:pt x="1475118" y="527170"/>
                    <a:pt x="1471638" y="502813"/>
                  </a:cubicBezTo>
                  <a:cubicBezTo>
                    <a:pt x="1466431" y="466363"/>
                    <a:pt x="1427382" y="423941"/>
                    <a:pt x="1400201" y="402800"/>
                  </a:cubicBezTo>
                  <a:cubicBezTo>
                    <a:pt x="1313063" y="335026"/>
                    <a:pt x="1335079" y="360271"/>
                    <a:pt x="1257326" y="317075"/>
                  </a:cubicBezTo>
                  <a:cubicBezTo>
                    <a:pt x="1095864" y="227375"/>
                    <a:pt x="1265764" y="314151"/>
                    <a:pt x="1128738" y="245638"/>
                  </a:cubicBezTo>
                  <a:cubicBezTo>
                    <a:pt x="1041125" y="158022"/>
                    <a:pt x="1140007" y="244127"/>
                    <a:pt x="1000151" y="174200"/>
                  </a:cubicBezTo>
                  <a:cubicBezTo>
                    <a:pt x="978853" y="163551"/>
                    <a:pt x="962378" y="145179"/>
                    <a:pt x="943001" y="131338"/>
                  </a:cubicBezTo>
                  <a:cubicBezTo>
                    <a:pt x="929028" y="121357"/>
                    <a:pt x="914111" y="112744"/>
                    <a:pt x="900138" y="102763"/>
                  </a:cubicBezTo>
                  <a:cubicBezTo>
                    <a:pt x="880761" y="88922"/>
                    <a:pt x="863663" y="71714"/>
                    <a:pt x="842988" y="59900"/>
                  </a:cubicBezTo>
                  <a:cubicBezTo>
                    <a:pt x="829912" y="52428"/>
                    <a:pt x="814413" y="50375"/>
                    <a:pt x="800126" y="45613"/>
                  </a:cubicBezTo>
                  <a:cubicBezTo>
                    <a:pt x="785838" y="36088"/>
                    <a:pt x="772622" y="24717"/>
                    <a:pt x="757263" y="17038"/>
                  </a:cubicBezTo>
                  <a:cubicBezTo>
                    <a:pt x="704590" y="-9299"/>
                    <a:pt x="662841" y="2750"/>
                    <a:pt x="600101" y="2750"/>
                  </a:cubicBezTo>
                </a:path>
              </a:pathLst>
            </a:custGeom>
            <a:noFill/>
            <a:ln w="28575">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86652" y="996380"/>
              <a:ext cx="1487908" cy="646331"/>
            </a:xfrm>
            <a:prstGeom prst="rect">
              <a:avLst/>
            </a:prstGeom>
            <a:noFill/>
          </p:spPr>
          <p:txBody>
            <a:bodyPr wrap="none" rtlCol="0">
              <a:spAutoFit/>
            </a:bodyPr>
            <a:lstStyle/>
            <a:p>
              <a:r>
                <a:rPr lang="en-US" sz="3600" b="1" dirty="0" smtClean="0">
                  <a:solidFill>
                    <a:srgbClr val="0432FF"/>
                  </a:solidFill>
                </a:rPr>
                <a:t>lemma</a:t>
              </a:r>
              <a:endParaRPr lang="en-US" b="1" dirty="0">
                <a:solidFill>
                  <a:srgbClr val="0432FF"/>
                </a:solidFill>
              </a:endParaRPr>
            </a:p>
          </p:txBody>
        </p:sp>
        <p:cxnSp>
          <p:nvCxnSpPr>
            <p:cNvPr id="18" name="Straight Arrow Connector 17"/>
            <p:cNvCxnSpPr>
              <a:endCxn id="8" idx="20"/>
            </p:cNvCxnSpPr>
            <p:nvPr/>
          </p:nvCxnSpPr>
          <p:spPr>
            <a:xfrm flipH="1">
              <a:off x="1042988" y="1356105"/>
              <a:ext cx="685800" cy="64402"/>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endCxn id="13" idx="0"/>
          </p:cNvCxnSpPr>
          <p:nvPr/>
        </p:nvCxnSpPr>
        <p:spPr>
          <a:xfrm>
            <a:off x="4402889" y="1435533"/>
            <a:ext cx="328294" cy="586853"/>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94686" y="1427714"/>
            <a:ext cx="4069146" cy="1648633"/>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366001" y="1455469"/>
            <a:ext cx="4059735" cy="3327743"/>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16" idx="5"/>
          </p:cNvCxnSpPr>
          <p:nvPr/>
        </p:nvCxnSpPr>
        <p:spPr>
          <a:xfrm flipH="1">
            <a:off x="271350" y="1442740"/>
            <a:ext cx="4179445" cy="4682152"/>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5" idx="6"/>
          </p:cNvCxnSpPr>
          <p:nvPr/>
        </p:nvCxnSpPr>
        <p:spPr>
          <a:xfrm>
            <a:off x="4382480" y="1455469"/>
            <a:ext cx="301074" cy="1162240"/>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8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Lemma pepper</a:t>
            </a:r>
            <a:endParaRPr lang="en-US" dirty="0"/>
          </a:p>
        </p:txBody>
      </p:sp>
      <p:sp>
        <p:nvSpPr>
          <p:cNvPr id="3" name="Content Placeholder 2"/>
          <p:cNvSpPr>
            <a:spLocks noGrp="1"/>
          </p:cNvSpPr>
          <p:nvPr>
            <p:ph sz="quarter" idx="1"/>
          </p:nvPr>
        </p:nvSpPr>
        <p:spPr/>
        <p:txBody>
          <a:bodyPr/>
          <a:lstStyle/>
          <a:p>
            <a:pPr marL="0" indent="0">
              <a:buNone/>
            </a:pPr>
            <a:r>
              <a:rPr lang="en-US" sz="3200" dirty="0" smtClean="0"/>
              <a:t>Sense 1: spice from pepper plant</a:t>
            </a:r>
          </a:p>
          <a:p>
            <a:pPr marL="0" indent="0">
              <a:buNone/>
            </a:pPr>
            <a:r>
              <a:rPr lang="en-US" sz="3200" dirty="0" smtClean="0"/>
              <a:t>Sense 2: the pepper plant itself</a:t>
            </a:r>
          </a:p>
          <a:p>
            <a:pPr marL="0" indent="0">
              <a:buNone/>
            </a:pPr>
            <a:r>
              <a:rPr lang="en-US" sz="3200" dirty="0" smtClean="0"/>
              <a:t>Sense 3: another similar plant (Jamaican pepper)</a:t>
            </a:r>
          </a:p>
          <a:p>
            <a:pPr marL="0" indent="0">
              <a:buNone/>
            </a:pPr>
            <a:r>
              <a:rPr lang="en-US" sz="3200" dirty="0" smtClean="0"/>
              <a:t>Sense 4: another plant with peppercorns (California pepper)</a:t>
            </a:r>
          </a:p>
          <a:p>
            <a:pPr marL="0" indent="0">
              <a:buNone/>
            </a:pPr>
            <a:r>
              <a:rPr lang="en-US" sz="3200" dirty="0" smtClean="0"/>
              <a:t>Sense 5: </a:t>
            </a:r>
            <a:r>
              <a:rPr lang="en-US" sz="3200" i="1" dirty="0" smtClean="0"/>
              <a:t>capsicum</a:t>
            </a:r>
            <a:r>
              <a:rPr lang="en-US" sz="3200" dirty="0" smtClean="0"/>
              <a:t> (i.e. chili, paprika, bell pepper, </a:t>
            </a:r>
            <a:r>
              <a:rPr lang="en-US" sz="3200" dirty="0" err="1" smtClean="0"/>
              <a:t>etc</a:t>
            </a:r>
            <a:r>
              <a:rPr lang="en-US" sz="3200" dirty="0" smtClean="0"/>
              <a:t>)</a:t>
            </a:r>
            <a:endParaRPr lang="en-US" sz="3200" dirty="0"/>
          </a:p>
        </p:txBody>
      </p:sp>
    </p:spTree>
    <p:extLst>
      <p:ext uri="{BB962C8B-B14F-4D97-AF65-F5344CB8AC3E}">
        <p14:creationId xmlns:p14="http://schemas.microsoft.com/office/powerpoint/2010/main" val="1250706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sense or “concept” is the meaning component of a word</a:t>
            </a:r>
            <a:endParaRPr lang="en-US" dirty="0"/>
          </a:p>
        </p:txBody>
      </p:sp>
      <p:sp>
        <p:nvSpPr>
          <p:cNvPr id="3" name="Content Placeholder 2"/>
          <p:cNvSpPr>
            <a:spLocks noGrp="1"/>
          </p:cNvSpPr>
          <p:nvPr>
            <p:ph sz="quarter" idx="1"/>
          </p:nvPr>
        </p:nvSpPr>
        <p:spPr/>
        <p:txBody>
          <a:bodyPr/>
          <a:lstStyle/>
          <a:p>
            <a:r>
              <a:rPr lang="en-US" dirty="0" smtClean="0"/>
              <a:t>But what </a:t>
            </a:r>
            <a:r>
              <a:rPr lang="en-US" smtClean="0"/>
              <a:t>is that </a:t>
            </a:r>
            <a:r>
              <a:rPr lang="en-US" dirty="0" smtClean="0"/>
              <a:t>meaning?</a:t>
            </a:r>
            <a:endParaRPr lang="en-US" dirty="0"/>
          </a:p>
        </p:txBody>
      </p:sp>
    </p:spTree>
    <p:extLst>
      <p:ext uri="{BB962C8B-B14F-4D97-AF65-F5344CB8AC3E}">
        <p14:creationId xmlns:p14="http://schemas.microsoft.com/office/powerpoint/2010/main" val="426941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Ludwig Wittgenstein (1889-1951)</a:t>
            </a:r>
            <a:endParaRPr lang="en-US" dirty="0"/>
          </a:p>
        </p:txBody>
      </p:sp>
      <p:sp>
        <p:nvSpPr>
          <p:cNvPr id="6" name="Content Placeholder 5"/>
          <p:cNvSpPr>
            <a:spLocks noGrp="1"/>
          </p:cNvSpPr>
          <p:nvPr>
            <p:ph sz="quarter" idx="1"/>
          </p:nvPr>
        </p:nvSpPr>
        <p:spPr>
          <a:xfrm>
            <a:off x="914400" y="1447800"/>
            <a:ext cx="4029075" cy="4572000"/>
          </a:xfrm>
        </p:spPr>
        <p:txBody>
          <a:bodyPr/>
          <a:lstStyle/>
          <a:p>
            <a:r>
              <a:rPr lang="en-US" dirty="0" smtClean="0"/>
              <a:t>Philosopher of language</a:t>
            </a:r>
          </a:p>
          <a:p>
            <a:r>
              <a:rPr lang="en-US" dirty="0" smtClean="0"/>
              <a:t>In his late years, a proponent of studying “ordinary language”</a:t>
            </a:r>
          </a:p>
          <a:p>
            <a:r>
              <a:rPr lang="en-US" dirty="0" smtClean="0"/>
              <a:t>Our reading is from his</a:t>
            </a:r>
          </a:p>
          <a:p>
            <a:pPr marL="319088" lvl="1" indent="0">
              <a:buNone/>
            </a:pPr>
            <a:r>
              <a:rPr lang="en-US" i="1" dirty="0" smtClean="0"/>
              <a:t>Philosophical Investigations</a:t>
            </a:r>
          </a:p>
          <a:p>
            <a:r>
              <a:rPr lang="en-US" dirty="0" smtClean="0"/>
              <a:t>Part I completed in 1945, published posthumously in 1953</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1462" y="1447800"/>
            <a:ext cx="3563938" cy="5215686"/>
          </a:xfrm>
          <a:prstGeom prst="rect">
            <a:avLst/>
          </a:prstGeom>
        </p:spPr>
      </p:pic>
    </p:spTree>
    <p:extLst>
      <p:ext uri="{BB962C8B-B14F-4D97-AF65-F5344CB8AC3E}">
        <p14:creationId xmlns:p14="http://schemas.microsoft.com/office/powerpoint/2010/main" val="2137841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9"/>
            <a:ext cx="7772400" cy="782636"/>
          </a:xfrm>
        </p:spPr>
        <p:txBody>
          <a:bodyPr/>
          <a:lstStyle/>
          <a:p>
            <a:r>
              <a:rPr lang="en-US" dirty="0" smtClean="0"/>
              <a:t>Wittgenstein the person</a:t>
            </a:r>
            <a:endParaRPr lang="en-US" dirty="0"/>
          </a:p>
        </p:txBody>
      </p:sp>
      <p:sp>
        <p:nvSpPr>
          <p:cNvPr id="3" name="Content Placeholder 2"/>
          <p:cNvSpPr>
            <a:spLocks noGrp="1"/>
          </p:cNvSpPr>
          <p:nvPr>
            <p:ph sz="quarter" idx="1"/>
          </p:nvPr>
        </p:nvSpPr>
        <p:spPr>
          <a:xfrm>
            <a:off x="271464" y="1262063"/>
            <a:ext cx="8629650" cy="5410200"/>
          </a:xfrm>
        </p:spPr>
        <p:txBody>
          <a:bodyPr/>
          <a:lstStyle/>
          <a:p>
            <a:r>
              <a:rPr lang="en-US" dirty="0" smtClean="0"/>
              <a:t>History:</a:t>
            </a:r>
          </a:p>
          <a:p>
            <a:pPr lvl="1"/>
            <a:r>
              <a:rPr lang="en-US" dirty="0" smtClean="0"/>
              <a:t>Born in Vienna 1889 to a very wealthy family</a:t>
            </a:r>
          </a:p>
          <a:p>
            <a:pPr lvl="1"/>
            <a:r>
              <a:rPr lang="en-US" dirty="0" smtClean="0"/>
              <a:t>Youngest of 8, 3 brothers committed suicide</a:t>
            </a:r>
          </a:p>
          <a:p>
            <a:pPr lvl="1"/>
            <a:r>
              <a:rPr lang="en-US" dirty="0" smtClean="0"/>
              <a:t>He considered it as well, and consistently feared mental illness</a:t>
            </a:r>
          </a:p>
          <a:p>
            <a:pPr lvl="1"/>
            <a:r>
              <a:rPr lang="en-US" dirty="0" smtClean="0"/>
              <a:t>Family later escaped in the 30s to England</a:t>
            </a:r>
          </a:p>
          <a:p>
            <a:r>
              <a:rPr lang="en-US" dirty="0" smtClean="0"/>
              <a:t>Anecdotes</a:t>
            </a:r>
          </a:p>
          <a:p>
            <a:pPr lvl="1"/>
            <a:r>
              <a:rPr lang="en-US" dirty="0" smtClean="0"/>
              <a:t>Wittgenstein arrives at Cambridge to study with Russell</a:t>
            </a:r>
          </a:p>
          <a:p>
            <a:pPr lvl="2"/>
            <a:r>
              <a:rPr lang="en-US" dirty="0" smtClean="0"/>
              <a:t>Constantly follows him home after classes still talking</a:t>
            </a:r>
          </a:p>
          <a:p>
            <a:pPr lvl="1"/>
            <a:r>
              <a:rPr lang="en-US" dirty="0" smtClean="0"/>
              <a:t>Once famously threatens Karl Popper with a hot poker</a:t>
            </a:r>
          </a:p>
          <a:p>
            <a:pPr lvl="1"/>
            <a:r>
              <a:rPr lang="en-US" dirty="0" smtClean="0"/>
              <a:t>Kept leaving academics (to be a gardener, a hospital porter, soldier, rural schoolteacher etc.)</a:t>
            </a:r>
          </a:p>
          <a:p>
            <a:pPr lvl="1"/>
            <a:r>
              <a:rPr lang="en-US" dirty="0" smtClean="0"/>
              <a:t>Alan Turing calls him a “very peculiar man”</a:t>
            </a:r>
          </a:p>
          <a:p>
            <a:pPr lvl="1"/>
            <a:endParaRPr lang="en-US" dirty="0" smtClean="0"/>
          </a:p>
          <a:p>
            <a:endParaRPr lang="en-US" dirty="0" smtClean="0"/>
          </a:p>
          <a:p>
            <a:endParaRPr lang="en-US" dirty="0" smtClean="0"/>
          </a:p>
          <a:p>
            <a:r>
              <a:rPr lang="en-US" dirty="0" smtClean="0"/>
              <a:t>Alan Turing, one of his students described him as “a </a:t>
            </a:r>
            <a:r>
              <a:rPr lang="en-US" i="1" dirty="0" smtClean="0"/>
              <a:t>very</a:t>
            </a:r>
            <a:r>
              <a:rPr lang="en-US" dirty="0" smtClean="0"/>
              <a:t> peculiar man”</a:t>
            </a:r>
          </a:p>
          <a:p>
            <a:endParaRPr lang="en-US" dirty="0" smtClean="0"/>
          </a:p>
          <a:p>
            <a:endParaRPr lang="en-US" dirty="0"/>
          </a:p>
        </p:txBody>
      </p:sp>
    </p:spTree>
    <p:extLst>
      <p:ext uri="{BB962C8B-B14F-4D97-AF65-F5344CB8AC3E}">
        <p14:creationId xmlns:p14="http://schemas.microsoft.com/office/powerpoint/2010/main" val="676161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351"/>
            <a:ext cx="7772400" cy="696911"/>
          </a:xfrm>
        </p:spPr>
        <p:txBody>
          <a:bodyPr/>
          <a:lstStyle/>
          <a:p>
            <a:r>
              <a:rPr lang="en-US" dirty="0" smtClean="0"/>
              <a:t>Wittgenstein in Cambridge lectures</a:t>
            </a:r>
            <a:endParaRPr lang="en-US" dirty="0"/>
          </a:p>
        </p:txBody>
      </p:sp>
      <p:sp>
        <p:nvSpPr>
          <p:cNvPr id="3" name="Content Placeholder 2"/>
          <p:cNvSpPr>
            <a:spLocks noGrp="1"/>
          </p:cNvSpPr>
          <p:nvPr>
            <p:ph sz="quarter" idx="1"/>
          </p:nvPr>
        </p:nvSpPr>
        <p:spPr>
          <a:xfrm>
            <a:off x="0" y="842958"/>
            <a:ext cx="9315450" cy="4572000"/>
          </a:xfrm>
        </p:spPr>
        <p:txBody>
          <a:bodyPr/>
          <a:lstStyle/>
          <a:p>
            <a:pPr marL="0" indent="0">
              <a:buNone/>
            </a:pPr>
            <a:r>
              <a:rPr lang="en-US" dirty="0"/>
              <a:t>"It is hardly correct to speak of these meetings as 'lectures', although this is what Wittgenstein called them. For one thing, he was carrying on original research in these meetings... Often the meetings consisted mainly of dialogue. Sometimes, however, when he was trying to draw a thought out of himself, he would prohibit, with a peremptory motion of the hand, any questions or remarks. There were frequent and prolonged periods of silence, with only an occasional mutter from Wittgenstein, and the stillest attention from the others. During these silences, Wittgenstein was extremely tense and active. His gaze was concentrated; his face was alive; his hands made arresting movements; his expression was stern. One knew that one was in the presence of extreme seriousness, absorption, and force of intellect... Wittgenstein was a frightening person at these classes</a:t>
            </a:r>
            <a:r>
              <a:rPr lang="en-US" dirty="0" smtClean="0"/>
              <a:t>.”  </a:t>
            </a:r>
          </a:p>
          <a:p>
            <a:pPr marL="0" indent="0">
              <a:buNone/>
            </a:pPr>
            <a:r>
              <a:rPr lang="en-US" dirty="0"/>
              <a:t>	</a:t>
            </a:r>
            <a:r>
              <a:rPr lang="en-US" dirty="0" smtClean="0"/>
              <a:t>		Malcolm “Ludwig Wittgenstein: A Memoir”</a:t>
            </a:r>
            <a:endParaRPr lang="en-US" dirty="0"/>
          </a:p>
        </p:txBody>
      </p:sp>
    </p:spTree>
    <p:extLst>
      <p:ext uri="{BB962C8B-B14F-4D97-AF65-F5344CB8AC3E}">
        <p14:creationId xmlns:p14="http://schemas.microsoft.com/office/powerpoint/2010/main" val="510383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words mean?</a:t>
            </a:r>
            <a:endParaRPr lang="en-US" dirty="0"/>
          </a:p>
        </p:txBody>
      </p:sp>
      <p:sp>
        <p:nvSpPr>
          <p:cNvPr id="3" name="Content Placeholder 2"/>
          <p:cNvSpPr>
            <a:spLocks noGrp="1"/>
          </p:cNvSpPr>
          <p:nvPr>
            <p:ph sz="quarter" idx="1"/>
          </p:nvPr>
        </p:nvSpPr>
        <p:spPr>
          <a:xfrm>
            <a:off x="328613" y="1447799"/>
            <a:ext cx="8615362" cy="5167313"/>
          </a:xfrm>
        </p:spPr>
        <p:txBody>
          <a:bodyPr/>
          <a:lstStyle/>
          <a:p>
            <a:pPr marL="0" indent="0">
              <a:buNone/>
            </a:pPr>
            <a:r>
              <a:rPr lang="en-US" sz="2800" dirty="0" smtClean="0"/>
              <a:t>At the beginning of </a:t>
            </a:r>
            <a:r>
              <a:rPr lang="en-US" sz="2800" i="1" dirty="0" smtClean="0"/>
              <a:t>Philosophical Investigations</a:t>
            </a:r>
            <a:r>
              <a:rPr lang="en-US" sz="2800" dirty="0" smtClean="0"/>
              <a:t>, Wittgenstein quotes St. Augustine about how he learned as a child what words mean:</a:t>
            </a:r>
          </a:p>
          <a:p>
            <a:pPr marL="0" indent="0">
              <a:buNone/>
            </a:pPr>
            <a:r>
              <a:rPr lang="en-US" sz="2800" dirty="0" smtClean="0">
                <a:solidFill>
                  <a:srgbClr val="0070C0"/>
                </a:solidFill>
              </a:rPr>
              <a:t>“When my elders named some object, and accordingly moved toward something, I saw this and I grasped that the thing was called by the sound they uttered when they meant to point it out.  Their intention was shown by their bodily movements… Thus as I heard words repeatedly used in their proper places in various sentences, I gradually learnt to  understand what objects they signified”</a:t>
            </a:r>
          </a:p>
          <a:p>
            <a:pPr marL="319088" lvl="1" indent="0">
              <a:buNone/>
            </a:pPr>
            <a:r>
              <a:rPr lang="en-US" sz="2800" dirty="0" smtClean="0"/>
              <a:t>Augustine, </a:t>
            </a:r>
            <a:r>
              <a:rPr lang="en-US" sz="2800" i="1" dirty="0" smtClean="0"/>
              <a:t>Confessions</a:t>
            </a:r>
            <a:r>
              <a:rPr lang="en-US" sz="2800" dirty="0" smtClean="0"/>
              <a:t>, I, 8,   (~ 400CE)</a:t>
            </a:r>
            <a:endParaRPr lang="en-US" sz="2800" dirty="0"/>
          </a:p>
        </p:txBody>
      </p:sp>
    </p:spTree>
    <p:extLst>
      <p:ext uri="{BB962C8B-B14F-4D97-AF65-F5344CB8AC3E}">
        <p14:creationId xmlns:p14="http://schemas.microsoft.com/office/powerpoint/2010/main" val="288972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74639"/>
            <a:ext cx="8343900" cy="1143000"/>
          </a:xfrm>
        </p:spPr>
        <p:txBody>
          <a:bodyPr/>
          <a:lstStyle/>
          <a:p>
            <a:r>
              <a:rPr lang="en-US" dirty="0" smtClean="0"/>
              <a:t>Augustine’s theory of meaning, according to Wittgenstein</a:t>
            </a:r>
            <a:endParaRPr lang="en-US" dirty="0"/>
          </a:p>
        </p:txBody>
      </p:sp>
      <p:sp>
        <p:nvSpPr>
          <p:cNvPr id="3" name="Content Placeholder 2"/>
          <p:cNvSpPr>
            <a:spLocks noGrp="1"/>
          </p:cNvSpPr>
          <p:nvPr>
            <p:ph sz="quarter" idx="1"/>
          </p:nvPr>
        </p:nvSpPr>
        <p:spPr>
          <a:xfrm>
            <a:off x="342900" y="1447800"/>
            <a:ext cx="8343900" cy="4572000"/>
          </a:xfrm>
        </p:spPr>
        <p:txBody>
          <a:bodyPr/>
          <a:lstStyle/>
          <a:p>
            <a:r>
              <a:rPr lang="en-US" dirty="0" smtClean="0"/>
              <a:t>“Words name objects” and “Sentences are combinations of such names”</a:t>
            </a:r>
          </a:p>
          <a:p>
            <a:r>
              <a:rPr lang="en-US" dirty="0" smtClean="0"/>
              <a:t>Wittgenstein thinks this is a very primitive model of meaning, only imaginable for simple nouns like “table” and “chair” and not “this”.</a:t>
            </a:r>
          </a:p>
          <a:p>
            <a:r>
              <a:rPr lang="en-US" dirty="0" smtClean="0"/>
              <a:t>PI #38: “Naming appears as a queer connection of a word with an object. And you get such a queer connection when the philosopher tries to bring out the relation between name and thing by staring at an object in front of him and repeating a name or even the word “this” innumerable times</a:t>
            </a:r>
            <a:r>
              <a:rPr lang="en-US" b="1" dirty="0" smtClean="0"/>
              <a:t>.  For philosophical problems arise when language </a:t>
            </a:r>
            <a:r>
              <a:rPr lang="en-US" b="1" i="1" dirty="0" smtClean="0"/>
              <a:t>goes on holiday.</a:t>
            </a:r>
          </a:p>
          <a:p>
            <a:endParaRPr lang="en-US" dirty="0"/>
          </a:p>
        </p:txBody>
      </p:sp>
    </p:spTree>
    <p:extLst>
      <p:ext uri="{BB962C8B-B14F-4D97-AF65-F5344CB8AC3E}">
        <p14:creationId xmlns:p14="http://schemas.microsoft.com/office/powerpoint/2010/main" val="1042035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hilosophical </a:t>
            </a:r>
            <a:r>
              <a:rPr lang="en-US" dirty="0"/>
              <a:t>problems arise when language </a:t>
            </a:r>
            <a:r>
              <a:rPr lang="en-US" i="1" dirty="0"/>
              <a:t>goes on </a:t>
            </a:r>
            <a:r>
              <a:rPr lang="en-US" i="1" dirty="0" smtClean="0"/>
              <a:t>holiday</a:t>
            </a:r>
            <a:endParaRPr lang="en-US" dirty="0"/>
          </a:p>
        </p:txBody>
      </p:sp>
      <p:sp>
        <p:nvSpPr>
          <p:cNvPr id="3" name="Content Placeholder 2"/>
          <p:cNvSpPr>
            <a:spLocks noGrp="1"/>
          </p:cNvSpPr>
          <p:nvPr>
            <p:ph sz="quarter" idx="1"/>
          </p:nvPr>
        </p:nvSpPr>
        <p:spPr>
          <a:xfrm>
            <a:off x="914400" y="1685924"/>
            <a:ext cx="7772400" cy="4333875"/>
          </a:xfrm>
        </p:spPr>
        <p:txBody>
          <a:bodyPr/>
          <a:lstStyle/>
          <a:p>
            <a:pPr marL="0" indent="0">
              <a:buNone/>
            </a:pPr>
            <a:r>
              <a:rPr lang="en-US" sz="3600" dirty="0" smtClean="0"/>
              <a:t>PI #43: </a:t>
            </a:r>
          </a:p>
          <a:p>
            <a:pPr marL="319088" lvl="1" indent="0">
              <a:buNone/>
            </a:pPr>
            <a:r>
              <a:rPr lang="en-US" sz="3600" dirty="0"/>
              <a:t>"</a:t>
            </a:r>
            <a:r>
              <a:rPr lang="en-US" sz="3600" dirty="0" smtClean="0"/>
              <a:t>The meaning of a word is its use in the language"</a:t>
            </a:r>
            <a:endParaRPr lang="en-US" sz="3600" dirty="0"/>
          </a:p>
        </p:txBody>
      </p:sp>
    </p:spTree>
    <p:extLst>
      <p:ext uri="{BB962C8B-B14F-4D97-AF65-F5344CB8AC3E}">
        <p14:creationId xmlns:p14="http://schemas.microsoft.com/office/powerpoint/2010/main" val="625799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 y="274639"/>
            <a:ext cx="8658225" cy="525461"/>
          </a:xfrm>
        </p:spPr>
        <p:txBody>
          <a:bodyPr/>
          <a:lstStyle/>
          <a:p>
            <a:r>
              <a:rPr lang="en-US" sz="3600" dirty="0" smtClean="0"/>
              <a:t>Classical (“Aristotelian”) Theory of Concepts</a:t>
            </a:r>
            <a:endParaRPr lang="en-US" sz="3600" dirty="0"/>
          </a:p>
        </p:txBody>
      </p:sp>
      <p:sp>
        <p:nvSpPr>
          <p:cNvPr id="3" name="Content Placeholder 2"/>
          <p:cNvSpPr>
            <a:spLocks noGrp="1"/>
          </p:cNvSpPr>
          <p:nvPr>
            <p:ph sz="quarter" idx="1"/>
          </p:nvPr>
        </p:nvSpPr>
        <p:spPr>
          <a:xfrm>
            <a:off x="300037" y="1042988"/>
            <a:ext cx="8451055" cy="4572000"/>
          </a:xfrm>
        </p:spPr>
        <p:txBody>
          <a:bodyPr/>
          <a:lstStyle/>
          <a:p>
            <a:pPr marL="0" indent="0">
              <a:buNone/>
            </a:pPr>
            <a:r>
              <a:rPr lang="en-US" dirty="0" smtClean="0"/>
              <a:t>The meaning of a word:</a:t>
            </a:r>
          </a:p>
          <a:p>
            <a:pPr marL="0" indent="0">
              <a:buNone/>
            </a:pPr>
            <a:r>
              <a:rPr lang="en-US" dirty="0" smtClean="0">
                <a:solidFill>
                  <a:srgbClr val="FF0000"/>
                </a:solidFill>
              </a:rPr>
              <a:t>a concept defined by </a:t>
            </a:r>
            <a:r>
              <a:rPr lang="en-US" b="1" dirty="0" smtClean="0">
                <a:solidFill>
                  <a:srgbClr val="FF0000"/>
                </a:solidFill>
              </a:rPr>
              <a:t>necessary</a:t>
            </a:r>
            <a:r>
              <a:rPr lang="en-US" dirty="0" smtClean="0">
                <a:solidFill>
                  <a:srgbClr val="FF0000"/>
                </a:solidFill>
              </a:rPr>
              <a:t> and </a:t>
            </a:r>
            <a:r>
              <a:rPr lang="en-US" b="1" dirty="0" smtClean="0">
                <a:solidFill>
                  <a:srgbClr val="FF0000"/>
                </a:solidFill>
              </a:rPr>
              <a:t>sufficient</a:t>
            </a:r>
            <a:r>
              <a:rPr lang="en-US" dirty="0" smtClean="0">
                <a:solidFill>
                  <a:srgbClr val="FF0000"/>
                </a:solidFill>
              </a:rPr>
              <a:t> conditions</a:t>
            </a:r>
          </a:p>
          <a:p>
            <a:r>
              <a:rPr lang="en-US" dirty="0"/>
              <a:t>A </a:t>
            </a:r>
            <a:r>
              <a:rPr lang="en-US" b="1" dirty="0"/>
              <a:t>necessary</a:t>
            </a:r>
            <a:r>
              <a:rPr lang="en-US" dirty="0"/>
              <a:t> condition for being an </a:t>
            </a:r>
            <a:r>
              <a:rPr lang="en-US" dirty="0" smtClean="0"/>
              <a:t>X </a:t>
            </a:r>
            <a:r>
              <a:rPr lang="en-US" dirty="0"/>
              <a:t>is a condition </a:t>
            </a:r>
            <a:r>
              <a:rPr lang="en-US" dirty="0" smtClean="0"/>
              <a:t>C that X </a:t>
            </a:r>
            <a:r>
              <a:rPr lang="en-US" dirty="0"/>
              <a:t>must satisfy </a:t>
            </a:r>
            <a:r>
              <a:rPr lang="en-US" dirty="0" smtClean="0"/>
              <a:t>in </a:t>
            </a:r>
            <a:r>
              <a:rPr lang="en-US" dirty="0"/>
              <a:t>order for it to be an </a:t>
            </a:r>
            <a:r>
              <a:rPr lang="en-US" dirty="0" smtClean="0"/>
              <a:t>X.</a:t>
            </a:r>
          </a:p>
          <a:p>
            <a:pPr lvl="2"/>
            <a:r>
              <a:rPr lang="en-US" dirty="0" smtClean="0"/>
              <a:t>If not C, then not X</a:t>
            </a:r>
          </a:p>
          <a:p>
            <a:pPr lvl="2"/>
            <a:r>
              <a:rPr lang="en-US" dirty="0" smtClean="0"/>
              <a:t>”Having four sides” is necessary to be a square.</a:t>
            </a:r>
          </a:p>
          <a:p>
            <a:r>
              <a:rPr lang="en-US" dirty="0" smtClean="0"/>
              <a:t>A </a:t>
            </a:r>
            <a:r>
              <a:rPr lang="en-US" b="1" dirty="0" smtClean="0"/>
              <a:t>sufficient</a:t>
            </a:r>
            <a:r>
              <a:rPr lang="en-US" dirty="0" smtClean="0"/>
              <a:t> condition for being an X is </a:t>
            </a:r>
            <a:r>
              <a:rPr lang="en-US" dirty="0"/>
              <a:t>condition such that if something satisfies </a:t>
            </a:r>
            <a:r>
              <a:rPr lang="en-US" dirty="0" smtClean="0"/>
              <a:t>condition C, </a:t>
            </a:r>
            <a:r>
              <a:rPr lang="en-US" dirty="0"/>
              <a:t>then it must be an </a:t>
            </a:r>
            <a:r>
              <a:rPr lang="en-US" dirty="0" smtClean="0"/>
              <a:t>X.</a:t>
            </a:r>
          </a:p>
          <a:p>
            <a:pPr lvl="2"/>
            <a:r>
              <a:rPr lang="en-US" dirty="0" smtClean="0"/>
              <a:t>If and only if C, then X</a:t>
            </a:r>
          </a:p>
          <a:p>
            <a:pPr lvl="2"/>
            <a:r>
              <a:rPr lang="en-US" dirty="0" smtClean="0"/>
              <a:t>The following necessary conditions, jointly, are sufficient to be a square</a:t>
            </a:r>
          </a:p>
          <a:p>
            <a:pPr lvl="3">
              <a:lnSpc>
                <a:spcPts val="2000"/>
              </a:lnSpc>
              <a:spcBef>
                <a:spcPts val="0"/>
              </a:spcBef>
            </a:pPr>
            <a:r>
              <a:rPr lang="en-US" dirty="0"/>
              <a:t>x has (exactly) four sides</a:t>
            </a:r>
          </a:p>
          <a:p>
            <a:pPr lvl="3">
              <a:lnSpc>
                <a:spcPts val="2000"/>
              </a:lnSpc>
              <a:spcBef>
                <a:spcPts val="0"/>
              </a:spcBef>
            </a:pPr>
            <a:r>
              <a:rPr lang="en-US" dirty="0"/>
              <a:t>each of x's sides is straight</a:t>
            </a:r>
          </a:p>
          <a:p>
            <a:pPr lvl="3">
              <a:lnSpc>
                <a:spcPts val="2000"/>
              </a:lnSpc>
              <a:spcBef>
                <a:spcPts val="0"/>
              </a:spcBef>
            </a:pPr>
            <a:r>
              <a:rPr lang="en-US" dirty="0"/>
              <a:t>x is a closed figure</a:t>
            </a:r>
          </a:p>
          <a:p>
            <a:pPr lvl="3">
              <a:lnSpc>
                <a:spcPts val="2000"/>
              </a:lnSpc>
              <a:spcBef>
                <a:spcPts val="0"/>
              </a:spcBef>
            </a:pPr>
            <a:r>
              <a:rPr lang="en-US" dirty="0"/>
              <a:t>x lies in a plane</a:t>
            </a:r>
          </a:p>
          <a:p>
            <a:pPr lvl="3">
              <a:lnSpc>
                <a:spcPts val="2000"/>
              </a:lnSpc>
              <a:spcBef>
                <a:spcPts val="0"/>
              </a:spcBef>
            </a:pPr>
            <a:r>
              <a:rPr lang="en-US" dirty="0"/>
              <a:t>each of x's sides is equal in length to each of the others</a:t>
            </a:r>
          </a:p>
          <a:p>
            <a:pPr lvl="3">
              <a:lnSpc>
                <a:spcPts val="2000"/>
              </a:lnSpc>
              <a:spcBef>
                <a:spcPts val="0"/>
              </a:spcBef>
            </a:pPr>
            <a:r>
              <a:rPr lang="en-US" dirty="0"/>
              <a:t>each of x's interior angles is equal to the others </a:t>
            </a:r>
            <a:r>
              <a:rPr lang="en-US" dirty="0" smtClean="0"/>
              <a:t>(right angles</a:t>
            </a:r>
            <a:r>
              <a:rPr lang="en-US" dirty="0"/>
              <a:t>)</a:t>
            </a:r>
          </a:p>
          <a:p>
            <a:pPr lvl="3">
              <a:lnSpc>
                <a:spcPts val="2000"/>
              </a:lnSpc>
              <a:spcBef>
                <a:spcPts val="0"/>
              </a:spcBef>
            </a:pPr>
            <a:r>
              <a:rPr lang="en-US" dirty="0"/>
              <a:t>the sides of x are joined at their ends</a:t>
            </a:r>
            <a:endParaRPr lang="en-US" dirty="0" smtClean="0"/>
          </a:p>
          <a:p>
            <a:pPr lvl="2"/>
            <a:endParaRPr lang="en-US" dirty="0"/>
          </a:p>
        </p:txBody>
      </p:sp>
      <p:sp>
        <p:nvSpPr>
          <p:cNvPr id="4" name="TextBox 3"/>
          <p:cNvSpPr txBox="1"/>
          <p:nvPr/>
        </p:nvSpPr>
        <p:spPr>
          <a:xfrm>
            <a:off x="7950991" y="5177471"/>
            <a:ext cx="1007271" cy="1477328"/>
          </a:xfrm>
          <a:prstGeom prst="rect">
            <a:avLst/>
          </a:prstGeom>
          <a:noFill/>
        </p:spPr>
        <p:txBody>
          <a:bodyPr wrap="square" rtlCol="0">
            <a:spAutoFit/>
          </a:bodyPr>
          <a:lstStyle/>
          <a:p>
            <a:r>
              <a:rPr lang="en-US" smtClean="0"/>
              <a:t>Example from </a:t>
            </a:r>
            <a:r>
              <a:rPr lang="en-US" dirty="0" smtClean="0"/>
              <a:t>Norman Swartz, SFU</a:t>
            </a:r>
            <a:endParaRPr lang="en-US" dirty="0"/>
          </a:p>
        </p:txBody>
      </p:sp>
    </p:spTree>
    <p:extLst>
      <p:ext uri="{BB962C8B-B14F-4D97-AF65-F5344CB8AC3E}">
        <p14:creationId xmlns:p14="http://schemas.microsoft.com/office/powerpoint/2010/main" val="1436906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features are complex and may be context-dependent</a:t>
            </a:r>
            <a:endParaRPr lang="en-US" dirty="0"/>
          </a:p>
        </p:txBody>
      </p:sp>
      <p:sp>
        <p:nvSpPr>
          <p:cNvPr id="6" name="Content Placeholder 5"/>
          <p:cNvSpPr>
            <a:spLocks noGrp="1"/>
          </p:cNvSpPr>
          <p:nvPr>
            <p:ph sz="quarter" idx="1"/>
          </p:nvPr>
        </p:nvSpPr>
        <p:spPr/>
        <p:txBody>
          <a:bodyPr/>
          <a:lstStyle/>
          <a:p>
            <a:r>
              <a:rPr lang="en-US" dirty="0" smtClean="0"/>
              <a:t>William </a:t>
            </a:r>
            <a:r>
              <a:rPr lang="en-US" dirty="0" err="1" smtClean="0"/>
              <a:t>Labov</a:t>
            </a:r>
            <a:r>
              <a:rPr lang="en-US" dirty="0" smtClean="0"/>
              <a:t>. 1975</a:t>
            </a:r>
          </a:p>
          <a:p>
            <a:endParaRPr lang="en-US" dirty="0"/>
          </a:p>
          <a:p>
            <a:r>
              <a:rPr lang="en-US" dirty="0" smtClean="0"/>
              <a:t>What are these?</a:t>
            </a:r>
          </a:p>
          <a:p>
            <a:r>
              <a:rPr lang="en-US" dirty="0" smtClean="0"/>
              <a:t>Cup or bowl?</a:t>
            </a: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237035"/>
            <a:ext cx="4028358" cy="5620965"/>
          </a:xfrm>
          <a:prstGeom prst="rect">
            <a:avLst/>
          </a:prstGeom>
        </p:spPr>
      </p:pic>
    </p:spTree>
    <p:extLst>
      <p:ext uri="{BB962C8B-B14F-4D97-AF65-F5344CB8AC3E}">
        <p14:creationId xmlns:p14="http://schemas.microsoft.com/office/powerpoint/2010/main" val="1564573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380" y="274638"/>
            <a:ext cx="8052619" cy="1244445"/>
          </a:xfrm>
        </p:spPr>
        <p:txBody>
          <a:bodyPr/>
          <a:lstStyle/>
          <a:p>
            <a:r>
              <a:rPr lang="en-US" dirty="0" smtClean="0"/>
              <a:t>The category depends on complex features of the object (diameter, </a:t>
            </a:r>
            <a:r>
              <a:rPr lang="en-US" dirty="0" err="1" smtClean="0"/>
              <a:t>etc</a:t>
            </a:r>
            <a:r>
              <a:rPr lang="en-US" dirty="0" smtClean="0"/>
              <a:t>)</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39200" y="1624780"/>
            <a:ext cx="7522799" cy="4867072"/>
          </a:xfrm>
        </p:spPr>
      </p:pic>
    </p:spTree>
    <p:extLst>
      <p:ext uri="{BB962C8B-B14F-4D97-AF65-F5344CB8AC3E}">
        <p14:creationId xmlns:p14="http://schemas.microsoft.com/office/powerpoint/2010/main" val="1169991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380" y="274638"/>
            <a:ext cx="8472388" cy="1244445"/>
          </a:xfrm>
        </p:spPr>
        <p:txBody>
          <a:bodyPr/>
          <a:lstStyle/>
          <a:p>
            <a:r>
              <a:rPr lang="en-US" dirty="0" smtClean="0"/>
              <a:t>The category depends on the context! (If there is food in it, it’s a bowl)</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39200" y="1624780"/>
            <a:ext cx="7522799" cy="4867071"/>
          </a:xfrm>
        </p:spPr>
      </p:pic>
    </p:spTree>
    <p:extLst>
      <p:ext uri="{BB962C8B-B14F-4D97-AF65-F5344CB8AC3E}">
        <p14:creationId xmlns:p14="http://schemas.microsoft.com/office/powerpoint/2010/main" val="1775057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Labov’s</a:t>
            </a:r>
            <a:r>
              <a:rPr lang="en-US" dirty="0" smtClean="0"/>
              <a:t> definition of cup</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65300" y="2200276"/>
            <a:ext cx="8036251" cy="4029074"/>
          </a:xfrm>
        </p:spPr>
      </p:pic>
    </p:spTree>
    <p:extLst>
      <p:ext uri="{BB962C8B-B14F-4D97-AF65-F5344CB8AC3E}">
        <p14:creationId xmlns:p14="http://schemas.microsoft.com/office/powerpoint/2010/main" val="429959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9"/>
            <a:ext cx="7772400" cy="919980"/>
          </a:xfrm>
        </p:spPr>
        <p:txBody>
          <a:bodyPr/>
          <a:lstStyle/>
          <a:p>
            <a:r>
              <a:rPr lang="en-US" dirty="0" smtClean="0"/>
              <a:t>What is </a:t>
            </a:r>
            <a:r>
              <a:rPr lang="en-US" smtClean="0"/>
              <a:t>a bachelor?</a:t>
            </a:r>
            <a:endParaRPr lang="en-US"/>
          </a:p>
        </p:txBody>
      </p:sp>
      <p:pic>
        <p:nvPicPr>
          <p:cNvPr id="6" name="Content Placeholder 5"/>
          <p:cNvPicPr>
            <a:picLocks noGrp="1" noChangeAspect="1"/>
          </p:cNvPicPr>
          <p:nvPr>
            <p:ph sz="quarter" idx="1"/>
          </p:nvPr>
        </p:nvPicPr>
        <p:blipFill>
          <a:blip r:embed="rId2"/>
          <a:stretch>
            <a:fillRect/>
          </a:stretch>
        </p:blipFill>
        <p:spPr>
          <a:xfrm>
            <a:off x="1135626" y="1447799"/>
            <a:ext cx="6712974" cy="5034731"/>
          </a:xfrm>
        </p:spPr>
      </p:pic>
    </p:spTree>
    <p:extLst>
      <p:ext uri="{BB962C8B-B14F-4D97-AF65-F5344CB8AC3E}">
        <p14:creationId xmlns:p14="http://schemas.microsoft.com/office/powerpoint/2010/main" val="342424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8" y="274639"/>
            <a:ext cx="8386762" cy="768349"/>
          </a:xfrm>
        </p:spPr>
        <p:txBody>
          <a:bodyPr/>
          <a:lstStyle/>
          <a:p>
            <a:r>
              <a:rPr lang="en-US" dirty="0" smtClean="0"/>
              <a:t>Necessary and </a:t>
            </a:r>
            <a:r>
              <a:rPr lang="en-US" smtClean="0"/>
              <a:t>sufficient conditions</a:t>
            </a:r>
            <a:endParaRPr lang="en-US" dirty="0"/>
          </a:p>
        </p:txBody>
      </p:sp>
      <p:sp>
        <p:nvSpPr>
          <p:cNvPr id="3" name="Content Placeholder 2"/>
          <p:cNvSpPr>
            <a:spLocks noGrp="1"/>
          </p:cNvSpPr>
          <p:nvPr>
            <p:ph sz="quarter" idx="1"/>
          </p:nvPr>
        </p:nvSpPr>
        <p:spPr/>
        <p:txBody>
          <a:bodyPr/>
          <a:lstStyle/>
          <a:p>
            <a:pPr marL="0" indent="0">
              <a:buNone/>
            </a:pPr>
            <a:r>
              <a:rPr lang="en-US" sz="4000" dirty="0" smtClean="0"/>
              <a:t>What are the conditions that define “Bachelor”?</a:t>
            </a:r>
          </a:p>
          <a:p>
            <a:pPr lvl="1"/>
            <a:r>
              <a:rPr lang="en-US" sz="4000" dirty="0" smtClean="0"/>
              <a:t>Unmarried</a:t>
            </a:r>
          </a:p>
          <a:p>
            <a:pPr lvl="1"/>
            <a:r>
              <a:rPr lang="en-US" sz="4000" dirty="0" smtClean="0"/>
              <a:t>Male</a:t>
            </a:r>
          </a:p>
          <a:p>
            <a:pPr lvl="1"/>
            <a:r>
              <a:rPr lang="en-US" sz="4000" dirty="0" smtClean="0"/>
              <a:t>Adult</a:t>
            </a:r>
          </a:p>
          <a:p>
            <a:pPr lvl="1"/>
            <a:r>
              <a:rPr lang="en-US" sz="4000" dirty="0" smtClean="0"/>
              <a:t>Human</a:t>
            </a:r>
          </a:p>
          <a:p>
            <a:pPr lvl="1"/>
            <a:endParaRPr lang="en-US" dirty="0"/>
          </a:p>
        </p:txBody>
      </p:sp>
    </p:spTree>
    <p:extLst>
      <p:ext uri="{BB962C8B-B14F-4D97-AF65-F5344CB8AC3E}">
        <p14:creationId xmlns:p14="http://schemas.microsoft.com/office/powerpoint/2010/main" val="201752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8" y="712937"/>
            <a:ext cx="8386762" cy="768349"/>
          </a:xfrm>
        </p:spPr>
        <p:txBody>
          <a:bodyPr/>
          <a:lstStyle/>
          <a:p>
            <a:r>
              <a:rPr lang="en-US" dirty="0" smtClean="0"/>
              <a:t>Necessary and sufficient conditions</a:t>
            </a:r>
            <a:br>
              <a:rPr lang="en-US" dirty="0" smtClean="0"/>
            </a:br>
            <a:r>
              <a:rPr lang="en-US" dirty="0" smtClean="0"/>
              <a:t>can be difficult</a:t>
            </a:r>
            <a:endParaRPr lang="en-US" dirty="0"/>
          </a:p>
        </p:txBody>
      </p:sp>
      <p:sp>
        <p:nvSpPr>
          <p:cNvPr id="3" name="Content Placeholder 2"/>
          <p:cNvSpPr>
            <a:spLocks noGrp="1"/>
          </p:cNvSpPr>
          <p:nvPr>
            <p:ph sz="quarter" idx="1"/>
          </p:nvPr>
        </p:nvSpPr>
        <p:spPr>
          <a:xfrm>
            <a:off x="300038" y="1536290"/>
            <a:ext cx="7772400" cy="4572000"/>
          </a:xfrm>
        </p:spPr>
        <p:txBody>
          <a:bodyPr/>
          <a:lstStyle/>
          <a:p>
            <a:pPr marL="0" indent="0">
              <a:buNone/>
            </a:pPr>
            <a:r>
              <a:rPr lang="en-US" sz="4000" dirty="0" smtClean="0"/>
              <a:t>What are the conditions that define “Bachelor”?</a:t>
            </a:r>
          </a:p>
          <a:p>
            <a:pPr lvl="1"/>
            <a:r>
              <a:rPr lang="en-US" sz="4000" dirty="0" smtClean="0"/>
              <a:t>Unmarried</a:t>
            </a:r>
          </a:p>
          <a:p>
            <a:pPr lvl="1"/>
            <a:r>
              <a:rPr lang="en-US" sz="4000" dirty="0" smtClean="0"/>
              <a:t>Male</a:t>
            </a:r>
          </a:p>
          <a:p>
            <a:pPr lvl="1"/>
            <a:r>
              <a:rPr lang="en-US" sz="4000" dirty="0" smtClean="0"/>
              <a:t>Adult</a:t>
            </a:r>
          </a:p>
          <a:p>
            <a:pPr lvl="1"/>
            <a:r>
              <a:rPr lang="en-US" sz="4000" dirty="0" smtClean="0"/>
              <a:t>Human</a:t>
            </a:r>
          </a:p>
          <a:p>
            <a:pPr lvl="1"/>
            <a:endParaRPr lang="en-US" dirty="0"/>
          </a:p>
        </p:txBody>
      </p:sp>
      <p:sp>
        <p:nvSpPr>
          <p:cNvPr id="4" name="TextBox 3"/>
          <p:cNvSpPr txBox="1"/>
          <p:nvPr/>
        </p:nvSpPr>
        <p:spPr>
          <a:xfrm>
            <a:off x="3743786" y="3038168"/>
            <a:ext cx="4943013" cy="2246769"/>
          </a:xfrm>
          <a:prstGeom prst="rect">
            <a:avLst/>
          </a:prstGeom>
          <a:noFill/>
        </p:spPr>
        <p:txBody>
          <a:bodyPr wrap="square" rtlCol="0">
            <a:spAutoFit/>
          </a:bodyPr>
          <a:lstStyle/>
          <a:p>
            <a:r>
              <a:rPr lang="en-US" sz="2800" dirty="0" smtClean="0">
                <a:latin typeface="Calibri" charset="0"/>
                <a:ea typeface="Calibri" charset="0"/>
                <a:cs typeface="Calibri" charset="0"/>
              </a:rPr>
              <a:t>Victor is an unmarried adult male, but has been living with his girlfriend Roberta for 30 years in a happy relationship.  Is Victor a bachelor?</a:t>
            </a:r>
            <a:endParaRPr lang="en-US" sz="2800" dirty="0">
              <a:latin typeface="Calibri" charset="0"/>
              <a:ea typeface="Calibri" charset="0"/>
              <a:cs typeface="Calibri" charset="0"/>
            </a:endParaRPr>
          </a:p>
        </p:txBody>
      </p:sp>
    </p:spTree>
    <p:extLst>
      <p:ext uri="{BB962C8B-B14F-4D97-AF65-F5344CB8AC3E}">
        <p14:creationId xmlns:p14="http://schemas.microsoft.com/office/powerpoint/2010/main" val="1977272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 y="398896"/>
            <a:ext cx="8386762" cy="1078402"/>
          </a:xfrm>
        </p:spPr>
        <p:txBody>
          <a:bodyPr/>
          <a:lstStyle/>
          <a:p>
            <a:r>
              <a:rPr lang="en-US"/>
              <a:t>Necessary and sufficient conditions</a:t>
            </a:r>
            <a:br>
              <a:rPr lang="en-US"/>
            </a:br>
            <a:r>
              <a:rPr lang="en-US"/>
              <a:t>can be difficult</a:t>
            </a:r>
            <a:endParaRPr lang="en-US" dirty="0"/>
          </a:p>
        </p:txBody>
      </p:sp>
      <p:sp>
        <p:nvSpPr>
          <p:cNvPr id="3" name="Content Placeholder 2"/>
          <p:cNvSpPr>
            <a:spLocks noGrp="1"/>
          </p:cNvSpPr>
          <p:nvPr>
            <p:ph sz="quarter" idx="1"/>
          </p:nvPr>
        </p:nvSpPr>
        <p:spPr>
          <a:xfrm>
            <a:off x="300038" y="1536290"/>
            <a:ext cx="7772400" cy="4572000"/>
          </a:xfrm>
        </p:spPr>
        <p:txBody>
          <a:bodyPr/>
          <a:lstStyle/>
          <a:p>
            <a:pPr marL="0" indent="0">
              <a:buNone/>
            </a:pPr>
            <a:r>
              <a:rPr lang="en-US" sz="4000" dirty="0" smtClean="0"/>
              <a:t>What are the conditions that define “Bachelor”?</a:t>
            </a:r>
          </a:p>
          <a:p>
            <a:pPr lvl="1"/>
            <a:r>
              <a:rPr lang="en-US" sz="4000" dirty="0" smtClean="0"/>
              <a:t>Unmarried</a:t>
            </a:r>
          </a:p>
          <a:p>
            <a:pPr lvl="1"/>
            <a:r>
              <a:rPr lang="en-US" sz="4000" dirty="0" smtClean="0"/>
              <a:t>Male</a:t>
            </a:r>
          </a:p>
          <a:p>
            <a:pPr lvl="1"/>
            <a:r>
              <a:rPr lang="en-US" sz="4000" dirty="0" smtClean="0"/>
              <a:t>Adult</a:t>
            </a:r>
          </a:p>
          <a:p>
            <a:pPr lvl="1"/>
            <a:r>
              <a:rPr lang="en-US" sz="4000" dirty="0" smtClean="0"/>
              <a:t>Human</a:t>
            </a:r>
          </a:p>
          <a:p>
            <a:pPr lvl="1"/>
            <a:endParaRPr lang="en-US" dirty="0"/>
          </a:p>
        </p:txBody>
      </p:sp>
      <p:sp>
        <p:nvSpPr>
          <p:cNvPr id="4" name="TextBox 3"/>
          <p:cNvSpPr txBox="1"/>
          <p:nvPr/>
        </p:nvSpPr>
        <p:spPr>
          <a:xfrm>
            <a:off x="3743786" y="3038168"/>
            <a:ext cx="4943013" cy="1384995"/>
          </a:xfrm>
          <a:prstGeom prst="rect">
            <a:avLst/>
          </a:prstGeom>
          <a:noFill/>
        </p:spPr>
        <p:txBody>
          <a:bodyPr wrap="square" rtlCol="0">
            <a:spAutoFit/>
          </a:bodyPr>
          <a:lstStyle/>
          <a:p>
            <a:r>
              <a:rPr lang="en-US" sz="2800" dirty="0" smtClean="0">
                <a:latin typeface="Calibri" charset="0"/>
                <a:ea typeface="Calibri" charset="0"/>
                <a:cs typeface="Calibri" charset="0"/>
              </a:rPr>
              <a:t>Victor is an unmarried adult male. He is a monk living in a monastery. Is Victor a bachelor?</a:t>
            </a:r>
            <a:endParaRPr lang="en-US" sz="2800" dirty="0">
              <a:latin typeface="Calibri" charset="0"/>
              <a:ea typeface="Calibri" charset="0"/>
              <a:cs typeface="Calibri" charset="0"/>
            </a:endParaRPr>
          </a:p>
        </p:txBody>
      </p:sp>
    </p:spTree>
    <p:extLst>
      <p:ext uri="{BB962C8B-B14F-4D97-AF65-F5344CB8AC3E}">
        <p14:creationId xmlns:p14="http://schemas.microsoft.com/office/powerpoint/2010/main" val="1858063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Wittgenstein’s thought experiment on “game”</a:t>
            </a:r>
            <a:endParaRPr lang="en-US" dirty="0"/>
          </a:p>
        </p:txBody>
      </p:sp>
      <p:sp>
        <p:nvSpPr>
          <p:cNvPr id="3" name="Content Placeholder 2"/>
          <p:cNvSpPr>
            <a:spLocks noGrp="1"/>
          </p:cNvSpPr>
          <p:nvPr>
            <p:ph sz="quarter" idx="1"/>
          </p:nvPr>
        </p:nvSpPr>
        <p:spPr>
          <a:xfrm>
            <a:off x="398206" y="1447800"/>
            <a:ext cx="8583562" cy="4572000"/>
          </a:xfrm>
        </p:spPr>
        <p:txBody>
          <a:bodyPr/>
          <a:lstStyle/>
          <a:p>
            <a:pPr marL="0" indent="0">
              <a:buNone/>
            </a:pPr>
            <a:r>
              <a:rPr lang="en-US" sz="2800" dirty="0" smtClean="0"/>
              <a:t>PI #66: </a:t>
            </a:r>
          </a:p>
          <a:p>
            <a:pPr marL="319088" lvl="1" indent="0">
              <a:buNone/>
            </a:pPr>
            <a:r>
              <a:rPr lang="en-US" sz="2800" dirty="0" smtClean="0"/>
              <a:t>”Don’t say “there must be something common, or they would not be called `games’”—but </a:t>
            </a:r>
            <a:r>
              <a:rPr lang="en-US" sz="2800" i="1" dirty="0" smtClean="0"/>
              <a:t>look and see </a:t>
            </a:r>
            <a:r>
              <a:rPr lang="en-US" sz="2800" dirty="0" smtClean="0"/>
              <a:t>whether there is anything common to all”</a:t>
            </a:r>
          </a:p>
          <a:p>
            <a:pPr marL="319088" lvl="1" indent="0">
              <a:buNone/>
            </a:pPr>
            <a:endParaRPr lang="en-US" sz="1800" dirty="0"/>
          </a:p>
          <a:p>
            <a:pPr marL="593725" lvl="2" indent="0">
              <a:spcBef>
                <a:spcPts val="175"/>
              </a:spcBef>
              <a:buNone/>
            </a:pPr>
            <a:r>
              <a:rPr lang="en-US" sz="2800" dirty="0" smtClean="0"/>
              <a:t>Is it amusing?</a:t>
            </a:r>
          </a:p>
          <a:p>
            <a:pPr marL="593725" lvl="2" indent="0">
              <a:spcBef>
                <a:spcPts val="175"/>
              </a:spcBef>
              <a:buNone/>
            </a:pPr>
            <a:r>
              <a:rPr lang="en-US" sz="2800" dirty="0" smtClean="0"/>
              <a:t>Is there competition?</a:t>
            </a:r>
          </a:p>
          <a:p>
            <a:pPr marL="593725" lvl="2" indent="0">
              <a:spcBef>
                <a:spcPts val="175"/>
              </a:spcBef>
              <a:buNone/>
            </a:pPr>
            <a:r>
              <a:rPr lang="en-US" sz="2800" dirty="0" smtClean="0"/>
              <a:t>Is there long-term strategy?</a:t>
            </a:r>
          </a:p>
          <a:p>
            <a:pPr marL="593725" lvl="2" indent="0">
              <a:spcBef>
                <a:spcPts val="175"/>
              </a:spcBef>
              <a:buNone/>
            </a:pPr>
            <a:r>
              <a:rPr lang="en-US" sz="2800" dirty="0" smtClean="0"/>
              <a:t>Is skill required?</a:t>
            </a:r>
          </a:p>
          <a:p>
            <a:pPr marL="593725" lvl="2" indent="0">
              <a:spcBef>
                <a:spcPts val="175"/>
              </a:spcBef>
              <a:buNone/>
            </a:pPr>
            <a:r>
              <a:rPr lang="en-US" sz="2800" dirty="0" smtClean="0"/>
              <a:t>Must luck play a role?</a:t>
            </a:r>
          </a:p>
          <a:p>
            <a:pPr marL="593725" lvl="2" indent="0">
              <a:spcBef>
                <a:spcPts val="175"/>
              </a:spcBef>
              <a:buNone/>
            </a:pPr>
            <a:r>
              <a:rPr lang="en-US" sz="2800" dirty="0" smtClean="0"/>
              <a:t>Are there cards?</a:t>
            </a:r>
          </a:p>
          <a:p>
            <a:pPr marL="593725" lvl="2" indent="0">
              <a:spcBef>
                <a:spcPts val="175"/>
              </a:spcBef>
              <a:buNone/>
            </a:pPr>
            <a:r>
              <a:rPr lang="en-US" sz="2800" dirty="0" smtClean="0"/>
              <a:t>Is there a ball?</a:t>
            </a:r>
          </a:p>
        </p:txBody>
      </p:sp>
    </p:spTree>
    <p:extLst>
      <p:ext uri="{BB962C8B-B14F-4D97-AF65-F5344CB8AC3E}">
        <p14:creationId xmlns:p14="http://schemas.microsoft.com/office/powerpoint/2010/main" val="13112783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Resemblance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66674490"/>
              </p:ext>
            </p:extLst>
          </p:nvPr>
        </p:nvGraphicFramePr>
        <p:xfrm>
          <a:off x="728662" y="2262188"/>
          <a:ext cx="7772400" cy="1280160"/>
        </p:xfrm>
        <a:graphic>
          <a:graphicData uri="http://schemas.openxmlformats.org/drawingml/2006/table">
            <a:tbl>
              <a:tblPr>
                <a:tableStyleId>{5C22544A-7EE6-4342-B048-85BDC9FD1C3A}</a:tableStyleId>
              </a:tblPr>
              <a:tblGrid>
                <a:gridCol w="1943100"/>
                <a:gridCol w="1943100"/>
                <a:gridCol w="1943100"/>
                <a:gridCol w="1943100"/>
              </a:tblGrid>
              <a:tr h="370840">
                <a:tc>
                  <a:txBody>
                    <a:bodyPr/>
                    <a:lstStyle/>
                    <a:p>
                      <a:r>
                        <a:rPr lang="en-US" sz="3600" dirty="0" smtClean="0">
                          <a:latin typeface="Calibri" charset="0"/>
                          <a:ea typeface="Calibri" charset="0"/>
                          <a:cs typeface="Calibri" charset="0"/>
                        </a:rPr>
                        <a:t>Game 1</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Game 2</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Game 3</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Game 4</a:t>
                      </a:r>
                      <a:endParaRPr lang="en-US" sz="3600" dirty="0">
                        <a:latin typeface="Calibri" charset="0"/>
                        <a:ea typeface="Calibri" charset="0"/>
                        <a:cs typeface="Calibri" charset="0"/>
                      </a:endParaRPr>
                    </a:p>
                  </a:txBody>
                  <a:tcPr/>
                </a:tc>
              </a:tr>
              <a:tr h="370840">
                <a:tc>
                  <a:txBody>
                    <a:bodyPr/>
                    <a:lstStyle/>
                    <a:p>
                      <a:r>
                        <a:rPr lang="en-US" sz="3600" dirty="0" smtClean="0">
                          <a:latin typeface="Calibri" charset="0"/>
                          <a:ea typeface="Calibri" charset="0"/>
                          <a:cs typeface="Calibri" charset="0"/>
                        </a:rPr>
                        <a:t>ABC</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BCD</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ACD</a:t>
                      </a:r>
                      <a:endParaRPr lang="en-US" sz="3600" dirty="0">
                        <a:latin typeface="Calibri" charset="0"/>
                        <a:ea typeface="Calibri" charset="0"/>
                        <a:cs typeface="Calibri" charset="0"/>
                      </a:endParaRPr>
                    </a:p>
                  </a:txBody>
                  <a:tcPr/>
                </a:tc>
                <a:tc>
                  <a:txBody>
                    <a:bodyPr/>
                    <a:lstStyle/>
                    <a:p>
                      <a:r>
                        <a:rPr lang="en-US" sz="3600" dirty="0" smtClean="0">
                          <a:latin typeface="Calibri" charset="0"/>
                          <a:ea typeface="Calibri" charset="0"/>
                          <a:cs typeface="Calibri" charset="0"/>
                        </a:rPr>
                        <a:t>ABD</a:t>
                      </a:r>
                      <a:endParaRPr lang="en-US" sz="3600" dirty="0">
                        <a:latin typeface="Calibri" charset="0"/>
                        <a:ea typeface="Calibri" charset="0"/>
                        <a:cs typeface="Calibri" charset="0"/>
                      </a:endParaRPr>
                    </a:p>
                  </a:txBody>
                  <a:tcPr/>
                </a:tc>
              </a:tr>
            </a:tbl>
          </a:graphicData>
        </a:graphic>
      </p:graphicFrame>
      <p:sp>
        <p:nvSpPr>
          <p:cNvPr id="5" name="TextBox 4"/>
          <p:cNvSpPr txBox="1"/>
          <p:nvPr/>
        </p:nvSpPr>
        <p:spPr>
          <a:xfrm>
            <a:off x="1150374" y="4365523"/>
            <a:ext cx="7350688" cy="2062103"/>
          </a:xfrm>
          <a:prstGeom prst="rect">
            <a:avLst/>
          </a:prstGeom>
          <a:noFill/>
        </p:spPr>
        <p:txBody>
          <a:bodyPr wrap="square" rtlCol="0">
            <a:spAutoFit/>
          </a:bodyPr>
          <a:lstStyle/>
          <a:p>
            <a:r>
              <a:rPr lang="en-US" sz="3200" dirty="0" smtClean="0">
                <a:latin typeface="Calibri" charset="0"/>
                <a:ea typeface="Calibri" charset="0"/>
                <a:cs typeface="Calibri" charset="0"/>
              </a:rPr>
              <a:t>“each </a:t>
            </a:r>
            <a:r>
              <a:rPr lang="en-US" sz="3200" dirty="0">
                <a:latin typeface="Calibri" charset="0"/>
                <a:ea typeface="Calibri" charset="0"/>
                <a:cs typeface="Calibri" charset="0"/>
              </a:rPr>
              <a:t>item has at least one, and probably several, elements in common with one or more items, but no, or few, elements are common to all </a:t>
            </a:r>
            <a:r>
              <a:rPr lang="en-US" sz="3200" dirty="0" smtClean="0">
                <a:latin typeface="Calibri" charset="0"/>
                <a:ea typeface="Calibri" charset="0"/>
                <a:cs typeface="Calibri" charset="0"/>
              </a:rPr>
              <a:t>items”    </a:t>
            </a:r>
            <a:r>
              <a:rPr lang="en-US" sz="3200" dirty="0" err="1" smtClean="0">
                <a:latin typeface="Calibri" charset="0"/>
                <a:ea typeface="Calibri" charset="0"/>
                <a:cs typeface="Calibri" charset="0"/>
              </a:rPr>
              <a:t>Rosch</a:t>
            </a:r>
            <a:r>
              <a:rPr lang="en-US" sz="3200" dirty="0" smtClean="0">
                <a:latin typeface="Calibri" charset="0"/>
                <a:ea typeface="Calibri" charset="0"/>
                <a:cs typeface="Calibri" charset="0"/>
              </a:rPr>
              <a:t> and </a:t>
            </a:r>
            <a:r>
              <a:rPr lang="en-US" sz="3200" dirty="0" err="1" smtClean="0">
                <a:latin typeface="Calibri" charset="0"/>
                <a:ea typeface="Calibri" charset="0"/>
                <a:cs typeface="Calibri" charset="0"/>
              </a:rPr>
              <a:t>Mervis</a:t>
            </a:r>
            <a:endParaRPr lang="en-US" sz="3200" dirty="0">
              <a:latin typeface="Calibri" charset="0"/>
              <a:ea typeface="Calibri" charset="0"/>
              <a:cs typeface="Calibri" charset="0"/>
            </a:endParaRPr>
          </a:p>
        </p:txBody>
      </p:sp>
    </p:spTree>
    <p:extLst>
      <p:ext uri="{BB962C8B-B14F-4D97-AF65-F5344CB8AC3E}">
        <p14:creationId xmlns:p14="http://schemas.microsoft.com/office/powerpoint/2010/main" val="12986916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are extensible</a:t>
            </a:r>
            <a:endParaRPr lang="en-US" dirty="0"/>
          </a:p>
        </p:txBody>
      </p:sp>
      <p:sp>
        <p:nvSpPr>
          <p:cNvPr id="3" name="Content Placeholder 2"/>
          <p:cNvSpPr>
            <a:spLocks noGrp="1"/>
          </p:cNvSpPr>
          <p:nvPr>
            <p:ph sz="quarter" idx="1"/>
          </p:nvPr>
        </p:nvSpPr>
        <p:spPr/>
        <p:txBody>
          <a:bodyPr/>
          <a:lstStyle/>
          <a:p>
            <a:r>
              <a:rPr lang="en-US" sz="2800" dirty="0" smtClean="0"/>
              <a:t>They don’t have finite boundaries.</a:t>
            </a:r>
          </a:p>
          <a:p>
            <a:endParaRPr lang="en-US" sz="2800" dirty="0"/>
          </a:p>
          <a:p>
            <a:r>
              <a:rPr lang="en-US" sz="2800" dirty="0" smtClean="0"/>
              <a:t>New types of games can be created at any point:</a:t>
            </a:r>
          </a:p>
          <a:p>
            <a:pPr marL="319088" lvl="1" indent="0">
              <a:buNone/>
            </a:pPr>
            <a:r>
              <a:rPr lang="en-US" sz="2800" i="1" dirty="0" smtClean="0"/>
              <a:t>"Video games"</a:t>
            </a:r>
          </a:p>
          <a:p>
            <a:endParaRPr lang="en-US" sz="2800" dirty="0" smtClean="0"/>
          </a:p>
          <a:p>
            <a:r>
              <a:rPr lang="en-US" sz="2800" dirty="0" smtClean="0"/>
              <a:t>Even in math, where we have precise definitions, they can change</a:t>
            </a:r>
            <a:endParaRPr lang="en-US" dirty="0" smtClean="0"/>
          </a:p>
          <a:p>
            <a:pPr marL="319088" lvl="1" indent="0">
              <a:buNone/>
            </a:pPr>
            <a:r>
              <a:rPr lang="en-US" dirty="0" smtClean="0"/>
              <a:t>“</a:t>
            </a:r>
            <a:r>
              <a:rPr lang="en-US" sz="2800" i="1" dirty="0" smtClean="0"/>
              <a:t>Number”</a:t>
            </a:r>
            <a:endParaRPr lang="en-US" sz="2800" i="1" dirty="0"/>
          </a:p>
          <a:p>
            <a:pPr lvl="2"/>
            <a:r>
              <a:rPr lang="en-US" sz="2400" dirty="0" smtClean="0"/>
              <a:t>Originally meant integers</a:t>
            </a:r>
          </a:p>
          <a:p>
            <a:pPr lvl="2"/>
            <a:r>
              <a:rPr lang="en-US" sz="2400" dirty="0" smtClean="0"/>
              <a:t>Then extended to rational numbers</a:t>
            </a:r>
          </a:p>
          <a:p>
            <a:pPr lvl="2"/>
            <a:r>
              <a:rPr lang="en-US" sz="2400" dirty="0" smtClean="0"/>
              <a:t>Then real, complex, transfinite, etc.</a:t>
            </a:r>
          </a:p>
          <a:p>
            <a:pPr lvl="1"/>
            <a:endParaRPr lang="en-US" dirty="0"/>
          </a:p>
        </p:txBody>
      </p:sp>
    </p:spTree>
    <p:extLst>
      <p:ext uri="{BB962C8B-B14F-4D97-AF65-F5344CB8AC3E}">
        <p14:creationId xmlns:p14="http://schemas.microsoft.com/office/powerpoint/2010/main" val="175639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 y="274639"/>
            <a:ext cx="8819536" cy="1143000"/>
          </a:xfrm>
        </p:spPr>
        <p:txBody>
          <a:bodyPr/>
          <a:lstStyle/>
          <a:p>
            <a:r>
              <a:rPr lang="en-US" dirty="0" smtClean="0"/>
              <a:t>Another problem with classical categories</a:t>
            </a:r>
            <a:endParaRPr lang="en-US" dirty="0"/>
          </a:p>
        </p:txBody>
      </p:sp>
      <p:sp>
        <p:nvSpPr>
          <p:cNvPr id="3" name="Content Placeholder 2"/>
          <p:cNvSpPr>
            <a:spLocks noGrp="1"/>
          </p:cNvSpPr>
          <p:nvPr>
            <p:ph sz="quarter" idx="1"/>
          </p:nvPr>
        </p:nvSpPr>
        <p:spPr>
          <a:xfrm>
            <a:off x="730045" y="1669026"/>
            <a:ext cx="7772400" cy="4572000"/>
          </a:xfrm>
        </p:spPr>
        <p:txBody>
          <a:bodyPr/>
          <a:lstStyle/>
          <a:p>
            <a:r>
              <a:rPr lang="en-US" dirty="0" smtClean="0"/>
              <a:t>Categories lie at different levels of abstraction</a:t>
            </a:r>
          </a:p>
          <a:p>
            <a:r>
              <a:rPr lang="en-US" dirty="0" smtClean="0"/>
              <a:t>And one level seems distinguished from the others, better than the others for many purposes</a:t>
            </a:r>
          </a:p>
          <a:p>
            <a:endParaRPr lang="en-US" dirty="0"/>
          </a:p>
          <a:p>
            <a:r>
              <a:rPr lang="en-US" dirty="0" smtClean="0"/>
              <a:t>This level is called the "basic level", and these are "basic level categories"</a:t>
            </a:r>
            <a:endParaRPr lang="en-US" dirty="0"/>
          </a:p>
        </p:txBody>
      </p:sp>
    </p:spTree>
    <p:extLst>
      <p:ext uri="{BB962C8B-B14F-4D97-AF65-F5344CB8AC3E}">
        <p14:creationId xmlns:p14="http://schemas.microsoft.com/office/powerpoint/2010/main" val="601810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a:t>Name these items</a:t>
            </a:r>
          </a:p>
        </p:txBody>
      </p:sp>
      <p:pic>
        <p:nvPicPr>
          <p:cNvPr id="152576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8810" y="1850985"/>
            <a:ext cx="3256568" cy="205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64"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1243" y="3916952"/>
            <a:ext cx="26320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65"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961594" y="128459"/>
            <a:ext cx="3182406" cy="238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66"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51768" y="3413995"/>
            <a:ext cx="3135032" cy="3135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67" name="Picture 7"/>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868124" y="1620251"/>
            <a:ext cx="3357017" cy="25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58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25763"/>
                                        </p:tgtEl>
                                        <p:attrNameLst>
                                          <p:attrName>style.visibility</p:attrName>
                                        </p:attrNameLst>
                                      </p:cBhvr>
                                      <p:to>
                                        <p:strVal val="visible"/>
                                      </p:to>
                                    </p:set>
                                    <p:anim calcmode="lin" valueType="num">
                                      <p:cBhvr additive="base">
                                        <p:cTn id="7" dur="500" fill="hold"/>
                                        <p:tgtEl>
                                          <p:spTgt spid="1525763"/>
                                        </p:tgtEl>
                                        <p:attrNameLst>
                                          <p:attrName>ppt_x</p:attrName>
                                        </p:attrNameLst>
                                      </p:cBhvr>
                                      <p:tavLst>
                                        <p:tav tm="0">
                                          <p:val>
                                            <p:strVal val="#ppt_x"/>
                                          </p:val>
                                        </p:tav>
                                        <p:tav tm="100000">
                                          <p:val>
                                            <p:strVal val="#ppt_x"/>
                                          </p:val>
                                        </p:tav>
                                      </p:tavLst>
                                    </p:anim>
                                    <p:anim calcmode="lin" valueType="num">
                                      <p:cBhvr additive="base">
                                        <p:cTn id="8" dur="500" fill="hold"/>
                                        <p:tgtEl>
                                          <p:spTgt spid="152576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25765"/>
                                        </p:tgtEl>
                                        <p:attrNameLst>
                                          <p:attrName>style.visibility</p:attrName>
                                        </p:attrNameLst>
                                      </p:cBhvr>
                                      <p:to>
                                        <p:strVal val="visible"/>
                                      </p:to>
                                    </p:set>
                                    <p:anim calcmode="lin" valueType="num">
                                      <p:cBhvr additive="base">
                                        <p:cTn id="13" dur="500" fill="hold"/>
                                        <p:tgtEl>
                                          <p:spTgt spid="1525765"/>
                                        </p:tgtEl>
                                        <p:attrNameLst>
                                          <p:attrName>ppt_x</p:attrName>
                                        </p:attrNameLst>
                                      </p:cBhvr>
                                      <p:tavLst>
                                        <p:tav tm="0">
                                          <p:val>
                                            <p:strVal val="#ppt_x"/>
                                          </p:val>
                                        </p:tav>
                                        <p:tav tm="100000">
                                          <p:val>
                                            <p:strVal val="#ppt_x"/>
                                          </p:val>
                                        </p:tav>
                                      </p:tavLst>
                                    </p:anim>
                                    <p:anim calcmode="lin" valueType="num">
                                      <p:cBhvr additive="base">
                                        <p:cTn id="14" dur="500" fill="hold"/>
                                        <p:tgtEl>
                                          <p:spTgt spid="152576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25764"/>
                                        </p:tgtEl>
                                        <p:attrNameLst>
                                          <p:attrName>style.visibility</p:attrName>
                                        </p:attrNameLst>
                                      </p:cBhvr>
                                      <p:to>
                                        <p:strVal val="visible"/>
                                      </p:to>
                                    </p:set>
                                    <p:anim calcmode="lin" valueType="num">
                                      <p:cBhvr additive="base">
                                        <p:cTn id="19" dur="500" fill="hold"/>
                                        <p:tgtEl>
                                          <p:spTgt spid="1525764"/>
                                        </p:tgtEl>
                                        <p:attrNameLst>
                                          <p:attrName>ppt_x</p:attrName>
                                        </p:attrNameLst>
                                      </p:cBhvr>
                                      <p:tavLst>
                                        <p:tav tm="0">
                                          <p:val>
                                            <p:strVal val="#ppt_x"/>
                                          </p:val>
                                        </p:tav>
                                        <p:tav tm="100000">
                                          <p:val>
                                            <p:strVal val="#ppt_x"/>
                                          </p:val>
                                        </p:tav>
                                      </p:tavLst>
                                    </p:anim>
                                    <p:anim calcmode="lin" valueType="num">
                                      <p:cBhvr additive="base">
                                        <p:cTn id="20" dur="500" fill="hold"/>
                                        <p:tgtEl>
                                          <p:spTgt spid="152576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25767"/>
                                        </p:tgtEl>
                                        <p:attrNameLst>
                                          <p:attrName>style.visibility</p:attrName>
                                        </p:attrNameLst>
                                      </p:cBhvr>
                                      <p:to>
                                        <p:strVal val="visible"/>
                                      </p:to>
                                    </p:set>
                                    <p:anim calcmode="lin" valueType="num">
                                      <p:cBhvr additive="base">
                                        <p:cTn id="25" dur="500" fill="hold"/>
                                        <p:tgtEl>
                                          <p:spTgt spid="1525767"/>
                                        </p:tgtEl>
                                        <p:attrNameLst>
                                          <p:attrName>ppt_x</p:attrName>
                                        </p:attrNameLst>
                                      </p:cBhvr>
                                      <p:tavLst>
                                        <p:tav tm="0">
                                          <p:val>
                                            <p:strVal val="#ppt_x"/>
                                          </p:val>
                                        </p:tav>
                                        <p:tav tm="100000">
                                          <p:val>
                                            <p:strVal val="#ppt_x"/>
                                          </p:val>
                                        </p:tav>
                                      </p:tavLst>
                                    </p:anim>
                                    <p:anim calcmode="lin" valueType="num">
                                      <p:cBhvr additive="base">
                                        <p:cTn id="26" dur="500" fill="hold"/>
                                        <p:tgtEl>
                                          <p:spTgt spid="152576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25766"/>
                                        </p:tgtEl>
                                        <p:attrNameLst>
                                          <p:attrName>style.visibility</p:attrName>
                                        </p:attrNameLst>
                                      </p:cBhvr>
                                      <p:to>
                                        <p:strVal val="visible"/>
                                      </p:to>
                                    </p:set>
                                    <p:anim calcmode="lin" valueType="num">
                                      <p:cBhvr additive="base">
                                        <p:cTn id="31" dur="500" fill="hold"/>
                                        <p:tgtEl>
                                          <p:spTgt spid="1525766"/>
                                        </p:tgtEl>
                                        <p:attrNameLst>
                                          <p:attrName>ppt_x</p:attrName>
                                        </p:attrNameLst>
                                      </p:cBhvr>
                                      <p:tavLst>
                                        <p:tav tm="0">
                                          <p:val>
                                            <p:strVal val="#ppt_x"/>
                                          </p:val>
                                        </p:tav>
                                        <p:tav tm="100000">
                                          <p:val>
                                            <p:strVal val="#ppt_x"/>
                                          </p:val>
                                        </p:tav>
                                      </p:tavLst>
                                    </p:anim>
                                    <p:anim calcmode="lin" valueType="num">
                                      <p:cBhvr additive="base">
                                        <p:cTn id="32" dur="500" fill="hold"/>
                                        <p:tgtEl>
                                          <p:spTgt spid="1525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Roger Brown (1925-1997)</a:t>
            </a:r>
            <a:endParaRPr lang="en-US" dirty="0"/>
          </a:p>
        </p:txBody>
      </p:sp>
      <p:sp>
        <p:nvSpPr>
          <p:cNvPr id="3" name="Content Placeholder 2"/>
          <p:cNvSpPr>
            <a:spLocks noGrp="1"/>
          </p:cNvSpPr>
          <p:nvPr>
            <p:ph sz="quarter" idx="1"/>
          </p:nvPr>
        </p:nvSpPr>
        <p:spPr>
          <a:xfrm>
            <a:off x="324465" y="1447800"/>
            <a:ext cx="5633883" cy="4572000"/>
          </a:xfrm>
        </p:spPr>
        <p:txBody>
          <a:bodyPr/>
          <a:lstStyle/>
          <a:p>
            <a:r>
              <a:rPr lang="en-US" dirty="0"/>
              <a:t>Psychologist of Language</a:t>
            </a:r>
          </a:p>
          <a:p>
            <a:r>
              <a:rPr lang="en-US" dirty="0" smtClean="0"/>
              <a:t>“How Shall a Thing be Called (1958)</a:t>
            </a:r>
          </a:p>
          <a:p>
            <a:pPr marL="0" indent="0">
              <a:buNone/>
            </a:pPr>
            <a:r>
              <a:rPr lang="en-US" dirty="0" smtClean="0"/>
              <a:t>”The dime in my pocket is not only a </a:t>
            </a:r>
            <a:r>
              <a:rPr lang="en-US" i="1" dirty="0" smtClean="0"/>
              <a:t>dime</a:t>
            </a:r>
            <a:r>
              <a:rPr lang="en-US" dirty="0" smtClean="0"/>
              <a:t>. It is also </a:t>
            </a:r>
            <a:r>
              <a:rPr lang="en-US" i="1" dirty="0" smtClean="0"/>
              <a:t>money</a:t>
            </a:r>
            <a:r>
              <a:rPr lang="en-US" dirty="0" smtClean="0"/>
              <a:t>, a </a:t>
            </a:r>
            <a:r>
              <a:rPr lang="en-US" i="1" dirty="0" smtClean="0"/>
              <a:t>metal object</a:t>
            </a:r>
            <a:r>
              <a:rPr lang="en-US" dirty="0" smtClean="0"/>
              <a:t>, a </a:t>
            </a:r>
            <a:r>
              <a:rPr lang="en-US" i="1" dirty="0" smtClean="0"/>
              <a:t>thing</a:t>
            </a:r>
            <a:r>
              <a:rPr lang="en-US" dirty="0" smtClean="0"/>
              <a:t>, and, moving to subordinates, it is a </a:t>
            </a:r>
            <a:r>
              <a:rPr lang="en-US" i="1" dirty="0" smtClean="0"/>
              <a:t>1952 dime</a:t>
            </a:r>
            <a:r>
              <a:rPr lang="en-US" dirty="0" smtClean="0"/>
              <a:t>, in fact a </a:t>
            </a:r>
            <a:r>
              <a:rPr lang="en-US" i="1" dirty="0" smtClean="0"/>
              <a:t>particular 1952 dime</a:t>
            </a:r>
            <a:r>
              <a:rPr lang="en-US" dirty="0" smtClean="0"/>
              <a:t> with a unique pattern of scratches, discolorations, and smooth places. The dog on the lawn is not only a </a:t>
            </a:r>
            <a:r>
              <a:rPr lang="en-US" i="1" dirty="0" smtClean="0"/>
              <a:t>dog</a:t>
            </a:r>
            <a:r>
              <a:rPr lang="en-US" dirty="0" smtClean="0"/>
              <a:t>, but is also a </a:t>
            </a:r>
            <a:r>
              <a:rPr lang="en-US" i="1" dirty="0" smtClean="0"/>
              <a:t>boxer</a:t>
            </a:r>
            <a:r>
              <a:rPr lang="en-US" dirty="0" smtClean="0"/>
              <a:t>, a </a:t>
            </a:r>
            <a:r>
              <a:rPr lang="en-US" i="1" dirty="0" smtClean="0"/>
              <a:t>quadruped</a:t>
            </a:r>
            <a:r>
              <a:rPr lang="en-US" dirty="0" smtClean="0"/>
              <a:t>, </a:t>
            </a:r>
            <a:r>
              <a:rPr lang="en-US" smtClean="0"/>
              <a:t>an </a:t>
            </a:r>
            <a:r>
              <a:rPr lang="en-US" i="1" smtClean="0"/>
              <a:t>animate</a:t>
            </a:r>
            <a:r>
              <a:rPr lang="en-US" smtClean="0"/>
              <a:t> </a:t>
            </a:r>
            <a:r>
              <a:rPr lang="en-US" i="1" dirty="0" smtClean="0"/>
              <a:t>being</a:t>
            </a:r>
            <a:r>
              <a:rPr lang="en-US" dirty="0" smtClean="0"/>
              <a:t>” (p. 14)</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1587" y="1930589"/>
            <a:ext cx="3082413" cy="3606421"/>
          </a:xfrm>
          <a:prstGeom prst="rect">
            <a:avLst/>
          </a:prstGeom>
        </p:spPr>
      </p:pic>
    </p:spTree>
    <p:extLst>
      <p:ext uri="{BB962C8B-B14F-4D97-AF65-F5344CB8AC3E}">
        <p14:creationId xmlns:p14="http://schemas.microsoft.com/office/powerpoint/2010/main" val="347828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533400" y="228600"/>
            <a:ext cx="7924800" cy="838200"/>
          </a:xfrm>
        </p:spPr>
        <p:txBody>
          <a:bodyPr/>
          <a:lstStyle/>
          <a:p>
            <a:pPr eaLnBrk="1" hangingPunct="1"/>
            <a:r>
              <a:rPr lang="en-US" altLang="en-US" sz="3200"/>
              <a:t>Basic Level Categories</a:t>
            </a:r>
          </a:p>
        </p:txBody>
      </p:sp>
      <p:sp>
        <p:nvSpPr>
          <p:cNvPr id="59395" name="Rectangle 3"/>
          <p:cNvSpPr>
            <a:spLocks noGrp="1" noChangeArrowheads="1"/>
          </p:cNvSpPr>
          <p:nvPr>
            <p:ph type="body" idx="1"/>
          </p:nvPr>
        </p:nvSpPr>
        <p:spPr>
          <a:xfrm>
            <a:off x="533400" y="1100134"/>
            <a:ext cx="8077200" cy="4495800"/>
          </a:xfrm>
        </p:spPr>
        <p:txBody>
          <a:bodyPr/>
          <a:lstStyle/>
          <a:p>
            <a:pPr eaLnBrk="1" hangingPunct="1">
              <a:lnSpc>
                <a:spcPct val="90000"/>
              </a:lnSpc>
              <a:buFont typeface="Wingdings" charset="2"/>
              <a:buNone/>
            </a:pPr>
            <a:endParaRPr lang="en-US" altLang="en-US" dirty="0"/>
          </a:p>
          <a:p>
            <a:pPr eaLnBrk="1" hangingPunct="1">
              <a:lnSpc>
                <a:spcPct val="90000"/>
              </a:lnSpc>
              <a:buFont typeface="Wingdings" charset="2"/>
              <a:buNone/>
            </a:pPr>
            <a:r>
              <a:rPr lang="en-US" altLang="en-US" dirty="0"/>
              <a:t>			         </a:t>
            </a:r>
            <a:r>
              <a:rPr lang="en-US" altLang="en-US" sz="2800" dirty="0"/>
              <a:t>chair		   office chair </a:t>
            </a:r>
          </a:p>
          <a:p>
            <a:pPr eaLnBrk="1" hangingPunct="1">
              <a:lnSpc>
                <a:spcPct val="90000"/>
              </a:lnSpc>
              <a:buFont typeface="Wingdings" charset="2"/>
              <a:buNone/>
            </a:pPr>
            <a:r>
              <a:rPr lang="en-US" altLang="en-US" sz="2800" dirty="0"/>
              <a:t>					            </a:t>
            </a:r>
            <a:r>
              <a:rPr lang="en-US" altLang="en-US" sz="2800" dirty="0" smtClean="0"/>
              <a:t>   piano </a:t>
            </a:r>
            <a:r>
              <a:rPr lang="en-US" altLang="en-US" sz="2800" dirty="0"/>
              <a:t>chair 					  	 </a:t>
            </a:r>
            <a:r>
              <a:rPr lang="en-US" altLang="en-US" sz="2800" dirty="0" smtClean="0"/>
              <a:t> </a:t>
            </a:r>
            <a:r>
              <a:rPr lang="en-US" altLang="en-US" sz="2800" dirty="0"/>
              <a:t>rocking chair</a:t>
            </a:r>
            <a:r>
              <a:rPr lang="en-US" altLang="en-US" dirty="0"/>
              <a:t>			</a:t>
            </a:r>
          </a:p>
          <a:p>
            <a:pPr eaLnBrk="1" hangingPunct="1">
              <a:lnSpc>
                <a:spcPct val="90000"/>
              </a:lnSpc>
              <a:buFont typeface="Wingdings" charset="2"/>
              <a:buNone/>
            </a:pPr>
            <a:r>
              <a:rPr lang="en-US" altLang="en-US" sz="2800" dirty="0"/>
              <a:t>furniture	        </a:t>
            </a:r>
            <a:r>
              <a:rPr lang="en-US" altLang="en-US" sz="2800" dirty="0" smtClean="0"/>
              <a:t>   lamp</a:t>
            </a:r>
            <a:r>
              <a:rPr lang="en-US" altLang="en-US" sz="2800" dirty="0"/>
              <a:t>	           </a:t>
            </a:r>
            <a:r>
              <a:rPr lang="en-US" altLang="en-US" sz="2800" dirty="0" smtClean="0"/>
              <a:t>    </a:t>
            </a:r>
            <a:r>
              <a:rPr lang="en-US" altLang="en-US" sz="2800" dirty="0" err="1" smtClean="0"/>
              <a:t>torchiere</a:t>
            </a:r>
            <a:endParaRPr lang="en-US" altLang="en-US" sz="2800" dirty="0"/>
          </a:p>
          <a:p>
            <a:pPr eaLnBrk="1" hangingPunct="1">
              <a:lnSpc>
                <a:spcPct val="90000"/>
              </a:lnSpc>
              <a:buFont typeface="Wingdings" charset="2"/>
              <a:buNone/>
            </a:pPr>
            <a:r>
              <a:rPr lang="en-US" altLang="en-US" sz="2800" dirty="0"/>
              <a:t>						    </a:t>
            </a:r>
            <a:r>
              <a:rPr lang="en-US" altLang="en-US" sz="2800" dirty="0" smtClean="0"/>
              <a:t>desk </a:t>
            </a:r>
            <a:r>
              <a:rPr lang="en-US" altLang="en-US" sz="2800" dirty="0"/>
              <a:t>lamp</a:t>
            </a:r>
          </a:p>
          <a:p>
            <a:pPr eaLnBrk="1" hangingPunct="1">
              <a:lnSpc>
                <a:spcPct val="90000"/>
              </a:lnSpc>
              <a:buFont typeface="Wingdings" charset="2"/>
              <a:buNone/>
            </a:pPr>
            <a:endParaRPr lang="en-US" altLang="en-US" sz="2800" dirty="0"/>
          </a:p>
          <a:p>
            <a:pPr eaLnBrk="1" hangingPunct="1">
              <a:lnSpc>
                <a:spcPct val="90000"/>
              </a:lnSpc>
              <a:buFont typeface="Wingdings" charset="2"/>
              <a:buNone/>
            </a:pPr>
            <a:r>
              <a:rPr lang="en-US" altLang="en-US" sz="2800" dirty="0"/>
              <a:t>	 		           </a:t>
            </a:r>
            <a:r>
              <a:rPr lang="en-US" altLang="en-US" sz="2800" dirty="0" smtClean="0"/>
              <a:t> </a:t>
            </a:r>
            <a:r>
              <a:rPr lang="en-US" altLang="en-US" sz="2800" dirty="0"/>
              <a:t>table 	  	  end table					  		      </a:t>
            </a:r>
            <a:r>
              <a:rPr lang="en-US" altLang="en-US" sz="2800" dirty="0" smtClean="0"/>
              <a:t>coffee </a:t>
            </a:r>
            <a:r>
              <a:rPr lang="en-US" altLang="en-US" sz="2800" dirty="0"/>
              <a:t>table </a:t>
            </a:r>
            <a:endParaRPr lang="en-US" altLang="en-US" sz="2800" dirty="0" smtClean="0"/>
          </a:p>
          <a:p>
            <a:pPr eaLnBrk="1" hangingPunct="1">
              <a:lnSpc>
                <a:spcPct val="90000"/>
              </a:lnSpc>
              <a:buFont typeface="Wingdings" charset="2"/>
              <a:buNone/>
            </a:pPr>
            <a:endParaRPr lang="en-US" altLang="en-US" sz="2800" dirty="0"/>
          </a:p>
          <a:p>
            <a:pPr eaLnBrk="1" hangingPunct="1">
              <a:lnSpc>
                <a:spcPct val="90000"/>
              </a:lnSpc>
              <a:buFont typeface="Wingdings" charset="2"/>
              <a:buNone/>
            </a:pPr>
            <a:r>
              <a:rPr lang="en-US" altLang="en-US" sz="2800" b="1" dirty="0">
                <a:solidFill>
                  <a:srgbClr val="A50021"/>
                </a:solidFill>
              </a:rPr>
              <a:t>Superordinate     </a:t>
            </a:r>
            <a:r>
              <a:rPr lang="en-US" altLang="en-US" sz="2800" b="1" dirty="0" smtClean="0">
                <a:solidFill>
                  <a:srgbClr val="A50021"/>
                </a:solidFill>
              </a:rPr>
              <a:t>     Basic</a:t>
            </a:r>
            <a:r>
              <a:rPr lang="en-US" altLang="en-US" sz="2800" b="1" dirty="0">
                <a:solidFill>
                  <a:srgbClr val="A50021"/>
                </a:solidFill>
              </a:rPr>
              <a:t>	 </a:t>
            </a:r>
            <a:r>
              <a:rPr lang="en-US" altLang="en-US" sz="2800" b="1" dirty="0" smtClean="0">
                <a:solidFill>
                  <a:srgbClr val="A50021"/>
                </a:solidFill>
              </a:rPr>
              <a:t>          </a:t>
            </a:r>
            <a:r>
              <a:rPr lang="en-US" altLang="en-US" sz="2800" b="1" dirty="0">
                <a:solidFill>
                  <a:srgbClr val="A50021"/>
                </a:solidFill>
              </a:rPr>
              <a:t>Subordinate</a:t>
            </a:r>
          </a:p>
        </p:txBody>
      </p:sp>
      <p:sp>
        <p:nvSpPr>
          <p:cNvPr id="59396" name="Line 4"/>
          <p:cNvSpPr>
            <a:spLocks noChangeShapeType="1"/>
          </p:cNvSpPr>
          <p:nvPr/>
        </p:nvSpPr>
        <p:spPr bwMode="auto">
          <a:xfrm flipH="1">
            <a:off x="2057400" y="1938334"/>
            <a:ext cx="1143000" cy="1524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397" name="Line 5"/>
          <p:cNvSpPr>
            <a:spLocks noChangeShapeType="1"/>
          </p:cNvSpPr>
          <p:nvPr/>
        </p:nvSpPr>
        <p:spPr bwMode="auto">
          <a:xfrm flipH="1" flipV="1">
            <a:off x="2057400" y="3462334"/>
            <a:ext cx="11430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398" name="Line 6"/>
          <p:cNvSpPr>
            <a:spLocks noChangeShapeType="1"/>
          </p:cNvSpPr>
          <p:nvPr/>
        </p:nvSpPr>
        <p:spPr bwMode="auto">
          <a:xfrm flipH="1">
            <a:off x="2057400" y="3462334"/>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399" name="Line 7"/>
          <p:cNvSpPr>
            <a:spLocks noChangeShapeType="1"/>
          </p:cNvSpPr>
          <p:nvPr/>
        </p:nvSpPr>
        <p:spPr bwMode="auto">
          <a:xfrm flipV="1">
            <a:off x="3948114" y="1785934"/>
            <a:ext cx="1295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0" name="Line 8"/>
          <p:cNvSpPr>
            <a:spLocks noChangeShapeType="1"/>
          </p:cNvSpPr>
          <p:nvPr/>
        </p:nvSpPr>
        <p:spPr bwMode="auto">
          <a:xfrm flipH="1">
            <a:off x="4191000" y="3386134"/>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1" name="Line 9"/>
          <p:cNvSpPr>
            <a:spLocks noChangeShapeType="1"/>
          </p:cNvSpPr>
          <p:nvPr/>
        </p:nvSpPr>
        <p:spPr bwMode="auto">
          <a:xfrm>
            <a:off x="4191000" y="4833934"/>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2" name="Line 10"/>
          <p:cNvSpPr>
            <a:spLocks noChangeShapeType="1"/>
          </p:cNvSpPr>
          <p:nvPr/>
        </p:nvSpPr>
        <p:spPr bwMode="auto">
          <a:xfrm flipH="1" flipV="1">
            <a:off x="4191000" y="3386134"/>
            <a:ext cx="10668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3" name="Line 11"/>
          <p:cNvSpPr>
            <a:spLocks noChangeShapeType="1"/>
          </p:cNvSpPr>
          <p:nvPr/>
        </p:nvSpPr>
        <p:spPr bwMode="auto">
          <a:xfrm>
            <a:off x="3951289" y="1785934"/>
            <a:ext cx="1292225"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4" name="Line 12"/>
          <p:cNvSpPr>
            <a:spLocks noChangeShapeType="1"/>
          </p:cNvSpPr>
          <p:nvPr/>
        </p:nvSpPr>
        <p:spPr bwMode="auto">
          <a:xfrm>
            <a:off x="3948114" y="1785934"/>
            <a:ext cx="1309686" cy="91440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5" name="Line 13"/>
          <p:cNvSpPr>
            <a:spLocks noChangeShapeType="1"/>
          </p:cNvSpPr>
          <p:nvPr/>
        </p:nvSpPr>
        <p:spPr bwMode="auto">
          <a:xfrm>
            <a:off x="4191000" y="4833934"/>
            <a:ext cx="1292225"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0612081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a:t>More subordinate examples</a:t>
            </a:r>
          </a:p>
        </p:txBody>
      </p:sp>
      <p:sp>
        <p:nvSpPr>
          <p:cNvPr id="61443" name="Rectangle 3"/>
          <p:cNvSpPr>
            <a:spLocks noGrp="1" noChangeArrowheads="1"/>
          </p:cNvSpPr>
          <p:nvPr>
            <p:ph type="body" idx="1"/>
          </p:nvPr>
        </p:nvSpPr>
        <p:spPr/>
        <p:txBody>
          <a:bodyPr/>
          <a:lstStyle/>
          <a:p>
            <a:pPr marL="0" indent="0" eaLnBrk="1" hangingPunct="1">
              <a:buNone/>
            </a:pPr>
            <a:r>
              <a:rPr lang="en-US" altLang="en-US" sz="3200" dirty="0"/>
              <a:t>Granny Smith</a:t>
            </a:r>
          </a:p>
          <a:p>
            <a:pPr marL="0" indent="0" eaLnBrk="1" hangingPunct="1">
              <a:buNone/>
            </a:pPr>
            <a:r>
              <a:rPr lang="en-US" altLang="en-US" sz="3200" dirty="0"/>
              <a:t>Hatchback</a:t>
            </a:r>
          </a:p>
          <a:p>
            <a:pPr marL="0" indent="0" eaLnBrk="1" hangingPunct="1">
              <a:buNone/>
            </a:pPr>
            <a:r>
              <a:rPr lang="en-US" altLang="en-US" sz="3200" dirty="0"/>
              <a:t>Manx cat</a:t>
            </a:r>
          </a:p>
          <a:p>
            <a:pPr marL="0" indent="0" eaLnBrk="1" hangingPunct="1">
              <a:buNone/>
            </a:pPr>
            <a:r>
              <a:rPr lang="en-US" altLang="en-US" sz="3200" dirty="0"/>
              <a:t>Dessert </a:t>
            </a:r>
            <a:r>
              <a:rPr lang="en-US" altLang="en-US" sz="3200" dirty="0" err="1"/>
              <a:t>spooon</a:t>
            </a:r>
            <a:endParaRPr lang="en-US" altLang="en-US" sz="3200" dirty="0"/>
          </a:p>
        </p:txBody>
      </p:sp>
    </p:spTree>
    <p:extLst>
      <p:ext uri="{BB962C8B-B14F-4D97-AF65-F5344CB8AC3E}">
        <p14:creationId xmlns:p14="http://schemas.microsoft.com/office/powerpoint/2010/main" val="1384435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Brown on the “basic level”</a:t>
            </a:r>
            <a:endParaRPr lang="en-US" dirty="0"/>
          </a:p>
        </p:txBody>
      </p:sp>
      <p:sp>
        <p:nvSpPr>
          <p:cNvPr id="3" name="Content Placeholder 2"/>
          <p:cNvSpPr>
            <a:spLocks noGrp="1"/>
          </p:cNvSpPr>
          <p:nvPr>
            <p:ph sz="quarter" idx="1"/>
          </p:nvPr>
        </p:nvSpPr>
        <p:spPr/>
        <p:txBody>
          <a:bodyPr/>
          <a:lstStyle/>
          <a:p>
            <a:r>
              <a:rPr lang="en-US" dirty="0" smtClean="0"/>
              <a:t>While a dime </a:t>
            </a:r>
            <a:r>
              <a:rPr lang="en-US" i="1" dirty="0" smtClean="0"/>
              <a:t>can</a:t>
            </a:r>
            <a:r>
              <a:rPr lang="en-US" dirty="0" smtClean="0"/>
              <a:t> be called a </a:t>
            </a:r>
            <a:r>
              <a:rPr lang="en-US" i="1" dirty="0" smtClean="0"/>
              <a:t>coin</a:t>
            </a:r>
            <a:r>
              <a:rPr lang="en-US" dirty="0" smtClean="0"/>
              <a:t> or </a:t>
            </a:r>
            <a:r>
              <a:rPr lang="en-US" i="1" dirty="0" smtClean="0"/>
              <a:t>money</a:t>
            </a:r>
            <a:r>
              <a:rPr lang="en-US" dirty="0" smtClean="0"/>
              <a:t> or a </a:t>
            </a:r>
            <a:r>
              <a:rPr lang="en-US" i="1" dirty="0" smtClean="0"/>
              <a:t>1952 dime</a:t>
            </a:r>
            <a:r>
              <a:rPr lang="en-US" dirty="0" smtClean="0"/>
              <a:t>, we somehow feel that </a:t>
            </a:r>
            <a:r>
              <a:rPr lang="en-US" i="1" dirty="0" smtClean="0"/>
              <a:t>dime</a:t>
            </a:r>
            <a:r>
              <a:rPr lang="en-US" dirty="0" smtClean="0"/>
              <a:t> is its real name. The other categorizations seem like achievements of the imagination” (Brown 1965, p 320)</a:t>
            </a:r>
          </a:p>
          <a:p>
            <a:endParaRPr lang="en-US" dirty="0"/>
          </a:p>
          <a:p>
            <a:r>
              <a:rPr lang="en-US" dirty="0" smtClean="0"/>
              <a:t>Such “real names” are shorter, more likely to be used.</a:t>
            </a:r>
          </a:p>
          <a:p>
            <a:r>
              <a:rPr lang="en-US" dirty="0" smtClean="0"/>
              <a:t>They also correlate with non-linguistic action</a:t>
            </a:r>
          </a:p>
          <a:p>
            <a:pPr lvl="1"/>
            <a:r>
              <a:rPr lang="en-US" dirty="0" smtClean="0"/>
              <a:t>In charades we might symbolize flowers by leaning forward and sniffing, or cats by stroking the air as if petting them</a:t>
            </a:r>
          </a:p>
          <a:p>
            <a:pPr lvl="1"/>
            <a:r>
              <a:rPr lang="en-US" dirty="0" smtClean="0"/>
              <a:t>But there are no actions that distinguish different species of flowers from one other, or varieties of cats</a:t>
            </a:r>
            <a:endParaRPr lang="en-US" dirty="0"/>
          </a:p>
        </p:txBody>
      </p:sp>
    </p:spTree>
    <p:extLst>
      <p:ext uri="{BB962C8B-B14F-4D97-AF65-F5344CB8AC3E}">
        <p14:creationId xmlns:p14="http://schemas.microsoft.com/office/powerpoint/2010/main" val="10954509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of Interactional Properties</a:t>
            </a:r>
            <a:endParaRPr lang="en-US" dirty="0"/>
          </a:p>
        </p:txBody>
      </p:sp>
      <p:sp>
        <p:nvSpPr>
          <p:cNvPr id="3" name="Content Placeholder 2"/>
          <p:cNvSpPr>
            <a:spLocks noGrp="1"/>
          </p:cNvSpPr>
          <p:nvPr>
            <p:ph sz="quarter" idx="1"/>
          </p:nvPr>
        </p:nvSpPr>
        <p:spPr/>
        <p:txBody>
          <a:bodyPr/>
          <a:lstStyle/>
          <a:p>
            <a:r>
              <a:rPr lang="en-US" sz="3200" dirty="0" smtClean="0"/>
              <a:t>Basic level things are “human-sized”</a:t>
            </a:r>
          </a:p>
          <a:p>
            <a:r>
              <a:rPr lang="en-US" sz="3200" dirty="0" smtClean="0"/>
              <a:t>Consider chairs</a:t>
            </a:r>
          </a:p>
          <a:p>
            <a:pPr lvl="1"/>
            <a:r>
              <a:rPr lang="en-US" sz="3200" dirty="0" smtClean="0"/>
              <a:t>We know how to interact with a chair (sitting)</a:t>
            </a:r>
          </a:p>
          <a:p>
            <a:pPr lvl="1"/>
            <a:r>
              <a:rPr lang="en-US" sz="3200" dirty="0" smtClean="0"/>
              <a:t>Not so clear for superordinate categories like furniture</a:t>
            </a:r>
          </a:p>
          <a:p>
            <a:pPr lvl="2"/>
            <a:r>
              <a:rPr lang="en-US" sz="2800" dirty="0" smtClean="0"/>
              <a:t>“Imagine a furniture without thinking of a bed/table/chair/specific basic-level category”</a:t>
            </a:r>
          </a:p>
          <a:p>
            <a:pPr lvl="1"/>
            <a:endParaRPr lang="en-US" dirty="0"/>
          </a:p>
        </p:txBody>
      </p:sp>
    </p:spTree>
    <p:extLst>
      <p:ext uri="{BB962C8B-B14F-4D97-AF65-F5344CB8AC3E}">
        <p14:creationId xmlns:p14="http://schemas.microsoft.com/office/powerpoint/2010/main" val="866626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 level according to Brown</a:t>
            </a:r>
            <a:endParaRPr lang="en-US" dirty="0"/>
          </a:p>
        </p:txBody>
      </p:sp>
      <p:sp>
        <p:nvSpPr>
          <p:cNvPr id="3" name="Content Placeholder 2"/>
          <p:cNvSpPr>
            <a:spLocks noGrp="1"/>
          </p:cNvSpPr>
          <p:nvPr>
            <p:ph sz="quarter" idx="1"/>
          </p:nvPr>
        </p:nvSpPr>
        <p:spPr/>
        <p:txBody>
          <a:bodyPr/>
          <a:lstStyle/>
          <a:p>
            <a:r>
              <a:rPr lang="en-US" dirty="0" smtClean="0"/>
              <a:t>Is the level of distinctive actions</a:t>
            </a:r>
          </a:p>
          <a:p>
            <a:r>
              <a:rPr lang="en-US" dirty="0" smtClean="0"/>
              <a:t>Is the level which is learned earliest and at which things are first named</a:t>
            </a:r>
          </a:p>
          <a:p>
            <a:r>
              <a:rPr lang="en-US" dirty="0" smtClean="0"/>
              <a:t>It is the level at which names are shortest and used most frequently</a:t>
            </a:r>
          </a:p>
          <a:p>
            <a:r>
              <a:rPr lang="en-US" dirty="0" smtClean="0"/>
              <a:t>Is a natural level of categorization, as opposed to a level created by “achievements of the imagination”</a:t>
            </a:r>
            <a:endParaRPr lang="en-US" dirty="0"/>
          </a:p>
        </p:txBody>
      </p:sp>
    </p:spTree>
    <p:extLst>
      <p:ext uri="{BB962C8B-B14F-4D97-AF65-F5344CB8AC3E}">
        <p14:creationId xmlns:p14="http://schemas.microsoft.com/office/powerpoint/2010/main" val="11497939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3" y="-357915"/>
            <a:ext cx="7772400" cy="1143000"/>
          </a:xfrm>
        </p:spPr>
        <p:txBody>
          <a:bodyPr/>
          <a:lstStyle/>
          <a:p>
            <a:r>
              <a:rPr lang="en-US" dirty="0" smtClean="0"/>
              <a:t>Brent Berlin</a:t>
            </a:r>
            <a:endParaRPr lang="en-US" dirty="0"/>
          </a:p>
        </p:txBody>
      </p:sp>
      <p:sp>
        <p:nvSpPr>
          <p:cNvPr id="3" name="Content Placeholder 2"/>
          <p:cNvSpPr>
            <a:spLocks noGrp="1"/>
          </p:cNvSpPr>
          <p:nvPr>
            <p:ph sz="quarter" idx="1"/>
          </p:nvPr>
        </p:nvSpPr>
        <p:spPr>
          <a:xfrm>
            <a:off x="796413" y="2273045"/>
            <a:ext cx="7772400" cy="4572000"/>
          </a:xfrm>
        </p:spPr>
        <p:txBody>
          <a:bodyPr/>
          <a:lstStyle/>
          <a:p>
            <a:r>
              <a:rPr lang="en-US" dirty="0" smtClean="0"/>
              <a:t>Looked at speakers of Tzeltal in </a:t>
            </a:r>
            <a:r>
              <a:rPr lang="en-US" dirty="0" err="1" smtClean="0"/>
              <a:t>Tenejapa</a:t>
            </a:r>
            <a:r>
              <a:rPr lang="en-US" dirty="0" smtClean="0"/>
              <a:t> </a:t>
            </a:r>
          </a:p>
          <a:p>
            <a:r>
              <a:rPr lang="en-US" dirty="0" smtClean="0"/>
              <a:t>Tzeltal: a Mayan language spoken in Chiapas, Mexico</a:t>
            </a:r>
          </a:p>
          <a:p>
            <a:r>
              <a:rPr lang="en-US" dirty="0" smtClean="0"/>
              <a:t>Notice that the </a:t>
            </a:r>
            <a:r>
              <a:rPr lang="en-US" b="1" dirty="0" smtClean="0">
                <a:solidFill>
                  <a:srgbClr val="0432FF"/>
                </a:solidFill>
              </a:rPr>
              <a:t>genus</a:t>
            </a:r>
            <a:r>
              <a:rPr lang="en-US" dirty="0" smtClean="0"/>
              <a:t> (oak, maple, rabbit, raccoon) was psychologically basic</a:t>
            </a:r>
          </a:p>
          <a:p>
            <a:r>
              <a:rPr lang="en-US" dirty="0" smtClean="0"/>
              <a:t>For example in a naming task</a:t>
            </a:r>
          </a:p>
          <a:p>
            <a:pPr lvl="1"/>
            <a:r>
              <a:rPr lang="en-US" dirty="0" smtClean="0"/>
              <a:t>consultants could name 40-50 plants,</a:t>
            </a:r>
          </a:p>
          <a:p>
            <a:pPr lvl="1"/>
            <a:r>
              <a:rPr lang="en-US" dirty="0" smtClean="0"/>
              <a:t>but tended to name genus (oak, maple) </a:t>
            </a:r>
          </a:p>
          <a:p>
            <a:pPr lvl="1"/>
            <a:r>
              <a:rPr lang="en-US" dirty="0" smtClean="0"/>
              <a:t>not species (sugar maple, live oak), </a:t>
            </a:r>
          </a:p>
          <a:p>
            <a:pPr lvl="1"/>
            <a:r>
              <a:rPr lang="en-US" dirty="0" smtClean="0"/>
              <a:t>even though they could, and had names for them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225" y="70645"/>
            <a:ext cx="1550988" cy="1550988"/>
          </a:xfrm>
          <a:prstGeom prst="rect">
            <a:avLst/>
          </a:prstGeom>
        </p:spPr>
      </p:pic>
      <p:sp>
        <p:nvSpPr>
          <p:cNvPr id="5" name="TextBox 4"/>
          <p:cNvSpPr txBox="1"/>
          <p:nvPr/>
        </p:nvSpPr>
        <p:spPr>
          <a:xfrm>
            <a:off x="250724" y="782448"/>
            <a:ext cx="7137502" cy="1304973"/>
          </a:xfrm>
          <a:prstGeom prst="rect">
            <a:avLst/>
          </a:prstGeom>
          <a:noFill/>
        </p:spPr>
        <p:txBody>
          <a:bodyPr wrap="square" rtlCol="0">
            <a:spAutoFit/>
          </a:bodyPr>
          <a:lstStyle/>
          <a:p>
            <a:pPr>
              <a:lnSpc>
                <a:spcPct val="90000"/>
              </a:lnSpc>
            </a:pPr>
            <a:r>
              <a:rPr lang="en-US" sz="1600" dirty="0">
                <a:latin typeface="Calibri" charset="0"/>
                <a:ea typeface="Calibri" charset="0"/>
                <a:cs typeface="Calibri" charset="0"/>
              </a:rPr>
              <a:t>Berlin B, Breedlove D and Raven P. 1974. Principles of Tzeltal plant classification. </a:t>
            </a:r>
            <a:r>
              <a:rPr lang="en-US" sz="1600" dirty="0" err="1" smtClean="0">
                <a:latin typeface="Calibri" charset="0"/>
                <a:ea typeface="Calibri" charset="0"/>
                <a:cs typeface="Calibri" charset="0"/>
              </a:rPr>
              <a:t>APress</a:t>
            </a:r>
            <a:r>
              <a:rPr lang="en-US" sz="1600" dirty="0" smtClean="0">
                <a:latin typeface="Calibri" charset="0"/>
                <a:ea typeface="Calibri" charset="0"/>
                <a:cs typeface="Calibri" charset="0"/>
              </a:rPr>
              <a:t>, </a:t>
            </a:r>
            <a:r>
              <a:rPr lang="en-US" sz="1600" dirty="0">
                <a:latin typeface="Calibri" charset="0"/>
                <a:ea typeface="Calibri" charset="0"/>
                <a:cs typeface="Calibri" charset="0"/>
              </a:rPr>
              <a:t>1974. </a:t>
            </a:r>
          </a:p>
          <a:p>
            <a:r>
              <a:rPr lang="en-US" sz="1600" dirty="0">
                <a:latin typeface="Calibri" charset="0"/>
                <a:ea typeface="Calibri" charset="0"/>
                <a:cs typeface="Calibri" charset="0"/>
              </a:rPr>
              <a:t>Berlin B. </a:t>
            </a:r>
            <a:r>
              <a:rPr lang="en-US" sz="1600" dirty="0" err="1">
                <a:latin typeface="Calibri" charset="0"/>
                <a:ea typeface="Calibri" charset="0"/>
                <a:cs typeface="Calibri" charset="0"/>
              </a:rPr>
              <a:t>Ethnobiological</a:t>
            </a:r>
            <a:r>
              <a:rPr lang="en-US" sz="1600" dirty="0">
                <a:latin typeface="Calibri" charset="0"/>
                <a:ea typeface="Calibri" charset="0"/>
                <a:cs typeface="Calibri" charset="0"/>
              </a:rPr>
              <a:t> classification. 1978. In: </a:t>
            </a:r>
            <a:r>
              <a:rPr lang="en-US" sz="1600" dirty="0" err="1">
                <a:latin typeface="Calibri" charset="0"/>
                <a:ea typeface="Calibri" charset="0"/>
                <a:cs typeface="Calibri" charset="0"/>
              </a:rPr>
              <a:t>Rosch</a:t>
            </a:r>
            <a:r>
              <a:rPr lang="en-US" sz="1600" dirty="0">
                <a:latin typeface="Calibri" charset="0"/>
                <a:ea typeface="Calibri" charset="0"/>
                <a:cs typeface="Calibri" charset="0"/>
              </a:rPr>
              <a:t> E and Lloyd B (</a:t>
            </a:r>
            <a:r>
              <a:rPr lang="en-US" sz="1600" dirty="0" err="1">
                <a:latin typeface="Calibri" charset="0"/>
                <a:ea typeface="Calibri" charset="0"/>
                <a:cs typeface="Calibri" charset="0"/>
              </a:rPr>
              <a:t>eds</a:t>
            </a:r>
            <a:r>
              <a:rPr lang="en-US" sz="1600" dirty="0">
                <a:latin typeface="Calibri" charset="0"/>
                <a:ea typeface="Calibri" charset="0"/>
                <a:cs typeface="Calibri" charset="0"/>
              </a:rPr>
              <a:t>) Cognition and categorization.  </a:t>
            </a:r>
            <a:endParaRPr lang="en-US" altLang="en-US" sz="1600" dirty="0">
              <a:latin typeface="Calibri" charset="0"/>
              <a:ea typeface="Calibri" charset="0"/>
              <a:cs typeface="Calibri" charset="0"/>
            </a:endParaRPr>
          </a:p>
          <a:p>
            <a:endParaRPr lang="en-US" dirty="0"/>
          </a:p>
        </p:txBody>
      </p:sp>
    </p:spTree>
    <p:extLst>
      <p:ext uri="{BB962C8B-B14F-4D97-AF65-F5344CB8AC3E}">
        <p14:creationId xmlns:p14="http://schemas.microsoft.com/office/powerpoint/2010/main" val="15288938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Genus as the middle level of</a:t>
            </a:r>
            <a:br>
              <a:rPr lang="en-US" dirty="0" smtClean="0"/>
            </a:br>
            <a:r>
              <a:rPr lang="en-US" b="1" dirty="0" smtClean="0">
                <a:solidFill>
                  <a:srgbClr val="0432FF"/>
                </a:solidFill>
              </a:rPr>
              <a:t> folk taxonomy</a:t>
            </a:r>
            <a:endParaRPr lang="en-US" b="1" dirty="0">
              <a:solidFill>
                <a:srgbClr val="0432FF"/>
              </a:solidFill>
            </a:endParaRPr>
          </a:p>
        </p:txBody>
      </p:sp>
      <p:sp>
        <p:nvSpPr>
          <p:cNvPr id="3" name="Content Placeholder 2"/>
          <p:cNvSpPr>
            <a:spLocks noGrp="1"/>
          </p:cNvSpPr>
          <p:nvPr>
            <p:ph sz="quarter" idx="1"/>
          </p:nvPr>
        </p:nvSpPr>
        <p:spPr>
          <a:xfrm>
            <a:off x="914400" y="1933575"/>
            <a:ext cx="7772400" cy="4572000"/>
          </a:xfrm>
        </p:spPr>
        <p:txBody>
          <a:bodyPr/>
          <a:lstStyle/>
          <a:p>
            <a:pPr marL="319088" lvl="1" indent="0">
              <a:lnSpc>
                <a:spcPct val="90000"/>
              </a:lnSpc>
              <a:buNone/>
            </a:pPr>
            <a:r>
              <a:rPr lang="en-US" altLang="en-US" sz="3200" b="1" dirty="0" smtClean="0"/>
              <a:t>Unique </a:t>
            </a:r>
            <a:r>
              <a:rPr lang="en-US" altLang="en-US" sz="3200" b="1" dirty="0"/>
              <a:t>beginner</a:t>
            </a:r>
            <a:r>
              <a:rPr lang="en-US" altLang="en-US" sz="3200" dirty="0"/>
              <a:t>: </a:t>
            </a:r>
            <a:r>
              <a:rPr lang="en-US" altLang="en-US" sz="3200" i="1" dirty="0"/>
              <a:t>plant, animal</a:t>
            </a:r>
          </a:p>
          <a:p>
            <a:pPr marL="319088" lvl="1" indent="0">
              <a:lnSpc>
                <a:spcPct val="90000"/>
              </a:lnSpc>
              <a:buNone/>
            </a:pPr>
            <a:r>
              <a:rPr lang="en-US" altLang="en-US" sz="3200" b="1" dirty="0"/>
              <a:t>Life form</a:t>
            </a:r>
            <a:r>
              <a:rPr lang="en-US" altLang="en-US" sz="3200" dirty="0"/>
              <a:t>: </a:t>
            </a:r>
            <a:r>
              <a:rPr lang="en-US" altLang="en-US" sz="3200" i="1" dirty="0"/>
              <a:t>tree, bush, </a:t>
            </a:r>
            <a:r>
              <a:rPr lang="en-US" altLang="en-US" sz="3200" i="1" dirty="0" smtClean="0"/>
              <a:t>bird, fish</a:t>
            </a:r>
          </a:p>
          <a:p>
            <a:pPr marL="319088" lvl="1" indent="0">
              <a:lnSpc>
                <a:spcPct val="90000"/>
              </a:lnSpc>
              <a:buNone/>
            </a:pPr>
            <a:r>
              <a:rPr lang="en-US" altLang="en-US" sz="3200" b="1" dirty="0" smtClean="0"/>
              <a:t>Intermediate:</a:t>
            </a:r>
            <a:r>
              <a:rPr lang="en-US" altLang="en-US" sz="3200" dirty="0" smtClean="0"/>
              <a:t> </a:t>
            </a:r>
            <a:r>
              <a:rPr lang="en-US" altLang="en-US" sz="3200" i="1" dirty="0" smtClean="0"/>
              <a:t>leaf-bearing tree, needle-bearing tree</a:t>
            </a:r>
            <a:endParaRPr lang="en-US" altLang="en-US" sz="3200" i="1" dirty="0"/>
          </a:p>
          <a:p>
            <a:pPr marL="319088" lvl="1" indent="0">
              <a:lnSpc>
                <a:spcPct val="90000"/>
              </a:lnSpc>
              <a:buNone/>
            </a:pPr>
            <a:r>
              <a:rPr lang="en-US" altLang="en-US" sz="3200" b="1" dirty="0" smtClean="0">
                <a:solidFill>
                  <a:srgbClr val="0432FF"/>
                </a:solidFill>
              </a:rPr>
              <a:t>Genus</a:t>
            </a:r>
            <a:r>
              <a:rPr lang="en-US" altLang="en-US" sz="3200" dirty="0" smtClean="0">
                <a:solidFill>
                  <a:srgbClr val="0432FF"/>
                </a:solidFill>
              </a:rPr>
              <a:t>: </a:t>
            </a:r>
            <a:r>
              <a:rPr lang="en-US" altLang="en-US" sz="3200" i="1" dirty="0">
                <a:solidFill>
                  <a:srgbClr val="0432FF"/>
                </a:solidFill>
              </a:rPr>
              <a:t>pine, oak, maple, elm</a:t>
            </a:r>
          </a:p>
          <a:p>
            <a:pPr marL="319088" lvl="1" indent="0">
              <a:lnSpc>
                <a:spcPct val="90000"/>
              </a:lnSpc>
              <a:buNone/>
            </a:pPr>
            <a:r>
              <a:rPr lang="en-US" altLang="en-US" sz="3200" b="1" dirty="0" smtClean="0"/>
              <a:t>Species</a:t>
            </a:r>
            <a:r>
              <a:rPr lang="en-US" altLang="en-US" sz="3200" dirty="0" smtClean="0"/>
              <a:t>: </a:t>
            </a:r>
            <a:r>
              <a:rPr lang="en-US" altLang="en-US" sz="3200" i="1" dirty="0" smtClean="0"/>
              <a:t>sugar maple, live oak</a:t>
            </a:r>
            <a:endParaRPr lang="en-US" altLang="en-US" sz="3200" i="1" dirty="0"/>
          </a:p>
          <a:p>
            <a:pPr marL="319088" lvl="1" indent="0">
              <a:lnSpc>
                <a:spcPct val="90000"/>
              </a:lnSpc>
              <a:buNone/>
            </a:pPr>
            <a:r>
              <a:rPr lang="en-US" altLang="en-US" sz="3200" b="1" dirty="0" smtClean="0"/>
              <a:t>Varietal</a:t>
            </a:r>
            <a:r>
              <a:rPr lang="en-US" altLang="en-US" sz="3200" dirty="0" smtClean="0"/>
              <a:t>: </a:t>
            </a:r>
            <a:r>
              <a:rPr lang="en-US" altLang="en-US" sz="3200" i="1" dirty="0" err="1" smtClean="0"/>
              <a:t>cutleaf</a:t>
            </a:r>
            <a:r>
              <a:rPr lang="en-US" altLang="en-US" sz="3200" i="1" dirty="0" smtClean="0"/>
              <a:t> staghorn sumac</a:t>
            </a:r>
            <a:endParaRPr lang="en-US" altLang="en-US" sz="3200" i="1" dirty="0"/>
          </a:p>
          <a:p>
            <a:endParaRPr lang="en-US" dirty="0"/>
          </a:p>
        </p:txBody>
      </p:sp>
      <p:sp>
        <p:nvSpPr>
          <p:cNvPr id="4" name="TextBox 3"/>
          <p:cNvSpPr txBox="1"/>
          <p:nvPr/>
        </p:nvSpPr>
        <p:spPr>
          <a:xfrm>
            <a:off x="6887496" y="6488668"/>
            <a:ext cx="1181477" cy="369332"/>
          </a:xfrm>
          <a:prstGeom prst="rect">
            <a:avLst/>
          </a:prstGeom>
          <a:noFill/>
        </p:spPr>
        <p:txBody>
          <a:bodyPr wrap="none" rtlCol="0">
            <a:spAutoFit/>
          </a:bodyPr>
          <a:lstStyle/>
          <a:p>
            <a:r>
              <a:rPr lang="en-US" dirty="0" err="1" smtClean="0"/>
              <a:t>Lakoff</a:t>
            </a:r>
            <a:r>
              <a:rPr lang="en-US" dirty="0" smtClean="0"/>
              <a:t> 1983</a:t>
            </a:r>
            <a:endParaRPr lang="en-US" dirty="0"/>
          </a:p>
        </p:txBody>
      </p:sp>
    </p:spTree>
    <p:extLst>
      <p:ext uri="{BB962C8B-B14F-4D97-AF65-F5344CB8AC3E}">
        <p14:creationId xmlns:p14="http://schemas.microsoft.com/office/powerpoint/2010/main" val="1477503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genus</a:t>
            </a:r>
            <a:endParaRPr lang="en-US" dirty="0"/>
          </a:p>
        </p:txBody>
      </p:sp>
      <p:sp>
        <p:nvSpPr>
          <p:cNvPr id="3" name="Content Placeholder 2"/>
          <p:cNvSpPr>
            <a:spLocks noGrp="1"/>
          </p:cNvSpPr>
          <p:nvPr>
            <p:ph sz="quarter" idx="1"/>
          </p:nvPr>
        </p:nvSpPr>
        <p:spPr/>
        <p:txBody>
          <a:bodyPr/>
          <a:lstStyle/>
          <a:p>
            <a:r>
              <a:rPr lang="en-US" dirty="0" smtClean="0"/>
              <a:t>People name things more readily at that level</a:t>
            </a:r>
          </a:p>
          <a:p>
            <a:r>
              <a:rPr lang="en-US" dirty="0" smtClean="0"/>
              <a:t>Languages have simpler names for things at that level</a:t>
            </a:r>
          </a:p>
          <a:p>
            <a:r>
              <a:rPr lang="en-US" dirty="0" smtClean="0"/>
              <a:t>Categories at that level have greater cultural significance</a:t>
            </a:r>
          </a:p>
          <a:p>
            <a:r>
              <a:rPr lang="en-US" dirty="0" smtClean="0"/>
              <a:t>Things are remembered more readily at that level</a:t>
            </a:r>
          </a:p>
          <a:p>
            <a:r>
              <a:rPr lang="en-US" dirty="0" smtClean="0"/>
              <a:t>At that level, things are perceived holistically, while at a lower level, specific details (distinctive features) have to be picked out to distinguish, for example, among the kinds of oak</a:t>
            </a:r>
          </a:p>
          <a:p>
            <a:r>
              <a:rPr lang="en-US" dirty="0" smtClean="0"/>
              <a:t>Children learn genus names for plants first</a:t>
            </a:r>
          </a:p>
          <a:p>
            <a:r>
              <a:rPr lang="en-US" dirty="0" smtClean="0"/>
              <a:t>Folk categories correspond to scientific categories at this level, but not others</a:t>
            </a:r>
            <a:endParaRPr lang="en-US" dirty="0"/>
          </a:p>
        </p:txBody>
      </p:sp>
      <p:sp>
        <p:nvSpPr>
          <p:cNvPr id="4" name="TextBox 3"/>
          <p:cNvSpPr txBox="1"/>
          <p:nvPr/>
        </p:nvSpPr>
        <p:spPr>
          <a:xfrm>
            <a:off x="6900863" y="6543675"/>
            <a:ext cx="1232773" cy="369332"/>
          </a:xfrm>
          <a:prstGeom prst="rect">
            <a:avLst/>
          </a:prstGeom>
          <a:noFill/>
        </p:spPr>
        <p:txBody>
          <a:bodyPr wrap="none" rtlCol="0">
            <a:spAutoFit/>
          </a:bodyPr>
          <a:lstStyle/>
          <a:p>
            <a:r>
              <a:rPr lang="en-US" dirty="0" err="1" smtClean="0"/>
              <a:t>Lakoff</a:t>
            </a:r>
            <a:r>
              <a:rPr lang="en-US" dirty="0" smtClean="0"/>
              <a:t>  1983</a:t>
            </a:r>
            <a:endParaRPr lang="en-US" dirty="0"/>
          </a:p>
        </p:txBody>
      </p:sp>
    </p:spTree>
    <p:extLst>
      <p:ext uri="{BB962C8B-B14F-4D97-AF65-F5344CB8AC3E}">
        <p14:creationId xmlns:p14="http://schemas.microsoft.com/office/powerpoint/2010/main" val="10556958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218" y="510613"/>
            <a:ext cx="8716297" cy="772496"/>
          </a:xfrm>
        </p:spPr>
        <p:txBody>
          <a:bodyPr/>
          <a:lstStyle/>
          <a:p>
            <a:r>
              <a:rPr lang="en-US" sz="3600"/>
              <a:t>Folk categories correspond to scientific categories at the genus level</a:t>
            </a:r>
            <a:endParaRPr lang="en-US" sz="3600" dirty="0"/>
          </a:p>
        </p:txBody>
      </p:sp>
      <p:sp>
        <p:nvSpPr>
          <p:cNvPr id="3" name="Content Placeholder 2"/>
          <p:cNvSpPr>
            <a:spLocks noGrp="1"/>
          </p:cNvSpPr>
          <p:nvPr>
            <p:ph sz="quarter" idx="1"/>
          </p:nvPr>
        </p:nvSpPr>
        <p:spPr>
          <a:xfrm>
            <a:off x="589935" y="1447800"/>
            <a:ext cx="8096865" cy="4938252"/>
          </a:xfrm>
        </p:spPr>
        <p:txBody>
          <a:bodyPr/>
          <a:lstStyle/>
          <a:p>
            <a:r>
              <a:rPr lang="en-US" dirty="0" smtClean="0"/>
              <a:t>Not a coincidence: Linnaeus used psychological criteria in defining genus</a:t>
            </a:r>
          </a:p>
          <a:p>
            <a:r>
              <a:rPr lang="en-US" dirty="0" smtClean="0"/>
              <a:t>A J. Cain (1958) ”Logic and Memory in Linnaeus’s System of Taxonomy” (p 148)</a:t>
            </a:r>
          </a:p>
          <a:p>
            <a:pPr lvl="1"/>
            <a:r>
              <a:rPr lang="en-US" dirty="0" smtClean="0"/>
              <a:t>“The </a:t>
            </a:r>
            <a:r>
              <a:rPr lang="en-US" i="1" dirty="0" smtClean="0"/>
              <a:t>Essential Character </a:t>
            </a:r>
            <a:r>
              <a:rPr lang="en-US" dirty="0" smtClean="0"/>
              <a:t>of a genus is that which gives some characteristic peculiar to it… which will instantly serve to distinguish it from all others”</a:t>
            </a:r>
          </a:p>
          <a:p>
            <a:pPr lvl="1"/>
            <a:r>
              <a:rPr lang="en-US" dirty="0" smtClean="0"/>
              <a:t>i.e., </a:t>
            </a:r>
            <a:r>
              <a:rPr lang="en-US" b="1" dirty="0" smtClean="0"/>
              <a:t>perception</a:t>
            </a:r>
            <a:r>
              <a:rPr lang="en-US" dirty="0" smtClean="0"/>
              <a:t>, like the use of the shape of the fruit, which is easy to perceive and describe</a:t>
            </a:r>
          </a:p>
          <a:p>
            <a:pPr lvl="1"/>
            <a:r>
              <a:rPr lang="en-US" dirty="0" smtClean="0"/>
              <a:t>And the botanist and zoologist “must know and remember all genera”</a:t>
            </a:r>
            <a:endParaRPr lang="en-US" dirty="0"/>
          </a:p>
          <a:p>
            <a:endParaRPr lang="en-US" dirty="0"/>
          </a:p>
        </p:txBody>
      </p:sp>
    </p:spTree>
    <p:extLst>
      <p:ext uri="{BB962C8B-B14F-4D97-AF65-F5344CB8AC3E}">
        <p14:creationId xmlns:p14="http://schemas.microsoft.com/office/powerpoint/2010/main" val="5707636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218" y="510613"/>
            <a:ext cx="8716297" cy="772496"/>
          </a:xfrm>
        </p:spPr>
        <p:txBody>
          <a:bodyPr/>
          <a:lstStyle/>
          <a:p>
            <a:r>
              <a:rPr lang="en-US" sz="3600"/>
              <a:t>Folk categories correspond to scientific categories at the genus level</a:t>
            </a:r>
            <a:endParaRPr lang="en-US" sz="3600" dirty="0"/>
          </a:p>
        </p:txBody>
      </p:sp>
      <p:sp>
        <p:nvSpPr>
          <p:cNvPr id="3" name="Content Placeholder 2"/>
          <p:cNvSpPr>
            <a:spLocks noGrp="1"/>
          </p:cNvSpPr>
          <p:nvPr>
            <p:ph sz="quarter" idx="1"/>
          </p:nvPr>
        </p:nvSpPr>
        <p:spPr>
          <a:xfrm>
            <a:off x="589935" y="1447800"/>
            <a:ext cx="8096865" cy="4938252"/>
          </a:xfrm>
        </p:spPr>
        <p:txBody>
          <a:bodyPr/>
          <a:lstStyle/>
          <a:p>
            <a:r>
              <a:rPr lang="en-US" dirty="0" smtClean="0"/>
              <a:t>In other words, the genus is the level of biological taxonomy at which humans could most easily perceive, agree on, remember, and name the discontinuities</a:t>
            </a:r>
          </a:p>
          <a:p>
            <a:r>
              <a:rPr lang="en-US" dirty="0" smtClean="0"/>
              <a:t>The genus is the psychological </a:t>
            </a:r>
            <a:r>
              <a:rPr lang="en-US" b="1" dirty="0" smtClean="0">
                <a:solidFill>
                  <a:srgbClr val="0432FF"/>
                </a:solidFill>
              </a:rPr>
              <a:t>basic level </a:t>
            </a:r>
            <a:r>
              <a:rPr lang="en-US" dirty="0" smtClean="0"/>
              <a:t>of folk biology.</a:t>
            </a:r>
            <a:endParaRPr lang="en-US" dirty="0"/>
          </a:p>
          <a:p>
            <a:endParaRPr lang="en-US" dirty="0"/>
          </a:p>
        </p:txBody>
      </p:sp>
    </p:spTree>
    <p:extLst>
      <p:ext uri="{BB962C8B-B14F-4D97-AF65-F5344CB8AC3E}">
        <p14:creationId xmlns:p14="http://schemas.microsoft.com/office/powerpoint/2010/main" val="151471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914400" y="274639"/>
            <a:ext cx="7772400" cy="757748"/>
          </a:xfrm>
        </p:spPr>
        <p:txBody>
          <a:bodyPr/>
          <a:lstStyle/>
          <a:p>
            <a:pPr eaLnBrk="1" hangingPunct="1"/>
            <a:r>
              <a:rPr lang="en-US" altLang="en-US" dirty="0"/>
              <a:t>Basic level categories</a:t>
            </a:r>
          </a:p>
        </p:txBody>
      </p:sp>
      <p:sp>
        <p:nvSpPr>
          <p:cNvPr id="62467" name="Rectangle 3"/>
          <p:cNvSpPr>
            <a:spLocks noGrp="1" noChangeArrowheads="1"/>
          </p:cNvSpPr>
          <p:nvPr>
            <p:ph type="body" idx="1"/>
          </p:nvPr>
        </p:nvSpPr>
        <p:spPr>
          <a:xfrm>
            <a:off x="299577" y="1032387"/>
            <a:ext cx="8672513" cy="5100484"/>
          </a:xfrm>
        </p:spPr>
        <p:txBody>
          <a:bodyPr/>
          <a:lstStyle/>
          <a:p>
            <a:pPr marL="0" indent="0" eaLnBrk="1" hangingPunct="1">
              <a:buNone/>
            </a:pPr>
            <a:r>
              <a:rPr lang="en-US" altLang="en-US" dirty="0" smtClean="0">
                <a:solidFill>
                  <a:srgbClr val="0432FF"/>
                </a:solidFill>
              </a:rPr>
              <a:t>Perception</a:t>
            </a:r>
            <a:r>
              <a:rPr lang="en-US" altLang="en-US" dirty="0" smtClean="0"/>
              <a:t>:</a:t>
            </a:r>
          </a:p>
          <a:p>
            <a:pPr lvl="1"/>
            <a:r>
              <a:rPr lang="en-US" altLang="en-US" dirty="0" smtClean="0"/>
              <a:t>The highest level at which category members have similarly perceived overall shapes</a:t>
            </a:r>
          </a:p>
          <a:p>
            <a:pPr marL="0" indent="0" eaLnBrk="1" hangingPunct="1">
              <a:buNone/>
            </a:pPr>
            <a:r>
              <a:rPr lang="en-US" altLang="en-US" dirty="0" smtClean="0">
                <a:solidFill>
                  <a:srgbClr val="0432FF"/>
                </a:solidFill>
              </a:rPr>
              <a:t>Interaction</a:t>
            </a:r>
            <a:r>
              <a:rPr lang="en-US" altLang="en-US" dirty="0" smtClean="0"/>
              <a:t>:</a:t>
            </a:r>
          </a:p>
          <a:p>
            <a:pPr lvl="1"/>
            <a:r>
              <a:rPr lang="en-US" altLang="en-US" dirty="0" smtClean="0"/>
              <a:t>The highest level at which a person uses similar motor actions for interacting with category members</a:t>
            </a:r>
          </a:p>
          <a:p>
            <a:pPr marL="0" indent="0" eaLnBrk="1" hangingPunct="1">
              <a:buNone/>
            </a:pPr>
            <a:r>
              <a:rPr lang="en-US" altLang="en-US" dirty="0" smtClean="0">
                <a:solidFill>
                  <a:srgbClr val="0432FF"/>
                </a:solidFill>
              </a:rPr>
              <a:t>Knowledge Organization</a:t>
            </a:r>
            <a:r>
              <a:rPr lang="en-US" altLang="en-US" dirty="0" smtClean="0"/>
              <a:t>:</a:t>
            </a:r>
          </a:p>
          <a:p>
            <a:pPr lvl="1"/>
            <a:r>
              <a:rPr lang="en-US" altLang="en-US" dirty="0" smtClean="0"/>
              <a:t>The level at which subjects are fastest at identifying category members</a:t>
            </a:r>
          </a:p>
          <a:p>
            <a:pPr lvl="1"/>
            <a:r>
              <a:rPr lang="en-US" altLang="en-US" dirty="0" smtClean="0"/>
              <a:t>The level with the most commonly used labels for members</a:t>
            </a:r>
          </a:p>
          <a:p>
            <a:pPr marL="0" indent="0" eaLnBrk="1" hangingPunct="1">
              <a:buNone/>
            </a:pPr>
            <a:r>
              <a:rPr lang="en-US" altLang="en-US" dirty="0" smtClean="0">
                <a:solidFill>
                  <a:srgbClr val="0432FF"/>
                </a:solidFill>
              </a:rPr>
              <a:t>Communication:</a:t>
            </a:r>
          </a:p>
          <a:p>
            <a:pPr lvl="1"/>
            <a:r>
              <a:rPr lang="en-US" altLang="en-US" dirty="0" smtClean="0"/>
              <a:t>The first level named and understood by children</a:t>
            </a:r>
          </a:p>
          <a:p>
            <a:pPr lvl="1"/>
            <a:r>
              <a:rPr lang="en-US" altLang="en-US" dirty="0" smtClean="0"/>
              <a:t>The level with the shortest words</a:t>
            </a:r>
          </a:p>
          <a:p>
            <a:pPr lvl="1"/>
            <a:r>
              <a:rPr lang="en-US" altLang="en-US" dirty="0" smtClean="0"/>
              <a:t>The level used in neural contexts</a:t>
            </a:r>
            <a:endParaRPr lang="en-US" altLang="en-US" dirty="0"/>
          </a:p>
        </p:txBody>
      </p:sp>
    </p:spTree>
    <p:extLst>
      <p:ext uri="{BB962C8B-B14F-4D97-AF65-F5344CB8AC3E}">
        <p14:creationId xmlns:p14="http://schemas.microsoft.com/office/powerpoint/2010/main" val="11489228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Languages seem to be very sensitive to these taxonomies</a:t>
            </a:r>
            <a:endParaRPr lang="en-US" dirty="0"/>
          </a:p>
        </p:txBody>
      </p:sp>
      <p:sp>
        <p:nvSpPr>
          <p:cNvPr id="3" name="Content Placeholder 2"/>
          <p:cNvSpPr>
            <a:spLocks noGrp="1"/>
          </p:cNvSpPr>
          <p:nvPr>
            <p:ph sz="quarter" idx="1"/>
          </p:nvPr>
        </p:nvSpPr>
        <p:spPr/>
        <p:txBody>
          <a:bodyPr/>
          <a:lstStyle/>
          <a:p>
            <a:pPr marL="0" indent="0">
              <a:buNone/>
            </a:pPr>
            <a:r>
              <a:rPr lang="en-US" sz="3200" dirty="0" smtClean="0"/>
              <a:t>Different languages mark nouns with classes</a:t>
            </a:r>
          </a:p>
          <a:p>
            <a:pPr lvl="1"/>
            <a:r>
              <a:rPr lang="en-US" sz="3200" dirty="0" smtClean="0"/>
              <a:t>Called “gender” if there are 2 or 3 classes</a:t>
            </a:r>
          </a:p>
          <a:p>
            <a:pPr lvl="2"/>
            <a:r>
              <a:rPr lang="en-US" sz="2800" dirty="0" smtClean="0"/>
              <a:t>Masculine, feminine, neuter</a:t>
            </a:r>
          </a:p>
          <a:p>
            <a:pPr lvl="1"/>
            <a:r>
              <a:rPr lang="en-US" sz="3200" dirty="0" smtClean="0"/>
              <a:t>Called “noun classes” if more than 2-3 (Chinese, Japanese, Bantu)</a:t>
            </a:r>
          </a:p>
          <a:p>
            <a:pPr lvl="2"/>
            <a:r>
              <a:rPr lang="en-US" sz="2800" dirty="0" smtClean="0"/>
              <a:t>Chinese has around 125</a:t>
            </a:r>
          </a:p>
          <a:p>
            <a:pPr lvl="2"/>
            <a:r>
              <a:rPr lang="zh-CN" altLang="en-US" sz="2800" dirty="0" smtClean="0"/>
              <a:t>匹</a:t>
            </a:r>
            <a:r>
              <a:rPr lang="en-US" altLang="zh-CN" sz="2800" dirty="0" smtClean="0"/>
              <a:t>pi  "classifier for horses"</a:t>
            </a:r>
          </a:p>
          <a:p>
            <a:pPr lvl="2"/>
            <a:r>
              <a:rPr lang="zh-CN" altLang="en-US" sz="2800" dirty="0" smtClean="0"/>
              <a:t>本</a:t>
            </a:r>
            <a:r>
              <a:rPr lang="en-US" altLang="zh-CN" sz="2800" dirty="0" smtClean="0"/>
              <a:t>ben  "classifier for books"</a:t>
            </a:r>
          </a:p>
          <a:p>
            <a:pPr lvl="2"/>
            <a:r>
              <a:rPr lang="zh-CN" altLang="en-US" sz="2800" dirty="0" smtClean="0"/>
              <a:t>只</a:t>
            </a:r>
            <a:r>
              <a:rPr lang="en-US" altLang="zh-CN" sz="2800" dirty="0" err="1" smtClean="0"/>
              <a:t>zhi</a:t>
            </a:r>
            <a:r>
              <a:rPr lang="en-US" altLang="zh-CN" sz="2800" dirty="0" smtClean="0"/>
              <a:t>   "classifier for animals"</a:t>
            </a:r>
            <a:endParaRPr lang="en-US" sz="2800" dirty="0" smtClean="0"/>
          </a:p>
          <a:p>
            <a:pPr lvl="2"/>
            <a:endParaRPr lang="en-US" dirty="0"/>
          </a:p>
        </p:txBody>
      </p:sp>
    </p:spTree>
    <p:extLst>
      <p:ext uri="{BB962C8B-B14F-4D97-AF65-F5344CB8AC3E}">
        <p14:creationId xmlns:p14="http://schemas.microsoft.com/office/powerpoint/2010/main" val="9631582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Languages seem to be very sensitive to these taxonomies</a:t>
            </a:r>
            <a:endParaRPr lang="en-US" dirty="0"/>
          </a:p>
        </p:txBody>
      </p:sp>
      <p:sp>
        <p:nvSpPr>
          <p:cNvPr id="3" name="Content Placeholder 2"/>
          <p:cNvSpPr>
            <a:spLocks noGrp="1"/>
          </p:cNvSpPr>
          <p:nvPr>
            <p:ph sz="quarter" idx="1"/>
          </p:nvPr>
        </p:nvSpPr>
        <p:spPr/>
        <p:txBody>
          <a:bodyPr/>
          <a:lstStyle/>
          <a:p>
            <a:r>
              <a:rPr lang="en-US" sz="3200" dirty="0" smtClean="0"/>
              <a:t>We saw in Yoshiko's lecture in week 1 that noun classes affect people’s conceptions</a:t>
            </a:r>
          </a:p>
          <a:p>
            <a:pPr lvl="1"/>
            <a:r>
              <a:rPr lang="en-US" sz="3200" dirty="0" smtClean="0"/>
              <a:t>German speakers think of bridges differently than Spanish speakers </a:t>
            </a:r>
          </a:p>
          <a:p>
            <a:pPr lvl="2"/>
            <a:r>
              <a:rPr lang="en-US" sz="2800" dirty="0" smtClean="0"/>
              <a:t>German </a:t>
            </a:r>
            <a:r>
              <a:rPr lang="en-US" sz="2800" dirty="0"/>
              <a:t>(fem.) – </a:t>
            </a:r>
            <a:r>
              <a:rPr lang="en-US" sz="2800" dirty="0" smtClean="0"/>
              <a:t>beautiful</a:t>
            </a:r>
            <a:r>
              <a:rPr lang="en-US" sz="2800" dirty="0"/>
              <a:t>, elegant, fragile, peaceful, </a:t>
            </a:r>
            <a:r>
              <a:rPr lang="en-US" sz="2800" dirty="0" smtClean="0"/>
              <a:t>pretty</a:t>
            </a:r>
            <a:r>
              <a:rPr lang="en-US" sz="2800" dirty="0"/>
              <a:t>, slender </a:t>
            </a:r>
          </a:p>
          <a:p>
            <a:pPr lvl="2"/>
            <a:r>
              <a:rPr lang="en-US" sz="2800" dirty="0" smtClean="0"/>
              <a:t>Spanish </a:t>
            </a:r>
            <a:r>
              <a:rPr lang="en-US" sz="2800" dirty="0"/>
              <a:t>(masc.) – big, dangerous, long, strong, sturdy, towering </a:t>
            </a:r>
            <a:endParaRPr lang="en-US" sz="2800" dirty="0" smtClean="0"/>
          </a:p>
          <a:p>
            <a:r>
              <a:rPr lang="en-US" sz="3200" dirty="0" smtClean="0"/>
              <a:t>There is also a relationship to word taxonomies</a:t>
            </a:r>
            <a:endParaRPr lang="en-US" sz="3200" dirty="0"/>
          </a:p>
          <a:p>
            <a:pPr lvl="2"/>
            <a:endParaRPr lang="en-US" dirty="0"/>
          </a:p>
        </p:txBody>
      </p:sp>
    </p:spTree>
    <p:extLst>
      <p:ext uri="{BB962C8B-B14F-4D97-AF65-F5344CB8AC3E}">
        <p14:creationId xmlns:p14="http://schemas.microsoft.com/office/powerpoint/2010/main" val="20039486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has 3 genders</a:t>
            </a:r>
            <a:endParaRPr lang="en-US" dirty="0"/>
          </a:p>
        </p:txBody>
      </p:sp>
      <p:sp>
        <p:nvSpPr>
          <p:cNvPr id="3" name="Content Placeholder 2"/>
          <p:cNvSpPr>
            <a:spLocks noGrp="1"/>
          </p:cNvSpPr>
          <p:nvPr>
            <p:ph sz="quarter" idx="1"/>
          </p:nvPr>
        </p:nvSpPr>
        <p:spPr/>
        <p:txBody>
          <a:bodyPr/>
          <a:lstStyle/>
          <a:p>
            <a:pPr marL="0" indent="0">
              <a:buNone/>
            </a:pPr>
            <a:r>
              <a:rPr lang="en-US" sz="3600" dirty="0" smtClean="0"/>
              <a:t>Masculine   der </a:t>
            </a:r>
            <a:r>
              <a:rPr lang="en-US" sz="3600" dirty="0" err="1" smtClean="0"/>
              <a:t>Apfel</a:t>
            </a:r>
            <a:r>
              <a:rPr lang="en-US" sz="3600" dirty="0" smtClean="0"/>
              <a:t> (the apple)</a:t>
            </a:r>
          </a:p>
          <a:p>
            <a:pPr marL="0" indent="0">
              <a:buNone/>
            </a:pPr>
            <a:r>
              <a:rPr lang="en-US" sz="3600" dirty="0" smtClean="0"/>
              <a:t>Feminine    die </a:t>
            </a:r>
            <a:r>
              <a:rPr lang="en-US" sz="3600" dirty="0" err="1" smtClean="0"/>
              <a:t>Traube</a:t>
            </a:r>
            <a:r>
              <a:rPr lang="en-US" sz="3600" dirty="0" smtClean="0"/>
              <a:t> (the grape)</a:t>
            </a:r>
          </a:p>
          <a:p>
            <a:pPr marL="0" indent="0">
              <a:buNone/>
            </a:pPr>
            <a:r>
              <a:rPr lang="en-US" sz="3600" dirty="0" smtClean="0"/>
              <a:t>Neuter	das </a:t>
            </a:r>
            <a:r>
              <a:rPr lang="en-US" sz="3600" dirty="0" err="1" smtClean="0"/>
              <a:t>Obst</a:t>
            </a:r>
            <a:r>
              <a:rPr lang="en-US" sz="3600" dirty="0" smtClean="0"/>
              <a:t> (the fruit)</a:t>
            </a:r>
            <a:endParaRPr lang="en-US" sz="3600" dirty="0"/>
          </a:p>
        </p:txBody>
      </p:sp>
    </p:spTree>
    <p:extLst>
      <p:ext uri="{BB962C8B-B14F-4D97-AF65-F5344CB8AC3E}">
        <p14:creationId xmlns:p14="http://schemas.microsoft.com/office/powerpoint/2010/main" val="692287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9"/>
            <a:ext cx="7772400" cy="728251"/>
          </a:xfrm>
        </p:spPr>
        <p:txBody>
          <a:bodyPr/>
          <a:lstStyle/>
          <a:p>
            <a:r>
              <a:rPr lang="en-US" dirty="0" smtClean="0"/>
              <a:t>Genders mark the taxonomic level </a:t>
            </a:r>
            <a:endParaRPr lang="en-US" dirty="0"/>
          </a:p>
        </p:txBody>
      </p:sp>
      <p:sp>
        <p:nvSpPr>
          <p:cNvPr id="3" name="Content Placeholder 2"/>
          <p:cNvSpPr>
            <a:spLocks noGrp="1"/>
          </p:cNvSpPr>
          <p:nvPr>
            <p:ph sz="quarter" idx="1"/>
          </p:nvPr>
        </p:nvSpPr>
        <p:spPr/>
        <p:txBody>
          <a:bodyPr/>
          <a:lstStyle/>
          <a:p>
            <a:pPr marL="0" indent="0">
              <a:buNone/>
            </a:pPr>
            <a:r>
              <a:rPr lang="en-US" dirty="0" smtClean="0"/>
              <a:t>German Neuter gender (“das”) used for very abstract words</a:t>
            </a:r>
            <a:endParaRPr lang="en-US" dirty="0"/>
          </a:p>
        </p:txBody>
      </p:sp>
      <p:pic>
        <p:nvPicPr>
          <p:cNvPr id="4" name="Picture 3"/>
          <p:cNvPicPr>
            <a:picLocks noChangeAspect="1"/>
          </p:cNvPicPr>
          <p:nvPr/>
        </p:nvPicPr>
        <p:blipFill>
          <a:blip r:embed="rId2"/>
          <a:stretch>
            <a:fillRect/>
          </a:stretch>
        </p:blipFill>
        <p:spPr>
          <a:xfrm>
            <a:off x="528505" y="2679291"/>
            <a:ext cx="8308216" cy="3495366"/>
          </a:xfrm>
          <a:prstGeom prst="rect">
            <a:avLst/>
          </a:prstGeom>
        </p:spPr>
      </p:pic>
      <p:sp>
        <p:nvSpPr>
          <p:cNvPr id="5" name="TextBox 4"/>
          <p:cNvSpPr txBox="1"/>
          <p:nvPr/>
        </p:nvSpPr>
        <p:spPr>
          <a:xfrm>
            <a:off x="3790336" y="1002890"/>
            <a:ext cx="4770473" cy="369332"/>
          </a:xfrm>
          <a:prstGeom prst="rect">
            <a:avLst/>
          </a:prstGeom>
          <a:noFill/>
        </p:spPr>
        <p:txBody>
          <a:bodyPr wrap="none" rtlCol="0">
            <a:spAutoFit/>
          </a:bodyPr>
          <a:lstStyle/>
          <a:p>
            <a:r>
              <a:rPr lang="en-US" dirty="0" err="1" smtClean="0"/>
              <a:t>Zubin</a:t>
            </a:r>
            <a:r>
              <a:rPr lang="en-US" dirty="0" smtClean="0"/>
              <a:t> and </a:t>
            </a:r>
            <a:r>
              <a:rPr lang="en-US" dirty="0" err="1" smtClean="0"/>
              <a:t>Koepcke</a:t>
            </a:r>
            <a:r>
              <a:rPr lang="en-US" dirty="0" smtClean="0"/>
              <a:t> 1986 “Gender and folk taxonomy” </a:t>
            </a:r>
            <a:endParaRPr lang="en-US" dirty="0"/>
          </a:p>
        </p:txBody>
      </p:sp>
    </p:spTree>
    <p:extLst>
      <p:ext uri="{BB962C8B-B14F-4D97-AF65-F5344CB8AC3E}">
        <p14:creationId xmlns:p14="http://schemas.microsoft.com/office/powerpoint/2010/main" val="17392675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 y="274639"/>
            <a:ext cx="8568813" cy="1143000"/>
          </a:xfrm>
        </p:spPr>
        <p:txBody>
          <a:bodyPr/>
          <a:lstStyle/>
          <a:p>
            <a:r>
              <a:rPr lang="en-US" dirty="0" smtClean="0"/>
              <a:t>Neuter gender used for </a:t>
            </a:r>
            <a:r>
              <a:rPr lang="en-US" dirty="0" err="1" smtClean="0"/>
              <a:t>superordinates</a:t>
            </a:r>
            <a:endParaRPr lang="en-US" dirty="0"/>
          </a:p>
        </p:txBody>
      </p:sp>
      <p:sp>
        <p:nvSpPr>
          <p:cNvPr id="3" name="Content Placeholder 2"/>
          <p:cNvSpPr>
            <a:spLocks noGrp="1"/>
          </p:cNvSpPr>
          <p:nvPr>
            <p:ph sz="quarter" idx="1"/>
          </p:nvPr>
        </p:nvSpPr>
        <p:spPr>
          <a:xfrm>
            <a:off x="870155" y="1417639"/>
            <a:ext cx="7772400" cy="4572000"/>
          </a:xfrm>
        </p:spPr>
        <p:txBody>
          <a:bodyPr/>
          <a:lstStyle/>
          <a:p>
            <a:pPr marL="0" indent="0">
              <a:buNone/>
            </a:pPr>
            <a:r>
              <a:rPr lang="en-US" dirty="0" smtClean="0"/>
              <a:t>	Superordinate	Basic Level</a:t>
            </a:r>
            <a:endParaRPr lang="en-US" dirty="0"/>
          </a:p>
        </p:txBody>
      </p:sp>
      <p:pic>
        <p:nvPicPr>
          <p:cNvPr id="4" name="Picture 3"/>
          <p:cNvPicPr>
            <a:picLocks noChangeAspect="1"/>
          </p:cNvPicPr>
          <p:nvPr/>
        </p:nvPicPr>
        <p:blipFill>
          <a:blip r:embed="rId2"/>
          <a:stretch>
            <a:fillRect/>
          </a:stretch>
        </p:blipFill>
        <p:spPr>
          <a:xfrm>
            <a:off x="1770472" y="2032000"/>
            <a:ext cx="5971765" cy="2388706"/>
          </a:xfrm>
          <a:prstGeom prst="rect">
            <a:avLst/>
          </a:prstGeom>
        </p:spPr>
      </p:pic>
      <p:pic>
        <p:nvPicPr>
          <p:cNvPr id="5" name="Picture 4"/>
          <p:cNvPicPr>
            <a:picLocks noChangeAspect="1"/>
          </p:cNvPicPr>
          <p:nvPr/>
        </p:nvPicPr>
        <p:blipFill>
          <a:blip r:embed="rId3"/>
          <a:stretch>
            <a:fillRect/>
          </a:stretch>
        </p:blipFill>
        <p:spPr>
          <a:xfrm>
            <a:off x="1770472" y="4376906"/>
            <a:ext cx="4682621" cy="872067"/>
          </a:xfrm>
          <a:prstGeom prst="rect">
            <a:avLst/>
          </a:prstGeom>
        </p:spPr>
      </p:pic>
      <p:pic>
        <p:nvPicPr>
          <p:cNvPr id="6" name="Picture 5"/>
          <p:cNvPicPr>
            <a:picLocks noChangeAspect="1"/>
          </p:cNvPicPr>
          <p:nvPr/>
        </p:nvPicPr>
        <p:blipFill>
          <a:blip r:embed="rId4"/>
          <a:stretch>
            <a:fillRect/>
          </a:stretch>
        </p:blipFill>
        <p:spPr>
          <a:xfrm>
            <a:off x="1770472" y="5276424"/>
            <a:ext cx="4474085" cy="1497681"/>
          </a:xfrm>
          <a:prstGeom prst="rect">
            <a:avLst/>
          </a:prstGeom>
        </p:spPr>
      </p:pic>
    </p:spTree>
    <p:extLst>
      <p:ext uri="{BB962C8B-B14F-4D97-AF65-F5344CB8AC3E}">
        <p14:creationId xmlns:p14="http://schemas.microsoft.com/office/powerpoint/2010/main" val="3224107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between Berlin and </a:t>
            </a:r>
            <a:r>
              <a:rPr lang="en-US" dirty="0" err="1" smtClean="0"/>
              <a:t>Rosch</a:t>
            </a:r>
            <a:r>
              <a:rPr lang="en-US" dirty="0" smtClean="0"/>
              <a:t> definition of basic levels</a:t>
            </a:r>
            <a:endParaRPr lang="en-US" dirty="0"/>
          </a:p>
        </p:txBody>
      </p:sp>
      <p:pic>
        <p:nvPicPr>
          <p:cNvPr id="4" name="Content Placeholder 3"/>
          <p:cNvPicPr>
            <a:picLocks noGrp="1" noChangeAspect="1"/>
          </p:cNvPicPr>
          <p:nvPr>
            <p:ph sz="quarter" idx="1"/>
          </p:nvPr>
        </p:nvPicPr>
        <p:blipFill>
          <a:blip r:embed="rId2"/>
          <a:stretch>
            <a:fillRect/>
          </a:stretch>
        </p:blipFill>
        <p:spPr>
          <a:xfrm>
            <a:off x="723670" y="2141587"/>
            <a:ext cx="8233467" cy="3256323"/>
          </a:xfrm>
          <a:prstGeom prst="rect">
            <a:avLst/>
          </a:prstGeom>
        </p:spPr>
      </p:pic>
    </p:spTree>
    <p:extLst>
      <p:ext uri="{BB962C8B-B14F-4D97-AF65-F5344CB8AC3E}">
        <p14:creationId xmlns:p14="http://schemas.microsoft.com/office/powerpoint/2010/main" val="6558641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Neuters as superordinate</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rot="5400000">
            <a:off x="2685889" y="-562117"/>
            <a:ext cx="3755774" cy="8891578"/>
          </a:xfrm>
        </p:spPr>
      </p:pic>
    </p:spTree>
    <p:extLst>
      <p:ext uri="{BB962C8B-B14F-4D97-AF65-F5344CB8AC3E}">
        <p14:creationId xmlns:p14="http://schemas.microsoft.com/office/powerpoint/2010/main" val="746207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Neuters as superordinate</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rot="5400000">
            <a:off x="2997830" y="-576865"/>
            <a:ext cx="3400762" cy="8891578"/>
          </a:xfrm>
        </p:spPr>
      </p:pic>
    </p:spTree>
    <p:extLst>
      <p:ext uri="{BB962C8B-B14F-4D97-AF65-F5344CB8AC3E}">
        <p14:creationId xmlns:p14="http://schemas.microsoft.com/office/powerpoint/2010/main" val="205626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Neuters as superordinate</a:t>
            </a:r>
            <a:endParaRPr lang="en-US" dirty="0"/>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rot="5400000">
            <a:off x="3183155" y="-786540"/>
            <a:ext cx="2868253" cy="8836359"/>
          </a:xfrm>
        </p:spPr>
      </p:pic>
    </p:spTree>
    <p:extLst>
      <p:ext uri="{BB962C8B-B14F-4D97-AF65-F5344CB8AC3E}">
        <p14:creationId xmlns:p14="http://schemas.microsoft.com/office/powerpoint/2010/main" val="19987388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 y="274639"/>
            <a:ext cx="8819536" cy="1143000"/>
          </a:xfrm>
        </p:spPr>
        <p:txBody>
          <a:bodyPr/>
          <a:lstStyle/>
          <a:p>
            <a:r>
              <a:rPr lang="en-US" dirty="0" smtClean="0"/>
              <a:t>Yet another problem with classical categories</a:t>
            </a:r>
            <a:endParaRPr lang="en-US" dirty="0"/>
          </a:p>
        </p:txBody>
      </p:sp>
      <p:sp>
        <p:nvSpPr>
          <p:cNvPr id="3" name="Content Placeholder 2"/>
          <p:cNvSpPr>
            <a:spLocks noGrp="1"/>
          </p:cNvSpPr>
          <p:nvPr>
            <p:ph sz="quarter" idx="1"/>
          </p:nvPr>
        </p:nvSpPr>
        <p:spPr>
          <a:xfrm>
            <a:off x="730045" y="1669026"/>
            <a:ext cx="7772400" cy="4572000"/>
          </a:xfrm>
        </p:spPr>
        <p:txBody>
          <a:bodyPr/>
          <a:lstStyle/>
          <a:p>
            <a:r>
              <a:rPr lang="en-US" sz="3200" dirty="0" smtClean="0"/>
              <a:t>Categories seem to have internal structure</a:t>
            </a:r>
          </a:p>
          <a:p>
            <a:r>
              <a:rPr lang="en-US" sz="3200" dirty="0" smtClean="0"/>
              <a:t>For example:</a:t>
            </a:r>
          </a:p>
          <a:p>
            <a:pPr marL="319088" lvl="1" indent="0">
              <a:buNone/>
            </a:pPr>
            <a:r>
              <a:rPr lang="en-US" sz="3200" dirty="0" smtClean="0"/>
              <a:t>Some members of a category are “better examples” than others</a:t>
            </a:r>
            <a:endParaRPr lang="en-US" sz="3200" dirty="0"/>
          </a:p>
        </p:txBody>
      </p:sp>
    </p:spTree>
    <p:extLst>
      <p:ext uri="{BB962C8B-B14F-4D97-AF65-F5344CB8AC3E}">
        <p14:creationId xmlns:p14="http://schemas.microsoft.com/office/powerpoint/2010/main" val="4493896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Focal colors: Berlin and Kay</a:t>
            </a:r>
            <a:endParaRPr lang="en-US" dirty="0"/>
          </a:p>
        </p:txBody>
      </p:sp>
      <p:sp>
        <p:nvSpPr>
          <p:cNvPr id="3" name="Content Placeholder 2"/>
          <p:cNvSpPr>
            <a:spLocks noGrp="1"/>
          </p:cNvSpPr>
          <p:nvPr>
            <p:ph sz="quarter" idx="1"/>
          </p:nvPr>
        </p:nvSpPr>
        <p:spPr>
          <a:xfrm>
            <a:off x="707923" y="1447800"/>
            <a:ext cx="7978877" cy="4572000"/>
          </a:xfrm>
        </p:spPr>
        <p:txBody>
          <a:bodyPr/>
          <a:lstStyle/>
          <a:p>
            <a:r>
              <a:rPr lang="en-US" sz="3200" dirty="0" smtClean="0"/>
              <a:t>If colors simply had necessary and sufficient conditions</a:t>
            </a:r>
          </a:p>
          <a:p>
            <a:r>
              <a:rPr lang="en-US" sz="3200" dirty="0"/>
              <a:t>"</a:t>
            </a:r>
            <a:r>
              <a:rPr lang="en-US" sz="3200" dirty="0" smtClean="0"/>
              <a:t>Blue</a:t>
            </a:r>
            <a:r>
              <a:rPr lang="en-US" sz="3200" dirty="0"/>
              <a:t>"</a:t>
            </a:r>
            <a:r>
              <a:rPr lang="en-US" sz="3200" dirty="0" smtClean="0"/>
              <a:t> would just be anything in a category of particular wavelengths</a:t>
            </a:r>
            <a:endParaRPr lang="en-US" sz="3200" dirty="0"/>
          </a:p>
          <a:p>
            <a:r>
              <a:rPr lang="en-US" sz="3200" dirty="0" smtClean="0"/>
              <a:t>When Berlin and Kay  asked</a:t>
            </a:r>
            <a:r>
              <a:rPr lang="en-US" sz="3200" dirty="0"/>
              <a:t> </a:t>
            </a:r>
            <a:r>
              <a:rPr lang="en-US" sz="3200" dirty="0" smtClean="0"/>
              <a:t>speakers of different languages asked to say what is the “best example” of blue.</a:t>
            </a:r>
            <a:endParaRPr lang="en-US" sz="3200" dirty="0"/>
          </a:p>
        </p:txBody>
      </p:sp>
    </p:spTree>
    <p:extLst>
      <p:ext uri="{BB962C8B-B14F-4D97-AF65-F5344CB8AC3E}">
        <p14:creationId xmlns:p14="http://schemas.microsoft.com/office/powerpoint/2010/main" val="16001567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81" y="274639"/>
            <a:ext cx="8509819" cy="1143000"/>
          </a:xfrm>
        </p:spPr>
        <p:txBody>
          <a:bodyPr/>
          <a:lstStyle/>
          <a:p>
            <a:r>
              <a:rPr lang="en-US" dirty="0" smtClean="0"/>
              <a:t>Berlin and Kay 1969: People can tell you the “best” example of </a:t>
            </a:r>
            <a:r>
              <a:rPr lang="en-US" dirty="0" smtClean="0">
                <a:solidFill>
                  <a:srgbClr val="0070C0"/>
                </a:solidFill>
              </a:rPr>
              <a:t>blue</a:t>
            </a:r>
            <a:endParaRPr lang="en-US" dirty="0">
              <a:solidFill>
                <a:srgbClr val="0070C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2060" y="1733549"/>
            <a:ext cx="9186060" cy="4863208"/>
          </a:xfrm>
        </p:spPr>
      </p:pic>
    </p:spTree>
    <p:extLst>
      <p:ext uri="{BB962C8B-B14F-4D97-AF65-F5344CB8AC3E}">
        <p14:creationId xmlns:p14="http://schemas.microsoft.com/office/powerpoint/2010/main" val="12940600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a:t>
            </a:r>
            <a:endParaRPr lang="en-US" dirty="0"/>
          </a:p>
        </p:txBody>
      </p:sp>
      <p:sp>
        <p:nvSpPr>
          <p:cNvPr id="3" name="Content Placeholder 2"/>
          <p:cNvSpPr>
            <a:spLocks noGrp="1"/>
          </p:cNvSpPr>
          <p:nvPr>
            <p:ph sz="quarter" idx="1"/>
          </p:nvPr>
        </p:nvSpPr>
        <p:spPr/>
        <p:txBody>
          <a:bodyPr/>
          <a:lstStyle/>
          <a:p>
            <a:r>
              <a:rPr lang="en-US" sz="3600" dirty="0" smtClean="0"/>
              <a:t>People can tell you which is the “best example” of blue</a:t>
            </a:r>
          </a:p>
          <a:p>
            <a:r>
              <a:rPr lang="en-US" sz="3600" dirty="0" smtClean="0"/>
              <a:t>Means that the category “blue” is not uniform.</a:t>
            </a:r>
          </a:p>
          <a:p>
            <a:r>
              <a:rPr lang="en-US" sz="3600" dirty="0" smtClean="0"/>
              <a:t>It has internal structure of some sort</a:t>
            </a:r>
            <a:endParaRPr lang="en-US" sz="3600" dirty="0"/>
          </a:p>
        </p:txBody>
      </p:sp>
    </p:spTree>
    <p:extLst>
      <p:ext uri="{BB962C8B-B14F-4D97-AF65-F5344CB8AC3E}">
        <p14:creationId xmlns:p14="http://schemas.microsoft.com/office/powerpoint/2010/main" val="17088137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categorization experiment?</a:t>
            </a:r>
            <a:endParaRPr lang="en-US" dirty="0"/>
          </a:p>
        </p:txBody>
      </p:sp>
      <p:sp>
        <p:nvSpPr>
          <p:cNvPr id="3" name="Content Placeholder 2"/>
          <p:cNvSpPr>
            <a:spLocks noGrp="1"/>
          </p:cNvSpPr>
          <p:nvPr>
            <p:ph sz="quarter" idx="1"/>
          </p:nvPr>
        </p:nvSpPr>
        <p:spPr/>
        <p:txBody>
          <a:bodyPr/>
          <a:lstStyle/>
          <a:p>
            <a:r>
              <a:rPr lang="en-US" dirty="0" smtClean="0"/>
              <a:t>Is this a bird?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723" y="2546837"/>
            <a:ext cx="4578613" cy="3472963"/>
          </a:xfrm>
          <a:prstGeom prst="rect">
            <a:avLst/>
          </a:prstGeom>
        </p:spPr>
      </p:pic>
    </p:spTree>
    <p:extLst>
      <p:ext uri="{BB962C8B-B14F-4D97-AF65-F5344CB8AC3E}">
        <p14:creationId xmlns:p14="http://schemas.microsoft.com/office/powerpoint/2010/main" val="1421505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categorization experiment?</a:t>
            </a:r>
            <a:endParaRPr lang="en-US" dirty="0"/>
          </a:p>
        </p:txBody>
      </p:sp>
      <p:sp>
        <p:nvSpPr>
          <p:cNvPr id="3" name="Content Placeholder 2"/>
          <p:cNvSpPr>
            <a:spLocks noGrp="1"/>
          </p:cNvSpPr>
          <p:nvPr>
            <p:ph sz="quarter" idx="1"/>
          </p:nvPr>
        </p:nvSpPr>
        <p:spPr/>
        <p:txBody>
          <a:bodyPr/>
          <a:lstStyle/>
          <a:p>
            <a:r>
              <a:rPr lang="en-US" dirty="0" smtClean="0"/>
              <a:t>Is this a bird?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569" y="2355784"/>
            <a:ext cx="5522509" cy="3103123"/>
          </a:xfrm>
          <a:prstGeom prst="rect">
            <a:avLst/>
          </a:prstGeom>
        </p:spPr>
      </p:pic>
    </p:spTree>
    <p:extLst>
      <p:ext uri="{BB962C8B-B14F-4D97-AF65-F5344CB8AC3E}">
        <p14:creationId xmlns:p14="http://schemas.microsoft.com/office/powerpoint/2010/main" val="1482863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categorization experiment?</a:t>
            </a:r>
            <a:endParaRPr lang="en-US" dirty="0"/>
          </a:p>
        </p:txBody>
      </p:sp>
      <p:sp>
        <p:nvSpPr>
          <p:cNvPr id="3" name="Content Placeholder 2"/>
          <p:cNvSpPr>
            <a:spLocks noGrp="1"/>
          </p:cNvSpPr>
          <p:nvPr>
            <p:ph sz="quarter" idx="1"/>
          </p:nvPr>
        </p:nvSpPr>
        <p:spPr/>
        <p:txBody>
          <a:bodyPr/>
          <a:lstStyle/>
          <a:p>
            <a:r>
              <a:rPr lang="en-US" dirty="0" smtClean="0"/>
              <a:t>Is this a bird?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706" y="2861423"/>
            <a:ext cx="4479004" cy="3367671"/>
          </a:xfrm>
          <a:prstGeom prst="rect">
            <a:avLst/>
          </a:prstGeom>
        </p:spPr>
      </p:pic>
    </p:spTree>
    <p:extLst>
      <p:ext uri="{BB962C8B-B14F-4D97-AF65-F5344CB8AC3E}">
        <p14:creationId xmlns:p14="http://schemas.microsoft.com/office/powerpoint/2010/main" val="19511781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categorization experiment</a:t>
            </a:r>
            <a:endParaRPr lang="en-US" dirty="0"/>
          </a:p>
        </p:txBody>
      </p:sp>
      <p:sp>
        <p:nvSpPr>
          <p:cNvPr id="3" name="Content Placeholder 2"/>
          <p:cNvSpPr>
            <a:spLocks noGrp="1"/>
          </p:cNvSpPr>
          <p:nvPr>
            <p:ph sz="quarter" idx="1"/>
          </p:nvPr>
        </p:nvSpPr>
        <p:spPr/>
        <p:txBody>
          <a:bodyPr/>
          <a:lstStyle/>
          <a:p>
            <a:r>
              <a:rPr lang="en-US" dirty="0" smtClean="0"/>
              <a:t>Is this a bird?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285" y="2512069"/>
            <a:ext cx="5094806" cy="3391279"/>
          </a:xfrm>
          <a:prstGeom prst="rect">
            <a:avLst/>
          </a:prstGeom>
        </p:spPr>
      </p:pic>
    </p:spTree>
    <p:extLst>
      <p:ext uri="{BB962C8B-B14F-4D97-AF65-F5344CB8AC3E}">
        <p14:creationId xmlns:p14="http://schemas.microsoft.com/office/powerpoint/2010/main" val="2697201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categorization experiment</a:t>
            </a:r>
            <a:endParaRPr lang="en-US" dirty="0"/>
          </a:p>
        </p:txBody>
      </p:sp>
      <p:sp>
        <p:nvSpPr>
          <p:cNvPr id="3" name="Content Placeholder 2"/>
          <p:cNvSpPr>
            <a:spLocks noGrp="1"/>
          </p:cNvSpPr>
          <p:nvPr>
            <p:ph sz="quarter" idx="1"/>
          </p:nvPr>
        </p:nvSpPr>
        <p:spPr/>
        <p:txBody>
          <a:bodyPr/>
          <a:lstStyle/>
          <a:p>
            <a:r>
              <a:rPr lang="en-US" dirty="0" smtClean="0"/>
              <a:t>Is this a bird?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0245" y="2600559"/>
            <a:ext cx="4778449" cy="3583837"/>
          </a:xfrm>
          <a:prstGeom prst="rect">
            <a:avLst/>
          </a:prstGeom>
        </p:spPr>
      </p:pic>
    </p:spTree>
    <p:extLst>
      <p:ext uri="{BB962C8B-B14F-4D97-AF65-F5344CB8AC3E}">
        <p14:creationId xmlns:p14="http://schemas.microsoft.com/office/powerpoint/2010/main" val="13828538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Eleanor </a:t>
            </a:r>
            <a:r>
              <a:rPr lang="en-US" dirty="0" err="1"/>
              <a:t>R</a:t>
            </a:r>
            <a:r>
              <a:rPr lang="en-US" dirty="0" err="1" smtClean="0"/>
              <a:t>osch</a:t>
            </a:r>
            <a:endParaRPr lang="en-US" dirty="0"/>
          </a:p>
        </p:txBody>
      </p:sp>
      <p:sp>
        <p:nvSpPr>
          <p:cNvPr id="3" name="Content Placeholder 2"/>
          <p:cNvSpPr>
            <a:spLocks noGrp="1"/>
          </p:cNvSpPr>
          <p:nvPr>
            <p:ph sz="quarter" idx="1"/>
          </p:nvPr>
        </p:nvSpPr>
        <p:spPr>
          <a:xfrm>
            <a:off x="309716" y="1447800"/>
            <a:ext cx="4864510" cy="3581400"/>
          </a:xfrm>
        </p:spPr>
        <p:txBody>
          <a:bodyPr/>
          <a:lstStyle/>
          <a:p>
            <a:r>
              <a:rPr lang="en-US" dirty="0" smtClean="0"/>
              <a:t>Psychologist at UC Berkeley</a:t>
            </a:r>
          </a:p>
          <a:p>
            <a:r>
              <a:rPr lang="en-US" dirty="0" smtClean="0"/>
              <a:t>Found that some categories have more “representative members”</a:t>
            </a:r>
          </a:p>
          <a:p>
            <a:r>
              <a:rPr lang="en-US" dirty="0" smtClean="0"/>
              <a:t>She called them “prototypes”</a:t>
            </a:r>
          </a:p>
          <a:p>
            <a:r>
              <a:rPr lang="en-US" dirty="0" smtClean="0"/>
              <a:t>A wide variety of experimental results has shown that concepts exhibit prototype effects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4226" y="604685"/>
            <a:ext cx="3810000" cy="3810000"/>
          </a:xfrm>
          <a:prstGeom prst="rect">
            <a:avLst/>
          </a:prstGeom>
        </p:spPr>
      </p:pic>
      <p:sp>
        <p:nvSpPr>
          <p:cNvPr id="5" name="TextBox 4"/>
          <p:cNvSpPr txBox="1"/>
          <p:nvPr/>
        </p:nvSpPr>
        <p:spPr>
          <a:xfrm>
            <a:off x="309716" y="5314604"/>
            <a:ext cx="8674510" cy="1323439"/>
          </a:xfrm>
          <a:prstGeom prst="rect">
            <a:avLst/>
          </a:prstGeom>
          <a:noFill/>
        </p:spPr>
        <p:txBody>
          <a:bodyPr wrap="square" rtlCol="0">
            <a:spAutoFit/>
          </a:bodyPr>
          <a:lstStyle/>
          <a:p>
            <a:r>
              <a:rPr lang="en-US" sz="2000" dirty="0" err="1">
                <a:latin typeface="Calibri" charset="0"/>
                <a:ea typeface="Calibri" charset="0"/>
                <a:cs typeface="Calibri" charset="0"/>
              </a:rPr>
              <a:t>Rosch</a:t>
            </a:r>
            <a:r>
              <a:rPr lang="en-US" sz="2000" dirty="0">
                <a:latin typeface="Calibri" charset="0"/>
                <a:ea typeface="Calibri" charset="0"/>
                <a:cs typeface="Calibri" charset="0"/>
              </a:rPr>
              <a:t>, E., </a:t>
            </a:r>
            <a:r>
              <a:rPr lang="en-US" sz="2000" dirty="0" err="1">
                <a:latin typeface="Calibri" charset="0"/>
                <a:ea typeface="Calibri" charset="0"/>
                <a:cs typeface="Calibri" charset="0"/>
              </a:rPr>
              <a:t>Mervis</a:t>
            </a:r>
            <a:r>
              <a:rPr lang="en-US" sz="2000" dirty="0">
                <a:latin typeface="Calibri" charset="0"/>
                <a:ea typeface="Calibri" charset="0"/>
                <a:cs typeface="Calibri" charset="0"/>
              </a:rPr>
              <a:t>, C. B., Gray, W., Johnson, D., &amp; </a:t>
            </a:r>
            <a:r>
              <a:rPr lang="en-US" sz="2000" dirty="0" err="1">
                <a:latin typeface="Calibri" charset="0"/>
                <a:ea typeface="Calibri" charset="0"/>
                <a:cs typeface="Calibri" charset="0"/>
              </a:rPr>
              <a:t>Boyes-Braem</a:t>
            </a:r>
            <a:r>
              <a:rPr lang="en-US" sz="2000" dirty="0">
                <a:latin typeface="Calibri" charset="0"/>
                <a:ea typeface="Calibri" charset="0"/>
                <a:cs typeface="Calibri" charset="0"/>
              </a:rPr>
              <a:t>, P. (1976). Basic objects in natural categories. Cognitive Psychology, 8, 382-439 </a:t>
            </a:r>
            <a:endParaRPr lang="en-US" sz="2000" dirty="0" smtClean="0">
              <a:latin typeface="Calibri" charset="0"/>
              <a:ea typeface="Calibri" charset="0"/>
              <a:cs typeface="Calibri" charset="0"/>
            </a:endParaRPr>
          </a:p>
          <a:p>
            <a:r>
              <a:rPr lang="en-US" sz="2000" dirty="0" err="1" smtClean="0">
                <a:latin typeface="Calibri" charset="0"/>
                <a:ea typeface="Calibri" charset="0"/>
                <a:cs typeface="Calibri" charset="0"/>
              </a:rPr>
              <a:t>Rosch</a:t>
            </a:r>
            <a:r>
              <a:rPr lang="en-US" sz="2000" dirty="0">
                <a:latin typeface="Calibri" charset="0"/>
                <a:ea typeface="Calibri" charset="0"/>
                <a:cs typeface="Calibri" charset="0"/>
              </a:rPr>
              <a:t>, E., &amp; </a:t>
            </a:r>
            <a:r>
              <a:rPr lang="en-US" sz="2000" dirty="0" err="1">
                <a:latin typeface="Calibri" charset="0"/>
                <a:ea typeface="Calibri" charset="0"/>
                <a:cs typeface="Calibri" charset="0"/>
              </a:rPr>
              <a:t>Mervis</a:t>
            </a:r>
            <a:r>
              <a:rPr lang="en-US" sz="2000" dirty="0">
                <a:latin typeface="Calibri" charset="0"/>
                <a:ea typeface="Calibri" charset="0"/>
                <a:cs typeface="Calibri" charset="0"/>
              </a:rPr>
              <a:t>, C. B. (1975). Family resemblances: Studies in the internal structure of categories. Cognitive Psychology, 7, </a:t>
            </a:r>
            <a:r>
              <a:rPr lang="en-US" sz="2000" dirty="0" smtClean="0">
                <a:latin typeface="Calibri" charset="0"/>
                <a:ea typeface="Calibri" charset="0"/>
                <a:cs typeface="Calibri" charset="0"/>
              </a:rPr>
              <a:t>573-605</a:t>
            </a:r>
            <a:endParaRPr lang="en-US" sz="2000" dirty="0">
              <a:latin typeface="Calibri" charset="0"/>
              <a:ea typeface="Calibri" charset="0"/>
              <a:cs typeface="Calibri" charset="0"/>
            </a:endParaRPr>
          </a:p>
        </p:txBody>
      </p:sp>
    </p:spTree>
    <p:extLst>
      <p:ext uri="{BB962C8B-B14F-4D97-AF65-F5344CB8AC3E}">
        <p14:creationId xmlns:p14="http://schemas.microsoft.com/office/powerpoint/2010/main" val="17705736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a:t>Prototype effects</a:t>
            </a:r>
          </a:p>
        </p:txBody>
      </p:sp>
      <p:sp>
        <p:nvSpPr>
          <p:cNvPr id="65539" name="Rectangle 3"/>
          <p:cNvSpPr>
            <a:spLocks noGrp="1" noChangeArrowheads="1"/>
          </p:cNvSpPr>
          <p:nvPr>
            <p:ph type="body" idx="1"/>
          </p:nvPr>
        </p:nvSpPr>
        <p:spPr>
          <a:xfrm>
            <a:off x="914400" y="1447800"/>
            <a:ext cx="8108576" cy="4572000"/>
          </a:xfrm>
        </p:spPr>
        <p:txBody>
          <a:bodyPr/>
          <a:lstStyle/>
          <a:p>
            <a:pPr marL="0" indent="0" eaLnBrk="1" hangingPunct="1">
              <a:buNone/>
            </a:pPr>
            <a:r>
              <a:rPr lang="en-US" altLang="en-US" sz="2800" dirty="0"/>
              <a:t>Rate the following from 1-7 as examples of </a:t>
            </a:r>
            <a:r>
              <a:rPr lang="en-US" altLang="en-US" sz="2800" b="1" dirty="0"/>
              <a:t>vegetables</a:t>
            </a:r>
            <a:endParaRPr lang="en-US" altLang="en-US" sz="2800" dirty="0"/>
          </a:p>
          <a:p>
            <a:pPr marL="319088" lvl="1" indent="0" eaLnBrk="1" hangingPunct="1">
              <a:lnSpc>
                <a:spcPct val="80000"/>
              </a:lnSpc>
              <a:buNone/>
            </a:pPr>
            <a:r>
              <a:rPr lang="en-US" altLang="en-US" sz="2000" dirty="0">
                <a:ea typeface="ＭＳ Ｐゴシック" charset="-128"/>
              </a:rPr>
              <a:t>1: very good example</a:t>
            </a:r>
          </a:p>
          <a:p>
            <a:pPr marL="319088" lvl="1" indent="0" eaLnBrk="1" hangingPunct="1">
              <a:lnSpc>
                <a:spcPct val="80000"/>
              </a:lnSpc>
              <a:buNone/>
            </a:pPr>
            <a:r>
              <a:rPr lang="en-US" altLang="en-US" sz="2000" dirty="0">
                <a:ea typeface="ＭＳ Ｐゴシック" charset="-128"/>
              </a:rPr>
              <a:t>2: good example</a:t>
            </a:r>
          </a:p>
          <a:p>
            <a:pPr marL="319088" lvl="1" indent="0" eaLnBrk="1" hangingPunct="1">
              <a:lnSpc>
                <a:spcPct val="80000"/>
              </a:lnSpc>
              <a:buNone/>
            </a:pPr>
            <a:r>
              <a:rPr lang="en-US" altLang="en-US" sz="2000" dirty="0">
                <a:ea typeface="ＭＳ Ｐゴシック" charset="-128"/>
              </a:rPr>
              <a:t>3: fairly good example</a:t>
            </a:r>
          </a:p>
          <a:p>
            <a:pPr marL="319088" lvl="1" indent="0" eaLnBrk="1" hangingPunct="1">
              <a:lnSpc>
                <a:spcPct val="80000"/>
              </a:lnSpc>
              <a:buNone/>
            </a:pPr>
            <a:r>
              <a:rPr lang="en-US" altLang="en-US" sz="2000" dirty="0">
                <a:ea typeface="ＭＳ Ｐゴシック" charset="-128"/>
              </a:rPr>
              <a:t>4: moderately good example</a:t>
            </a:r>
          </a:p>
          <a:p>
            <a:pPr marL="319088" lvl="1" indent="0" eaLnBrk="1" hangingPunct="1">
              <a:lnSpc>
                <a:spcPct val="80000"/>
              </a:lnSpc>
              <a:buNone/>
            </a:pPr>
            <a:r>
              <a:rPr lang="en-US" altLang="en-US" sz="2000" dirty="0">
                <a:ea typeface="ＭＳ Ｐゴシック" charset="-128"/>
              </a:rPr>
              <a:t>5: fairly poor example</a:t>
            </a:r>
          </a:p>
          <a:p>
            <a:pPr marL="319088" lvl="1" indent="0" eaLnBrk="1" hangingPunct="1">
              <a:lnSpc>
                <a:spcPct val="80000"/>
              </a:lnSpc>
              <a:buNone/>
            </a:pPr>
            <a:r>
              <a:rPr lang="en-US" altLang="en-US" sz="2000" dirty="0">
                <a:ea typeface="ＭＳ Ｐゴシック" charset="-128"/>
              </a:rPr>
              <a:t>6: bad example</a:t>
            </a:r>
          </a:p>
          <a:p>
            <a:pPr marL="319088" lvl="1" indent="0" eaLnBrk="1" hangingPunct="1">
              <a:lnSpc>
                <a:spcPct val="80000"/>
              </a:lnSpc>
              <a:buNone/>
            </a:pPr>
            <a:r>
              <a:rPr lang="en-US" altLang="en-US" sz="2000" dirty="0">
                <a:ea typeface="ＭＳ Ｐゴシック" charset="-128"/>
              </a:rPr>
              <a:t>7: very bad example/not an example</a:t>
            </a:r>
          </a:p>
          <a:p>
            <a:pPr eaLnBrk="1" hangingPunct="1">
              <a:lnSpc>
                <a:spcPct val="80000"/>
              </a:lnSpc>
            </a:pPr>
            <a:endParaRPr lang="en-US" altLang="en-US" sz="2800" dirty="0"/>
          </a:p>
          <a:p>
            <a:pPr eaLnBrk="1" hangingPunct="1">
              <a:lnSpc>
                <a:spcPct val="80000"/>
              </a:lnSpc>
            </a:pPr>
            <a:r>
              <a:rPr lang="en-US" altLang="en-US" sz="2800" dirty="0"/>
              <a:t>Turnip, </a:t>
            </a:r>
            <a:r>
              <a:rPr lang="en-US" altLang="en-US" sz="2800" dirty="0" smtClean="0"/>
              <a:t>eggplant</a:t>
            </a:r>
            <a:r>
              <a:rPr lang="en-US" altLang="en-US" sz="2800" dirty="0"/>
              <a:t>, </a:t>
            </a:r>
            <a:r>
              <a:rPr lang="en-US" altLang="en-US" sz="2800" dirty="0" smtClean="0"/>
              <a:t>rhubarb, pea</a:t>
            </a:r>
            <a:r>
              <a:rPr lang="en-US" altLang="en-US" sz="2800" dirty="0"/>
              <a:t>, zucchini, </a:t>
            </a:r>
            <a:r>
              <a:rPr lang="en-US" altLang="en-US" sz="2800" dirty="0" smtClean="0"/>
              <a:t>parsley, potato</a:t>
            </a:r>
            <a:r>
              <a:rPr lang="en-US" altLang="en-US" sz="2800" dirty="0"/>
              <a:t>, lemon, </a:t>
            </a:r>
            <a:r>
              <a:rPr lang="en-US" altLang="en-US" sz="2800" dirty="0" smtClean="0"/>
              <a:t>tomato, carrot</a:t>
            </a:r>
            <a:r>
              <a:rPr lang="en-US" altLang="en-US" sz="2800" dirty="0"/>
              <a:t>, </a:t>
            </a:r>
            <a:r>
              <a:rPr lang="en-US" altLang="en-US" sz="2800" dirty="0" smtClean="0"/>
              <a:t>cabbage</a:t>
            </a:r>
          </a:p>
          <a:p>
            <a:pPr eaLnBrk="1" hangingPunct="1">
              <a:lnSpc>
                <a:spcPct val="80000"/>
              </a:lnSpc>
            </a:pPr>
            <a:r>
              <a:rPr lang="en-US" altLang="en-US" sz="2800" dirty="0" smtClean="0"/>
              <a:t>(Carrot was the prototype, at least for </a:t>
            </a:r>
            <a:r>
              <a:rPr lang="en-US" altLang="en-US" sz="2800" dirty="0" err="1" smtClean="0"/>
              <a:t>Battig</a:t>
            </a:r>
            <a:r>
              <a:rPr lang="en-US" altLang="en-US" sz="2800" dirty="0" smtClean="0"/>
              <a:t> and </a:t>
            </a:r>
            <a:r>
              <a:rPr lang="en-US" altLang="en-US" sz="2800" dirty="0" err="1" smtClean="0"/>
              <a:t>Montegue</a:t>
            </a:r>
            <a:r>
              <a:rPr lang="en-US" altLang="en-US" sz="2800" dirty="0" smtClean="0"/>
              <a:t> 1969)</a:t>
            </a:r>
            <a:endParaRPr lang="en-US" altLang="en-US" sz="2800" dirty="0"/>
          </a:p>
        </p:txBody>
      </p:sp>
    </p:spTree>
    <p:extLst>
      <p:ext uri="{BB962C8B-B14F-4D97-AF65-F5344CB8AC3E}">
        <p14:creationId xmlns:p14="http://schemas.microsoft.com/office/powerpoint/2010/main" val="81751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228600"/>
            <a:ext cx="7848600" cy="990600"/>
          </a:xfrm>
          <a:noFill/>
        </p:spPr>
        <p:txBody>
          <a:bodyPr lIns="90488" tIns="44450" rIns="90488" bIns="44450"/>
          <a:lstStyle/>
          <a:p>
            <a:pPr eaLnBrk="1" hangingPunct="1"/>
            <a:r>
              <a:rPr lang="en-US" altLang="en-US"/>
              <a:t>Goodness of Exemplar tasks: Answer with “Yes” or “No”</a:t>
            </a:r>
          </a:p>
        </p:txBody>
      </p:sp>
      <p:sp>
        <p:nvSpPr>
          <p:cNvPr id="1524739" name="Rectangle 3"/>
          <p:cNvSpPr>
            <a:spLocks noGrp="1" noChangeArrowheads="1"/>
          </p:cNvSpPr>
          <p:nvPr>
            <p:ph type="body" idx="1"/>
          </p:nvPr>
        </p:nvSpPr>
        <p:spPr>
          <a:xfrm>
            <a:off x="685800" y="2209800"/>
            <a:ext cx="7772400" cy="4191000"/>
          </a:xfrm>
          <a:noFill/>
        </p:spPr>
        <p:txBody>
          <a:bodyPr lIns="90488" tIns="44450" rIns="90488" bIns="44450"/>
          <a:lstStyle/>
          <a:p>
            <a:pPr eaLnBrk="1" hangingPunct="1">
              <a:lnSpc>
                <a:spcPct val="90000"/>
              </a:lnSpc>
              <a:buFont typeface="Wingdings" charset="2"/>
              <a:buChar char="Ø"/>
            </a:pPr>
            <a:r>
              <a:rPr lang="en-US" altLang="en-US"/>
              <a:t>All robins are birds</a:t>
            </a:r>
          </a:p>
          <a:p>
            <a:pPr eaLnBrk="1" hangingPunct="1">
              <a:lnSpc>
                <a:spcPct val="90000"/>
              </a:lnSpc>
              <a:buFont typeface="Wingdings" charset="2"/>
              <a:buChar char="Ø"/>
            </a:pPr>
            <a:r>
              <a:rPr lang="en-US" altLang="en-US"/>
              <a:t>All fish can swim</a:t>
            </a:r>
          </a:p>
          <a:p>
            <a:pPr eaLnBrk="1" hangingPunct="1">
              <a:lnSpc>
                <a:spcPct val="90000"/>
              </a:lnSpc>
              <a:buFont typeface="Wingdings" charset="2"/>
              <a:buChar char="Ø"/>
            </a:pPr>
            <a:r>
              <a:rPr lang="en-US" altLang="en-US"/>
              <a:t>Some birds can swim</a:t>
            </a:r>
          </a:p>
          <a:p>
            <a:pPr eaLnBrk="1" hangingPunct="1">
              <a:lnSpc>
                <a:spcPct val="90000"/>
              </a:lnSpc>
              <a:buFont typeface="Wingdings" charset="2"/>
              <a:buChar char="Ø"/>
            </a:pPr>
            <a:r>
              <a:rPr lang="en-US" altLang="en-US"/>
              <a:t>A bat is a bird</a:t>
            </a:r>
          </a:p>
          <a:p>
            <a:pPr eaLnBrk="1" hangingPunct="1">
              <a:lnSpc>
                <a:spcPct val="90000"/>
              </a:lnSpc>
              <a:buFont typeface="Wingdings" charset="2"/>
              <a:buChar char="Ø"/>
            </a:pPr>
            <a:r>
              <a:rPr lang="en-US" altLang="en-US"/>
              <a:t>All birds can fly</a:t>
            </a:r>
          </a:p>
          <a:p>
            <a:pPr eaLnBrk="1" hangingPunct="1">
              <a:lnSpc>
                <a:spcPct val="90000"/>
              </a:lnSpc>
              <a:buFont typeface="Wingdings" charset="2"/>
              <a:buChar char="Ø"/>
            </a:pPr>
            <a:r>
              <a:rPr lang="en-US" altLang="en-US"/>
              <a:t>Some birds are fish</a:t>
            </a:r>
          </a:p>
          <a:p>
            <a:pPr eaLnBrk="1" hangingPunct="1">
              <a:lnSpc>
                <a:spcPct val="90000"/>
              </a:lnSpc>
              <a:buFont typeface="Wingdings" charset="2"/>
              <a:buChar char="Ø"/>
            </a:pPr>
            <a:r>
              <a:rPr lang="en-US" altLang="en-US"/>
              <a:t>An ostrich is a bird</a:t>
            </a:r>
          </a:p>
          <a:p>
            <a:pPr eaLnBrk="1" hangingPunct="1">
              <a:lnSpc>
                <a:spcPct val="90000"/>
              </a:lnSpc>
              <a:buFont typeface="Wingdings" charset="2"/>
              <a:buChar char="Ø"/>
            </a:pPr>
            <a:r>
              <a:rPr lang="en-US" altLang="en-US"/>
              <a:t>All birds are robins</a:t>
            </a:r>
          </a:p>
        </p:txBody>
      </p:sp>
      <p:sp>
        <p:nvSpPr>
          <p:cNvPr id="66564" name="Rectangle 5"/>
          <p:cNvSpPr>
            <a:spLocks noChangeArrowheads="1"/>
          </p:cNvSpPr>
          <p:nvPr/>
        </p:nvSpPr>
        <p:spPr bwMode="auto">
          <a:xfrm>
            <a:off x="1866900" y="5867400"/>
            <a:ext cx="46201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128"/>
              </a:defRPr>
            </a:lvl1pPr>
            <a:lvl2pPr marL="37931725" indent="-37474525" eaLnBrk="0" hangingPunct="0">
              <a:defRPr sz="1600">
                <a:solidFill>
                  <a:schemeClr val="tx1"/>
                </a:solidFill>
                <a:latin typeface="Times New Roman" charset="0"/>
                <a:ea typeface="ＭＳ Ｐゴシック" charset="-128"/>
              </a:defRPr>
            </a:lvl2pPr>
            <a:lvl3pPr eaLnBrk="0" hangingPunct="0">
              <a:defRPr sz="1600">
                <a:solidFill>
                  <a:schemeClr val="tx1"/>
                </a:solidFill>
                <a:latin typeface="Times New Roman" charset="0"/>
                <a:ea typeface="ＭＳ Ｐゴシック" charset="-128"/>
              </a:defRPr>
            </a:lvl3pPr>
            <a:lvl4pPr eaLnBrk="0" hangingPunct="0">
              <a:defRPr sz="1600">
                <a:solidFill>
                  <a:schemeClr val="tx1"/>
                </a:solidFill>
                <a:latin typeface="Times New Roman" charset="0"/>
                <a:ea typeface="ＭＳ Ｐゴシック" charset="-128"/>
              </a:defRPr>
            </a:lvl4pPr>
            <a:lvl5pPr eaLnBrk="0" hangingPunct="0">
              <a:defRPr sz="1600">
                <a:solidFill>
                  <a:schemeClr val="tx1"/>
                </a:solidFill>
                <a:latin typeface="Times New Roman" charset="0"/>
                <a:ea typeface="ＭＳ Ｐゴシック" charset="-128"/>
              </a:defRPr>
            </a:lvl5pPr>
            <a:lvl6pPr marL="457200" eaLnBrk="0" fontAlgn="base" hangingPunct="0">
              <a:spcBef>
                <a:spcPct val="0"/>
              </a:spcBef>
              <a:spcAft>
                <a:spcPct val="0"/>
              </a:spcAft>
              <a:defRPr sz="1600">
                <a:solidFill>
                  <a:schemeClr val="tx1"/>
                </a:solidFill>
                <a:latin typeface="Times New Roman" charset="0"/>
                <a:ea typeface="ＭＳ Ｐゴシック" charset="-128"/>
              </a:defRPr>
            </a:lvl6pPr>
            <a:lvl7pPr marL="914400" eaLnBrk="0" fontAlgn="base" hangingPunct="0">
              <a:spcBef>
                <a:spcPct val="0"/>
              </a:spcBef>
              <a:spcAft>
                <a:spcPct val="0"/>
              </a:spcAft>
              <a:defRPr sz="1600">
                <a:solidFill>
                  <a:schemeClr val="tx1"/>
                </a:solidFill>
                <a:latin typeface="Times New Roman" charset="0"/>
                <a:ea typeface="ＭＳ Ｐゴシック" charset="-128"/>
              </a:defRPr>
            </a:lvl7pPr>
            <a:lvl8pPr marL="1371600" eaLnBrk="0" fontAlgn="base" hangingPunct="0">
              <a:spcBef>
                <a:spcPct val="0"/>
              </a:spcBef>
              <a:spcAft>
                <a:spcPct val="0"/>
              </a:spcAft>
              <a:defRPr sz="1600">
                <a:solidFill>
                  <a:schemeClr val="tx1"/>
                </a:solidFill>
                <a:latin typeface="Times New Roman" charset="0"/>
                <a:ea typeface="ＭＳ Ｐゴシック" charset="-128"/>
              </a:defRPr>
            </a:lvl8pPr>
            <a:lvl9pPr marL="1828800" eaLnBrk="0" fontAlgn="base" hangingPunct="0">
              <a:spcBef>
                <a:spcPct val="0"/>
              </a:spcBef>
              <a:spcAft>
                <a:spcPct val="0"/>
              </a:spcAft>
              <a:defRPr sz="1600">
                <a:solidFill>
                  <a:schemeClr val="tx1"/>
                </a:solidFill>
                <a:latin typeface="Times New Roman" charset="0"/>
                <a:ea typeface="ＭＳ Ｐゴシック" charset="-128"/>
              </a:defRPr>
            </a:lvl9pPr>
          </a:lstStyle>
          <a:p>
            <a:pPr eaLnBrk="1" hangingPunct="1"/>
            <a:r>
              <a:rPr lang="en-US" altLang="en-US" sz="2000" dirty="0" smtClean="0"/>
              <a:t>Measure </a:t>
            </a:r>
            <a:r>
              <a:rPr lang="en-US" altLang="en-US" sz="2000" dirty="0"/>
              <a:t>the time it takes people to answer</a:t>
            </a:r>
          </a:p>
        </p:txBody>
      </p:sp>
    </p:spTree>
    <p:extLst>
      <p:ext uri="{BB962C8B-B14F-4D97-AF65-F5344CB8AC3E}">
        <p14:creationId xmlns:p14="http://schemas.microsoft.com/office/powerpoint/2010/main" val="363794347"/>
      </p:ext>
    </p:extLst>
  </p:cSld>
  <p:clrMapOvr>
    <a:masterClrMapping/>
  </p:clrMapOvr>
  <p:transition>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24739">
                                            <p:txEl>
                                              <p:pRg st="0" end="0"/>
                                            </p:txEl>
                                          </p:spTgt>
                                        </p:tgtEl>
                                        <p:attrNameLst>
                                          <p:attrName>style.visibility</p:attrName>
                                        </p:attrNameLst>
                                      </p:cBhvr>
                                      <p:to>
                                        <p:strVal val="visible"/>
                                      </p:to>
                                    </p:set>
                                    <p:animEffect transition="in" filter="wipe(left)">
                                      <p:cBhvr>
                                        <p:cTn id="7" dur="500"/>
                                        <p:tgtEl>
                                          <p:spTgt spid="1524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24739">
                                            <p:txEl>
                                              <p:pRg st="1" end="1"/>
                                            </p:txEl>
                                          </p:spTgt>
                                        </p:tgtEl>
                                        <p:attrNameLst>
                                          <p:attrName>style.visibility</p:attrName>
                                        </p:attrNameLst>
                                      </p:cBhvr>
                                      <p:to>
                                        <p:strVal val="visible"/>
                                      </p:to>
                                    </p:set>
                                    <p:animEffect transition="in" filter="wipe(left)">
                                      <p:cBhvr>
                                        <p:cTn id="12" dur="500"/>
                                        <p:tgtEl>
                                          <p:spTgt spid="15247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24739">
                                            <p:txEl>
                                              <p:pRg st="2" end="2"/>
                                            </p:txEl>
                                          </p:spTgt>
                                        </p:tgtEl>
                                        <p:attrNameLst>
                                          <p:attrName>style.visibility</p:attrName>
                                        </p:attrNameLst>
                                      </p:cBhvr>
                                      <p:to>
                                        <p:strVal val="visible"/>
                                      </p:to>
                                    </p:set>
                                    <p:animEffect transition="in" filter="wipe(left)">
                                      <p:cBhvr>
                                        <p:cTn id="17" dur="500"/>
                                        <p:tgtEl>
                                          <p:spTgt spid="1524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24739">
                                            <p:txEl>
                                              <p:pRg st="3" end="3"/>
                                            </p:txEl>
                                          </p:spTgt>
                                        </p:tgtEl>
                                        <p:attrNameLst>
                                          <p:attrName>style.visibility</p:attrName>
                                        </p:attrNameLst>
                                      </p:cBhvr>
                                      <p:to>
                                        <p:strVal val="visible"/>
                                      </p:to>
                                    </p:set>
                                    <p:animEffect transition="in" filter="wipe(left)">
                                      <p:cBhvr>
                                        <p:cTn id="22" dur="500"/>
                                        <p:tgtEl>
                                          <p:spTgt spid="15247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24739">
                                            <p:txEl>
                                              <p:pRg st="4" end="4"/>
                                            </p:txEl>
                                          </p:spTgt>
                                        </p:tgtEl>
                                        <p:attrNameLst>
                                          <p:attrName>style.visibility</p:attrName>
                                        </p:attrNameLst>
                                      </p:cBhvr>
                                      <p:to>
                                        <p:strVal val="visible"/>
                                      </p:to>
                                    </p:set>
                                    <p:animEffect transition="in" filter="wipe(left)">
                                      <p:cBhvr>
                                        <p:cTn id="27" dur="500"/>
                                        <p:tgtEl>
                                          <p:spTgt spid="15247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24739">
                                            <p:txEl>
                                              <p:pRg st="5" end="5"/>
                                            </p:txEl>
                                          </p:spTgt>
                                        </p:tgtEl>
                                        <p:attrNameLst>
                                          <p:attrName>style.visibility</p:attrName>
                                        </p:attrNameLst>
                                      </p:cBhvr>
                                      <p:to>
                                        <p:strVal val="visible"/>
                                      </p:to>
                                    </p:set>
                                    <p:animEffect transition="in" filter="wipe(left)">
                                      <p:cBhvr>
                                        <p:cTn id="32" dur="500"/>
                                        <p:tgtEl>
                                          <p:spTgt spid="15247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24739">
                                            <p:txEl>
                                              <p:pRg st="6" end="6"/>
                                            </p:txEl>
                                          </p:spTgt>
                                        </p:tgtEl>
                                        <p:attrNameLst>
                                          <p:attrName>style.visibility</p:attrName>
                                        </p:attrNameLst>
                                      </p:cBhvr>
                                      <p:to>
                                        <p:strVal val="visible"/>
                                      </p:to>
                                    </p:set>
                                    <p:animEffect transition="in" filter="wipe(left)">
                                      <p:cBhvr>
                                        <p:cTn id="37" dur="500"/>
                                        <p:tgtEl>
                                          <p:spTgt spid="152473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24739">
                                            <p:txEl>
                                              <p:pRg st="7" end="7"/>
                                            </p:txEl>
                                          </p:spTgt>
                                        </p:tgtEl>
                                        <p:attrNameLst>
                                          <p:attrName>style.visibility</p:attrName>
                                        </p:attrNameLst>
                                      </p:cBhvr>
                                      <p:to>
                                        <p:strVal val="visible"/>
                                      </p:to>
                                    </p:set>
                                    <p:animEffect transition="in" filter="wipe(left)">
                                      <p:cBhvr>
                                        <p:cTn id="42" dur="500"/>
                                        <p:tgtEl>
                                          <p:spTgt spid="1524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4739"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a:t>Results of these Goodness-of-Exemplar tasks</a:t>
            </a:r>
          </a:p>
        </p:txBody>
      </p:sp>
      <p:sp>
        <p:nvSpPr>
          <p:cNvPr id="67587" name="Rectangle 3"/>
          <p:cNvSpPr>
            <a:spLocks noGrp="1" noChangeArrowheads="1"/>
          </p:cNvSpPr>
          <p:nvPr>
            <p:ph type="body" idx="1"/>
          </p:nvPr>
        </p:nvSpPr>
        <p:spPr>
          <a:xfrm>
            <a:off x="400050" y="1447800"/>
            <a:ext cx="8286750" cy="4572000"/>
          </a:xfrm>
        </p:spPr>
        <p:txBody>
          <a:bodyPr/>
          <a:lstStyle/>
          <a:p>
            <a:pPr eaLnBrk="1" hangingPunct="1"/>
            <a:r>
              <a:rPr lang="en-US" altLang="en-US" b="1" dirty="0"/>
              <a:t>Order of mention</a:t>
            </a:r>
            <a:r>
              <a:rPr lang="en-US" altLang="en-US" dirty="0"/>
              <a:t>: prototypical member mentioned earlier</a:t>
            </a:r>
          </a:p>
          <a:p>
            <a:pPr eaLnBrk="1" hangingPunct="1"/>
            <a:r>
              <a:rPr lang="en-US" altLang="en-US" b="1" dirty="0"/>
              <a:t>Overall frequency</a:t>
            </a:r>
            <a:r>
              <a:rPr lang="en-US" altLang="en-US" dirty="0"/>
              <a:t>: mentioned more frequently</a:t>
            </a:r>
          </a:p>
          <a:p>
            <a:pPr eaLnBrk="1" hangingPunct="1"/>
            <a:r>
              <a:rPr lang="en-US" altLang="en-US" b="1" dirty="0"/>
              <a:t>Order of acquisition</a:t>
            </a:r>
            <a:r>
              <a:rPr lang="en-US" altLang="en-US" dirty="0"/>
              <a:t>: prototypical members acquired first by children</a:t>
            </a:r>
          </a:p>
          <a:p>
            <a:pPr eaLnBrk="1" hangingPunct="1"/>
            <a:r>
              <a:rPr lang="en-US" altLang="en-US" b="1" dirty="0"/>
              <a:t>Vocabulary learning</a:t>
            </a:r>
            <a:r>
              <a:rPr lang="en-US" altLang="en-US" dirty="0"/>
              <a:t>: is better if definitions of new words rely on prototypes</a:t>
            </a:r>
          </a:p>
          <a:p>
            <a:pPr eaLnBrk="1" hangingPunct="1"/>
            <a:r>
              <a:rPr lang="en-US" altLang="en-US" b="1" dirty="0"/>
              <a:t>Speed of verification</a:t>
            </a:r>
            <a:r>
              <a:rPr lang="en-US" altLang="en-US" dirty="0"/>
              <a:t>: faster for </a:t>
            </a:r>
            <a:r>
              <a:rPr lang="en-US" altLang="en-US" dirty="0" smtClean="0"/>
              <a:t>prototypes</a:t>
            </a:r>
          </a:p>
          <a:p>
            <a:r>
              <a:rPr lang="en-US" b="1" dirty="0"/>
              <a:t>Direct rating</a:t>
            </a:r>
            <a:r>
              <a:rPr lang="en-US" dirty="0"/>
              <a:t>: Participants rate on a scale of 1 to 7 how good an example of a category (e.g., BIRD) something is</a:t>
            </a:r>
            <a:r>
              <a:rPr lang="en-US" dirty="0" smtClean="0"/>
              <a:t>.</a:t>
            </a:r>
          </a:p>
          <a:p>
            <a:r>
              <a:rPr lang="en-US" b="1" dirty="0"/>
              <a:t>Asymmetry in similarity rating</a:t>
            </a:r>
            <a:r>
              <a:rPr lang="en-US" dirty="0"/>
              <a:t>: Less prototypical members are more similar to prototypes than the reverse.</a:t>
            </a:r>
          </a:p>
          <a:p>
            <a:endParaRPr lang="en-US" dirty="0"/>
          </a:p>
          <a:p>
            <a:pPr eaLnBrk="1" hangingPunct="1"/>
            <a:endParaRPr lang="en-US" altLang="en-US" dirty="0"/>
          </a:p>
        </p:txBody>
      </p:sp>
    </p:spTree>
    <p:extLst>
      <p:ext uri="{BB962C8B-B14F-4D97-AF65-F5344CB8AC3E}">
        <p14:creationId xmlns:p14="http://schemas.microsoft.com/office/powerpoint/2010/main" val="4056470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problem with classical categories</a:t>
            </a:r>
            <a:endParaRPr lang="en-US" dirty="0"/>
          </a:p>
        </p:txBody>
      </p:sp>
      <p:sp>
        <p:nvSpPr>
          <p:cNvPr id="3" name="Content Placeholder 2"/>
          <p:cNvSpPr>
            <a:spLocks noGrp="1"/>
          </p:cNvSpPr>
          <p:nvPr>
            <p:ph sz="quarter" idx="1"/>
          </p:nvPr>
        </p:nvSpPr>
        <p:spPr>
          <a:xfrm>
            <a:off x="648929" y="1801761"/>
            <a:ext cx="7772400" cy="4572000"/>
          </a:xfrm>
        </p:spPr>
        <p:txBody>
          <a:bodyPr/>
          <a:lstStyle/>
          <a:p>
            <a:r>
              <a:rPr lang="en-US" dirty="0" smtClean="0"/>
              <a:t>The focus on necessary and sufficient conditions</a:t>
            </a:r>
          </a:p>
          <a:p>
            <a:r>
              <a:rPr lang="en-US" dirty="0" smtClean="0"/>
              <a:t>Is a focus on </a:t>
            </a:r>
            <a:r>
              <a:rPr lang="en-US" b="1" dirty="0" smtClean="0"/>
              <a:t>attributes</a:t>
            </a:r>
            <a:r>
              <a:rPr lang="en-US" dirty="0" smtClean="0"/>
              <a:t> or </a:t>
            </a:r>
            <a:r>
              <a:rPr lang="en-US" b="1" dirty="0" smtClean="0"/>
              <a:t>properties</a:t>
            </a:r>
            <a:r>
              <a:rPr lang="en-US" dirty="0" smtClean="0"/>
              <a:t> as if they exist out there in the world</a:t>
            </a:r>
          </a:p>
          <a:p>
            <a:pPr lvl="1"/>
            <a:r>
              <a:rPr lang="en-US" dirty="0" smtClean="0"/>
              <a:t>Suggests that members of a category are similar because they have similar attributes</a:t>
            </a:r>
          </a:p>
          <a:p>
            <a:pPr lvl="1"/>
            <a:r>
              <a:rPr lang="en-US" dirty="0" smtClean="0"/>
              <a:t>Similarity is what makes them all members</a:t>
            </a:r>
          </a:p>
          <a:p>
            <a:r>
              <a:rPr lang="en-US" dirty="0" smtClean="0"/>
              <a:t>But this ignores the knowledge that people bring to the category.</a:t>
            </a:r>
          </a:p>
        </p:txBody>
      </p:sp>
    </p:spTree>
    <p:extLst>
      <p:ext uri="{BB962C8B-B14F-4D97-AF65-F5344CB8AC3E}">
        <p14:creationId xmlns:p14="http://schemas.microsoft.com/office/powerpoint/2010/main" val="1874486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an animal unclean?</a:t>
            </a:r>
            <a:endParaRPr lang="en-US" dirty="0"/>
          </a:p>
        </p:txBody>
      </p:sp>
      <p:sp>
        <p:nvSpPr>
          <p:cNvPr id="3" name="Content Placeholder 2"/>
          <p:cNvSpPr>
            <a:spLocks noGrp="1"/>
          </p:cNvSpPr>
          <p:nvPr>
            <p:ph sz="quarter" idx="1"/>
          </p:nvPr>
        </p:nvSpPr>
        <p:spPr/>
        <p:txBody>
          <a:bodyPr/>
          <a:lstStyle/>
          <a:p>
            <a:r>
              <a:rPr lang="en-US" dirty="0" smtClean="0"/>
              <a:t>Murphy and </a:t>
            </a:r>
            <a:r>
              <a:rPr lang="en-US" dirty="0" err="1" smtClean="0"/>
              <a:t>Medin</a:t>
            </a:r>
            <a:r>
              <a:rPr lang="en-US" dirty="0" smtClean="0"/>
              <a:t> 1985 “The role of theories in Conceptual Coherence”</a:t>
            </a:r>
          </a:p>
          <a:p>
            <a:r>
              <a:rPr lang="en-US" dirty="0" smtClean="0"/>
              <a:t>Dietary rules from Leviticus</a:t>
            </a:r>
          </a:p>
          <a:p>
            <a:pPr marL="274638" lvl="1" indent="0">
              <a:buNone/>
            </a:pPr>
            <a:r>
              <a:rPr lang="en-US" b="1" dirty="0" smtClean="0"/>
              <a:t>Unclean</a:t>
            </a:r>
            <a:r>
              <a:rPr lang="en-US" dirty="0" smtClean="0"/>
              <a:t>: camels, ostriches, crocodiles, mice, sharks, eels</a:t>
            </a:r>
          </a:p>
          <a:p>
            <a:pPr marL="274638" lvl="1" indent="0">
              <a:buNone/>
            </a:pPr>
            <a:r>
              <a:rPr lang="en-US" b="1" dirty="0" smtClean="0"/>
              <a:t>Clean</a:t>
            </a:r>
            <a:r>
              <a:rPr lang="en-US" dirty="0" smtClean="0"/>
              <a:t>: gazelles, frogs, most fish, grasshoppers, some locusts</a:t>
            </a:r>
          </a:p>
          <a:p>
            <a:r>
              <a:rPr lang="en-US" dirty="0" smtClean="0"/>
              <a:t>If these were classical categories, we should be able to come up with shared attributes that make the class of “clean animals” coherent</a:t>
            </a:r>
            <a:endParaRPr lang="en-US" dirty="0"/>
          </a:p>
        </p:txBody>
      </p:sp>
    </p:spTree>
    <p:extLst>
      <p:ext uri="{BB962C8B-B14F-4D97-AF65-F5344CB8AC3E}">
        <p14:creationId xmlns:p14="http://schemas.microsoft.com/office/powerpoint/2010/main" val="17040471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“Theory Theory”</a:t>
            </a:r>
            <a:endParaRPr lang="en-US" dirty="0"/>
          </a:p>
        </p:txBody>
      </p:sp>
      <p:sp>
        <p:nvSpPr>
          <p:cNvPr id="3" name="Content Placeholder 2"/>
          <p:cNvSpPr>
            <a:spLocks noGrp="1"/>
          </p:cNvSpPr>
          <p:nvPr>
            <p:ph sz="quarter" idx="1"/>
          </p:nvPr>
        </p:nvSpPr>
        <p:spPr>
          <a:xfrm>
            <a:off x="914400" y="1447799"/>
            <a:ext cx="7772400" cy="5110163"/>
          </a:xfrm>
        </p:spPr>
        <p:txBody>
          <a:bodyPr/>
          <a:lstStyle/>
          <a:p>
            <a:r>
              <a:rPr lang="en-US" dirty="0" smtClean="0"/>
              <a:t>Categories are coherent to the extent that humans have a coherent explanatory structure for them</a:t>
            </a:r>
          </a:p>
          <a:p>
            <a:r>
              <a:rPr lang="en-US" dirty="0" smtClean="0"/>
              <a:t>“Gender, </a:t>
            </a:r>
            <a:r>
              <a:rPr lang="en-US" dirty="0" err="1" smtClean="0"/>
              <a:t>Pocky</a:t>
            </a:r>
            <a:r>
              <a:rPr lang="en-US" dirty="0" smtClean="0"/>
              <a:t>, Noun Classes”</a:t>
            </a:r>
          </a:p>
          <a:p>
            <a:r>
              <a:rPr lang="en-US" dirty="0" smtClean="0"/>
              <a:t>“Things you might study in </a:t>
            </a:r>
            <a:r>
              <a:rPr lang="en-US" i="1" dirty="0" smtClean="0"/>
              <a:t>Food Talks</a:t>
            </a:r>
            <a:r>
              <a:rPr lang="en-US" dirty="0" smtClean="0"/>
              <a:t>"</a:t>
            </a:r>
          </a:p>
          <a:p>
            <a:endParaRPr lang="en-US" dirty="0"/>
          </a:p>
          <a:p>
            <a:r>
              <a:rPr lang="en-US" dirty="0" err="1" smtClean="0"/>
              <a:t>Labov’s</a:t>
            </a:r>
            <a:r>
              <a:rPr lang="en-US" dirty="0" smtClean="0"/>
              <a:t> cup versus mug </a:t>
            </a:r>
          </a:p>
          <a:p>
            <a:pPr lvl="1"/>
            <a:r>
              <a:rPr lang="en-US" dirty="0" smtClean="0"/>
              <a:t>A cup is something whose purpose is drinking and so it should have the appropriate shape for drinking;</a:t>
            </a:r>
          </a:p>
          <a:p>
            <a:pPr lvl="1"/>
            <a:r>
              <a:rPr lang="en-US" dirty="0" smtClean="0"/>
              <a:t>A bowl’s purpose is eating with a spoon</a:t>
            </a:r>
          </a:p>
          <a:p>
            <a:pPr lvl="1"/>
            <a:r>
              <a:rPr lang="en-US" dirty="0" smtClean="0"/>
              <a:t>Our understanding of how and why we interact with cups and mugs explains </a:t>
            </a:r>
            <a:r>
              <a:rPr lang="en-US" dirty="0" err="1" smtClean="0"/>
              <a:t>Labov’s</a:t>
            </a:r>
            <a:r>
              <a:rPr lang="en-US" dirty="0" smtClean="0"/>
              <a:t> complex equation</a:t>
            </a:r>
          </a:p>
          <a:p>
            <a:pPr lvl="1"/>
            <a:r>
              <a:rPr lang="en-US" dirty="0" smtClean="0"/>
              <a:t>Instead of </a:t>
            </a:r>
            <a:r>
              <a:rPr lang="en-US" dirty="0" err="1" smtClean="0"/>
              <a:t>Labov’s</a:t>
            </a:r>
            <a:r>
              <a:rPr lang="en-US" dirty="0" smtClean="0"/>
              <a:t> list of arbitrary features: a theory</a:t>
            </a:r>
          </a:p>
          <a:p>
            <a:endParaRPr lang="en-US" dirty="0"/>
          </a:p>
        </p:txBody>
      </p:sp>
    </p:spTree>
    <p:extLst>
      <p:ext uri="{BB962C8B-B14F-4D97-AF65-F5344CB8AC3E}">
        <p14:creationId xmlns:p14="http://schemas.microsoft.com/office/powerpoint/2010/main" val="199938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471" y="274639"/>
            <a:ext cx="6120581" cy="1143000"/>
          </a:xfrm>
        </p:spPr>
        <p:txBody>
          <a:bodyPr/>
          <a:lstStyle/>
          <a:p>
            <a:r>
              <a:rPr lang="en-US" dirty="0" smtClean="0"/>
              <a:t>The “Theory Theory” applied to unclean foods</a:t>
            </a:r>
            <a:endParaRPr lang="en-US" dirty="0"/>
          </a:p>
        </p:txBody>
      </p:sp>
      <p:sp>
        <p:nvSpPr>
          <p:cNvPr id="3" name="Content Placeholder 2"/>
          <p:cNvSpPr>
            <a:spLocks noGrp="1"/>
          </p:cNvSpPr>
          <p:nvPr>
            <p:ph sz="quarter" idx="1"/>
          </p:nvPr>
        </p:nvSpPr>
        <p:spPr>
          <a:xfrm>
            <a:off x="265471" y="1654280"/>
            <a:ext cx="8509819" cy="4572000"/>
          </a:xfrm>
        </p:spPr>
        <p:txBody>
          <a:bodyPr/>
          <a:lstStyle/>
          <a:p>
            <a:r>
              <a:rPr lang="en-US" dirty="0" smtClean="0"/>
              <a:t>Mary Douglas. 1966.  “Purity and Danger”</a:t>
            </a:r>
          </a:p>
          <a:p>
            <a:r>
              <a:rPr lang="en-US" dirty="0" smtClean="0"/>
              <a:t>There should be a correlation between habitat, biological structure, and locomotion</a:t>
            </a:r>
          </a:p>
          <a:p>
            <a:pPr lvl="1"/>
            <a:r>
              <a:rPr lang="en-US" dirty="0" smtClean="0"/>
              <a:t>Creatures of the water should have fins and scales, and swim</a:t>
            </a:r>
          </a:p>
          <a:p>
            <a:pPr lvl="1"/>
            <a:r>
              <a:rPr lang="en-US" dirty="0" smtClean="0"/>
              <a:t>Creatures of the land should have four legs and jump or walk</a:t>
            </a:r>
          </a:p>
          <a:p>
            <a:pPr lvl="1"/>
            <a:r>
              <a:rPr lang="en-US" dirty="0" smtClean="0"/>
              <a:t>Creatures of the air should fly with feathered wings</a:t>
            </a:r>
          </a:p>
          <a:p>
            <a:r>
              <a:rPr lang="en-US" dirty="0" smtClean="0"/>
              <a:t>Hence:</a:t>
            </a:r>
          </a:p>
          <a:p>
            <a:pPr lvl="1"/>
            <a:r>
              <a:rPr lang="en-US" dirty="0" smtClean="0"/>
              <a:t>Ostriches are unclean because they don’t fly</a:t>
            </a:r>
          </a:p>
          <a:p>
            <a:pPr lvl="1"/>
            <a:r>
              <a:rPr lang="en-US" dirty="0" smtClean="0"/>
              <a:t>Crocodiles are unclean because their front appendages look like hands and yet they walk on all fours</a:t>
            </a:r>
          </a:p>
          <a:p>
            <a:pPr lvl="1"/>
            <a:r>
              <a:rPr lang="en-US" dirty="0" smtClean="0"/>
              <a:t>Clean animals don’t cohere by virtue of being similar in visual properties, but by corresponding to the explanatory theory,</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3193" y="0"/>
            <a:ext cx="1386059" cy="2256503"/>
          </a:xfrm>
          <a:prstGeom prst="rect">
            <a:avLst/>
          </a:prstGeom>
        </p:spPr>
      </p:pic>
    </p:spTree>
    <p:extLst>
      <p:ext uri="{BB962C8B-B14F-4D97-AF65-F5344CB8AC3E}">
        <p14:creationId xmlns:p14="http://schemas.microsoft.com/office/powerpoint/2010/main" val="1823984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final question about names: who gets to decide?</a:t>
            </a:r>
            <a:endParaRPr lang="en-US" dirty="0"/>
          </a:p>
        </p:txBody>
      </p:sp>
      <p:sp>
        <p:nvSpPr>
          <p:cNvPr id="3" name="Content Placeholder 2"/>
          <p:cNvSpPr>
            <a:spLocks noGrp="1"/>
          </p:cNvSpPr>
          <p:nvPr>
            <p:ph sz="quarter" idx="1"/>
          </p:nvPr>
        </p:nvSpPr>
        <p:spPr/>
        <p:txBody>
          <a:bodyPr/>
          <a:lstStyle/>
          <a:p>
            <a:endParaRPr lang="en-US" dirty="0" smtClean="0"/>
          </a:p>
          <a:p>
            <a:pPr marL="0" indent="0">
              <a:buNone/>
            </a:pPr>
            <a:r>
              <a:rPr lang="en-US" sz="4000" dirty="0" smtClean="0"/>
              <a:t>Is a tomato a fruit or a vegetable?</a:t>
            </a:r>
          </a:p>
          <a:p>
            <a:pPr marL="0" indent="0">
              <a:buNone/>
            </a:pPr>
            <a:endParaRPr lang="en-US" sz="4000" dirty="0"/>
          </a:p>
          <a:p>
            <a:pPr marL="0" indent="0">
              <a:buNone/>
            </a:pPr>
            <a:r>
              <a:rPr lang="en-US" sz="4000" dirty="0" smtClean="0"/>
              <a:t>The idea of the “division of linguistic labor”</a:t>
            </a:r>
          </a:p>
          <a:p>
            <a:pPr marL="0" indent="0">
              <a:buNone/>
            </a:pPr>
            <a:endParaRPr lang="en-US" sz="4000" dirty="0"/>
          </a:p>
          <a:p>
            <a:pPr marL="0" indent="0">
              <a:buNone/>
            </a:pPr>
            <a:r>
              <a:rPr lang="en-US" sz="4000" dirty="0" smtClean="0"/>
              <a:t>The role of the social in determining meaning</a:t>
            </a:r>
            <a:endParaRPr lang="en-US" sz="4000" dirty="0"/>
          </a:p>
        </p:txBody>
      </p:sp>
    </p:spTree>
    <p:extLst>
      <p:ext uri="{BB962C8B-B14F-4D97-AF65-F5344CB8AC3E}">
        <p14:creationId xmlns:p14="http://schemas.microsoft.com/office/powerpoint/2010/main" val="18577293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57188" y="274639"/>
            <a:ext cx="8329612" cy="1143000"/>
          </a:xfrm>
        </p:spPr>
        <p:txBody>
          <a:bodyPr/>
          <a:lstStyle/>
          <a:p>
            <a:pPr eaLnBrk="1" hangingPunct="1"/>
            <a:r>
              <a:rPr lang="en-US" altLang="en-US" dirty="0" smtClean="0"/>
              <a:t>“The division of linguistic </a:t>
            </a:r>
            <a:r>
              <a:rPr lang="en-US" altLang="en-US" smtClean="0"/>
              <a:t>labor” for meaning</a:t>
            </a:r>
            <a:r>
              <a:rPr lang="en-US" altLang="en-US" dirty="0"/>
              <a:t>: </a:t>
            </a:r>
            <a:r>
              <a:rPr lang="en-US" altLang="en-US" b="1" dirty="0"/>
              <a:t>fruit</a:t>
            </a:r>
            <a:endParaRPr lang="en-US" altLang="en-US" dirty="0"/>
          </a:p>
        </p:txBody>
      </p:sp>
      <p:sp>
        <p:nvSpPr>
          <p:cNvPr id="70659" name="Rectangle 3"/>
          <p:cNvSpPr>
            <a:spLocks noGrp="1" noChangeArrowheads="1"/>
          </p:cNvSpPr>
          <p:nvPr>
            <p:ph type="body" idx="1"/>
          </p:nvPr>
        </p:nvSpPr>
        <p:spPr/>
        <p:txBody>
          <a:bodyPr/>
          <a:lstStyle/>
          <a:p>
            <a:pPr marL="0" indent="0" eaLnBrk="1" hangingPunct="1">
              <a:lnSpc>
                <a:spcPct val="90000"/>
              </a:lnSpc>
              <a:buNone/>
            </a:pPr>
            <a:r>
              <a:rPr lang="en-US" altLang="en-US" sz="4000" b="1" dirty="0" err="1"/>
              <a:t>Botantically</a:t>
            </a:r>
            <a:r>
              <a:rPr lang="en-US" altLang="en-US" sz="4000" dirty="0"/>
              <a:t>: (American Heritage dictionary):</a:t>
            </a:r>
          </a:p>
          <a:p>
            <a:pPr marL="319088" lvl="1" indent="0" eaLnBrk="1" hangingPunct="1">
              <a:lnSpc>
                <a:spcPct val="90000"/>
              </a:lnSpc>
              <a:buNone/>
            </a:pPr>
            <a:r>
              <a:rPr lang="en-US" altLang="en-US" sz="3600" dirty="0">
                <a:ea typeface="ＭＳ Ｐゴシック" charset="-128"/>
              </a:rPr>
              <a:t>“The ripened ovary or ovaries of a seed-bearing plant, together with accessory parts, containing the seeds and occurring in a wide variety of forms</a:t>
            </a:r>
            <a:r>
              <a:rPr lang="en-US" altLang="en-US" sz="3600" dirty="0" smtClean="0">
                <a:ea typeface="ＭＳ Ｐゴシック" charset="-128"/>
              </a:rPr>
              <a:t>.”</a:t>
            </a:r>
          </a:p>
        </p:txBody>
      </p:sp>
    </p:spTree>
    <p:extLst>
      <p:ext uri="{BB962C8B-B14F-4D97-AF65-F5344CB8AC3E}">
        <p14:creationId xmlns:p14="http://schemas.microsoft.com/office/powerpoint/2010/main" val="10200247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57188" y="274639"/>
            <a:ext cx="8329612" cy="1143000"/>
          </a:xfrm>
        </p:spPr>
        <p:txBody>
          <a:bodyPr/>
          <a:lstStyle/>
          <a:p>
            <a:pPr eaLnBrk="1" hangingPunct="1"/>
            <a:r>
              <a:rPr lang="en-US" altLang="en-US" dirty="0" smtClean="0"/>
              <a:t>“The division of linguistic </a:t>
            </a:r>
            <a:r>
              <a:rPr lang="en-US" altLang="en-US" smtClean="0"/>
              <a:t>labor” for meaning</a:t>
            </a:r>
            <a:r>
              <a:rPr lang="en-US" altLang="en-US" dirty="0"/>
              <a:t>: </a:t>
            </a:r>
            <a:r>
              <a:rPr lang="en-US" altLang="en-US" b="1" dirty="0"/>
              <a:t>fruit</a:t>
            </a:r>
            <a:endParaRPr lang="en-US" altLang="en-US" dirty="0"/>
          </a:p>
        </p:txBody>
      </p:sp>
      <p:sp>
        <p:nvSpPr>
          <p:cNvPr id="70659" name="Rectangle 3"/>
          <p:cNvSpPr>
            <a:spLocks noGrp="1" noChangeArrowheads="1"/>
          </p:cNvSpPr>
          <p:nvPr>
            <p:ph type="body" idx="1"/>
          </p:nvPr>
        </p:nvSpPr>
        <p:spPr>
          <a:xfrm>
            <a:off x="250723" y="1447799"/>
            <a:ext cx="8760542" cy="5203723"/>
          </a:xfrm>
        </p:spPr>
        <p:txBody>
          <a:bodyPr/>
          <a:lstStyle/>
          <a:p>
            <a:pPr marL="0" indent="0" eaLnBrk="1" hangingPunct="1">
              <a:lnSpc>
                <a:spcPct val="90000"/>
              </a:lnSpc>
              <a:buNone/>
            </a:pPr>
            <a:r>
              <a:rPr lang="en-US" altLang="en-US" sz="2800" b="1" dirty="0" smtClean="0"/>
              <a:t>Legally</a:t>
            </a:r>
            <a:r>
              <a:rPr lang="en-US" altLang="en-US" sz="2800" dirty="0" smtClean="0"/>
              <a:t>: Supreme court Nix v. </a:t>
            </a:r>
            <a:r>
              <a:rPr lang="en-US" altLang="en-US" sz="2800" dirty="0" err="1" smtClean="0"/>
              <a:t>Hedden</a:t>
            </a:r>
            <a:r>
              <a:rPr lang="en-US" altLang="en-US" sz="2800" dirty="0" smtClean="0"/>
              <a:t>, 149 U.S. 304 (1893)</a:t>
            </a:r>
          </a:p>
          <a:p>
            <a:pPr marL="0" indent="0" eaLnBrk="1" hangingPunct="1">
              <a:lnSpc>
                <a:spcPct val="90000"/>
              </a:lnSpc>
              <a:buNone/>
            </a:pPr>
            <a:r>
              <a:rPr lang="en-US" altLang="en-US" sz="2800" dirty="0"/>
              <a:t>I</a:t>
            </a:r>
            <a:r>
              <a:rPr lang="en-US" altLang="en-US" sz="2800" dirty="0" smtClean="0"/>
              <a:t>s tomato a fruit or a vegetable </a:t>
            </a:r>
            <a:r>
              <a:rPr lang="en-US" altLang="en-US" sz="2800" dirty="0" err="1" smtClean="0"/>
              <a:t>wrt</a:t>
            </a:r>
            <a:r>
              <a:rPr lang="en-US" altLang="en-US" sz="2800" dirty="0" smtClean="0"/>
              <a:t> the Tariff Act of 1883, which taxed imported vegetables but not fruit:</a:t>
            </a:r>
          </a:p>
          <a:p>
            <a:pPr lvl="1" eaLnBrk="1" hangingPunct="1">
              <a:lnSpc>
                <a:spcPct val="90000"/>
              </a:lnSpc>
            </a:pPr>
            <a:r>
              <a:rPr lang="en-US" altLang="en-US" dirty="0" smtClean="0">
                <a:ea typeface="ＭＳ Ｐゴシック" charset="-128"/>
              </a:rPr>
              <a:t>“The court takes judicial notice of the ordinary meaning of all words in our tongue…</a:t>
            </a:r>
            <a:r>
              <a:rPr lang="en-US" altLang="en-US" b="1" dirty="0" smtClean="0">
                <a:ea typeface="ＭＳ Ｐゴシック" charset="-128"/>
              </a:rPr>
              <a:t>Tomatoes are "vegetables," and not "fruit," within the meaning of the Tariff Act</a:t>
            </a:r>
            <a:r>
              <a:rPr lang="en-US" altLang="en-US" dirty="0" smtClean="0">
                <a:ea typeface="ＭＳ Ｐゴシック" charset="-128"/>
              </a:rPr>
              <a:t> …</a:t>
            </a:r>
          </a:p>
          <a:p>
            <a:pPr lvl="1" eaLnBrk="1" hangingPunct="1">
              <a:lnSpc>
                <a:spcPct val="90000"/>
              </a:lnSpc>
            </a:pPr>
            <a:r>
              <a:rPr lang="en-US" altLang="en-US" dirty="0" smtClean="0">
                <a:ea typeface="ＭＳ Ｐゴシック" charset="-128"/>
              </a:rPr>
              <a:t>…In the common language of the people, whether sellers or consumers of provisions, all these are </a:t>
            </a:r>
            <a:r>
              <a:rPr lang="en-US" altLang="en-US" b="1" dirty="0" smtClean="0">
                <a:ea typeface="ＭＳ Ｐゴシック" charset="-128"/>
              </a:rPr>
              <a:t>vegetables</a:t>
            </a:r>
            <a:r>
              <a:rPr lang="en-US" altLang="en-US" dirty="0" smtClean="0">
                <a:ea typeface="ＭＳ Ｐゴシック" charset="-128"/>
              </a:rPr>
              <a:t> which are </a:t>
            </a:r>
            <a:r>
              <a:rPr lang="en-US" altLang="en-US" b="1" dirty="0" smtClean="0">
                <a:ea typeface="ＭＳ Ｐゴシック" charset="-128"/>
              </a:rPr>
              <a:t>grown in kitchen gardens</a:t>
            </a:r>
            <a:r>
              <a:rPr lang="en-US" altLang="en-US" dirty="0" smtClean="0">
                <a:ea typeface="ＭＳ Ｐゴシック" charset="-128"/>
              </a:rPr>
              <a:t>, and which, whether eaten cooked or raw, are, like potatoes, carrots, parsnips, turnips, beets, cauliflower, cabbage, celery, and lettuce, </a:t>
            </a:r>
            <a:r>
              <a:rPr lang="en-US" altLang="en-US" b="1" dirty="0" smtClean="0">
                <a:ea typeface="ＭＳ Ｐゴシック" charset="-128"/>
              </a:rPr>
              <a:t>usually served at dinner in, with, or after the soup, fish, or meats which constitute the principal part of the repast</a:t>
            </a:r>
            <a:r>
              <a:rPr lang="en-US" altLang="en-US" dirty="0" smtClean="0">
                <a:ea typeface="ＭＳ Ｐゴシック" charset="-128"/>
              </a:rPr>
              <a:t>, and </a:t>
            </a:r>
            <a:r>
              <a:rPr lang="en-US" altLang="en-US" b="1" dirty="0" smtClean="0">
                <a:ea typeface="ＭＳ Ｐゴシック" charset="-128"/>
              </a:rPr>
              <a:t>not</a:t>
            </a:r>
            <a:r>
              <a:rPr lang="en-US" altLang="en-US" dirty="0" smtClean="0">
                <a:ea typeface="ＭＳ Ｐゴシック" charset="-128"/>
              </a:rPr>
              <a:t>, like fruits generally, as </a:t>
            </a:r>
            <a:r>
              <a:rPr lang="en-US" altLang="en-US" b="1" dirty="0" smtClean="0">
                <a:ea typeface="ＭＳ Ｐゴシック" charset="-128"/>
              </a:rPr>
              <a:t>dessert</a:t>
            </a:r>
            <a:r>
              <a:rPr lang="en-US" altLang="en-US" dirty="0" smtClean="0">
                <a:ea typeface="ＭＳ Ｐゴシック" charset="-128"/>
              </a:rPr>
              <a:t>.</a:t>
            </a:r>
            <a:endParaRPr lang="en-US" altLang="en-US" dirty="0">
              <a:ea typeface="ＭＳ Ｐゴシック" charset="-128"/>
            </a:endParaRPr>
          </a:p>
        </p:txBody>
      </p:sp>
    </p:spTree>
    <p:extLst>
      <p:ext uri="{BB962C8B-B14F-4D97-AF65-F5344CB8AC3E}">
        <p14:creationId xmlns:p14="http://schemas.microsoft.com/office/powerpoint/2010/main" val="166916453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274639"/>
            <a:ext cx="8543925" cy="725486"/>
          </a:xfrm>
        </p:spPr>
        <p:txBody>
          <a:bodyPr/>
          <a:lstStyle/>
          <a:p>
            <a:r>
              <a:rPr lang="en-US" dirty="0" smtClean="0"/>
              <a:t>Conclusion: Aspects of word meaning</a:t>
            </a:r>
            <a:endParaRPr lang="en-US" dirty="0"/>
          </a:p>
        </p:txBody>
      </p:sp>
      <p:sp>
        <p:nvSpPr>
          <p:cNvPr id="3" name="Content Placeholder 2"/>
          <p:cNvSpPr>
            <a:spLocks noGrp="1"/>
          </p:cNvSpPr>
          <p:nvPr>
            <p:ph sz="quarter" idx="1"/>
          </p:nvPr>
        </p:nvSpPr>
        <p:spPr>
          <a:xfrm>
            <a:off x="614363" y="1233487"/>
            <a:ext cx="8301037" cy="4572000"/>
          </a:xfrm>
        </p:spPr>
        <p:txBody>
          <a:bodyPr/>
          <a:lstStyle/>
          <a:p>
            <a:r>
              <a:rPr lang="en-US" sz="3200" dirty="0" smtClean="0"/>
              <a:t>Meanings are associated with senses of lemmas, not </a:t>
            </a:r>
            <a:r>
              <a:rPr lang="en-US" sz="3200" smtClean="0"/>
              <a:t>with words</a:t>
            </a:r>
            <a:endParaRPr lang="en-US" sz="3200" dirty="0" smtClean="0"/>
          </a:p>
          <a:p>
            <a:r>
              <a:rPr lang="en-US" sz="3200" dirty="0" smtClean="0"/>
              <a:t>Classical categories</a:t>
            </a:r>
          </a:p>
          <a:p>
            <a:pPr lvl="1"/>
            <a:r>
              <a:rPr lang="en-US" sz="3200" dirty="0" smtClean="0"/>
              <a:t>Necessary and sufficient conditions</a:t>
            </a:r>
          </a:p>
          <a:p>
            <a:pPr lvl="1"/>
            <a:r>
              <a:rPr lang="en-US" sz="3200" dirty="0" smtClean="0"/>
              <a:t>Complex functions of features/properties</a:t>
            </a:r>
          </a:p>
          <a:p>
            <a:r>
              <a:rPr lang="en-US" sz="3200" dirty="0" smtClean="0"/>
              <a:t>Family Resemblance</a:t>
            </a:r>
          </a:p>
          <a:p>
            <a:r>
              <a:rPr lang="en-US" sz="3200" dirty="0" smtClean="0"/>
              <a:t>Prototype effects</a:t>
            </a:r>
          </a:p>
          <a:p>
            <a:r>
              <a:rPr lang="en-US" sz="3200" dirty="0" smtClean="0"/>
              <a:t>Basic Levels</a:t>
            </a:r>
          </a:p>
          <a:p>
            <a:r>
              <a:rPr lang="en-US" sz="3200" dirty="0" smtClean="0"/>
              <a:t>Explanatory theories</a:t>
            </a:r>
          </a:p>
          <a:p>
            <a:r>
              <a:rPr lang="en-US" sz="3200" dirty="0" smtClean="0"/>
              <a:t>Division of linguistic labor</a:t>
            </a:r>
            <a:endParaRPr lang="en-US" sz="3200" dirty="0"/>
          </a:p>
        </p:txBody>
      </p:sp>
    </p:spTree>
    <p:extLst>
      <p:ext uri="{BB962C8B-B14F-4D97-AF65-F5344CB8AC3E}">
        <p14:creationId xmlns:p14="http://schemas.microsoft.com/office/powerpoint/2010/main" val="15083924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5388"/>
            <a:ext cx="8229600" cy="850613"/>
          </a:xfrm>
        </p:spPr>
        <p:txBody>
          <a:bodyPr anchor="t">
            <a:noAutofit/>
          </a:bodyPr>
          <a:lstStyle/>
          <a:p>
            <a:pPr algn="l"/>
            <a:r>
              <a:rPr lang="en-US" sz="3200" dirty="0" smtClean="0"/>
              <a:t>After you finish the reading </a:t>
            </a:r>
            <a:r>
              <a:rPr lang="en-US" sz="3200" dirty="0"/>
              <a:t>f</a:t>
            </a:r>
            <a:r>
              <a:rPr lang="en-US" sz="3200" dirty="0" smtClean="0"/>
              <a:t>or next Tuesday:</a:t>
            </a:r>
            <a:endParaRPr lang="en-US" sz="3200" dirty="0"/>
          </a:p>
        </p:txBody>
      </p:sp>
      <p:sp>
        <p:nvSpPr>
          <p:cNvPr id="3" name="Content Placeholder 2"/>
          <p:cNvSpPr>
            <a:spLocks noGrp="1"/>
          </p:cNvSpPr>
          <p:nvPr>
            <p:ph idx="1"/>
          </p:nvPr>
        </p:nvSpPr>
        <p:spPr>
          <a:xfrm>
            <a:off x="457200" y="1414601"/>
            <a:ext cx="8229600" cy="5179848"/>
          </a:xfrm>
        </p:spPr>
        <p:txBody>
          <a:bodyPr>
            <a:normAutofit/>
          </a:bodyPr>
          <a:lstStyle/>
          <a:p>
            <a:pPr>
              <a:lnSpc>
                <a:spcPct val="110000"/>
              </a:lnSpc>
            </a:pPr>
            <a:r>
              <a:rPr lang="en-US" dirty="0" smtClean="0"/>
              <a:t>If you hear someone say:</a:t>
            </a:r>
            <a:endParaRPr lang="en-US" dirty="0"/>
          </a:p>
          <a:p>
            <a:pPr marL="0" indent="0">
              <a:lnSpc>
                <a:spcPct val="110000"/>
              </a:lnSpc>
              <a:buNone/>
            </a:pPr>
            <a:r>
              <a:rPr lang="en-US" sz="3500" dirty="0" smtClean="0"/>
              <a:t>“Reviewers </a:t>
            </a:r>
            <a:r>
              <a:rPr lang="en-US" sz="3500" dirty="0"/>
              <a:t>praised </a:t>
            </a:r>
            <a:r>
              <a:rPr lang="en-US" sz="3500"/>
              <a:t>the </a:t>
            </a:r>
            <a:r>
              <a:rPr lang="en-US" sz="3500" smtClean="0"/>
              <a:t>chef.</a:t>
            </a:r>
            <a:r>
              <a:rPr lang="en-US" sz="3500" dirty="0" smtClean="0"/>
              <a:t>”</a:t>
            </a:r>
            <a:endParaRPr lang="en-US" sz="3600" dirty="0"/>
          </a:p>
          <a:p>
            <a:pPr marL="0" indent="0">
              <a:lnSpc>
                <a:spcPct val="110000"/>
              </a:lnSpc>
              <a:buNone/>
            </a:pPr>
            <a:r>
              <a:rPr lang="en-US" dirty="0"/>
              <a:t>	</a:t>
            </a:r>
            <a:r>
              <a:rPr lang="en-US" dirty="0" smtClean="0"/>
              <a:t>What do you think the reviewers praised? </a:t>
            </a:r>
          </a:p>
          <a:p>
            <a:pPr>
              <a:lnSpc>
                <a:spcPct val="110000"/>
              </a:lnSpc>
            </a:pPr>
            <a:r>
              <a:rPr lang="en-US" dirty="0" smtClean="0"/>
              <a:t>If the praise was:</a:t>
            </a:r>
            <a:endParaRPr lang="en-US" dirty="0"/>
          </a:p>
          <a:p>
            <a:pPr marL="0" indent="0">
              <a:lnSpc>
                <a:spcPct val="110000"/>
              </a:lnSpc>
              <a:buNone/>
            </a:pPr>
            <a:r>
              <a:rPr lang="en-US" sz="3500" dirty="0" smtClean="0"/>
              <a:t>“</a:t>
            </a:r>
            <a:r>
              <a:rPr lang="en-US" sz="3500" dirty="0"/>
              <a:t>Nice haircut!”</a:t>
            </a:r>
          </a:p>
          <a:p>
            <a:pPr marL="0" indent="0">
              <a:buNone/>
            </a:pPr>
            <a:r>
              <a:rPr lang="en-US" dirty="0" smtClean="0"/>
              <a:t>	Why is this funny?</a:t>
            </a:r>
            <a:endParaRPr lang="en-US" dirty="0"/>
          </a:p>
        </p:txBody>
      </p:sp>
    </p:spTree>
    <p:extLst>
      <p:ext uri="{BB962C8B-B14F-4D97-AF65-F5344CB8AC3E}">
        <p14:creationId xmlns:p14="http://schemas.microsoft.com/office/powerpoint/2010/main" val="2426157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NULL"/><Relationship Id="rId2" Type="http://schemas.openxmlformats.org/officeDocument/2006/relationships/image" Target="../media/image1.jpeg"/></Relationships>
</file>

<file path=ppt/theme/theme1.xml><?xml version="1.0" encoding="utf-8"?>
<a:theme xmlns:a="http://schemas.openxmlformats.org/drawingml/2006/main" name="3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2">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12619</TotalTime>
  <Words>3534</Words>
  <Application>Microsoft Macintosh PowerPoint</Application>
  <PresentationFormat>On-screen Show (4:3)</PresentationFormat>
  <Paragraphs>390</Paragraphs>
  <Slides>69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Calibri</vt:lpstr>
      <vt:lpstr>Franklin Gothic Book</vt:lpstr>
      <vt:lpstr>ＭＳ Ｐゴシック</vt:lpstr>
      <vt:lpstr>Perpetua</vt:lpstr>
      <vt:lpstr>Times New Roman</vt:lpstr>
      <vt:lpstr>Wingdings</vt:lpstr>
      <vt:lpstr>Wingdings 2</vt:lpstr>
      <vt:lpstr>3_Equity</vt:lpstr>
      <vt:lpstr>Index card question for today</vt:lpstr>
      <vt:lpstr>Wittgenstein and Word Meaning</vt:lpstr>
      <vt:lpstr>What do words mean?</vt:lpstr>
      <vt:lpstr>Words, Lemmas, and Senses</vt:lpstr>
      <vt:lpstr>Lemma pepper</vt:lpstr>
      <vt:lpstr>A sense or “concept” is the meaning component of a word</vt:lpstr>
      <vt:lpstr>Ludwig Wittgenstein (1889-1951)</vt:lpstr>
      <vt:lpstr>Wittgenstein the person</vt:lpstr>
      <vt:lpstr>Wittgenstein in Cambridge lectures</vt:lpstr>
      <vt:lpstr>What do words mean?</vt:lpstr>
      <vt:lpstr>Augustine’s theory of meaning, according to Wittgenstein</vt:lpstr>
      <vt:lpstr>Philosophical problems arise when language goes on holiday</vt:lpstr>
      <vt:lpstr>Classical (“Aristotelian”) Theory of Concepts</vt:lpstr>
      <vt:lpstr>The features are complex and may be context-dependent</vt:lpstr>
      <vt:lpstr>The category depends on complex features of the object (diameter, etc)</vt:lpstr>
      <vt:lpstr>The category depends on the context! (If there is food in it, it’s a bowl)</vt:lpstr>
      <vt:lpstr>Labov’s definition of cup</vt:lpstr>
      <vt:lpstr>What is a bachelor?</vt:lpstr>
      <vt:lpstr>Necessary and sufficient conditions</vt:lpstr>
      <vt:lpstr>Necessary and sufficient conditions can be difficult</vt:lpstr>
      <vt:lpstr>Necessary and sufficient conditions can be difficult</vt:lpstr>
      <vt:lpstr>Wittgenstein’s thought experiment on “game”</vt:lpstr>
      <vt:lpstr>Family Resemblance</vt:lpstr>
      <vt:lpstr>Categories are extensible</vt:lpstr>
      <vt:lpstr>Another problem with classical categories</vt:lpstr>
      <vt:lpstr>Name these items</vt:lpstr>
      <vt:lpstr>Roger Brown (1925-1997)</vt:lpstr>
      <vt:lpstr>Basic Level Categories</vt:lpstr>
      <vt:lpstr>More subordinate examples</vt:lpstr>
      <vt:lpstr>Brown on the “basic level”</vt:lpstr>
      <vt:lpstr>Cluster of Interactional Properties</vt:lpstr>
      <vt:lpstr>The basic level according to Brown</vt:lpstr>
      <vt:lpstr>Brent Berlin</vt:lpstr>
      <vt:lpstr>Genus as the middle level of  folk taxonomy</vt:lpstr>
      <vt:lpstr>The genus</vt:lpstr>
      <vt:lpstr>Folk categories correspond to scientific categories at the genus level</vt:lpstr>
      <vt:lpstr>Folk categories correspond to scientific categories at the genus level</vt:lpstr>
      <vt:lpstr>Basic level categories</vt:lpstr>
      <vt:lpstr>Languages seem to be very sensitive to these taxonomies</vt:lpstr>
      <vt:lpstr>Languages seem to be very sensitive to these taxonomies</vt:lpstr>
      <vt:lpstr>German has 3 genders</vt:lpstr>
      <vt:lpstr>Genders mark the taxonomic level </vt:lpstr>
      <vt:lpstr>Neuter gender used for superordinates</vt:lpstr>
      <vt:lpstr>Conflict between Berlin and Rosch definition of basic levels</vt:lpstr>
      <vt:lpstr>Neuters as superordinate</vt:lpstr>
      <vt:lpstr>Neuters as superordinate</vt:lpstr>
      <vt:lpstr>Neuters as superordinate</vt:lpstr>
      <vt:lpstr>Yet another problem with classical categories</vt:lpstr>
      <vt:lpstr>Focal colors: Berlin and Kay</vt:lpstr>
      <vt:lpstr>Berlin and Kay 1969: People can tell you the “best” example of blue</vt:lpstr>
      <vt:lpstr>Implication</vt:lpstr>
      <vt:lpstr>A categorization experiment?</vt:lpstr>
      <vt:lpstr>A categorization experiment?</vt:lpstr>
      <vt:lpstr>A categorization experiment?</vt:lpstr>
      <vt:lpstr>A categorization experiment</vt:lpstr>
      <vt:lpstr>A categorization experiment</vt:lpstr>
      <vt:lpstr>Eleanor Rosch</vt:lpstr>
      <vt:lpstr>Prototype effects</vt:lpstr>
      <vt:lpstr>Goodness of Exemplar tasks: Answer with “Yes” or “No”</vt:lpstr>
      <vt:lpstr>Results of these Goodness-of-Exemplar tasks</vt:lpstr>
      <vt:lpstr>Another problem with classical categories</vt:lpstr>
      <vt:lpstr>What makes an animal unclean?</vt:lpstr>
      <vt:lpstr>The “Theory Theory”</vt:lpstr>
      <vt:lpstr>The “Theory Theory” applied to unclean foods</vt:lpstr>
      <vt:lpstr>A final question about names: who gets to decide?</vt:lpstr>
      <vt:lpstr>“The division of linguistic labor” for meaning: fruit</vt:lpstr>
      <vt:lpstr>“The division of linguistic labor” for meaning: fruit</vt:lpstr>
      <vt:lpstr>Conclusion: Aspects of word meaning</vt:lpstr>
      <vt:lpstr>After you finish the reading for next Tuesday:</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The field of sentiment analysis: computing social meaning</dc:title>
  <dc:creator>Dan Jurafsky</dc:creator>
  <cp:keywords/>
  <cp:lastModifiedBy>Microsoft Office User</cp:lastModifiedBy>
  <cp:revision>724</cp:revision>
  <dcterms:created xsi:type="dcterms:W3CDTF">2011-10-13T06:38:23Z</dcterms:created>
  <dcterms:modified xsi:type="dcterms:W3CDTF">2017-04-20T21:42:54Z</dcterms:modified>
</cp:coreProperties>
</file>