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301" r:id="rId5"/>
    <p:sldId id="316" r:id="rId6"/>
    <p:sldId id="262" r:id="rId7"/>
    <p:sldId id="264" r:id="rId8"/>
    <p:sldId id="286" r:id="rId9"/>
    <p:sldId id="302" r:id="rId10"/>
    <p:sldId id="318" r:id="rId11"/>
    <p:sldId id="306" r:id="rId12"/>
    <p:sldId id="308" r:id="rId13"/>
    <p:sldId id="305" r:id="rId14"/>
    <p:sldId id="288" r:id="rId15"/>
    <p:sldId id="317" r:id="rId16"/>
    <p:sldId id="311" r:id="rId17"/>
    <p:sldId id="320" r:id="rId18"/>
    <p:sldId id="294" r:id="rId19"/>
    <p:sldId id="312" r:id="rId20"/>
    <p:sldId id="314" r:id="rId21"/>
    <p:sldId id="296" r:id="rId22"/>
  </p:sldIdLst>
  <p:sldSz cx="9144000" cy="6858000" type="screen4x3"/>
  <p:notesSz cx="7019925" cy="9305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86835" autoAdjust="0"/>
  </p:normalViewPr>
  <p:slideViewPr>
    <p:cSldViewPr>
      <p:cViewPr>
        <p:scale>
          <a:sx n="66" d="100"/>
          <a:sy n="66" d="100"/>
        </p:scale>
        <p:origin x="-726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53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9A3CC-E3E8-48DD-A670-829B6850C3B8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768D7-B8E5-4D4A-AB05-EB00D97AC6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719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37469-57BD-45F8-ADF4-DCB46E9F914C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9600"/>
            <a:ext cx="5616575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8BB08-C731-48A8-B218-E3C86F8DCB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008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00" dirty="0" smtClean="0"/>
              <a:t>제가 오늘 발표할 내용은 </a:t>
            </a:r>
            <a:r>
              <a:rPr lang="en-US" altLang="ko-KR" sz="100" dirty="0" smtClean="0"/>
              <a:t>Reactive</a:t>
            </a:r>
            <a:r>
              <a:rPr lang="en-US" altLang="ko-KR" sz="100" baseline="0" dirty="0" smtClean="0"/>
              <a:t> Token</a:t>
            </a:r>
            <a:r>
              <a:rPr lang="ko-KR" altLang="en-US" sz="100" baseline="0" dirty="0" smtClean="0"/>
              <a:t>과 </a:t>
            </a:r>
            <a:r>
              <a:rPr lang="en-US" altLang="ko-KR" sz="100" baseline="0" dirty="0" smtClean="0"/>
              <a:t>Reactive Token</a:t>
            </a:r>
            <a:r>
              <a:rPr lang="ko-KR" altLang="en-US" sz="100" baseline="0" dirty="0" smtClean="0"/>
              <a:t>을 유도하는 </a:t>
            </a:r>
            <a:r>
              <a:rPr lang="en-US" altLang="ko-KR" sz="100" baseline="0" dirty="0" smtClean="0"/>
              <a:t>Turn unit boundary </a:t>
            </a:r>
            <a:r>
              <a:rPr lang="ko-KR" altLang="en-US" sz="100" baseline="0" dirty="0" smtClean="0"/>
              <a:t>즉 말차례단위의 경계구의 운율적 특성에 대해 말씀드리겠습니다</a:t>
            </a:r>
            <a:r>
              <a:rPr lang="en-US" altLang="ko-KR" sz="100" baseline="0" dirty="0" smtClean="0"/>
              <a:t>. </a:t>
            </a:r>
            <a:r>
              <a:rPr lang="ko-KR" altLang="en-US" sz="100" baseline="0" dirty="0" smtClean="0"/>
              <a:t>이 발표를 통해서 한국어가 어떤 종류의 </a:t>
            </a:r>
            <a:r>
              <a:rPr lang="en-US" altLang="ko-KR" sz="100" baseline="0" dirty="0" smtClean="0"/>
              <a:t>RT</a:t>
            </a:r>
            <a:r>
              <a:rPr lang="ko-KR" altLang="en-US" sz="100" baseline="0" dirty="0" smtClean="0"/>
              <a:t>를 사용하고 있고 어디에 나타나며</a:t>
            </a:r>
            <a:r>
              <a:rPr lang="en-US" altLang="ko-KR" sz="100" baseline="0" dirty="0" smtClean="0"/>
              <a:t>, </a:t>
            </a:r>
            <a:r>
              <a:rPr lang="ko-KR" altLang="en-US" sz="100" baseline="0" dirty="0" smtClean="0"/>
              <a:t>이 </a:t>
            </a:r>
            <a:r>
              <a:rPr lang="en-US" altLang="ko-KR" sz="100" baseline="0" dirty="0" smtClean="0"/>
              <a:t>RT</a:t>
            </a:r>
            <a:r>
              <a:rPr lang="ko-KR" altLang="en-US" sz="100" baseline="0" dirty="0" smtClean="0"/>
              <a:t>가 나타날 수 있는 운율적 특징을 이해함으로서 </a:t>
            </a:r>
            <a:r>
              <a:rPr lang="en-US" altLang="ko-KR" sz="100" baseline="0" dirty="0" smtClean="0"/>
              <a:t>Intonation</a:t>
            </a:r>
            <a:r>
              <a:rPr lang="ko-KR" altLang="en-US" sz="100" baseline="0" dirty="0" smtClean="0"/>
              <a:t>의 교육에 대한 중요성을 다시한번 느끼는 시간이 되었으면 합니다</a:t>
            </a:r>
            <a:r>
              <a:rPr lang="en-US" altLang="ko-KR" sz="100" baseline="0" dirty="0" smtClean="0"/>
              <a:t>.</a:t>
            </a:r>
            <a:endParaRPr lang="en-US" sz="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40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RT</a:t>
            </a:r>
            <a:r>
              <a:rPr lang="ko-KR" altLang="en-US" dirty="0" smtClean="0"/>
              <a:t>는 현재화자가 말의 주도권을 가지고 말해지는 동안 말의 중간이라든가 마직막에 발해지는 청자의 </a:t>
            </a:r>
            <a:r>
              <a:rPr lang="en-US" altLang="ko-KR" dirty="0" smtClean="0"/>
              <a:t>feedback</a:t>
            </a:r>
            <a:r>
              <a:rPr lang="ko-KR" altLang="en-US" dirty="0" smtClean="0"/>
              <a:t>을 말합니다</a:t>
            </a:r>
            <a:r>
              <a:rPr lang="en-US" altLang="ko-KR" dirty="0" smtClean="0"/>
              <a:t>. (</a:t>
            </a:r>
            <a:r>
              <a:rPr lang="ko-KR" altLang="en-US" dirty="0" smtClean="0"/>
              <a:t>말의 주도권을 해치지 않는 범위내에서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그 표현의 종류와 기능에 따라 학자마다 다른 </a:t>
            </a:r>
            <a:r>
              <a:rPr lang="en-US" altLang="ko-KR" dirty="0" smtClean="0"/>
              <a:t>term</a:t>
            </a:r>
            <a:r>
              <a:rPr lang="ko-KR" altLang="en-US" dirty="0" smtClean="0"/>
              <a:t>을 사용하고 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기본적으로는 비슷한 것이다</a:t>
            </a:r>
            <a:r>
              <a:rPr lang="en-US" altLang="ko-KR" dirty="0" smtClean="0"/>
              <a:t>. Cross Linguistic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55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 영어의 </a:t>
            </a:r>
            <a:r>
              <a:rPr lang="en-US" altLang="ko-KR" dirty="0" smtClean="0"/>
              <a:t>RT</a:t>
            </a:r>
            <a:r>
              <a:rPr lang="ko-KR" altLang="en-US" dirty="0" smtClean="0"/>
              <a:t>를 보면 청자가 현재화자에게 계속 말의 주도권을 이어가도 좋다는 </a:t>
            </a:r>
            <a:r>
              <a:rPr lang="en-US" altLang="ko-KR" dirty="0" smtClean="0"/>
              <a:t>continuer</a:t>
            </a:r>
            <a:r>
              <a:rPr lang="ko-KR" altLang="en-US" dirty="0" smtClean="0"/>
              <a:t>나 현재화자의 발언에 대한 </a:t>
            </a:r>
            <a:r>
              <a:rPr lang="en-US" altLang="ko-KR" dirty="0" smtClean="0"/>
              <a:t>assessment</a:t>
            </a:r>
            <a:r>
              <a:rPr lang="ko-KR" altLang="en-US" dirty="0" smtClean="0"/>
              <a:t>의 기능을 갖고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보통 </a:t>
            </a:r>
            <a:r>
              <a:rPr lang="en-US" altLang="ko-KR" dirty="0" smtClean="0"/>
              <a:t>TRP</a:t>
            </a:r>
            <a:r>
              <a:rPr lang="ko-KR" altLang="en-US" dirty="0" smtClean="0"/>
              <a:t>라고 해서 다음 화자의 </a:t>
            </a:r>
            <a:r>
              <a:rPr lang="en-US" altLang="ko-KR" dirty="0" smtClean="0"/>
              <a:t>Turn</a:t>
            </a:r>
            <a:r>
              <a:rPr lang="en-US" altLang="ko-KR" baseline="0" dirty="0" smtClean="0"/>
              <a:t> taking(</a:t>
            </a:r>
            <a:r>
              <a:rPr lang="ko-KR" altLang="en-US" baseline="0" dirty="0" smtClean="0"/>
              <a:t>말차례가 바뀜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이 일어날 수 있는 곳에서 많이 발해지며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보통 통사적인 환결구조를 갖고 있는 것이 특징이다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0941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한국어의 </a:t>
            </a:r>
            <a:r>
              <a:rPr lang="en-US" altLang="ko-KR" dirty="0" smtClean="0"/>
              <a:t>RT</a:t>
            </a:r>
            <a:r>
              <a:rPr lang="ko-KR" altLang="en-US" dirty="0" smtClean="0"/>
              <a:t>를 보시면 영어의 </a:t>
            </a:r>
            <a:r>
              <a:rPr lang="en-US" altLang="ko-KR" dirty="0" smtClean="0"/>
              <a:t>Turn unit</a:t>
            </a:r>
            <a:r>
              <a:rPr lang="ko-KR" altLang="en-US" dirty="0" smtClean="0"/>
              <a:t>보다 더 세분화되어있는 특징이 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그래서 김규현 선생님께서는 이를 </a:t>
            </a:r>
            <a:r>
              <a:rPr lang="en-US" altLang="ko-KR" dirty="0" smtClean="0"/>
              <a:t>ITU</a:t>
            </a:r>
            <a:r>
              <a:rPr lang="ko-KR" altLang="en-US" dirty="0" smtClean="0"/>
              <a:t>라고 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재미있는 특징은 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Turn unit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boundary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continuing intonation, rising pitch, pause</a:t>
            </a:r>
            <a:r>
              <a:rPr lang="ko-KR" altLang="en-US" baseline="0" dirty="0" smtClean="0"/>
              <a:t>와 같은 </a:t>
            </a:r>
            <a:r>
              <a:rPr lang="en-US" altLang="ko-KR" baseline="0" dirty="0" smtClean="0"/>
              <a:t>prosodic feature</a:t>
            </a:r>
            <a:r>
              <a:rPr lang="ko-KR" altLang="en-US" baseline="0" dirty="0" smtClean="0"/>
              <a:t>들을 같고 있다는 점이다</a:t>
            </a:r>
            <a:r>
              <a:rPr lang="en-US" altLang="ko-KR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80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이의를 제기하는 사람이 없다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예문은 영과 리 </a:t>
            </a:r>
            <a:r>
              <a:rPr lang="en-US" altLang="ko-KR" dirty="0" smtClean="0"/>
              <a:t>2004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article</a:t>
            </a:r>
            <a:r>
              <a:rPr lang="ko-KR" altLang="en-US" dirty="0" smtClean="0"/>
              <a:t>에 나온 예문인데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한국어의 </a:t>
            </a:r>
            <a:r>
              <a:rPr lang="en-US" altLang="ko-KR" dirty="0" smtClean="0"/>
              <a:t>Turn</a:t>
            </a:r>
            <a:r>
              <a:rPr lang="en-US" altLang="ko-KR" baseline="0" dirty="0" smtClean="0"/>
              <a:t> Unit Boundary</a:t>
            </a:r>
            <a:r>
              <a:rPr lang="ko-KR" altLang="en-US" baseline="0" dirty="0" smtClean="0"/>
              <a:t>의 특징들을 설명하기위해 사용되었다</a:t>
            </a:r>
            <a:r>
              <a:rPr lang="en-US" altLang="ko-KR" baseline="0" dirty="0" smtClean="0"/>
              <a:t>. 148 </a:t>
            </a:r>
            <a:r>
              <a:rPr lang="ko-KR" altLang="en-US" baseline="0" dirty="0" smtClean="0"/>
              <a:t>경우에 </a:t>
            </a:r>
            <a:r>
              <a:rPr lang="en-US" altLang="ko-KR" baseline="0" dirty="0" smtClean="0"/>
              <a:t>sound stretch</a:t>
            </a:r>
            <a:r>
              <a:rPr lang="ko-KR" altLang="en-US" baseline="0" dirty="0" smtClean="0"/>
              <a:t>와 함께 </a:t>
            </a:r>
            <a:r>
              <a:rPr lang="en-US" altLang="ko-KR" baseline="0" dirty="0" smtClean="0"/>
              <a:t>rising tone</a:t>
            </a:r>
            <a:r>
              <a:rPr lang="ko-KR" altLang="en-US" baseline="0" dirty="0" smtClean="0"/>
              <a:t>이고</a:t>
            </a:r>
            <a:r>
              <a:rPr lang="en-US" altLang="ko-KR" baseline="0" dirty="0" smtClean="0"/>
              <a:t>, 150</a:t>
            </a:r>
            <a:r>
              <a:rPr lang="ko-KR" altLang="en-US" baseline="0" dirty="0" smtClean="0"/>
              <a:t>에서는 </a:t>
            </a:r>
            <a:r>
              <a:rPr lang="en-US" altLang="ko-KR" baseline="0" dirty="0" smtClean="0"/>
              <a:t>rising tone</a:t>
            </a:r>
            <a:r>
              <a:rPr lang="ko-KR" altLang="en-US" baseline="0" dirty="0" smtClean="0"/>
              <a:t>이 보인다고 말하면서 김규현 선생님의 </a:t>
            </a:r>
            <a:r>
              <a:rPr lang="en-US" altLang="ko-KR" baseline="0" dirty="0" smtClean="0"/>
              <a:t>ITU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Boundary</a:t>
            </a:r>
            <a:r>
              <a:rPr lang="ko-KR" altLang="en-US" baseline="0" dirty="0" smtClean="0"/>
              <a:t>특징을 </a:t>
            </a:r>
            <a:r>
              <a:rPr lang="en-US" altLang="ko-KR" baseline="0" dirty="0" smtClean="0"/>
              <a:t>support</a:t>
            </a:r>
            <a:r>
              <a:rPr lang="ko-KR" altLang="en-US" baseline="0" dirty="0" smtClean="0"/>
              <a:t>한다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212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 연구의 목적은 </a:t>
            </a:r>
            <a:r>
              <a:rPr lang="en-US" altLang="ko-KR" dirty="0" smtClean="0"/>
              <a:t>telephone</a:t>
            </a:r>
            <a:r>
              <a:rPr lang="en-US" altLang="ko-KR" baseline="0" dirty="0" smtClean="0"/>
              <a:t> conversation</a:t>
            </a:r>
            <a:r>
              <a:rPr lang="ko-KR" altLang="en-US" baseline="0" dirty="0" smtClean="0"/>
              <a:t>에서 사용된 </a:t>
            </a:r>
            <a:r>
              <a:rPr lang="en-US" altLang="ko-KR" dirty="0" smtClean="0"/>
              <a:t>RT</a:t>
            </a:r>
            <a:r>
              <a:rPr lang="ko-KR" altLang="en-US" dirty="0" smtClean="0"/>
              <a:t>과 이 </a:t>
            </a:r>
            <a:r>
              <a:rPr lang="en-US" altLang="ko-KR" dirty="0" smtClean="0"/>
              <a:t>RT</a:t>
            </a:r>
            <a:r>
              <a:rPr lang="ko-KR" altLang="en-US" dirty="0" smtClean="0"/>
              <a:t>를 유발하는 </a:t>
            </a:r>
            <a:r>
              <a:rPr lang="en-US" altLang="ko-KR" dirty="0" smtClean="0"/>
              <a:t>TU boundary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톤이 정말 </a:t>
            </a:r>
            <a:r>
              <a:rPr lang="en-US" altLang="ko-KR" baseline="0" dirty="0" smtClean="0"/>
              <a:t>rising tone</a:t>
            </a:r>
            <a:r>
              <a:rPr lang="ko-KR" altLang="en-US" baseline="0" dirty="0" smtClean="0"/>
              <a:t>인가를 확인하기 위한 것입니다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 전화 대화를 사용한 목적은 </a:t>
            </a:r>
            <a:r>
              <a:rPr lang="en-US" altLang="ko-KR" baseline="0" dirty="0" smtClean="0"/>
              <a:t>face to face</a:t>
            </a:r>
            <a:r>
              <a:rPr lang="ko-KR" altLang="en-US" baseline="0" dirty="0" smtClean="0"/>
              <a:t>대화와는 달리 서로 보지 않는 가운데 대화를 나누기 때문에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특히 청자의 경우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잘 듣고 있다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잘 듣고 있으니 계속 얘기해라라는 신호의 </a:t>
            </a:r>
            <a:r>
              <a:rPr lang="en-US" altLang="ko-KR" baseline="0" dirty="0" smtClean="0"/>
              <a:t>RT</a:t>
            </a:r>
            <a:r>
              <a:rPr lang="ko-KR" altLang="en-US" baseline="0" dirty="0" smtClean="0"/>
              <a:t>를 더 많이 쓰리라고 여겨졌기때문이다</a:t>
            </a:r>
            <a:r>
              <a:rPr lang="en-US" altLang="ko-KR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4466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전화 대화는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국방부의 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sponsor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Linguistic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Consortium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에서 모은 전화 데이타로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프로젝트의 목적에 따라 사용할 수 있도록 만들어놓은 데이타입니다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제가 사용한 전화 데이터는 </a:t>
            </a:r>
            <a:r>
              <a:rPr lang="ko-KR" altLang="en-US" dirty="0" smtClean="0"/>
              <a:t>친척 관계인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대 후반의 남성과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대 초반의 남성의 전화 회화로 </a:t>
            </a:r>
            <a:r>
              <a:rPr lang="en-US" altLang="ko-KR" dirty="0" smtClean="0"/>
              <a:t>30</a:t>
            </a:r>
            <a:r>
              <a:rPr lang="ko-KR" altLang="en-US" dirty="0" smtClean="0"/>
              <a:t>분 동안 대화가 이루어졌지만</a:t>
            </a:r>
            <a:r>
              <a:rPr lang="en-US" altLang="ko-KR" dirty="0" smtClean="0"/>
              <a:t>, 15</a:t>
            </a:r>
            <a:r>
              <a:rPr lang="ko-KR" altLang="en-US" dirty="0" smtClean="0"/>
              <a:t>분 정도만 분석을 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정확한 </a:t>
            </a:r>
            <a:r>
              <a:rPr lang="en-US" dirty="0" smtClean="0"/>
              <a:t>Prosodic feature</a:t>
            </a:r>
            <a:r>
              <a:rPr lang="ko-KR" altLang="en-US" dirty="0" smtClean="0"/>
              <a:t>를 보기위해 </a:t>
            </a:r>
            <a:r>
              <a:rPr lang="en-US" altLang="ko-KR" dirty="0" err="1" smtClean="0"/>
              <a:t>Praat</a:t>
            </a:r>
            <a:r>
              <a:rPr lang="ko-KR" altLang="en-US" dirty="0" smtClean="0"/>
              <a:t>라는 컴퓨터 소프트 웨어를 사용했다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2983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처음에도 말씀드렸지만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제가 조사하는 </a:t>
            </a:r>
            <a:r>
              <a:rPr lang="en-US" altLang="ko-KR" dirty="0" smtClean="0"/>
              <a:t>RT</a:t>
            </a:r>
            <a:r>
              <a:rPr lang="ko-KR" altLang="en-US" dirty="0" smtClean="0"/>
              <a:t>는 현재 화자의 말의 주도권을 뺏지 않는 범위에서 이루어지는 것입니다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따라서 청자가 </a:t>
            </a:r>
            <a:r>
              <a:rPr lang="en-US" altLang="ko-KR" dirty="0" smtClean="0"/>
              <a:t>RT</a:t>
            </a:r>
            <a:r>
              <a:rPr lang="ko-KR" altLang="en-US" dirty="0" smtClean="0"/>
              <a:t>은 사용하면서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새로운 말의 주도권을 같는 다면 그것은 </a:t>
            </a:r>
            <a:r>
              <a:rPr lang="en-US" altLang="ko-KR" dirty="0" smtClean="0"/>
              <a:t>RT</a:t>
            </a:r>
            <a:r>
              <a:rPr lang="ko-KR" altLang="en-US" dirty="0" smtClean="0"/>
              <a:t>가 아니다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만약에 </a:t>
            </a:r>
            <a:r>
              <a:rPr lang="en-US" altLang="ko-KR" dirty="0" smtClean="0"/>
              <a:t>RT</a:t>
            </a:r>
            <a:r>
              <a:rPr lang="ko-KR" altLang="en-US" dirty="0" smtClean="0"/>
              <a:t>가 질문에 대한 대답이거나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요구에 대한 반응의 표현이라면</a:t>
            </a:r>
            <a:r>
              <a:rPr lang="en-US" altLang="ko-KR" dirty="0" smtClean="0"/>
              <a:t>, RT</a:t>
            </a:r>
            <a:r>
              <a:rPr lang="ko-KR" altLang="en-US" dirty="0" smtClean="0"/>
              <a:t>가 아니다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잘못듣거나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뭐라고했는지 못알아들어서 네</a:t>
            </a:r>
            <a:r>
              <a:rPr lang="en-US" altLang="ko-KR" dirty="0" smtClean="0"/>
              <a:t>?</a:t>
            </a:r>
            <a:r>
              <a:rPr lang="ko-KR" altLang="en-US" baseline="0" dirty="0" smtClean="0"/>
              <a:t> 뭐라구요</a:t>
            </a:r>
            <a:r>
              <a:rPr lang="en-US" altLang="ko-KR" baseline="0" dirty="0" smtClean="0"/>
              <a:t>? </a:t>
            </a:r>
            <a:r>
              <a:rPr lang="ko-KR" altLang="en-US" baseline="0" dirty="0" smtClean="0"/>
              <a:t>처럼</a:t>
            </a:r>
            <a:r>
              <a:rPr lang="en-US" altLang="ko-KR" baseline="0" dirty="0" smtClean="0"/>
              <a:t>, Repair</a:t>
            </a:r>
            <a:r>
              <a:rPr lang="ko-KR" altLang="en-US" baseline="0" dirty="0" smtClean="0"/>
              <a:t>로 사용되었을 때도 </a:t>
            </a:r>
            <a:r>
              <a:rPr lang="en-US" altLang="ko-KR" baseline="0" dirty="0" smtClean="0"/>
              <a:t>RT</a:t>
            </a:r>
            <a:r>
              <a:rPr lang="ko-KR" altLang="en-US" baseline="0" dirty="0" smtClean="0"/>
              <a:t>로 간주하지 않습니다</a:t>
            </a:r>
            <a:r>
              <a:rPr lang="en-US" altLang="ko-KR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592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RT</a:t>
            </a:r>
            <a:r>
              <a:rPr lang="ko-KR" altLang="en-US" dirty="0" smtClean="0"/>
              <a:t>는 다음과 같이 세군데의 </a:t>
            </a:r>
            <a:r>
              <a:rPr lang="en-US" altLang="ko-KR" dirty="0" smtClean="0"/>
              <a:t>Turn unit</a:t>
            </a:r>
            <a:r>
              <a:rPr lang="ko-KR" altLang="en-US" dirty="0" smtClean="0"/>
              <a:t>에서 많이 발견되었습니다</a:t>
            </a:r>
            <a:r>
              <a:rPr lang="en-US" altLang="ko-KR" dirty="0" smtClean="0"/>
              <a:t>. Sentential unit</a:t>
            </a:r>
            <a:r>
              <a:rPr lang="ko-KR" altLang="en-US" dirty="0" smtClean="0"/>
              <a:t>은 종결어미를 가지고 있으면서 통사론 적으로도 완결이 되어있는 특징이 있습니다</a:t>
            </a:r>
            <a:r>
              <a:rPr lang="en-US" altLang="ko-KR" dirty="0" smtClean="0"/>
              <a:t>. Clausal Unit</a:t>
            </a:r>
            <a:r>
              <a:rPr lang="ko-KR" altLang="en-US" dirty="0" smtClean="0"/>
              <a:t>은 연결어미를 가지고 있으면서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아직 문장이 완결되어있지 않는 특징</a:t>
            </a:r>
            <a:r>
              <a:rPr lang="en-US" altLang="ko-KR" dirty="0" smtClean="0"/>
              <a:t>.</a:t>
            </a:r>
          </a:p>
          <a:p>
            <a:r>
              <a:rPr lang="en-US" dirty="0" smtClean="0"/>
              <a:t>Semi-clausal</a:t>
            </a:r>
            <a:r>
              <a:rPr lang="en-US" baseline="0" dirty="0" smtClean="0"/>
              <a:t> unit</a:t>
            </a:r>
            <a:r>
              <a:rPr lang="ko-KR" altLang="en-US" baseline="0" dirty="0" smtClean="0"/>
              <a:t>은 명사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명사구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부사구등 </a:t>
            </a:r>
            <a:r>
              <a:rPr lang="en-US" altLang="ko-KR" baseline="0" dirty="0" smtClean="0"/>
              <a:t>Clausal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Unit </a:t>
            </a:r>
            <a:r>
              <a:rPr lang="ko-KR" altLang="en-US" baseline="0" dirty="0" smtClean="0"/>
              <a:t>보다 작은 단위의 특성을 가지고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여기서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보시면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한국어의 </a:t>
            </a:r>
            <a:r>
              <a:rPr lang="en-US" altLang="ko-KR" baseline="0" dirty="0" smtClean="0"/>
              <a:t>RT</a:t>
            </a:r>
            <a:r>
              <a:rPr lang="ko-KR" altLang="en-US" baseline="0" dirty="0" smtClean="0"/>
              <a:t>가 보통 문법과 많이 연결되어있는 것 처럼 보이는데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연결어미가 종결어미로 사용될 때가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명사구나 부사구가 종결어미 뒤로 도치된 부분을 볼 수 있는데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이를 위해 </a:t>
            </a:r>
            <a:r>
              <a:rPr lang="en-US" altLang="ko-KR" baseline="0" dirty="0" smtClean="0"/>
              <a:t>Intonation</a:t>
            </a:r>
            <a:r>
              <a:rPr lang="ko-KR" altLang="en-US" baseline="0" dirty="0" smtClean="0"/>
              <a:t>과 </a:t>
            </a:r>
            <a:r>
              <a:rPr lang="en-US" altLang="ko-KR" baseline="0" dirty="0" smtClean="0"/>
              <a:t>pragmatic cue</a:t>
            </a:r>
            <a:r>
              <a:rPr lang="ko-KR" altLang="en-US" baseline="0" dirty="0" smtClean="0"/>
              <a:t>를 사용하여</a:t>
            </a:r>
            <a:r>
              <a:rPr lang="en-US" altLang="ko-KR" baseline="0" dirty="0" smtClean="0"/>
              <a:t>, RT</a:t>
            </a:r>
            <a:r>
              <a:rPr lang="ko-KR" altLang="en-US" baseline="0" dirty="0" smtClean="0"/>
              <a:t>을  나눴습니다</a:t>
            </a:r>
            <a:r>
              <a:rPr lang="en-US" altLang="ko-KR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2861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Turn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unit boundary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prosody feature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rising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falling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인가를 나타내기위해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음성학에서 사용하고 있는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K-</a:t>
            </a:r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ToBI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system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을 적용했다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K-</a:t>
            </a:r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ToBI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 의하면 한국어에는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Accentual Phrase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</a:t>
            </a:r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Intonational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Phrase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있는데 이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Boundary tone (%)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 구분되어지며 그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boundary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 장음화 현상을 수반한다고 한다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Boundary tone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에는 많게는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개로 경계성조로 나눌 수있는데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연구에서는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LH%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아니면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HL%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만 보기로 하겠다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20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615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615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922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 발표를 통해서 한국어는 영어와 다른 </a:t>
            </a:r>
            <a:r>
              <a:rPr lang="en-US" altLang="ko-KR" baseline="0" dirty="0" smtClean="0"/>
              <a:t>Turn Unit</a:t>
            </a:r>
            <a:r>
              <a:rPr lang="ko-KR" altLang="en-US" baseline="0" dirty="0" smtClean="0"/>
              <a:t>을  갖고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 </a:t>
            </a:r>
            <a:r>
              <a:rPr lang="en-US" altLang="ko-KR" baseline="0" dirty="0" smtClean="0"/>
              <a:t>Unit</a:t>
            </a:r>
            <a:r>
              <a:rPr lang="ko-KR" altLang="en-US" baseline="0" dirty="0" smtClean="0"/>
              <a:t>의 운율적 특징을 이해함으로서 한국어 학습자들의한국어 회화에 대한 바른 이해와 더 나아가  더 스스로</a:t>
            </a:r>
            <a:r>
              <a:rPr lang="en-US" altLang="ko-KR" baseline="0" dirty="0" smtClean="0"/>
              <a:t>interactive</a:t>
            </a:r>
            <a:r>
              <a:rPr lang="ko-KR" altLang="en-US" baseline="0" dirty="0" smtClean="0"/>
              <a:t>하고 </a:t>
            </a:r>
            <a:r>
              <a:rPr lang="en-US" altLang="ko-KR" baseline="0" dirty="0" smtClean="0"/>
              <a:t>communicative</a:t>
            </a:r>
            <a:r>
              <a:rPr lang="ko-KR" altLang="en-US" baseline="0" dirty="0" smtClean="0"/>
              <a:t>한 한국어 회화를 습득할 수 있으리라 여겨진다</a:t>
            </a:r>
            <a:r>
              <a:rPr lang="en-US" altLang="ko-KR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BB08-C731-48A8-B218-E3C86F8DCB7F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47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1774-6263-401E-9939-E87B2941B506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B1E2E-C59C-4EB0-B4C2-B1257C3E401E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1F480A6-9E4B-4A5D-AC88-4C11A6C2F383}" type="datetime1">
              <a:rPr lang="ko-KR" altLang="en-US" smtClean="0"/>
              <a:pPr/>
              <a:t>2012-06-30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18400-898C-47DC-97AF-60357979FF7A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09D1-0845-4A1C-B8FB-10DEDB802CAD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74CA-6AEA-4DD0-899F-E589FB4B5FB1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1912-9CA7-4C96-B9A9-65D6BA040711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CD8E2-9613-4783-B3C8-AEBEBFF1814D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3808-93B8-4379-A603-F68D28F85129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A09C-34CB-40CC-BDA0-A16D017877DD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75D8-D9EE-4200-B7FC-777B6CACC1A9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8A91371-DD83-428A-87F4-7CD2A30DF9C5}" type="datetime1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5A16E21-2EAF-4526-B024-1A0F3E100F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71472" y="1857364"/>
            <a:ext cx="8143932" cy="1470025"/>
          </a:xfrm>
        </p:spPr>
        <p:txBody>
          <a:bodyPr>
            <a:noAutofit/>
          </a:bodyPr>
          <a:lstStyle/>
          <a:p>
            <a:pPr latinLnBrk="0"/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Reactive Tokens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and the Prosodic Features of Turn Unit Boundary in Korean</a:t>
            </a:r>
            <a:endParaRPr lang="ko-KR" altLang="en-US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55576" y="4149080"/>
            <a:ext cx="7632848" cy="100811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University of Hawaii</a:t>
            </a:r>
            <a:endParaRPr lang="ko-KR" alt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Ok-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sim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Kim</a:t>
            </a:r>
            <a:endParaRPr lang="ko-KR" alt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ko-KR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Reactive Tokens (=RTs)</a:t>
            </a:r>
          </a:p>
          <a:p>
            <a:pPr latinLnBrk="0">
              <a:buNone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	Feedback offered by the non-primary speaker in the middle of the primary speaker’s utterance or right after the speaker finishes her/his utterance.</a:t>
            </a:r>
          </a:p>
          <a:p>
            <a:pPr latinLnBrk="0">
              <a:buNone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Various terms according to the functions</a:t>
            </a:r>
          </a:p>
          <a:p>
            <a:pPr latinLnBrk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“Accompaniment signals” (Kendon, 1967), “backchannels” (Yngve, 1970), “continuers”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Schegloff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1982), “acknowledgement tokens” (Jefferson, 1984), “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newsmarkers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          (Heritage, 1984), “reactive tokens” (Clancy et al., 1996)…</a:t>
            </a: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85926"/>
            <a:ext cx="8572560" cy="4525963"/>
          </a:xfrm>
        </p:spPr>
        <p:txBody>
          <a:bodyPr>
            <a:noAutofit/>
          </a:bodyPr>
          <a:lstStyle/>
          <a:p>
            <a:pPr latinLnBrk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Placement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‘Transition-Relevance Places’(=TRPs), </a:t>
            </a:r>
          </a:p>
          <a:p>
            <a:pPr latinLnBrk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             proposed by Sacks,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Schegloff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Jefferson (1974). </a:t>
            </a:r>
          </a:p>
          <a:p>
            <a:pPr latinLnBrk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TRPs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714500" lvl="3" indent="-457200" latinLnBrk="0">
              <a:buFont typeface="+mj-ea"/>
              <a:buAutoNum type="circleNumDbPlain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place where the speaker-change might occur.</a:t>
            </a:r>
          </a:p>
          <a:p>
            <a:pPr marL="1714500" lvl="3" indent="-457200" latinLnBrk="0">
              <a:buFont typeface="+mj-ea"/>
              <a:buAutoNum type="circleNumDbPlain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syntactic or grammatical unit. </a:t>
            </a:r>
          </a:p>
          <a:p>
            <a:pPr marL="1714500" lvl="3" indent="-457200" latinLnBrk="0">
              <a:buFont typeface="+mj-ea"/>
              <a:buAutoNum type="circleNumDbPlain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function of RTs is to support and co-construct the primary speaker the placement of RTs at TRPs is crucial.</a:t>
            </a:r>
            <a:endParaRPr lang="ko-KR" alt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554805" cy="857256"/>
          </a:xfrm>
        </p:spPr>
        <p:txBody>
          <a:bodyPr>
            <a:noAutofit/>
          </a:bodyPr>
          <a:lstStyle/>
          <a:p>
            <a:r>
              <a:rPr lang="en-US" altLang="ko-KR" sz="3600" b="1" dirty="0" smtClean="0">
                <a:latin typeface="Times New Roman" pitchFamily="18" charset="0"/>
                <a:cs typeface="Times New Roman" pitchFamily="18" charset="0"/>
              </a:rPr>
              <a:t>Reactive Tokens in English </a:t>
            </a:r>
            <a:r>
              <a:rPr lang="ko-KR" altLang="en-US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Placement : ‘Intra-Turn Unit’ (=ITUs)</a:t>
            </a: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proposed by </a:t>
            </a:r>
            <a:r>
              <a:rPr lang="en-US" altLang="ko-KR" sz="2800" dirty="0" err="1" smtClean="0">
                <a:latin typeface="Times New Roman" pitchFamily="18" charset="0"/>
                <a:cs typeface="Times New Roman" pitchFamily="18" charset="0"/>
              </a:rPr>
              <a:t>Kyu-hyun</a:t>
            </a:r>
            <a:r>
              <a:rPr lang="en-US" altLang="ko-KR" sz="2800" dirty="0" smtClean="0">
                <a:latin typeface="Times New Roman" pitchFamily="18" charset="0"/>
                <a:cs typeface="Times New Roman" pitchFamily="18" charset="0"/>
              </a:rPr>
              <a:t> Kim (1999)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ITUs:</a:t>
            </a:r>
          </a:p>
          <a:p>
            <a:pPr marL="857250" lvl="1" indent="-457200" latinLnBrk="0">
              <a:buFont typeface="+mj-ea"/>
              <a:buAutoNum type="circleNumDbPlain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dirty="0" smtClean="0"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Analytic syntactic units with prosodic features such as continuing intonation, rising pitch, or a prosodic pause at the end of a unit.</a:t>
            </a:r>
          </a:p>
          <a:p>
            <a:pPr marL="857250" lvl="1" indent="-457200" latinLnBrk="0">
              <a:buFont typeface="+mj-ea"/>
              <a:buAutoNum type="circleNumDbPlain"/>
            </a:pPr>
            <a:r>
              <a:rPr lang="en-US" altLang="ko-KR" sz="2400" dirty="0" smtClean="0">
                <a:latin typeface="Times New Roman" pitchFamily="18" charset="0"/>
                <a:ea typeface="HY견고딕" pitchFamily="18" charset="-127"/>
                <a:cs typeface="Times New Roman" pitchFamily="18" charset="0"/>
              </a:rPr>
              <a:t> Prosodic cues at the end of a unit elicit </a:t>
            </a: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RTs</a:t>
            </a: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554805" cy="857256"/>
          </a:xfrm>
        </p:spPr>
        <p:txBody>
          <a:bodyPr>
            <a:noAutofit/>
          </a:bodyPr>
          <a:lstStyle/>
          <a:p>
            <a:r>
              <a:rPr lang="en-US" altLang="ko-KR" sz="3600" b="1" dirty="0" smtClean="0">
                <a:latin typeface="Times New Roman" pitchFamily="18" charset="0"/>
                <a:cs typeface="Times New Roman" pitchFamily="18" charset="0"/>
              </a:rPr>
              <a:t>Reactive Tokens in Korean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700808"/>
            <a:ext cx="8572560" cy="4525963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Young and Lee (2004)</a:t>
            </a:r>
          </a:p>
          <a:p>
            <a:pPr latinLnBrk="0"/>
            <a:r>
              <a:rPr lang="en-US" altLang="ko-KR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/>
              <a:t>Excerpt 1 (Young and Lee 2004</a:t>
            </a:r>
            <a:r>
              <a:rPr lang="en-US" sz="2000" dirty="0" smtClean="0"/>
              <a:t>)</a:t>
            </a:r>
          </a:p>
          <a:p>
            <a:pPr latinLnBrk="0"/>
            <a:endParaRPr lang="en-US" sz="800" dirty="0"/>
          </a:p>
          <a:p>
            <a:pPr marL="400050" lvl="1" indent="0">
              <a:buNone/>
            </a:pPr>
            <a:r>
              <a:rPr lang="en-US" sz="2000" dirty="0" smtClean="0"/>
              <a:t>148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EK</a:t>
            </a:r>
            <a:r>
              <a:rPr lang="en-US" sz="2000" dirty="0"/>
              <a:t>:	</a:t>
            </a:r>
            <a:r>
              <a:rPr lang="ko-KR" altLang="en-US" sz="2000" dirty="0"/>
              <a:t>한국</a:t>
            </a:r>
            <a:r>
              <a:rPr lang="en-US" sz="2000" dirty="0"/>
              <a:t>-</a:t>
            </a:r>
            <a:r>
              <a:rPr lang="ko-KR" altLang="en-US" sz="2000" dirty="0"/>
              <a:t>에 </a:t>
            </a:r>
            <a:r>
              <a:rPr lang="en-US" sz="2000" dirty="0"/>
              <a:t>	</a:t>
            </a:r>
            <a:r>
              <a:rPr lang="ko-KR" altLang="en-US" sz="2000" dirty="0"/>
              <a:t>있을 </a:t>
            </a:r>
            <a:r>
              <a:rPr lang="ko-KR" altLang="en-US" sz="2000" dirty="0">
                <a:solidFill>
                  <a:srgbClr val="FF0000"/>
                </a:solidFill>
              </a:rPr>
              <a:t>때</a:t>
            </a:r>
            <a:r>
              <a:rPr lang="en-US" sz="2000" dirty="0">
                <a:solidFill>
                  <a:srgbClr val="FF0000"/>
                </a:solidFill>
              </a:rPr>
              <a:t>::</a:t>
            </a:r>
            <a:r>
              <a:rPr lang="en-US" sz="2000" dirty="0"/>
              <a:t>,=</a:t>
            </a:r>
          </a:p>
          <a:p>
            <a:pPr marL="0" indent="0">
              <a:buNone/>
            </a:pPr>
            <a:r>
              <a:rPr lang="en-US" sz="2000" dirty="0"/>
              <a:t>		Korea-in       be   when</a:t>
            </a:r>
          </a:p>
          <a:p>
            <a:pPr marL="0" indent="0">
              <a:buNone/>
            </a:pPr>
            <a:r>
              <a:rPr lang="en-US" sz="2000" dirty="0"/>
              <a:t>		‘When I was in Korea,’</a:t>
            </a:r>
          </a:p>
          <a:p>
            <a:pPr marL="400050" lvl="1" indent="0">
              <a:buNone/>
            </a:pPr>
            <a:r>
              <a:rPr lang="en-US" sz="2000" dirty="0"/>
              <a:t>149	 SK: 	=</a:t>
            </a:r>
            <a:r>
              <a:rPr lang="ko-KR" altLang="en-US" sz="2000" dirty="0"/>
              <a:t>음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err="1"/>
              <a:t>mhm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dirty="0"/>
              <a:t>150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EK</a:t>
            </a:r>
            <a:r>
              <a:rPr lang="en-US" sz="2000" dirty="0"/>
              <a:t>: 	</a:t>
            </a:r>
            <a:r>
              <a:rPr lang="ko-KR" altLang="en-US" sz="2000" dirty="0"/>
              <a:t>투니버스</a:t>
            </a:r>
            <a:r>
              <a:rPr lang="en-US" sz="2000" dirty="0"/>
              <a:t>-</a:t>
            </a:r>
            <a:r>
              <a:rPr lang="ko-KR" altLang="en-US" sz="2000" dirty="0"/>
              <a:t>에서  </a:t>
            </a:r>
            <a:r>
              <a:rPr lang="en-US" sz="2000" dirty="0"/>
              <a:t>h  </a:t>
            </a:r>
            <a:r>
              <a:rPr lang="ko-KR" altLang="en-US" sz="2000" dirty="0"/>
              <a:t>가끔씩 </a:t>
            </a:r>
            <a:r>
              <a:rPr lang="en-US" sz="2000" dirty="0"/>
              <a:t>     </a:t>
            </a:r>
            <a:r>
              <a:rPr lang="ko-KR" altLang="en-US" sz="2000" dirty="0"/>
              <a:t>틀어줬 </a:t>
            </a:r>
            <a:r>
              <a:rPr lang="en-US" sz="2000" dirty="0"/>
              <a:t>-</a:t>
            </a:r>
            <a:r>
              <a:rPr lang="ko-KR" altLang="en-US" sz="2000" dirty="0"/>
              <a:t>는</a:t>
            </a:r>
            <a:r>
              <a:rPr lang="en-US" sz="2000" dirty="0"/>
              <a:t>[</a:t>
            </a:r>
            <a:r>
              <a:rPr lang="ko-KR" altLang="en-US" sz="2000" dirty="0">
                <a:solidFill>
                  <a:srgbClr val="FF0000"/>
                </a:solidFill>
              </a:rPr>
              <a:t>데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·</a:t>
            </a:r>
            <a:r>
              <a:rPr lang="en-US" sz="2000" dirty="0" err="1"/>
              <a:t>hh</a:t>
            </a:r>
            <a:r>
              <a:rPr lang="en-US" sz="2000" dirty="0"/>
              <a:t>]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err="1" smtClean="0"/>
              <a:t>Toonibus</a:t>
            </a:r>
            <a:r>
              <a:rPr lang="en-US" sz="2000" dirty="0" smtClean="0"/>
              <a:t>-on        </a:t>
            </a:r>
            <a:r>
              <a:rPr lang="en-US" sz="2000" dirty="0"/>
              <a:t>sometimes   show-CNJ</a:t>
            </a:r>
          </a:p>
          <a:p>
            <a:pPr marL="0" indent="0">
              <a:buNone/>
            </a:pPr>
            <a:r>
              <a:rPr lang="en-US" sz="2000" dirty="0"/>
              <a:t>		‘they sometimes showed it on </a:t>
            </a:r>
            <a:r>
              <a:rPr lang="en-US" sz="2000" dirty="0" err="1"/>
              <a:t>theToonibus</a:t>
            </a:r>
            <a:r>
              <a:rPr lang="en-US" sz="2000" dirty="0"/>
              <a:t> channel.’</a:t>
            </a:r>
          </a:p>
          <a:p>
            <a:pPr marL="400050" lvl="1" indent="0">
              <a:buNone/>
            </a:pPr>
            <a:r>
              <a:rPr lang="en-US" sz="2000" dirty="0"/>
              <a:t>151	 SK: 	[</a:t>
            </a:r>
            <a:r>
              <a:rPr lang="ko-KR" altLang="en-US" sz="2000" dirty="0"/>
              <a:t>아</a:t>
            </a:r>
            <a:r>
              <a:rPr lang="en-US" sz="2000" dirty="0"/>
              <a:t>: ]</a:t>
            </a:r>
          </a:p>
          <a:p>
            <a:pPr marL="0" indent="0">
              <a:buNone/>
            </a:pPr>
            <a:r>
              <a:rPr lang="en-US" sz="2000" dirty="0"/>
              <a:t>		ah:</a:t>
            </a:r>
          </a:p>
          <a:p>
            <a:pPr latinLnBrk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554805" cy="857256"/>
          </a:xfrm>
        </p:spPr>
        <p:txBody>
          <a:bodyPr>
            <a:noAutofit/>
          </a:bodyPr>
          <a:lstStyle/>
          <a:p>
            <a: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  <a:t>Rising Pitch (?) at Turn Unit Boundary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5" name="Rectangle 4"/>
          <p:cNvSpPr/>
          <p:nvPr/>
        </p:nvSpPr>
        <p:spPr>
          <a:xfrm>
            <a:off x="3059832" y="3789040"/>
            <a:ext cx="72008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9832" y="5661248"/>
            <a:ext cx="72008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6136" y="2708920"/>
            <a:ext cx="72008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ITU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6336" y="4509120"/>
            <a:ext cx="72008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ITU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1700808"/>
            <a:ext cx="8572560" cy="4525963"/>
          </a:xfrm>
        </p:spPr>
        <p:txBody>
          <a:bodyPr>
            <a:noAutofit/>
          </a:bodyPr>
          <a:lstStyle/>
          <a:p>
            <a:pPr latinLnBrk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This study will focus on RTs in Korean conversation and the prosodic cue to elicit the use of RTs</a:t>
            </a:r>
          </a:p>
          <a:p>
            <a:pPr latinLnBrk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Research Questions</a:t>
            </a:r>
          </a:p>
          <a:p>
            <a:pPr marL="1257300" lvl="2" indent="-457200">
              <a:buFont typeface="+mj-ea"/>
              <a:buAutoNum type="circleNumDbPlain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Where do RTs occur?</a:t>
            </a:r>
          </a:p>
          <a:p>
            <a:pPr marL="1257300" lvl="2" indent="-457200">
              <a:buFont typeface="+mj-ea"/>
              <a:buAutoNum type="circleNumDbPlain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Do the functions of RTs differ according to their placement?</a:t>
            </a:r>
          </a:p>
          <a:p>
            <a:pPr marL="1257300" lvl="2" indent="-457200">
              <a:buFont typeface="+mj-ea"/>
              <a:buAutoNum type="circleNumDbPlain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Which boundary tone is more crucial to elicit the use of RTs, rising tone or falling tone?</a:t>
            </a: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554805" cy="85725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Purpose of This Study.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35322" cy="4525963"/>
          </a:xfrm>
        </p:spPr>
        <p:txBody>
          <a:bodyPr>
            <a:noAutofit/>
          </a:bodyPr>
          <a:lstStyle/>
          <a:p>
            <a:pPr eaLnBrk="0" fontAlgn="t" latinLnBrk="0" hangingPunct="0"/>
            <a:r>
              <a:rPr lang="en-US" altLang="ko-KR" sz="2400" dirty="0" smtClean="0"/>
              <a:t>Data</a:t>
            </a:r>
          </a:p>
          <a:p>
            <a:pPr marL="0" indent="0" fontAlgn="t">
              <a:buNone/>
            </a:pPr>
            <a:r>
              <a:rPr lang="en-US" sz="2400" dirty="0"/>
              <a:t>	</a:t>
            </a:r>
            <a:r>
              <a:rPr lang="en-US" sz="2400" dirty="0" smtClean="0"/>
              <a:t>-Telephone conversation collected by Linguistic Data  	Consortium (LDC).</a:t>
            </a:r>
          </a:p>
          <a:p>
            <a:pPr marL="0" indent="0" fontAlgn="t">
              <a:buNone/>
            </a:pPr>
            <a:r>
              <a:rPr lang="en-US" altLang="ko-KR" sz="2400" dirty="0"/>
              <a:t>	</a:t>
            </a:r>
            <a:r>
              <a:rPr lang="en-US" altLang="ko-KR" sz="2400" dirty="0" smtClean="0"/>
              <a:t>-</a:t>
            </a:r>
            <a:r>
              <a:rPr lang="en-US" altLang="ko-KR" sz="2400" dirty="0"/>
              <a:t>C</a:t>
            </a:r>
            <a:r>
              <a:rPr lang="en-US" altLang="ko-KR" sz="2400" dirty="0" smtClean="0"/>
              <a:t>onversation </a:t>
            </a:r>
            <a:r>
              <a:rPr lang="en-US" altLang="ko-KR" sz="2400" dirty="0"/>
              <a:t>between </a:t>
            </a:r>
            <a:r>
              <a:rPr lang="en-US" altLang="ko-KR" sz="2400" dirty="0" smtClean="0"/>
              <a:t>two young </a:t>
            </a:r>
            <a:r>
              <a:rPr lang="en-US" altLang="ko-KR" sz="2400" dirty="0"/>
              <a:t>male </a:t>
            </a:r>
            <a:r>
              <a:rPr lang="en-US" altLang="ko-KR" sz="2400" dirty="0" smtClean="0"/>
              <a:t>speakers in 	their late 10s and early 20s.</a:t>
            </a:r>
            <a:endParaRPr lang="en-US" altLang="ko-KR" sz="2400" dirty="0"/>
          </a:p>
          <a:p>
            <a:pPr marL="0" indent="0" fontAlgn="t">
              <a:buNone/>
            </a:pPr>
            <a:r>
              <a:rPr lang="en-US" sz="2400" dirty="0" smtClean="0"/>
              <a:t>	- The </a:t>
            </a:r>
            <a:r>
              <a:rPr lang="en-US" sz="2400" dirty="0"/>
              <a:t>recorded conversations last up to 30 </a:t>
            </a:r>
            <a:r>
              <a:rPr lang="en-US" sz="2400" dirty="0" smtClean="0"/>
              <a:t>minutes,   	but only 15 minutes were analyzed for my purpose. </a:t>
            </a:r>
            <a:r>
              <a:rPr lang="en-US" sz="2400" dirty="0"/>
              <a:t>	</a:t>
            </a:r>
            <a:r>
              <a:rPr lang="en-US" sz="2400" dirty="0" smtClean="0"/>
              <a:t> </a:t>
            </a:r>
            <a:endParaRPr lang="en-US" altLang="ko-KR" sz="2400" dirty="0" smtClean="0"/>
          </a:p>
          <a:p>
            <a:pPr fontAlgn="t"/>
            <a:r>
              <a:rPr lang="en-US" altLang="ko-KR" sz="2400" dirty="0" smtClean="0"/>
              <a:t>Investigation of prosodic feature</a:t>
            </a:r>
            <a:endParaRPr lang="en-US" altLang="ko-KR" sz="2400" dirty="0"/>
          </a:p>
          <a:p>
            <a:pPr marL="0" indent="0" fontAlgn="t">
              <a:buNone/>
            </a:pPr>
            <a:r>
              <a:rPr lang="en-US" altLang="ko-KR" sz="2400" dirty="0" smtClean="0"/>
              <a:t>	-</a:t>
            </a:r>
            <a:r>
              <a:rPr lang="en-US" altLang="ko-KR" sz="2400" i="1" dirty="0" err="1" smtClean="0"/>
              <a:t>Praat</a:t>
            </a:r>
            <a:r>
              <a:rPr lang="en-US" altLang="ko-KR" sz="2400" dirty="0" smtClean="0"/>
              <a:t> computer software (</a:t>
            </a:r>
            <a:r>
              <a:rPr lang="en-US" altLang="ko-KR" sz="2400" dirty="0" err="1" smtClean="0"/>
              <a:t>Boersma</a:t>
            </a:r>
            <a:r>
              <a:rPr lang="en-US" altLang="ko-KR" sz="2400" dirty="0" smtClean="0"/>
              <a:t> and </a:t>
            </a:r>
            <a:r>
              <a:rPr lang="en-US" altLang="ko-KR" sz="2400" dirty="0" err="1" smtClean="0"/>
              <a:t>Weenkick</a:t>
            </a:r>
            <a:r>
              <a:rPr lang="en-US" altLang="ko-KR" sz="2400" dirty="0" smtClean="0"/>
              <a:t> 	1999-2007) was used. </a:t>
            </a: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554805" cy="85725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Data Collection</a:t>
            </a: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600200"/>
            <a:ext cx="8572560" cy="5257800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They are basically non-floor taking RTs, so if they claim the start of a new turn, they are not regarded as RTs.</a:t>
            </a:r>
          </a:p>
          <a:p>
            <a:pPr marL="0" indent="0" latinLnBrk="0">
              <a:buNone/>
            </a:pPr>
            <a:endParaRPr lang="en-US" altLang="ko-KR" sz="2400" dirty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If a RT serves as the second pair part of an adjacency pair </a:t>
            </a:r>
          </a:p>
          <a:p>
            <a:pPr latinLnBrk="0">
              <a:buNone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	(Sacks et al., 1974), it is not considered a RT.</a:t>
            </a:r>
          </a:p>
          <a:p>
            <a:pPr marL="0" indent="0" latinLnBrk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latinLnBrk="0">
              <a:buFont typeface="Wingdings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 a RT serves as a repair initiator, it is not considered a RT.</a:t>
            </a:r>
            <a:endParaRPr lang="ko-KR" altLang="ko-K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8554805" cy="85725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/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Definition of RTs</a:t>
            </a:r>
            <a:r>
              <a:rPr lang="en-US" altLang="ko-KR" sz="3600" b="1" dirty="0" smtClean="0">
                <a:latin typeface="Times New Roman" pitchFamily="18" charset="0"/>
                <a:cs typeface="Times New Roman" pitchFamily="18" charset="0"/>
              </a:rPr>
              <a:t> for the study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643050"/>
            <a:ext cx="8572560" cy="4525963"/>
          </a:xfrm>
        </p:spPr>
        <p:txBody>
          <a:bodyPr>
            <a:noAutofit/>
          </a:bodyPr>
          <a:lstStyle/>
          <a:p>
            <a:pPr marL="342900" lvl="1" indent="-342900">
              <a:buClrTx/>
              <a:buSzPct val="70000"/>
              <a:buFont typeface="Wingdings"/>
              <a:buChar char=""/>
            </a:pPr>
            <a:r>
              <a:rPr lang="en-US" altLang="ko-KR" sz="2400" dirty="0" smtClean="0">
                <a:sym typeface="Wingdings"/>
              </a:rPr>
              <a:t>RTs are frequently found in the following placements.</a:t>
            </a:r>
          </a:p>
          <a:p>
            <a:pPr marL="857250" lvl="2" indent="-457200">
              <a:buClrTx/>
              <a:buSzPct val="70000"/>
              <a:buFont typeface="+mj-lt"/>
              <a:buAutoNum type="arabicPeriod"/>
            </a:pPr>
            <a:r>
              <a:rPr lang="en-US" altLang="ko-KR" sz="2400" b="1" dirty="0" smtClean="0">
                <a:sym typeface="Wingdings" pitchFamily="2" charset="2"/>
              </a:rPr>
              <a:t>Utterance completion unit</a:t>
            </a:r>
            <a:endParaRPr lang="en-US" altLang="ko-KR" sz="2400" b="1" dirty="0" smtClean="0">
              <a:sym typeface="Wingdings"/>
            </a:endParaRPr>
          </a:p>
          <a:p>
            <a:pPr marL="1314450" lvl="3" indent="-457200">
              <a:buClrTx/>
              <a:buSzPct val="70000"/>
              <a:buFont typeface="+mj-lt"/>
              <a:buAutoNum type="arabicParenR"/>
            </a:pPr>
            <a:r>
              <a:rPr lang="en-US" altLang="ko-KR" sz="2200" dirty="0" smtClean="0">
                <a:sym typeface="Wingdings"/>
              </a:rPr>
              <a:t>Sentential unit </a:t>
            </a:r>
            <a:r>
              <a:rPr lang="en-US" altLang="ko-KR" sz="2200" b="1" dirty="0" smtClean="0">
                <a:sym typeface="Wingdings"/>
              </a:rPr>
              <a:t>: </a:t>
            </a:r>
            <a:r>
              <a:rPr lang="en-US" altLang="ko-KR" sz="2200" dirty="0" smtClean="0">
                <a:sym typeface="Wingdings"/>
              </a:rPr>
              <a:t>it has a sentence ender with finite suffixes and it can have </a:t>
            </a:r>
            <a:r>
              <a:rPr lang="en-US" altLang="ko-KR" sz="2200" dirty="0" err="1" smtClean="0">
                <a:sym typeface="Wingdings"/>
              </a:rPr>
              <a:t>intonational</a:t>
            </a:r>
            <a:r>
              <a:rPr lang="en-US" altLang="ko-KR" sz="2200" dirty="0" smtClean="0">
                <a:sym typeface="Wingdings"/>
              </a:rPr>
              <a:t> and </a:t>
            </a:r>
            <a:r>
              <a:rPr lang="en-US" altLang="ko-KR" sz="2200" dirty="0" err="1" smtClean="0">
                <a:sym typeface="Wingdings"/>
              </a:rPr>
              <a:t>pragmatical</a:t>
            </a:r>
            <a:r>
              <a:rPr lang="en-US" altLang="ko-KR" sz="2200" dirty="0" smtClean="0">
                <a:sym typeface="Wingdings"/>
              </a:rPr>
              <a:t> completion </a:t>
            </a:r>
            <a:r>
              <a:rPr lang="en-US" altLang="ko-KR" sz="2200" dirty="0" smtClean="0">
                <a:sym typeface="Wingdings"/>
              </a:rPr>
              <a:t>cue</a:t>
            </a:r>
            <a:r>
              <a:rPr lang="en-US" altLang="ko-KR" sz="2200" dirty="0" smtClean="0">
                <a:sym typeface="Wingdings"/>
              </a:rPr>
              <a:t> </a:t>
            </a:r>
            <a:r>
              <a:rPr lang="en-US" altLang="ko-KR" sz="2200" dirty="0" smtClean="0">
                <a:sym typeface="Wingdings"/>
              </a:rPr>
              <a:t>(ex. –</a:t>
            </a:r>
            <a:r>
              <a:rPr lang="ko-KR" altLang="en-US" sz="2200" dirty="0" smtClean="0">
                <a:sym typeface="Wingdings"/>
              </a:rPr>
              <a:t>거든</a:t>
            </a:r>
            <a:r>
              <a:rPr lang="en-US" altLang="ko-KR" sz="2200" dirty="0" smtClean="0">
                <a:sym typeface="Wingdings"/>
              </a:rPr>
              <a:t>, -</a:t>
            </a:r>
            <a:r>
              <a:rPr lang="ko-KR" altLang="en-US" sz="2200" dirty="0" smtClean="0">
                <a:sym typeface="Wingdings"/>
              </a:rPr>
              <a:t>고</a:t>
            </a:r>
            <a:r>
              <a:rPr lang="en-US" altLang="ko-KR" sz="2200" dirty="0" smtClean="0">
                <a:sym typeface="Wingdings"/>
              </a:rPr>
              <a:t>).</a:t>
            </a:r>
          </a:p>
          <a:p>
            <a:pPr marL="857250" lvl="2" indent="-457200">
              <a:buClrTx/>
              <a:buSzPct val="70000"/>
              <a:buFont typeface="+mj-lt"/>
              <a:buAutoNum type="arabicPeriod"/>
            </a:pPr>
            <a:r>
              <a:rPr lang="en-US" altLang="ko-KR" sz="2400" b="1" dirty="0" smtClean="0">
                <a:sym typeface="Wingdings"/>
              </a:rPr>
              <a:t>Utterance incompletion unit</a:t>
            </a:r>
          </a:p>
          <a:p>
            <a:pPr marL="1314450" lvl="3" indent="-457200">
              <a:buClrTx/>
              <a:buSzPct val="70000"/>
              <a:buFont typeface="+mj-lt"/>
              <a:buAutoNum type="arabicParenR" startAt="2"/>
            </a:pPr>
            <a:r>
              <a:rPr lang="en-US" altLang="ko-KR" sz="2200" dirty="0" smtClean="0">
                <a:sym typeface="Wingdings" pitchFamily="2" charset="2"/>
              </a:rPr>
              <a:t> </a:t>
            </a:r>
            <a:r>
              <a:rPr lang="en-US" altLang="ko-KR" sz="2200" dirty="0" smtClean="0">
                <a:sym typeface="Wingdings"/>
              </a:rPr>
              <a:t>Clausal unit</a:t>
            </a:r>
            <a:r>
              <a:rPr lang="en-US" altLang="ko-KR" sz="2200" b="1" dirty="0" smtClean="0">
                <a:sym typeface="Wingdings"/>
              </a:rPr>
              <a:t>: </a:t>
            </a:r>
            <a:r>
              <a:rPr lang="en-US" altLang="ko-KR" sz="2200" dirty="0" smtClean="0">
                <a:sym typeface="Wingdings"/>
              </a:rPr>
              <a:t>it has a clausal connective (non-finite suffixes) with or without overt arguments.</a:t>
            </a:r>
          </a:p>
          <a:p>
            <a:pPr marL="1314450" lvl="3" indent="-457200">
              <a:buClrTx/>
              <a:buSzPct val="70000"/>
              <a:buFont typeface="+mj-lt"/>
              <a:buAutoNum type="arabicParenR" startAt="2"/>
            </a:pPr>
            <a:r>
              <a:rPr lang="en-US" altLang="ko-KR" sz="2200" dirty="0" smtClean="0">
                <a:sym typeface="Wingdings"/>
              </a:rPr>
              <a:t>Semi-clausal unit</a:t>
            </a:r>
            <a:r>
              <a:rPr lang="en-US" altLang="ko-KR" sz="2200" b="1" dirty="0" smtClean="0">
                <a:sym typeface="Wingdings"/>
              </a:rPr>
              <a:t>: </a:t>
            </a:r>
            <a:r>
              <a:rPr lang="en-US" altLang="ko-KR" sz="2200" dirty="0" smtClean="0">
                <a:sym typeface="Wingdings"/>
              </a:rPr>
              <a:t>it includes bare noun and phrasal units such as noun phrase and adverb phrase.</a:t>
            </a:r>
            <a:endParaRPr lang="en-US" altLang="ko-KR" sz="2200" dirty="0" smtClean="0"/>
          </a:p>
          <a:p>
            <a:pPr marL="0" lvl="1" indent="0">
              <a:buClrTx/>
              <a:buSzPct val="70000"/>
              <a:buNone/>
            </a:pPr>
            <a:endParaRPr lang="en-US" altLang="ko-KR" sz="2400" dirty="0" smtClean="0"/>
          </a:p>
          <a:p>
            <a:pPr latinLnBrk="0">
              <a:buNone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54805" cy="85725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Finding 1: Placement of RTs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38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51520" y="1484784"/>
            <a:ext cx="9865096" cy="503001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/>
              <a:t>Sentential unit</a:t>
            </a:r>
          </a:p>
          <a:p>
            <a:pPr marL="0" indent="0">
              <a:buNone/>
            </a:pPr>
            <a:endParaRPr lang="en-US" sz="2000" dirty="0"/>
          </a:p>
          <a:p>
            <a:pPr marL="400050" lvl="1" indent="0">
              <a:buNone/>
            </a:pPr>
            <a:r>
              <a:rPr lang="en-US" sz="2000" dirty="0" smtClean="0"/>
              <a:t>1</a:t>
            </a:r>
            <a:r>
              <a:rPr lang="en-US" sz="2000" dirty="0"/>
              <a:t>	A:	</a:t>
            </a:r>
            <a:r>
              <a:rPr lang="ko-KR" altLang="en-US" sz="2000" dirty="0"/>
              <a:t>뭐 대학교 뭐 </a:t>
            </a:r>
            <a:r>
              <a:rPr lang="ko-KR" altLang="en-US" sz="2000" dirty="0" smtClean="0"/>
              <a:t>좀</a:t>
            </a:r>
            <a:r>
              <a:rPr lang="en-US" sz="2000" dirty="0"/>
              <a:t> (.)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잘 되고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smtClean="0"/>
              <a:t>well </a:t>
            </a:r>
            <a:r>
              <a:rPr lang="en-US" sz="2000" dirty="0"/>
              <a:t>university  what a little  well </a:t>
            </a:r>
            <a:r>
              <a:rPr lang="en-US" sz="2000" dirty="0" smtClean="0"/>
              <a:t>become-and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dirty="0"/>
              <a:t>2		</a:t>
            </a:r>
            <a:r>
              <a:rPr lang="ko-KR" altLang="en-US" sz="2000" dirty="0"/>
              <a:t>붙으면</a:t>
            </a:r>
            <a:r>
              <a:rPr lang="en-US" sz="2000" dirty="0"/>
              <a:t>  </a:t>
            </a:r>
            <a:r>
              <a:rPr lang="ko-KR" altLang="en-US" sz="2000" dirty="0"/>
              <a:t>한국</a:t>
            </a:r>
            <a:r>
              <a:rPr lang="en-US" sz="2000" dirty="0"/>
              <a:t>  </a:t>
            </a:r>
            <a:r>
              <a:rPr lang="ko-KR" altLang="en-US" sz="2000" dirty="0"/>
              <a:t>간다고 </a:t>
            </a:r>
            <a:r>
              <a:rPr lang="ko-KR" altLang="en-US" sz="2000" dirty="0" smtClean="0"/>
              <a:t>그러고</a:t>
            </a:r>
            <a:r>
              <a:rPr lang="en-US" altLang="ko-KR" sz="2000" dirty="0" smtClean="0"/>
              <a:t>=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요번에</a:t>
            </a:r>
            <a:r>
              <a:rPr lang="en-US" sz="2000" dirty="0"/>
              <a:t>¿ 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smtClean="0"/>
              <a:t>pass-if</a:t>
            </a:r>
            <a:r>
              <a:rPr lang="en-US" sz="2000" dirty="0"/>
              <a:t>	Korea  go-QT  say-and this </a:t>
            </a:r>
            <a:r>
              <a:rPr lang="en-US" sz="2000" dirty="0" smtClean="0"/>
              <a:t>time-at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smtClean="0"/>
              <a:t>		He </a:t>
            </a:r>
            <a:r>
              <a:rPr lang="en-US" sz="2000" b="1" dirty="0"/>
              <a:t>said, if admitted, he will go to Korea this time.  </a:t>
            </a:r>
            <a:endParaRPr lang="en-US" sz="2000" dirty="0"/>
          </a:p>
          <a:p>
            <a:pPr marL="400050" lvl="1" indent="0">
              <a:buNone/>
            </a:pPr>
            <a:r>
              <a:rPr lang="it-IT" sz="2000" dirty="0" smtClean="0"/>
              <a:t>3.	B</a:t>
            </a:r>
            <a:r>
              <a:rPr lang="it-IT" sz="2000" dirty="0"/>
              <a:t>:	</a:t>
            </a:r>
            <a:r>
              <a:rPr lang="ko-KR" altLang="en-US" sz="2000" dirty="0" smtClean="0"/>
              <a:t>어</a:t>
            </a:r>
            <a:r>
              <a:rPr lang="en-US" altLang="ko-KR" sz="2000" dirty="0" smtClean="0"/>
              <a:t>:</a:t>
            </a:r>
          </a:p>
          <a:p>
            <a:pPr marL="400050" lvl="1" indent="0">
              <a:buNone/>
            </a:pPr>
            <a:r>
              <a:rPr lang="it-IT" sz="2000" dirty="0"/>
              <a:t>		uh-huh</a:t>
            </a:r>
            <a:endParaRPr lang="en-US" sz="2000" dirty="0"/>
          </a:p>
          <a:p>
            <a:pPr marL="0" indent="0">
              <a:buNone/>
            </a:pPr>
            <a:r>
              <a:rPr lang="it-IT" sz="2000" dirty="0"/>
              <a:t>		</a:t>
            </a:r>
            <a:r>
              <a:rPr lang="it-IT" sz="2000" b="1" dirty="0"/>
              <a:t>I see</a:t>
            </a:r>
            <a:endParaRPr lang="en-US" sz="2000" dirty="0"/>
          </a:p>
          <a:p>
            <a:pPr latinLnBrk="0"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62527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Placement of RTs</a:t>
            </a: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78960" y="2970646"/>
            <a:ext cx="246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ym typeface="Wingdings"/>
              </a:rPr>
              <a:t>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Sentential</a:t>
            </a:r>
            <a:endParaRPr lang="en-US" sz="2000" dirty="0"/>
          </a:p>
        </p:txBody>
      </p:sp>
      <p:pic>
        <p:nvPicPr>
          <p:cNvPr id="8" name="뭐 대학교 잘되면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22368" y="11247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2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0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51520" y="1484784"/>
            <a:ext cx="9865096" cy="503001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/>
              <a:t>Clausal &amp; Semi-clausal unit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1	A</a:t>
            </a:r>
            <a:r>
              <a:rPr lang="en-US" sz="2000" dirty="0"/>
              <a:t>:	</a:t>
            </a:r>
            <a:r>
              <a:rPr lang="ko-KR" altLang="en-US" sz="2000" dirty="0" smtClean="0"/>
              <a:t> </a:t>
            </a:r>
            <a:r>
              <a:rPr lang="en-US" sz="2000" dirty="0" smtClean="0"/>
              <a:t>(°</a:t>
            </a:r>
            <a:r>
              <a:rPr lang="en-US" sz="2000" dirty="0" err="1"/>
              <a:t>hhh</a:t>
            </a:r>
            <a:r>
              <a:rPr lang="en-US" sz="2000" dirty="0"/>
              <a:t>) </a:t>
            </a:r>
            <a:r>
              <a:rPr lang="ko-KR" altLang="en-US" sz="2000" dirty="0" smtClean="0"/>
              <a:t>그래</a:t>
            </a:r>
            <a:r>
              <a:rPr lang="en-US" sz="2000" dirty="0" smtClean="0"/>
              <a:t> </a:t>
            </a:r>
            <a:r>
              <a:rPr lang="ko-KR" altLang="en-US" sz="2000" dirty="0"/>
              <a:t>아니 나 </a:t>
            </a:r>
            <a:r>
              <a:rPr lang="ko-KR" altLang="en-US" sz="2000" dirty="0" smtClean="0"/>
              <a:t>요번에 가서</a:t>
            </a:r>
            <a:r>
              <a:rPr lang="en-US" altLang="ko-KR" sz="2000" dirty="0" smtClean="0"/>
              <a:t>[</a:t>
            </a:r>
            <a:r>
              <a:rPr lang="ko-KR" altLang="en-US" sz="2000" dirty="0" smtClean="0"/>
              <a:t>는</a:t>
            </a:r>
            <a:r>
              <a:rPr lang="en-US" altLang="ko-KR" sz="2000" dirty="0" smtClean="0"/>
              <a:t>:</a:t>
            </a:r>
            <a:r>
              <a:rPr lang="en-US" sz="2000" dirty="0"/>
              <a:t>	</a:t>
            </a:r>
            <a:r>
              <a:rPr lang="en-US" sz="2000" dirty="0" smtClean="0"/>
              <a:t>    		</a:t>
            </a:r>
            <a:r>
              <a:rPr lang="en-US" sz="2000" dirty="0"/>
              <a:t>	</a:t>
            </a:r>
            <a:r>
              <a:rPr lang="en-US" sz="2000" dirty="0" smtClean="0"/>
              <a:t>		(breath) so   </a:t>
            </a:r>
            <a:r>
              <a:rPr lang="en-US" sz="2000" dirty="0"/>
              <a:t>no   I   this time-at  go-and-TC		</a:t>
            </a:r>
          </a:p>
          <a:p>
            <a:pPr marL="0" indent="0">
              <a:buNone/>
            </a:pPr>
            <a:r>
              <a:rPr lang="en-US" sz="2000" b="1" dirty="0"/>
              <a:t>		</a:t>
            </a:r>
            <a:r>
              <a:rPr lang="en-US" sz="2000" b="1" dirty="0" smtClean="0"/>
              <a:t>Well</a:t>
            </a:r>
            <a:r>
              <a:rPr lang="en-US" sz="2000" b="1" dirty="0"/>
              <a:t>, when I go there at this </a:t>
            </a:r>
            <a:r>
              <a:rPr lang="en-US" sz="2000" b="1" dirty="0" smtClean="0"/>
              <a:t>time</a:t>
            </a:r>
            <a:endParaRPr lang="en-US" sz="2000" dirty="0"/>
          </a:p>
          <a:p>
            <a:pPr marL="0" indent="0">
              <a:buNone/>
            </a:pPr>
            <a:r>
              <a:rPr lang="de-DE" sz="2000" dirty="0" smtClean="0"/>
              <a:t>2	B</a:t>
            </a:r>
            <a:r>
              <a:rPr lang="de-DE" sz="2000" dirty="0"/>
              <a:t>:	[</a:t>
            </a:r>
            <a:r>
              <a:rPr lang="ko-KR" altLang="en-US" sz="2000" dirty="0" smtClean="0"/>
              <a:t>어</a:t>
            </a:r>
            <a:endParaRPr lang="en-US" sz="2000" dirty="0"/>
          </a:p>
          <a:p>
            <a:pPr marL="0" indent="0">
              <a:buNone/>
            </a:pPr>
            <a:r>
              <a:rPr lang="de-DE" sz="2000" dirty="0" smtClean="0"/>
              <a:t> </a:t>
            </a:r>
            <a:r>
              <a:rPr lang="de-DE" sz="2000" dirty="0"/>
              <a:t>		uh-huh</a:t>
            </a:r>
            <a:endParaRPr lang="en-US" sz="2000" dirty="0"/>
          </a:p>
          <a:p>
            <a:pPr marL="0" indent="0">
              <a:buNone/>
            </a:pPr>
            <a:r>
              <a:rPr lang="de-DE" sz="2000" dirty="0"/>
              <a:t>		</a:t>
            </a:r>
            <a:r>
              <a:rPr lang="de-DE" sz="2000" b="1" dirty="0" smtClean="0"/>
              <a:t>uh-huh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3	A</a:t>
            </a:r>
            <a:r>
              <a:rPr lang="en-US" sz="2000" dirty="0"/>
              <a:t>:	</a:t>
            </a:r>
            <a:r>
              <a:rPr lang="ko-KR" altLang="en-US" sz="2000" dirty="0"/>
              <a:t>나도 진짜 스키 탈 수 </a:t>
            </a:r>
            <a:r>
              <a:rPr lang="ko-KR" altLang="en-US" sz="2000" dirty="0" smtClean="0"/>
              <a:t>있으면</a:t>
            </a:r>
            <a:r>
              <a:rPr lang="en-US" altLang="ko-KR" sz="2000" dirty="0" smtClean="0"/>
              <a:t>:=</a:t>
            </a:r>
            <a:r>
              <a:rPr lang="en-US" sz="2000" dirty="0"/>
              <a:t>		 </a:t>
            </a:r>
            <a:r>
              <a:rPr lang="en-US" sz="2000" dirty="0" smtClean="0"/>
              <a:t>     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/>
              <a:t>		I-also  really  ski  ride-PRS  way  have-if   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b="1" dirty="0"/>
              <a:t>if I also have a chance to ski, </a:t>
            </a:r>
            <a:endParaRPr lang="en-US" sz="2000" dirty="0"/>
          </a:p>
          <a:p>
            <a:pPr marL="0" indent="0">
              <a:buNone/>
            </a:pPr>
            <a:r>
              <a:rPr lang="de-DE" sz="2000" dirty="0" smtClean="0"/>
              <a:t>4	B</a:t>
            </a:r>
            <a:r>
              <a:rPr lang="de-DE" sz="2000" dirty="0"/>
              <a:t>:	 </a:t>
            </a:r>
            <a:r>
              <a:rPr lang="de-DE" sz="2000" dirty="0" smtClean="0"/>
              <a:t>=</a:t>
            </a:r>
            <a:r>
              <a:rPr lang="ko-KR" altLang="en-US" sz="2000" dirty="0" smtClean="0"/>
              <a:t>어</a:t>
            </a:r>
            <a:endParaRPr lang="en-US" sz="2000" dirty="0"/>
          </a:p>
          <a:p>
            <a:pPr marL="0" indent="0">
              <a:buNone/>
            </a:pPr>
            <a:r>
              <a:rPr lang="de-DE" sz="2000" dirty="0"/>
              <a:t>		</a:t>
            </a:r>
            <a:r>
              <a:rPr lang="de-DE" sz="2000" dirty="0" smtClean="0"/>
              <a:t>uh-huh</a:t>
            </a:r>
            <a:endParaRPr lang="en-US" sz="2000" dirty="0"/>
          </a:p>
          <a:p>
            <a:pPr marL="0" indent="0">
              <a:buNone/>
            </a:pPr>
            <a:r>
              <a:rPr lang="de-DE" sz="2000" dirty="0"/>
              <a:t>          	</a:t>
            </a:r>
            <a:r>
              <a:rPr lang="de-DE" sz="2000" dirty="0" smtClean="0"/>
              <a:t>	</a:t>
            </a:r>
            <a:r>
              <a:rPr lang="de-DE" sz="2000" b="1" dirty="0" smtClean="0"/>
              <a:t>uh-huh</a:t>
            </a:r>
            <a:endParaRPr lang="en-US" sz="2000" dirty="0"/>
          </a:p>
          <a:p>
            <a:pPr latinLnBrk="0"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54805" cy="62527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Placement of RTs</a:t>
            </a: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04248" y="224517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ym typeface="Wingdings"/>
              </a:rPr>
              <a:t>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Clausal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804248" y="436510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ym typeface="Wingdings"/>
              </a:rPr>
              <a:t>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Clausal</a:t>
            </a:r>
            <a:endParaRPr lang="en-US" sz="2000" dirty="0"/>
          </a:p>
        </p:txBody>
      </p:sp>
      <p:pic>
        <p:nvPicPr>
          <p:cNvPr id="4" name="요번에 가서는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0232" y="1412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9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51520" y="1643050"/>
            <a:ext cx="9865096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/>
              <a:t>Semi-clausal Unit</a:t>
            </a:r>
            <a:endParaRPr lang="en-US" sz="2400" b="1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1</a:t>
            </a:r>
            <a:r>
              <a:rPr lang="en-US" sz="2000" dirty="0"/>
              <a:t>	B:	=</a:t>
            </a:r>
            <a:r>
              <a:rPr lang="ko-KR" altLang="en-US" sz="2000" dirty="0"/>
              <a:t>우진이는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Wucin</a:t>
            </a:r>
            <a:r>
              <a:rPr lang="en-US" sz="2000" dirty="0" smtClean="0"/>
              <a:t>-TC </a:t>
            </a:r>
          </a:p>
          <a:p>
            <a:pPr marL="0" indent="0">
              <a:buNone/>
            </a:pPr>
            <a:r>
              <a:rPr lang="en-US" sz="2000" dirty="0"/>
              <a:t>		(</a:t>
            </a:r>
            <a:r>
              <a:rPr lang="en-US" sz="2000" b="1" dirty="0"/>
              <a:t>How about) </a:t>
            </a:r>
            <a:r>
              <a:rPr lang="en-US" sz="2000" b="1" dirty="0" err="1"/>
              <a:t>Wucin</a:t>
            </a:r>
            <a:r>
              <a:rPr lang="en-US" sz="2000" b="1" dirty="0" smtClean="0"/>
              <a:t>?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2	A</a:t>
            </a:r>
            <a:r>
              <a:rPr lang="en-US" sz="2000" dirty="0"/>
              <a:t>:	</a:t>
            </a:r>
            <a:r>
              <a:rPr lang="ko-KR" altLang="en-US" sz="2000" dirty="0"/>
              <a:t>우진 형은 에스에이티 시험땜에</a:t>
            </a:r>
            <a:r>
              <a:rPr lang="en-US" sz="2000" dirty="0" smtClean="0"/>
              <a:t>¿        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err="1"/>
              <a:t>Wucin</a:t>
            </a:r>
            <a:r>
              <a:rPr lang="en-US" sz="2000" dirty="0"/>
              <a:t>   brother-TC    SAT        test-because of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b="1" dirty="0"/>
              <a:t>(He could not go) due to the SAT test</a:t>
            </a:r>
            <a:r>
              <a:rPr lang="en-US" sz="2000" b="1" dirty="0" smtClean="0"/>
              <a:t>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3	B:	</a:t>
            </a:r>
            <a:r>
              <a:rPr lang="ko-KR" altLang="en-US" sz="2000" dirty="0"/>
              <a:t>응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     </a:t>
            </a:r>
            <a:r>
              <a:rPr lang="en-US" sz="2000" dirty="0" smtClean="0"/>
              <a:t>	yeah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b="1" dirty="0"/>
              <a:t>I see</a:t>
            </a:r>
            <a:endParaRPr lang="en-US" sz="2000" dirty="0"/>
          </a:p>
          <a:p>
            <a:pPr latinLnBrk="0"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Placement of RTs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3501008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ym typeface="Wingdings" pitchFamily="2" charset="2"/>
              </a:rPr>
              <a:t> 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Semi-clausal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" name="우진형은 SAT시험땜에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62353" y="1268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85926"/>
            <a:ext cx="857256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400" dirty="0" smtClean="0"/>
              <a:t>	</a:t>
            </a:r>
          </a:p>
          <a:p>
            <a:pPr marL="0" indent="0">
              <a:buNone/>
            </a:pPr>
            <a:endParaRPr lang="en-US" altLang="ko-KR" sz="2400" dirty="0"/>
          </a:p>
          <a:p>
            <a:endParaRPr lang="ko-KR" altLang="ko-KR" sz="2400" dirty="0" smtClean="0"/>
          </a:p>
          <a:p>
            <a:pPr latinLnBrk="0">
              <a:buNone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</a:t>
            </a: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554805" cy="85725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RTs According to Placement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13</a:t>
            </a:fld>
            <a:endParaRPr lang="ko-KR" alt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25802"/>
              </p:ext>
            </p:extLst>
          </p:nvPr>
        </p:nvGraphicFramePr>
        <p:xfrm>
          <a:off x="827584" y="1844824"/>
          <a:ext cx="763284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212"/>
                <a:gridCol w="1908212"/>
                <a:gridCol w="2088232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Placement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Types</a:t>
                      </a:r>
                      <a:r>
                        <a:rPr lang="en-US" sz="2400" baseline="0" dirty="0" smtClean="0"/>
                        <a:t> of   RTs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Functions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%</a:t>
                      </a:r>
                    </a:p>
                    <a:p>
                      <a:pPr algn="ctr"/>
                      <a:r>
                        <a:rPr lang="en-US" sz="2400" dirty="0" smtClean="0"/>
                        <a:t>(Tokens)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Sentential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dirty="0" smtClean="0"/>
                        <a:t>어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응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음</a:t>
                      </a:r>
                      <a:endParaRPr lang="en-US" altLang="ko-KR" sz="2400" dirty="0" smtClean="0"/>
                    </a:p>
                    <a:p>
                      <a:pPr algn="l"/>
                      <a:r>
                        <a:rPr lang="ko-KR" altLang="en-US" sz="2400" dirty="0" smtClean="0"/>
                        <a:t>아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오</a:t>
                      </a:r>
                      <a:endParaRPr lang="en-US" altLang="ko-KR" sz="2400" dirty="0" smtClean="0"/>
                    </a:p>
                    <a:p>
                      <a:pPr algn="l"/>
                      <a:r>
                        <a:rPr lang="ko-KR" altLang="en-US" sz="2400" dirty="0" smtClean="0"/>
                        <a:t>그래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그렇지</a:t>
                      </a:r>
                      <a:endParaRPr lang="en-US" altLang="ko-KR" sz="2400" dirty="0" smtClean="0"/>
                    </a:p>
                    <a:p>
                      <a:pPr algn="l"/>
                      <a:r>
                        <a:rPr lang="ko-KR" altLang="en-US" sz="2400" dirty="0" smtClean="0"/>
                        <a:t>그래</a:t>
                      </a:r>
                      <a:r>
                        <a:rPr lang="en-US" altLang="ko-KR" sz="2400" dirty="0" smtClean="0"/>
                        <a:t>?</a:t>
                      </a:r>
                    </a:p>
                    <a:p>
                      <a:pPr algn="l"/>
                      <a:r>
                        <a:rPr lang="ko-KR" altLang="en-US" sz="2400" dirty="0" smtClean="0"/>
                        <a:t>그러던지</a:t>
                      </a:r>
                      <a:endParaRPr lang="en-US" altLang="ko-K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“yes”</a:t>
                      </a:r>
                    </a:p>
                    <a:p>
                      <a:pPr algn="l"/>
                      <a:r>
                        <a:rPr lang="en-US" sz="2400" dirty="0" smtClean="0"/>
                        <a:t>“oh/</a:t>
                      </a:r>
                      <a:r>
                        <a:rPr lang="en-US" sz="2400" baseline="0" dirty="0" smtClean="0"/>
                        <a:t>I see”</a:t>
                      </a:r>
                      <a:endParaRPr lang="en-US" sz="2400" dirty="0" smtClean="0"/>
                    </a:p>
                    <a:p>
                      <a:pPr algn="l"/>
                      <a:r>
                        <a:rPr lang="en-US" sz="2400" dirty="0" smtClean="0"/>
                        <a:t>“you</a:t>
                      </a:r>
                      <a:r>
                        <a:rPr lang="en-US" sz="2400" baseline="0" dirty="0" smtClean="0"/>
                        <a:t>’re right”</a:t>
                      </a:r>
                    </a:p>
                    <a:p>
                      <a:pPr algn="l"/>
                      <a:r>
                        <a:rPr lang="en-US" sz="2400" baseline="0" dirty="0" smtClean="0"/>
                        <a:t>“Really?”</a:t>
                      </a:r>
                    </a:p>
                    <a:p>
                      <a:pPr algn="l"/>
                      <a:r>
                        <a:rPr lang="en-US" sz="2400" baseline="0" dirty="0" smtClean="0"/>
                        <a:t>“do whatever”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Clausal</a:t>
                      </a:r>
                    </a:p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dirty="0" smtClean="0"/>
                        <a:t>어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음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“Uh-huh”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Semi-clausal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2400" dirty="0" smtClean="0"/>
                        <a:t>어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응</a:t>
                      </a:r>
                      <a:r>
                        <a:rPr lang="en-US" altLang="ko-KR" sz="2400" dirty="0" smtClean="0"/>
                        <a:t>/</a:t>
                      </a:r>
                      <a:r>
                        <a:rPr lang="ko-KR" altLang="en-US" sz="2400" dirty="0" smtClean="0"/>
                        <a:t>음</a:t>
                      </a:r>
                      <a:endParaRPr lang="en-US" altLang="ko-K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“Uh-huh”</a:t>
                      </a:r>
                    </a:p>
                    <a:p>
                      <a:pPr algn="l"/>
                      <a:r>
                        <a:rPr lang="en-US" sz="2400" dirty="0" smtClean="0"/>
                        <a:t>“yeah”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90719" y="2966137"/>
            <a:ext cx="158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56.3</a:t>
            </a:r>
            <a:r>
              <a:rPr lang="en-US" sz="2400" dirty="0" smtClean="0">
                <a:solidFill>
                  <a:srgbClr val="FF0000"/>
                </a:solidFill>
              </a:rPr>
              <a:t>%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(40/71)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55323" y="4581128"/>
            <a:ext cx="158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26.8</a:t>
            </a:r>
            <a:r>
              <a:rPr lang="en-US" sz="2400" dirty="0" smtClean="0">
                <a:solidFill>
                  <a:srgbClr val="FF0000"/>
                </a:solidFill>
              </a:rPr>
              <a:t>%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(19/71)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39" y="5412125"/>
            <a:ext cx="158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16.9</a:t>
            </a:r>
            <a:r>
              <a:rPr lang="en-US" sz="2400" dirty="0" smtClean="0">
                <a:solidFill>
                  <a:srgbClr val="FF0000"/>
                </a:solidFill>
              </a:rPr>
              <a:t>%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(12/71)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82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810856"/>
          </a:xfrm>
        </p:spPr>
        <p:txBody>
          <a:bodyPr>
            <a:noAutofit/>
          </a:bodyPr>
          <a:lstStyle/>
          <a:p>
            <a:pPr marL="342900" lvl="1" indent="-342900">
              <a:buClrTx/>
              <a:buSzPct val="70000"/>
              <a:buFont typeface="Wingdings"/>
              <a:buChar char=""/>
            </a:pPr>
            <a:r>
              <a:rPr lang="en-US" altLang="ko-KR" sz="2400" dirty="0" smtClean="0">
                <a:sym typeface="Wingdings"/>
              </a:rPr>
              <a:t>Adopting K-</a:t>
            </a:r>
            <a:r>
              <a:rPr lang="en-US" altLang="ko-KR" sz="2400" dirty="0" err="1" smtClean="0">
                <a:sym typeface="Wingdings"/>
              </a:rPr>
              <a:t>ToBI</a:t>
            </a:r>
            <a:r>
              <a:rPr lang="en-US" altLang="ko-KR" sz="2400" dirty="0" smtClean="0">
                <a:sym typeface="Wingdings"/>
              </a:rPr>
              <a:t> (Korean </a:t>
            </a:r>
            <a:r>
              <a:rPr lang="en-US" altLang="ko-KR" sz="2400" dirty="0" err="1" smtClean="0">
                <a:sym typeface="Wingdings"/>
              </a:rPr>
              <a:t>TOnes</a:t>
            </a:r>
            <a:r>
              <a:rPr lang="en-US" altLang="ko-KR" sz="2400" dirty="0" smtClean="0">
                <a:sym typeface="Wingdings"/>
              </a:rPr>
              <a:t> and Break Indices) (</a:t>
            </a:r>
            <a:r>
              <a:rPr lang="en-US" altLang="ko-KR" sz="2400" dirty="0">
                <a:sym typeface="Wingdings"/>
              </a:rPr>
              <a:t>Jun 2000)</a:t>
            </a:r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endParaRPr lang="ko-KR" altLang="ko-KR" sz="2400" dirty="0" smtClean="0"/>
          </a:p>
          <a:p>
            <a:pPr>
              <a:buNone/>
            </a:pPr>
            <a:r>
              <a:rPr lang="en-US" altLang="ko-KR" sz="2000" dirty="0"/>
              <a:t>						</a:t>
            </a:r>
            <a:endParaRPr lang="en-US" altLang="ko-KR" sz="2000" b="1" dirty="0"/>
          </a:p>
          <a:p>
            <a:pPr>
              <a:buNone/>
            </a:pPr>
            <a:r>
              <a:rPr lang="en-US" altLang="ko-KR" sz="2000" b="1" dirty="0" smtClean="0"/>
              <a:t>						                IP</a:t>
            </a:r>
            <a:r>
              <a:rPr lang="en-US" altLang="ko-KR" sz="2000" dirty="0"/>
              <a:t>: Intonation Phrase, </a:t>
            </a:r>
            <a:r>
              <a:rPr lang="en-US" altLang="ko-KR" sz="2000" dirty="0" smtClean="0"/>
              <a:t>							</a:t>
            </a:r>
            <a:r>
              <a:rPr lang="en-US" altLang="ko-KR" sz="2000" b="1" dirty="0" smtClean="0"/>
              <a:t>AP</a:t>
            </a:r>
            <a:r>
              <a:rPr lang="en-US" altLang="ko-KR" sz="2000" dirty="0"/>
              <a:t>: Accentual Phrase </a:t>
            </a:r>
            <a:br>
              <a:rPr lang="en-US" altLang="ko-KR" sz="2000" dirty="0"/>
            </a:br>
            <a:r>
              <a:rPr lang="en-US" altLang="ko-KR" sz="2000" dirty="0" smtClean="0"/>
              <a:t>					</a:t>
            </a:r>
            <a:r>
              <a:rPr lang="en-US" altLang="ko-KR" sz="2000" b="1" dirty="0" smtClean="0"/>
              <a:t>w</a:t>
            </a:r>
            <a:r>
              <a:rPr lang="en-US" altLang="ko-KR" sz="2000" b="1" dirty="0"/>
              <a:t>: </a:t>
            </a:r>
            <a:r>
              <a:rPr lang="en-US" altLang="ko-KR" sz="2000" dirty="0"/>
              <a:t>phonological word, s: syllable 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900" dirty="0" smtClean="0"/>
          </a:p>
          <a:p>
            <a:pPr>
              <a:buFont typeface="Wingdings" pitchFamily="2" charset="2"/>
              <a:buChar char="ü"/>
            </a:pPr>
            <a:r>
              <a:rPr lang="en-US" altLang="ko-KR" sz="2400" dirty="0" smtClean="0"/>
              <a:t>IP can have one or more APs and is marked by a boundary tone (%) and final lengthening.</a:t>
            </a:r>
          </a:p>
          <a:p>
            <a:pPr>
              <a:buNone/>
            </a:pPr>
            <a:r>
              <a:rPr lang="en-US" altLang="ko-KR" sz="2000" dirty="0" smtClean="0"/>
              <a:t>	</a:t>
            </a:r>
          </a:p>
          <a:p>
            <a:pPr>
              <a:buNone/>
            </a:pPr>
            <a:r>
              <a:rPr lang="en-US" altLang="ko-KR" sz="2000" dirty="0"/>
              <a:t>	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75951" y="548680"/>
            <a:ext cx="8554805" cy="85725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Prosody of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Turn Unit Boundary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pic>
        <p:nvPicPr>
          <p:cNvPr id="5" name="Picture 4" descr="image4B6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5636" y="2757569"/>
            <a:ext cx="3960440" cy="2664296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10" idx="1"/>
          </p:cNvCxnSpPr>
          <p:nvPr/>
        </p:nvCxnSpPr>
        <p:spPr>
          <a:xfrm>
            <a:off x="3635896" y="2835251"/>
            <a:ext cx="2592288" cy="281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10" idx="1"/>
          </p:cNvCxnSpPr>
          <p:nvPr/>
        </p:nvCxnSpPr>
        <p:spPr>
          <a:xfrm flipV="1">
            <a:off x="2915816" y="3117186"/>
            <a:ext cx="3312368" cy="239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28184" y="2763243"/>
            <a:ext cx="27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Two </a:t>
            </a:r>
            <a:r>
              <a:rPr lang="en-US" sz="2000" dirty="0" err="1" smtClean="0"/>
              <a:t>intonationally</a:t>
            </a:r>
            <a:r>
              <a:rPr lang="en-US" sz="2000" dirty="0" smtClean="0"/>
              <a:t>          defined prosodic units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51520" y="1643050"/>
            <a:ext cx="986509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1</a:t>
            </a:r>
            <a:r>
              <a:rPr lang="en-US" sz="2000" dirty="0"/>
              <a:t>	B:	=</a:t>
            </a:r>
            <a:r>
              <a:rPr lang="ko-KR" altLang="en-US" sz="2000" dirty="0"/>
              <a:t>우진이는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Wucin</a:t>
            </a:r>
            <a:r>
              <a:rPr lang="en-US" sz="2000" dirty="0" smtClean="0"/>
              <a:t>-TC </a:t>
            </a:r>
          </a:p>
          <a:p>
            <a:pPr marL="0" indent="0">
              <a:buNone/>
            </a:pPr>
            <a:r>
              <a:rPr lang="en-US" sz="2000" dirty="0"/>
              <a:t>		(</a:t>
            </a:r>
            <a:r>
              <a:rPr lang="en-US" sz="2000" b="1" dirty="0"/>
              <a:t>How about) </a:t>
            </a:r>
            <a:r>
              <a:rPr lang="en-US" sz="2000" b="1" dirty="0" err="1"/>
              <a:t>Wucin</a:t>
            </a:r>
            <a:r>
              <a:rPr lang="en-US" sz="2000" b="1" dirty="0" smtClean="0"/>
              <a:t>?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2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	A</a:t>
            </a:r>
            <a:r>
              <a:rPr lang="en-US" sz="2000" dirty="0"/>
              <a:t>:	</a:t>
            </a:r>
            <a:r>
              <a:rPr lang="ko-KR" altLang="en-US" sz="2000" dirty="0"/>
              <a:t>우진 형은 에스에이티 시험땜에</a:t>
            </a:r>
            <a:r>
              <a:rPr lang="en-US" sz="2000" dirty="0" smtClean="0"/>
              <a:t>¿        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err="1"/>
              <a:t>Wucin</a:t>
            </a:r>
            <a:r>
              <a:rPr lang="en-US" sz="2000" dirty="0"/>
              <a:t>   brother-TC    SAT        test-because of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b="1" dirty="0"/>
              <a:t>(He could not go) due to the SAT test</a:t>
            </a:r>
            <a:r>
              <a:rPr lang="en-US" sz="2000" b="1" dirty="0" smtClean="0"/>
              <a:t>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3	B:	</a:t>
            </a:r>
            <a:r>
              <a:rPr lang="ko-KR" altLang="en-US" sz="2000" dirty="0"/>
              <a:t>응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     </a:t>
            </a:r>
            <a:r>
              <a:rPr lang="en-US" sz="2000" dirty="0" smtClean="0"/>
              <a:t>	yeah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b="1" dirty="0"/>
              <a:t>I see</a:t>
            </a:r>
            <a:endParaRPr lang="en-US" sz="2000" dirty="0"/>
          </a:p>
          <a:p>
            <a:pPr latinLnBrk="0"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IP and AP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우진형은 SAT시험땜에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2353" y="1268760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0016" y="3150938"/>
            <a:ext cx="6214392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[[</a:t>
            </a:r>
            <a:r>
              <a:rPr lang="ko-KR" altLang="en-US" sz="2400" dirty="0" smtClean="0"/>
              <a:t>우진 형은</a:t>
            </a:r>
            <a:r>
              <a:rPr lang="en-US" altLang="ko-KR" sz="2400" dirty="0" smtClean="0"/>
              <a:t>]</a:t>
            </a:r>
            <a:r>
              <a:rPr lang="en-US" altLang="ko-KR" dirty="0" smtClean="0"/>
              <a:t>AP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[</a:t>
            </a:r>
            <a:r>
              <a:rPr lang="ko-KR" altLang="en-US" sz="2400" dirty="0" smtClean="0"/>
              <a:t>에스에이티 시험땜</a:t>
            </a:r>
            <a:r>
              <a:rPr lang="ko-KR" altLang="en-US" sz="2400" dirty="0" smtClean="0">
                <a:solidFill>
                  <a:srgbClr val="FF0000"/>
                </a:solidFill>
              </a:rPr>
              <a:t>에</a:t>
            </a:r>
            <a:r>
              <a:rPr lang="en-US" sz="2400" dirty="0" smtClean="0"/>
              <a:t>¿</a:t>
            </a:r>
            <a:r>
              <a:rPr lang="en-US" altLang="ko-KR" sz="2400" dirty="0"/>
              <a:t> ]</a:t>
            </a:r>
            <a:r>
              <a:rPr lang="en-US" altLang="ko-KR" dirty="0" smtClean="0"/>
              <a:t>AP</a:t>
            </a:r>
            <a:r>
              <a:rPr lang="en-US" altLang="ko-KR" sz="2400" dirty="0" smtClean="0"/>
              <a:t>]IP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6488299" y="3639986"/>
            <a:ext cx="1196391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LH%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97247" y="3639986"/>
            <a:ext cx="1196391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HL%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4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2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9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525963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Semi-clausal Unit (HL%)</a:t>
            </a: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28596" y="714356"/>
            <a:ext cx="8554805" cy="857256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100" dirty="0" smtClean="0">
                <a:ln w="18000">
                  <a:noFill/>
                  <a:prstDash val="solid"/>
                </a:ln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Boundary Tone (%)  of ITUs</a:t>
            </a:r>
            <a:endParaRPr kumimoji="0" lang="ko-KR" altLang="en-US" sz="36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98" y="2476927"/>
            <a:ext cx="7200800" cy="360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5656" y="5618553"/>
            <a:ext cx="46284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우진 형은          에스에이티   </a:t>
            </a:r>
            <a:r>
              <a:rPr lang="ko-KR" altLang="en-US" sz="2000" dirty="0"/>
              <a:t>땜</a:t>
            </a:r>
            <a:r>
              <a:rPr lang="ko-KR" altLang="en-US" sz="2000" dirty="0" smtClean="0">
                <a:solidFill>
                  <a:srgbClr val="FF0000"/>
                </a:solidFill>
              </a:rPr>
              <a:t>에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61647" y="5626390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응</a:t>
            </a:r>
            <a:endParaRPr lang="en-US" sz="2000" dirty="0"/>
          </a:p>
        </p:txBody>
      </p:sp>
      <p:pic>
        <p:nvPicPr>
          <p:cNvPr id="3" name="우진형은 SA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64088" y="1466524"/>
            <a:ext cx="609600" cy="609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824450" y="4571206"/>
            <a:ext cx="619757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2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525963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Semi-clausal Unit (HL%)</a:t>
            </a: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28596" y="714356"/>
            <a:ext cx="8554805" cy="857256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3600" b="1" spc="100" dirty="0" smtClean="0">
                <a:ln w="18000">
                  <a:noFill/>
                  <a:prstDash val="solid"/>
                </a:ln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Boundary Tone (%)  of ITUs</a:t>
            </a:r>
            <a: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ko-KR" altLang="en-US" sz="36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95510" y="3995884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Did you do that?</a:t>
            </a:r>
            <a:endParaRPr lang="ko-KR" altLang="en-US" sz="16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292080" y="450912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/>
          <p:nvPr/>
        </p:nvPicPr>
        <p:blipFill>
          <a:blip r:embed="rId5" cstate="print"/>
          <a:srcRect l="7335" t="15106" r="4592" b="11489"/>
          <a:stretch>
            <a:fillRect/>
          </a:stretch>
        </p:blipFill>
        <p:spPr bwMode="auto">
          <a:xfrm>
            <a:off x="827585" y="2248644"/>
            <a:ext cx="6905764" cy="3156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06211" y="4371201"/>
            <a:ext cx="1793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mtClean="0"/>
              <a:t>한동준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995936" y="4373602"/>
            <a:ext cx="216024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안치환  </a:t>
            </a:r>
            <a:r>
              <a:rPr lang="en-US" altLang="ko-KR" sz="2000" dirty="0" smtClean="0">
                <a:solidFill>
                  <a:srgbClr val="002060"/>
                </a:solidFill>
              </a:rPr>
              <a:t>(HL%)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05998" y="3726842"/>
            <a:ext cx="946122" cy="6172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좋아하는 가수들이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1552" y="1540277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04248" y="4362638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아</a:t>
            </a:r>
            <a:r>
              <a:rPr lang="en-US" altLang="ko-KR" sz="2000" dirty="0" smtClean="0"/>
              <a:t>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889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525963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Clausal Unit (HL%)</a:t>
            </a: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28596" y="714356"/>
            <a:ext cx="8554805" cy="857256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3600" b="1" spc="100" dirty="0" smtClean="0">
                <a:ln w="18000">
                  <a:noFill/>
                  <a:prstDash val="solid"/>
                </a:ln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Boundary Tone (%)  of ITUs</a:t>
            </a:r>
            <a: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ko-KR" altLang="en-US" sz="36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95510" y="3995884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Did you do that?</a:t>
            </a:r>
            <a:endParaRPr lang="ko-KR" alt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516216" y="39958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yes</a:t>
            </a:r>
            <a:endParaRPr lang="ko-KR" altLang="en-US" b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292080" y="450912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54424"/>
            <a:ext cx="7200800" cy="34228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91131" y="5405266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확실</a:t>
            </a:r>
            <a:r>
              <a:rPr lang="en-US" altLang="ko-KR" sz="2000" dirty="0" smtClean="0"/>
              <a:t>:</a:t>
            </a:r>
            <a:r>
              <a:rPr lang="ko-KR" altLang="en-US" sz="2000" dirty="0" smtClean="0"/>
              <a:t>히는            모르겠는</a:t>
            </a:r>
            <a:r>
              <a:rPr lang="ko-KR" altLang="en-US" sz="2000" dirty="0" smtClean="0">
                <a:solidFill>
                  <a:srgbClr val="FF0000"/>
                </a:solidFill>
              </a:rPr>
              <a:t>데</a:t>
            </a:r>
            <a:r>
              <a:rPr lang="ko-KR" altLang="en-US" sz="2000" dirty="0" smtClean="0">
                <a:solidFill>
                  <a:srgbClr val="0070C0"/>
                </a:solidFill>
              </a:rPr>
              <a:t> 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73309" y="5405266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어</a:t>
            </a:r>
            <a:endParaRPr lang="en-US" sz="2000" dirty="0"/>
          </a:p>
        </p:txBody>
      </p:sp>
      <p:pic>
        <p:nvPicPr>
          <p:cNvPr id="3" name="확실히는 모르겠는데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47320" y="1844824"/>
            <a:ext cx="609600" cy="6096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5956920" y="4394344"/>
            <a:ext cx="788897" cy="6172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2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525963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Sentential Unit (HL%)</a:t>
            </a: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28596" y="714356"/>
            <a:ext cx="8554805" cy="857256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3600" b="1" spc="100" dirty="0" smtClean="0">
                <a:ln w="18000">
                  <a:noFill/>
                  <a:prstDash val="solid"/>
                </a:ln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Boundary Tone (%)  of ITUs</a:t>
            </a:r>
            <a: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o-KR" altLang="en-US" sz="3600" b="0" i="0" u="none" strike="noStrike" kern="1200" cap="none" spc="100" normalizeH="0" baseline="0" noProof="0" dirty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ko-KR" altLang="en-US" sz="36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 l="6980" t="13404" r="5071" b="13404"/>
          <a:stretch>
            <a:fillRect/>
          </a:stretch>
        </p:blipFill>
        <p:spPr bwMode="auto">
          <a:xfrm>
            <a:off x="1115616" y="2470819"/>
            <a:ext cx="7200800" cy="348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19672" y="5157192"/>
            <a:ext cx="40324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남자가            얘기하잖</a:t>
            </a:r>
            <a:r>
              <a:rPr lang="ko-KR" altLang="en-US" sz="2000" dirty="0" smtClean="0">
                <a:solidFill>
                  <a:srgbClr val="FF0000"/>
                </a:solidFill>
              </a:rPr>
              <a:t>아</a:t>
            </a:r>
            <a:r>
              <a:rPr lang="ko-KR" altLang="en-US" sz="2000" dirty="0" smtClean="0"/>
              <a:t>  </a:t>
            </a:r>
            <a:r>
              <a:rPr lang="en-US" altLang="ko-KR" sz="2000" dirty="0" smtClean="0">
                <a:solidFill>
                  <a:srgbClr val="0070C0"/>
                </a:solidFill>
              </a:rPr>
              <a:t>(HL%)</a:t>
            </a:r>
            <a:r>
              <a:rPr lang="ko-KR" altLang="en-US" sz="2000" dirty="0" smtClean="0">
                <a:solidFill>
                  <a:srgbClr val="0070C0"/>
                </a:solidFill>
              </a:rPr>
              <a:t> 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00192" y="5157192"/>
            <a:ext cx="158417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어</a:t>
            </a:r>
            <a:endParaRPr lang="en-US" sz="2000" dirty="0"/>
          </a:p>
        </p:txBody>
      </p:sp>
      <p:pic>
        <p:nvPicPr>
          <p:cNvPr id="3" name="남자가 얘기하잖아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3163" y="1642270"/>
            <a:ext cx="609600" cy="6096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566921" y="4451176"/>
            <a:ext cx="919479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3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525963"/>
          </a:xfrm>
        </p:spPr>
        <p:txBody>
          <a:bodyPr>
            <a:noAutofit/>
          </a:bodyPr>
          <a:lstStyle/>
          <a:p>
            <a:pPr latinLnBrk="0">
              <a:buFont typeface="Wingdings" pitchFamily="2" charset="2"/>
              <a:buChar char="Ø"/>
            </a:pPr>
            <a:r>
              <a:rPr lang="en-US" altLang="ko-KR" sz="2400" dirty="0" smtClean="0">
                <a:latin typeface="Times New Roman" pitchFamily="18" charset="0"/>
                <a:cs typeface="Times New Roman" pitchFamily="18" charset="0"/>
              </a:rPr>
              <a:t>Rising Tone (LH%)    ~</a:t>
            </a:r>
            <a:r>
              <a:rPr lang="ko-KR" altLang="en-US" sz="2400" dirty="0" smtClean="0">
                <a:latin typeface="Times New Roman" pitchFamily="18" charset="0"/>
                <a:cs typeface="Times New Roman" pitchFamily="18" charset="0"/>
              </a:rPr>
              <a:t>거든</a:t>
            </a: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endParaRPr lang="en-US" altLang="ko-KR" sz="2400" dirty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endParaRPr lang="en-US" altLang="ko-KR" sz="24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Font typeface="Wingdings" pitchFamily="2" charset="2"/>
              <a:buChar char="Ø"/>
            </a:pPr>
            <a:endParaRPr lang="ko-KR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o-KR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28596" y="714356"/>
            <a:ext cx="8554805" cy="857256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100" dirty="0" smtClean="0">
                <a:ln w="18000">
                  <a:noFill/>
                  <a:prstDash val="solid"/>
                </a:ln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Boundary Tone (%)  of ITUs</a:t>
            </a:r>
            <a:endParaRPr kumimoji="0" lang="ko-KR" altLang="en-US" sz="36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5" cstate="print"/>
          <a:srcRect l="6847" t="13404" r="5186" b="13404"/>
          <a:stretch>
            <a:fillRect/>
          </a:stretch>
        </p:blipFill>
        <p:spPr bwMode="auto">
          <a:xfrm>
            <a:off x="683568" y="2420888"/>
            <a:ext cx="7632847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3569" y="5101589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요번에 또 학교 갈</a:t>
            </a:r>
            <a:r>
              <a:rPr lang="en-US" altLang="ko-KR" sz="2000" dirty="0" smtClean="0"/>
              <a:t>--</a:t>
            </a:r>
            <a:r>
              <a:rPr lang="ko-KR" altLang="en-US" sz="2000" dirty="0" smtClean="0"/>
              <a:t>학교에서</a:t>
            </a:r>
            <a:endParaRPr lang="en-US" altLang="ko-KR" sz="2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067944" y="5123539"/>
            <a:ext cx="273630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스키타는 거 있었거</a:t>
            </a:r>
            <a:r>
              <a:rPr lang="ko-KR" altLang="en-US" sz="2000" dirty="0" smtClean="0">
                <a:solidFill>
                  <a:srgbClr val="FF0000"/>
                </a:solidFill>
              </a:rPr>
              <a:t>든</a:t>
            </a:r>
            <a:r>
              <a:rPr lang="ko-KR" altLang="en-US" sz="2000" dirty="0" smtClean="0"/>
              <a:t> </a:t>
            </a:r>
            <a:r>
              <a:rPr lang="ko-KR" altLang="en-US" sz="2000" dirty="0" smtClean="0">
                <a:solidFill>
                  <a:srgbClr val="002060"/>
                </a:solidFill>
              </a:rPr>
              <a:t>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2370" y="5136199"/>
            <a:ext cx="62967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어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63313" y="5521791"/>
            <a:ext cx="79279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2060"/>
                </a:solidFill>
              </a:rPr>
              <a:t>LH%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3" name="요번에 또 학교에 갈 학교에서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4978" y="1571612"/>
            <a:ext cx="609600" cy="6096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4578" y="4247170"/>
            <a:ext cx="619757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9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57158" y="1643050"/>
            <a:ext cx="8607330" cy="4525963"/>
          </a:xfrm>
        </p:spPr>
        <p:txBody>
          <a:bodyPr>
            <a:noAutofit/>
          </a:bodyPr>
          <a:lstStyle/>
          <a:p>
            <a:pPr lvl="2" indent="-342900" latinLnBrk="0">
              <a:buFont typeface="Wingdings" pitchFamily="2" charset="2"/>
              <a:buChar char="ü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Different typological features from English 	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e.g.) The agglutinative word morphology, a predicate-final word order, scrambled word order, null subject and null object construction…</a:t>
            </a:r>
          </a:p>
          <a:p>
            <a:pPr lvl="2" indent="-342900" latinLnBrk="0">
              <a:buFont typeface="Wingdings" pitchFamily="2" charset="2"/>
              <a:buChar char="ü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Prosodic features of ITUs to elicit the non-primary speaker’s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RTs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2" indent="-342900" latinLnBrk="0"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These features provide different interactional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resource from English.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eaLnBrk="0" latinLnBrk="0" hangingPunct="0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Teaching about the relationship between Korean boundary tone    and RT will help KFLs to understand the nature of Korean conversation and to make more interactive Korean conversation. </a:t>
            </a:r>
            <a:endParaRPr lang="en-US" altLang="ko-KR" sz="18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atinLnBrk="0">
              <a:buNone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altLang="ko-KR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ko-KR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54805" cy="85725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/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Summary and Implication</a:t>
            </a:r>
            <a: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o-KR" alt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ko-KR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E21-2EAF-4526-B024-1A0F3E100F1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5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2442</TotalTime>
  <Words>1076</Words>
  <Application>Microsoft Office PowerPoint</Application>
  <PresentationFormat>On-screen Show (4:3)</PresentationFormat>
  <Paragraphs>282</Paragraphs>
  <Slides>21</Slides>
  <Notes>15</Notes>
  <HiddenSlides>1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고구려 벽화</vt:lpstr>
      <vt:lpstr>Reactive Tokens and the Prosodic Features of Turn Unit Boundary in Korean</vt:lpstr>
      <vt:lpstr>PowerPoint Presentation</vt:lpstr>
      <vt:lpstr>Reactive Tokens in English  </vt:lpstr>
      <vt:lpstr>Reactive Tokens in Korean </vt:lpstr>
      <vt:lpstr>Rising Pitch (?) at Turn Unit Boundary </vt:lpstr>
      <vt:lpstr>Purpose of This Study. </vt:lpstr>
      <vt:lpstr>Data Collection</vt:lpstr>
      <vt:lpstr>  Definition of RTs for the study  </vt:lpstr>
      <vt:lpstr> Finding 1: Placement of RTs </vt:lpstr>
      <vt:lpstr> Placement of RTs</vt:lpstr>
      <vt:lpstr> Placement of RTs</vt:lpstr>
      <vt:lpstr> Placement of RTs </vt:lpstr>
      <vt:lpstr> RTs According to Placement </vt:lpstr>
      <vt:lpstr> Prosody of Turn Unit Boundary </vt:lpstr>
      <vt:lpstr> IP and AP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Summary and Implication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Reactive Tokens in Korean and Japanese Interactional Communication</dc:title>
  <dc:creator>HP Authorized Customer</dc:creator>
  <cp:lastModifiedBy>Oksim Kim</cp:lastModifiedBy>
  <cp:revision>234</cp:revision>
  <dcterms:created xsi:type="dcterms:W3CDTF">2009-08-05T03:51:01Z</dcterms:created>
  <dcterms:modified xsi:type="dcterms:W3CDTF">2012-06-30T18:57:43Z</dcterms:modified>
</cp:coreProperties>
</file>