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handoutMasterIdLst>
    <p:handoutMasterId r:id="rId27"/>
  </p:handoutMasterIdLst>
  <p:sldIdLst>
    <p:sldId id="258" r:id="rId2"/>
    <p:sldId id="257" r:id="rId3"/>
    <p:sldId id="259" r:id="rId4"/>
    <p:sldId id="260" r:id="rId5"/>
    <p:sldId id="261" r:id="rId6"/>
    <p:sldId id="262" r:id="rId7"/>
    <p:sldId id="263" r:id="rId8"/>
    <p:sldId id="264" r:id="rId9"/>
    <p:sldId id="265" r:id="rId10"/>
    <p:sldId id="266" r:id="rId11"/>
    <p:sldId id="267" r:id="rId12"/>
    <p:sldId id="268" r:id="rId13"/>
    <p:sldId id="269" r:id="rId14"/>
    <p:sldId id="283" r:id="rId15"/>
    <p:sldId id="274" r:id="rId16"/>
    <p:sldId id="275" r:id="rId17"/>
    <p:sldId id="276" r:id="rId18"/>
    <p:sldId id="277" r:id="rId19"/>
    <p:sldId id="278" r:id="rId20"/>
    <p:sldId id="279" r:id="rId21"/>
    <p:sldId id="281" r:id="rId22"/>
    <p:sldId id="282" r:id="rId23"/>
    <p:sldId id="284" r:id="rId24"/>
    <p:sldId id="285" r:id="rId25"/>
  </p:sldIdLst>
  <p:sldSz cx="9144000" cy="6858000" type="screen4x3"/>
  <p:notesSz cx="9236075" cy="7010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85" autoAdjust="0"/>
    <p:restoredTop sz="94660"/>
  </p:normalViewPr>
  <p:slideViewPr>
    <p:cSldViewPr>
      <p:cViewPr varScale="1">
        <p:scale>
          <a:sx n="74" d="100"/>
          <a:sy n="74" d="100"/>
        </p:scale>
        <p:origin x="-546" y="-90"/>
      </p:cViewPr>
      <p:guideLst>
        <p:guide orient="horz" pos="2160"/>
        <p:guide pos="2880"/>
      </p:guideLst>
    </p:cSldViewPr>
  </p:slideViewPr>
  <p:notesTextViewPr>
    <p:cViewPr>
      <p:scale>
        <a:sx n="100" d="100"/>
        <a:sy n="100" d="100"/>
      </p:scale>
      <p:origin x="0" y="0"/>
    </p:cViewPr>
  </p:notesTextViewPr>
  <p:notesViewPr>
    <p:cSldViewPr>
      <p:cViewPr varScale="1">
        <p:scale>
          <a:sx n="86" d="100"/>
          <a:sy n="86" d="100"/>
        </p:scale>
        <p:origin x="-1974" y="-84"/>
      </p:cViewPr>
      <p:guideLst>
        <p:guide orient="horz" pos="2208"/>
        <p:guide pos="2909"/>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50520"/>
          </a:xfrm>
          <a:prstGeom prst="rect">
            <a:avLst/>
          </a:prstGeom>
        </p:spPr>
        <p:txBody>
          <a:bodyPr vert="horz" wrap="square" lIns="93177" tIns="46589" rIns="93177" bIns="46589" numCol="1" anchor="t" anchorCtr="0" compatLnSpc="1">
            <a:prstTxWarp prst="textNoShape">
              <a:avLst/>
            </a:prstTxWarp>
          </a:bodyPr>
          <a:lstStyle>
            <a:lvl1pPr>
              <a:defRPr sz="1200">
                <a:latin typeface="Calibri" pitchFamily="34" charset="0"/>
              </a:defRPr>
            </a:lvl1pPr>
          </a:lstStyle>
          <a:p>
            <a:pPr>
              <a:defRPr/>
            </a:pPr>
            <a:endParaRPr lang="en-US"/>
          </a:p>
        </p:txBody>
      </p:sp>
      <p:sp>
        <p:nvSpPr>
          <p:cNvPr id="3" name="Date Placeholder 2"/>
          <p:cNvSpPr>
            <a:spLocks noGrp="1"/>
          </p:cNvSpPr>
          <p:nvPr>
            <p:ph type="dt" sz="quarter" idx="1"/>
          </p:nvPr>
        </p:nvSpPr>
        <p:spPr>
          <a:xfrm>
            <a:off x="5231639" y="0"/>
            <a:ext cx="4002299" cy="350520"/>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pitchFamily="34" charset="0"/>
              </a:defRPr>
            </a:lvl1pPr>
          </a:lstStyle>
          <a:p>
            <a:pPr>
              <a:defRPr/>
            </a:pPr>
            <a:r>
              <a:rPr lang="en-US" smtClean="0"/>
              <a:t>7/1/2012 (AATK)</a:t>
            </a:r>
            <a:endParaRPr lang="en-US"/>
          </a:p>
        </p:txBody>
      </p:sp>
      <p:sp>
        <p:nvSpPr>
          <p:cNvPr id="4" name="Footer Placeholder 3"/>
          <p:cNvSpPr>
            <a:spLocks noGrp="1"/>
          </p:cNvSpPr>
          <p:nvPr>
            <p:ph type="ftr" sz="quarter" idx="2"/>
          </p:nvPr>
        </p:nvSpPr>
        <p:spPr>
          <a:xfrm>
            <a:off x="0" y="6658664"/>
            <a:ext cx="4002299" cy="350520"/>
          </a:xfrm>
          <a:prstGeom prst="rect">
            <a:avLst/>
          </a:prstGeom>
        </p:spPr>
        <p:txBody>
          <a:bodyPr vert="horz" wrap="square" lIns="93177" tIns="46589" rIns="93177" bIns="46589" numCol="1" anchor="b" anchorCtr="0" compatLnSpc="1">
            <a:prstTxWarp prst="textNoShape">
              <a:avLst/>
            </a:prstTxWarp>
          </a:bodyPr>
          <a:lstStyle>
            <a:lvl1pPr>
              <a:defRPr sz="1200">
                <a:latin typeface="Calibri" pitchFamily="34" charset="0"/>
              </a:defRPr>
            </a:lvl1pPr>
          </a:lstStyle>
          <a:p>
            <a:pPr>
              <a:defRPr/>
            </a:pPr>
            <a:endParaRPr lang="en-US"/>
          </a:p>
        </p:txBody>
      </p:sp>
      <p:sp>
        <p:nvSpPr>
          <p:cNvPr id="5" name="Slide Number Placeholder 4"/>
          <p:cNvSpPr>
            <a:spLocks noGrp="1"/>
          </p:cNvSpPr>
          <p:nvPr>
            <p:ph type="sldNum" sz="quarter" idx="3"/>
          </p:nvPr>
        </p:nvSpPr>
        <p:spPr>
          <a:xfrm>
            <a:off x="5231639" y="6658664"/>
            <a:ext cx="4002299" cy="350520"/>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pitchFamily="34" charset="0"/>
              </a:defRPr>
            </a:lvl1pPr>
          </a:lstStyle>
          <a:p>
            <a:pPr>
              <a:defRPr/>
            </a:pPr>
            <a:fld id="{636FC5D7-8111-45FD-863D-475AE5DF771F}" type="slidenum">
              <a:rPr lang="en-US"/>
              <a:pPr>
                <a:defRPr/>
              </a:pPr>
              <a:t>‹#›</a:t>
            </a:fld>
            <a:endParaRPr lang="en-US"/>
          </a:p>
        </p:txBody>
      </p:sp>
    </p:spTree>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50520"/>
          </a:xfrm>
          <a:prstGeom prst="rect">
            <a:avLst/>
          </a:prstGeom>
        </p:spPr>
        <p:txBody>
          <a:bodyPr vert="horz" lIns="93177" tIns="46589" rIns="93177" bIns="46589" rtlCol="0"/>
          <a:lstStyle>
            <a:lvl1pPr algn="l">
              <a:defRPr sz="1200"/>
            </a:lvl1pPr>
          </a:lstStyle>
          <a:p>
            <a:pPr>
              <a:defRPr/>
            </a:pPr>
            <a:endParaRPr lang="en-US"/>
          </a:p>
        </p:txBody>
      </p:sp>
      <p:sp>
        <p:nvSpPr>
          <p:cNvPr id="3" name="Date Placeholder 2"/>
          <p:cNvSpPr>
            <a:spLocks noGrp="1"/>
          </p:cNvSpPr>
          <p:nvPr>
            <p:ph type="dt" idx="1"/>
          </p:nvPr>
        </p:nvSpPr>
        <p:spPr>
          <a:xfrm>
            <a:off x="5231639" y="0"/>
            <a:ext cx="4002299" cy="350520"/>
          </a:xfrm>
          <a:prstGeom prst="rect">
            <a:avLst/>
          </a:prstGeom>
        </p:spPr>
        <p:txBody>
          <a:bodyPr vert="horz" lIns="93177" tIns="46589" rIns="93177" bIns="46589" rtlCol="0"/>
          <a:lstStyle>
            <a:lvl1pPr algn="r">
              <a:defRPr sz="1200"/>
            </a:lvl1pPr>
          </a:lstStyle>
          <a:p>
            <a:pPr>
              <a:defRPr/>
            </a:pPr>
            <a:r>
              <a:rPr lang="en-US" smtClean="0"/>
              <a:t>7/1/2012 (AATK)</a:t>
            </a:r>
            <a:endParaRPr lang="en-US"/>
          </a:p>
        </p:txBody>
      </p:sp>
      <p:sp>
        <p:nvSpPr>
          <p:cNvPr id="4" name="Slide Image Placeholder 3"/>
          <p:cNvSpPr>
            <a:spLocks noGrp="1" noRot="1" noChangeAspect="1"/>
          </p:cNvSpPr>
          <p:nvPr>
            <p:ph type="sldImg" idx="2"/>
          </p:nvPr>
        </p:nvSpPr>
        <p:spPr>
          <a:xfrm>
            <a:off x="2865438" y="525463"/>
            <a:ext cx="3505200" cy="2628900"/>
          </a:xfrm>
          <a:prstGeom prst="rect">
            <a:avLst/>
          </a:prstGeom>
          <a:noFill/>
          <a:ln w="12700">
            <a:solidFill>
              <a:prstClr val="black"/>
            </a:solidFill>
          </a:ln>
        </p:spPr>
        <p:txBody>
          <a:bodyPr vert="horz" lIns="93177" tIns="46589" rIns="93177" bIns="46589" rtlCol="0" anchor="ctr"/>
          <a:lstStyle/>
          <a:p>
            <a:pPr lvl="0"/>
            <a:endParaRPr lang="en-US" noProof="0" smtClean="0"/>
          </a:p>
        </p:txBody>
      </p:sp>
      <p:sp>
        <p:nvSpPr>
          <p:cNvPr id="5" name="Notes Placeholder 4"/>
          <p:cNvSpPr>
            <a:spLocks noGrp="1"/>
          </p:cNvSpPr>
          <p:nvPr>
            <p:ph type="body" sz="quarter" idx="3"/>
          </p:nvPr>
        </p:nvSpPr>
        <p:spPr>
          <a:xfrm>
            <a:off x="923608" y="3329940"/>
            <a:ext cx="7388860" cy="3154680"/>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6658664"/>
            <a:ext cx="4002299" cy="350520"/>
          </a:xfrm>
          <a:prstGeom prst="rect">
            <a:avLst/>
          </a:prstGeom>
        </p:spPr>
        <p:txBody>
          <a:bodyPr vert="horz" lIns="93177" tIns="46589" rIns="93177" bIns="46589"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5231639" y="6658664"/>
            <a:ext cx="4002299" cy="350520"/>
          </a:xfrm>
          <a:prstGeom prst="rect">
            <a:avLst/>
          </a:prstGeom>
        </p:spPr>
        <p:txBody>
          <a:bodyPr vert="horz" lIns="93177" tIns="46589" rIns="93177" bIns="46589" rtlCol="0" anchor="b"/>
          <a:lstStyle>
            <a:lvl1pPr algn="r">
              <a:defRPr sz="1200"/>
            </a:lvl1pPr>
          </a:lstStyle>
          <a:p>
            <a:pPr>
              <a:defRPr/>
            </a:pPr>
            <a:fld id="{84FC6F30-91AB-44F5-971A-6F121375528E}" type="slidenum">
              <a:rPr lang="en-US"/>
              <a:pPr>
                <a:defRPr/>
              </a:pPr>
              <a:t>‹#›</a:t>
            </a:fld>
            <a:endParaRPr lang="en-US"/>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4FC6F30-91AB-44F5-971A-6F121375528E}" type="slidenum">
              <a:rPr lang="en-US" smtClean="0"/>
              <a:pPr>
                <a:defRPr/>
              </a:pPr>
              <a:t>1</a:t>
            </a:fld>
            <a:endParaRPr lang="en-US"/>
          </a:p>
        </p:txBody>
      </p:sp>
      <p:sp>
        <p:nvSpPr>
          <p:cNvPr id="5" name="Date Placeholder 4"/>
          <p:cNvSpPr>
            <a:spLocks noGrp="1"/>
          </p:cNvSpPr>
          <p:nvPr>
            <p:ph type="dt" idx="11"/>
          </p:nvPr>
        </p:nvSpPr>
        <p:spPr/>
        <p:txBody>
          <a:bodyPr/>
          <a:lstStyle/>
          <a:p>
            <a:pPr>
              <a:defRPr/>
            </a:pPr>
            <a:r>
              <a:rPr lang="en-US" smtClean="0"/>
              <a:t>7/1/2012 (AATK)</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4FC6F30-91AB-44F5-971A-6F121375528E}" type="slidenum">
              <a:rPr lang="en-US" smtClean="0"/>
              <a:pPr>
                <a:defRPr/>
              </a:pPr>
              <a:t>18</a:t>
            </a:fld>
            <a:endParaRPr lang="en-US"/>
          </a:p>
        </p:txBody>
      </p:sp>
      <p:sp>
        <p:nvSpPr>
          <p:cNvPr id="5" name="Date Placeholder 4"/>
          <p:cNvSpPr>
            <a:spLocks noGrp="1"/>
          </p:cNvSpPr>
          <p:nvPr>
            <p:ph type="dt" idx="11"/>
          </p:nvPr>
        </p:nvSpPr>
        <p:spPr/>
        <p:txBody>
          <a:bodyPr/>
          <a:lstStyle/>
          <a:p>
            <a:pPr>
              <a:defRPr/>
            </a:pPr>
            <a:r>
              <a:rPr lang="en-US" smtClean="0"/>
              <a:t>7/1/2012 (AATK)</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Date Placeholder 3"/>
          <p:cNvSpPr>
            <a:spLocks noGrp="1"/>
          </p:cNvSpPr>
          <p:nvPr>
            <p:ph type="dt" idx="10"/>
          </p:nvPr>
        </p:nvSpPr>
        <p:spPr/>
        <p:txBody>
          <a:bodyPr/>
          <a:lstStyle/>
          <a:p>
            <a:pPr>
              <a:defRPr/>
            </a:pPr>
            <a:r>
              <a:rPr lang="en-US" smtClean="0"/>
              <a:t>7/1/2012 (AATK)</a:t>
            </a:r>
            <a:endParaRPr lang="en-US"/>
          </a:p>
        </p:txBody>
      </p:sp>
      <p:sp>
        <p:nvSpPr>
          <p:cNvPr id="5" name="Slide Number Placeholder 4"/>
          <p:cNvSpPr>
            <a:spLocks noGrp="1"/>
          </p:cNvSpPr>
          <p:nvPr>
            <p:ph type="sldNum" sz="quarter" idx="11"/>
          </p:nvPr>
        </p:nvSpPr>
        <p:spPr/>
        <p:txBody>
          <a:bodyPr/>
          <a:lstStyle/>
          <a:p>
            <a:pPr>
              <a:defRPr/>
            </a:pPr>
            <a:fld id="{84FC6F30-91AB-44F5-971A-6F121375528E}" type="slidenum">
              <a:rPr lang="en-US" smtClean="0"/>
              <a:pPr>
                <a:defRPr/>
              </a:pPr>
              <a:t>21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4FC6F30-91AB-44F5-971A-6F121375528E}" type="slidenum">
              <a:rPr lang="en-US" smtClean="0"/>
              <a:pPr>
                <a:defRPr/>
              </a:pPr>
              <a:t>22</a:t>
            </a:fld>
            <a:endParaRPr lang="en-US"/>
          </a:p>
        </p:txBody>
      </p:sp>
      <p:sp>
        <p:nvSpPr>
          <p:cNvPr id="5" name="Date Placeholder 4"/>
          <p:cNvSpPr>
            <a:spLocks noGrp="1"/>
          </p:cNvSpPr>
          <p:nvPr>
            <p:ph type="dt" idx="11"/>
          </p:nvPr>
        </p:nvSpPr>
        <p:spPr/>
        <p:txBody>
          <a:bodyPr/>
          <a:lstStyle/>
          <a:p>
            <a:pPr>
              <a:defRPr/>
            </a:pPr>
            <a:r>
              <a:rPr lang="en-US" smtClean="0"/>
              <a:t>7/1/2012 (AATK)</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4FC6F30-91AB-44F5-971A-6F121375528E}" type="slidenum">
              <a:rPr lang="en-US" smtClean="0"/>
              <a:pPr>
                <a:defRPr/>
              </a:pPr>
              <a:t>23</a:t>
            </a:fld>
            <a:endParaRPr lang="en-US"/>
          </a:p>
        </p:txBody>
      </p:sp>
      <p:sp>
        <p:nvSpPr>
          <p:cNvPr id="5" name="Date Placeholder 4"/>
          <p:cNvSpPr>
            <a:spLocks noGrp="1"/>
          </p:cNvSpPr>
          <p:nvPr>
            <p:ph type="dt" idx="11"/>
          </p:nvPr>
        </p:nvSpPr>
        <p:spPr/>
        <p:txBody>
          <a:bodyPr/>
          <a:lstStyle/>
          <a:p>
            <a:pPr>
              <a:defRPr/>
            </a:pPr>
            <a:r>
              <a:rPr lang="en-US" smtClean="0"/>
              <a:t>7/1/2012 (AATK)</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E7C0F43-12E2-440B-9EC2-A7009D5E20FA}" type="datetime1">
              <a:rPr lang="en-US" smtClean="0"/>
              <a:pPr>
                <a:defRPr/>
              </a:pPr>
              <a:t>7/1/2012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F170876-694E-4C2A-B743-587781A9488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14C34EFA-CF5A-4530-ACF6-FC04642B3774}" type="datetime1">
              <a:rPr lang="en-US" smtClean="0"/>
              <a:pPr>
                <a:defRPr/>
              </a:pPr>
              <a:t>7/1/2012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898426-EB7D-4598-8834-86A8C520460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8FA89D4-1324-4859-9A35-53008E1DE207}" type="datetime1">
              <a:rPr lang="en-US" smtClean="0"/>
              <a:pPr>
                <a:defRPr/>
              </a:pPr>
              <a:t>7/1/2012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7244D2F-CFC0-4874-9296-4FDFE52D46F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08A0794-C09F-4E4D-9A6A-963DCCFB1895}" type="datetime1">
              <a:rPr lang="en-US" smtClean="0"/>
              <a:pPr>
                <a:defRPr/>
              </a:pPr>
              <a:t>7/1/2012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4376CED-A25B-4675-B065-3DAA0C1EF95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F2D64B5-CCCD-4136-B43E-7894F683C90D}" type="datetime1">
              <a:rPr lang="en-US" smtClean="0"/>
              <a:pPr>
                <a:defRPr/>
              </a:pPr>
              <a:t>7/1/2012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FEC01FE-331F-4BF7-AA74-9122C31FBBA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5F16344-06FD-404E-B5BA-310746C940FF}" type="datetime1">
              <a:rPr lang="en-US" smtClean="0"/>
              <a:pPr>
                <a:defRPr/>
              </a:pPr>
              <a:t>7/1/2012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474D294-A109-4B03-9398-81256CA93AE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E098DE9-ABA5-48EA-A9B4-D7FD4DD680AC}" type="datetime1">
              <a:rPr lang="en-US" smtClean="0"/>
              <a:pPr>
                <a:defRPr/>
              </a:pPr>
              <a:t>7/1/2012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CD8C88B-620A-44E7-B340-349BBEAF0F8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6D6F891-848C-4D5A-AA3F-7A04B5F13F0E}" type="datetime1">
              <a:rPr lang="en-US" smtClean="0"/>
              <a:pPr>
                <a:defRPr/>
              </a:pPr>
              <a:t>7/1/2012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B7CB95F-FB22-44D6-BAF8-8A9C74B8470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7876E7D-1CCB-4812-AB05-66FA26A51E00}" type="datetime1">
              <a:rPr lang="en-US" smtClean="0"/>
              <a:pPr>
                <a:defRPr/>
              </a:pPr>
              <a:t>7/1/2012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122DE90-95F8-43F4-BF66-CFB7813335F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3947BC8-6A7D-423D-BD87-3189E321D406}" type="datetime1">
              <a:rPr lang="en-US" smtClean="0"/>
              <a:pPr>
                <a:defRPr/>
              </a:pPr>
              <a:t>7/1/2012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AFB368B-0206-4CD2-B455-676403F28E9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5982B9C-FA99-42C7-AB41-BE1DE3EDDBA6}" type="datetime1">
              <a:rPr lang="en-US" smtClean="0"/>
              <a:pPr>
                <a:defRPr/>
              </a:pPr>
              <a:t>7/1/2012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5896874-85E0-419E-92DA-11459DF4516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7" descr="DLI-Slide-Template-Final.jpg"/>
          <p:cNvPicPr>
            <a:picLocks noChangeAspect="1"/>
          </p:cNvPicPr>
          <p:nvPr userDrawn="1"/>
        </p:nvPicPr>
        <p:blipFill>
          <a:blip r:embed="rId13" cstate="print"/>
          <a:srcRect/>
          <a:stretch>
            <a:fillRect/>
          </a:stretch>
        </p:blipFill>
        <p:spPr bwMode="auto">
          <a:xfrm>
            <a:off x="0" y="0"/>
            <a:ext cx="9144000" cy="1600200"/>
          </a:xfrm>
          <a:prstGeom prst="rect">
            <a:avLst/>
          </a:prstGeom>
          <a:noFill/>
          <a:ln w="9525">
            <a:noFill/>
            <a:miter lim="800000"/>
            <a:headEnd/>
            <a:tailEnd/>
          </a:ln>
        </p:spPr>
      </p:pic>
      <p:sp>
        <p:nvSpPr>
          <p:cNvPr id="1027" name="Title Placeholder 1"/>
          <p:cNvSpPr>
            <a:spLocks noGrp="1"/>
          </p:cNvSpPr>
          <p:nvPr>
            <p:ph type="title"/>
          </p:nvPr>
        </p:nvSpPr>
        <p:spPr bwMode="auto">
          <a:xfrm>
            <a:off x="1371600" y="274638"/>
            <a:ext cx="7467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Arial Bold Italic 40pt Black</a:t>
            </a:r>
          </a:p>
        </p:txBody>
      </p:sp>
      <p:sp>
        <p:nvSpPr>
          <p:cNvPr id="1028" name="Text Placeholder 2"/>
          <p:cNvSpPr>
            <a:spLocks noGrp="1"/>
          </p:cNvSpPr>
          <p:nvPr>
            <p:ph type="body" idx="1"/>
          </p:nvPr>
        </p:nvSpPr>
        <p:spPr bwMode="auto">
          <a:xfrm>
            <a:off x="457200" y="1752600"/>
            <a:ext cx="82296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pPr>
              <a:defRPr/>
            </a:pPr>
            <a:fld id="{722752BE-6769-4321-A227-D0F30EEAF5E6}" type="datetime1">
              <a:rPr lang="en-US" smtClean="0"/>
              <a:pPr>
                <a:defRPr/>
              </a:pPr>
              <a:t>7/1/2012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pPr>
              <a:defRPr/>
            </a:pPr>
            <a:fld id="{03ADC9C1-1878-4D2E-B4E3-8BDAD1E2F0C1}" type="slidenum">
              <a:rPr lang="en-US"/>
              <a:pPr>
                <a:defRPr/>
              </a:pPr>
              <a:t>‹#›</a:t>
            </a:fld>
            <a:endParaRPr lang="en-US"/>
          </a:p>
        </p:txBody>
      </p:sp>
      <p:pic>
        <p:nvPicPr>
          <p:cNvPr id="1032" name="Picture 3" descr="DLI crest.png"/>
          <p:cNvPicPr>
            <a:picLocks noChangeAspect="1"/>
          </p:cNvPicPr>
          <p:nvPr userDrawn="1"/>
        </p:nvPicPr>
        <p:blipFill>
          <a:blip r:embed="rId14" cstate="print"/>
          <a:srcRect/>
          <a:stretch>
            <a:fillRect/>
          </a:stretch>
        </p:blipFill>
        <p:spPr bwMode="auto">
          <a:xfrm>
            <a:off x="304800" y="152400"/>
            <a:ext cx="914400" cy="1219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000" b="1" i="1"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000" b="1" i="1">
          <a:solidFill>
            <a:schemeClr val="tx1"/>
          </a:solidFill>
          <a:latin typeface="Arial" charset="0"/>
          <a:cs typeface="Arial" charset="0"/>
        </a:defRPr>
      </a:lvl2pPr>
      <a:lvl3pPr algn="ctr" rtl="0" eaLnBrk="0" fontAlgn="base" hangingPunct="0">
        <a:spcBef>
          <a:spcPct val="0"/>
        </a:spcBef>
        <a:spcAft>
          <a:spcPct val="0"/>
        </a:spcAft>
        <a:defRPr sz="4000" b="1" i="1">
          <a:solidFill>
            <a:schemeClr val="tx1"/>
          </a:solidFill>
          <a:latin typeface="Arial" charset="0"/>
          <a:cs typeface="Arial" charset="0"/>
        </a:defRPr>
      </a:lvl3pPr>
      <a:lvl4pPr algn="ctr" rtl="0" eaLnBrk="0" fontAlgn="base" hangingPunct="0">
        <a:spcBef>
          <a:spcPct val="0"/>
        </a:spcBef>
        <a:spcAft>
          <a:spcPct val="0"/>
        </a:spcAft>
        <a:defRPr sz="4000" b="1" i="1">
          <a:solidFill>
            <a:schemeClr val="tx1"/>
          </a:solidFill>
          <a:latin typeface="Arial" charset="0"/>
          <a:cs typeface="Arial" charset="0"/>
        </a:defRPr>
      </a:lvl4pPr>
      <a:lvl5pPr algn="ctr" rtl="0" eaLnBrk="0" fontAlgn="base" hangingPunct="0">
        <a:spcBef>
          <a:spcPct val="0"/>
        </a:spcBef>
        <a:spcAft>
          <a:spcPct val="0"/>
        </a:spcAft>
        <a:defRPr sz="4000" b="1" i="1">
          <a:solidFill>
            <a:schemeClr val="tx1"/>
          </a:solidFill>
          <a:latin typeface="Arial" charset="0"/>
          <a:cs typeface="Arial"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Grammar%20Checklist%20Sample.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sunkwang.bae@dliflc.edu" TargetMode="External"/><Relationship Id="rId2" Type="http://schemas.openxmlformats.org/officeDocument/2006/relationships/hyperlink" Target="http://oda.dliflc.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Grp="1" noChangeArrowheads="1"/>
          </p:cNvSpPr>
          <p:nvPr>
            <p:ph type="subTitle" idx="1"/>
          </p:nvPr>
        </p:nvSpPr>
        <p:spPr>
          <a:xfrm>
            <a:off x="1447800" y="5257800"/>
            <a:ext cx="6629400" cy="1447800"/>
          </a:xfrm>
          <a:solidFill>
            <a:srgbClr val="FFFFFF"/>
          </a:solidFill>
          <a:ln>
            <a:solidFill>
              <a:srgbClr val="000000"/>
            </a:solidFill>
          </a:ln>
        </p:spPr>
        <p:txBody>
          <a:bodyPr/>
          <a:lstStyle/>
          <a:p>
            <a:pPr algn="l">
              <a:buFont typeface="Arial" charset="0"/>
              <a:buNone/>
            </a:pPr>
            <a:r>
              <a:rPr lang="en-US" sz="1600" dirty="0" smtClean="0">
                <a:solidFill>
                  <a:schemeClr val="tx1"/>
                </a:solidFill>
                <a:latin typeface="Arial" charset="0"/>
              </a:rPr>
              <a:t>This speech/presentation is authorized by the Defense Language Institute Foreign Language Center and the Department of Defense.  Contents of this presentation are not necessarily the official views of, or endorsed by, the U.S. Government, </a:t>
            </a:r>
            <a:r>
              <a:rPr lang="en-US" sz="1600" dirty="0" err="1" smtClean="0">
                <a:solidFill>
                  <a:schemeClr val="tx1"/>
                </a:solidFill>
                <a:latin typeface="Arial" charset="0"/>
              </a:rPr>
              <a:t>DoD</a:t>
            </a:r>
            <a:r>
              <a:rPr lang="en-US" sz="1600" dirty="0" smtClean="0">
                <a:solidFill>
                  <a:schemeClr val="tx1"/>
                </a:solidFill>
                <a:latin typeface="Arial" charset="0"/>
              </a:rPr>
              <a:t>, Department of the Army, or DLIFLC.</a:t>
            </a:r>
          </a:p>
        </p:txBody>
      </p:sp>
      <p:sp>
        <p:nvSpPr>
          <p:cNvPr id="2051" name="Text Box 6"/>
          <p:cNvSpPr txBox="1">
            <a:spLocks noChangeArrowheads="1"/>
          </p:cNvSpPr>
          <p:nvPr/>
        </p:nvSpPr>
        <p:spPr bwMode="auto">
          <a:xfrm>
            <a:off x="304800" y="1600200"/>
            <a:ext cx="8545513" cy="1569660"/>
          </a:xfrm>
          <a:prstGeom prst="rect">
            <a:avLst/>
          </a:prstGeom>
          <a:noFill/>
          <a:ln w="9525">
            <a:noFill/>
            <a:miter lim="800000"/>
            <a:headEnd/>
            <a:tailEnd/>
          </a:ln>
        </p:spPr>
        <p:txBody>
          <a:bodyPr>
            <a:spAutoFit/>
          </a:bodyPr>
          <a:lstStyle/>
          <a:p>
            <a:pPr algn="ctr"/>
            <a:r>
              <a:rPr lang="en-US" sz="3200" b="1" dirty="0" smtClean="0">
                <a:solidFill>
                  <a:srgbClr val="4E6068"/>
                </a:solidFill>
              </a:rPr>
              <a:t>Assessing Oral Proficiency and Grammatical Errors: </a:t>
            </a:r>
          </a:p>
          <a:p>
            <a:pPr algn="ctr"/>
            <a:r>
              <a:rPr lang="en-US" sz="3200" b="1" dirty="0" smtClean="0">
                <a:solidFill>
                  <a:srgbClr val="4E6068"/>
                </a:solidFill>
              </a:rPr>
              <a:t>Secondary Analysis of DA Interview Data </a:t>
            </a:r>
            <a:endParaRPr lang="en-US" sz="3200" b="1" dirty="0">
              <a:solidFill>
                <a:srgbClr val="4E6068"/>
              </a:solidFill>
            </a:endParaRPr>
          </a:p>
        </p:txBody>
      </p:sp>
      <p:sp>
        <p:nvSpPr>
          <p:cNvPr id="2052" name="Text Box 7"/>
          <p:cNvSpPr txBox="1">
            <a:spLocks noChangeArrowheads="1"/>
          </p:cNvSpPr>
          <p:nvPr/>
        </p:nvSpPr>
        <p:spPr bwMode="auto">
          <a:xfrm>
            <a:off x="1295400" y="3810000"/>
            <a:ext cx="7239000" cy="646331"/>
          </a:xfrm>
          <a:prstGeom prst="rect">
            <a:avLst/>
          </a:prstGeom>
          <a:noFill/>
          <a:ln w="9525">
            <a:noFill/>
            <a:miter lim="800000"/>
            <a:headEnd/>
            <a:tailEnd/>
          </a:ln>
        </p:spPr>
        <p:txBody>
          <a:bodyPr wrap="square">
            <a:spAutoFit/>
          </a:bodyPr>
          <a:lstStyle/>
          <a:p>
            <a:r>
              <a:rPr lang="en-US" dirty="0"/>
              <a:t>Sun-Kwang </a:t>
            </a:r>
            <a:r>
              <a:rPr lang="en-US" dirty="0" smtClean="0"/>
              <a:t>Bae, Curriculum </a:t>
            </a:r>
            <a:r>
              <a:rPr lang="en-US" dirty="0"/>
              <a:t>Development </a:t>
            </a:r>
            <a:r>
              <a:rPr lang="en-US" dirty="0" smtClean="0"/>
              <a:t>Division, DLIFLC</a:t>
            </a:r>
          </a:p>
          <a:p>
            <a:r>
              <a:rPr lang="en-US" dirty="0" smtClean="0"/>
              <a:t>David Moon, Technology Integration Division, DLIFLC</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457200" y="2057400"/>
            <a:ext cx="8534400" cy="4419600"/>
          </a:xfrm>
        </p:spPr>
        <p:txBody>
          <a:bodyPr/>
          <a:lstStyle/>
          <a:p>
            <a:r>
              <a:rPr lang="en-US" dirty="0" smtClean="0"/>
              <a:t>The Study Question</a:t>
            </a:r>
          </a:p>
          <a:p>
            <a:r>
              <a:rPr lang="en-US" dirty="0" smtClean="0"/>
              <a:t>Background</a:t>
            </a:r>
          </a:p>
          <a:p>
            <a:r>
              <a:rPr lang="en-US" dirty="0" smtClean="0"/>
              <a:t>The Study</a:t>
            </a:r>
          </a:p>
          <a:p>
            <a:r>
              <a:rPr lang="en-US" dirty="0" smtClean="0"/>
              <a:t>Results</a:t>
            </a:r>
          </a:p>
          <a:p>
            <a:r>
              <a:rPr lang="en-US" dirty="0" smtClean="0"/>
              <a:t>Discussions</a:t>
            </a:r>
          </a:p>
          <a:p>
            <a:r>
              <a:rPr lang="en-US" dirty="0" smtClean="0"/>
              <a:t>Q &amp; A</a:t>
            </a:r>
          </a:p>
        </p:txBody>
      </p:sp>
      <p:sp>
        <p:nvSpPr>
          <p:cNvPr id="3075" name="Title Placeholder 1"/>
          <p:cNvSpPr>
            <a:spLocks noGrp="1"/>
          </p:cNvSpPr>
          <p:nvPr>
            <p:ph type="title"/>
          </p:nvPr>
        </p:nvSpPr>
        <p:spPr>
          <a:xfrm>
            <a:off x="1219200" y="274638"/>
            <a:ext cx="7543800" cy="1143000"/>
          </a:xfrm>
        </p:spPr>
        <p:txBody>
          <a:bodyPr/>
          <a:lstStyle/>
          <a:p>
            <a:r>
              <a:rPr lang="en-US" dirty="0" smtClean="0">
                <a:latin typeface="Arial" charset="0"/>
                <a:cs typeface="Arial" charset="0"/>
              </a:rPr>
              <a:t>Presentation Outline</a:t>
            </a:r>
          </a:p>
        </p:txBody>
      </p:sp>
      <p:sp>
        <p:nvSpPr>
          <p:cNvPr id="4" name="Slide Number Placeholder 3"/>
          <p:cNvSpPr>
            <a:spLocks noGrp="1"/>
          </p:cNvSpPr>
          <p:nvPr>
            <p:ph type="sldNum" sz="quarter" idx="12"/>
          </p:nvPr>
        </p:nvSpPr>
        <p:spPr/>
        <p:txBody>
          <a:bodyPr/>
          <a:lstStyle/>
          <a:p>
            <a:pPr>
              <a:defRPr/>
            </a:pPr>
            <a:fld id="{64898426-EB7D-4598-8834-86A8C520460A}"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457200" y="2057400"/>
            <a:ext cx="8534400" cy="4419600"/>
          </a:xfrm>
        </p:spPr>
        <p:txBody>
          <a:bodyPr/>
          <a:lstStyle/>
          <a:p>
            <a:pPr>
              <a:buNone/>
            </a:pPr>
            <a:r>
              <a:rPr lang="en-US" dirty="0" smtClean="0"/>
              <a:t>	</a:t>
            </a:r>
          </a:p>
          <a:p>
            <a:pPr>
              <a:buNone/>
            </a:pPr>
            <a:r>
              <a:rPr lang="en-US" dirty="0" smtClean="0"/>
              <a:t>   What are the grammar structures/features that learners of Korean typically control at a given level of oral proficiency?</a:t>
            </a:r>
          </a:p>
          <a:p>
            <a:endParaRPr lang="en-US" dirty="0" smtClean="0"/>
          </a:p>
          <a:p>
            <a:pPr>
              <a:buNone/>
            </a:pPr>
            <a:r>
              <a:rPr lang="en-US" dirty="0" smtClean="0"/>
              <a:t>    [From the perspective of teaching &amp; learning -</a:t>
            </a:r>
          </a:p>
          <a:p>
            <a:pPr>
              <a:buNone/>
            </a:pPr>
            <a:r>
              <a:rPr lang="en-US" dirty="0" smtClean="0"/>
              <a:t> </a:t>
            </a:r>
            <a:r>
              <a:rPr lang="en-US" dirty="0" smtClean="0"/>
              <a:t>  </a:t>
            </a:r>
            <a:r>
              <a:rPr lang="en-US" dirty="0" smtClean="0"/>
              <a:t> </a:t>
            </a:r>
            <a:r>
              <a:rPr lang="ko-KR" altLang="en-US" dirty="0" smtClean="0"/>
              <a:t>김지민 </a:t>
            </a:r>
            <a:r>
              <a:rPr lang="en-US" altLang="ko-KR" dirty="0" smtClean="0"/>
              <a:t>(2009); </a:t>
            </a:r>
            <a:r>
              <a:rPr lang="en-US" dirty="0" smtClean="0"/>
              <a:t> </a:t>
            </a:r>
            <a:r>
              <a:rPr lang="en-US" dirty="0" err="1" smtClean="0"/>
              <a:t>Corder</a:t>
            </a:r>
            <a:r>
              <a:rPr lang="en-US" dirty="0" smtClean="0"/>
              <a:t> (1981)] </a:t>
            </a:r>
            <a:endParaRPr lang="en-US" dirty="0" smtClean="0"/>
          </a:p>
        </p:txBody>
      </p:sp>
      <p:sp>
        <p:nvSpPr>
          <p:cNvPr id="3075" name="Title Placeholder 1"/>
          <p:cNvSpPr>
            <a:spLocks noGrp="1"/>
          </p:cNvSpPr>
          <p:nvPr>
            <p:ph type="title"/>
          </p:nvPr>
        </p:nvSpPr>
        <p:spPr>
          <a:xfrm>
            <a:off x="1219200" y="274638"/>
            <a:ext cx="7543800" cy="1143000"/>
          </a:xfrm>
        </p:spPr>
        <p:txBody>
          <a:bodyPr/>
          <a:lstStyle/>
          <a:p>
            <a:r>
              <a:rPr lang="en-US" dirty="0" smtClean="0">
                <a:latin typeface="Arial" charset="0"/>
                <a:cs typeface="Arial" charset="0"/>
              </a:rPr>
              <a:t>The Study Question</a:t>
            </a:r>
          </a:p>
        </p:txBody>
      </p:sp>
      <p:sp>
        <p:nvSpPr>
          <p:cNvPr id="4" name="Slide Number Placeholder 3"/>
          <p:cNvSpPr>
            <a:spLocks noGrp="1"/>
          </p:cNvSpPr>
          <p:nvPr>
            <p:ph type="sldNum" sz="quarter" idx="12"/>
          </p:nvPr>
        </p:nvSpPr>
        <p:spPr/>
        <p:txBody>
          <a:bodyPr/>
          <a:lstStyle/>
          <a:p>
            <a:pPr>
              <a:defRPr/>
            </a:pPr>
            <a:fld id="{64898426-EB7D-4598-8834-86A8C520460A}"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457200" y="2057400"/>
            <a:ext cx="8534400" cy="4419600"/>
          </a:xfrm>
        </p:spPr>
        <p:txBody>
          <a:bodyPr/>
          <a:lstStyle/>
          <a:p>
            <a:pPr>
              <a:buNone/>
            </a:pPr>
            <a:r>
              <a:rPr lang="en-US" b="1" dirty="0" smtClean="0"/>
              <a:t>Level 1</a:t>
            </a:r>
            <a:endParaRPr lang="en-US" dirty="0" smtClean="0"/>
          </a:p>
          <a:p>
            <a:pPr lvl="0"/>
            <a:r>
              <a:rPr lang="en-US" dirty="0" smtClean="0"/>
              <a:t>Able to ask and answer simple questions related to everyday survival needs</a:t>
            </a:r>
          </a:p>
          <a:p>
            <a:pPr lvl="0"/>
            <a:r>
              <a:rPr lang="en-US" dirty="0" smtClean="0"/>
              <a:t>Able to satisfy minimum courtesy requirements</a:t>
            </a:r>
          </a:p>
          <a:p>
            <a:pPr lvl="0"/>
            <a:r>
              <a:rPr lang="en-US" dirty="0" smtClean="0"/>
              <a:t>Able to deal with routine everyday situations</a:t>
            </a:r>
          </a:p>
          <a:p>
            <a:pPr lvl="0"/>
            <a:r>
              <a:rPr lang="en-US" dirty="0" smtClean="0"/>
              <a:t>Able to talk simply about self</a:t>
            </a:r>
            <a:endParaRPr lang="en-US" dirty="0"/>
          </a:p>
        </p:txBody>
      </p:sp>
      <p:sp>
        <p:nvSpPr>
          <p:cNvPr id="3075" name="Title Placeholder 1"/>
          <p:cNvSpPr>
            <a:spLocks noGrp="1"/>
          </p:cNvSpPr>
          <p:nvPr>
            <p:ph type="title"/>
          </p:nvPr>
        </p:nvSpPr>
        <p:spPr>
          <a:xfrm>
            <a:off x="1219200" y="274638"/>
            <a:ext cx="7543800" cy="1143000"/>
          </a:xfrm>
        </p:spPr>
        <p:txBody>
          <a:bodyPr/>
          <a:lstStyle/>
          <a:p>
            <a:r>
              <a:rPr lang="en-US" sz="3600" dirty="0" smtClean="0">
                <a:latin typeface="Arial" charset="0"/>
                <a:cs typeface="Arial" charset="0"/>
              </a:rPr>
              <a:t>Tasks that learners can handle at each level – ILR L1</a:t>
            </a:r>
          </a:p>
        </p:txBody>
      </p:sp>
      <p:sp>
        <p:nvSpPr>
          <p:cNvPr id="4" name="Slide Number Placeholder 3"/>
          <p:cNvSpPr>
            <a:spLocks noGrp="1"/>
          </p:cNvSpPr>
          <p:nvPr>
            <p:ph type="sldNum" sz="quarter" idx="12"/>
          </p:nvPr>
        </p:nvSpPr>
        <p:spPr/>
        <p:txBody>
          <a:bodyPr/>
          <a:lstStyle/>
          <a:p>
            <a:pPr>
              <a:defRPr/>
            </a:pPr>
            <a:fld id="{64898426-EB7D-4598-8834-86A8C520460A}"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381000" y="1828800"/>
            <a:ext cx="8534400" cy="4876800"/>
          </a:xfrm>
        </p:spPr>
        <p:txBody>
          <a:bodyPr/>
          <a:lstStyle/>
          <a:p>
            <a:pPr>
              <a:buNone/>
            </a:pPr>
            <a:r>
              <a:rPr lang="en-US" b="1" dirty="0" smtClean="0"/>
              <a:t>Level 2</a:t>
            </a:r>
            <a:endParaRPr lang="en-US" dirty="0" smtClean="0"/>
          </a:p>
          <a:p>
            <a:pPr lvl="0"/>
            <a:r>
              <a:rPr lang="en-US" dirty="0" smtClean="0"/>
              <a:t>Able to satisfy routine social demands and limited work requirements</a:t>
            </a:r>
          </a:p>
          <a:p>
            <a:pPr lvl="0"/>
            <a:r>
              <a:rPr lang="en-US" dirty="0" smtClean="0"/>
              <a:t>Able to narrate and describe in all three time frames</a:t>
            </a:r>
          </a:p>
          <a:p>
            <a:pPr lvl="0"/>
            <a:r>
              <a:rPr lang="en-US" dirty="0" smtClean="0"/>
              <a:t>Able to give detailed instructions/directions</a:t>
            </a:r>
          </a:p>
          <a:p>
            <a:pPr lvl="0"/>
            <a:r>
              <a:rPr lang="en-US" dirty="0" smtClean="0"/>
              <a:t>Able to participate in conversations on current events as well as give detailed information about work, family and self</a:t>
            </a:r>
            <a:endParaRPr lang="en-US" dirty="0"/>
          </a:p>
        </p:txBody>
      </p:sp>
      <p:sp>
        <p:nvSpPr>
          <p:cNvPr id="3075" name="Title Placeholder 1"/>
          <p:cNvSpPr>
            <a:spLocks noGrp="1"/>
          </p:cNvSpPr>
          <p:nvPr>
            <p:ph type="title"/>
          </p:nvPr>
        </p:nvSpPr>
        <p:spPr>
          <a:xfrm>
            <a:off x="1219200" y="274638"/>
            <a:ext cx="7543800" cy="1143000"/>
          </a:xfrm>
        </p:spPr>
        <p:txBody>
          <a:bodyPr/>
          <a:lstStyle/>
          <a:p>
            <a:r>
              <a:rPr lang="en-US" sz="3600" dirty="0" smtClean="0">
                <a:latin typeface="Arial" charset="0"/>
                <a:cs typeface="Arial" charset="0"/>
              </a:rPr>
              <a:t>Tasks that learners can handle at each level – ILR L2</a:t>
            </a:r>
          </a:p>
        </p:txBody>
      </p:sp>
      <p:sp>
        <p:nvSpPr>
          <p:cNvPr id="4" name="Slide Number Placeholder 3"/>
          <p:cNvSpPr>
            <a:spLocks noGrp="1"/>
          </p:cNvSpPr>
          <p:nvPr>
            <p:ph type="sldNum" sz="quarter" idx="12"/>
          </p:nvPr>
        </p:nvSpPr>
        <p:spPr/>
        <p:txBody>
          <a:bodyPr/>
          <a:lstStyle/>
          <a:p>
            <a:pPr>
              <a:defRPr/>
            </a:pPr>
            <a:fld id="{64898426-EB7D-4598-8834-86A8C520460A}"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457200" y="2057400"/>
            <a:ext cx="8534400" cy="4419600"/>
          </a:xfrm>
        </p:spPr>
        <p:txBody>
          <a:bodyPr/>
          <a:lstStyle/>
          <a:p>
            <a:pPr>
              <a:buNone/>
            </a:pPr>
            <a:r>
              <a:rPr lang="en-US" b="1" dirty="0" smtClean="0"/>
              <a:t>Level 3</a:t>
            </a:r>
            <a:endParaRPr lang="en-US" dirty="0" smtClean="0"/>
          </a:p>
          <a:p>
            <a:pPr lvl="0"/>
            <a:r>
              <a:rPr lang="en-US" sz="2800" dirty="0" smtClean="0"/>
              <a:t>Able to participate in most formal and informal conversations on practical, social and professional topics</a:t>
            </a:r>
          </a:p>
          <a:p>
            <a:pPr lvl="0"/>
            <a:r>
              <a:rPr lang="en-US" sz="2800" dirty="0" smtClean="0"/>
              <a:t>Able to support opinion in the FLO content areas</a:t>
            </a:r>
          </a:p>
          <a:p>
            <a:pPr lvl="0"/>
            <a:r>
              <a:rPr lang="en-US" sz="2800" dirty="0" smtClean="0"/>
              <a:t>Able to hypothesize</a:t>
            </a:r>
          </a:p>
          <a:p>
            <a:pPr lvl="0"/>
            <a:r>
              <a:rPr lang="en-US" sz="2800" dirty="0" smtClean="0"/>
              <a:t>Able to discuss concrete and abstract topics</a:t>
            </a:r>
          </a:p>
          <a:p>
            <a:pPr lvl="0"/>
            <a:r>
              <a:rPr lang="en-US" sz="2800" dirty="0" smtClean="0"/>
              <a:t>Able to discuss topics of particular interest</a:t>
            </a:r>
          </a:p>
          <a:p>
            <a:pPr lvl="0"/>
            <a:r>
              <a:rPr lang="en-US" sz="2800" dirty="0" smtClean="0"/>
              <a:t>Able to deal with unfamiliar situations</a:t>
            </a:r>
            <a:endParaRPr lang="en-US" sz="2800" dirty="0"/>
          </a:p>
        </p:txBody>
      </p:sp>
      <p:sp>
        <p:nvSpPr>
          <p:cNvPr id="3075" name="Title Placeholder 1"/>
          <p:cNvSpPr>
            <a:spLocks noGrp="1"/>
          </p:cNvSpPr>
          <p:nvPr>
            <p:ph type="title"/>
          </p:nvPr>
        </p:nvSpPr>
        <p:spPr>
          <a:xfrm>
            <a:off x="1219200" y="274638"/>
            <a:ext cx="7543800" cy="1143000"/>
          </a:xfrm>
        </p:spPr>
        <p:txBody>
          <a:bodyPr/>
          <a:lstStyle/>
          <a:p>
            <a:r>
              <a:rPr lang="en-US" sz="3600" dirty="0" smtClean="0">
                <a:latin typeface="Arial" charset="0"/>
                <a:cs typeface="Arial" charset="0"/>
              </a:rPr>
              <a:t>Tasks that learners can handle at each level – ILR L3</a:t>
            </a:r>
          </a:p>
        </p:txBody>
      </p:sp>
      <p:sp>
        <p:nvSpPr>
          <p:cNvPr id="4" name="Slide Number Placeholder 3"/>
          <p:cNvSpPr>
            <a:spLocks noGrp="1"/>
          </p:cNvSpPr>
          <p:nvPr>
            <p:ph type="sldNum" sz="quarter" idx="12"/>
          </p:nvPr>
        </p:nvSpPr>
        <p:spPr/>
        <p:txBody>
          <a:bodyPr/>
          <a:lstStyle/>
          <a:p>
            <a:pPr>
              <a:defRPr/>
            </a:pPr>
            <a:fld id="{64898426-EB7D-4598-8834-86A8C520460A}"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457200" y="2057400"/>
            <a:ext cx="8534400" cy="4419600"/>
          </a:xfrm>
        </p:spPr>
        <p:txBody>
          <a:bodyPr/>
          <a:lstStyle/>
          <a:p>
            <a:pPr>
              <a:buNone/>
            </a:pPr>
            <a:r>
              <a:rPr lang="en-US" b="1" dirty="0" smtClean="0"/>
              <a:t>Level 1</a:t>
            </a:r>
            <a:endParaRPr lang="en-US" dirty="0" smtClean="0"/>
          </a:p>
          <a:p>
            <a:pPr lvl="0"/>
            <a:r>
              <a:rPr lang="en-US" dirty="0" smtClean="0"/>
              <a:t>Structural accuracy is random or severely limited</a:t>
            </a:r>
          </a:p>
          <a:p>
            <a:pPr lvl="0"/>
            <a:r>
              <a:rPr lang="en-US" dirty="0" smtClean="0"/>
              <a:t>Almost every utterance has errors in basic structures</a:t>
            </a:r>
          </a:p>
          <a:p>
            <a:pPr lvl="0"/>
            <a:r>
              <a:rPr lang="en-US" dirty="0" smtClean="0"/>
              <a:t>Time concepts are vague</a:t>
            </a:r>
          </a:p>
          <a:p>
            <a:pPr lvl="0"/>
            <a:r>
              <a:rPr lang="en-US" dirty="0" smtClean="0"/>
              <a:t>Can formulate some questions</a:t>
            </a:r>
          </a:p>
        </p:txBody>
      </p:sp>
      <p:sp>
        <p:nvSpPr>
          <p:cNvPr id="3075" name="Title Placeholder 1"/>
          <p:cNvSpPr>
            <a:spLocks noGrp="1"/>
          </p:cNvSpPr>
          <p:nvPr>
            <p:ph type="title"/>
          </p:nvPr>
        </p:nvSpPr>
        <p:spPr>
          <a:xfrm>
            <a:off x="1219200" y="274638"/>
            <a:ext cx="7543800" cy="1143000"/>
          </a:xfrm>
        </p:spPr>
        <p:txBody>
          <a:bodyPr/>
          <a:lstStyle/>
          <a:p>
            <a:r>
              <a:rPr lang="en-US" sz="3200" dirty="0" smtClean="0">
                <a:latin typeface="Arial" charset="0"/>
                <a:cs typeface="Arial" charset="0"/>
              </a:rPr>
              <a:t>Structural control that learners are to have at each level – ILR L1</a:t>
            </a:r>
          </a:p>
        </p:txBody>
      </p:sp>
      <p:sp>
        <p:nvSpPr>
          <p:cNvPr id="4" name="Slide Number Placeholder 3"/>
          <p:cNvSpPr>
            <a:spLocks noGrp="1"/>
          </p:cNvSpPr>
          <p:nvPr>
            <p:ph type="sldNum" sz="quarter" idx="12"/>
          </p:nvPr>
        </p:nvSpPr>
        <p:spPr/>
        <p:txBody>
          <a:bodyPr/>
          <a:lstStyle/>
          <a:p>
            <a:pPr>
              <a:defRPr/>
            </a:pPr>
            <a:fld id="{64898426-EB7D-4598-8834-86A8C520460A}"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457200" y="2057400"/>
            <a:ext cx="8534400" cy="4419600"/>
          </a:xfrm>
        </p:spPr>
        <p:txBody>
          <a:bodyPr/>
          <a:lstStyle/>
          <a:p>
            <a:pPr>
              <a:buNone/>
            </a:pPr>
            <a:r>
              <a:rPr lang="en-US" b="1" dirty="0" smtClean="0"/>
              <a:t>Level 2</a:t>
            </a:r>
            <a:endParaRPr lang="en-US" dirty="0" smtClean="0"/>
          </a:p>
          <a:p>
            <a:pPr lvl="0"/>
            <a:r>
              <a:rPr lang="en-US" dirty="0" smtClean="0"/>
              <a:t>Discourse is minimally cohesive</a:t>
            </a:r>
          </a:p>
          <a:p>
            <a:pPr lvl="0"/>
            <a:r>
              <a:rPr lang="en-US" dirty="0" smtClean="0"/>
              <a:t>Grammatical structures are usually not very elaborate and not thoroughly controlled</a:t>
            </a:r>
          </a:p>
          <a:p>
            <a:pPr lvl="0"/>
            <a:r>
              <a:rPr lang="en-US" dirty="0" smtClean="0"/>
              <a:t>Errors are frequent</a:t>
            </a:r>
          </a:p>
          <a:p>
            <a:pPr lvl="0"/>
            <a:r>
              <a:rPr lang="en-US" dirty="0" smtClean="0"/>
              <a:t>Simple structure and basic grammatical relations are typically controlled</a:t>
            </a:r>
          </a:p>
        </p:txBody>
      </p:sp>
      <p:sp>
        <p:nvSpPr>
          <p:cNvPr id="3075" name="Title Placeholder 1"/>
          <p:cNvSpPr>
            <a:spLocks noGrp="1"/>
          </p:cNvSpPr>
          <p:nvPr>
            <p:ph type="title"/>
          </p:nvPr>
        </p:nvSpPr>
        <p:spPr>
          <a:xfrm>
            <a:off x="1219200" y="274638"/>
            <a:ext cx="7543800" cy="1143000"/>
          </a:xfrm>
        </p:spPr>
        <p:txBody>
          <a:bodyPr/>
          <a:lstStyle/>
          <a:p>
            <a:r>
              <a:rPr lang="en-US" sz="3200" dirty="0" smtClean="0">
                <a:latin typeface="Arial" charset="0"/>
                <a:cs typeface="Arial" charset="0"/>
              </a:rPr>
              <a:t>Structural control that learners are to have at each level – ILR L2</a:t>
            </a:r>
          </a:p>
        </p:txBody>
      </p:sp>
      <p:sp>
        <p:nvSpPr>
          <p:cNvPr id="4" name="Slide Number Placeholder 3"/>
          <p:cNvSpPr>
            <a:spLocks noGrp="1"/>
          </p:cNvSpPr>
          <p:nvPr>
            <p:ph type="sldNum" sz="quarter" idx="12"/>
          </p:nvPr>
        </p:nvSpPr>
        <p:spPr/>
        <p:txBody>
          <a:bodyPr/>
          <a:lstStyle/>
          <a:p>
            <a:pPr>
              <a:defRPr/>
            </a:pPr>
            <a:fld id="{64898426-EB7D-4598-8834-86A8C520460A}"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381000" y="1828800"/>
            <a:ext cx="8534400" cy="4419600"/>
          </a:xfrm>
        </p:spPr>
        <p:txBody>
          <a:bodyPr/>
          <a:lstStyle/>
          <a:p>
            <a:pPr>
              <a:buNone/>
            </a:pPr>
            <a:r>
              <a:rPr lang="en-US" b="1" dirty="0" smtClean="0"/>
              <a:t>Level 3</a:t>
            </a:r>
            <a:endParaRPr lang="en-US" dirty="0" smtClean="0"/>
          </a:p>
          <a:p>
            <a:pPr lvl="0"/>
            <a:r>
              <a:rPr lang="en-US" dirty="0" smtClean="0"/>
              <a:t>Effectively combines structure and vocabulary to convey meaning</a:t>
            </a:r>
          </a:p>
          <a:p>
            <a:pPr lvl="0"/>
            <a:r>
              <a:rPr lang="en-US" dirty="0" smtClean="0"/>
              <a:t>Discourse is cohesive</a:t>
            </a:r>
          </a:p>
          <a:p>
            <a:pPr lvl="0"/>
            <a:r>
              <a:rPr lang="en-US" dirty="0" smtClean="0"/>
              <a:t>Use of structural devices is flexible and elaborate</a:t>
            </a:r>
          </a:p>
          <a:p>
            <a:pPr lvl="0"/>
            <a:r>
              <a:rPr lang="en-US" dirty="0" smtClean="0"/>
              <a:t>Errors occur in low frequency and highly complex structures, but structural inaccuracy rarely causes misunderstanding</a:t>
            </a:r>
          </a:p>
        </p:txBody>
      </p:sp>
      <p:sp>
        <p:nvSpPr>
          <p:cNvPr id="3075" name="Title Placeholder 1"/>
          <p:cNvSpPr>
            <a:spLocks noGrp="1"/>
          </p:cNvSpPr>
          <p:nvPr>
            <p:ph type="title"/>
          </p:nvPr>
        </p:nvSpPr>
        <p:spPr>
          <a:xfrm>
            <a:off x="1219200" y="274638"/>
            <a:ext cx="7543800" cy="1143000"/>
          </a:xfrm>
        </p:spPr>
        <p:txBody>
          <a:bodyPr/>
          <a:lstStyle/>
          <a:p>
            <a:r>
              <a:rPr lang="en-US" sz="3200" dirty="0" smtClean="0">
                <a:latin typeface="Arial" charset="0"/>
                <a:cs typeface="Arial" charset="0"/>
              </a:rPr>
              <a:t>Structural control that learners are to have at each level – ILR L3</a:t>
            </a:r>
          </a:p>
        </p:txBody>
      </p:sp>
      <p:sp>
        <p:nvSpPr>
          <p:cNvPr id="4" name="Slide Number Placeholder 3"/>
          <p:cNvSpPr>
            <a:spLocks noGrp="1"/>
          </p:cNvSpPr>
          <p:nvPr>
            <p:ph type="sldNum" sz="quarter" idx="12"/>
          </p:nvPr>
        </p:nvSpPr>
        <p:spPr/>
        <p:txBody>
          <a:bodyPr/>
          <a:lstStyle/>
          <a:p>
            <a:pPr>
              <a:defRPr/>
            </a:pPr>
            <a:fld id="{64898426-EB7D-4598-8834-86A8C520460A}"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457200" y="2057400"/>
            <a:ext cx="8534400" cy="4419600"/>
          </a:xfrm>
        </p:spPr>
        <p:txBody>
          <a:bodyPr/>
          <a:lstStyle/>
          <a:p>
            <a:pPr>
              <a:buNone/>
            </a:pPr>
            <a:r>
              <a:rPr lang="en-US" b="1" dirty="0" smtClean="0"/>
              <a:t>Data Collection</a:t>
            </a:r>
          </a:p>
          <a:p>
            <a:r>
              <a:rPr lang="en-US" dirty="0" smtClean="0"/>
              <a:t>Face-to-face diagnostic oral assessment interviews conducted by a pair of specialists (David Moon, EM, AS, JY, YR, NT)</a:t>
            </a:r>
          </a:p>
          <a:p>
            <a:r>
              <a:rPr lang="en-US" dirty="0" smtClean="0"/>
              <a:t>During June 1999 – September 2000</a:t>
            </a:r>
          </a:p>
          <a:p>
            <a:r>
              <a:rPr lang="en-US" dirty="0" smtClean="0"/>
              <a:t>55 students: L0+ (1), L1 (15), L1+ (18), L2 (14), L2+ (6), L3 (1) </a:t>
            </a:r>
          </a:p>
          <a:p>
            <a:r>
              <a:rPr lang="en-US" dirty="0" smtClean="0">
                <a:hlinkClick r:id="rId2" action="ppaction://hlinkfile"/>
              </a:rPr>
              <a:t>The tool: Sample</a:t>
            </a:r>
            <a:endParaRPr lang="en-US" dirty="0" smtClean="0"/>
          </a:p>
          <a:p>
            <a:pPr>
              <a:buNone/>
            </a:pPr>
            <a:endParaRPr lang="en-US" dirty="0" smtClean="0"/>
          </a:p>
          <a:p>
            <a:pPr>
              <a:buNone/>
            </a:pPr>
            <a:endParaRPr lang="en-US" dirty="0" smtClean="0"/>
          </a:p>
        </p:txBody>
      </p:sp>
      <p:sp>
        <p:nvSpPr>
          <p:cNvPr id="3075" name="Title Placeholder 1"/>
          <p:cNvSpPr>
            <a:spLocks noGrp="1"/>
          </p:cNvSpPr>
          <p:nvPr>
            <p:ph type="title"/>
          </p:nvPr>
        </p:nvSpPr>
        <p:spPr>
          <a:xfrm>
            <a:off x="1219200" y="274638"/>
            <a:ext cx="7543800" cy="1143000"/>
          </a:xfrm>
        </p:spPr>
        <p:txBody>
          <a:bodyPr/>
          <a:lstStyle/>
          <a:p>
            <a:r>
              <a:rPr lang="en-US" dirty="0" smtClean="0">
                <a:latin typeface="Arial" charset="0"/>
                <a:cs typeface="Arial" charset="0"/>
              </a:rPr>
              <a:t>The study: data collection</a:t>
            </a:r>
          </a:p>
        </p:txBody>
      </p:sp>
      <p:sp>
        <p:nvSpPr>
          <p:cNvPr id="4" name="Slide Number Placeholder 3"/>
          <p:cNvSpPr>
            <a:spLocks noGrp="1"/>
          </p:cNvSpPr>
          <p:nvPr>
            <p:ph type="sldNum" sz="quarter" idx="12"/>
          </p:nvPr>
        </p:nvSpPr>
        <p:spPr/>
        <p:txBody>
          <a:bodyPr/>
          <a:lstStyle/>
          <a:p>
            <a:pPr>
              <a:defRPr/>
            </a:pPr>
            <a:fld id="{64898426-EB7D-4598-8834-86A8C520460A}"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457200" y="1828800"/>
            <a:ext cx="8229600" cy="5029200"/>
          </a:xfrm>
        </p:spPr>
        <p:txBody>
          <a:bodyPr/>
          <a:lstStyle/>
          <a:p>
            <a:pPr>
              <a:buNone/>
            </a:pPr>
            <a:r>
              <a:rPr lang="en-US" b="1" dirty="0" smtClean="0"/>
              <a:t>Structural Features</a:t>
            </a:r>
          </a:p>
          <a:p>
            <a:r>
              <a:rPr lang="en-US" sz="2800" dirty="0" smtClean="0"/>
              <a:t>Sentence patterns: Plain, Honorific, Quotation</a:t>
            </a:r>
          </a:p>
          <a:p>
            <a:r>
              <a:rPr lang="en-US" sz="2800" dirty="0" smtClean="0"/>
              <a:t>Verb conjugations: Irregular, Special</a:t>
            </a:r>
          </a:p>
          <a:p>
            <a:r>
              <a:rPr lang="en-US" sz="2800" dirty="0" smtClean="0"/>
              <a:t>Complex constructions: Passive, Attributive, Negation</a:t>
            </a:r>
          </a:p>
          <a:p>
            <a:r>
              <a:rPr lang="en-US" sz="2800" dirty="0" smtClean="0"/>
              <a:t>Particles: Case, Locative, Instrumental, Auxiliary</a:t>
            </a:r>
          </a:p>
          <a:p>
            <a:r>
              <a:rPr lang="en-US" sz="2800" dirty="0" smtClean="0"/>
              <a:t>Cardinal/Ordinal Number: Native, Sino-Korean agreement</a:t>
            </a:r>
          </a:p>
          <a:p>
            <a:r>
              <a:rPr lang="en-US" sz="2800" dirty="0" smtClean="0"/>
              <a:t>Pronouns: Personal, Things, Places</a:t>
            </a:r>
          </a:p>
          <a:p>
            <a:r>
              <a:rPr lang="en-US" sz="2800" dirty="0" smtClean="0"/>
              <a:t>Conjunctions: Basic, Advanced, Conjunctive Fillers </a:t>
            </a:r>
            <a:endParaRPr lang="en-US" dirty="0" smtClean="0"/>
          </a:p>
        </p:txBody>
      </p:sp>
      <p:sp>
        <p:nvSpPr>
          <p:cNvPr id="3075" name="Title Placeholder 1"/>
          <p:cNvSpPr>
            <a:spLocks noGrp="1"/>
          </p:cNvSpPr>
          <p:nvPr>
            <p:ph type="title"/>
          </p:nvPr>
        </p:nvSpPr>
        <p:spPr>
          <a:xfrm>
            <a:off x="1219200" y="274638"/>
            <a:ext cx="7924800" cy="1143000"/>
          </a:xfrm>
        </p:spPr>
        <p:txBody>
          <a:bodyPr/>
          <a:lstStyle/>
          <a:p>
            <a:r>
              <a:rPr lang="en-US" sz="3200" dirty="0" smtClean="0">
                <a:latin typeface="Arial" charset="0"/>
                <a:cs typeface="Arial" charset="0"/>
              </a:rPr>
              <a:t>The study: structural features examined</a:t>
            </a:r>
          </a:p>
        </p:txBody>
      </p:sp>
      <p:sp>
        <p:nvSpPr>
          <p:cNvPr id="4" name="Slide Number Placeholder 3"/>
          <p:cNvSpPr>
            <a:spLocks noGrp="1"/>
          </p:cNvSpPr>
          <p:nvPr>
            <p:ph type="sldNum" sz="quarter" idx="12"/>
          </p:nvPr>
        </p:nvSpPr>
        <p:spPr/>
        <p:txBody>
          <a:bodyPr/>
          <a:lstStyle/>
          <a:p>
            <a:pPr>
              <a:defRPr/>
            </a:pPr>
            <a:fld id="{64898426-EB7D-4598-8834-86A8C520460A}"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Placeholder 1"/>
          <p:cNvSpPr>
            <a:spLocks noGrp="1"/>
          </p:cNvSpPr>
          <p:nvPr>
            <p:ph type="title"/>
          </p:nvPr>
        </p:nvSpPr>
        <p:spPr>
          <a:xfrm>
            <a:off x="1219200" y="274638"/>
            <a:ext cx="7924800" cy="1143000"/>
          </a:xfrm>
        </p:spPr>
        <p:txBody>
          <a:bodyPr/>
          <a:lstStyle/>
          <a:p>
            <a:r>
              <a:rPr lang="en-US" sz="3200" dirty="0" smtClean="0">
                <a:latin typeface="Arial" charset="0"/>
                <a:cs typeface="Arial" charset="0"/>
              </a:rPr>
              <a:t>The result: sentence patterns </a:t>
            </a:r>
          </a:p>
        </p:txBody>
      </p:sp>
      <p:graphicFrame>
        <p:nvGraphicFramePr>
          <p:cNvPr id="4" name="Table 3"/>
          <p:cNvGraphicFramePr>
            <a:graphicFrameLocks noGrp="1"/>
          </p:cNvGraphicFramePr>
          <p:nvPr/>
        </p:nvGraphicFramePr>
        <p:xfrm>
          <a:off x="457200" y="2209800"/>
          <a:ext cx="8001002" cy="4480560"/>
        </p:xfrm>
        <a:graphic>
          <a:graphicData uri="http://schemas.openxmlformats.org/drawingml/2006/table">
            <a:tbl>
              <a:tblPr firstRow="1" bandRow="1">
                <a:tableStyleId>{5C22544A-7EE6-4342-B048-85BDC9FD1C3A}</a:tableStyleId>
              </a:tblPr>
              <a:tblGrid>
                <a:gridCol w="2895600"/>
                <a:gridCol w="1219200"/>
                <a:gridCol w="1447800"/>
                <a:gridCol w="1343528"/>
                <a:gridCol w="1094874"/>
              </a:tblGrid>
              <a:tr h="370840">
                <a:tc>
                  <a:txBody>
                    <a:bodyPr/>
                    <a:lstStyle/>
                    <a:p>
                      <a:pPr algn="ctr"/>
                      <a:endParaRPr lang="en-US" dirty="0"/>
                    </a:p>
                  </a:txBody>
                  <a:tcPr/>
                </a:tc>
                <a:tc>
                  <a:txBody>
                    <a:bodyPr/>
                    <a:lstStyle/>
                    <a:p>
                      <a:pPr algn="ctr"/>
                      <a:r>
                        <a:rPr lang="en-US" dirty="0" smtClean="0"/>
                        <a:t>L1</a:t>
                      </a:r>
                    </a:p>
                    <a:p>
                      <a:pPr algn="ctr"/>
                      <a:r>
                        <a:rPr lang="en-US" dirty="0" smtClean="0"/>
                        <a:t>(N=15)</a:t>
                      </a:r>
                      <a:endParaRPr lang="en-US" dirty="0"/>
                    </a:p>
                  </a:txBody>
                  <a:tcPr/>
                </a:tc>
                <a:tc>
                  <a:txBody>
                    <a:bodyPr/>
                    <a:lstStyle/>
                    <a:p>
                      <a:pPr algn="ctr"/>
                      <a:r>
                        <a:rPr lang="en-US" dirty="0" smtClean="0"/>
                        <a:t>L1+</a:t>
                      </a:r>
                    </a:p>
                    <a:p>
                      <a:pPr algn="ctr"/>
                      <a:r>
                        <a:rPr lang="en-US" dirty="0" smtClean="0"/>
                        <a:t>(N=18)</a:t>
                      </a:r>
                      <a:endParaRPr lang="en-US" dirty="0"/>
                    </a:p>
                  </a:txBody>
                  <a:tcPr/>
                </a:tc>
                <a:tc>
                  <a:txBody>
                    <a:bodyPr/>
                    <a:lstStyle/>
                    <a:p>
                      <a:pPr algn="ctr"/>
                      <a:r>
                        <a:rPr lang="en-US" dirty="0" smtClean="0"/>
                        <a:t>L2</a:t>
                      </a:r>
                    </a:p>
                    <a:p>
                      <a:pPr algn="ctr"/>
                      <a:r>
                        <a:rPr lang="en-US" dirty="0" smtClean="0"/>
                        <a:t>(N=14)</a:t>
                      </a:r>
                      <a:endParaRPr lang="en-US" dirty="0"/>
                    </a:p>
                  </a:txBody>
                  <a:tcPr/>
                </a:tc>
                <a:tc>
                  <a:txBody>
                    <a:bodyPr/>
                    <a:lstStyle/>
                    <a:p>
                      <a:pPr algn="ctr"/>
                      <a:r>
                        <a:rPr lang="en-US" dirty="0" smtClean="0"/>
                        <a:t>L2+</a:t>
                      </a:r>
                    </a:p>
                    <a:p>
                      <a:pPr algn="ctr"/>
                      <a:r>
                        <a:rPr lang="en-US" dirty="0" smtClean="0"/>
                        <a:t>(N=6)</a:t>
                      </a:r>
                      <a:endParaRPr lang="en-US" dirty="0"/>
                    </a:p>
                  </a:txBody>
                  <a:tcPr/>
                </a:tc>
              </a:tr>
              <a:tr h="370840">
                <a:tc>
                  <a:txBody>
                    <a:bodyPr/>
                    <a:lstStyle/>
                    <a:p>
                      <a:r>
                        <a:rPr lang="en-US" dirty="0" smtClean="0"/>
                        <a:t>Plain: Present</a:t>
                      </a:r>
                      <a:endParaRPr lang="en-US" dirty="0"/>
                    </a:p>
                  </a:txBody>
                  <a:tcPr/>
                </a:tc>
                <a:tc>
                  <a:txBody>
                    <a:bodyPr/>
                    <a:lstStyle/>
                    <a:p>
                      <a:pPr algn="ctr"/>
                      <a:r>
                        <a:rPr lang="en-US" dirty="0" smtClean="0">
                          <a:solidFill>
                            <a:srgbClr val="0070C0"/>
                          </a:solidFill>
                        </a:rPr>
                        <a:t>73/26/0 </a:t>
                      </a:r>
                    </a:p>
                    <a:p>
                      <a:pPr algn="ctr"/>
                      <a:endParaRPr lang="en-US" dirty="0" smtClean="0">
                        <a:solidFill>
                          <a:srgbClr val="0070C0"/>
                        </a:solidFill>
                      </a:endParaRPr>
                    </a:p>
                  </a:txBody>
                  <a:tcPr/>
                </a:tc>
                <a:tc>
                  <a:txBody>
                    <a:bodyPr/>
                    <a:lstStyle/>
                    <a:p>
                      <a:pPr algn="ctr"/>
                      <a:r>
                        <a:rPr lang="en-US" dirty="0" smtClean="0">
                          <a:solidFill>
                            <a:srgbClr val="0070C0"/>
                          </a:solidFill>
                        </a:rPr>
                        <a:t>78/22/0</a:t>
                      </a:r>
                      <a:endParaRPr lang="en-US" dirty="0">
                        <a:solidFill>
                          <a:srgbClr val="0070C0"/>
                        </a:solidFill>
                      </a:endParaRPr>
                    </a:p>
                  </a:txBody>
                  <a:tcPr/>
                </a:tc>
                <a:tc>
                  <a:txBody>
                    <a:bodyPr/>
                    <a:lstStyle/>
                    <a:p>
                      <a:pPr algn="ctr"/>
                      <a:r>
                        <a:rPr lang="en-US" dirty="0" smtClean="0">
                          <a:solidFill>
                            <a:srgbClr val="0070C0"/>
                          </a:solidFill>
                        </a:rPr>
                        <a:t>100/0/0</a:t>
                      </a:r>
                      <a:endParaRPr lang="en-US" dirty="0">
                        <a:solidFill>
                          <a:srgbClr val="0070C0"/>
                        </a:solidFill>
                      </a:endParaRPr>
                    </a:p>
                  </a:txBody>
                  <a:tcPr/>
                </a:tc>
                <a:tc>
                  <a:txBody>
                    <a:bodyPr/>
                    <a:lstStyle/>
                    <a:p>
                      <a:pPr algn="ctr"/>
                      <a:r>
                        <a:rPr lang="en-US" dirty="0" smtClean="0">
                          <a:solidFill>
                            <a:srgbClr val="0070C0"/>
                          </a:solidFill>
                        </a:rPr>
                        <a:t>100/0/0</a:t>
                      </a:r>
                      <a:endParaRPr lang="en-US" dirty="0">
                        <a:solidFill>
                          <a:srgbClr val="0070C0"/>
                        </a:solidFill>
                      </a:endParaRPr>
                    </a:p>
                  </a:txBody>
                  <a:tcPr/>
                </a:tc>
              </a:tr>
              <a:tr h="370840">
                <a:tc>
                  <a:txBody>
                    <a:bodyPr/>
                    <a:lstStyle/>
                    <a:p>
                      <a:r>
                        <a:rPr lang="en-US" dirty="0" smtClean="0"/>
                        <a:t>Plain: Past</a:t>
                      </a:r>
                      <a:endParaRPr lang="en-US" dirty="0"/>
                    </a:p>
                  </a:txBody>
                  <a:tcPr/>
                </a:tc>
                <a:tc>
                  <a:txBody>
                    <a:bodyPr/>
                    <a:lstStyle/>
                    <a:p>
                      <a:pPr algn="ctr"/>
                      <a:r>
                        <a:rPr lang="en-US" dirty="0" smtClean="0">
                          <a:solidFill>
                            <a:srgbClr val="FF0000"/>
                          </a:solidFill>
                        </a:rPr>
                        <a:t>47/53/0</a:t>
                      </a:r>
                    </a:p>
                    <a:p>
                      <a:pPr algn="ctr"/>
                      <a:endParaRPr lang="en-US" dirty="0" smtClean="0">
                        <a:solidFill>
                          <a:srgbClr val="FF0000"/>
                        </a:solidFill>
                      </a:endParaRPr>
                    </a:p>
                  </a:txBody>
                  <a:tcPr/>
                </a:tc>
                <a:tc>
                  <a:txBody>
                    <a:bodyPr/>
                    <a:lstStyle/>
                    <a:p>
                      <a:pPr algn="ctr"/>
                      <a:r>
                        <a:rPr lang="en-US" sz="1800" kern="1200" dirty="0" smtClean="0">
                          <a:solidFill>
                            <a:srgbClr val="0070C0"/>
                          </a:solidFill>
                          <a:latin typeface="+mn-lt"/>
                          <a:ea typeface="+mn-ea"/>
                          <a:cs typeface="+mn-cs"/>
                        </a:rPr>
                        <a:t>61/39/0</a:t>
                      </a:r>
                      <a:endParaRPr lang="en-US" sz="1800" kern="1200" dirty="0">
                        <a:solidFill>
                          <a:srgbClr val="0070C0"/>
                        </a:solidFill>
                        <a:latin typeface="+mn-lt"/>
                        <a:ea typeface="+mn-ea"/>
                        <a:cs typeface="+mn-cs"/>
                      </a:endParaRPr>
                    </a:p>
                  </a:txBody>
                  <a:tcPr/>
                </a:tc>
                <a:tc>
                  <a:txBody>
                    <a:bodyPr/>
                    <a:lstStyle/>
                    <a:p>
                      <a:pPr algn="ctr"/>
                      <a:r>
                        <a:rPr lang="en-US" dirty="0" smtClean="0">
                          <a:solidFill>
                            <a:srgbClr val="0070C0"/>
                          </a:solidFill>
                        </a:rPr>
                        <a:t>100/0/0</a:t>
                      </a:r>
                      <a:endParaRPr lang="en-US" dirty="0">
                        <a:solidFill>
                          <a:srgbClr val="0070C0"/>
                        </a:solidFill>
                      </a:endParaRPr>
                    </a:p>
                  </a:txBody>
                  <a:tcPr/>
                </a:tc>
                <a:tc>
                  <a:txBody>
                    <a:bodyPr/>
                    <a:lstStyle/>
                    <a:p>
                      <a:pPr algn="ctr"/>
                      <a:r>
                        <a:rPr lang="en-US" dirty="0" smtClean="0">
                          <a:solidFill>
                            <a:srgbClr val="0070C0"/>
                          </a:solidFill>
                        </a:rPr>
                        <a:t>100/0/0</a:t>
                      </a:r>
                      <a:endParaRPr lang="en-US" dirty="0">
                        <a:solidFill>
                          <a:srgbClr val="0070C0"/>
                        </a:solidFill>
                      </a:endParaRPr>
                    </a:p>
                  </a:txBody>
                  <a:tcPr/>
                </a:tc>
              </a:tr>
              <a:tr h="370840">
                <a:tc>
                  <a:txBody>
                    <a:bodyPr/>
                    <a:lstStyle/>
                    <a:p>
                      <a:r>
                        <a:rPr lang="en-US" dirty="0" smtClean="0"/>
                        <a:t>Honorific: Present</a:t>
                      </a:r>
                      <a:endParaRPr lang="en-US" dirty="0"/>
                    </a:p>
                  </a:txBody>
                  <a:tcPr/>
                </a:tc>
                <a:tc>
                  <a:txBody>
                    <a:bodyPr/>
                    <a:lstStyle/>
                    <a:p>
                      <a:pPr algn="ctr"/>
                      <a:r>
                        <a:rPr lang="en-US" dirty="0" smtClean="0">
                          <a:solidFill>
                            <a:srgbClr val="FF0000"/>
                          </a:solidFill>
                        </a:rPr>
                        <a:t>13/83/0</a:t>
                      </a:r>
                    </a:p>
                    <a:p>
                      <a:pPr algn="ctr"/>
                      <a:endParaRPr lang="en-US" dirty="0"/>
                    </a:p>
                  </a:txBody>
                  <a:tcPr/>
                </a:tc>
                <a:tc>
                  <a:txBody>
                    <a:bodyPr/>
                    <a:lstStyle/>
                    <a:p>
                      <a:pPr algn="ctr"/>
                      <a:r>
                        <a:rPr lang="en-US" dirty="0" smtClean="0">
                          <a:solidFill>
                            <a:srgbClr val="FF0000"/>
                          </a:solidFill>
                        </a:rPr>
                        <a:t>17/83/0</a:t>
                      </a:r>
                      <a:endParaRPr lang="en-US" dirty="0">
                        <a:solidFill>
                          <a:srgbClr val="FF0000"/>
                        </a:solidFill>
                      </a:endParaRPr>
                    </a:p>
                  </a:txBody>
                  <a:tcPr/>
                </a:tc>
                <a:tc>
                  <a:txBody>
                    <a:bodyPr/>
                    <a:lstStyle/>
                    <a:p>
                      <a:pPr algn="ctr"/>
                      <a:r>
                        <a:rPr lang="en-US" dirty="0" smtClean="0">
                          <a:solidFill>
                            <a:srgbClr val="FF0000"/>
                          </a:solidFill>
                        </a:rPr>
                        <a:t>29/71/0</a:t>
                      </a:r>
                      <a:endParaRPr lang="en-US" dirty="0">
                        <a:solidFill>
                          <a:srgbClr val="FF0000"/>
                        </a:solidFill>
                      </a:endParaRPr>
                    </a:p>
                  </a:txBody>
                  <a:tcPr/>
                </a:tc>
                <a:tc>
                  <a:txBody>
                    <a:bodyPr/>
                    <a:lstStyle/>
                    <a:p>
                      <a:pPr algn="ctr"/>
                      <a:r>
                        <a:rPr lang="en-US" dirty="0" smtClean="0">
                          <a:solidFill>
                            <a:srgbClr val="0070C0"/>
                          </a:solidFill>
                        </a:rPr>
                        <a:t>100/0/0</a:t>
                      </a:r>
                      <a:endParaRPr lang="en-US" dirty="0">
                        <a:solidFill>
                          <a:srgbClr val="0070C0"/>
                        </a:solidFill>
                      </a:endParaRPr>
                    </a:p>
                  </a:txBody>
                  <a:tcPr/>
                </a:tc>
              </a:tr>
              <a:tr h="370840">
                <a:tc>
                  <a:txBody>
                    <a:bodyPr/>
                    <a:lstStyle/>
                    <a:p>
                      <a:r>
                        <a:rPr lang="en-US" dirty="0" smtClean="0"/>
                        <a:t>Honorific: Past</a:t>
                      </a:r>
                      <a:endParaRPr lang="en-US" dirty="0"/>
                    </a:p>
                  </a:txBody>
                  <a:tcPr/>
                </a:tc>
                <a:tc>
                  <a:txBody>
                    <a:bodyPr/>
                    <a:lstStyle/>
                    <a:p>
                      <a:pPr algn="ctr"/>
                      <a:r>
                        <a:rPr lang="en-US" dirty="0" smtClean="0">
                          <a:solidFill>
                            <a:srgbClr val="FF0000"/>
                          </a:solidFill>
                        </a:rPr>
                        <a:t>0/100/0</a:t>
                      </a:r>
                    </a:p>
                    <a:p>
                      <a:pPr algn="ctr"/>
                      <a:endParaRPr lang="en-US" dirty="0"/>
                    </a:p>
                  </a:txBody>
                  <a:tcPr/>
                </a:tc>
                <a:tc>
                  <a:txBody>
                    <a:bodyPr/>
                    <a:lstStyle/>
                    <a:p>
                      <a:pPr algn="ctr"/>
                      <a:r>
                        <a:rPr lang="en-US" dirty="0" smtClean="0">
                          <a:solidFill>
                            <a:srgbClr val="FF0000"/>
                          </a:solidFill>
                        </a:rPr>
                        <a:t>6/86/6</a:t>
                      </a:r>
                      <a:endParaRPr lang="en-US" dirty="0">
                        <a:solidFill>
                          <a:srgbClr val="FF0000"/>
                        </a:solidFill>
                      </a:endParaRPr>
                    </a:p>
                  </a:txBody>
                  <a:tcPr/>
                </a:tc>
                <a:tc>
                  <a:txBody>
                    <a:bodyPr/>
                    <a:lstStyle/>
                    <a:p>
                      <a:pPr algn="ctr"/>
                      <a:r>
                        <a:rPr lang="en-US" dirty="0" smtClean="0">
                          <a:solidFill>
                            <a:srgbClr val="FF0000"/>
                          </a:solidFill>
                        </a:rPr>
                        <a:t>21/ 72/7</a:t>
                      </a:r>
                      <a:endParaRPr lang="en-US"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0070C0"/>
                          </a:solidFill>
                        </a:rPr>
                        <a:t>100/0/0</a:t>
                      </a:r>
                    </a:p>
                    <a:p>
                      <a:pPr algn="ctr"/>
                      <a:endParaRPr lang="en-US" dirty="0"/>
                    </a:p>
                  </a:txBody>
                  <a:tcPr/>
                </a:tc>
              </a:tr>
              <a:tr h="370840">
                <a:tc>
                  <a:txBody>
                    <a:bodyPr/>
                    <a:lstStyle/>
                    <a:p>
                      <a:r>
                        <a:rPr lang="en-US" dirty="0" smtClean="0"/>
                        <a:t>Negation: </a:t>
                      </a:r>
                    </a:p>
                    <a:p>
                      <a:r>
                        <a:rPr lang="en-US" dirty="0" smtClean="0"/>
                        <a:t>Statement</a:t>
                      </a:r>
                      <a:r>
                        <a:rPr lang="en-US" baseline="0" dirty="0" smtClean="0"/>
                        <a:t> &amp; Question</a:t>
                      </a:r>
                      <a:endParaRPr lang="en-US" dirty="0"/>
                    </a:p>
                  </a:txBody>
                  <a:tcPr/>
                </a:tc>
                <a:tc>
                  <a:txBody>
                    <a:bodyPr/>
                    <a:lstStyle/>
                    <a:p>
                      <a:pPr algn="ctr"/>
                      <a:r>
                        <a:rPr lang="en-US" dirty="0" smtClean="0">
                          <a:solidFill>
                            <a:srgbClr val="FF0000"/>
                          </a:solidFill>
                        </a:rPr>
                        <a:t>40/53/7</a:t>
                      </a:r>
                    </a:p>
                  </a:txBody>
                  <a:tcPr/>
                </a:tc>
                <a:tc>
                  <a:txBody>
                    <a:bodyPr/>
                    <a:lstStyle/>
                    <a:p>
                      <a:pPr algn="ctr"/>
                      <a:r>
                        <a:rPr lang="en-US" sz="1800" kern="1200" dirty="0" smtClean="0">
                          <a:solidFill>
                            <a:srgbClr val="0070C0"/>
                          </a:solidFill>
                          <a:latin typeface="+mn-lt"/>
                          <a:ea typeface="+mn-ea"/>
                          <a:cs typeface="+mn-cs"/>
                        </a:rPr>
                        <a:t>56/44/0</a:t>
                      </a:r>
                      <a:endParaRPr lang="en-US" sz="1800" kern="1200" dirty="0">
                        <a:solidFill>
                          <a:srgbClr val="0070C0"/>
                        </a:solidFill>
                        <a:latin typeface="+mn-lt"/>
                        <a:ea typeface="+mn-ea"/>
                        <a:cs typeface="+mn-cs"/>
                      </a:endParaRPr>
                    </a:p>
                  </a:txBody>
                  <a:tcPr/>
                </a:tc>
                <a:tc>
                  <a:txBody>
                    <a:bodyPr/>
                    <a:lstStyle/>
                    <a:p>
                      <a:pPr algn="ctr"/>
                      <a:r>
                        <a:rPr lang="en-US" sz="1800" kern="1200" dirty="0" smtClean="0">
                          <a:solidFill>
                            <a:srgbClr val="0070C0"/>
                          </a:solidFill>
                          <a:latin typeface="+mn-lt"/>
                          <a:ea typeface="+mn-ea"/>
                          <a:cs typeface="+mn-cs"/>
                        </a:rPr>
                        <a:t>93/7/0</a:t>
                      </a:r>
                      <a:endParaRPr lang="en-US" sz="1800" kern="1200" dirty="0">
                        <a:solidFill>
                          <a:srgbClr val="0070C0"/>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0070C0"/>
                          </a:solidFill>
                        </a:rPr>
                        <a:t>100/0/0</a:t>
                      </a:r>
                    </a:p>
                    <a:p>
                      <a:pPr algn="ctr"/>
                      <a:endParaRPr lang="en-US" dirty="0"/>
                    </a:p>
                  </a:txBody>
                  <a:tcPr/>
                </a:tc>
              </a:tr>
              <a:tr h="370840">
                <a:tc>
                  <a:txBody>
                    <a:bodyPr/>
                    <a:lstStyle/>
                    <a:p>
                      <a:r>
                        <a:rPr lang="en-US" dirty="0" smtClean="0"/>
                        <a:t>Negation: </a:t>
                      </a:r>
                    </a:p>
                    <a:p>
                      <a:r>
                        <a:rPr lang="en-US" dirty="0" smtClean="0"/>
                        <a:t>Request</a:t>
                      </a:r>
                      <a:r>
                        <a:rPr lang="en-US" baseline="0" dirty="0" smtClean="0"/>
                        <a:t> &amp; Suggestion</a:t>
                      </a:r>
                      <a:endParaRPr lang="en-US" dirty="0"/>
                    </a:p>
                  </a:txBody>
                  <a:tcPr/>
                </a:tc>
                <a:tc>
                  <a:txBody>
                    <a:bodyPr/>
                    <a:lstStyle/>
                    <a:p>
                      <a:pPr algn="ctr"/>
                      <a:r>
                        <a:rPr lang="en-US" dirty="0" smtClean="0">
                          <a:solidFill>
                            <a:srgbClr val="FF0000"/>
                          </a:solidFill>
                        </a:rPr>
                        <a:t>13/20/67</a:t>
                      </a:r>
                    </a:p>
                    <a:p>
                      <a:pPr algn="ctr"/>
                      <a:endParaRPr lang="en-US" dirty="0"/>
                    </a:p>
                  </a:txBody>
                  <a:tcPr/>
                </a:tc>
                <a:tc>
                  <a:txBody>
                    <a:bodyPr/>
                    <a:lstStyle/>
                    <a:p>
                      <a:pPr algn="ctr"/>
                      <a:r>
                        <a:rPr lang="en-US" dirty="0" smtClean="0">
                          <a:solidFill>
                            <a:srgbClr val="FF0000"/>
                          </a:solidFill>
                        </a:rPr>
                        <a:t>28/43/39</a:t>
                      </a:r>
                      <a:endParaRPr lang="en-US" dirty="0">
                        <a:solidFill>
                          <a:srgbClr val="FF0000"/>
                        </a:solidFill>
                      </a:endParaRPr>
                    </a:p>
                  </a:txBody>
                  <a:tcPr/>
                </a:tc>
                <a:tc>
                  <a:txBody>
                    <a:bodyPr/>
                    <a:lstStyle/>
                    <a:p>
                      <a:pPr algn="ctr"/>
                      <a:r>
                        <a:rPr lang="en-US" sz="1800" kern="1200" dirty="0" smtClean="0">
                          <a:solidFill>
                            <a:srgbClr val="0070C0"/>
                          </a:solidFill>
                          <a:latin typeface="+mn-lt"/>
                          <a:ea typeface="+mn-ea"/>
                          <a:cs typeface="+mn-cs"/>
                        </a:rPr>
                        <a:t>50/0/50</a:t>
                      </a:r>
                      <a:endParaRPr lang="en-US" sz="1800" kern="1200" dirty="0">
                        <a:solidFill>
                          <a:srgbClr val="0070C0"/>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0070C0"/>
                          </a:solidFill>
                        </a:rPr>
                        <a:t>100/0/0</a:t>
                      </a:r>
                    </a:p>
                    <a:p>
                      <a:pPr algn="ctr"/>
                      <a:endParaRPr lang="en-US" dirty="0"/>
                    </a:p>
                  </a:txBody>
                  <a:tcPr/>
                </a:tc>
              </a:tr>
            </a:tbl>
          </a:graphicData>
        </a:graphic>
      </p:graphicFrame>
      <p:sp>
        <p:nvSpPr>
          <p:cNvPr id="5" name="TextBox 4"/>
          <p:cNvSpPr txBox="1"/>
          <p:nvPr/>
        </p:nvSpPr>
        <p:spPr>
          <a:xfrm>
            <a:off x="457200" y="1752600"/>
            <a:ext cx="8001000" cy="369332"/>
          </a:xfrm>
          <a:prstGeom prst="rect">
            <a:avLst/>
          </a:prstGeom>
          <a:noFill/>
        </p:spPr>
        <p:txBody>
          <a:bodyPr wrap="square" rtlCol="0">
            <a:spAutoFit/>
          </a:bodyPr>
          <a:lstStyle/>
          <a:p>
            <a:r>
              <a:rPr lang="en-US" dirty="0" smtClean="0"/>
              <a:t>Note: The figures are percentages “Satisfactory/Need Work/Not Applicable.”  </a:t>
            </a:r>
            <a:endParaRPr lang="en-US" dirty="0"/>
          </a:p>
        </p:txBody>
      </p:sp>
      <p:sp>
        <p:nvSpPr>
          <p:cNvPr id="6" name="Slide Number Placeholder 5"/>
          <p:cNvSpPr>
            <a:spLocks noGrp="1"/>
          </p:cNvSpPr>
          <p:nvPr>
            <p:ph type="sldNum" sz="quarter" idx="12"/>
          </p:nvPr>
        </p:nvSpPr>
        <p:spPr/>
        <p:txBody>
          <a:bodyPr/>
          <a:lstStyle/>
          <a:p>
            <a:pPr>
              <a:defRPr/>
            </a:pPr>
            <a:fld id="{64898426-EB7D-4598-8834-86A8C520460A}"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Placeholder 1"/>
          <p:cNvSpPr>
            <a:spLocks noGrp="1"/>
          </p:cNvSpPr>
          <p:nvPr>
            <p:ph type="title"/>
          </p:nvPr>
        </p:nvSpPr>
        <p:spPr>
          <a:xfrm>
            <a:off x="1219200" y="274638"/>
            <a:ext cx="7924800" cy="1143000"/>
          </a:xfrm>
        </p:spPr>
        <p:txBody>
          <a:bodyPr/>
          <a:lstStyle/>
          <a:p>
            <a:r>
              <a:rPr lang="en-US" sz="3200" dirty="0" smtClean="0">
                <a:latin typeface="Arial" charset="0"/>
                <a:cs typeface="Arial" charset="0"/>
              </a:rPr>
              <a:t>The result: verb conjugations &amp; complex structures </a:t>
            </a:r>
          </a:p>
        </p:txBody>
      </p:sp>
      <p:graphicFrame>
        <p:nvGraphicFramePr>
          <p:cNvPr id="4" name="Table 3"/>
          <p:cNvGraphicFramePr>
            <a:graphicFrameLocks noGrp="1"/>
          </p:cNvGraphicFramePr>
          <p:nvPr/>
        </p:nvGraphicFramePr>
        <p:xfrm>
          <a:off x="609600" y="2819400"/>
          <a:ext cx="8001002" cy="3200400"/>
        </p:xfrm>
        <a:graphic>
          <a:graphicData uri="http://schemas.openxmlformats.org/drawingml/2006/table">
            <a:tbl>
              <a:tblPr firstRow="1" bandRow="1">
                <a:tableStyleId>{5C22544A-7EE6-4342-B048-85BDC9FD1C3A}</a:tableStyleId>
              </a:tblPr>
              <a:tblGrid>
                <a:gridCol w="2667000"/>
                <a:gridCol w="1447800"/>
                <a:gridCol w="1371600"/>
                <a:gridCol w="1295400"/>
                <a:gridCol w="1219202"/>
              </a:tblGrid>
              <a:tr h="370840">
                <a:tc>
                  <a:txBody>
                    <a:bodyPr/>
                    <a:lstStyle/>
                    <a:p>
                      <a:endParaRPr lang="en-US" dirty="0"/>
                    </a:p>
                  </a:txBody>
                  <a:tcPr/>
                </a:tc>
                <a:tc>
                  <a:txBody>
                    <a:bodyPr/>
                    <a:lstStyle/>
                    <a:p>
                      <a:pPr algn="ctr"/>
                      <a:r>
                        <a:rPr lang="en-US" dirty="0" smtClean="0"/>
                        <a:t>L1</a:t>
                      </a:r>
                    </a:p>
                    <a:p>
                      <a:pPr algn="ctr"/>
                      <a:r>
                        <a:rPr lang="en-US" dirty="0" smtClean="0"/>
                        <a:t>(N=15)</a:t>
                      </a:r>
                      <a:endParaRPr lang="en-US" dirty="0"/>
                    </a:p>
                  </a:txBody>
                  <a:tcPr/>
                </a:tc>
                <a:tc>
                  <a:txBody>
                    <a:bodyPr/>
                    <a:lstStyle/>
                    <a:p>
                      <a:pPr algn="ctr"/>
                      <a:r>
                        <a:rPr lang="en-US" dirty="0" smtClean="0"/>
                        <a:t>L1+</a:t>
                      </a:r>
                    </a:p>
                    <a:p>
                      <a:pPr algn="ctr"/>
                      <a:r>
                        <a:rPr lang="en-US" dirty="0" smtClean="0"/>
                        <a:t>(N=18)</a:t>
                      </a:r>
                      <a:endParaRPr lang="en-US" dirty="0"/>
                    </a:p>
                  </a:txBody>
                  <a:tcPr/>
                </a:tc>
                <a:tc>
                  <a:txBody>
                    <a:bodyPr/>
                    <a:lstStyle/>
                    <a:p>
                      <a:pPr algn="ctr"/>
                      <a:r>
                        <a:rPr lang="en-US" dirty="0" smtClean="0"/>
                        <a:t>L2</a:t>
                      </a:r>
                    </a:p>
                    <a:p>
                      <a:pPr algn="ctr"/>
                      <a:r>
                        <a:rPr lang="en-US" dirty="0" smtClean="0"/>
                        <a:t>(N=14)</a:t>
                      </a:r>
                      <a:endParaRPr lang="en-US" dirty="0"/>
                    </a:p>
                  </a:txBody>
                  <a:tcPr/>
                </a:tc>
                <a:tc>
                  <a:txBody>
                    <a:bodyPr/>
                    <a:lstStyle/>
                    <a:p>
                      <a:pPr algn="ctr"/>
                      <a:r>
                        <a:rPr lang="en-US" dirty="0" smtClean="0"/>
                        <a:t>L2+</a:t>
                      </a:r>
                    </a:p>
                    <a:p>
                      <a:pPr algn="ctr"/>
                      <a:r>
                        <a:rPr lang="en-US" dirty="0" smtClean="0"/>
                        <a:t>(N=6)</a:t>
                      </a:r>
                      <a:endParaRPr lang="en-US" dirty="0"/>
                    </a:p>
                  </a:txBody>
                  <a:tcPr/>
                </a:tc>
              </a:tr>
              <a:tr h="370840">
                <a:tc>
                  <a:txBody>
                    <a:bodyPr/>
                    <a:lstStyle/>
                    <a:p>
                      <a:r>
                        <a:rPr lang="en-US" dirty="0" smtClean="0"/>
                        <a:t>Irregular</a:t>
                      </a:r>
                      <a:r>
                        <a:rPr lang="en-US" baseline="0" dirty="0" smtClean="0"/>
                        <a:t> verbs</a:t>
                      </a:r>
                    </a:p>
                    <a:p>
                      <a:endParaRPr lang="en-US" dirty="0"/>
                    </a:p>
                  </a:txBody>
                  <a:tcPr/>
                </a:tc>
                <a:tc>
                  <a:txBody>
                    <a:bodyPr/>
                    <a:lstStyle/>
                    <a:p>
                      <a:pPr algn="ctr"/>
                      <a:r>
                        <a:rPr lang="en-US" dirty="0" smtClean="0">
                          <a:solidFill>
                            <a:srgbClr val="FF0000"/>
                          </a:solidFill>
                        </a:rPr>
                        <a:t>27/66/7 </a:t>
                      </a:r>
                    </a:p>
                  </a:txBody>
                  <a:tcPr/>
                </a:tc>
                <a:tc>
                  <a:txBody>
                    <a:bodyPr/>
                    <a:lstStyle/>
                    <a:p>
                      <a:pPr algn="ctr"/>
                      <a:r>
                        <a:rPr lang="en-US" dirty="0" smtClean="0">
                          <a:solidFill>
                            <a:srgbClr val="FF0000"/>
                          </a:solidFill>
                        </a:rPr>
                        <a:t>33/67/0</a:t>
                      </a:r>
                      <a:endParaRPr lang="en-US" dirty="0">
                        <a:solidFill>
                          <a:srgbClr val="FF0000"/>
                        </a:solidFill>
                      </a:endParaRPr>
                    </a:p>
                  </a:txBody>
                  <a:tcPr/>
                </a:tc>
                <a:tc>
                  <a:txBody>
                    <a:bodyPr/>
                    <a:lstStyle/>
                    <a:p>
                      <a:pPr algn="ctr"/>
                      <a:r>
                        <a:rPr lang="en-US" dirty="0" smtClean="0">
                          <a:solidFill>
                            <a:srgbClr val="0070C0"/>
                          </a:solidFill>
                        </a:rPr>
                        <a:t>57/43/0</a:t>
                      </a:r>
                      <a:endParaRPr lang="en-US" dirty="0">
                        <a:solidFill>
                          <a:srgbClr val="0070C0"/>
                        </a:solidFill>
                      </a:endParaRPr>
                    </a:p>
                  </a:txBody>
                  <a:tcPr/>
                </a:tc>
                <a:tc>
                  <a:txBody>
                    <a:bodyPr/>
                    <a:lstStyle/>
                    <a:p>
                      <a:pPr algn="ctr"/>
                      <a:r>
                        <a:rPr lang="en-US" dirty="0" smtClean="0">
                          <a:solidFill>
                            <a:srgbClr val="0070C0"/>
                          </a:solidFill>
                        </a:rPr>
                        <a:t>100/0/0</a:t>
                      </a:r>
                      <a:endParaRPr lang="en-US" dirty="0">
                        <a:solidFill>
                          <a:srgbClr val="0070C0"/>
                        </a:solidFill>
                      </a:endParaRPr>
                    </a:p>
                  </a:txBody>
                  <a:tcPr/>
                </a:tc>
              </a:tr>
              <a:tr h="370840">
                <a:tc>
                  <a:txBody>
                    <a:bodyPr/>
                    <a:lstStyle/>
                    <a:p>
                      <a:r>
                        <a:rPr lang="en-US" dirty="0" smtClean="0"/>
                        <a:t>Special</a:t>
                      </a:r>
                      <a:r>
                        <a:rPr lang="en-US" baseline="0" dirty="0" smtClean="0"/>
                        <a:t> verbs</a:t>
                      </a:r>
                      <a:endParaRPr lang="en-US" dirty="0"/>
                    </a:p>
                  </a:txBody>
                  <a:tcPr/>
                </a:tc>
                <a:tc>
                  <a:txBody>
                    <a:bodyPr/>
                    <a:lstStyle/>
                    <a:p>
                      <a:pPr algn="ctr"/>
                      <a:r>
                        <a:rPr lang="en-US" sz="1800" kern="1200" dirty="0" smtClean="0">
                          <a:solidFill>
                            <a:srgbClr val="FF0000"/>
                          </a:solidFill>
                          <a:latin typeface="+mn-lt"/>
                          <a:ea typeface="+mn-ea"/>
                          <a:cs typeface="+mn-cs"/>
                        </a:rPr>
                        <a:t>31/69/0</a:t>
                      </a:r>
                    </a:p>
                    <a:p>
                      <a:pPr algn="ctr"/>
                      <a:r>
                        <a:rPr lang="en-US" dirty="0" smtClean="0"/>
                        <a:t>(N=13)</a:t>
                      </a:r>
                      <a:endParaRPr lang="en-US" dirty="0"/>
                    </a:p>
                  </a:txBody>
                  <a:tcPr/>
                </a:tc>
                <a:tc>
                  <a:txBody>
                    <a:bodyPr/>
                    <a:lstStyle/>
                    <a:p>
                      <a:pPr algn="ctr"/>
                      <a:r>
                        <a:rPr lang="en-US" sz="1800" kern="1200" dirty="0" smtClean="0">
                          <a:solidFill>
                            <a:srgbClr val="FF0000"/>
                          </a:solidFill>
                          <a:latin typeface="+mn-lt"/>
                          <a:ea typeface="+mn-ea"/>
                          <a:cs typeface="+mn-cs"/>
                        </a:rPr>
                        <a:t>38/62/0</a:t>
                      </a:r>
                    </a:p>
                    <a:p>
                      <a:pPr algn="ctr"/>
                      <a:r>
                        <a:rPr lang="en-US" dirty="0" smtClean="0"/>
                        <a:t>(N=16)</a:t>
                      </a:r>
                      <a:endParaRPr lang="en-US" dirty="0"/>
                    </a:p>
                  </a:txBody>
                  <a:tcPr/>
                </a:tc>
                <a:tc>
                  <a:txBody>
                    <a:bodyPr/>
                    <a:lstStyle/>
                    <a:p>
                      <a:pPr algn="ctr"/>
                      <a:r>
                        <a:rPr lang="en-US" dirty="0" smtClean="0">
                          <a:solidFill>
                            <a:srgbClr val="0070C0"/>
                          </a:solidFill>
                        </a:rPr>
                        <a:t>83/17/0</a:t>
                      </a:r>
                    </a:p>
                    <a:p>
                      <a:pPr algn="ctr"/>
                      <a:r>
                        <a:rPr lang="en-US" dirty="0" smtClean="0"/>
                        <a:t>(N=12)</a:t>
                      </a:r>
                      <a:endParaRPr lang="en-US" dirty="0"/>
                    </a:p>
                  </a:txBody>
                  <a:tcPr/>
                </a:tc>
                <a:tc>
                  <a:txBody>
                    <a:bodyPr/>
                    <a:lstStyle/>
                    <a:p>
                      <a:pPr algn="ctr"/>
                      <a:r>
                        <a:rPr lang="en-US" dirty="0" smtClean="0">
                          <a:solidFill>
                            <a:srgbClr val="0070C0"/>
                          </a:solidFill>
                        </a:rPr>
                        <a:t>100/0/0</a:t>
                      </a:r>
                    </a:p>
                    <a:p>
                      <a:pPr algn="ctr"/>
                      <a:r>
                        <a:rPr lang="en-US" dirty="0" smtClean="0"/>
                        <a:t>(N=5)</a:t>
                      </a:r>
                      <a:endParaRPr lang="en-US" dirty="0"/>
                    </a:p>
                  </a:txBody>
                  <a:tcPr/>
                </a:tc>
              </a:tr>
              <a:tr h="370840">
                <a:tc>
                  <a:txBody>
                    <a:bodyPr/>
                    <a:lstStyle/>
                    <a:p>
                      <a:r>
                        <a:rPr lang="en-US" dirty="0" smtClean="0"/>
                        <a:t>Passive and causative</a:t>
                      </a:r>
                      <a:endParaRPr lang="en-US" dirty="0"/>
                    </a:p>
                  </a:txBody>
                  <a:tcPr/>
                </a:tc>
                <a:tc>
                  <a:txBody>
                    <a:bodyPr/>
                    <a:lstStyle/>
                    <a:p>
                      <a:pPr algn="ctr"/>
                      <a:r>
                        <a:rPr lang="en-US" sz="1800" kern="1200" dirty="0" smtClean="0">
                          <a:solidFill>
                            <a:srgbClr val="FF0000"/>
                          </a:solidFill>
                          <a:latin typeface="+mn-lt"/>
                          <a:ea typeface="+mn-ea"/>
                          <a:cs typeface="+mn-cs"/>
                        </a:rPr>
                        <a:t>0/</a:t>
                      </a:r>
                      <a:r>
                        <a:rPr lang="en-US" sz="1800" u="sng" kern="1200" dirty="0" smtClean="0">
                          <a:solidFill>
                            <a:srgbClr val="FF0000"/>
                          </a:solidFill>
                          <a:latin typeface="+mn-lt"/>
                          <a:ea typeface="+mn-ea"/>
                          <a:cs typeface="+mn-cs"/>
                        </a:rPr>
                        <a:t>27/73</a:t>
                      </a:r>
                    </a:p>
                    <a:p>
                      <a:pPr algn="ctr"/>
                      <a:endParaRPr lang="en-US" dirty="0"/>
                    </a:p>
                  </a:txBody>
                  <a:tcPr/>
                </a:tc>
                <a:tc>
                  <a:txBody>
                    <a:bodyPr/>
                    <a:lstStyle/>
                    <a:p>
                      <a:pPr algn="ctr"/>
                      <a:r>
                        <a:rPr lang="en-US" sz="1800" kern="1200" dirty="0" smtClean="0">
                          <a:solidFill>
                            <a:srgbClr val="FF0000"/>
                          </a:solidFill>
                          <a:latin typeface="+mn-lt"/>
                          <a:ea typeface="+mn-ea"/>
                          <a:cs typeface="+mn-cs"/>
                        </a:rPr>
                        <a:t>0/</a:t>
                      </a:r>
                      <a:r>
                        <a:rPr lang="en-US" sz="1800" u="sng" kern="1200" dirty="0" smtClean="0">
                          <a:solidFill>
                            <a:srgbClr val="FF0000"/>
                          </a:solidFill>
                          <a:latin typeface="+mn-lt"/>
                          <a:ea typeface="+mn-ea"/>
                          <a:cs typeface="+mn-cs"/>
                        </a:rPr>
                        <a:t>56/44</a:t>
                      </a:r>
                      <a:endParaRPr lang="en-US" sz="1800" u="sng" kern="1200" dirty="0">
                        <a:solidFill>
                          <a:srgbClr val="FF0000"/>
                        </a:solidFill>
                        <a:latin typeface="+mn-lt"/>
                        <a:ea typeface="+mn-ea"/>
                        <a:cs typeface="+mn-cs"/>
                      </a:endParaRPr>
                    </a:p>
                  </a:txBody>
                  <a:tcPr/>
                </a:tc>
                <a:tc>
                  <a:txBody>
                    <a:bodyPr/>
                    <a:lstStyle/>
                    <a:p>
                      <a:pPr algn="ctr"/>
                      <a:r>
                        <a:rPr lang="en-US" sz="1800" u="none" kern="1200" dirty="0" smtClean="0">
                          <a:solidFill>
                            <a:srgbClr val="FF0000"/>
                          </a:solidFill>
                          <a:latin typeface="+mn-lt"/>
                          <a:ea typeface="+mn-ea"/>
                          <a:cs typeface="+mn-cs"/>
                        </a:rPr>
                        <a:t>21/29</a:t>
                      </a:r>
                      <a:r>
                        <a:rPr lang="en-US" sz="1800" u="sng" kern="1200" dirty="0" smtClean="0">
                          <a:solidFill>
                            <a:srgbClr val="FF0000"/>
                          </a:solidFill>
                          <a:latin typeface="+mn-lt"/>
                          <a:ea typeface="+mn-ea"/>
                          <a:cs typeface="+mn-cs"/>
                        </a:rPr>
                        <a:t>/50</a:t>
                      </a:r>
                      <a:endParaRPr lang="en-US" sz="1800" u="sng" kern="1200" dirty="0">
                        <a:solidFill>
                          <a:srgbClr val="FF0000"/>
                        </a:solidFill>
                        <a:latin typeface="+mn-lt"/>
                        <a:ea typeface="+mn-ea"/>
                        <a:cs typeface="+mn-cs"/>
                      </a:endParaRPr>
                    </a:p>
                  </a:txBody>
                  <a:tcPr/>
                </a:tc>
                <a:tc>
                  <a:txBody>
                    <a:bodyPr/>
                    <a:lstStyle/>
                    <a:p>
                      <a:pPr algn="ctr"/>
                      <a:r>
                        <a:rPr lang="en-US" u="none" dirty="0" smtClean="0">
                          <a:solidFill>
                            <a:srgbClr val="0070C0"/>
                          </a:solidFill>
                        </a:rPr>
                        <a:t>67/0/33</a:t>
                      </a:r>
                      <a:endParaRPr lang="en-US" u="none" dirty="0">
                        <a:solidFill>
                          <a:srgbClr val="0070C0"/>
                        </a:solidFill>
                      </a:endParaRPr>
                    </a:p>
                  </a:txBody>
                  <a:tcPr/>
                </a:tc>
              </a:tr>
              <a:tr h="370840">
                <a:tc>
                  <a:txBody>
                    <a:bodyPr/>
                    <a:lstStyle/>
                    <a:p>
                      <a:r>
                        <a:rPr lang="en-US" dirty="0" smtClean="0"/>
                        <a:t>Attributive</a:t>
                      </a:r>
                      <a:endParaRPr lang="en-US" dirty="0"/>
                    </a:p>
                  </a:txBody>
                  <a:tcPr/>
                </a:tc>
                <a:tc>
                  <a:txBody>
                    <a:bodyPr/>
                    <a:lstStyle/>
                    <a:p>
                      <a:pPr algn="ctr"/>
                      <a:r>
                        <a:rPr lang="en-US" sz="1800" kern="1200" dirty="0" smtClean="0">
                          <a:solidFill>
                            <a:srgbClr val="FF0000"/>
                          </a:solidFill>
                          <a:latin typeface="+mn-lt"/>
                          <a:ea typeface="+mn-ea"/>
                          <a:cs typeface="+mn-cs"/>
                        </a:rPr>
                        <a:t>7/93/0</a:t>
                      </a:r>
                    </a:p>
                    <a:p>
                      <a:pPr algn="ct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FF0000"/>
                          </a:solidFill>
                          <a:latin typeface="+mn-lt"/>
                          <a:ea typeface="+mn-ea"/>
                          <a:cs typeface="+mn-cs"/>
                        </a:rPr>
                        <a:t>33/67/0</a:t>
                      </a:r>
                      <a:endParaRPr lang="en-US" sz="1800" kern="1200" dirty="0">
                        <a:solidFill>
                          <a:srgbClr val="FF0000"/>
                        </a:solidFill>
                        <a:latin typeface="+mn-lt"/>
                        <a:ea typeface="+mn-ea"/>
                        <a:cs typeface="+mn-cs"/>
                      </a:endParaRPr>
                    </a:p>
                  </a:txBody>
                  <a:tcPr/>
                </a:tc>
                <a:tc>
                  <a:txBody>
                    <a:bodyPr/>
                    <a:lstStyle/>
                    <a:p>
                      <a:pPr algn="ctr"/>
                      <a:r>
                        <a:rPr lang="en-US" dirty="0" smtClean="0">
                          <a:solidFill>
                            <a:srgbClr val="0070C0"/>
                          </a:solidFill>
                        </a:rPr>
                        <a:t>79/21/0</a:t>
                      </a:r>
                      <a:endParaRPr lang="en-US" dirty="0">
                        <a:solidFill>
                          <a:srgbClr val="0070C0"/>
                        </a:solidFill>
                      </a:endParaRPr>
                    </a:p>
                  </a:txBody>
                  <a:tcPr/>
                </a:tc>
                <a:tc>
                  <a:txBody>
                    <a:bodyPr/>
                    <a:lstStyle/>
                    <a:p>
                      <a:pPr algn="ctr"/>
                      <a:r>
                        <a:rPr lang="en-US" dirty="0" smtClean="0">
                          <a:solidFill>
                            <a:srgbClr val="0070C0"/>
                          </a:solidFill>
                        </a:rPr>
                        <a:t>83/17/0</a:t>
                      </a:r>
                      <a:endParaRPr lang="en-US" dirty="0">
                        <a:solidFill>
                          <a:srgbClr val="0070C0"/>
                        </a:solidFill>
                      </a:endParaRPr>
                    </a:p>
                  </a:txBody>
                  <a:tcPr/>
                </a:tc>
              </a:tr>
            </a:tbl>
          </a:graphicData>
        </a:graphic>
      </p:graphicFrame>
      <p:sp>
        <p:nvSpPr>
          <p:cNvPr id="5" name="TextBox 4"/>
          <p:cNvSpPr txBox="1"/>
          <p:nvPr/>
        </p:nvSpPr>
        <p:spPr>
          <a:xfrm>
            <a:off x="609600" y="2286000"/>
            <a:ext cx="8001000" cy="369332"/>
          </a:xfrm>
          <a:prstGeom prst="rect">
            <a:avLst/>
          </a:prstGeom>
          <a:noFill/>
        </p:spPr>
        <p:txBody>
          <a:bodyPr wrap="square" rtlCol="0">
            <a:spAutoFit/>
          </a:bodyPr>
          <a:lstStyle/>
          <a:p>
            <a:r>
              <a:rPr lang="en-US" dirty="0" smtClean="0"/>
              <a:t>Note: The figures are percentages “Satisfactory/Need Work/Not Applicable.”  </a:t>
            </a:r>
            <a:endParaRPr lang="en-US" dirty="0"/>
          </a:p>
        </p:txBody>
      </p:sp>
      <p:sp>
        <p:nvSpPr>
          <p:cNvPr id="6" name="Slide Number Placeholder 5"/>
          <p:cNvSpPr>
            <a:spLocks noGrp="1"/>
          </p:cNvSpPr>
          <p:nvPr>
            <p:ph type="sldNum" sz="quarter" idx="12"/>
          </p:nvPr>
        </p:nvSpPr>
        <p:spPr/>
        <p:txBody>
          <a:bodyPr/>
          <a:lstStyle/>
          <a:p>
            <a:pPr>
              <a:defRPr/>
            </a:pPr>
            <a:fld id="{64898426-EB7D-4598-8834-86A8C520460A}"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Placeholder 1"/>
          <p:cNvSpPr>
            <a:spLocks noGrp="1"/>
          </p:cNvSpPr>
          <p:nvPr>
            <p:ph type="title"/>
          </p:nvPr>
        </p:nvSpPr>
        <p:spPr>
          <a:xfrm>
            <a:off x="1219200" y="274638"/>
            <a:ext cx="7924800" cy="1143000"/>
          </a:xfrm>
        </p:spPr>
        <p:txBody>
          <a:bodyPr/>
          <a:lstStyle/>
          <a:p>
            <a:r>
              <a:rPr lang="en-US" sz="3200" dirty="0" smtClean="0">
                <a:latin typeface="Arial" charset="0"/>
                <a:cs typeface="Arial" charset="0"/>
              </a:rPr>
              <a:t>The result: quotation</a:t>
            </a:r>
          </a:p>
        </p:txBody>
      </p:sp>
      <p:graphicFrame>
        <p:nvGraphicFramePr>
          <p:cNvPr id="4" name="Table 3"/>
          <p:cNvGraphicFramePr>
            <a:graphicFrameLocks noGrp="1"/>
          </p:cNvGraphicFramePr>
          <p:nvPr/>
        </p:nvGraphicFramePr>
        <p:xfrm>
          <a:off x="609600" y="2819400"/>
          <a:ext cx="8001002" cy="1920240"/>
        </p:xfrm>
        <a:graphic>
          <a:graphicData uri="http://schemas.openxmlformats.org/drawingml/2006/table">
            <a:tbl>
              <a:tblPr firstRow="1" bandRow="1">
                <a:tableStyleId>{5C22544A-7EE6-4342-B048-85BDC9FD1C3A}</a:tableStyleId>
              </a:tblPr>
              <a:tblGrid>
                <a:gridCol w="2667000"/>
                <a:gridCol w="1447800"/>
                <a:gridCol w="1371600"/>
                <a:gridCol w="1295400"/>
                <a:gridCol w="1219202"/>
              </a:tblGrid>
              <a:tr h="370840">
                <a:tc>
                  <a:txBody>
                    <a:bodyPr/>
                    <a:lstStyle/>
                    <a:p>
                      <a:endParaRPr lang="en-US" dirty="0"/>
                    </a:p>
                  </a:txBody>
                  <a:tcPr/>
                </a:tc>
                <a:tc>
                  <a:txBody>
                    <a:bodyPr/>
                    <a:lstStyle/>
                    <a:p>
                      <a:pPr algn="ctr"/>
                      <a:r>
                        <a:rPr lang="en-US" dirty="0" smtClean="0"/>
                        <a:t>L1</a:t>
                      </a:r>
                    </a:p>
                    <a:p>
                      <a:pPr algn="ctr"/>
                      <a:r>
                        <a:rPr lang="en-US" dirty="0" smtClean="0"/>
                        <a:t>(N=15)</a:t>
                      </a:r>
                      <a:endParaRPr lang="en-US" dirty="0"/>
                    </a:p>
                  </a:txBody>
                  <a:tcPr/>
                </a:tc>
                <a:tc>
                  <a:txBody>
                    <a:bodyPr/>
                    <a:lstStyle/>
                    <a:p>
                      <a:pPr algn="ctr"/>
                      <a:r>
                        <a:rPr lang="en-US" dirty="0" smtClean="0"/>
                        <a:t>L1+</a:t>
                      </a:r>
                    </a:p>
                    <a:p>
                      <a:pPr algn="ctr"/>
                      <a:r>
                        <a:rPr lang="en-US" dirty="0" smtClean="0"/>
                        <a:t>(N=18)</a:t>
                      </a:r>
                      <a:endParaRPr lang="en-US" dirty="0"/>
                    </a:p>
                  </a:txBody>
                  <a:tcPr/>
                </a:tc>
                <a:tc>
                  <a:txBody>
                    <a:bodyPr/>
                    <a:lstStyle/>
                    <a:p>
                      <a:pPr algn="ctr"/>
                      <a:r>
                        <a:rPr lang="en-US" dirty="0" smtClean="0"/>
                        <a:t>L2</a:t>
                      </a:r>
                    </a:p>
                    <a:p>
                      <a:pPr algn="ctr"/>
                      <a:r>
                        <a:rPr lang="en-US" dirty="0" smtClean="0"/>
                        <a:t>(N=14)</a:t>
                      </a:r>
                      <a:endParaRPr lang="en-US" dirty="0"/>
                    </a:p>
                  </a:txBody>
                  <a:tcPr/>
                </a:tc>
                <a:tc>
                  <a:txBody>
                    <a:bodyPr/>
                    <a:lstStyle/>
                    <a:p>
                      <a:pPr algn="ctr"/>
                      <a:r>
                        <a:rPr lang="en-US" dirty="0" smtClean="0"/>
                        <a:t>L2+</a:t>
                      </a:r>
                    </a:p>
                    <a:p>
                      <a:pPr algn="ctr"/>
                      <a:r>
                        <a:rPr lang="en-US" dirty="0" smtClean="0"/>
                        <a:t>(N=6)</a:t>
                      </a:r>
                      <a:endParaRPr lang="en-US" dirty="0"/>
                    </a:p>
                  </a:txBody>
                  <a:tcPr/>
                </a:tc>
              </a:tr>
              <a:tr h="370840">
                <a:tc>
                  <a:txBody>
                    <a:bodyPr/>
                    <a:lstStyle/>
                    <a:p>
                      <a:r>
                        <a:rPr lang="en-US" dirty="0" smtClean="0"/>
                        <a:t>Quotation</a:t>
                      </a:r>
                      <a:r>
                        <a:rPr lang="en-US" baseline="0" dirty="0" smtClean="0"/>
                        <a:t>: statement and question</a:t>
                      </a:r>
                      <a:endParaRPr lang="en-US" dirty="0"/>
                    </a:p>
                  </a:txBody>
                  <a:tcPr/>
                </a:tc>
                <a:tc>
                  <a:txBody>
                    <a:bodyPr/>
                    <a:lstStyle/>
                    <a:p>
                      <a:pPr algn="ctr"/>
                      <a:r>
                        <a:rPr lang="en-US" dirty="0" smtClean="0">
                          <a:solidFill>
                            <a:srgbClr val="FF0000"/>
                          </a:solidFill>
                        </a:rPr>
                        <a:t>6/38/56</a:t>
                      </a:r>
                    </a:p>
                  </a:txBody>
                  <a:tcPr/>
                </a:tc>
                <a:tc>
                  <a:txBody>
                    <a:bodyPr/>
                    <a:lstStyle/>
                    <a:p>
                      <a:pPr algn="ctr"/>
                      <a:r>
                        <a:rPr lang="en-US" dirty="0" smtClean="0">
                          <a:solidFill>
                            <a:srgbClr val="FF0000"/>
                          </a:solidFill>
                        </a:rPr>
                        <a:t>22/67/11</a:t>
                      </a:r>
                      <a:endParaRPr lang="en-US" dirty="0">
                        <a:solidFill>
                          <a:srgbClr val="FF0000"/>
                        </a:solidFill>
                      </a:endParaRPr>
                    </a:p>
                  </a:txBody>
                  <a:tcPr/>
                </a:tc>
                <a:tc>
                  <a:txBody>
                    <a:bodyPr/>
                    <a:lstStyle/>
                    <a:p>
                      <a:pPr algn="ctr"/>
                      <a:r>
                        <a:rPr lang="en-US" u="none" dirty="0" smtClean="0">
                          <a:solidFill>
                            <a:srgbClr val="FF0000"/>
                          </a:solidFill>
                        </a:rPr>
                        <a:t>42/44</a:t>
                      </a:r>
                      <a:r>
                        <a:rPr lang="en-US" dirty="0" smtClean="0">
                          <a:solidFill>
                            <a:srgbClr val="FF0000"/>
                          </a:solidFill>
                        </a:rPr>
                        <a:t>/14</a:t>
                      </a:r>
                      <a:endParaRPr lang="en-US" dirty="0">
                        <a:solidFill>
                          <a:srgbClr val="FF0000"/>
                        </a:solidFill>
                      </a:endParaRPr>
                    </a:p>
                  </a:txBody>
                  <a:tcPr/>
                </a:tc>
                <a:tc>
                  <a:txBody>
                    <a:bodyPr/>
                    <a:lstStyle/>
                    <a:p>
                      <a:pPr algn="ctr"/>
                      <a:r>
                        <a:rPr lang="en-US" dirty="0" smtClean="0">
                          <a:solidFill>
                            <a:srgbClr val="0070C0"/>
                          </a:solidFill>
                        </a:rPr>
                        <a:t>100/0/0</a:t>
                      </a:r>
                      <a:endParaRPr lang="en-US" dirty="0">
                        <a:solidFill>
                          <a:srgbClr val="0070C0"/>
                        </a:solidFill>
                      </a:endParaRPr>
                    </a:p>
                  </a:txBody>
                  <a:tcPr/>
                </a:tc>
              </a:tr>
              <a:tr h="370840">
                <a:tc>
                  <a:txBody>
                    <a:bodyPr/>
                    <a:lstStyle/>
                    <a:p>
                      <a:r>
                        <a:rPr lang="en-US" dirty="0" smtClean="0"/>
                        <a:t>Quotation:</a:t>
                      </a:r>
                      <a:r>
                        <a:rPr lang="en-US" baseline="0" dirty="0" smtClean="0"/>
                        <a:t> request and suggestion</a:t>
                      </a:r>
                      <a:endParaRPr lang="en-US" dirty="0"/>
                    </a:p>
                  </a:txBody>
                  <a:tcPr/>
                </a:tc>
                <a:tc>
                  <a:txBody>
                    <a:bodyPr/>
                    <a:lstStyle/>
                    <a:p>
                      <a:pPr algn="ctr"/>
                      <a:r>
                        <a:rPr lang="en-US" sz="1800" kern="1200" dirty="0" smtClean="0">
                          <a:solidFill>
                            <a:srgbClr val="FF0000"/>
                          </a:solidFill>
                          <a:latin typeface="+mn-lt"/>
                          <a:ea typeface="+mn-ea"/>
                          <a:cs typeface="+mn-cs"/>
                        </a:rPr>
                        <a:t>0/33/67</a:t>
                      </a:r>
                      <a:endParaRPr lang="en-US" sz="1800" kern="1200" dirty="0">
                        <a:solidFill>
                          <a:srgbClr val="FF0000"/>
                        </a:solidFill>
                        <a:latin typeface="+mn-lt"/>
                        <a:ea typeface="+mn-ea"/>
                        <a:cs typeface="+mn-cs"/>
                      </a:endParaRPr>
                    </a:p>
                  </a:txBody>
                  <a:tcPr/>
                </a:tc>
                <a:tc>
                  <a:txBody>
                    <a:bodyPr/>
                    <a:lstStyle/>
                    <a:p>
                      <a:pPr algn="ctr"/>
                      <a:r>
                        <a:rPr lang="en-US" dirty="0" smtClean="0">
                          <a:solidFill>
                            <a:srgbClr val="FF0000"/>
                          </a:solidFill>
                        </a:rPr>
                        <a:t>6/38/56</a:t>
                      </a:r>
                      <a:endParaRPr lang="en-US" dirty="0">
                        <a:solidFill>
                          <a:srgbClr val="FF0000"/>
                        </a:solidFill>
                      </a:endParaRPr>
                    </a:p>
                  </a:txBody>
                  <a:tcPr/>
                </a:tc>
                <a:tc>
                  <a:txBody>
                    <a:bodyPr/>
                    <a:lstStyle/>
                    <a:p>
                      <a:pPr algn="ctr"/>
                      <a:r>
                        <a:rPr lang="en-US" dirty="0" smtClean="0">
                          <a:solidFill>
                            <a:srgbClr val="FF0000"/>
                          </a:solidFill>
                        </a:rPr>
                        <a:t>7/21/72</a:t>
                      </a:r>
                      <a:endParaRPr lang="en-US" dirty="0">
                        <a:solidFill>
                          <a:srgbClr val="FF0000"/>
                        </a:solidFill>
                      </a:endParaRPr>
                    </a:p>
                  </a:txBody>
                  <a:tcPr/>
                </a:tc>
                <a:tc>
                  <a:txBody>
                    <a:bodyPr/>
                    <a:lstStyle/>
                    <a:p>
                      <a:pPr algn="ctr"/>
                      <a:r>
                        <a:rPr lang="en-US" sz="1800" kern="1200" dirty="0" smtClean="0">
                          <a:solidFill>
                            <a:srgbClr val="0070C0"/>
                          </a:solidFill>
                          <a:latin typeface="+mn-lt"/>
                          <a:ea typeface="+mn-ea"/>
                          <a:cs typeface="+mn-cs"/>
                        </a:rPr>
                        <a:t>83/0/17</a:t>
                      </a:r>
                      <a:endParaRPr lang="en-US" sz="1800" kern="1200" dirty="0">
                        <a:solidFill>
                          <a:srgbClr val="0070C0"/>
                        </a:solidFill>
                        <a:latin typeface="+mn-lt"/>
                        <a:ea typeface="+mn-ea"/>
                        <a:cs typeface="+mn-cs"/>
                      </a:endParaRPr>
                    </a:p>
                  </a:txBody>
                  <a:tcPr/>
                </a:tc>
              </a:tr>
            </a:tbl>
          </a:graphicData>
        </a:graphic>
      </p:graphicFrame>
      <p:sp>
        <p:nvSpPr>
          <p:cNvPr id="5" name="TextBox 4"/>
          <p:cNvSpPr txBox="1"/>
          <p:nvPr/>
        </p:nvSpPr>
        <p:spPr>
          <a:xfrm>
            <a:off x="609600" y="2286000"/>
            <a:ext cx="8001000" cy="369332"/>
          </a:xfrm>
          <a:prstGeom prst="rect">
            <a:avLst/>
          </a:prstGeom>
          <a:noFill/>
        </p:spPr>
        <p:txBody>
          <a:bodyPr wrap="square" rtlCol="0">
            <a:spAutoFit/>
          </a:bodyPr>
          <a:lstStyle/>
          <a:p>
            <a:r>
              <a:rPr lang="en-US" dirty="0" smtClean="0"/>
              <a:t>Note: The figures are percentages “Satisfactory/Need Work/Not Applicable.”  </a:t>
            </a:r>
            <a:endParaRPr lang="en-US" dirty="0"/>
          </a:p>
        </p:txBody>
      </p:sp>
      <p:sp>
        <p:nvSpPr>
          <p:cNvPr id="6" name="Slide Number Placeholder 5"/>
          <p:cNvSpPr>
            <a:spLocks noGrp="1"/>
          </p:cNvSpPr>
          <p:nvPr>
            <p:ph type="sldNum" sz="quarter" idx="12"/>
          </p:nvPr>
        </p:nvSpPr>
        <p:spPr/>
        <p:txBody>
          <a:bodyPr/>
          <a:lstStyle/>
          <a:p>
            <a:pPr>
              <a:defRPr/>
            </a:pPr>
            <a:fld id="{64898426-EB7D-4598-8834-86A8C520460A}"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Placeholder 1"/>
          <p:cNvSpPr>
            <a:spLocks noGrp="1"/>
          </p:cNvSpPr>
          <p:nvPr>
            <p:ph type="title"/>
          </p:nvPr>
        </p:nvSpPr>
        <p:spPr>
          <a:xfrm>
            <a:off x="1219200" y="274638"/>
            <a:ext cx="7924800" cy="1143000"/>
          </a:xfrm>
        </p:spPr>
        <p:txBody>
          <a:bodyPr/>
          <a:lstStyle/>
          <a:p>
            <a:r>
              <a:rPr lang="en-US" sz="3200" dirty="0" smtClean="0">
                <a:latin typeface="Arial" charset="0"/>
                <a:cs typeface="Arial" charset="0"/>
              </a:rPr>
              <a:t>The result: markers/particles</a:t>
            </a:r>
          </a:p>
        </p:txBody>
      </p:sp>
      <p:graphicFrame>
        <p:nvGraphicFramePr>
          <p:cNvPr id="4" name="Table 3"/>
          <p:cNvGraphicFramePr>
            <a:graphicFrameLocks noGrp="1"/>
          </p:cNvGraphicFramePr>
          <p:nvPr/>
        </p:nvGraphicFramePr>
        <p:xfrm>
          <a:off x="609600" y="2819400"/>
          <a:ext cx="8001002" cy="3200400"/>
        </p:xfrm>
        <a:graphic>
          <a:graphicData uri="http://schemas.openxmlformats.org/drawingml/2006/table">
            <a:tbl>
              <a:tblPr firstRow="1" bandRow="1">
                <a:tableStyleId>{5C22544A-7EE6-4342-B048-85BDC9FD1C3A}</a:tableStyleId>
              </a:tblPr>
              <a:tblGrid>
                <a:gridCol w="2667000"/>
                <a:gridCol w="1447800"/>
                <a:gridCol w="1371600"/>
                <a:gridCol w="1295400"/>
                <a:gridCol w="1219202"/>
              </a:tblGrid>
              <a:tr h="370840">
                <a:tc>
                  <a:txBody>
                    <a:bodyPr/>
                    <a:lstStyle/>
                    <a:p>
                      <a:endParaRPr lang="en-US" dirty="0"/>
                    </a:p>
                  </a:txBody>
                  <a:tcPr/>
                </a:tc>
                <a:tc>
                  <a:txBody>
                    <a:bodyPr/>
                    <a:lstStyle/>
                    <a:p>
                      <a:pPr algn="ctr"/>
                      <a:r>
                        <a:rPr lang="en-US" dirty="0" smtClean="0"/>
                        <a:t>L1</a:t>
                      </a:r>
                    </a:p>
                    <a:p>
                      <a:pPr algn="ctr"/>
                      <a:r>
                        <a:rPr lang="en-US" dirty="0" smtClean="0"/>
                        <a:t>(N=15)</a:t>
                      </a:r>
                      <a:endParaRPr lang="en-US" dirty="0"/>
                    </a:p>
                  </a:txBody>
                  <a:tcPr/>
                </a:tc>
                <a:tc>
                  <a:txBody>
                    <a:bodyPr/>
                    <a:lstStyle/>
                    <a:p>
                      <a:pPr algn="ctr"/>
                      <a:r>
                        <a:rPr lang="en-US" dirty="0" smtClean="0"/>
                        <a:t>L1+</a:t>
                      </a:r>
                    </a:p>
                    <a:p>
                      <a:pPr algn="ctr"/>
                      <a:r>
                        <a:rPr lang="en-US" dirty="0" smtClean="0"/>
                        <a:t>(N=18)</a:t>
                      </a:r>
                      <a:endParaRPr lang="en-US" dirty="0"/>
                    </a:p>
                  </a:txBody>
                  <a:tcPr/>
                </a:tc>
                <a:tc>
                  <a:txBody>
                    <a:bodyPr/>
                    <a:lstStyle/>
                    <a:p>
                      <a:pPr algn="ctr"/>
                      <a:r>
                        <a:rPr lang="en-US" dirty="0" smtClean="0"/>
                        <a:t>L2</a:t>
                      </a:r>
                    </a:p>
                    <a:p>
                      <a:pPr algn="ctr"/>
                      <a:r>
                        <a:rPr lang="en-US" dirty="0" smtClean="0"/>
                        <a:t>(N=14)</a:t>
                      </a:r>
                      <a:endParaRPr lang="en-US" dirty="0"/>
                    </a:p>
                  </a:txBody>
                  <a:tcPr/>
                </a:tc>
                <a:tc>
                  <a:txBody>
                    <a:bodyPr/>
                    <a:lstStyle/>
                    <a:p>
                      <a:pPr algn="ctr"/>
                      <a:r>
                        <a:rPr lang="en-US" dirty="0" smtClean="0"/>
                        <a:t>L2+</a:t>
                      </a:r>
                    </a:p>
                    <a:p>
                      <a:pPr algn="ctr"/>
                      <a:r>
                        <a:rPr lang="en-US" dirty="0" smtClean="0"/>
                        <a:t>(N=6)</a:t>
                      </a:r>
                      <a:endParaRPr lang="en-US" dirty="0"/>
                    </a:p>
                  </a:txBody>
                  <a:tcPr/>
                </a:tc>
              </a:tr>
              <a:tr h="370840">
                <a:tc>
                  <a:txBody>
                    <a:bodyPr/>
                    <a:lstStyle/>
                    <a:p>
                      <a:r>
                        <a:rPr lang="en-US" dirty="0" smtClean="0"/>
                        <a:t>Subject/Object Case</a:t>
                      </a:r>
                      <a:r>
                        <a:rPr lang="en-US" baseline="0" dirty="0" smtClean="0"/>
                        <a:t> </a:t>
                      </a:r>
                    </a:p>
                    <a:p>
                      <a:endParaRPr lang="en-US" dirty="0"/>
                    </a:p>
                  </a:txBody>
                  <a:tcPr/>
                </a:tc>
                <a:tc>
                  <a:txBody>
                    <a:bodyPr/>
                    <a:lstStyle/>
                    <a:p>
                      <a:pPr algn="ctr"/>
                      <a:r>
                        <a:rPr lang="en-US" dirty="0" smtClean="0">
                          <a:solidFill>
                            <a:srgbClr val="FF0000"/>
                          </a:solidFill>
                        </a:rPr>
                        <a:t>33/67/0</a:t>
                      </a:r>
                    </a:p>
                  </a:txBody>
                  <a:tcPr/>
                </a:tc>
                <a:tc>
                  <a:txBody>
                    <a:bodyPr/>
                    <a:lstStyle/>
                    <a:p>
                      <a:pPr algn="ctr"/>
                      <a:r>
                        <a:rPr lang="en-US" dirty="0" smtClean="0">
                          <a:solidFill>
                            <a:srgbClr val="0070C0"/>
                          </a:solidFill>
                        </a:rPr>
                        <a:t>56/44/0</a:t>
                      </a:r>
                      <a:endParaRPr lang="en-US" dirty="0">
                        <a:solidFill>
                          <a:srgbClr val="0070C0"/>
                        </a:solidFill>
                      </a:endParaRPr>
                    </a:p>
                  </a:txBody>
                  <a:tcPr/>
                </a:tc>
                <a:tc>
                  <a:txBody>
                    <a:bodyPr/>
                    <a:lstStyle/>
                    <a:p>
                      <a:pPr algn="ctr"/>
                      <a:r>
                        <a:rPr lang="en-US" dirty="0" smtClean="0">
                          <a:solidFill>
                            <a:srgbClr val="0070C0"/>
                          </a:solidFill>
                        </a:rPr>
                        <a:t>71/29/0</a:t>
                      </a:r>
                      <a:endParaRPr lang="en-US" dirty="0">
                        <a:solidFill>
                          <a:srgbClr val="0070C0"/>
                        </a:solidFill>
                      </a:endParaRPr>
                    </a:p>
                  </a:txBody>
                  <a:tcPr/>
                </a:tc>
                <a:tc>
                  <a:txBody>
                    <a:bodyPr/>
                    <a:lstStyle/>
                    <a:p>
                      <a:pPr algn="ctr"/>
                      <a:r>
                        <a:rPr lang="en-US" dirty="0" smtClean="0">
                          <a:solidFill>
                            <a:srgbClr val="0070C0"/>
                          </a:solidFill>
                        </a:rPr>
                        <a:t>100/0/0</a:t>
                      </a:r>
                      <a:endParaRPr lang="en-US" dirty="0">
                        <a:solidFill>
                          <a:srgbClr val="0070C0"/>
                        </a:solidFill>
                      </a:endParaRPr>
                    </a:p>
                  </a:txBody>
                  <a:tcPr/>
                </a:tc>
              </a:tr>
              <a:tr h="370840">
                <a:tc>
                  <a:txBody>
                    <a:bodyPr/>
                    <a:lstStyle/>
                    <a:p>
                      <a:r>
                        <a:rPr lang="en-US" dirty="0" smtClean="0"/>
                        <a:t>Dative/Locative</a:t>
                      </a:r>
                      <a:endParaRPr lang="en-US" dirty="0"/>
                    </a:p>
                  </a:txBody>
                  <a:tcPr/>
                </a:tc>
                <a:tc>
                  <a:txBody>
                    <a:bodyPr/>
                    <a:lstStyle/>
                    <a:p>
                      <a:pPr algn="ctr"/>
                      <a:r>
                        <a:rPr lang="en-US" sz="1800" kern="1200" dirty="0" smtClean="0">
                          <a:solidFill>
                            <a:srgbClr val="FF0000"/>
                          </a:solidFill>
                          <a:latin typeface="+mn-lt"/>
                          <a:ea typeface="+mn-ea"/>
                          <a:cs typeface="+mn-cs"/>
                        </a:rPr>
                        <a:t>20/80/0</a:t>
                      </a:r>
                    </a:p>
                    <a:p>
                      <a:pPr algn="ctr"/>
                      <a:endParaRPr lang="en-US" sz="1800" kern="1200" dirty="0">
                        <a:solidFill>
                          <a:srgbClr val="FF0000"/>
                        </a:solidFill>
                        <a:latin typeface="+mn-lt"/>
                        <a:ea typeface="+mn-ea"/>
                        <a:cs typeface="+mn-cs"/>
                      </a:endParaRPr>
                    </a:p>
                  </a:txBody>
                  <a:tcPr/>
                </a:tc>
                <a:tc>
                  <a:txBody>
                    <a:bodyPr/>
                    <a:lstStyle/>
                    <a:p>
                      <a:pPr algn="ctr"/>
                      <a:r>
                        <a:rPr lang="en-US" dirty="0" smtClean="0">
                          <a:solidFill>
                            <a:srgbClr val="0070C0"/>
                          </a:solidFill>
                        </a:rPr>
                        <a:t>50/50/0</a:t>
                      </a:r>
                      <a:endParaRPr lang="en-US" dirty="0">
                        <a:solidFill>
                          <a:srgbClr val="0070C0"/>
                        </a:solidFill>
                      </a:endParaRPr>
                    </a:p>
                  </a:txBody>
                  <a:tcPr/>
                </a:tc>
                <a:tc>
                  <a:txBody>
                    <a:bodyPr/>
                    <a:lstStyle/>
                    <a:p>
                      <a:pPr algn="ctr"/>
                      <a:r>
                        <a:rPr lang="en-US" dirty="0" smtClean="0">
                          <a:solidFill>
                            <a:srgbClr val="0070C0"/>
                          </a:solidFill>
                        </a:rPr>
                        <a:t>71/29/0</a:t>
                      </a:r>
                      <a:endParaRPr lang="en-US" dirty="0">
                        <a:solidFill>
                          <a:srgbClr val="0070C0"/>
                        </a:solidFill>
                      </a:endParaRPr>
                    </a:p>
                  </a:txBody>
                  <a:tcPr/>
                </a:tc>
                <a:tc>
                  <a:txBody>
                    <a:bodyPr/>
                    <a:lstStyle/>
                    <a:p>
                      <a:pPr algn="ctr"/>
                      <a:r>
                        <a:rPr lang="en-US" sz="1800" kern="1200" dirty="0" smtClean="0">
                          <a:solidFill>
                            <a:srgbClr val="0070C0"/>
                          </a:solidFill>
                          <a:latin typeface="+mn-lt"/>
                          <a:ea typeface="+mn-ea"/>
                          <a:cs typeface="+mn-cs"/>
                        </a:rPr>
                        <a:t>100/0/0</a:t>
                      </a:r>
                      <a:endParaRPr lang="en-US" sz="1800" kern="1200" dirty="0">
                        <a:solidFill>
                          <a:srgbClr val="0070C0"/>
                        </a:solidFill>
                        <a:latin typeface="+mn-lt"/>
                        <a:ea typeface="+mn-ea"/>
                        <a:cs typeface="+mn-cs"/>
                      </a:endParaRPr>
                    </a:p>
                  </a:txBody>
                  <a:tcPr/>
                </a:tc>
              </a:tr>
              <a:tr h="370840">
                <a:tc>
                  <a:txBody>
                    <a:bodyPr/>
                    <a:lstStyle/>
                    <a:p>
                      <a:r>
                        <a:rPr lang="en-US" dirty="0" smtClean="0"/>
                        <a:t>Instrumental</a:t>
                      </a:r>
                      <a:endParaRPr lang="en-US" dirty="0"/>
                    </a:p>
                  </a:txBody>
                  <a:tcPr/>
                </a:tc>
                <a:tc>
                  <a:txBody>
                    <a:bodyPr/>
                    <a:lstStyle/>
                    <a:p>
                      <a:pPr marL="0" algn="ctr" defTabSz="914400" rtl="0" eaLnBrk="1" latinLnBrk="0" hangingPunct="1"/>
                      <a:r>
                        <a:rPr lang="en-US" sz="1800" kern="1200" dirty="0" smtClean="0">
                          <a:solidFill>
                            <a:srgbClr val="FF0000"/>
                          </a:solidFill>
                          <a:latin typeface="+mn-lt"/>
                          <a:ea typeface="+mn-ea"/>
                          <a:cs typeface="+mn-cs"/>
                        </a:rPr>
                        <a:t>18/73/9</a:t>
                      </a:r>
                    </a:p>
                    <a:p>
                      <a:pPr marL="0" algn="ctr" defTabSz="914400" rtl="0" eaLnBrk="1" latinLnBrk="0" hangingPunct="1"/>
                      <a:r>
                        <a:rPr lang="en-US" sz="1800" kern="1200" dirty="0" smtClean="0">
                          <a:solidFill>
                            <a:schemeClr val="tx1"/>
                          </a:solidFill>
                          <a:latin typeface="+mn-lt"/>
                          <a:ea typeface="+mn-ea"/>
                          <a:cs typeface="+mn-cs"/>
                        </a:rPr>
                        <a:t>(N=11)</a:t>
                      </a:r>
                      <a:endParaRPr lang="en-US" sz="1800" kern="1200" dirty="0">
                        <a:solidFill>
                          <a:schemeClr val="tx1"/>
                        </a:solidFill>
                        <a:latin typeface="+mn-lt"/>
                        <a:ea typeface="+mn-ea"/>
                        <a:cs typeface="+mn-cs"/>
                      </a:endParaRPr>
                    </a:p>
                  </a:txBody>
                  <a:tcPr/>
                </a:tc>
                <a:tc>
                  <a:txBody>
                    <a:bodyPr/>
                    <a:lstStyle/>
                    <a:p>
                      <a:pPr algn="ctr"/>
                      <a:r>
                        <a:rPr lang="en-US" sz="1800" u="none" kern="1200" dirty="0" smtClean="0">
                          <a:solidFill>
                            <a:srgbClr val="FF0000"/>
                          </a:solidFill>
                          <a:latin typeface="+mn-lt"/>
                          <a:ea typeface="+mn-ea"/>
                          <a:cs typeface="+mn-cs"/>
                        </a:rPr>
                        <a:t>30/60/10</a:t>
                      </a:r>
                    </a:p>
                    <a:p>
                      <a:pPr algn="ctr"/>
                      <a:r>
                        <a:rPr lang="en-US" sz="1800" kern="1200" dirty="0" smtClean="0">
                          <a:solidFill>
                            <a:schemeClr val="tx1"/>
                          </a:solidFill>
                          <a:latin typeface="+mn-lt"/>
                          <a:ea typeface="+mn-ea"/>
                          <a:cs typeface="+mn-cs"/>
                        </a:rPr>
                        <a:t>(N=10)</a:t>
                      </a:r>
                      <a:endParaRPr lang="en-US" sz="1800" kern="1200" dirty="0">
                        <a:solidFill>
                          <a:schemeClr val="tx1"/>
                        </a:solidFill>
                        <a:latin typeface="+mn-lt"/>
                        <a:ea typeface="+mn-ea"/>
                        <a:cs typeface="+mn-cs"/>
                      </a:endParaRPr>
                    </a:p>
                  </a:txBody>
                  <a:tcPr/>
                </a:tc>
                <a:tc>
                  <a:txBody>
                    <a:bodyPr/>
                    <a:lstStyle/>
                    <a:p>
                      <a:pPr algn="ctr"/>
                      <a:r>
                        <a:rPr lang="en-US" sz="1800" u="none" kern="1200" dirty="0" smtClean="0">
                          <a:solidFill>
                            <a:srgbClr val="0070C0"/>
                          </a:solidFill>
                          <a:latin typeface="+mn-lt"/>
                          <a:ea typeface="+mn-ea"/>
                          <a:cs typeface="+mn-cs"/>
                        </a:rPr>
                        <a:t>67/33/0</a:t>
                      </a:r>
                    </a:p>
                    <a:p>
                      <a:pPr algn="ctr"/>
                      <a:r>
                        <a:rPr lang="en-US" sz="1800" kern="1200" dirty="0" smtClean="0">
                          <a:solidFill>
                            <a:schemeClr val="tx1"/>
                          </a:solidFill>
                          <a:latin typeface="+mn-lt"/>
                          <a:ea typeface="+mn-ea"/>
                          <a:cs typeface="+mn-cs"/>
                        </a:rPr>
                        <a:t>(N=12)</a:t>
                      </a:r>
                      <a:endParaRPr lang="en-US" sz="1800" kern="1200" dirty="0">
                        <a:solidFill>
                          <a:schemeClr val="tx1"/>
                        </a:solidFill>
                        <a:latin typeface="+mn-lt"/>
                        <a:ea typeface="+mn-ea"/>
                        <a:cs typeface="+mn-cs"/>
                      </a:endParaRPr>
                    </a:p>
                  </a:txBody>
                  <a:tcPr/>
                </a:tc>
                <a:tc>
                  <a:txBody>
                    <a:bodyPr/>
                    <a:lstStyle/>
                    <a:p>
                      <a:pPr algn="ctr"/>
                      <a:r>
                        <a:rPr lang="en-US" sz="1800" kern="1200" dirty="0" smtClean="0">
                          <a:solidFill>
                            <a:srgbClr val="0070C0"/>
                          </a:solidFill>
                          <a:latin typeface="+mn-lt"/>
                          <a:ea typeface="+mn-ea"/>
                          <a:cs typeface="+mn-cs"/>
                        </a:rPr>
                        <a:t>100/0/0</a:t>
                      </a:r>
                    </a:p>
                    <a:p>
                      <a:pPr algn="ctr"/>
                      <a:r>
                        <a:rPr lang="en-US" sz="1800" kern="1200" dirty="0" smtClean="0">
                          <a:solidFill>
                            <a:schemeClr val="tx1"/>
                          </a:solidFill>
                          <a:latin typeface="+mn-lt"/>
                          <a:ea typeface="+mn-ea"/>
                          <a:cs typeface="+mn-cs"/>
                        </a:rPr>
                        <a:t>(N=5)</a:t>
                      </a:r>
                      <a:endParaRPr lang="en-US" sz="1800" kern="1200" dirty="0">
                        <a:solidFill>
                          <a:schemeClr val="tx1"/>
                        </a:solidFill>
                        <a:latin typeface="+mn-lt"/>
                        <a:ea typeface="+mn-ea"/>
                        <a:cs typeface="+mn-cs"/>
                      </a:endParaRPr>
                    </a:p>
                  </a:txBody>
                  <a:tcPr/>
                </a:tc>
              </a:tr>
              <a:tr h="370840">
                <a:tc>
                  <a:txBody>
                    <a:bodyPr/>
                    <a:lstStyle/>
                    <a:p>
                      <a:r>
                        <a:rPr lang="en-US" dirty="0" smtClean="0"/>
                        <a:t>Auxiliary</a:t>
                      </a:r>
                      <a:endParaRPr lang="en-US" dirty="0"/>
                    </a:p>
                  </a:txBody>
                  <a:tcPr/>
                </a:tc>
                <a:tc>
                  <a:txBody>
                    <a:bodyPr/>
                    <a:lstStyle/>
                    <a:p>
                      <a:pPr algn="ctr"/>
                      <a:r>
                        <a:rPr lang="en-US" sz="1800" kern="1200" dirty="0" smtClean="0">
                          <a:solidFill>
                            <a:srgbClr val="FF0000"/>
                          </a:solidFill>
                          <a:latin typeface="+mn-lt"/>
                          <a:ea typeface="+mn-ea"/>
                          <a:cs typeface="+mn-cs"/>
                        </a:rPr>
                        <a:t>0/100/0</a:t>
                      </a:r>
                    </a:p>
                    <a:p>
                      <a:pPr algn="ct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FF0000"/>
                          </a:solidFill>
                          <a:latin typeface="+mn-lt"/>
                          <a:ea typeface="+mn-ea"/>
                          <a:cs typeface="+mn-cs"/>
                        </a:rPr>
                        <a:t>28/72/0</a:t>
                      </a:r>
                      <a:endParaRPr lang="en-US" sz="1800" kern="1200" dirty="0">
                        <a:solidFill>
                          <a:srgbClr val="FF0000"/>
                        </a:solidFill>
                        <a:latin typeface="+mn-lt"/>
                        <a:ea typeface="+mn-ea"/>
                        <a:cs typeface="+mn-cs"/>
                      </a:endParaRPr>
                    </a:p>
                  </a:txBody>
                  <a:tcPr/>
                </a:tc>
                <a:tc>
                  <a:txBody>
                    <a:bodyPr/>
                    <a:lstStyle/>
                    <a:p>
                      <a:pPr algn="ctr"/>
                      <a:r>
                        <a:rPr lang="en-US" dirty="0" smtClean="0">
                          <a:solidFill>
                            <a:srgbClr val="0070C0"/>
                          </a:solidFill>
                        </a:rPr>
                        <a:t>71/29/0</a:t>
                      </a:r>
                      <a:endParaRPr lang="en-US" dirty="0">
                        <a:solidFill>
                          <a:srgbClr val="0070C0"/>
                        </a:solidFill>
                      </a:endParaRPr>
                    </a:p>
                  </a:txBody>
                  <a:tcPr/>
                </a:tc>
                <a:tc>
                  <a:txBody>
                    <a:bodyPr/>
                    <a:lstStyle/>
                    <a:p>
                      <a:pPr algn="ctr"/>
                      <a:r>
                        <a:rPr lang="en-US" sz="1800" kern="1200" dirty="0" smtClean="0">
                          <a:solidFill>
                            <a:srgbClr val="0070C0"/>
                          </a:solidFill>
                          <a:latin typeface="+mn-lt"/>
                          <a:ea typeface="+mn-ea"/>
                          <a:cs typeface="+mn-cs"/>
                        </a:rPr>
                        <a:t>100/0/0</a:t>
                      </a:r>
                      <a:endParaRPr lang="en-US" sz="1800" kern="1200" dirty="0">
                        <a:solidFill>
                          <a:srgbClr val="0070C0"/>
                        </a:solidFill>
                        <a:latin typeface="+mn-lt"/>
                        <a:ea typeface="+mn-ea"/>
                        <a:cs typeface="+mn-cs"/>
                      </a:endParaRPr>
                    </a:p>
                  </a:txBody>
                  <a:tcPr/>
                </a:tc>
              </a:tr>
            </a:tbl>
          </a:graphicData>
        </a:graphic>
      </p:graphicFrame>
      <p:sp>
        <p:nvSpPr>
          <p:cNvPr id="5" name="TextBox 4"/>
          <p:cNvSpPr txBox="1"/>
          <p:nvPr/>
        </p:nvSpPr>
        <p:spPr>
          <a:xfrm>
            <a:off x="609600" y="2286000"/>
            <a:ext cx="8001000" cy="369332"/>
          </a:xfrm>
          <a:prstGeom prst="rect">
            <a:avLst/>
          </a:prstGeom>
          <a:noFill/>
        </p:spPr>
        <p:txBody>
          <a:bodyPr wrap="square" rtlCol="0">
            <a:spAutoFit/>
          </a:bodyPr>
          <a:lstStyle/>
          <a:p>
            <a:r>
              <a:rPr lang="en-US" dirty="0" smtClean="0"/>
              <a:t>Note: The figures are percentages “Satisfactory/Need Work/Not Applicable.”  </a:t>
            </a:r>
            <a:endParaRPr lang="en-US" dirty="0"/>
          </a:p>
        </p:txBody>
      </p:sp>
      <p:sp>
        <p:nvSpPr>
          <p:cNvPr id="6" name="Slide Number Placeholder 5"/>
          <p:cNvSpPr>
            <a:spLocks noGrp="1"/>
          </p:cNvSpPr>
          <p:nvPr>
            <p:ph type="sldNum" sz="quarter" idx="12"/>
          </p:nvPr>
        </p:nvSpPr>
        <p:spPr/>
        <p:txBody>
          <a:bodyPr/>
          <a:lstStyle/>
          <a:p>
            <a:pPr>
              <a:defRPr/>
            </a:pPr>
            <a:fld id="{64898426-EB7D-4598-8834-86A8C520460A}"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Placeholder 1"/>
          <p:cNvSpPr>
            <a:spLocks noGrp="1"/>
          </p:cNvSpPr>
          <p:nvPr>
            <p:ph type="title"/>
          </p:nvPr>
        </p:nvSpPr>
        <p:spPr>
          <a:xfrm>
            <a:off x="1219200" y="274638"/>
            <a:ext cx="7924800" cy="1143000"/>
          </a:xfrm>
        </p:spPr>
        <p:txBody>
          <a:bodyPr/>
          <a:lstStyle/>
          <a:p>
            <a:r>
              <a:rPr lang="en-US" sz="3200" dirty="0" smtClean="0">
                <a:latin typeface="Arial" charset="0"/>
                <a:cs typeface="Arial" charset="0"/>
              </a:rPr>
              <a:t>The result: numbers + counters</a:t>
            </a:r>
          </a:p>
        </p:txBody>
      </p:sp>
      <p:graphicFrame>
        <p:nvGraphicFramePr>
          <p:cNvPr id="4" name="Table 3"/>
          <p:cNvGraphicFramePr>
            <a:graphicFrameLocks noGrp="1"/>
          </p:cNvGraphicFramePr>
          <p:nvPr/>
        </p:nvGraphicFramePr>
        <p:xfrm>
          <a:off x="609600" y="2819400"/>
          <a:ext cx="8001002" cy="3200400"/>
        </p:xfrm>
        <a:graphic>
          <a:graphicData uri="http://schemas.openxmlformats.org/drawingml/2006/table">
            <a:tbl>
              <a:tblPr firstRow="1" bandRow="1">
                <a:tableStyleId>{5C22544A-7EE6-4342-B048-85BDC9FD1C3A}</a:tableStyleId>
              </a:tblPr>
              <a:tblGrid>
                <a:gridCol w="2667000"/>
                <a:gridCol w="1447800"/>
                <a:gridCol w="1371600"/>
                <a:gridCol w="1295400"/>
                <a:gridCol w="1219202"/>
              </a:tblGrid>
              <a:tr h="370840">
                <a:tc>
                  <a:txBody>
                    <a:bodyPr/>
                    <a:lstStyle/>
                    <a:p>
                      <a:endParaRPr lang="en-US" dirty="0"/>
                    </a:p>
                  </a:txBody>
                  <a:tcPr/>
                </a:tc>
                <a:tc>
                  <a:txBody>
                    <a:bodyPr/>
                    <a:lstStyle/>
                    <a:p>
                      <a:pPr algn="ctr"/>
                      <a:r>
                        <a:rPr lang="en-US" dirty="0" smtClean="0"/>
                        <a:t>L1</a:t>
                      </a:r>
                    </a:p>
                    <a:p>
                      <a:pPr algn="ctr"/>
                      <a:r>
                        <a:rPr lang="en-US" dirty="0" smtClean="0"/>
                        <a:t>(N=15)</a:t>
                      </a:r>
                      <a:endParaRPr lang="en-US" dirty="0"/>
                    </a:p>
                  </a:txBody>
                  <a:tcPr/>
                </a:tc>
                <a:tc>
                  <a:txBody>
                    <a:bodyPr/>
                    <a:lstStyle/>
                    <a:p>
                      <a:pPr algn="ctr"/>
                      <a:r>
                        <a:rPr lang="en-US" dirty="0" smtClean="0"/>
                        <a:t>L1+</a:t>
                      </a:r>
                    </a:p>
                    <a:p>
                      <a:pPr algn="ctr"/>
                      <a:r>
                        <a:rPr lang="en-US" dirty="0" smtClean="0"/>
                        <a:t>(N=18)</a:t>
                      </a:r>
                      <a:endParaRPr lang="en-US" dirty="0"/>
                    </a:p>
                  </a:txBody>
                  <a:tcPr/>
                </a:tc>
                <a:tc>
                  <a:txBody>
                    <a:bodyPr/>
                    <a:lstStyle/>
                    <a:p>
                      <a:pPr algn="ctr"/>
                      <a:r>
                        <a:rPr lang="en-US" dirty="0" smtClean="0"/>
                        <a:t>L2</a:t>
                      </a:r>
                    </a:p>
                    <a:p>
                      <a:pPr algn="ctr"/>
                      <a:r>
                        <a:rPr lang="en-US" dirty="0" smtClean="0"/>
                        <a:t>(N=14)</a:t>
                      </a:r>
                      <a:endParaRPr lang="en-US" dirty="0"/>
                    </a:p>
                  </a:txBody>
                  <a:tcPr/>
                </a:tc>
                <a:tc>
                  <a:txBody>
                    <a:bodyPr/>
                    <a:lstStyle/>
                    <a:p>
                      <a:pPr algn="ctr"/>
                      <a:r>
                        <a:rPr lang="en-US" dirty="0" smtClean="0"/>
                        <a:t>L2+</a:t>
                      </a:r>
                    </a:p>
                    <a:p>
                      <a:pPr algn="ctr"/>
                      <a:r>
                        <a:rPr lang="en-US" dirty="0" smtClean="0"/>
                        <a:t>(N=6)</a:t>
                      </a:r>
                      <a:endParaRPr lang="en-US" dirty="0"/>
                    </a:p>
                  </a:txBody>
                  <a:tcPr/>
                </a:tc>
              </a:tr>
              <a:tr h="370840">
                <a:tc>
                  <a:txBody>
                    <a:bodyPr/>
                    <a:lstStyle/>
                    <a:p>
                      <a:r>
                        <a:rPr lang="en-US" dirty="0" smtClean="0"/>
                        <a:t>Cardinal: Native</a:t>
                      </a:r>
                      <a:r>
                        <a:rPr lang="en-US" baseline="0" dirty="0" smtClean="0"/>
                        <a:t> Korean</a:t>
                      </a:r>
                    </a:p>
                    <a:p>
                      <a:endParaRPr lang="en-US" dirty="0"/>
                    </a:p>
                  </a:txBody>
                  <a:tcPr/>
                </a:tc>
                <a:tc>
                  <a:txBody>
                    <a:bodyPr/>
                    <a:lstStyle/>
                    <a:p>
                      <a:pPr algn="ctr"/>
                      <a:r>
                        <a:rPr lang="en-US" dirty="0" smtClean="0">
                          <a:solidFill>
                            <a:srgbClr val="FF0000"/>
                          </a:solidFill>
                        </a:rPr>
                        <a:t>33/67/0</a:t>
                      </a:r>
                    </a:p>
                  </a:txBody>
                  <a:tcPr/>
                </a:tc>
                <a:tc>
                  <a:txBody>
                    <a:bodyPr/>
                    <a:lstStyle/>
                    <a:p>
                      <a:pPr algn="ctr"/>
                      <a:r>
                        <a:rPr lang="en-US" sz="1800" kern="1200" dirty="0" smtClean="0">
                          <a:solidFill>
                            <a:srgbClr val="FF0000"/>
                          </a:solidFill>
                          <a:latin typeface="+mn-lt"/>
                          <a:ea typeface="+mn-ea"/>
                          <a:cs typeface="+mn-cs"/>
                        </a:rPr>
                        <a:t>44/56/0</a:t>
                      </a:r>
                      <a:endParaRPr lang="en-US" sz="1800" kern="1200" dirty="0">
                        <a:solidFill>
                          <a:srgbClr val="FF0000"/>
                        </a:solidFill>
                        <a:latin typeface="+mn-lt"/>
                        <a:ea typeface="+mn-ea"/>
                        <a:cs typeface="+mn-cs"/>
                      </a:endParaRPr>
                    </a:p>
                  </a:txBody>
                  <a:tcPr/>
                </a:tc>
                <a:tc>
                  <a:txBody>
                    <a:bodyPr/>
                    <a:lstStyle/>
                    <a:p>
                      <a:pPr algn="ctr"/>
                      <a:r>
                        <a:rPr lang="en-US" dirty="0" smtClean="0">
                          <a:solidFill>
                            <a:srgbClr val="0070C0"/>
                          </a:solidFill>
                        </a:rPr>
                        <a:t>71/29/0</a:t>
                      </a:r>
                      <a:endParaRPr lang="en-US" dirty="0">
                        <a:solidFill>
                          <a:srgbClr val="0070C0"/>
                        </a:solidFill>
                      </a:endParaRPr>
                    </a:p>
                  </a:txBody>
                  <a:tcPr/>
                </a:tc>
                <a:tc>
                  <a:txBody>
                    <a:bodyPr/>
                    <a:lstStyle/>
                    <a:p>
                      <a:pPr algn="ctr"/>
                      <a:r>
                        <a:rPr lang="en-US" dirty="0" smtClean="0">
                          <a:solidFill>
                            <a:srgbClr val="0070C0"/>
                          </a:solidFill>
                        </a:rPr>
                        <a:t>100/0/0</a:t>
                      </a:r>
                      <a:endParaRPr lang="en-US" dirty="0">
                        <a:solidFill>
                          <a:srgbClr val="0070C0"/>
                        </a:solidFill>
                      </a:endParaRPr>
                    </a:p>
                  </a:txBody>
                  <a:tcPr/>
                </a:tc>
              </a:tr>
              <a:tr h="370840">
                <a:tc>
                  <a:txBody>
                    <a:bodyPr/>
                    <a:lstStyle/>
                    <a:p>
                      <a:r>
                        <a:rPr lang="en-US" dirty="0" smtClean="0"/>
                        <a:t>Cardinal: Sino-Korean</a:t>
                      </a:r>
                    </a:p>
                    <a:p>
                      <a:endParaRPr lang="en-US" dirty="0"/>
                    </a:p>
                  </a:txBody>
                  <a:tcPr/>
                </a:tc>
                <a:tc>
                  <a:txBody>
                    <a:bodyPr/>
                    <a:lstStyle/>
                    <a:p>
                      <a:pPr algn="ctr"/>
                      <a:r>
                        <a:rPr lang="en-US" sz="1800" kern="1200" dirty="0" smtClean="0">
                          <a:solidFill>
                            <a:srgbClr val="FF0000"/>
                          </a:solidFill>
                          <a:latin typeface="+mn-lt"/>
                          <a:ea typeface="+mn-ea"/>
                          <a:cs typeface="+mn-cs"/>
                        </a:rPr>
                        <a:t>40/60/0</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FF0000"/>
                          </a:solidFill>
                          <a:latin typeface="+mn-lt"/>
                          <a:ea typeface="+mn-ea"/>
                          <a:cs typeface="+mn-cs"/>
                        </a:rPr>
                        <a:t>33/56/11</a:t>
                      </a:r>
                      <a:endParaRPr lang="en-US" sz="1800" kern="1200" dirty="0">
                        <a:solidFill>
                          <a:srgbClr val="FF0000"/>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0070C0"/>
                          </a:solidFill>
                        </a:rPr>
                        <a:t>71/29/0</a:t>
                      </a:r>
                    </a:p>
                    <a:p>
                      <a:pPr algn="ctr"/>
                      <a:endParaRPr lang="en-US" dirty="0">
                        <a:solidFill>
                          <a:srgbClr val="0070C0"/>
                        </a:solidFill>
                      </a:endParaRPr>
                    </a:p>
                  </a:txBody>
                  <a:tcPr/>
                </a:tc>
                <a:tc>
                  <a:txBody>
                    <a:bodyPr/>
                    <a:lstStyle/>
                    <a:p>
                      <a:pPr algn="ctr"/>
                      <a:r>
                        <a:rPr lang="en-US" sz="1800" kern="1200" dirty="0" smtClean="0">
                          <a:solidFill>
                            <a:srgbClr val="0070C0"/>
                          </a:solidFill>
                          <a:latin typeface="+mn-lt"/>
                          <a:ea typeface="+mn-ea"/>
                          <a:cs typeface="+mn-cs"/>
                        </a:rPr>
                        <a:t>100/0/0</a:t>
                      </a:r>
                      <a:endParaRPr lang="en-US" sz="1800" kern="1200" dirty="0">
                        <a:solidFill>
                          <a:srgbClr val="0070C0"/>
                        </a:solidFill>
                        <a:latin typeface="+mn-lt"/>
                        <a:ea typeface="+mn-ea"/>
                        <a:cs typeface="+mn-cs"/>
                      </a:endParaRPr>
                    </a:p>
                  </a:txBody>
                  <a:tcPr/>
                </a:tc>
              </a:tr>
              <a:tr h="370840">
                <a:tc>
                  <a:txBody>
                    <a:bodyPr/>
                    <a:lstStyle/>
                    <a:p>
                      <a:r>
                        <a:rPr lang="en-US" dirty="0" smtClean="0"/>
                        <a:t>Ordinal: Native Korean</a:t>
                      </a:r>
                    </a:p>
                    <a:p>
                      <a:endParaRPr lang="en-US" dirty="0"/>
                    </a:p>
                  </a:txBody>
                  <a:tcPr/>
                </a:tc>
                <a:tc>
                  <a:txBody>
                    <a:bodyPr/>
                    <a:lstStyle/>
                    <a:p>
                      <a:pPr marL="0" algn="ctr" defTabSz="914400" rtl="0" eaLnBrk="1" latinLnBrk="0" hangingPunct="1"/>
                      <a:r>
                        <a:rPr lang="en-US" sz="1800" kern="1200" dirty="0" smtClean="0">
                          <a:solidFill>
                            <a:srgbClr val="FF0000"/>
                          </a:solidFill>
                          <a:latin typeface="+mn-lt"/>
                          <a:ea typeface="+mn-ea"/>
                          <a:cs typeface="+mn-cs"/>
                        </a:rPr>
                        <a:t>7/47/46</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FF0000"/>
                          </a:solidFill>
                          <a:latin typeface="+mn-lt"/>
                          <a:ea typeface="+mn-ea"/>
                          <a:cs typeface="+mn-cs"/>
                        </a:rPr>
                        <a:t>22/56/22</a:t>
                      </a:r>
                      <a:endParaRPr lang="en-US" sz="1800" kern="1200" dirty="0">
                        <a:solidFill>
                          <a:srgbClr val="FF0000"/>
                        </a:solidFill>
                        <a:latin typeface="+mn-lt"/>
                        <a:ea typeface="+mn-ea"/>
                        <a:cs typeface="+mn-cs"/>
                      </a:endParaRPr>
                    </a:p>
                  </a:txBody>
                  <a:tcPr/>
                </a:tc>
                <a:tc>
                  <a:txBody>
                    <a:bodyPr/>
                    <a:lstStyle/>
                    <a:p>
                      <a:pPr algn="ctr"/>
                      <a:r>
                        <a:rPr lang="en-US" sz="1800" u="sng" kern="1200" dirty="0" smtClean="0">
                          <a:solidFill>
                            <a:srgbClr val="0070C0"/>
                          </a:solidFill>
                          <a:latin typeface="+mn-lt"/>
                          <a:ea typeface="+mn-ea"/>
                          <a:cs typeface="+mn-cs"/>
                        </a:rPr>
                        <a:t>36/21</a:t>
                      </a:r>
                      <a:r>
                        <a:rPr lang="en-US" sz="1800" kern="1200" dirty="0" smtClean="0">
                          <a:solidFill>
                            <a:srgbClr val="0070C0"/>
                          </a:solidFill>
                          <a:latin typeface="+mn-lt"/>
                          <a:ea typeface="+mn-ea"/>
                          <a:cs typeface="+mn-cs"/>
                        </a:rPr>
                        <a:t>/43</a:t>
                      </a:r>
                      <a:endParaRPr lang="en-US" sz="1800" kern="1200" dirty="0">
                        <a:solidFill>
                          <a:srgbClr val="0070C0"/>
                        </a:solidFill>
                        <a:latin typeface="+mn-lt"/>
                        <a:ea typeface="+mn-ea"/>
                        <a:cs typeface="+mn-cs"/>
                      </a:endParaRPr>
                    </a:p>
                  </a:txBody>
                  <a:tcPr/>
                </a:tc>
                <a:tc>
                  <a:txBody>
                    <a:bodyPr/>
                    <a:lstStyle/>
                    <a:p>
                      <a:pPr algn="ctr"/>
                      <a:r>
                        <a:rPr lang="en-US" sz="1800" u="none" kern="1200" dirty="0" smtClean="0">
                          <a:solidFill>
                            <a:srgbClr val="0070C0"/>
                          </a:solidFill>
                          <a:latin typeface="+mn-lt"/>
                          <a:ea typeface="+mn-ea"/>
                          <a:cs typeface="+mn-cs"/>
                        </a:rPr>
                        <a:t>83/0</a:t>
                      </a:r>
                      <a:r>
                        <a:rPr lang="en-US" sz="1800" kern="1200" dirty="0" smtClean="0">
                          <a:solidFill>
                            <a:srgbClr val="0070C0"/>
                          </a:solidFill>
                          <a:latin typeface="+mn-lt"/>
                          <a:ea typeface="+mn-ea"/>
                          <a:cs typeface="+mn-cs"/>
                        </a:rPr>
                        <a:t>/17</a:t>
                      </a:r>
                    </a:p>
                  </a:txBody>
                  <a:tcPr/>
                </a:tc>
              </a:tr>
              <a:tr h="370840">
                <a:tc>
                  <a:txBody>
                    <a:bodyPr/>
                    <a:lstStyle/>
                    <a:p>
                      <a:r>
                        <a:rPr lang="en-US" dirty="0" smtClean="0"/>
                        <a:t>Ordinal: Sino-Korean</a:t>
                      </a:r>
                    </a:p>
                    <a:p>
                      <a:endParaRPr lang="en-US" dirty="0"/>
                    </a:p>
                  </a:txBody>
                  <a:tcPr/>
                </a:tc>
                <a:tc>
                  <a:txBody>
                    <a:bodyPr/>
                    <a:lstStyle/>
                    <a:p>
                      <a:pPr algn="ctr"/>
                      <a:r>
                        <a:rPr lang="en-US" sz="1800" kern="1200" dirty="0" smtClean="0">
                          <a:solidFill>
                            <a:srgbClr val="FF0000"/>
                          </a:solidFill>
                          <a:latin typeface="+mn-lt"/>
                          <a:ea typeface="+mn-ea"/>
                          <a:cs typeface="+mn-cs"/>
                        </a:rPr>
                        <a:t>7/40/53</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FF0000"/>
                          </a:solidFill>
                          <a:latin typeface="+mn-lt"/>
                          <a:ea typeface="+mn-ea"/>
                          <a:cs typeface="+mn-cs"/>
                        </a:rPr>
                        <a:t>16/34/50</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FF0000"/>
                          </a:solidFill>
                          <a:latin typeface="+mn-lt"/>
                          <a:ea typeface="+mn-ea"/>
                          <a:cs typeface="+mn-cs"/>
                        </a:rPr>
                        <a:t>0/14/86</a:t>
                      </a:r>
                      <a:endParaRPr lang="en-US" sz="1800" kern="1200" dirty="0">
                        <a:solidFill>
                          <a:srgbClr val="FF0000"/>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u="none" kern="1200" dirty="0" smtClean="0">
                          <a:solidFill>
                            <a:srgbClr val="0070C0"/>
                          </a:solidFill>
                          <a:latin typeface="+mn-lt"/>
                          <a:ea typeface="+mn-ea"/>
                          <a:cs typeface="+mn-cs"/>
                        </a:rPr>
                        <a:t>83/0</a:t>
                      </a:r>
                      <a:r>
                        <a:rPr lang="en-US" sz="1800" kern="1200" dirty="0" smtClean="0">
                          <a:solidFill>
                            <a:srgbClr val="0070C0"/>
                          </a:solidFill>
                          <a:latin typeface="+mn-lt"/>
                          <a:ea typeface="+mn-ea"/>
                          <a:cs typeface="+mn-cs"/>
                        </a:rPr>
                        <a:t>/17</a:t>
                      </a:r>
                    </a:p>
                    <a:p>
                      <a:pPr algn="ctr"/>
                      <a:endParaRPr lang="en-US" sz="1800" kern="1200" dirty="0">
                        <a:solidFill>
                          <a:srgbClr val="0070C0"/>
                        </a:solidFill>
                        <a:latin typeface="+mn-lt"/>
                        <a:ea typeface="+mn-ea"/>
                        <a:cs typeface="+mn-cs"/>
                      </a:endParaRPr>
                    </a:p>
                  </a:txBody>
                  <a:tcPr/>
                </a:tc>
              </a:tr>
            </a:tbl>
          </a:graphicData>
        </a:graphic>
      </p:graphicFrame>
      <p:sp>
        <p:nvSpPr>
          <p:cNvPr id="5" name="TextBox 4"/>
          <p:cNvSpPr txBox="1"/>
          <p:nvPr/>
        </p:nvSpPr>
        <p:spPr>
          <a:xfrm>
            <a:off x="609600" y="2286000"/>
            <a:ext cx="8001000" cy="369332"/>
          </a:xfrm>
          <a:prstGeom prst="rect">
            <a:avLst/>
          </a:prstGeom>
          <a:noFill/>
        </p:spPr>
        <p:txBody>
          <a:bodyPr wrap="square" rtlCol="0">
            <a:spAutoFit/>
          </a:bodyPr>
          <a:lstStyle/>
          <a:p>
            <a:r>
              <a:rPr lang="en-US" dirty="0" smtClean="0"/>
              <a:t>Note: The figures are percentages “Satisfactory/Need Work/Not Applicable.”  </a:t>
            </a:r>
            <a:endParaRPr lang="en-US" dirty="0"/>
          </a:p>
        </p:txBody>
      </p:sp>
      <p:sp>
        <p:nvSpPr>
          <p:cNvPr id="6" name="Slide Number Placeholder 5"/>
          <p:cNvSpPr>
            <a:spLocks noGrp="1"/>
          </p:cNvSpPr>
          <p:nvPr>
            <p:ph type="sldNum" sz="quarter" idx="12"/>
          </p:nvPr>
        </p:nvSpPr>
        <p:spPr/>
        <p:txBody>
          <a:bodyPr/>
          <a:lstStyle/>
          <a:p>
            <a:pPr>
              <a:defRPr/>
            </a:pPr>
            <a:fld id="{64898426-EB7D-4598-8834-86A8C520460A}"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Placeholder 1"/>
          <p:cNvSpPr>
            <a:spLocks noGrp="1"/>
          </p:cNvSpPr>
          <p:nvPr>
            <p:ph type="title"/>
          </p:nvPr>
        </p:nvSpPr>
        <p:spPr>
          <a:xfrm>
            <a:off x="1219200" y="274638"/>
            <a:ext cx="7924800" cy="1143000"/>
          </a:xfrm>
        </p:spPr>
        <p:txBody>
          <a:bodyPr/>
          <a:lstStyle/>
          <a:p>
            <a:r>
              <a:rPr lang="en-US" sz="3200" dirty="0" smtClean="0">
                <a:latin typeface="Arial" charset="0"/>
                <a:cs typeface="Arial" charset="0"/>
              </a:rPr>
              <a:t>The result: pronouns</a:t>
            </a:r>
          </a:p>
        </p:txBody>
      </p:sp>
      <p:graphicFrame>
        <p:nvGraphicFramePr>
          <p:cNvPr id="4" name="Table 3"/>
          <p:cNvGraphicFramePr>
            <a:graphicFrameLocks noGrp="1"/>
          </p:cNvGraphicFramePr>
          <p:nvPr/>
        </p:nvGraphicFramePr>
        <p:xfrm>
          <a:off x="609600" y="2819400"/>
          <a:ext cx="8001002" cy="2560320"/>
        </p:xfrm>
        <a:graphic>
          <a:graphicData uri="http://schemas.openxmlformats.org/drawingml/2006/table">
            <a:tbl>
              <a:tblPr firstRow="1" bandRow="1">
                <a:tableStyleId>{5C22544A-7EE6-4342-B048-85BDC9FD1C3A}</a:tableStyleId>
              </a:tblPr>
              <a:tblGrid>
                <a:gridCol w="2667000"/>
                <a:gridCol w="1447800"/>
                <a:gridCol w="1371600"/>
                <a:gridCol w="1295400"/>
                <a:gridCol w="1219202"/>
              </a:tblGrid>
              <a:tr h="370840">
                <a:tc>
                  <a:txBody>
                    <a:bodyPr/>
                    <a:lstStyle/>
                    <a:p>
                      <a:endParaRPr lang="en-US" dirty="0"/>
                    </a:p>
                  </a:txBody>
                  <a:tcPr/>
                </a:tc>
                <a:tc>
                  <a:txBody>
                    <a:bodyPr/>
                    <a:lstStyle/>
                    <a:p>
                      <a:pPr algn="ctr"/>
                      <a:r>
                        <a:rPr lang="en-US" dirty="0" smtClean="0"/>
                        <a:t>L1</a:t>
                      </a:r>
                    </a:p>
                    <a:p>
                      <a:pPr algn="ctr"/>
                      <a:r>
                        <a:rPr lang="en-US" dirty="0" smtClean="0"/>
                        <a:t>(N=15)</a:t>
                      </a:r>
                      <a:endParaRPr lang="en-US" dirty="0"/>
                    </a:p>
                  </a:txBody>
                  <a:tcPr/>
                </a:tc>
                <a:tc>
                  <a:txBody>
                    <a:bodyPr/>
                    <a:lstStyle/>
                    <a:p>
                      <a:pPr algn="ctr"/>
                      <a:r>
                        <a:rPr lang="en-US" dirty="0" smtClean="0"/>
                        <a:t>L1+</a:t>
                      </a:r>
                    </a:p>
                    <a:p>
                      <a:pPr algn="ctr"/>
                      <a:r>
                        <a:rPr lang="en-US" dirty="0" smtClean="0"/>
                        <a:t>(N=18)</a:t>
                      </a:r>
                      <a:endParaRPr lang="en-US" dirty="0"/>
                    </a:p>
                  </a:txBody>
                  <a:tcPr/>
                </a:tc>
                <a:tc>
                  <a:txBody>
                    <a:bodyPr/>
                    <a:lstStyle/>
                    <a:p>
                      <a:pPr algn="ctr"/>
                      <a:r>
                        <a:rPr lang="en-US" dirty="0" smtClean="0"/>
                        <a:t>L2</a:t>
                      </a:r>
                    </a:p>
                    <a:p>
                      <a:pPr algn="ctr"/>
                      <a:r>
                        <a:rPr lang="en-US" dirty="0" smtClean="0"/>
                        <a:t>(N=14)</a:t>
                      </a:r>
                      <a:endParaRPr lang="en-US" dirty="0"/>
                    </a:p>
                  </a:txBody>
                  <a:tcPr/>
                </a:tc>
                <a:tc>
                  <a:txBody>
                    <a:bodyPr/>
                    <a:lstStyle/>
                    <a:p>
                      <a:pPr algn="ctr"/>
                      <a:r>
                        <a:rPr lang="en-US" dirty="0" smtClean="0"/>
                        <a:t>L2+</a:t>
                      </a:r>
                    </a:p>
                    <a:p>
                      <a:pPr algn="ctr"/>
                      <a:r>
                        <a:rPr lang="en-US" dirty="0" smtClean="0"/>
                        <a:t>(N=6)</a:t>
                      </a:r>
                      <a:endParaRPr lang="en-US" dirty="0"/>
                    </a:p>
                  </a:txBody>
                  <a:tcPr/>
                </a:tc>
              </a:tr>
              <a:tr h="370840">
                <a:tc>
                  <a:txBody>
                    <a:bodyPr/>
                    <a:lstStyle/>
                    <a:p>
                      <a:r>
                        <a:rPr lang="en-US" dirty="0" smtClean="0"/>
                        <a:t>Personal</a:t>
                      </a:r>
                      <a:r>
                        <a:rPr lang="en-US" baseline="0" dirty="0" smtClean="0"/>
                        <a:t> </a:t>
                      </a:r>
                    </a:p>
                    <a:p>
                      <a:endParaRPr lang="en-US" dirty="0"/>
                    </a:p>
                  </a:txBody>
                  <a:tcPr/>
                </a:tc>
                <a:tc>
                  <a:txBody>
                    <a:bodyPr/>
                    <a:lstStyle/>
                    <a:p>
                      <a:pPr algn="ctr"/>
                      <a:r>
                        <a:rPr lang="en-US" dirty="0" smtClean="0">
                          <a:solidFill>
                            <a:srgbClr val="0070C0"/>
                          </a:solidFill>
                        </a:rPr>
                        <a:t>53/34/13</a:t>
                      </a:r>
                    </a:p>
                  </a:txBody>
                  <a:tcPr/>
                </a:tc>
                <a:tc>
                  <a:txBody>
                    <a:bodyPr/>
                    <a:lstStyle/>
                    <a:p>
                      <a:pPr algn="ctr"/>
                      <a:r>
                        <a:rPr lang="en-US" dirty="0" smtClean="0">
                          <a:solidFill>
                            <a:srgbClr val="0070C0"/>
                          </a:solidFill>
                        </a:rPr>
                        <a:t>89/11/0</a:t>
                      </a:r>
                      <a:endParaRPr lang="en-US" dirty="0">
                        <a:solidFill>
                          <a:srgbClr val="0070C0"/>
                        </a:solidFill>
                      </a:endParaRPr>
                    </a:p>
                  </a:txBody>
                  <a:tcPr/>
                </a:tc>
                <a:tc>
                  <a:txBody>
                    <a:bodyPr/>
                    <a:lstStyle/>
                    <a:p>
                      <a:pPr algn="ctr"/>
                      <a:r>
                        <a:rPr lang="en-US" dirty="0" smtClean="0">
                          <a:solidFill>
                            <a:srgbClr val="0070C0"/>
                          </a:solidFill>
                        </a:rPr>
                        <a:t>93/7/0</a:t>
                      </a:r>
                      <a:endParaRPr lang="en-US" dirty="0">
                        <a:solidFill>
                          <a:srgbClr val="0070C0"/>
                        </a:solidFill>
                      </a:endParaRPr>
                    </a:p>
                  </a:txBody>
                  <a:tcPr/>
                </a:tc>
                <a:tc>
                  <a:txBody>
                    <a:bodyPr/>
                    <a:lstStyle/>
                    <a:p>
                      <a:pPr algn="ctr"/>
                      <a:r>
                        <a:rPr lang="en-US" dirty="0" smtClean="0">
                          <a:solidFill>
                            <a:srgbClr val="0070C0"/>
                          </a:solidFill>
                        </a:rPr>
                        <a:t>100/0/0</a:t>
                      </a:r>
                      <a:endParaRPr lang="en-US" dirty="0">
                        <a:solidFill>
                          <a:srgbClr val="0070C0"/>
                        </a:solidFill>
                      </a:endParaRPr>
                    </a:p>
                  </a:txBody>
                  <a:tcPr/>
                </a:tc>
              </a:tr>
              <a:tr h="370840">
                <a:tc>
                  <a:txBody>
                    <a:bodyPr/>
                    <a:lstStyle/>
                    <a:p>
                      <a:r>
                        <a:rPr lang="en-US" dirty="0" smtClean="0"/>
                        <a:t>Demonstrative: Things</a:t>
                      </a:r>
                    </a:p>
                    <a:p>
                      <a:endParaRPr lang="en-US" dirty="0"/>
                    </a:p>
                  </a:txBody>
                  <a:tcPr/>
                </a:tc>
                <a:tc>
                  <a:txBody>
                    <a:bodyPr/>
                    <a:lstStyle/>
                    <a:p>
                      <a:pPr algn="ctr"/>
                      <a:r>
                        <a:rPr lang="en-US" sz="1800" kern="1200" dirty="0" smtClean="0">
                          <a:solidFill>
                            <a:srgbClr val="FF0000"/>
                          </a:solidFill>
                          <a:latin typeface="+mn-lt"/>
                          <a:ea typeface="+mn-ea"/>
                          <a:cs typeface="+mn-cs"/>
                        </a:rPr>
                        <a:t>13/54/33</a:t>
                      </a:r>
                      <a:endParaRPr lang="en-US" sz="1800" kern="1200" dirty="0">
                        <a:solidFill>
                          <a:srgbClr val="FF0000"/>
                        </a:solidFill>
                        <a:latin typeface="+mn-lt"/>
                        <a:ea typeface="+mn-ea"/>
                        <a:cs typeface="+mn-cs"/>
                      </a:endParaRPr>
                    </a:p>
                  </a:txBody>
                  <a:tcPr/>
                </a:tc>
                <a:tc>
                  <a:txBody>
                    <a:bodyPr/>
                    <a:lstStyle/>
                    <a:p>
                      <a:pPr algn="ctr"/>
                      <a:r>
                        <a:rPr lang="en-US" dirty="0" smtClean="0">
                          <a:solidFill>
                            <a:srgbClr val="0070C0"/>
                          </a:solidFill>
                        </a:rPr>
                        <a:t>72/17/11</a:t>
                      </a:r>
                      <a:endParaRPr lang="en-US" dirty="0">
                        <a:solidFill>
                          <a:srgbClr val="0070C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0070C0"/>
                          </a:solidFill>
                        </a:rPr>
                        <a:t>93/7/0</a:t>
                      </a:r>
                    </a:p>
                    <a:p>
                      <a:pPr algn="ctr"/>
                      <a:endParaRPr lang="en-US" dirty="0">
                        <a:solidFill>
                          <a:srgbClr val="0070C0"/>
                        </a:solidFill>
                      </a:endParaRPr>
                    </a:p>
                  </a:txBody>
                  <a:tcPr/>
                </a:tc>
                <a:tc>
                  <a:txBody>
                    <a:bodyPr/>
                    <a:lstStyle/>
                    <a:p>
                      <a:pPr algn="ctr"/>
                      <a:r>
                        <a:rPr lang="en-US" sz="1800" kern="1200" dirty="0" smtClean="0">
                          <a:solidFill>
                            <a:srgbClr val="0070C0"/>
                          </a:solidFill>
                          <a:latin typeface="+mn-lt"/>
                          <a:ea typeface="+mn-ea"/>
                          <a:cs typeface="+mn-cs"/>
                        </a:rPr>
                        <a:t>100/0/0</a:t>
                      </a:r>
                      <a:endParaRPr lang="en-US" sz="1800" kern="1200" dirty="0">
                        <a:solidFill>
                          <a:srgbClr val="0070C0"/>
                        </a:solidFill>
                        <a:latin typeface="+mn-lt"/>
                        <a:ea typeface="+mn-ea"/>
                        <a:cs typeface="+mn-cs"/>
                      </a:endParaRPr>
                    </a:p>
                  </a:txBody>
                  <a:tcPr/>
                </a:tc>
              </a:tr>
              <a:tr h="370840">
                <a:tc>
                  <a:txBody>
                    <a:bodyPr/>
                    <a:lstStyle/>
                    <a:p>
                      <a:r>
                        <a:rPr lang="en-US" dirty="0" smtClean="0"/>
                        <a:t>Demonstrative: Places</a:t>
                      </a:r>
                    </a:p>
                    <a:p>
                      <a:endParaRPr lang="en-US" dirty="0"/>
                    </a:p>
                  </a:txBody>
                  <a:tcPr/>
                </a:tc>
                <a:tc>
                  <a:txBody>
                    <a:bodyPr/>
                    <a:lstStyle/>
                    <a:p>
                      <a:pPr marL="0" algn="ctr" defTabSz="914400" rtl="0" eaLnBrk="1" latinLnBrk="0" hangingPunct="1"/>
                      <a:r>
                        <a:rPr lang="en-US" sz="1800" kern="1200" dirty="0" smtClean="0">
                          <a:solidFill>
                            <a:srgbClr val="FF0000"/>
                          </a:solidFill>
                          <a:latin typeface="+mn-lt"/>
                          <a:ea typeface="+mn-ea"/>
                          <a:cs typeface="+mn-cs"/>
                        </a:rPr>
                        <a:t>26/61/13</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0070C0"/>
                          </a:solidFill>
                          <a:latin typeface="+mn-lt"/>
                          <a:ea typeface="+mn-ea"/>
                          <a:cs typeface="+mn-cs"/>
                        </a:rPr>
                        <a:t>67/22/11</a:t>
                      </a:r>
                      <a:endParaRPr lang="en-US" sz="1800" kern="1200" dirty="0">
                        <a:solidFill>
                          <a:srgbClr val="0070C0"/>
                        </a:solidFill>
                        <a:latin typeface="+mn-lt"/>
                        <a:ea typeface="+mn-ea"/>
                        <a:cs typeface="+mn-cs"/>
                      </a:endParaRPr>
                    </a:p>
                  </a:txBody>
                  <a:tcPr/>
                </a:tc>
                <a:tc>
                  <a:txBody>
                    <a:bodyPr/>
                    <a:lstStyle/>
                    <a:p>
                      <a:pPr algn="ctr"/>
                      <a:r>
                        <a:rPr lang="en-US" sz="1800" kern="1200" dirty="0" smtClean="0">
                          <a:solidFill>
                            <a:srgbClr val="0070C0"/>
                          </a:solidFill>
                          <a:latin typeface="+mn-lt"/>
                          <a:ea typeface="+mn-ea"/>
                          <a:cs typeface="+mn-cs"/>
                        </a:rPr>
                        <a:t>100/0/0</a:t>
                      </a:r>
                      <a:endParaRPr lang="en-US" sz="1800" kern="1200" dirty="0">
                        <a:solidFill>
                          <a:srgbClr val="0070C0"/>
                        </a:solidFill>
                        <a:latin typeface="+mn-lt"/>
                        <a:ea typeface="+mn-ea"/>
                        <a:cs typeface="+mn-cs"/>
                      </a:endParaRPr>
                    </a:p>
                  </a:txBody>
                  <a:tcPr/>
                </a:tc>
                <a:tc>
                  <a:txBody>
                    <a:bodyPr/>
                    <a:lstStyle/>
                    <a:p>
                      <a:pPr algn="ctr"/>
                      <a:r>
                        <a:rPr lang="en-US" sz="1800" kern="1200" dirty="0" smtClean="0">
                          <a:solidFill>
                            <a:srgbClr val="0070C0"/>
                          </a:solidFill>
                          <a:latin typeface="+mn-lt"/>
                          <a:ea typeface="+mn-ea"/>
                          <a:cs typeface="+mn-cs"/>
                        </a:rPr>
                        <a:t>100/0/0</a:t>
                      </a:r>
                    </a:p>
                  </a:txBody>
                  <a:tcPr/>
                </a:tc>
              </a:tr>
            </a:tbl>
          </a:graphicData>
        </a:graphic>
      </p:graphicFrame>
      <p:sp>
        <p:nvSpPr>
          <p:cNvPr id="5" name="TextBox 4"/>
          <p:cNvSpPr txBox="1"/>
          <p:nvPr/>
        </p:nvSpPr>
        <p:spPr>
          <a:xfrm>
            <a:off x="609600" y="2286000"/>
            <a:ext cx="8001000" cy="369332"/>
          </a:xfrm>
          <a:prstGeom prst="rect">
            <a:avLst/>
          </a:prstGeom>
          <a:noFill/>
        </p:spPr>
        <p:txBody>
          <a:bodyPr wrap="square" rtlCol="0">
            <a:spAutoFit/>
          </a:bodyPr>
          <a:lstStyle/>
          <a:p>
            <a:r>
              <a:rPr lang="en-US" dirty="0" smtClean="0"/>
              <a:t>Note: The figures are percentages “Satisfactory/Need Work/Not Applicable.”  </a:t>
            </a:r>
            <a:endParaRPr lang="en-US" dirty="0"/>
          </a:p>
        </p:txBody>
      </p:sp>
      <p:sp>
        <p:nvSpPr>
          <p:cNvPr id="6" name="Slide Number Placeholder 5"/>
          <p:cNvSpPr>
            <a:spLocks noGrp="1"/>
          </p:cNvSpPr>
          <p:nvPr>
            <p:ph type="sldNum" sz="quarter" idx="12"/>
          </p:nvPr>
        </p:nvSpPr>
        <p:spPr/>
        <p:txBody>
          <a:bodyPr/>
          <a:lstStyle/>
          <a:p>
            <a:pPr>
              <a:defRPr/>
            </a:pPr>
            <a:fld id="{64898426-EB7D-4598-8834-86A8C520460A}"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Placeholder 1"/>
          <p:cNvSpPr>
            <a:spLocks noGrp="1"/>
          </p:cNvSpPr>
          <p:nvPr>
            <p:ph type="title"/>
          </p:nvPr>
        </p:nvSpPr>
        <p:spPr>
          <a:xfrm>
            <a:off x="1219200" y="274638"/>
            <a:ext cx="7924800" cy="1143000"/>
          </a:xfrm>
        </p:spPr>
        <p:txBody>
          <a:bodyPr/>
          <a:lstStyle/>
          <a:p>
            <a:r>
              <a:rPr lang="en-US" sz="3200" dirty="0" smtClean="0">
                <a:latin typeface="Arial" charset="0"/>
                <a:cs typeface="Arial" charset="0"/>
              </a:rPr>
              <a:t>The result: conjunctions</a:t>
            </a:r>
          </a:p>
        </p:txBody>
      </p:sp>
      <p:graphicFrame>
        <p:nvGraphicFramePr>
          <p:cNvPr id="4" name="Table 3"/>
          <p:cNvGraphicFramePr>
            <a:graphicFrameLocks noGrp="1"/>
          </p:cNvGraphicFramePr>
          <p:nvPr/>
        </p:nvGraphicFramePr>
        <p:xfrm>
          <a:off x="609600" y="2819400"/>
          <a:ext cx="8001002" cy="2560320"/>
        </p:xfrm>
        <a:graphic>
          <a:graphicData uri="http://schemas.openxmlformats.org/drawingml/2006/table">
            <a:tbl>
              <a:tblPr firstRow="1" bandRow="1">
                <a:tableStyleId>{5C22544A-7EE6-4342-B048-85BDC9FD1C3A}</a:tableStyleId>
              </a:tblPr>
              <a:tblGrid>
                <a:gridCol w="2667000"/>
                <a:gridCol w="1447800"/>
                <a:gridCol w="1371600"/>
                <a:gridCol w="1295400"/>
                <a:gridCol w="1219202"/>
              </a:tblGrid>
              <a:tr h="370840">
                <a:tc>
                  <a:txBody>
                    <a:bodyPr/>
                    <a:lstStyle/>
                    <a:p>
                      <a:endParaRPr lang="en-US" dirty="0"/>
                    </a:p>
                  </a:txBody>
                  <a:tcPr/>
                </a:tc>
                <a:tc>
                  <a:txBody>
                    <a:bodyPr/>
                    <a:lstStyle/>
                    <a:p>
                      <a:pPr algn="ctr"/>
                      <a:r>
                        <a:rPr lang="en-US" dirty="0" smtClean="0"/>
                        <a:t>L1</a:t>
                      </a:r>
                    </a:p>
                    <a:p>
                      <a:pPr algn="ctr"/>
                      <a:r>
                        <a:rPr lang="en-US" dirty="0" smtClean="0"/>
                        <a:t>(N=15)</a:t>
                      </a:r>
                      <a:endParaRPr lang="en-US" dirty="0"/>
                    </a:p>
                  </a:txBody>
                  <a:tcPr/>
                </a:tc>
                <a:tc>
                  <a:txBody>
                    <a:bodyPr/>
                    <a:lstStyle/>
                    <a:p>
                      <a:pPr algn="ctr"/>
                      <a:r>
                        <a:rPr lang="en-US" dirty="0" smtClean="0"/>
                        <a:t>L1+</a:t>
                      </a:r>
                    </a:p>
                    <a:p>
                      <a:pPr algn="ctr"/>
                      <a:r>
                        <a:rPr lang="en-US" dirty="0" smtClean="0"/>
                        <a:t>(N=18)</a:t>
                      </a:r>
                      <a:endParaRPr lang="en-US" dirty="0"/>
                    </a:p>
                  </a:txBody>
                  <a:tcPr/>
                </a:tc>
                <a:tc>
                  <a:txBody>
                    <a:bodyPr/>
                    <a:lstStyle/>
                    <a:p>
                      <a:pPr algn="ctr"/>
                      <a:r>
                        <a:rPr lang="en-US" dirty="0" smtClean="0"/>
                        <a:t>L2</a:t>
                      </a:r>
                    </a:p>
                    <a:p>
                      <a:pPr algn="ctr"/>
                      <a:r>
                        <a:rPr lang="en-US" dirty="0" smtClean="0"/>
                        <a:t>(N=14)</a:t>
                      </a:r>
                      <a:endParaRPr lang="en-US" dirty="0"/>
                    </a:p>
                  </a:txBody>
                  <a:tcPr/>
                </a:tc>
                <a:tc>
                  <a:txBody>
                    <a:bodyPr/>
                    <a:lstStyle/>
                    <a:p>
                      <a:pPr algn="ctr"/>
                      <a:r>
                        <a:rPr lang="en-US" dirty="0" smtClean="0"/>
                        <a:t>L2+</a:t>
                      </a:r>
                    </a:p>
                    <a:p>
                      <a:pPr algn="ctr"/>
                      <a:r>
                        <a:rPr lang="en-US" dirty="0" smtClean="0"/>
                        <a:t>(N=6)</a:t>
                      </a:r>
                      <a:endParaRPr lang="en-US" dirty="0"/>
                    </a:p>
                  </a:txBody>
                  <a:tcPr/>
                </a:tc>
              </a:tr>
              <a:tr h="370840">
                <a:tc>
                  <a:txBody>
                    <a:bodyPr/>
                    <a:lstStyle/>
                    <a:p>
                      <a:r>
                        <a:rPr lang="en-US" baseline="0" dirty="0" smtClean="0"/>
                        <a:t>Basic conjunctive endings</a:t>
                      </a:r>
                    </a:p>
                    <a:p>
                      <a:endParaRPr lang="en-US" dirty="0"/>
                    </a:p>
                  </a:txBody>
                  <a:tcPr/>
                </a:tc>
                <a:tc>
                  <a:txBody>
                    <a:bodyPr/>
                    <a:lstStyle/>
                    <a:p>
                      <a:pPr algn="ctr"/>
                      <a:r>
                        <a:rPr lang="en-US" sz="1800" kern="1200" dirty="0" smtClean="0">
                          <a:solidFill>
                            <a:srgbClr val="FF0000"/>
                          </a:solidFill>
                          <a:latin typeface="+mn-lt"/>
                          <a:ea typeface="+mn-ea"/>
                          <a:cs typeface="+mn-cs"/>
                        </a:rPr>
                        <a:t>40/60/0</a:t>
                      </a:r>
                    </a:p>
                  </a:txBody>
                  <a:tcPr/>
                </a:tc>
                <a:tc>
                  <a:txBody>
                    <a:bodyPr/>
                    <a:lstStyle/>
                    <a:p>
                      <a:pPr algn="ctr"/>
                      <a:r>
                        <a:rPr lang="en-US" dirty="0" smtClean="0">
                          <a:solidFill>
                            <a:srgbClr val="0070C0"/>
                          </a:solidFill>
                        </a:rPr>
                        <a:t>56/44/0</a:t>
                      </a:r>
                      <a:endParaRPr lang="en-US" dirty="0">
                        <a:solidFill>
                          <a:srgbClr val="0070C0"/>
                        </a:solidFill>
                      </a:endParaRPr>
                    </a:p>
                  </a:txBody>
                  <a:tcPr/>
                </a:tc>
                <a:tc>
                  <a:txBody>
                    <a:bodyPr/>
                    <a:lstStyle/>
                    <a:p>
                      <a:pPr algn="ctr"/>
                      <a:r>
                        <a:rPr lang="en-US" dirty="0" smtClean="0">
                          <a:solidFill>
                            <a:srgbClr val="0070C0"/>
                          </a:solidFill>
                        </a:rPr>
                        <a:t>86/14/0</a:t>
                      </a:r>
                      <a:endParaRPr lang="en-US" dirty="0">
                        <a:solidFill>
                          <a:srgbClr val="0070C0"/>
                        </a:solidFill>
                      </a:endParaRPr>
                    </a:p>
                  </a:txBody>
                  <a:tcPr/>
                </a:tc>
                <a:tc>
                  <a:txBody>
                    <a:bodyPr/>
                    <a:lstStyle/>
                    <a:p>
                      <a:pPr algn="ctr"/>
                      <a:r>
                        <a:rPr lang="en-US" dirty="0" smtClean="0">
                          <a:solidFill>
                            <a:srgbClr val="0070C0"/>
                          </a:solidFill>
                        </a:rPr>
                        <a:t>100/0/0</a:t>
                      </a:r>
                      <a:endParaRPr lang="en-US" dirty="0">
                        <a:solidFill>
                          <a:srgbClr val="0070C0"/>
                        </a:solidFill>
                      </a:endParaRPr>
                    </a:p>
                  </a:txBody>
                  <a:tcPr/>
                </a:tc>
              </a:tr>
              <a:tr h="370840">
                <a:tc>
                  <a:txBody>
                    <a:bodyPr/>
                    <a:lstStyle/>
                    <a:p>
                      <a:r>
                        <a:rPr lang="en-US" dirty="0" smtClean="0"/>
                        <a:t>Advanced conjunctive</a:t>
                      </a:r>
                      <a:r>
                        <a:rPr lang="en-US" baseline="0" dirty="0" smtClean="0"/>
                        <a:t> endings</a:t>
                      </a:r>
                      <a:endParaRPr lang="en-US" dirty="0"/>
                    </a:p>
                  </a:txBody>
                  <a:tcPr/>
                </a:tc>
                <a:tc>
                  <a:txBody>
                    <a:bodyPr/>
                    <a:lstStyle/>
                    <a:p>
                      <a:pPr algn="ctr"/>
                      <a:r>
                        <a:rPr lang="en-US" sz="1800" kern="1200" dirty="0" smtClean="0">
                          <a:solidFill>
                            <a:srgbClr val="FF0000"/>
                          </a:solidFill>
                          <a:latin typeface="+mn-lt"/>
                          <a:ea typeface="+mn-ea"/>
                          <a:cs typeface="+mn-cs"/>
                        </a:rPr>
                        <a:t>0/80/20</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FF0000"/>
                          </a:solidFill>
                          <a:latin typeface="+mn-lt"/>
                          <a:ea typeface="+mn-ea"/>
                          <a:cs typeface="+mn-cs"/>
                        </a:rPr>
                        <a:t>6/83/11</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FF0000"/>
                          </a:solidFill>
                          <a:latin typeface="+mn-lt"/>
                          <a:ea typeface="+mn-ea"/>
                          <a:cs typeface="+mn-cs"/>
                        </a:rPr>
                        <a:t>0/86/14</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FF0000"/>
                          </a:solidFill>
                          <a:latin typeface="+mn-lt"/>
                          <a:ea typeface="+mn-ea"/>
                          <a:cs typeface="+mn-cs"/>
                        </a:rPr>
                        <a:t>17/83/0</a:t>
                      </a:r>
                      <a:endParaRPr lang="en-US" sz="1800" kern="1200" dirty="0">
                        <a:solidFill>
                          <a:srgbClr val="FF0000"/>
                        </a:solidFill>
                        <a:latin typeface="+mn-lt"/>
                        <a:ea typeface="+mn-ea"/>
                        <a:cs typeface="+mn-cs"/>
                      </a:endParaRPr>
                    </a:p>
                  </a:txBody>
                  <a:tcPr/>
                </a:tc>
              </a:tr>
              <a:tr h="370840">
                <a:tc>
                  <a:txBody>
                    <a:bodyPr/>
                    <a:lstStyle/>
                    <a:p>
                      <a:r>
                        <a:rPr lang="en-US" dirty="0" smtClean="0"/>
                        <a:t>Conjunctives/ Conversational Fillers</a:t>
                      </a:r>
                      <a:endParaRPr lang="en-US" dirty="0"/>
                    </a:p>
                  </a:txBody>
                  <a:tcPr/>
                </a:tc>
                <a:tc>
                  <a:txBody>
                    <a:bodyPr/>
                    <a:lstStyle/>
                    <a:p>
                      <a:pPr marL="0" algn="ctr" defTabSz="914400" rtl="0" eaLnBrk="1" latinLnBrk="0" hangingPunct="1"/>
                      <a:r>
                        <a:rPr lang="en-US" sz="1800" kern="1200" dirty="0" smtClean="0">
                          <a:solidFill>
                            <a:srgbClr val="FF0000"/>
                          </a:solidFill>
                          <a:latin typeface="+mn-lt"/>
                          <a:ea typeface="+mn-ea"/>
                          <a:cs typeface="+mn-cs"/>
                        </a:rPr>
                        <a:t>0/100/0</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FF0000"/>
                          </a:solidFill>
                          <a:latin typeface="+mn-lt"/>
                          <a:ea typeface="+mn-ea"/>
                          <a:cs typeface="+mn-cs"/>
                        </a:rPr>
                        <a:t>41/59/0</a:t>
                      </a:r>
                    </a:p>
                    <a:p>
                      <a:pPr algn="ctr"/>
                      <a:r>
                        <a:rPr lang="en-US" sz="1800" kern="1200" dirty="0" smtClean="0">
                          <a:solidFill>
                            <a:schemeClr val="tx1"/>
                          </a:solidFill>
                          <a:latin typeface="+mn-lt"/>
                          <a:ea typeface="+mn-ea"/>
                          <a:cs typeface="+mn-cs"/>
                        </a:rPr>
                        <a:t>(N=17)</a:t>
                      </a:r>
                      <a:endParaRPr lang="en-US" sz="1800" kern="1200" dirty="0">
                        <a:solidFill>
                          <a:schemeClr val="tx1"/>
                        </a:solidFill>
                        <a:latin typeface="+mn-lt"/>
                        <a:ea typeface="+mn-ea"/>
                        <a:cs typeface="+mn-cs"/>
                      </a:endParaRPr>
                    </a:p>
                  </a:txBody>
                  <a:tcPr/>
                </a:tc>
                <a:tc>
                  <a:txBody>
                    <a:bodyPr/>
                    <a:lstStyle/>
                    <a:p>
                      <a:pPr algn="ctr"/>
                      <a:r>
                        <a:rPr lang="en-US" sz="1800" kern="1200" dirty="0" smtClean="0">
                          <a:solidFill>
                            <a:srgbClr val="0070C0"/>
                          </a:solidFill>
                          <a:latin typeface="+mn-lt"/>
                          <a:ea typeface="+mn-ea"/>
                          <a:cs typeface="+mn-cs"/>
                        </a:rPr>
                        <a:t>64/36/0</a:t>
                      </a:r>
                      <a:endParaRPr lang="en-US" sz="1800" kern="1200" dirty="0">
                        <a:solidFill>
                          <a:srgbClr val="0070C0"/>
                        </a:solidFill>
                        <a:latin typeface="+mn-lt"/>
                        <a:ea typeface="+mn-ea"/>
                        <a:cs typeface="+mn-cs"/>
                      </a:endParaRPr>
                    </a:p>
                  </a:txBody>
                  <a:tcPr/>
                </a:tc>
                <a:tc>
                  <a:txBody>
                    <a:bodyPr/>
                    <a:lstStyle/>
                    <a:p>
                      <a:pPr algn="ctr"/>
                      <a:r>
                        <a:rPr lang="en-US" sz="1800" kern="1200" dirty="0" smtClean="0">
                          <a:solidFill>
                            <a:srgbClr val="0070C0"/>
                          </a:solidFill>
                          <a:latin typeface="+mn-lt"/>
                          <a:ea typeface="+mn-ea"/>
                          <a:cs typeface="+mn-cs"/>
                        </a:rPr>
                        <a:t>100/0/0</a:t>
                      </a:r>
                    </a:p>
                  </a:txBody>
                  <a:tcPr/>
                </a:tc>
              </a:tr>
            </a:tbl>
          </a:graphicData>
        </a:graphic>
      </p:graphicFrame>
      <p:sp>
        <p:nvSpPr>
          <p:cNvPr id="5" name="TextBox 4"/>
          <p:cNvSpPr txBox="1"/>
          <p:nvPr/>
        </p:nvSpPr>
        <p:spPr>
          <a:xfrm>
            <a:off x="609600" y="2286000"/>
            <a:ext cx="8001000" cy="369332"/>
          </a:xfrm>
          <a:prstGeom prst="rect">
            <a:avLst/>
          </a:prstGeom>
          <a:noFill/>
        </p:spPr>
        <p:txBody>
          <a:bodyPr wrap="square" rtlCol="0">
            <a:spAutoFit/>
          </a:bodyPr>
          <a:lstStyle/>
          <a:p>
            <a:r>
              <a:rPr lang="en-US" dirty="0" smtClean="0"/>
              <a:t>Note: The figures are percentages “Satisfactory/Need Work/Not Applicable.”  </a:t>
            </a:r>
            <a:endParaRPr lang="en-US" dirty="0"/>
          </a:p>
        </p:txBody>
      </p:sp>
      <p:sp>
        <p:nvSpPr>
          <p:cNvPr id="6" name="Slide Number Placeholder 5"/>
          <p:cNvSpPr>
            <a:spLocks noGrp="1"/>
          </p:cNvSpPr>
          <p:nvPr>
            <p:ph type="sldNum" sz="quarter" idx="12"/>
          </p:nvPr>
        </p:nvSpPr>
        <p:spPr/>
        <p:txBody>
          <a:bodyPr/>
          <a:lstStyle/>
          <a:p>
            <a:pPr>
              <a:defRPr/>
            </a:pPr>
            <a:fld id="{64898426-EB7D-4598-8834-86A8C520460A}"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Placeholder 1"/>
          <p:cNvSpPr>
            <a:spLocks noGrp="1"/>
          </p:cNvSpPr>
          <p:nvPr>
            <p:ph type="title"/>
          </p:nvPr>
        </p:nvSpPr>
        <p:spPr>
          <a:xfrm>
            <a:off x="1219200" y="274638"/>
            <a:ext cx="7924800" cy="1143000"/>
          </a:xfrm>
        </p:spPr>
        <p:txBody>
          <a:bodyPr/>
          <a:lstStyle/>
          <a:p>
            <a:r>
              <a:rPr lang="en-US" sz="3200" dirty="0" smtClean="0">
                <a:latin typeface="Arial" charset="0"/>
                <a:cs typeface="Arial" charset="0"/>
              </a:rPr>
              <a:t>The result: discourse skills</a:t>
            </a:r>
          </a:p>
        </p:txBody>
      </p:sp>
      <p:graphicFrame>
        <p:nvGraphicFramePr>
          <p:cNvPr id="4" name="Table 3"/>
          <p:cNvGraphicFramePr>
            <a:graphicFrameLocks noGrp="1"/>
          </p:cNvGraphicFramePr>
          <p:nvPr/>
        </p:nvGraphicFramePr>
        <p:xfrm>
          <a:off x="609600" y="2819400"/>
          <a:ext cx="8001002" cy="3200400"/>
        </p:xfrm>
        <a:graphic>
          <a:graphicData uri="http://schemas.openxmlformats.org/drawingml/2006/table">
            <a:tbl>
              <a:tblPr firstRow="1" bandRow="1">
                <a:tableStyleId>{5C22544A-7EE6-4342-B048-85BDC9FD1C3A}</a:tableStyleId>
              </a:tblPr>
              <a:tblGrid>
                <a:gridCol w="2667000"/>
                <a:gridCol w="1447800"/>
                <a:gridCol w="1371600"/>
                <a:gridCol w="1295400"/>
                <a:gridCol w="1219202"/>
              </a:tblGrid>
              <a:tr h="370840">
                <a:tc>
                  <a:txBody>
                    <a:bodyPr/>
                    <a:lstStyle/>
                    <a:p>
                      <a:endParaRPr lang="en-US" dirty="0"/>
                    </a:p>
                  </a:txBody>
                  <a:tcPr/>
                </a:tc>
                <a:tc>
                  <a:txBody>
                    <a:bodyPr/>
                    <a:lstStyle/>
                    <a:p>
                      <a:pPr algn="ctr"/>
                      <a:r>
                        <a:rPr lang="en-US" dirty="0" smtClean="0"/>
                        <a:t>L1</a:t>
                      </a:r>
                    </a:p>
                    <a:p>
                      <a:pPr algn="ctr"/>
                      <a:r>
                        <a:rPr lang="en-US" dirty="0" smtClean="0"/>
                        <a:t>(N=15)</a:t>
                      </a:r>
                      <a:endParaRPr lang="en-US" dirty="0"/>
                    </a:p>
                  </a:txBody>
                  <a:tcPr/>
                </a:tc>
                <a:tc>
                  <a:txBody>
                    <a:bodyPr/>
                    <a:lstStyle/>
                    <a:p>
                      <a:pPr algn="ctr"/>
                      <a:r>
                        <a:rPr lang="en-US" dirty="0" smtClean="0"/>
                        <a:t>L1+</a:t>
                      </a:r>
                    </a:p>
                    <a:p>
                      <a:pPr algn="ctr"/>
                      <a:r>
                        <a:rPr lang="en-US" dirty="0" smtClean="0"/>
                        <a:t>(N=17)</a:t>
                      </a:r>
                      <a:endParaRPr lang="en-US" dirty="0"/>
                    </a:p>
                  </a:txBody>
                  <a:tcPr/>
                </a:tc>
                <a:tc>
                  <a:txBody>
                    <a:bodyPr/>
                    <a:lstStyle/>
                    <a:p>
                      <a:pPr algn="ctr"/>
                      <a:r>
                        <a:rPr lang="en-US" dirty="0" smtClean="0"/>
                        <a:t>L2</a:t>
                      </a:r>
                    </a:p>
                    <a:p>
                      <a:pPr algn="ctr"/>
                      <a:r>
                        <a:rPr lang="en-US" dirty="0" smtClean="0"/>
                        <a:t>(N=14)</a:t>
                      </a:r>
                      <a:endParaRPr lang="en-US" dirty="0"/>
                    </a:p>
                  </a:txBody>
                  <a:tcPr/>
                </a:tc>
                <a:tc>
                  <a:txBody>
                    <a:bodyPr/>
                    <a:lstStyle/>
                    <a:p>
                      <a:pPr algn="ctr"/>
                      <a:r>
                        <a:rPr lang="en-US" dirty="0" smtClean="0"/>
                        <a:t>L2+</a:t>
                      </a:r>
                    </a:p>
                    <a:p>
                      <a:pPr algn="ctr"/>
                      <a:r>
                        <a:rPr lang="en-US" dirty="0" smtClean="0"/>
                        <a:t>(N=6)</a:t>
                      </a:r>
                      <a:endParaRPr lang="en-US" dirty="0"/>
                    </a:p>
                  </a:txBody>
                  <a:tcPr/>
                </a:tc>
              </a:tr>
              <a:tr h="370840">
                <a:tc>
                  <a:txBody>
                    <a:bodyPr/>
                    <a:lstStyle/>
                    <a:p>
                      <a:r>
                        <a:rPr lang="en-US" dirty="0" smtClean="0"/>
                        <a:t>Repair</a:t>
                      </a:r>
                      <a:endParaRPr lang="en-US" baseline="0" dirty="0" smtClean="0"/>
                    </a:p>
                    <a:p>
                      <a:endParaRPr lang="en-US" dirty="0"/>
                    </a:p>
                  </a:txBody>
                  <a:tcPr/>
                </a:tc>
                <a:tc>
                  <a:txBody>
                    <a:bodyPr/>
                    <a:lstStyle/>
                    <a:p>
                      <a:pPr algn="ctr"/>
                      <a:r>
                        <a:rPr lang="en-US" dirty="0" smtClean="0">
                          <a:solidFill>
                            <a:srgbClr val="FF0000"/>
                          </a:solidFill>
                        </a:rPr>
                        <a:t>7/93/0</a:t>
                      </a:r>
                    </a:p>
                  </a:txBody>
                  <a:tcPr/>
                </a:tc>
                <a:tc>
                  <a:txBody>
                    <a:bodyPr/>
                    <a:lstStyle/>
                    <a:p>
                      <a:pPr algn="ctr"/>
                      <a:r>
                        <a:rPr lang="en-US" sz="1800" kern="1200" dirty="0" smtClean="0">
                          <a:solidFill>
                            <a:srgbClr val="FF0000"/>
                          </a:solidFill>
                          <a:latin typeface="+mn-lt"/>
                          <a:ea typeface="+mn-ea"/>
                          <a:cs typeface="+mn-cs"/>
                        </a:rPr>
                        <a:t>35/65/0</a:t>
                      </a:r>
                    </a:p>
                    <a:p>
                      <a:pPr algn="ctr"/>
                      <a:endParaRPr lang="en-US" sz="1800" kern="1200" dirty="0">
                        <a:solidFill>
                          <a:srgbClr val="FF0000"/>
                        </a:solidFill>
                        <a:latin typeface="+mn-lt"/>
                        <a:ea typeface="+mn-ea"/>
                        <a:cs typeface="+mn-cs"/>
                      </a:endParaRPr>
                    </a:p>
                  </a:txBody>
                  <a:tcPr/>
                </a:tc>
                <a:tc>
                  <a:txBody>
                    <a:bodyPr/>
                    <a:lstStyle/>
                    <a:p>
                      <a:pPr algn="ctr"/>
                      <a:r>
                        <a:rPr lang="en-US" dirty="0" smtClean="0">
                          <a:solidFill>
                            <a:srgbClr val="0070C0"/>
                          </a:solidFill>
                        </a:rPr>
                        <a:t>79/21/0</a:t>
                      </a:r>
                      <a:endParaRPr lang="en-US" dirty="0">
                        <a:solidFill>
                          <a:srgbClr val="0070C0"/>
                        </a:solidFill>
                      </a:endParaRPr>
                    </a:p>
                  </a:txBody>
                  <a:tcPr/>
                </a:tc>
                <a:tc>
                  <a:txBody>
                    <a:bodyPr/>
                    <a:lstStyle/>
                    <a:p>
                      <a:pPr algn="ctr"/>
                      <a:r>
                        <a:rPr lang="en-US" dirty="0" smtClean="0">
                          <a:solidFill>
                            <a:srgbClr val="0070C0"/>
                          </a:solidFill>
                        </a:rPr>
                        <a:t>100/0/0</a:t>
                      </a:r>
                      <a:endParaRPr lang="en-US" dirty="0">
                        <a:solidFill>
                          <a:srgbClr val="0070C0"/>
                        </a:solidFill>
                      </a:endParaRPr>
                    </a:p>
                  </a:txBody>
                  <a:tcPr/>
                </a:tc>
              </a:tr>
              <a:tr h="370840">
                <a:tc>
                  <a:txBody>
                    <a:bodyPr/>
                    <a:lstStyle/>
                    <a:p>
                      <a:r>
                        <a:rPr lang="en-US" dirty="0" smtClean="0"/>
                        <a:t>Vocabulary choice with precision</a:t>
                      </a:r>
                    </a:p>
                  </a:txBody>
                  <a:tcPr/>
                </a:tc>
                <a:tc>
                  <a:txBody>
                    <a:bodyPr/>
                    <a:lstStyle/>
                    <a:p>
                      <a:pPr algn="ctr"/>
                      <a:r>
                        <a:rPr lang="en-US" sz="1800" kern="1200" dirty="0" smtClean="0">
                          <a:solidFill>
                            <a:srgbClr val="FF0000"/>
                          </a:solidFill>
                          <a:latin typeface="+mn-lt"/>
                          <a:ea typeface="+mn-ea"/>
                          <a:cs typeface="+mn-cs"/>
                        </a:rPr>
                        <a:t>0/100/0</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FF0000"/>
                          </a:solidFill>
                          <a:latin typeface="+mn-lt"/>
                          <a:ea typeface="+mn-ea"/>
                          <a:cs typeface="+mn-cs"/>
                        </a:rPr>
                        <a:t>0/100/0</a:t>
                      </a:r>
                      <a:endParaRPr lang="en-US" sz="1800" kern="1200" dirty="0">
                        <a:solidFill>
                          <a:srgbClr val="FF0000"/>
                        </a:solidFill>
                        <a:latin typeface="+mn-lt"/>
                        <a:ea typeface="+mn-ea"/>
                        <a:cs typeface="+mn-cs"/>
                      </a:endParaRPr>
                    </a:p>
                  </a:txBody>
                  <a:tcPr/>
                </a:tc>
                <a:tc>
                  <a:txBody>
                    <a:bodyPr/>
                    <a:lstStyle/>
                    <a:p>
                      <a:pPr algn="ctr"/>
                      <a:r>
                        <a:rPr lang="en-US" dirty="0" smtClean="0">
                          <a:solidFill>
                            <a:srgbClr val="FF0000"/>
                          </a:solidFill>
                        </a:rPr>
                        <a:t>21/79/0</a:t>
                      </a:r>
                      <a:endParaRPr lang="en-US" dirty="0">
                        <a:solidFill>
                          <a:srgbClr val="FF0000"/>
                        </a:solidFill>
                      </a:endParaRPr>
                    </a:p>
                  </a:txBody>
                  <a:tcPr/>
                </a:tc>
                <a:tc>
                  <a:txBody>
                    <a:bodyPr/>
                    <a:lstStyle/>
                    <a:p>
                      <a:pPr algn="ctr"/>
                      <a:r>
                        <a:rPr lang="en-US" sz="1800" kern="1200" dirty="0" smtClean="0">
                          <a:solidFill>
                            <a:srgbClr val="0070C0"/>
                          </a:solidFill>
                          <a:latin typeface="+mn-lt"/>
                          <a:ea typeface="+mn-ea"/>
                          <a:cs typeface="+mn-cs"/>
                        </a:rPr>
                        <a:t>50/50/0</a:t>
                      </a:r>
                      <a:endParaRPr lang="en-US" sz="1800" kern="1200" dirty="0">
                        <a:solidFill>
                          <a:srgbClr val="0070C0"/>
                        </a:solidFill>
                        <a:latin typeface="+mn-lt"/>
                        <a:ea typeface="+mn-ea"/>
                        <a:cs typeface="+mn-cs"/>
                      </a:endParaRPr>
                    </a:p>
                  </a:txBody>
                  <a:tcPr/>
                </a:tc>
              </a:tr>
              <a:tr h="370840">
                <a:tc>
                  <a:txBody>
                    <a:bodyPr/>
                    <a:lstStyle/>
                    <a:p>
                      <a:r>
                        <a:rPr lang="en-US" dirty="0" smtClean="0"/>
                        <a:t>Negotiate</a:t>
                      </a:r>
                      <a:r>
                        <a:rPr lang="en-US" baseline="0" dirty="0" smtClean="0"/>
                        <a:t> meaning</a:t>
                      </a:r>
                      <a:endParaRPr lang="en-US" dirty="0" smtClean="0"/>
                    </a:p>
                    <a:p>
                      <a:endParaRPr lang="en-US" dirty="0"/>
                    </a:p>
                  </a:txBody>
                  <a:tcPr/>
                </a:tc>
                <a:tc>
                  <a:txBody>
                    <a:bodyPr/>
                    <a:lstStyle/>
                    <a:p>
                      <a:pPr marL="0" algn="ctr" defTabSz="914400" rtl="0" eaLnBrk="1" latinLnBrk="0" hangingPunct="1"/>
                      <a:r>
                        <a:rPr lang="en-US" sz="1800" kern="1200" dirty="0" smtClean="0">
                          <a:solidFill>
                            <a:srgbClr val="FF0000"/>
                          </a:solidFill>
                          <a:latin typeface="+mn-lt"/>
                          <a:ea typeface="+mn-ea"/>
                          <a:cs typeface="+mn-cs"/>
                        </a:rPr>
                        <a:t>27/63/0</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FF0000"/>
                          </a:solidFill>
                          <a:latin typeface="+mn-lt"/>
                          <a:ea typeface="+mn-ea"/>
                          <a:cs typeface="+mn-cs"/>
                        </a:rPr>
                        <a:t>29/71/0</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0070C0"/>
                          </a:solidFill>
                          <a:latin typeface="+mn-lt"/>
                          <a:ea typeface="+mn-ea"/>
                          <a:cs typeface="+mn-cs"/>
                        </a:rPr>
                        <a:t>85/15/0</a:t>
                      </a:r>
                      <a:endParaRPr lang="en-US" sz="1800" kern="1200" dirty="0">
                        <a:solidFill>
                          <a:srgbClr val="0070C0"/>
                        </a:solidFill>
                        <a:latin typeface="+mn-lt"/>
                        <a:ea typeface="+mn-ea"/>
                        <a:cs typeface="+mn-cs"/>
                      </a:endParaRPr>
                    </a:p>
                  </a:txBody>
                  <a:tcPr/>
                </a:tc>
                <a:tc>
                  <a:txBody>
                    <a:bodyPr/>
                    <a:lstStyle/>
                    <a:p>
                      <a:pPr algn="ctr"/>
                      <a:r>
                        <a:rPr lang="en-US" sz="1800" kern="1200" dirty="0" smtClean="0">
                          <a:solidFill>
                            <a:srgbClr val="0070C0"/>
                          </a:solidFill>
                          <a:latin typeface="+mn-lt"/>
                          <a:ea typeface="+mn-ea"/>
                          <a:cs typeface="+mn-cs"/>
                        </a:rPr>
                        <a:t>100/0/0</a:t>
                      </a:r>
                    </a:p>
                  </a:txBody>
                  <a:tcPr/>
                </a:tc>
              </a:tr>
              <a:tr h="370840">
                <a:tc>
                  <a:txBody>
                    <a:bodyPr/>
                    <a:lstStyle/>
                    <a:p>
                      <a:r>
                        <a:rPr lang="en-US" dirty="0" smtClean="0"/>
                        <a:t>Paraphrase </a:t>
                      </a:r>
                      <a:r>
                        <a:rPr lang="en-US" smtClean="0"/>
                        <a:t>and restate</a:t>
                      </a:r>
                      <a:endParaRPr lang="en-US" dirty="0" smtClean="0"/>
                    </a:p>
                    <a:p>
                      <a:endParaRPr lang="en-US" dirty="0"/>
                    </a:p>
                  </a:txBody>
                  <a:tcPr/>
                </a:tc>
                <a:tc>
                  <a:txBody>
                    <a:bodyPr/>
                    <a:lstStyle/>
                    <a:p>
                      <a:pPr algn="ctr"/>
                      <a:r>
                        <a:rPr lang="en-US" sz="1800" kern="1200" dirty="0" smtClean="0">
                          <a:solidFill>
                            <a:srgbClr val="FF0000"/>
                          </a:solidFill>
                          <a:latin typeface="+mn-lt"/>
                          <a:ea typeface="+mn-ea"/>
                          <a:cs typeface="+mn-cs"/>
                        </a:rPr>
                        <a:t>7/93/0</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FF0000"/>
                          </a:solidFill>
                          <a:latin typeface="+mn-lt"/>
                          <a:ea typeface="+mn-ea"/>
                          <a:cs typeface="+mn-cs"/>
                        </a:rPr>
                        <a:t>29/71/0</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FF0000"/>
                          </a:solidFill>
                          <a:latin typeface="+mn-lt"/>
                          <a:ea typeface="+mn-ea"/>
                          <a:cs typeface="+mn-cs"/>
                        </a:rPr>
                        <a:t>21/79/0</a:t>
                      </a:r>
                      <a:endParaRPr lang="en-US" sz="1800" kern="1200" dirty="0">
                        <a:solidFill>
                          <a:srgbClr val="FF0000"/>
                        </a:solidFill>
                        <a:latin typeface="+mn-lt"/>
                        <a:ea typeface="+mn-ea"/>
                        <a:cs typeface="+mn-cs"/>
                      </a:endParaRPr>
                    </a:p>
                  </a:txBody>
                  <a:tcPr/>
                </a:tc>
                <a:tc>
                  <a:txBody>
                    <a:bodyPr/>
                    <a:lstStyle/>
                    <a:p>
                      <a:pPr algn="ctr"/>
                      <a:r>
                        <a:rPr lang="en-US" sz="1800" kern="1200" dirty="0" smtClean="0">
                          <a:solidFill>
                            <a:srgbClr val="0070C0"/>
                          </a:solidFill>
                          <a:latin typeface="+mn-lt"/>
                          <a:ea typeface="+mn-ea"/>
                          <a:cs typeface="+mn-cs"/>
                        </a:rPr>
                        <a:t>100/0/0</a:t>
                      </a:r>
                      <a:endParaRPr lang="en-US" sz="1800" kern="1200" dirty="0">
                        <a:solidFill>
                          <a:srgbClr val="0070C0"/>
                        </a:solidFill>
                        <a:latin typeface="+mn-lt"/>
                        <a:ea typeface="+mn-ea"/>
                        <a:cs typeface="+mn-cs"/>
                      </a:endParaRPr>
                    </a:p>
                  </a:txBody>
                  <a:tcPr/>
                </a:tc>
              </a:tr>
            </a:tbl>
          </a:graphicData>
        </a:graphic>
      </p:graphicFrame>
      <p:sp>
        <p:nvSpPr>
          <p:cNvPr id="5" name="TextBox 4"/>
          <p:cNvSpPr txBox="1"/>
          <p:nvPr/>
        </p:nvSpPr>
        <p:spPr>
          <a:xfrm>
            <a:off x="609600" y="2286000"/>
            <a:ext cx="8001000" cy="369332"/>
          </a:xfrm>
          <a:prstGeom prst="rect">
            <a:avLst/>
          </a:prstGeom>
          <a:noFill/>
        </p:spPr>
        <p:txBody>
          <a:bodyPr wrap="square" rtlCol="0">
            <a:spAutoFit/>
          </a:bodyPr>
          <a:lstStyle/>
          <a:p>
            <a:r>
              <a:rPr lang="en-US" dirty="0" smtClean="0"/>
              <a:t>Note: The figures are percentages “Satisfactory/Need Work/Not Applicable.”  </a:t>
            </a:r>
            <a:endParaRPr lang="en-US" dirty="0"/>
          </a:p>
        </p:txBody>
      </p:sp>
      <p:sp>
        <p:nvSpPr>
          <p:cNvPr id="6" name="Slide Number Placeholder 5"/>
          <p:cNvSpPr>
            <a:spLocks noGrp="1"/>
          </p:cNvSpPr>
          <p:nvPr>
            <p:ph type="sldNum" sz="quarter" idx="12"/>
          </p:nvPr>
        </p:nvSpPr>
        <p:spPr/>
        <p:txBody>
          <a:bodyPr/>
          <a:lstStyle/>
          <a:p>
            <a:pPr>
              <a:defRPr/>
            </a:pPr>
            <a:fld id="{64898426-EB7D-4598-8834-86A8C520460A}"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457200" y="1905000"/>
            <a:ext cx="8534400" cy="4419600"/>
          </a:xfrm>
        </p:spPr>
        <p:txBody>
          <a:bodyPr/>
          <a:lstStyle/>
          <a:p>
            <a:pPr>
              <a:buNone/>
            </a:pPr>
            <a:r>
              <a:rPr lang="en-US" sz="2800" b="1" dirty="0" smtClean="0"/>
              <a:t>Level 1</a:t>
            </a:r>
            <a:endParaRPr lang="en-US" sz="2800" dirty="0" smtClean="0"/>
          </a:p>
          <a:p>
            <a:pPr lvl="0"/>
            <a:r>
              <a:rPr lang="en-US" sz="2800" dirty="0" smtClean="0"/>
              <a:t>Personal pronouns</a:t>
            </a:r>
          </a:p>
          <a:p>
            <a:pPr lvl="0"/>
            <a:r>
              <a:rPr lang="en-US" sz="2800" dirty="0" smtClean="0"/>
              <a:t>Present tense</a:t>
            </a:r>
          </a:p>
          <a:p>
            <a:pPr>
              <a:buNone/>
            </a:pPr>
            <a:r>
              <a:rPr lang="en-US" sz="2800" b="1" dirty="0" smtClean="0"/>
              <a:t>Level 1+</a:t>
            </a:r>
            <a:endParaRPr lang="en-US" sz="2800" dirty="0" smtClean="0"/>
          </a:p>
          <a:p>
            <a:pPr lvl="0"/>
            <a:r>
              <a:rPr lang="en-US" sz="2800" dirty="0" smtClean="0"/>
              <a:t>Past tense</a:t>
            </a:r>
          </a:p>
          <a:p>
            <a:pPr lvl="0"/>
            <a:r>
              <a:rPr lang="en-US" sz="2800" dirty="0" smtClean="0"/>
              <a:t>Negation (in statements &amp; questions)</a:t>
            </a:r>
          </a:p>
          <a:p>
            <a:pPr lvl="0"/>
            <a:r>
              <a:rPr lang="en-US" sz="2800" dirty="0" smtClean="0"/>
              <a:t>Case markers (subject, object, dative, locative)</a:t>
            </a:r>
          </a:p>
          <a:p>
            <a:pPr lvl="0"/>
            <a:r>
              <a:rPr lang="en-US" sz="2800" dirty="0" smtClean="0"/>
              <a:t>Demonstrative pronouns (things &amp; places)</a:t>
            </a:r>
          </a:p>
          <a:p>
            <a:pPr lvl="0"/>
            <a:r>
              <a:rPr lang="en-US" sz="2800" dirty="0" smtClean="0"/>
              <a:t>Basic conjunctive endings </a:t>
            </a:r>
          </a:p>
          <a:p>
            <a:pPr lvl="0">
              <a:buNone/>
            </a:pPr>
            <a:endParaRPr lang="en-US" sz="2800" dirty="0" smtClean="0"/>
          </a:p>
          <a:p>
            <a:pPr lvl="0"/>
            <a:endParaRPr lang="en-US" dirty="0" smtClean="0"/>
          </a:p>
        </p:txBody>
      </p:sp>
      <p:sp>
        <p:nvSpPr>
          <p:cNvPr id="3075" name="Title Placeholder 1"/>
          <p:cNvSpPr>
            <a:spLocks noGrp="1"/>
          </p:cNvSpPr>
          <p:nvPr>
            <p:ph type="title"/>
          </p:nvPr>
        </p:nvSpPr>
        <p:spPr>
          <a:xfrm>
            <a:off x="1219200" y="274638"/>
            <a:ext cx="7543800" cy="1143000"/>
          </a:xfrm>
        </p:spPr>
        <p:txBody>
          <a:bodyPr/>
          <a:lstStyle/>
          <a:p>
            <a:r>
              <a:rPr lang="en-US" sz="3200" dirty="0" smtClean="0">
                <a:latin typeface="Arial" charset="0"/>
                <a:cs typeface="Arial" charset="0"/>
              </a:rPr>
              <a:t>Discussions: grammar features that learners begin to control at L1 &amp; L1+</a:t>
            </a:r>
          </a:p>
        </p:txBody>
      </p:sp>
      <p:sp>
        <p:nvSpPr>
          <p:cNvPr id="4" name="Slide Number Placeholder 3"/>
          <p:cNvSpPr>
            <a:spLocks noGrp="1"/>
          </p:cNvSpPr>
          <p:nvPr>
            <p:ph type="sldNum" sz="quarter" idx="12"/>
          </p:nvPr>
        </p:nvSpPr>
        <p:spPr/>
        <p:txBody>
          <a:bodyPr/>
          <a:lstStyle/>
          <a:p>
            <a:pPr>
              <a:defRPr/>
            </a:pPr>
            <a:fld id="{64898426-EB7D-4598-8834-86A8C520460A}"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457200" y="1905000"/>
            <a:ext cx="8534400" cy="4419600"/>
          </a:xfrm>
        </p:spPr>
        <p:txBody>
          <a:bodyPr/>
          <a:lstStyle/>
          <a:p>
            <a:pPr>
              <a:buNone/>
            </a:pPr>
            <a:r>
              <a:rPr lang="en-US" sz="2800" b="1" dirty="0" smtClean="0"/>
              <a:t>Level 2</a:t>
            </a:r>
            <a:endParaRPr lang="en-US" sz="2800" dirty="0" smtClean="0"/>
          </a:p>
          <a:p>
            <a:pPr lvl="0"/>
            <a:r>
              <a:rPr lang="en-US" sz="2800" dirty="0" smtClean="0"/>
              <a:t>Negation in requests and suggestions</a:t>
            </a:r>
          </a:p>
          <a:p>
            <a:pPr lvl="0"/>
            <a:r>
              <a:rPr lang="en-US" sz="2800" dirty="0" smtClean="0"/>
              <a:t>Irregular verbs and special verbs</a:t>
            </a:r>
          </a:p>
          <a:p>
            <a:pPr lvl="0"/>
            <a:r>
              <a:rPr lang="en-US" sz="2800" dirty="0" smtClean="0"/>
              <a:t>Attributive forms</a:t>
            </a:r>
          </a:p>
          <a:p>
            <a:pPr lvl="0"/>
            <a:r>
              <a:rPr lang="en-US" sz="2800" dirty="0" smtClean="0"/>
              <a:t>Instrumental and auxiliary particles</a:t>
            </a:r>
          </a:p>
          <a:p>
            <a:pPr lvl="0"/>
            <a:r>
              <a:rPr lang="en-US" sz="2800" dirty="0" smtClean="0"/>
              <a:t>Numbers and their agreement with counters</a:t>
            </a:r>
          </a:p>
          <a:p>
            <a:pPr lvl="0"/>
            <a:r>
              <a:rPr lang="en-US" sz="2800" dirty="0" smtClean="0"/>
              <a:t>Conjunctives and conversational fillers</a:t>
            </a:r>
          </a:p>
          <a:p>
            <a:pPr lvl="0"/>
            <a:r>
              <a:rPr lang="en-US" sz="2800" dirty="0" smtClean="0"/>
              <a:t>Repair strategy in discourse</a:t>
            </a:r>
          </a:p>
          <a:p>
            <a:pPr lvl="0"/>
            <a:r>
              <a:rPr lang="en-US" sz="2800" dirty="0" smtClean="0"/>
              <a:t> Negotiate meaning in discourse</a:t>
            </a:r>
            <a:endParaRPr lang="en-US" dirty="0" smtClean="0"/>
          </a:p>
        </p:txBody>
      </p:sp>
      <p:sp>
        <p:nvSpPr>
          <p:cNvPr id="3075" name="Title Placeholder 1"/>
          <p:cNvSpPr>
            <a:spLocks noGrp="1"/>
          </p:cNvSpPr>
          <p:nvPr>
            <p:ph type="title"/>
          </p:nvPr>
        </p:nvSpPr>
        <p:spPr>
          <a:xfrm>
            <a:off x="1219200" y="274638"/>
            <a:ext cx="7543800" cy="1143000"/>
          </a:xfrm>
        </p:spPr>
        <p:txBody>
          <a:bodyPr/>
          <a:lstStyle/>
          <a:p>
            <a:r>
              <a:rPr lang="en-US" sz="3200" dirty="0" smtClean="0">
                <a:latin typeface="Arial" charset="0"/>
                <a:cs typeface="Arial" charset="0"/>
              </a:rPr>
              <a:t>Discussions: grammar features that learners begin to control at L2</a:t>
            </a:r>
          </a:p>
        </p:txBody>
      </p:sp>
      <p:sp>
        <p:nvSpPr>
          <p:cNvPr id="4" name="Slide Number Placeholder 3"/>
          <p:cNvSpPr>
            <a:spLocks noGrp="1"/>
          </p:cNvSpPr>
          <p:nvPr>
            <p:ph type="sldNum" sz="quarter" idx="12"/>
          </p:nvPr>
        </p:nvSpPr>
        <p:spPr/>
        <p:txBody>
          <a:bodyPr/>
          <a:lstStyle/>
          <a:p>
            <a:pPr>
              <a:defRPr/>
            </a:pPr>
            <a:fld id="{64898426-EB7D-4598-8834-86A8C520460A}"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457200" y="1905000"/>
            <a:ext cx="8534400" cy="4419600"/>
          </a:xfrm>
        </p:spPr>
        <p:txBody>
          <a:bodyPr/>
          <a:lstStyle/>
          <a:p>
            <a:pPr>
              <a:buNone/>
            </a:pPr>
            <a:r>
              <a:rPr lang="en-US" sz="2800" b="1" dirty="0" smtClean="0"/>
              <a:t>Level 2+</a:t>
            </a:r>
            <a:endParaRPr lang="en-US" sz="2800" dirty="0" smtClean="0"/>
          </a:p>
          <a:p>
            <a:pPr lvl="0"/>
            <a:r>
              <a:rPr lang="en-US" sz="2800" dirty="0" smtClean="0"/>
              <a:t>Honorifics</a:t>
            </a:r>
          </a:p>
          <a:p>
            <a:r>
              <a:rPr lang="en-US" sz="2800" dirty="0" smtClean="0"/>
              <a:t>Passive and causative</a:t>
            </a:r>
          </a:p>
          <a:p>
            <a:r>
              <a:rPr lang="en-US" sz="2800" dirty="0" smtClean="0"/>
              <a:t>Quotations</a:t>
            </a:r>
          </a:p>
          <a:p>
            <a:r>
              <a:rPr lang="en-US" sz="2800" dirty="0" smtClean="0"/>
              <a:t>Precise lexical selection</a:t>
            </a:r>
          </a:p>
          <a:p>
            <a:r>
              <a:rPr lang="en-US" sz="2800" dirty="0" smtClean="0"/>
              <a:t>Paraphrase and restate</a:t>
            </a:r>
          </a:p>
          <a:p>
            <a:pPr>
              <a:buNone/>
            </a:pPr>
            <a:endParaRPr lang="en-US" sz="2800" dirty="0" smtClean="0"/>
          </a:p>
          <a:p>
            <a:pPr>
              <a:buNone/>
            </a:pPr>
            <a:r>
              <a:rPr lang="en-US" sz="2800" dirty="0" smtClean="0"/>
              <a:t>The features that learners can’t control by L2+:</a:t>
            </a:r>
          </a:p>
          <a:p>
            <a:r>
              <a:rPr lang="en-US" sz="2800" dirty="0" smtClean="0"/>
              <a:t>Advanced conjunctive endings</a:t>
            </a:r>
          </a:p>
          <a:p>
            <a:endParaRPr lang="en-US" sz="2800" dirty="0" smtClean="0"/>
          </a:p>
          <a:p>
            <a:pPr lvl="0"/>
            <a:endParaRPr lang="en-US" sz="2800" dirty="0" smtClean="0"/>
          </a:p>
          <a:p>
            <a:pPr lvl="0"/>
            <a:endParaRPr lang="en-US" sz="2800" dirty="0" smtClean="0"/>
          </a:p>
        </p:txBody>
      </p:sp>
      <p:sp>
        <p:nvSpPr>
          <p:cNvPr id="3075" name="Title Placeholder 1"/>
          <p:cNvSpPr>
            <a:spLocks noGrp="1"/>
          </p:cNvSpPr>
          <p:nvPr>
            <p:ph type="title"/>
          </p:nvPr>
        </p:nvSpPr>
        <p:spPr>
          <a:xfrm>
            <a:off x="1219200" y="274638"/>
            <a:ext cx="7543800" cy="1143000"/>
          </a:xfrm>
        </p:spPr>
        <p:txBody>
          <a:bodyPr/>
          <a:lstStyle/>
          <a:p>
            <a:r>
              <a:rPr lang="en-US" sz="3200" dirty="0" smtClean="0">
                <a:latin typeface="Arial" charset="0"/>
                <a:cs typeface="Arial" charset="0"/>
              </a:rPr>
              <a:t>Discussions: grammar features that learners begin to control at L2+</a:t>
            </a:r>
          </a:p>
        </p:txBody>
      </p:sp>
      <p:sp>
        <p:nvSpPr>
          <p:cNvPr id="4" name="Slide Number Placeholder 3"/>
          <p:cNvSpPr>
            <a:spLocks noGrp="1"/>
          </p:cNvSpPr>
          <p:nvPr>
            <p:ph type="sldNum" sz="quarter" idx="12"/>
          </p:nvPr>
        </p:nvSpPr>
        <p:spPr/>
        <p:txBody>
          <a:bodyPr/>
          <a:lstStyle/>
          <a:p>
            <a:pPr>
              <a:defRPr/>
            </a:pPr>
            <a:fld id="{64898426-EB7D-4598-8834-86A8C520460A}"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457200" y="1905000"/>
            <a:ext cx="8534400" cy="4419600"/>
          </a:xfrm>
        </p:spPr>
        <p:txBody>
          <a:bodyPr/>
          <a:lstStyle/>
          <a:p>
            <a:pPr>
              <a:buNone/>
            </a:pPr>
            <a:endParaRPr lang="en-US" sz="2800" dirty="0" smtClean="0"/>
          </a:p>
          <a:p>
            <a:pPr algn="ctr">
              <a:buNone/>
            </a:pPr>
            <a:r>
              <a:rPr lang="en-US" sz="5400" dirty="0" smtClean="0"/>
              <a:t>Q &amp; A</a:t>
            </a:r>
          </a:p>
          <a:p>
            <a:pPr lvl="0">
              <a:buNone/>
            </a:pPr>
            <a:endParaRPr lang="en-US" sz="2800" dirty="0" smtClean="0"/>
          </a:p>
          <a:p>
            <a:pPr lvl="0"/>
            <a:endParaRPr lang="en-US" sz="2800" dirty="0" smtClean="0"/>
          </a:p>
        </p:txBody>
      </p:sp>
      <p:sp>
        <p:nvSpPr>
          <p:cNvPr id="3075" name="Title Placeholder 1"/>
          <p:cNvSpPr>
            <a:spLocks noGrp="1"/>
          </p:cNvSpPr>
          <p:nvPr>
            <p:ph type="title"/>
          </p:nvPr>
        </p:nvSpPr>
        <p:spPr>
          <a:xfrm>
            <a:off x="1219200" y="274638"/>
            <a:ext cx="7543800" cy="1143000"/>
          </a:xfrm>
        </p:spPr>
        <p:txBody>
          <a:bodyPr/>
          <a:lstStyle/>
          <a:p>
            <a:r>
              <a:rPr lang="en-US" sz="3200" dirty="0" smtClean="0">
                <a:latin typeface="Arial" charset="0"/>
                <a:cs typeface="Arial" charset="0"/>
              </a:rPr>
              <a:t>Implications &amp; Applications</a:t>
            </a:r>
          </a:p>
        </p:txBody>
      </p:sp>
      <p:sp>
        <p:nvSpPr>
          <p:cNvPr id="4" name="Slide Number Placeholder 3"/>
          <p:cNvSpPr>
            <a:spLocks noGrp="1"/>
          </p:cNvSpPr>
          <p:nvPr>
            <p:ph type="sldNum" sz="quarter" idx="12"/>
          </p:nvPr>
        </p:nvSpPr>
        <p:spPr/>
        <p:txBody>
          <a:bodyPr/>
          <a:lstStyle/>
          <a:p>
            <a:pPr>
              <a:defRPr/>
            </a:pPr>
            <a:fld id="{64898426-EB7D-4598-8834-86A8C520460A}"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sp>
        <p:nvSpPr>
          <p:cNvPr id="4" name="Content Placeholder 3"/>
          <p:cNvSpPr txBox="1">
            <a:spLocks noGrp="1"/>
          </p:cNvSpPr>
          <p:nvPr>
            <p:ph idx="1"/>
          </p:nvPr>
        </p:nvSpPr>
        <p:spPr>
          <a:xfrm>
            <a:off x="152400" y="1841242"/>
            <a:ext cx="8915400" cy="5016758"/>
          </a:xfrm>
          <a:prstGeom prst="rect">
            <a:avLst/>
          </a:prstGeom>
          <a:noFill/>
        </p:spPr>
        <p:txBody>
          <a:bodyPr wrap="square" rtlCol="0">
            <a:spAutoFit/>
          </a:bodyPr>
          <a:lstStyle/>
          <a:p>
            <a:pPr>
              <a:buNone/>
            </a:pPr>
            <a:endParaRPr lang="en-US" dirty="0" smtClean="0"/>
          </a:p>
          <a:p>
            <a:pPr algn="ctr">
              <a:buNone/>
            </a:pPr>
            <a:r>
              <a:rPr lang="en-US" sz="4000" dirty="0" smtClean="0"/>
              <a:t>Online Diagnostic Assessment </a:t>
            </a:r>
          </a:p>
          <a:p>
            <a:pPr algn="ctr">
              <a:buNone/>
            </a:pPr>
            <a:r>
              <a:rPr lang="en-US" sz="4000" dirty="0" smtClean="0"/>
              <a:t>for reading and listening skills:</a:t>
            </a:r>
          </a:p>
          <a:p>
            <a:pPr algn="ctr">
              <a:buNone/>
            </a:pPr>
            <a:r>
              <a:rPr lang="en-US" sz="4000" dirty="0" smtClean="0"/>
              <a:t> </a:t>
            </a:r>
            <a:r>
              <a:rPr lang="en-US" sz="4000" dirty="0" smtClean="0">
                <a:hlinkClick r:id="rId2"/>
              </a:rPr>
              <a:t>http://oda.dliflc.edu</a:t>
            </a:r>
            <a:endParaRPr lang="en-US" sz="4000" dirty="0" smtClean="0"/>
          </a:p>
          <a:p>
            <a:pPr algn="ctr">
              <a:buNone/>
            </a:pPr>
            <a:endParaRPr lang="en-US" sz="4000" dirty="0" smtClean="0"/>
          </a:p>
          <a:p>
            <a:pPr algn="ctr">
              <a:buNone/>
            </a:pPr>
            <a:r>
              <a:rPr lang="en-US" sz="4000" dirty="0" smtClean="0"/>
              <a:t>Contact: </a:t>
            </a:r>
            <a:r>
              <a:rPr lang="en-US" sz="4000" dirty="0" smtClean="0">
                <a:hlinkClick r:id="rId3"/>
              </a:rPr>
              <a:t>sunkwang.bae@dliflc.edu</a:t>
            </a:r>
            <a:endParaRPr lang="en-US" sz="4000" dirty="0" smtClean="0"/>
          </a:p>
          <a:p>
            <a:endParaRPr lang="en-US" sz="4000" dirty="0"/>
          </a:p>
        </p:txBody>
      </p:sp>
      <p:sp>
        <p:nvSpPr>
          <p:cNvPr id="5" name="Slide Number Placeholder 4"/>
          <p:cNvSpPr>
            <a:spLocks noGrp="1"/>
          </p:cNvSpPr>
          <p:nvPr>
            <p:ph type="sldNum" sz="quarter" idx="12"/>
          </p:nvPr>
        </p:nvSpPr>
        <p:spPr/>
        <p:txBody>
          <a:bodyPr/>
          <a:lstStyle/>
          <a:p>
            <a:pPr>
              <a:defRPr/>
            </a:pPr>
            <a:fld id="{64898426-EB7D-4598-8834-86A8C520460A}" type="slidenum">
              <a:rPr lang="en-US" smtClean="0"/>
              <a:pPr>
                <a:defRPr/>
              </a:pPr>
              <a:t>24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8049</TotalTime>
  <Words>1238</Words>
  <Application>Microsoft Office PowerPoint</Application>
  <PresentationFormat>On-screen Show (4:3)</PresentationFormat>
  <Paragraphs>386</Paragraphs>
  <Slides>24</Slides>
  <Notes>5</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Slide 1</vt:lpstr>
      <vt:lpstr>Presentation Outline</vt:lpstr>
      <vt:lpstr>The Study Question</vt:lpstr>
      <vt:lpstr>Tasks that learners can handle at each level – ILR L1</vt:lpstr>
      <vt:lpstr>Tasks that learners can handle at each level – ILR L2</vt:lpstr>
      <vt:lpstr>Tasks that learners can handle at each level – ILR L3</vt:lpstr>
      <vt:lpstr>Structural control that learners are to have at each level – ILR L1</vt:lpstr>
      <vt:lpstr>Structural control that learners are to have at each level – ILR L2</vt:lpstr>
      <vt:lpstr>Structural control that learners are to have at each level – ILR L3</vt:lpstr>
      <vt:lpstr>The study: data collection</vt:lpstr>
      <vt:lpstr>The study: structural features examined</vt:lpstr>
      <vt:lpstr>The result: sentence patterns </vt:lpstr>
      <vt:lpstr>The result: verb conjugations &amp; complex structures </vt:lpstr>
      <vt:lpstr>The result: quotation</vt:lpstr>
      <vt:lpstr>The result: markers/particles</vt:lpstr>
      <vt:lpstr>The result: numbers + counters</vt:lpstr>
      <vt:lpstr>The result: pronouns</vt:lpstr>
      <vt:lpstr>The result: conjunctions</vt:lpstr>
      <vt:lpstr>The result: discourse skills</vt:lpstr>
      <vt:lpstr>Discussions: grammar features that learners begin to control at L1 &amp; L1+</vt:lpstr>
      <vt:lpstr>Discussions: grammar features that learners begin to control at L2</vt:lpstr>
      <vt:lpstr>Discussions: grammar features that learners begin to control at L2+</vt:lpstr>
      <vt:lpstr>Implications &amp; Applications</vt:lpstr>
      <vt:lpstr>Contact Information</vt:lpstr>
    </vt:vector>
  </TitlesOfParts>
  <Company>U.S. Army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 Army</dc:creator>
  <cp:lastModifiedBy> </cp:lastModifiedBy>
  <cp:revision>197</cp:revision>
  <dcterms:created xsi:type="dcterms:W3CDTF">2010-02-26T19:40:50Z</dcterms:created>
  <dcterms:modified xsi:type="dcterms:W3CDTF">2012-07-01T16:14:25Z</dcterms:modified>
</cp:coreProperties>
</file>