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3"/>
  </p:notesMasterIdLst>
  <p:sldIdLst>
    <p:sldId id="256" r:id="rId2"/>
    <p:sldId id="261" r:id="rId3"/>
    <p:sldId id="262" r:id="rId4"/>
    <p:sldId id="292" r:id="rId5"/>
    <p:sldId id="293" r:id="rId6"/>
    <p:sldId id="272" r:id="rId7"/>
    <p:sldId id="274" r:id="rId8"/>
    <p:sldId id="273" r:id="rId9"/>
    <p:sldId id="276" r:id="rId10"/>
    <p:sldId id="275" r:id="rId11"/>
    <p:sldId id="295" r:id="rId12"/>
    <p:sldId id="297" r:id="rId13"/>
    <p:sldId id="298" r:id="rId14"/>
    <p:sldId id="294" r:id="rId15"/>
    <p:sldId id="299" r:id="rId16"/>
    <p:sldId id="300" r:id="rId17"/>
    <p:sldId id="301" r:id="rId18"/>
    <p:sldId id="289" r:id="rId19"/>
    <p:sldId id="290" r:id="rId20"/>
    <p:sldId id="291" r:id="rId21"/>
    <p:sldId id="30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 id="1" name="Danny Damron" initials="DD"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showComments="0">
  <p:normalViewPr>
    <p:restoredLeft sz="15090" autoAdjust="0"/>
    <p:restoredTop sz="88452" autoAdjust="0"/>
  </p:normalViewPr>
  <p:slideViewPr>
    <p:cSldViewPr>
      <p:cViewPr>
        <p:scale>
          <a:sx n="150" d="100"/>
          <a:sy n="150" d="100"/>
        </p:scale>
        <p:origin x="-80" y="28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commentAuthors" Target="commentAuthor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Justin%20Forsyth\Dropbox\Korean%20Language%20Studies%20Motivaton%20and%20Attrition\Damron%20paper\Damron%20paper%20-%20folder%202\C74A6F00%20(version%201).xls"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User\Desktop\Justin%20Forsyth\Dropbox\Korean%20Language%20Studies%20Motivaton%20and%20Attrition\Damron%20paper\June2012%20Files\new%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72152708184204"/>
          <c:y val="0.195745729152277"/>
          <c:w val="0.701427344309234"/>
          <c:h val="0.270391247822994"/>
        </c:manualLayout>
      </c:layout>
      <c:barChart>
        <c:barDir val="col"/>
        <c:grouping val="clustered"/>
        <c:varyColors val="0"/>
        <c:ser>
          <c:idx val="0"/>
          <c:order val="0"/>
          <c:tx>
            <c:strRef>
              <c:f>'Comparing Motivations'!$B$5</c:f>
              <c:strCache>
                <c:ptCount val="1"/>
                <c:pt idx="0">
                  <c:v>high</c:v>
                </c:pt>
              </c:strCache>
            </c:strRef>
          </c:tx>
          <c:spPr>
            <a:solidFill>
              <a:schemeClr val="tx1"/>
            </a:solidFill>
          </c:spPr>
          <c:invertIfNegative val="0"/>
          <c:cat>
            <c:strRef>
              <c:f>'Comparing Motivations'!$A$6:$A$13</c:f>
              <c:strCache>
                <c:ptCount val="8"/>
                <c:pt idx="0">
                  <c:v>It looked interesting</c:v>
                </c:pt>
                <c:pt idx="1">
                  <c:v>It's an important language</c:v>
                </c:pt>
                <c:pt idx="2">
                  <c:v>Future career benefits</c:v>
                </c:pt>
                <c:pt idx="3">
                  <c:v>I have Korean Heritage</c:v>
                </c:pt>
                <c:pt idx="4">
                  <c:v>I heard it was interesting</c:v>
                </c:pt>
                <c:pt idx="5">
                  <c:v>It fulfills an academic requirement</c:v>
                </c:pt>
                <c:pt idx="6">
                  <c:v>I like Korean pop culture</c:v>
                </c:pt>
                <c:pt idx="7">
                  <c:v>I have a Korean friend / significant other</c:v>
                </c:pt>
              </c:strCache>
            </c:strRef>
          </c:cat>
          <c:val>
            <c:numRef>
              <c:f>'Comparing Motivations'!$B$6:$B$13</c:f>
              <c:numCache>
                <c:formatCode>General</c:formatCode>
                <c:ptCount val="8"/>
                <c:pt idx="0">
                  <c:v>54.0</c:v>
                </c:pt>
                <c:pt idx="1">
                  <c:v>40.0</c:v>
                </c:pt>
                <c:pt idx="2">
                  <c:v>39.0</c:v>
                </c:pt>
                <c:pt idx="3">
                  <c:v>38.0</c:v>
                </c:pt>
                <c:pt idx="4">
                  <c:v>32.0</c:v>
                </c:pt>
                <c:pt idx="5">
                  <c:v>28.0</c:v>
                </c:pt>
                <c:pt idx="6">
                  <c:v>28.0</c:v>
                </c:pt>
                <c:pt idx="7">
                  <c:v>20.0</c:v>
                </c:pt>
              </c:numCache>
            </c:numRef>
          </c:val>
        </c:ser>
        <c:ser>
          <c:idx val="1"/>
          <c:order val="1"/>
          <c:tx>
            <c:strRef>
              <c:f>'Comparing Motivations'!$C$5</c:f>
              <c:strCache>
                <c:ptCount val="1"/>
              </c:strCache>
            </c:strRef>
          </c:tx>
          <c:invertIfNegative val="0"/>
          <c:cat>
            <c:strRef>
              <c:f>'Comparing Motivations'!$A$6:$A$13</c:f>
              <c:strCache>
                <c:ptCount val="8"/>
                <c:pt idx="0">
                  <c:v>It looked interesting</c:v>
                </c:pt>
                <c:pt idx="1">
                  <c:v>It's an important language</c:v>
                </c:pt>
                <c:pt idx="2">
                  <c:v>Future career benefits</c:v>
                </c:pt>
                <c:pt idx="3">
                  <c:v>I have Korean Heritage</c:v>
                </c:pt>
                <c:pt idx="4">
                  <c:v>I heard it was interesting</c:v>
                </c:pt>
                <c:pt idx="5">
                  <c:v>It fulfills an academic requirement</c:v>
                </c:pt>
                <c:pt idx="6">
                  <c:v>I like Korean pop culture</c:v>
                </c:pt>
                <c:pt idx="7">
                  <c:v>I have a Korean friend / significant other</c:v>
                </c:pt>
              </c:strCache>
            </c:strRef>
          </c:cat>
          <c:val>
            <c:numRef>
              <c:f>'Comparing Motivations'!$C$6:$C$13</c:f>
            </c:numRef>
          </c:val>
        </c:ser>
        <c:ser>
          <c:idx val="2"/>
          <c:order val="2"/>
          <c:tx>
            <c:strRef>
              <c:f>'Comparing Motivations'!$D$5</c:f>
              <c:strCache>
                <c:ptCount val="1"/>
              </c:strCache>
            </c:strRef>
          </c:tx>
          <c:invertIfNegative val="0"/>
          <c:cat>
            <c:strRef>
              <c:f>'Comparing Motivations'!$A$6:$A$13</c:f>
              <c:strCache>
                <c:ptCount val="8"/>
                <c:pt idx="0">
                  <c:v>It looked interesting</c:v>
                </c:pt>
                <c:pt idx="1">
                  <c:v>It's an important language</c:v>
                </c:pt>
                <c:pt idx="2">
                  <c:v>Future career benefits</c:v>
                </c:pt>
                <c:pt idx="3">
                  <c:v>I have Korean Heritage</c:v>
                </c:pt>
                <c:pt idx="4">
                  <c:v>I heard it was interesting</c:v>
                </c:pt>
                <c:pt idx="5">
                  <c:v>It fulfills an academic requirement</c:v>
                </c:pt>
                <c:pt idx="6">
                  <c:v>I like Korean pop culture</c:v>
                </c:pt>
                <c:pt idx="7">
                  <c:v>I have a Korean friend / significant other</c:v>
                </c:pt>
              </c:strCache>
            </c:strRef>
          </c:cat>
          <c:val>
            <c:numRef>
              <c:f>'Comparing Motivations'!$D$6:$D$13</c:f>
            </c:numRef>
          </c:val>
        </c:ser>
        <c:ser>
          <c:idx val="3"/>
          <c:order val="3"/>
          <c:tx>
            <c:strRef>
              <c:f>'Comparing Motivations'!$E$5</c:f>
              <c:strCache>
                <c:ptCount val="1"/>
                <c:pt idx="0">
                  <c:v>mid</c:v>
                </c:pt>
              </c:strCache>
            </c:strRef>
          </c:tx>
          <c:spPr>
            <a:solidFill>
              <a:schemeClr val="tx1">
                <a:lumMod val="50000"/>
                <a:lumOff val="50000"/>
              </a:schemeClr>
            </a:solidFill>
          </c:spPr>
          <c:invertIfNegative val="0"/>
          <c:cat>
            <c:strRef>
              <c:f>'Comparing Motivations'!$A$6:$A$13</c:f>
              <c:strCache>
                <c:ptCount val="8"/>
                <c:pt idx="0">
                  <c:v>It looked interesting</c:v>
                </c:pt>
                <c:pt idx="1">
                  <c:v>It's an important language</c:v>
                </c:pt>
                <c:pt idx="2">
                  <c:v>Future career benefits</c:v>
                </c:pt>
                <c:pt idx="3">
                  <c:v>I have Korean Heritage</c:v>
                </c:pt>
                <c:pt idx="4">
                  <c:v>I heard it was interesting</c:v>
                </c:pt>
                <c:pt idx="5">
                  <c:v>It fulfills an academic requirement</c:v>
                </c:pt>
                <c:pt idx="6">
                  <c:v>I like Korean pop culture</c:v>
                </c:pt>
                <c:pt idx="7">
                  <c:v>I have a Korean friend / significant other</c:v>
                </c:pt>
              </c:strCache>
            </c:strRef>
          </c:cat>
          <c:val>
            <c:numRef>
              <c:f>'Comparing Motivations'!$E$6:$E$13</c:f>
              <c:numCache>
                <c:formatCode>General</c:formatCode>
                <c:ptCount val="8"/>
                <c:pt idx="0">
                  <c:v>28.0</c:v>
                </c:pt>
                <c:pt idx="1">
                  <c:v>42.0</c:v>
                </c:pt>
                <c:pt idx="2">
                  <c:v>40.0</c:v>
                </c:pt>
                <c:pt idx="3">
                  <c:v>6.0</c:v>
                </c:pt>
                <c:pt idx="4">
                  <c:v>28.0</c:v>
                </c:pt>
                <c:pt idx="5">
                  <c:v>20.0</c:v>
                </c:pt>
                <c:pt idx="6">
                  <c:v>14.0</c:v>
                </c:pt>
                <c:pt idx="7">
                  <c:v>30.0</c:v>
                </c:pt>
              </c:numCache>
            </c:numRef>
          </c:val>
        </c:ser>
        <c:ser>
          <c:idx val="4"/>
          <c:order val="4"/>
          <c:tx>
            <c:strRef>
              <c:f>'Comparing Motivations'!$F$5</c:f>
              <c:strCache>
                <c:ptCount val="1"/>
                <c:pt idx="0">
                  <c:v>low</c:v>
                </c:pt>
              </c:strCache>
            </c:strRef>
          </c:tx>
          <c:spPr>
            <a:solidFill>
              <a:schemeClr val="bg1">
                <a:lumMod val="85000"/>
              </a:schemeClr>
            </a:solidFill>
          </c:spPr>
          <c:invertIfNegative val="0"/>
          <c:cat>
            <c:strRef>
              <c:f>'Comparing Motivations'!$A$6:$A$13</c:f>
              <c:strCache>
                <c:ptCount val="8"/>
                <c:pt idx="0">
                  <c:v>It looked interesting</c:v>
                </c:pt>
                <c:pt idx="1">
                  <c:v>It's an important language</c:v>
                </c:pt>
                <c:pt idx="2">
                  <c:v>Future career benefits</c:v>
                </c:pt>
                <c:pt idx="3">
                  <c:v>I have Korean Heritage</c:v>
                </c:pt>
                <c:pt idx="4">
                  <c:v>I heard it was interesting</c:v>
                </c:pt>
                <c:pt idx="5">
                  <c:v>It fulfills an academic requirement</c:v>
                </c:pt>
                <c:pt idx="6">
                  <c:v>I like Korean pop culture</c:v>
                </c:pt>
                <c:pt idx="7">
                  <c:v>I have a Korean friend / significant other</c:v>
                </c:pt>
              </c:strCache>
            </c:strRef>
          </c:cat>
          <c:val>
            <c:numRef>
              <c:f>'Comparing Motivations'!$F$6:$F$13</c:f>
              <c:numCache>
                <c:formatCode>General</c:formatCode>
                <c:ptCount val="8"/>
                <c:pt idx="0">
                  <c:v>8.0</c:v>
                </c:pt>
                <c:pt idx="1">
                  <c:v>8.0</c:v>
                </c:pt>
                <c:pt idx="2">
                  <c:v>14.0</c:v>
                </c:pt>
                <c:pt idx="3">
                  <c:v>46.0</c:v>
                </c:pt>
                <c:pt idx="4">
                  <c:v>28.0</c:v>
                </c:pt>
                <c:pt idx="5">
                  <c:v>42.0</c:v>
                </c:pt>
                <c:pt idx="6">
                  <c:v>24.0</c:v>
                </c:pt>
                <c:pt idx="7">
                  <c:v>42.0</c:v>
                </c:pt>
              </c:numCache>
            </c:numRef>
          </c:val>
        </c:ser>
        <c:dLbls>
          <c:showLegendKey val="0"/>
          <c:showVal val="0"/>
          <c:showCatName val="0"/>
          <c:showSerName val="0"/>
          <c:showPercent val="0"/>
          <c:showBubbleSize val="0"/>
        </c:dLbls>
        <c:gapWidth val="150"/>
        <c:axId val="472850888"/>
        <c:axId val="472833416"/>
      </c:barChart>
      <c:catAx>
        <c:axId val="472850888"/>
        <c:scaling>
          <c:orientation val="minMax"/>
        </c:scaling>
        <c:delete val="0"/>
        <c:axPos val="b"/>
        <c:title>
          <c:tx>
            <c:rich>
              <a:bodyPr/>
              <a:lstStyle/>
              <a:p>
                <a:pPr>
                  <a:defRPr lang="en-CA"/>
                </a:pPr>
                <a:r>
                  <a:rPr lang="en-CA" sz="1600" dirty="0"/>
                  <a:t>Motivating Factor</a:t>
                </a:r>
              </a:p>
            </c:rich>
          </c:tx>
          <c:layout>
            <c:manualLayout>
              <c:xMode val="edge"/>
              <c:yMode val="edge"/>
              <c:x val="0.420003798867247"/>
              <c:y val="0.609494459025955"/>
            </c:manualLayout>
          </c:layout>
          <c:overlay val="0"/>
        </c:title>
        <c:numFmt formatCode="General" sourceLinked="1"/>
        <c:majorTickMark val="out"/>
        <c:minorTickMark val="none"/>
        <c:tickLblPos val="nextTo"/>
        <c:txPr>
          <a:bodyPr/>
          <a:lstStyle/>
          <a:p>
            <a:pPr>
              <a:defRPr lang="en-CA"/>
            </a:pPr>
            <a:endParaRPr lang="en-US"/>
          </a:p>
        </c:txPr>
        <c:crossAx val="472833416"/>
        <c:crosses val="autoZero"/>
        <c:auto val="1"/>
        <c:lblAlgn val="ctr"/>
        <c:lblOffset val="100"/>
        <c:noMultiLvlLbl val="0"/>
      </c:catAx>
      <c:valAx>
        <c:axId val="472833416"/>
        <c:scaling>
          <c:orientation val="minMax"/>
        </c:scaling>
        <c:delete val="0"/>
        <c:axPos val="l"/>
        <c:majorGridlines/>
        <c:title>
          <c:tx>
            <c:rich>
              <a:bodyPr/>
              <a:lstStyle/>
              <a:p>
                <a:pPr>
                  <a:defRPr lang="en-CA"/>
                </a:pPr>
                <a:r>
                  <a:rPr lang="en-CA" sz="1600" dirty="0"/>
                  <a:t>Number of Student Responses</a:t>
                </a:r>
              </a:p>
            </c:rich>
          </c:tx>
          <c:layout>
            <c:manualLayout>
              <c:xMode val="edge"/>
              <c:yMode val="edge"/>
              <c:x val="0.104098402173413"/>
              <c:y val="0.158223680373287"/>
            </c:manualLayout>
          </c:layout>
          <c:overlay val="0"/>
        </c:title>
        <c:numFmt formatCode="General" sourceLinked="1"/>
        <c:majorTickMark val="out"/>
        <c:minorTickMark val="none"/>
        <c:tickLblPos val="nextTo"/>
        <c:txPr>
          <a:bodyPr/>
          <a:lstStyle/>
          <a:p>
            <a:pPr>
              <a:defRPr lang="en-CA"/>
            </a:pPr>
            <a:endParaRPr lang="en-US"/>
          </a:p>
        </c:txPr>
        <c:crossAx val="472850888"/>
        <c:crosses val="autoZero"/>
        <c:crossBetween val="between"/>
      </c:valAx>
    </c:plotArea>
    <c:legend>
      <c:legendPos val="r"/>
      <c:layout>
        <c:manualLayout>
          <c:xMode val="edge"/>
          <c:yMode val="edge"/>
          <c:x val="0.228100451259382"/>
          <c:y val="0.700413094196559"/>
          <c:w val="0.58667426440116"/>
          <c:h val="0.0995869058034412"/>
        </c:manualLayout>
      </c:layout>
      <c:overlay val="0"/>
      <c:txPr>
        <a:bodyPr/>
        <a:lstStyle/>
        <a:p>
          <a:pPr>
            <a:defRPr lang="en-CA" sz="1800"/>
          </a:pPr>
          <a:endParaRPr lang="en-US"/>
        </a:p>
      </c:txPr>
    </c:legend>
    <c:plotVisOnly val="1"/>
    <c:dispBlanksAs val="gap"/>
    <c:showDLblsOverMax val="0"/>
  </c:chart>
  <c:txPr>
    <a:bodyPr/>
    <a:lstStyle/>
    <a:p>
      <a:pPr>
        <a:defRPr sz="1200">
          <a:latin typeface="Times New Roman" pitchFamily="18"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9042794381885"/>
          <c:y val="0.109230115636876"/>
          <c:w val="0.628472281018636"/>
          <c:h val="0.400741306228688"/>
        </c:manualLayout>
      </c:layout>
      <c:barChart>
        <c:barDir val="col"/>
        <c:grouping val="clustered"/>
        <c:varyColors val="0"/>
        <c:ser>
          <c:idx val="0"/>
          <c:order val="0"/>
          <c:tx>
            <c:strRef>
              <c:f>'\Users\User\Desktop\Justin Forsyth\Dropbox\Korean Language Studies Motivaton and Attrition\Damron paper\Damron paper - folder 2\[results.xlsb]Altered layout'!$D$94</c:f>
              <c:strCache>
                <c:ptCount val="1"/>
                <c:pt idx="0">
                  <c:v>high</c:v>
                </c:pt>
              </c:strCache>
            </c:strRef>
          </c:tx>
          <c:spPr>
            <a:solidFill>
              <a:schemeClr val="tx1"/>
            </a:solidFill>
          </c:spPr>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layout'!$D$95:$D$102</c:f>
              <c:numCache>
                <c:formatCode>General</c:formatCode>
                <c:ptCount val="8"/>
                <c:pt idx="0">
                  <c:v>36.0</c:v>
                </c:pt>
                <c:pt idx="1">
                  <c:v>32.0</c:v>
                </c:pt>
                <c:pt idx="2">
                  <c:v>20.0</c:v>
                </c:pt>
                <c:pt idx="3">
                  <c:v>18.0</c:v>
                </c:pt>
                <c:pt idx="4">
                  <c:v>16.0</c:v>
                </c:pt>
                <c:pt idx="5">
                  <c:v>12.0</c:v>
                </c:pt>
                <c:pt idx="6">
                  <c:v>8.0</c:v>
                </c:pt>
                <c:pt idx="7">
                  <c:v>6.0</c:v>
                </c:pt>
              </c:numCache>
            </c:numRef>
          </c:val>
        </c:ser>
        <c:ser>
          <c:idx val="1"/>
          <c:order val="1"/>
          <c:tx>
            <c:strRef>
              <c:f>'\Users\User\Desktop\Justin Forsyth\Dropbox\Korean Language Studies Motivaton and Attrition\Damron paper\Damron paper - folder 2\[results.xlsb]Altered layout'!$E$94</c:f>
              <c:strCache>
                <c:ptCount val="1"/>
              </c:strCache>
            </c:strRef>
          </c:tx>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layout'!$E$95:$E$102</c:f>
            </c:numRef>
          </c:val>
        </c:ser>
        <c:ser>
          <c:idx val="2"/>
          <c:order val="2"/>
          <c:tx>
            <c:strRef>
              <c:f>'\Users\User\Desktop\Justin Forsyth\Dropbox\Korean Language Studies Motivaton and Attrition\Damron paper\Damron paper - folder 2\[results.xlsb]Altered layout'!$F$94</c:f>
              <c:strCache>
                <c:ptCount val="1"/>
              </c:strCache>
            </c:strRef>
          </c:tx>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layout'!$F$95:$F$102</c:f>
            </c:numRef>
          </c:val>
        </c:ser>
        <c:ser>
          <c:idx val="3"/>
          <c:order val="3"/>
          <c:tx>
            <c:strRef>
              <c:f>'\Users\User\Desktop\Justin Forsyth\Dropbox\Korean Language Studies Motivaton and Attrition\Damron paper\Damron paper - folder 2\[results.xlsb]Altered layout'!$G$94</c:f>
              <c:strCache>
                <c:ptCount val="1"/>
              </c:strCache>
            </c:strRef>
          </c:tx>
          <c:spPr>
            <a:solidFill>
              <a:schemeClr val="tx1">
                <a:lumMod val="50000"/>
                <a:lumOff val="50000"/>
              </a:schemeClr>
            </a:solidFill>
          </c:spPr>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layout'!$G$95:$G$102</c:f>
            </c:numRef>
          </c:val>
        </c:ser>
        <c:ser>
          <c:idx val="4"/>
          <c:order val="4"/>
          <c:tx>
            <c:strRef>
              <c:f>'\Users\User\Desktop\Justin Forsyth\Dropbox\Korean Language Studies Motivaton and Attrition\Damron paper\Damron paper - folder 2\[results.xlsb]Altered layout'!$H$94</c:f>
              <c:strCache>
                <c:ptCount val="1"/>
              </c:strCache>
            </c:strRef>
          </c:tx>
          <c:spPr>
            <a:solidFill>
              <a:schemeClr val="bg1">
                <a:lumMod val="85000"/>
              </a:schemeClr>
            </a:solidFill>
          </c:spPr>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layout'!$H$95:$H$102</c:f>
            </c:numRef>
          </c:val>
        </c:ser>
        <c:ser>
          <c:idx val="5"/>
          <c:order val="5"/>
          <c:tx>
            <c:strRef>
              <c:f>'\Users\User\Desktop\Justin Forsyth\Dropbox\Korean Language Studies Motivaton and Attrition\Damron paper\Damron paper - folder 2\[results.xlsb]Altered layout'!$I$94</c:f>
              <c:strCache>
                <c:ptCount val="1"/>
              </c:strCache>
            </c:strRef>
          </c:tx>
          <c:spPr>
            <a:solidFill>
              <a:srgbClr val="63AAFE"/>
            </a:solidFill>
            <a:ln w="25400">
              <a:noFill/>
            </a:ln>
            <a:effectLst>
              <a:outerShdw dist="35921" dir="2700000" algn="br">
                <a:srgbClr val="000000"/>
              </a:outerShdw>
            </a:effectLst>
          </c:spPr>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layout'!$I$95:$I$102</c:f>
            </c:numRef>
          </c:val>
        </c:ser>
        <c:ser>
          <c:idx val="6"/>
          <c:order val="6"/>
          <c:tx>
            <c:strRef>
              <c:f>'\Users\User\Desktop\Justin Forsyth\Dropbox\Korean Language Studies Motivaton and Attrition\Damron paper\Damron paper - folder 2\[results.xlsb]Altered layout'!$J$94</c:f>
              <c:strCache>
                <c:ptCount val="1"/>
              </c:strCache>
            </c:strRef>
          </c:tx>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layout'!$J$95:$J$102</c:f>
            </c:numRef>
          </c:val>
        </c:ser>
        <c:ser>
          <c:idx val="7"/>
          <c:order val="7"/>
          <c:tx>
            <c:strRef>
              <c:f>'\Users\User\Desktop\Justin Forsyth\Dropbox\Korean Language Studies Motivaton and Attrition\Damron paper\Damron paper - folder 2\[results.xlsb]Altered layout'!$K$94</c:f>
              <c:strCache>
                <c:ptCount val="1"/>
                <c:pt idx="0">
                  <c:v>mid</c:v>
                </c:pt>
              </c:strCache>
            </c:strRef>
          </c:tx>
          <c:spPr>
            <a:solidFill>
              <a:sysClr val="window" lastClr="FFFFFF">
                <a:lumMod val="50000"/>
              </a:sysClr>
            </a:solidFill>
          </c:spPr>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layout'!$K$95:$K$102</c:f>
              <c:numCache>
                <c:formatCode>General</c:formatCode>
                <c:ptCount val="8"/>
                <c:pt idx="0">
                  <c:v>18.0</c:v>
                </c:pt>
                <c:pt idx="1">
                  <c:v>36.0</c:v>
                </c:pt>
                <c:pt idx="2">
                  <c:v>26.0</c:v>
                </c:pt>
                <c:pt idx="3">
                  <c:v>18.0</c:v>
                </c:pt>
                <c:pt idx="4">
                  <c:v>14.0</c:v>
                </c:pt>
                <c:pt idx="5">
                  <c:v>26.0</c:v>
                </c:pt>
                <c:pt idx="6">
                  <c:v>26.0</c:v>
                </c:pt>
                <c:pt idx="7">
                  <c:v>18.0</c:v>
                </c:pt>
              </c:numCache>
            </c:numRef>
          </c:val>
        </c:ser>
        <c:ser>
          <c:idx val="8"/>
          <c:order val="8"/>
          <c:tx>
            <c:strRef>
              <c:f>'\Users\User\Desktop\Justin Forsyth\Dropbox\Korean Language Studies Motivaton and Attrition\Damron paper\Damron paper - folder 2\[results.xlsb]Altered layout'!$L$94</c:f>
              <c:strCache>
                <c:ptCount val="1"/>
                <c:pt idx="0">
                  <c:v>low</c:v>
                </c:pt>
              </c:strCache>
            </c:strRef>
          </c:tx>
          <c:spPr>
            <a:solidFill>
              <a:sysClr val="window" lastClr="FFFFFF">
                <a:lumMod val="85000"/>
              </a:sysClr>
            </a:solidFill>
          </c:spPr>
          <c:invertIfNegative val="0"/>
          <c:cat>
            <c:strRef>
              <c:f>'\Users\User\Desktop\Justin Forsyth\Dropbox\Korean Language Studies Motivaton and Attrition\Damron paper\Damron paper - folder 2\[results.xlsb]Altered layout'!$A$95:$C$102</c:f>
              <c:strCache>
                <c:ptCount val="8"/>
                <c:pt idx="0">
                  <c:v>Offered at a different time </c:v>
                </c:pt>
                <c:pt idx="1">
                  <c:v>The addition of a language lab offering tutoring</c:v>
                </c:pt>
                <c:pt idx="2">
                  <c:v>Less time consuming</c:v>
                </c:pt>
                <c:pt idx="3">
                  <c:v>Less stressful atmosphere / curriculum</c:v>
                </c:pt>
                <c:pt idx="4">
                  <c:v>Different classroom environment / activites</c:v>
                </c:pt>
                <c:pt idx="5">
                  <c:v>Less rigorous coursework</c:v>
                </c:pt>
                <c:pt idx="6">
                  <c:v>More rigorous coursework</c:v>
                </c:pt>
                <c:pt idx="7">
                  <c:v>Taught by a different teacher</c:v>
                </c:pt>
              </c:strCache>
            </c:strRef>
          </c:cat>
          <c:val>
            <c:numRef>
              <c:f>'\Users\User\Desktop\Justin Forsyth\Dropbox\Korean Language Studies Motivaton and Attrition\Damron paper\Damron paper - folder 2\[results.xlsb]Altered layout'!$L$95:$L$102</c:f>
              <c:numCache>
                <c:formatCode>General</c:formatCode>
                <c:ptCount val="8"/>
                <c:pt idx="0">
                  <c:v>29.0</c:v>
                </c:pt>
                <c:pt idx="1">
                  <c:v>20.0</c:v>
                </c:pt>
                <c:pt idx="2">
                  <c:v>38.0</c:v>
                </c:pt>
                <c:pt idx="3">
                  <c:v>52.0</c:v>
                </c:pt>
                <c:pt idx="4">
                  <c:v>58.0</c:v>
                </c:pt>
                <c:pt idx="5">
                  <c:v>50.0</c:v>
                </c:pt>
                <c:pt idx="6">
                  <c:v>54.0</c:v>
                </c:pt>
                <c:pt idx="7">
                  <c:v>64.0</c:v>
                </c:pt>
              </c:numCache>
            </c:numRef>
          </c:val>
        </c:ser>
        <c:dLbls>
          <c:showLegendKey val="0"/>
          <c:showVal val="0"/>
          <c:showCatName val="0"/>
          <c:showSerName val="0"/>
          <c:showPercent val="0"/>
          <c:showBubbleSize val="0"/>
        </c:dLbls>
        <c:gapWidth val="150"/>
        <c:axId val="472662072"/>
        <c:axId val="472643144"/>
      </c:barChart>
      <c:catAx>
        <c:axId val="472662072"/>
        <c:scaling>
          <c:orientation val="minMax"/>
        </c:scaling>
        <c:delete val="0"/>
        <c:axPos val="b"/>
        <c:title>
          <c:tx>
            <c:rich>
              <a:bodyPr/>
              <a:lstStyle/>
              <a:p>
                <a:pPr>
                  <a:defRPr lang="en-CA"/>
                </a:pPr>
                <a:r>
                  <a:rPr lang="en-CA" sz="1800" dirty="0"/>
                  <a:t>Factor</a:t>
                </a:r>
              </a:p>
            </c:rich>
          </c:tx>
          <c:layout>
            <c:manualLayout>
              <c:xMode val="edge"/>
              <c:yMode val="edge"/>
              <c:x val="0.444770483852562"/>
              <c:y val="0.933707093431503"/>
            </c:manualLayout>
          </c:layout>
          <c:overlay val="0"/>
        </c:title>
        <c:numFmt formatCode="General" sourceLinked="1"/>
        <c:majorTickMark val="out"/>
        <c:minorTickMark val="none"/>
        <c:tickLblPos val="nextTo"/>
        <c:txPr>
          <a:bodyPr/>
          <a:lstStyle/>
          <a:p>
            <a:pPr>
              <a:defRPr lang="en-CA"/>
            </a:pPr>
            <a:endParaRPr lang="en-US"/>
          </a:p>
        </c:txPr>
        <c:crossAx val="472643144"/>
        <c:crosses val="autoZero"/>
        <c:auto val="1"/>
        <c:lblAlgn val="ctr"/>
        <c:lblOffset val="100"/>
        <c:noMultiLvlLbl val="0"/>
      </c:catAx>
      <c:valAx>
        <c:axId val="472643144"/>
        <c:scaling>
          <c:orientation val="minMax"/>
        </c:scaling>
        <c:delete val="0"/>
        <c:axPos val="l"/>
        <c:majorGridlines/>
        <c:title>
          <c:tx>
            <c:rich>
              <a:bodyPr/>
              <a:lstStyle/>
              <a:p>
                <a:pPr algn="ctr" rtl="0">
                  <a:defRPr lang="en-CA"/>
                </a:pPr>
                <a:r>
                  <a:rPr lang="en-CA" sz="1800" dirty="0"/>
                  <a:t>Number of Student Responses</a:t>
                </a:r>
              </a:p>
              <a:p>
                <a:pPr algn="ctr" rtl="0">
                  <a:defRPr lang="en-CA"/>
                </a:pPr>
                <a:endParaRPr lang="en-CA" dirty="0"/>
              </a:p>
            </c:rich>
          </c:tx>
          <c:layout>
            <c:manualLayout>
              <c:xMode val="edge"/>
              <c:yMode val="edge"/>
              <c:x val="0.111013636882346"/>
              <c:y val="0.0720227017077411"/>
            </c:manualLayout>
          </c:layout>
          <c:overlay val="0"/>
        </c:title>
        <c:numFmt formatCode="General" sourceLinked="1"/>
        <c:majorTickMark val="out"/>
        <c:minorTickMark val="none"/>
        <c:tickLblPos val="nextTo"/>
        <c:txPr>
          <a:bodyPr/>
          <a:lstStyle/>
          <a:p>
            <a:pPr>
              <a:defRPr lang="en-CA"/>
            </a:pPr>
            <a:endParaRPr lang="en-US"/>
          </a:p>
        </c:txPr>
        <c:crossAx val="472662072"/>
        <c:crosses val="autoZero"/>
        <c:crossBetween val="between"/>
      </c:valAx>
    </c:plotArea>
    <c:legend>
      <c:legendPos val="r"/>
      <c:layout>
        <c:manualLayout>
          <c:xMode val="edge"/>
          <c:yMode val="edge"/>
          <c:x val="0.882638359721164"/>
          <c:y val="0.121143958271039"/>
          <c:w val="0.116366569770177"/>
          <c:h val="0.361436953344822"/>
        </c:manualLayout>
      </c:layout>
      <c:overlay val="0"/>
      <c:txPr>
        <a:bodyPr/>
        <a:lstStyle/>
        <a:p>
          <a:pPr>
            <a:defRPr lang="en-CA" sz="1800"/>
          </a:pPr>
          <a:endParaRPr lang="en-US"/>
        </a:p>
      </c:txPr>
    </c:legend>
    <c:plotVisOnly val="1"/>
    <c:dispBlanksAs val="gap"/>
    <c:showDLblsOverMax val="0"/>
  </c:chart>
  <c:txPr>
    <a:bodyPr/>
    <a:lstStyle/>
    <a:p>
      <a:pPr>
        <a:defRPr sz="1600">
          <a:latin typeface="Times New Roman" pitchFamily="18" charset="0"/>
          <a:cs typeface="Times New Roman" pitchFamily="18" charset="0"/>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9CB57A-EE2C-4DEF-8B8C-6EA74CAEECC7}" type="datetimeFigureOut">
              <a:rPr lang="en-CA" smtClean="0"/>
              <a:pPr/>
              <a:t>7/1/12</a:t>
            </a:fld>
            <a:endParaRPr lang="en-C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F5242A-CFB7-4DF0-A693-13E7F87F7504}" type="slidenum">
              <a:rPr lang="en-CA" smtClean="0"/>
              <a:pPr/>
              <a:t>‹#›</a:t>
            </a:fld>
            <a:endParaRPr lang="en-CA" dirty="0"/>
          </a:p>
        </p:txBody>
      </p:sp>
    </p:spTree>
    <p:extLst>
      <p:ext uri="{BB962C8B-B14F-4D97-AF65-F5344CB8AC3E}">
        <p14:creationId xmlns:p14="http://schemas.microsoft.com/office/powerpoint/2010/main" val="3477405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Changed the attrition from 66% to 83%.</a:t>
            </a:r>
          </a:p>
          <a:p>
            <a:r>
              <a:rPr lang="en-US" baseline="0" dirty="0" smtClean="0"/>
              <a:t>Changed “Compared to” to “Compared with” to emphasize the difference: http://www.dailywritingtips.com/compared-to-or-compared-with/</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2</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 changed the parenthetical to say: over 80% cited this reason.  You wrote: “over</a:t>
            </a:r>
            <a:r>
              <a:rPr lang="en-CA" baseline="0" dirty="0" smtClean="0"/>
              <a:t> 80% for Korean”.</a:t>
            </a:r>
          </a:p>
          <a:p>
            <a:r>
              <a:rPr lang="en-US" baseline="0" dirty="0" smtClean="0"/>
              <a:t>Actually, do we even need to say this, or should we leave it for the results section?</a:t>
            </a:r>
          </a:p>
          <a:p>
            <a:r>
              <a:rPr lang="en-US" baseline="0" dirty="0" smtClean="0"/>
              <a:t>How about “increase</a:t>
            </a:r>
            <a:r>
              <a:rPr lang="en-US" b="1" i="1" u="sng" baseline="0" dirty="0" smtClean="0"/>
              <a:t>d</a:t>
            </a:r>
            <a:r>
              <a:rPr lang="en-US" baseline="0" dirty="0" smtClean="0"/>
              <a:t> cultural understanding”?  Changes the meaning a bit, so thought I’d ask.</a:t>
            </a:r>
          </a:p>
          <a:p>
            <a:endParaRPr lang="en-US" baseline="0" dirty="0" smtClean="0"/>
          </a:p>
          <a:p>
            <a:r>
              <a:rPr lang="en-US" baseline="0" dirty="0" smtClean="0"/>
              <a:t>I left “increase” since it may be that not all students who are a part of the lit review are done taking Korean.  Either way is fine though.</a:t>
            </a:r>
          </a:p>
        </p:txBody>
      </p:sp>
      <p:sp>
        <p:nvSpPr>
          <p:cNvPr id="4" name="Slide Number Placeholder 3"/>
          <p:cNvSpPr>
            <a:spLocks noGrp="1"/>
          </p:cNvSpPr>
          <p:nvPr>
            <p:ph type="sldNum" sz="quarter" idx="10"/>
          </p:nvPr>
        </p:nvSpPr>
        <p:spPr/>
        <p:txBody>
          <a:bodyPr/>
          <a:lstStyle/>
          <a:p>
            <a:fld id="{C8F5242A-CFB7-4DF0-A693-13E7F87F7504}" type="slidenum">
              <a:rPr lang="en-CA" smtClean="0"/>
              <a:pPr/>
              <a:t>4</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put parentheses</a:t>
            </a:r>
            <a:r>
              <a:rPr lang="en-US" baseline="0" dirty="0" smtClean="0"/>
              <a:t> and uncapped “continued.”</a:t>
            </a:r>
          </a:p>
          <a:p>
            <a:r>
              <a:rPr lang="en-US" baseline="0" dirty="0" smtClean="0"/>
              <a:t>Made a few spelling changes.  </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5</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Added</a:t>
            </a:r>
            <a:r>
              <a:rPr lang="en-US" baseline="0" dirty="0" smtClean="0"/>
              <a:t> a “-” to “high intermediate.”  Is that right?</a:t>
            </a:r>
          </a:p>
          <a:p>
            <a:r>
              <a:rPr lang="en-US" baseline="0" dirty="0" smtClean="0"/>
              <a:t>Separated your second bullet point into two.</a:t>
            </a:r>
          </a:p>
          <a:p>
            <a:r>
              <a:rPr lang="en-US" baseline="0" dirty="0" smtClean="0"/>
              <a:t>Reworded the majors to call  “undeclared” a major.</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6</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i="0"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7</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Changed</a:t>
            </a:r>
            <a:r>
              <a:rPr lang="en-US" baseline="0" dirty="0" smtClean="0"/>
              <a:t> “no students” to “none.”</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8</a:t>
            </a:fld>
            <a:endParaRPr lang="en-C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Are these numbers now different with the revisions</a:t>
            </a:r>
            <a:r>
              <a:rPr lang="en-US" baseline="0" dirty="0" smtClean="0"/>
              <a:t> you mentioned before—where the attrition rate changed to 83%?</a:t>
            </a:r>
          </a:p>
          <a:p>
            <a:r>
              <a:rPr lang="en-US" baseline="0" dirty="0" smtClean="0"/>
              <a:t>I think all the numbers in the presentation should either be 2 or 3 sig figs.  Here, it’s two, but before, we were using 3, mostly.  Which would you prefer/what’s standard?</a:t>
            </a:r>
          </a:p>
          <a:p>
            <a:r>
              <a:rPr lang="en-US" baseline="0" dirty="0" smtClean="0"/>
              <a:t>I don’t get the 101-202 number—what is that?</a:t>
            </a:r>
          </a:p>
          <a:p>
            <a:r>
              <a:rPr lang="en-US" baseline="0" dirty="0" smtClean="0"/>
              <a:t>I was working on averages and standard deviations.  I hope to use this in our presentation—to be able to say what course numbers and years had the highest/lowest attrition and standard deviations, but first I need to understand what 101-202 is—and how that number is determined.</a:t>
            </a:r>
          </a:p>
          <a:p>
            <a:r>
              <a:rPr lang="en-US" baseline="0" dirty="0" smtClean="0"/>
              <a:t>I’m attaching my excel spreadsheet with this graph to the email.</a:t>
            </a:r>
          </a:p>
        </p:txBody>
      </p:sp>
      <p:sp>
        <p:nvSpPr>
          <p:cNvPr id="4" name="Slide Number Placeholder 3"/>
          <p:cNvSpPr>
            <a:spLocks noGrp="1"/>
          </p:cNvSpPr>
          <p:nvPr>
            <p:ph type="sldNum" sz="quarter" idx="10"/>
          </p:nvPr>
        </p:nvSpPr>
        <p:spPr/>
        <p:txBody>
          <a:bodyPr/>
          <a:lstStyle/>
          <a:p>
            <a:fld id="{C8F5242A-CFB7-4DF0-A693-13E7F87F7504}" type="slidenum">
              <a:rPr lang="en-CA" smtClean="0"/>
              <a:pPr/>
              <a:t>9</a:t>
            </a:fld>
            <a:endParaRPr lang="en-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83.What percent?</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10</a:t>
            </a:fld>
            <a:endParaRPr lang="en-C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Reworked</a:t>
            </a:r>
            <a:r>
              <a:rPr lang="en-US" baseline="0" dirty="0" smtClean="0"/>
              <a:t> this slide to minimize repeating phrases.</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18</a:t>
            </a:fld>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19</a:t>
            </a:fld>
            <a:endParaRPr lang="en-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Was establishing the language learning lab the</a:t>
            </a:r>
            <a:r>
              <a:rPr lang="en-US" baseline="0" dirty="0" smtClean="0"/>
              <a:t> first reason?  I suggest moving topics that individual professors have more control over (the last two) to the top, and then move bigger ideas (the first two) to the bottom.  Then again, maybe admins will be there and see the importance of the first two if they’re written first.</a:t>
            </a:r>
            <a:endParaRPr lang="en-CA" dirty="0"/>
          </a:p>
        </p:txBody>
      </p:sp>
      <p:sp>
        <p:nvSpPr>
          <p:cNvPr id="4" name="Slide Number Placeholder 3"/>
          <p:cNvSpPr>
            <a:spLocks noGrp="1"/>
          </p:cNvSpPr>
          <p:nvPr>
            <p:ph type="sldNum" sz="quarter" idx="10"/>
          </p:nvPr>
        </p:nvSpPr>
        <p:spPr/>
        <p:txBody>
          <a:bodyPr/>
          <a:lstStyle/>
          <a:p>
            <a:fld id="{C8F5242A-CFB7-4DF0-A693-13E7F87F7504}" type="slidenum">
              <a:rPr lang="en-CA" smtClean="0"/>
              <a:pPr/>
              <a:t>20</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2C420A4-04ED-AC4C-A0D8-A3ECB5C735B1}" type="datetimeFigureOut">
              <a:rPr lang="en-US" smtClean="0"/>
              <a:pPr/>
              <a:t>7/1/12</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2BBAEF7-0D0D-1944-9844-DD8314E8BEF4}"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2C420A4-04ED-AC4C-A0D8-A3ECB5C735B1}" type="datetimeFigureOut">
              <a:rPr lang="en-US" smtClean="0"/>
              <a:pPr/>
              <a:t>7/1/12</a:t>
            </a:fld>
            <a:endParaRPr lang="en-US" dirty="0"/>
          </a:p>
        </p:txBody>
      </p:sp>
      <p:sp>
        <p:nvSpPr>
          <p:cNvPr id="9" name="Slide Number Placeholder 8"/>
          <p:cNvSpPr>
            <a:spLocks noGrp="1"/>
          </p:cNvSpPr>
          <p:nvPr>
            <p:ph type="sldNum" sz="quarter" idx="15"/>
          </p:nvPr>
        </p:nvSpPr>
        <p:spPr/>
        <p:txBody>
          <a:bodyPr rtlCol="0"/>
          <a:lstStyle/>
          <a:p>
            <a:fld id="{52BBAEF7-0D0D-1944-9844-DD8314E8BEF4}"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2C420A4-04ED-AC4C-A0D8-A3ECB5C735B1}" type="datetimeFigureOut">
              <a:rPr lang="en-US" smtClean="0"/>
              <a:pPr/>
              <a:t>7/1/12</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52BBAEF7-0D0D-1944-9844-DD8314E8BEF4}"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2C420A4-04ED-AC4C-A0D8-A3ECB5C735B1}" type="datetimeFigureOut">
              <a:rPr lang="en-US" smtClean="0"/>
              <a:pPr/>
              <a:t>7/1/12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BBAEF7-0D0D-1944-9844-DD8314E8BEF4}"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2C420A4-04ED-AC4C-A0D8-A3ECB5C735B1}" type="datetimeFigureOut">
              <a:rPr lang="en-US" smtClean="0"/>
              <a:pPr/>
              <a:t>7/1/12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2BBAEF7-0D0D-1944-9844-DD8314E8BEF4}"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2C420A4-04ED-AC4C-A0D8-A3ECB5C735B1}" type="datetimeFigureOut">
              <a:rPr lang="en-US" smtClean="0"/>
              <a:pPr/>
              <a:t>7/1/12</a:t>
            </a:fld>
            <a:endParaRPr lang="en-US" dirty="0"/>
          </a:p>
        </p:txBody>
      </p:sp>
      <p:sp>
        <p:nvSpPr>
          <p:cNvPr id="7" name="Slide Number Placeholder 6"/>
          <p:cNvSpPr>
            <a:spLocks noGrp="1"/>
          </p:cNvSpPr>
          <p:nvPr>
            <p:ph type="sldNum" sz="quarter" idx="11"/>
          </p:nvPr>
        </p:nvSpPr>
        <p:spPr/>
        <p:txBody>
          <a:bodyPr rtlCol="0"/>
          <a:lstStyle/>
          <a:p>
            <a:fld id="{52BBAEF7-0D0D-1944-9844-DD8314E8BEF4}"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420A4-04ED-AC4C-A0D8-A3ECB5C735B1}" type="datetimeFigureOut">
              <a:rPr lang="en-US" smtClean="0"/>
              <a:pPr/>
              <a:t>7/1/12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2BBAEF7-0D0D-1944-9844-DD8314E8BEF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2C420A4-04ED-AC4C-A0D8-A3ECB5C735B1}" type="datetimeFigureOut">
              <a:rPr lang="en-US" smtClean="0"/>
              <a:pPr/>
              <a:t>7/1/12</a:t>
            </a:fld>
            <a:endParaRPr lang="en-US" dirty="0"/>
          </a:p>
        </p:txBody>
      </p:sp>
      <p:sp>
        <p:nvSpPr>
          <p:cNvPr id="22" name="Slide Number Placeholder 21"/>
          <p:cNvSpPr>
            <a:spLocks noGrp="1"/>
          </p:cNvSpPr>
          <p:nvPr>
            <p:ph type="sldNum" sz="quarter" idx="15"/>
          </p:nvPr>
        </p:nvSpPr>
        <p:spPr/>
        <p:txBody>
          <a:bodyPr rtlCol="0"/>
          <a:lstStyle/>
          <a:p>
            <a:fld id="{52BBAEF7-0D0D-1944-9844-DD8314E8BEF4}"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2C420A4-04ED-AC4C-A0D8-A3ECB5C735B1}" type="datetimeFigureOut">
              <a:rPr lang="en-US" smtClean="0"/>
              <a:pPr/>
              <a:t>7/1/12</a:t>
            </a:fld>
            <a:endParaRPr lang="en-US" dirty="0"/>
          </a:p>
        </p:txBody>
      </p:sp>
      <p:sp>
        <p:nvSpPr>
          <p:cNvPr id="18" name="Slide Number Placeholder 17"/>
          <p:cNvSpPr>
            <a:spLocks noGrp="1"/>
          </p:cNvSpPr>
          <p:nvPr>
            <p:ph type="sldNum" sz="quarter" idx="11"/>
          </p:nvPr>
        </p:nvSpPr>
        <p:spPr/>
        <p:txBody>
          <a:bodyPr rtlCol="0"/>
          <a:lstStyle/>
          <a:p>
            <a:fld id="{52BBAEF7-0D0D-1944-9844-DD8314E8BEF4}"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C420A4-04ED-AC4C-A0D8-A3ECB5C735B1}" type="datetimeFigureOut">
              <a:rPr lang="en-US" smtClean="0"/>
              <a:pPr/>
              <a:t>7/1/12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BBAEF7-0D0D-1944-9844-DD8314E8BEF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C420A4-04ED-AC4C-A0D8-A3ECB5C735B1}" type="datetimeFigureOut">
              <a:rPr lang="en-US" smtClean="0"/>
              <a:pPr/>
              <a:t>7/1/12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BBAEF7-0D0D-1944-9844-DD8314E8BEF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2C420A4-04ED-AC4C-A0D8-A3ECB5C735B1}" type="datetimeFigureOut">
              <a:rPr lang="en-US" smtClean="0"/>
              <a:pPr/>
              <a:t>7/1/12</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2BBAEF7-0D0D-1944-9844-DD8314E8BEF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Korean Language Studies: Motivation and Attrition</a:t>
            </a:r>
            <a:endParaRPr lang="en-US" dirty="0"/>
          </a:p>
        </p:txBody>
      </p:sp>
      <p:sp>
        <p:nvSpPr>
          <p:cNvPr id="3" name="Subtitle 2"/>
          <p:cNvSpPr>
            <a:spLocks noGrp="1"/>
          </p:cNvSpPr>
          <p:nvPr>
            <p:ph type="subTitle" idx="1"/>
          </p:nvPr>
        </p:nvSpPr>
        <p:spPr/>
        <p:txBody>
          <a:bodyPr/>
          <a:lstStyle/>
          <a:p>
            <a:pPr algn="ctr"/>
            <a:r>
              <a:rPr lang="en-US" sz="2400" dirty="0" smtClean="0"/>
              <a:t>Julie Damron, BYU</a:t>
            </a:r>
          </a:p>
          <a:p>
            <a:pPr algn="ctr"/>
            <a:r>
              <a:rPr lang="en-US" sz="2400" dirty="0" smtClean="0"/>
              <a:t>Justin Forsyth, UBC</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The attrition rate for Korean language classes at BYU from beginning (101) through intermediate (202) is </a:t>
            </a:r>
            <a:r>
              <a:rPr lang="en-US" b="1" i="1" dirty="0" smtClean="0"/>
              <a:t>high</a:t>
            </a:r>
            <a:r>
              <a:rPr lang="en-US" dirty="0" smtClean="0"/>
              <a:t>. </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and Why?</a:t>
            </a:r>
            <a:endParaRPr lang="en-US" dirty="0"/>
          </a:p>
        </p:txBody>
      </p:sp>
      <p:sp>
        <p:nvSpPr>
          <p:cNvPr id="3" name="Content Placeholder 2"/>
          <p:cNvSpPr>
            <a:spLocks noGrp="1"/>
          </p:cNvSpPr>
          <p:nvPr>
            <p:ph sz="quarter" idx="1"/>
          </p:nvPr>
        </p:nvSpPr>
        <p:spPr/>
        <p:txBody>
          <a:bodyPr/>
          <a:lstStyle/>
          <a:p>
            <a:r>
              <a:rPr lang="en-US" dirty="0" smtClean="0"/>
              <a:t>What is the attrition rate among Korean classes at BYU?</a:t>
            </a:r>
          </a:p>
          <a:p>
            <a:pPr>
              <a:buNone/>
            </a:pPr>
            <a:endParaRPr lang="en-US" dirty="0" smtClean="0"/>
          </a:p>
          <a:p>
            <a:r>
              <a:rPr lang="en-US" dirty="0" smtClean="0"/>
              <a:t>What motivates students to take Korean at the university level?</a:t>
            </a:r>
          </a:p>
          <a:p>
            <a:pPr>
              <a:buNone/>
            </a:pPr>
            <a:endParaRPr lang="en-US" dirty="0" smtClean="0"/>
          </a:p>
          <a:p>
            <a:r>
              <a:rPr lang="en-US" dirty="0"/>
              <a:t>W</a:t>
            </a:r>
            <a:r>
              <a:rPr lang="en-US" dirty="0" smtClean="0"/>
              <a:t>hy do students drop out?</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Review of the Literature</a:t>
            </a:r>
            <a:endParaRPr lang="en-US" dirty="0"/>
          </a:p>
        </p:txBody>
      </p:sp>
      <p:sp>
        <p:nvSpPr>
          <p:cNvPr id="3" name="Content Placeholder 2"/>
          <p:cNvSpPr>
            <a:spLocks noGrp="1"/>
          </p:cNvSpPr>
          <p:nvPr>
            <p:ph sz="quarter" idx="1"/>
          </p:nvPr>
        </p:nvSpPr>
        <p:spPr>
          <a:xfrm>
            <a:off x="152400" y="1600200"/>
            <a:ext cx="7010400" cy="5029200"/>
          </a:xfrm>
        </p:spPr>
        <p:txBody>
          <a:bodyPr/>
          <a:lstStyle/>
          <a:p>
            <a:r>
              <a:rPr lang="en-US" dirty="0" smtClean="0"/>
              <a:t>Why do students take a language?</a:t>
            </a:r>
          </a:p>
          <a:p>
            <a:pPr lvl="1"/>
            <a:r>
              <a:rPr lang="en-US" dirty="0" smtClean="0"/>
              <a:t>Heritage</a:t>
            </a:r>
          </a:p>
          <a:p>
            <a:pPr lvl="1"/>
            <a:r>
              <a:rPr lang="en-US" dirty="0" smtClean="0"/>
              <a:t>Significant other</a:t>
            </a:r>
          </a:p>
          <a:p>
            <a:pPr lvl="1"/>
            <a:r>
              <a:rPr lang="en-US" dirty="0" smtClean="0"/>
              <a:t>Education requirements</a:t>
            </a:r>
          </a:p>
          <a:p>
            <a:pPr lvl="1"/>
            <a:r>
              <a:rPr lang="en-US" dirty="0" smtClean="0"/>
              <a:t>Interest</a:t>
            </a:r>
          </a:p>
          <a:p>
            <a:pPr lvl="1"/>
            <a:r>
              <a:rPr lang="en-US" dirty="0" smtClean="0"/>
              <a:t>Sake of learning</a:t>
            </a:r>
          </a:p>
          <a:p>
            <a:pPr lvl="1"/>
            <a:r>
              <a:rPr lang="en-US" dirty="0" smtClean="0"/>
              <a:t>Career opportunities</a:t>
            </a:r>
          </a:p>
          <a:p>
            <a:pPr lvl="1"/>
            <a:r>
              <a:rPr lang="en-US" dirty="0" smtClean="0"/>
              <a:t>Increase cultural understanding</a:t>
            </a:r>
          </a:p>
        </p:txBody>
      </p:sp>
    </p:spTree>
    <p:extLst>
      <p:ext uri="{BB962C8B-B14F-4D97-AF65-F5344CB8AC3E}">
        <p14:creationId xmlns:p14="http://schemas.microsoft.com/office/powerpoint/2010/main" val="417732075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458200" cy="1143000"/>
          </a:xfrm>
        </p:spPr>
        <p:txBody>
          <a:bodyPr/>
          <a:lstStyle/>
          <a:p>
            <a:r>
              <a:rPr lang="en-US" dirty="0" smtClean="0"/>
              <a:t>Literature Review (continued)</a:t>
            </a:r>
            <a:endParaRPr lang="en-US" dirty="0"/>
          </a:p>
        </p:txBody>
      </p:sp>
      <p:sp>
        <p:nvSpPr>
          <p:cNvPr id="3" name="Content Placeholder 2"/>
          <p:cNvSpPr>
            <a:spLocks noGrp="1"/>
          </p:cNvSpPr>
          <p:nvPr>
            <p:ph sz="quarter" idx="1"/>
          </p:nvPr>
        </p:nvSpPr>
        <p:spPr/>
        <p:txBody>
          <a:bodyPr/>
          <a:lstStyle/>
          <a:p>
            <a:r>
              <a:rPr lang="en-US" dirty="0" smtClean="0"/>
              <a:t>Why do students drop out?</a:t>
            </a:r>
          </a:p>
          <a:p>
            <a:pPr lvl="1"/>
            <a:r>
              <a:rPr lang="en-US" dirty="0" smtClean="0"/>
              <a:t>Anxiety/stress</a:t>
            </a:r>
          </a:p>
          <a:p>
            <a:pPr lvl="1"/>
            <a:r>
              <a:rPr lang="en-US" dirty="0" smtClean="0"/>
              <a:t>Loss of interest</a:t>
            </a:r>
          </a:p>
          <a:p>
            <a:pPr lvl="1"/>
            <a:r>
              <a:rPr lang="en-US" dirty="0" smtClean="0"/>
              <a:t>Course too difficult or easy</a:t>
            </a:r>
          </a:p>
          <a:p>
            <a:pPr lvl="1"/>
            <a:r>
              <a:rPr lang="en-US" dirty="0" smtClean="0"/>
              <a:t>Dislike of classroom environment</a:t>
            </a:r>
          </a:p>
          <a:p>
            <a:pPr lvl="1"/>
            <a:r>
              <a:rPr lang="en-US" dirty="0" smtClean="0"/>
              <a:t>Unavailability of resources</a:t>
            </a:r>
          </a:p>
          <a:p>
            <a:pPr lvl="1"/>
            <a:r>
              <a:rPr lang="en-US" dirty="0" smtClean="0"/>
              <a:t>Lack of confidence</a:t>
            </a:r>
          </a:p>
          <a:p>
            <a:pPr lvl="1"/>
            <a:r>
              <a:rPr lang="en-US" dirty="0" smtClean="0"/>
              <a:t>Loss of native speaking friend</a:t>
            </a:r>
          </a:p>
          <a:p>
            <a:pPr lvl="1"/>
            <a:endParaRPr lang="en-US" dirty="0" smtClean="0"/>
          </a:p>
          <a:p>
            <a:pPr lvl="1"/>
            <a:endParaRPr lang="en-US" dirty="0"/>
          </a:p>
        </p:txBody>
      </p:sp>
    </p:spTree>
    <p:extLst>
      <p:ext uri="{BB962C8B-B14F-4D97-AF65-F5344CB8AC3E}">
        <p14:creationId xmlns:p14="http://schemas.microsoft.com/office/powerpoint/2010/main" val="32776543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a:t>
            </a:r>
            <a:r>
              <a:rPr lang="en-US" sz="2800" dirty="0" smtClean="0"/>
              <a:t>(Part One)</a:t>
            </a:r>
            <a:endParaRPr lang="en-US" sz="2800" dirty="0"/>
          </a:p>
        </p:txBody>
      </p:sp>
      <p:sp>
        <p:nvSpPr>
          <p:cNvPr id="3" name="Content Placeholder 2"/>
          <p:cNvSpPr>
            <a:spLocks noGrp="1"/>
          </p:cNvSpPr>
          <p:nvPr>
            <p:ph sz="quarter" idx="1"/>
          </p:nvPr>
        </p:nvSpPr>
        <p:spPr/>
        <p:txBody>
          <a:bodyPr>
            <a:normAutofit/>
          </a:bodyPr>
          <a:lstStyle/>
          <a:p>
            <a:pPr marL="514350" indent="-514350">
              <a:buNone/>
            </a:pPr>
            <a:r>
              <a:rPr lang="en-US" dirty="0" smtClean="0"/>
              <a:t>	</a:t>
            </a:r>
            <a:r>
              <a:rPr lang="en-US" dirty="0" err="1" smtClean="0">
                <a:solidFill>
                  <a:schemeClr val="accent1"/>
                </a:solidFill>
                <a:latin typeface="Wingdings"/>
                <a:ea typeface="Wingdings"/>
                <a:cs typeface="Wingdings"/>
              </a:rPr>
              <a:t></a:t>
            </a:r>
            <a:r>
              <a:rPr lang="en-US" dirty="0" err="1" smtClean="0"/>
              <a:t>Tracked</a:t>
            </a:r>
            <a:r>
              <a:rPr lang="en-US" dirty="0" smtClean="0"/>
              <a:t> 131 student enrollments from Korean 101 to 202 starting from 2005 to 2010.</a:t>
            </a:r>
          </a:p>
          <a:p>
            <a:pPr marL="514350" indent="-514350">
              <a:buNone/>
            </a:pPr>
            <a:endParaRPr lang="en-US" dirty="0" smtClean="0"/>
          </a:p>
          <a:p>
            <a:pPr marL="514350" indent="-514350">
              <a:buNone/>
            </a:pPr>
            <a:r>
              <a:rPr lang="en-US" dirty="0" smtClean="0"/>
              <a:t>	Who enrolled in 101?</a:t>
            </a:r>
          </a:p>
          <a:p>
            <a:pPr marL="514350" indent="-514350">
              <a:buNone/>
            </a:pPr>
            <a:r>
              <a:rPr lang="en-US" dirty="0" smtClean="0"/>
              <a:t>	-</a:t>
            </a:r>
            <a:r>
              <a:rPr lang="en-US" sz="2000" dirty="0" smtClean="0"/>
              <a:t>84 women, 47 men </a:t>
            </a:r>
          </a:p>
          <a:p>
            <a:pPr marL="514350" indent="-514350">
              <a:buNone/>
            </a:pPr>
            <a:r>
              <a:rPr lang="en-US" sz="2000" dirty="0" smtClean="0"/>
              <a:t>	-33 freshman, 32 sophomores, 32 juniors, 29 seniors, 5 masters students</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(Part Two)</a:t>
            </a:r>
            <a:endParaRPr lang="en-US" dirty="0"/>
          </a:p>
        </p:txBody>
      </p:sp>
      <p:sp>
        <p:nvSpPr>
          <p:cNvPr id="3" name="Content Placeholder 2"/>
          <p:cNvSpPr>
            <a:spLocks noGrp="1"/>
          </p:cNvSpPr>
          <p:nvPr>
            <p:ph sz="quarter" idx="1"/>
          </p:nvPr>
        </p:nvSpPr>
        <p:spPr>
          <a:xfrm>
            <a:off x="0" y="1295400"/>
            <a:ext cx="7543800" cy="5257800"/>
          </a:xfrm>
        </p:spPr>
        <p:txBody>
          <a:bodyPr>
            <a:normAutofit/>
          </a:bodyPr>
          <a:lstStyle/>
          <a:p>
            <a:pPr>
              <a:buNone/>
            </a:pPr>
            <a:r>
              <a:rPr lang="en-US" dirty="0" smtClean="0"/>
              <a:t>	</a:t>
            </a:r>
          </a:p>
          <a:p>
            <a:pPr>
              <a:buNone/>
            </a:pPr>
            <a:r>
              <a:rPr lang="en-US" dirty="0" smtClean="0"/>
              <a:t>	Surveyed 129 students from Brigham Young University who took any Korean 101-202 class </a:t>
            </a:r>
            <a:r>
              <a:rPr lang="en-US" sz="1400" dirty="0" smtClean="0"/>
              <a:t>(92 responded)</a:t>
            </a:r>
          </a:p>
          <a:p>
            <a:pPr lvl="1"/>
            <a:r>
              <a:rPr lang="en-US" dirty="0" smtClean="0"/>
              <a:t>Students ranged from beginning to high-intermediate learners </a:t>
            </a:r>
          </a:p>
          <a:p>
            <a:pPr lvl="1"/>
            <a:r>
              <a:rPr lang="en-US" dirty="0" smtClean="0"/>
              <a:t>Majors included: economics, management, biology, business, and undeclared</a:t>
            </a:r>
          </a:p>
          <a:p>
            <a:pPr lvl="1"/>
            <a:r>
              <a:rPr lang="en-US" dirty="0" smtClean="0"/>
              <a:t>Surveys were sent and returned via email to students who had taken a Korean language course between 2005 and 2010</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(continued)</a:t>
            </a:r>
            <a:endParaRPr lang="en-US" dirty="0"/>
          </a:p>
        </p:txBody>
      </p:sp>
      <p:sp>
        <p:nvSpPr>
          <p:cNvPr id="3" name="Content Placeholder 2"/>
          <p:cNvSpPr>
            <a:spLocks noGrp="1"/>
          </p:cNvSpPr>
          <p:nvPr>
            <p:ph sz="quarter" idx="1"/>
          </p:nvPr>
        </p:nvSpPr>
        <p:spPr/>
        <p:txBody>
          <a:bodyPr/>
          <a:lstStyle/>
          <a:p>
            <a:pPr lvl="1"/>
            <a:r>
              <a:rPr lang="en-US" dirty="0" smtClean="0"/>
              <a:t>The survey asked 12 questions, with 5 of the questions utilizing a 5-point Likert scale</a:t>
            </a:r>
          </a:p>
          <a:p>
            <a:pPr lvl="1"/>
            <a:r>
              <a:rPr lang="en-US" dirty="0" smtClean="0"/>
              <a:t>54.3% of students had no Korean parents, 28.3% had one Korean parent, 17. 4% had two Korean parents. None were adopted from Korea.</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609600"/>
            <a:ext cx="7924800" cy="954107"/>
          </a:xfrm>
          <a:prstGeom prst="rect">
            <a:avLst/>
          </a:prstGeom>
          <a:noFill/>
        </p:spPr>
        <p:txBody>
          <a:bodyPr wrap="square" rtlCol="0">
            <a:spAutoFit/>
          </a:bodyPr>
          <a:lstStyle/>
          <a:p>
            <a:r>
              <a:rPr lang="en-US" sz="2800" dirty="0" smtClean="0"/>
              <a:t>Student Attrition Rate from Class to Class from 2005-2010</a:t>
            </a:r>
            <a:endParaRPr lang="en-US" sz="2800" dirty="0"/>
          </a:p>
        </p:txBody>
      </p:sp>
      <p:graphicFrame>
        <p:nvGraphicFramePr>
          <p:cNvPr id="12" name="Table 11"/>
          <p:cNvGraphicFramePr>
            <a:graphicFrameLocks noGrp="1"/>
          </p:cNvGraphicFramePr>
          <p:nvPr/>
        </p:nvGraphicFramePr>
        <p:xfrm>
          <a:off x="1447800" y="1676400"/>
          <a:ext cx="6096000" cy="3860799"/>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marL="0" marR="0">
                        <a:spcBef>
                          <a:spcPts val="0"/>
                        </a:spcBef>
                        <a:spcAft>
                          <a:spcPts val="0"/>
                        </a:spcAft>
                      </a:pPr>
                      <a:endParaRPr lang="en-US" sz="1200" dirty="0">
                        <a:latin typeface="Cambria"/>
                        <a:ea typeface="Cambria"/>
                        <a:cs typeface="Times New Roman"/>
                      </a:endParaRPr>
                    </a:p>
                  </a:txBody>
                  <a:tcPr marL="68580" marR="68580" marT="0" marB="0"/>
                </a:tc>
                <a:tc>
                  <a:txBody>
                    <a:bodyPr/>
                    <a:lstStyle/>
                    <a:p>
                      <a:pPr marL="0" marR="0">
                        <a:spcBef>
                          <a:spcPts val="0"/>
                        </a:spcBef>
                        <a:spcAft>
                          <a:spcPts val="0"/>
                        </a:spcAft>
                      </a:pPr>
                      <a:r>
                        <a:rPr lang="en-US" sz="1600" b="1" kern="1200">
                          <a:solidFill>
                            <a:srgbClr val="000000"/>
                          </a:solidFill>
                          <a:latin typeface="Century Schoolbook"/>
                          <a:ea typeface="Cambria"/>
                          <a:cs typeface="Times New Roman"/>
                        </a:rPr>
                        <a:t>Attrition from 101 - 102 </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600" b="1" kern="1200">
                          <a:solidFill>
                            <a:srgbClr val="000000"/>
                          </a:solidFill>
                          <a:latin typeface="Century Schoolbook"/>
                          <a:ea typeface="Cambria"/>
                          <a:cs typeface="Times New Roman"/>
                        </a:rPr>
                        <a:t>Attrition from 102 - 201</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600" b="1" kern="1200">
                          <a:solidFill>
                            <a:srgbClr val="000000"/>
                          </a:solidFill>
                          <a:latin typeface="Century Schoolbook"/>
                          <a:ea typeface="Cambria"/>
                          <a:cs typeface="Times New Roman"/>
                        </a:rPr>
                        <a:t>Attrition from 201 - 202</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600" b="1" kern="1200" dirty="0">
                          <a:solidFill>
                            <a:srgbClr val="000000"/>
                          </a:solidFill>
                          <a:latin typeface="Century Schoolbook"/>
                          <a:ea typeface="Cambria"/>
                          <a:cs typeface="Times New Roman"/>
                        </a:rPr>
                        <a:t>*Overall attrition from 101 – 202</a:t>
                      </a:r>
                      <a:endParaRPr lang="en-US" sz="1200" dirty="0">
                        <a:latin typeface="Times New Roman"/>
                        <a:ea typeface="Times New Roman"/>
                        <a:cs typeface="Times New Roman"/>
                      </a:endParaRPr>
                    </a:p>
                  </a:txBody>
                  <a:tcPr marL="68580" marR="68580" marT="0" marB="0"/>
                </a:tc>
              </a:tr>
              <a:tr h="370840">
                <a:tc>
                  <a:txBody>
                    <a:bodyPr/>
                    <a:lstStyle/>
                    <a:p>
                      <a:pPr marL="0" marR="0">
                        <a:spcBef>
                          <a:spcPts val="0"/>
                        </a:spcBef>
                        <a:spcAft>
                          <a:spcPts val="0"/>
                        </a:spcAft>
                      </a:pPr>
                      <a:r>
                        <a:rPr lang="en-US" sz="1400" b="1" kern="1200" dirty="0">
                          <a:solidFill>
                            <a:srgbClr val="000000"/>
                          </a:solidFill>
                          <a:latin typeface="Century Schoolbook"/>
                          <a:ea typeface="Cambria"/>
                          <a:cs typeface="Times New Roman"/>
                        </a:rPr>
                        <a:t>16 Students starting in Fall 2005 </a:t>
                      </a:r>
                      <a:endParaRPr lang="en-US" sz="1200" dirty="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57%</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72%</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O%</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dirty="0">
                          <a:solidFill>
                            <a:srgbClr val="000000"/>
                          </a:solidFill>
                          <a:latin typeface="Century Schoolbook"/>
                          <a:ea typeface="Cambria"/>
                          <a:cs typeface="Times New Roman"/>
                        </a:rPr>
                        <a:t>88%</a:t>
                      </a:r>
                      <a:endParaRPr lang="en-US" sz="1200" dirty="0">
                        <a:latin typeface="Times New Roman"/>
                        <a:ea typeface="Times New Roman"/>
                        <a:cs typeface="Times New Roman"/>
                      </a:endParaRPr>
                    </a:p>
                  </a:txBody>
                  <a:tcPr marL="68580" marR="68580" marT="0" marB="0"/>
                </a:tc>
              </a:tr>
              <a:tr h="370840">
                <a:tc>
                  <a:txBody>
                    <a:bodyPr/>
                    <a:lstStyle/>
                    <a:p>
                      <a:pPr marL="0" marR="0">
                        <a:spcBef>
                          <a:spcPts val="0"/>
                        </a:spcBef>
                        <a:spcAft>
                          <a:spcPts val="0"/>
                        </a:spcAft>
                      </a:pPr>
                      <a:r>
                        <a:rPr lang="en-US" sz="1400" b="1" kern="1200" dirty="0" smtClean="0">
                          <a:solidFill>
                            <a:srgbClr val="000000"/>
                          </a:solidFill>
                          <a:latin typeface="Century Schoolbook"/>
                          <a:ea typeface="Cambria"/>
                          <a:cs typeface="Times New Roman"/>
                        </a:rPr>
                        <a:t>20</a:t>
                      </a:r>
                      <a:r>
                        <a:rPr lang="en-US" sz="1400" b="1" kern="1200" baseline="0" dirty="0" smtClean="0">
                          <a:solidFill>
                            <a:srgbClr val="000000"/>
                          </a:solidFill>
                          <a:latin typeface="Century Schoolbook"/>
                          <a:ea typeface="Cambria"/>
                          <a:cs typeface="Times New Roman"/>
                        </a:rPr>
                        <a:t> Ss</a:t>
                      </a:r>
                      <a:r>
                        <a:rPr lang="en-US" sz="1400" b="1" kern="1200" dirty="0" smtClean="0">
                          <a:solidFill>
                            <a:srgbClr val="000000"/>
                          </a:solidFill>
                          <a:latin typeface="Century Schoolbook"/>
                          <a:ea typeface="Cambria"/>
                          <a:cs typeface="Times New Roman"/>
                        </a:rPr>
                        <a:t>, </a:t>
                      </a:r>
                      <a:r>
                        <a:rPr lang="en-US" sz="1400" b="1" kern="1200" dirty="0">
                          <a:solidFill>
                            <a:srgbClr val="000000"/>
                          </a:solidFill>
                          <a:latin typeface="Century Schoolbook"/>
                          <a:ea typeface="Cambria"/>
                          <a:cs typeface="Times New Roman"/>
                        </a:rPr>
                        <a:t>Fall 2006 </a:t>
                      </a:r>
                      <a:endParaRPr lang="en-US" sz="1200" dirty="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50%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40%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17%</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dirty="0">
                          <a:solidFill>
                            <a:srgbClr val="000000"/>
                          </a:solidFill>
                          <a:latin typeface="Century Schoolbook"/>
                          <a:ea typeface="Cambria"/>
                          <a:cs typeface="Times New Roman"/>
                        </a:rPr>
                        <a:t>75%</a:t>
                      </a:r>
                      <a:endParaRPr lang="en-US" sz="1200" dirty="0">
                        <a:latin typeface="Times New Roman"/>
                        <a:ea typeface="Times New Roman"/>
                        <a:cs typeface="Times New Roman"/>
                      </a:endParaRPr>
                    </a:p>
                  </a:txBody>
                  <a:tcPr marL="68580" marR="68580" marT="0" marB="0"/>
                </a:tc>
              </a:tr>
              <a:tr h="370840">
                <a:tc>
                  <a:txBody>
                    <a:bodyPr/>
                    <a:lstStyle/>
                    <a:p>
                      <a:pPr marL="0" marR="0">
                        <a:spcBef>
                          <a:spcPts val="0"/>
                        </a:spcBef>
                        <a:spcAft>
                          <a:spcPts val="0"/>
                        </a:spcAft>
                      </a:pPr>
                      <a:r>
                        <a:rPr lang="en-US" sz="1400" b="1" kern="1200" dirty="0" smtClean="0">
                          <a:solidFill>
                            <a:srgbClr val="000000"/>
                          </a:solidFill>
                          <a:latin typeface="Century Schoolbook"/>
                          <a:ea typeface="Cambria"/>
                          <a:cs typeface="Times New Roman"/>
                        </a:rPr>
                        <a:t>20 Ss, </a:t>
                      </a:r>
                      <a:r>
                        <a:rPr lang="en-US" sz="1400" b="1" kern="1200" dirty="0">
                          <a:solidFill>
                            <a:srgbClr val="000000"/>
                          </a:solidFill>
                          <a:latin typeface="Century Schoolbook"/>
                          <a:ea typeface="Cambria"/>
                          <a:cs typeface="Times New Roman"/>
                        </a:rPr>
                        <a:t>Fall 2007</a:t>
                      </a:r>
                      <a:endParaRPr lang="en-US" sz="1200" dirty="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50%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40%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50%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dirty="0">
                          <a:solidFill>
                            <a:srgbClr val="000000"/>
                          </a:solidFill>
                          <a:latin typeface="Century Schoolbook"/>
                          <a:ea typeface="Cambria"/>
                          <a:cs typeface="Times New Roman"/>
                        </a:rPr>
                        <a:t>85%</a:t>
                      </a:r>
                      <a:endParaRPr lang="en-US" sz="1200" dirty="0">
                        <a:latin typeface="Times New Roman"/>
                        <a:ea typeface="Times New Roman"/>
                        <a:cs typeface="Times New Roman"/>
                      </a:endParaRPr>
                    </a:p>
                  </a:txBody>
                  <a:tcPr marL="68580" marR="68580" marT="0" marB="0"/>
                </a:tc>
              </a:tr>
              <a:tr h="370840">
                <a:tc>
                  <a:txBody>
                    <a:bodyPr/>
                    <a:lstStyle/>
                    <a:p>
                      <a:pPr marL="0" marR="0">
                        <a:spcBef>
                          <a:spcPts val="0"/>
                        </a:spcBef>
                        <a:spcAft>
                          <a:spcPts val="0"/>
                        </a:spcAft>
                      </a:pPr>
                      <a:r>
                        <a:rPr lang="en-US" sz="1400" b="1" kern="1200" dirty="0" smtClean="0">
                          <a:solidFill>
                            <a:srgbClr val="000000"/>
                          </a:solidFill>
                          <a:latin typeface="Century Schoolbook"/>
                          <a:ea typeface="Cambria"/>
                          <a:cs typeface="Times New Roman"/>
                        </a:rPr>
                        <a:t>26 Ss, </a:t>
                      </a:r>
                      <a:r>
                        <a:rPr lang="en-US" sz="1400" b="1" kern="1200" dirty="0">
                          <a:solidFill>
                            <a:srgbClr val="000000"/>
                          </a:solidFill>
                          <a:latin typeface="Century Schoolbook"/>
                          <a:ea typeface="Cambria"/>
                          <a:cs typeface="Times New Roman"/>
                        </a:rPr>
                        <a:t>Fall 2008</a:t>
                      </a:r>
                      <a:endParaRPr lang="en-US" sz="1200" dirty="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31%</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50%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67%</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89%</a:t>
                      </a:r>
                      <a:endParaRPr lang="en-US" sz="1200">
                        <a:latin typeface="Times New Roman"/>
                        <a:ea typeface="Times New Roman"/>
                        <a:cs typeface="Times New Roman"/>
                      </a:endParaRPr>
                    </a:p>
                  </a:txBody>
                  <a:tcPr marL="68580" marR="68580" marT="0" marB="0"/>
                </a:tc>
              </a:tr>
              <a:tr h="370840">
                <a:tc>
                  <a:txBody>
                    <a:bodyPr/>
                    <a:lstStyle/>
                    <a:p>
                      <a:pPr marL="0" marR="0">
                        <a:spcBef>
                          <a:spcPts val="0"/>
                        </a:spcBef>
                        <a:spcAft>
                          <a:spcPts val="0"/>
                        </a:spcAft>
                      </a:pPr>
                      <a:r>
                        <a:rPr lang="en-US" sz="1400" b="1" kern="1200" dirty="0" smtClean="0">
                          <a:solidFill>
                            <a:srgbClr val="000000"/>
                          </a:solidFill>
                          <a:latin typeface="Century Schoolbook"/>
                          <a:ea typeface="Cambria"/>
                          <a:cs typeface="Times New Roman"/>
                        </a:rPr>
                        <a:t>21 Ss, </a:t>
                      </a:r>
                      <a:r>
                        <a:rPr lang="en-US" sz="1400" b="1" kern="1200" dirty="0">
                          <a:solidFill>
                            <a:srgbClr val="000000"/>
                          </a:solidFill>
                          <a:latin typeface="Century Schoolbook"/>
                          <a:ea typeface="Cambria"/>
                          <a:cs typeface="Times New Roman"/>
                        </a:rPr>
                        <a:t>Fall 2009</a:t>
                      </a:r>
                      <a:endParaRPr lang="en-US" sz="1200" dirty="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58%</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45%</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20%</a:t>
                      </a:r>
                      <a:endParaRPr lang="en-US" sz="1200">
                        <a:latin typeface="Times New Roman"/>
                        <a:ea typeface="Times New Roman"/>
                        <a:cs typeface="Times New Roman"/>
                      </a:endParaRPr>
                    </a:p>
                  </a:txBody>
                  <a:tcPr marL="68580" marR="68580" marT="0" marB="0"/>
                </a:tc>
                <a:tc>
                  <a:txBody>
                    <a:bodyPr/>
                    <a:lstStyle/>
                    <a:p>
                      <a:pPr marL="0" marR="0">
                        <a:spcBef>
                          <a:spcPts val="0"/>
                        </a:spcBef>
                        <a:spcAft>
                          <a:spcPts val="0"/>
                        </a:spcAft>
                      </a:pPr>
                      <a:r>
                        <a:rPr lang="en-US" sz="1400" b="1" kern="1200">
                          <a:solidFill>
                            <a:srgbClr val="000000"/>
                          </a:solidFill>
                          <a:latin typeface="Century Schoolbook"/>
                          <a:ea typeface="Cambria"/>
                          <a:cs typeface="Times New Roman"/>
                        </a:rPr>
                        <a:t>81%</a:t>
                      </a:r>
                      <a:endParaRPr lang="en-US" sz="1200">
                        <a:latin typeface="Times New Roman"/>
                        <a:ea typeface="Times New Roman"/>
                        <a:cs typeface="Times New Roman"/>
                      </a:endParaRPr>
                    </a:p>
                  </a:txBody>
                  <a:tcPr marL="68580" marR="68580" marT="0" marB="0"/>
                </a:tc>
              </a:tr>
              <a:tr h="538480">
                <a:tc>
                  <a:txBody>
                    <a:bodyPr/>
                    <a:lstStyle/>
                    <a:p>
                      <a:pPr marL="0" marR="0">
                        <a:spcBef>
                          <a:spcPts val="0"/>
                        </a:spcBef>
                        <a:spcAft>
                          <a:spcPts val="0"/>
                        </a:spcAft>
                      </a:pPr>
                      <a:r>
                        <a:rPr lang="en-US" sz="1400" b="1" dirty="0" smtClean="0">
                          <a:latin typeface="Cambria"/>
                          <a:ea typeface="Cambria"/>
                          <a:cs typeface="Times New Roman"/>
                        </a:rPr>
                        <a:t>28 Ss, </a:t>
                      </a:r>
                      <a:r>
                        <a:rPr lang="en-US" sz="1400" b="1" dirty="0">
                          <a:latin typeface="Cambria"/>
                          <a:ea typeface="Cambria"/>
                          <a:cs typeface="Times New Roman"/>
                        </a:rPr>
                        <a:t>Fall</a:t>
                      </a:r>
                      <a:r>
                        <a:rPr lang="en-US" sz="1400" b="1" dirty="0" smtClean="0">
                          <a:latin typeface="Cambria"/>
                          <a:ea typeface="Cambria"/>
                          <a:cs typeface="Times New Roman"/>
                        </a:rPr>
                        <a:t> </a:t>
                      </a:r>
                    </a:p>
                    <a:p>
                      <a:pPr marL="0" marR="0">
                        <a:spcBef>
                          <a:spcPts val="0"/>
                        </a:spcBef>
                        <a:spcAft>
                          <a:spcPts val="0"/>
                        </a:spcAft>
                      </a:pPr>
                      <a:r>
                        <a:rPr lang="en-US" sz="1400" b="1" dirty="0" smtClean="0">
                          <a:latin typeface="Cambria"/>
                          <a:ea typeface="Cambria"/>
                          <a:cs typeface="Times New Roman"/>
                        </a:rPr>
                        <a:t>2010</a:t>
                      </a:r>
                      <a:endParaRPr lang="en-US" sz="1200" dirty="0">
                        <a:latin typeface="Times New Roman"/>
                        <a:ea typeface="Cambria"/>
                        <a:cs typeface="Times New Roman"/>
                      </a:endParaRPr>
                    </a:p>
                  </a:txBody>
                  <a:tcPr marL="68580" marR="68580" marT="0" marB="0"/>
                </a:tc>
                <a:tc>
                  <a:txBody>
                    <a:bodyPr/>
                    <a:lstStyle/>
                    <a:p>
                      <a:pPr marL="0" marR="0">
                        <a:spcBef>
                          <a:spcPts val="0"/>
                        </a:spcBef>
                        <a:spcAft>
                          <a:spcPts val="0"/>
                        </a:spcAft>
                      </a:pPr>
                      <a:r>
                        <a:rPr lang="en-US" sz="1400" b="1">
                          <a:latin typeface="Cambria"/>
                          <a:ea typeface="Cambria"/>
                          <a:cs typeface="Times New Roman"/>
                        </a:rPr>
                        <a:t> 43%</a:t>
                      </a:r>
                      <a:endParaRPr lang="en-US" sz="1200">
                        <a:latin typeface="Times New Roman"/>
                        <a:ea typeface="Cambria"/>
                        <a:cs typeface="Times New Roman"/>
                      </a:endParaRPr>
                    </a:p>
                  </a:txBody>
                  <a:tcPr marL="68580" marR="68580" marT="0" marB="0"/>
                </a:tc>
                <a:tc>
                  <a:txBody>
                    <a:bodyPr/>
                    <a:lstStyle/>
                    <a:p>
                      <a:pPr marL="0" marR="0">
                        <a:spcBef>
                          <a:spcPts val="0"/>
                        </a:spcBef>
                        <a:spcAft>
                          <a:spcPts val="0"/>
                        </a:spcAft>
                      </a:pPr>
                      <a:r>
                        <a:rPr lang="en-US" sz="1400" b="1" dirty="0">
                          <a:latin typeface="Cambria"/>
                          <a:ea typeface="Cambria"/>
                          <a:cs typeface="Times New Roman"/>
                        </a:rPr>
                        <a:t>75%</a:t>
                      </a:r>
                      <a:endParaRPr lang="en-US" sz="1200" dirty="0">
                        <a:latin typeface="Times New Roman"/>
                        <a:ea typeface="Cambria"/>
                        <a:cs typeface="Times New Roman"/>
                      </a:endParaRPr>
                    </a:p>
                  </a:txBody>
                  <a:tcPr marL="68580" marR="68580" marT="0" marB="0"/>
                </a:tc>
                <a:tc>
                  <a:txBody>
                    <a:bodyPr/>
                    <a:lstStyle/>
                    <a:p>
                      <a:pPr marL="0" marR="0">
                        <a:spcBef>
                          <a:spcPts val="0"/>
                        </a:spcBef>
                        <a:spcAft>
                          <a:spcPts val="0"/>
                        </a:spcAft>
                      </a:pPr>
                      <a:r>
                        <a:rPr lang="en-US" sz="1400" b="1">
                          <a:latin typeface="Cambria"/>
                          <a:ea typeface="Cambria"/>
                          <a:cs typeface="Times New Roman"/>
                        </a:rPr>
                        <a:t>75%</a:t>
                      </a:r>
                      <a:endParaRPr lang="en-US" sz="1200">
                        <a:latin typeface="Times New Roman"/>
                        <a:ea typeface="Cambria"/>
                        <a:cs typeface="Times New Roman"/>
                      </a:endParaRPr>
                    </a:p>
                  </a:txBody>
                  <a:tcPr marL="68580" marR="68580" marT="0" marB="0"/>
                </a:tc>
                <a:tc>
                  <a:txBody>
                    <a:bodyPr/>
                    <a:lstStyle/>
                    <a:p>
                      <a:pPr marL="0" marR="0">
                        <a:spcBef>
                          <a:spcPts val="0"/>
                        </a:spcBef>
                        <a:spcAft>
                          <a:spcPts val="0"/>
                        </a:spcAft>
                      </a:pPr>
                      <a:r>
                        <a:rPr lang="en-US" sz="1400" b="1" dirty="0">
                          <a:latin typeface="Cambria"/>
                          <a:ea typeface="Cambria"/>
                          <a:cs typeface="Times New Roman"/>
                        </a:rPr>
                        <a:t>97%</a:t>
                      </a:r>
                      <a:endParaRPr lang="en-US" sz="1200" dirty="0">
                        <a:latin typeface="Times New Roman"/>
                        <a:ea typeface="Cambria"/>
                        <a:cs typeface="Times New Roman"/>
                      </a:endParaRPr>
                    </a:p>
                  </a:txBody>
                  <a:tcPr marL="68580" marR="68580" marT="0" marB="0"/>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
          </p:nvPr>
        </p:nvSpPr>
        <p:spPr/>
        <p:txBody>
          <a:bodyPr/>
          <a:lstStyle/>
          <a:p>
            <a:r>
              <a:rPr lang="en-US" dirty="0" smtClean="0"/>
              <a:t>Overall attrition rate from first semester to the beginning of the fourth semester Korean classes averaged 85%</a:t>
            </a:r>
          </a:p>
          <a:p>
            <a:pPr>
              <a:buNone/>
            </a:pPr>
            <a:endParaRPr lang="en-US" sz="1800" dirty="0" smtClean="0"/>
          </a:p>
          <a:p>
            <a:pPr>
              <a:buNone/>
            </a:pPr>
            <a:r>
              <a:rPr lang="en-US" sz="1800" dirty="0" smtClean="0"/>
              <a:t>(compared with Spanish, French and German at 12-24% at various institutions)</a:t>
            </a:r>
          </a:p>
          <a:p>
            <a:pPr>
              <a:buNone/>
            </a:pPr>
            <a:endParaRPr lang="en-US" dirty="0" smtClean="0"/>
          </a:p>
          <a:p>
            <a:pPr algn="ctr">
              <a:buNone/>
            </a:pPr>
            <a:r>
              <a:rPr lang="en-US" sz="6000" b="1" dirty="0" smtClean="0"/>
              <a:t>Why?</a:t>
            </a:r>
            <a:endParaRPr lang="en-US" sz="6000" b="1"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Taking 101</a:t>
            </a:r>
            <a:endParaRPr lang="en-US" dirty="0"/>
          </a:p>
        </p:txBody>
      </p:sp>
      <p:sp>
        <p:nvSpPr>
          <p:cNvPr id="3" name="Content Placeholder 2"/>
          <p:cNvSpPr>
            <a:spLocks noGrp="1"/>
          </p:cNvSpPr>
          <p:nvPr>
            <p:ph sz="quarter" idx="1"/>
          </p:nvPr>
        </p:nvSpPr>
        <p:spPr>
          <a:xfrm>
            <a:off x="457200" y="1371600"/>
            <a:ext cx="8229600" cy="4754563"/>
          </a:xfrm>
        </p:spPr>
        <p:txBody>
          <a:bodyPr>
            <a:normAutofit/>
          </a:bodyPr>
          <a:lstStyle/>
          <a:p>
            <a:pPr>
              <a:buNone/>
            </a:pPr>
            <a:r>
              <a:rPr lang="en-US" b="1" u="sng" dirty="0" smtClean="0"/>
              <a:t>Biggest motivators</a:t>
            </a:r>
          </a:p>
          <a:p>
            <a:pPr>
              <a:buNone/>
            </a:pPr>
            <a:r>
              <a:rPr lang="en-US" dirty="0" smtClean="0"/>
              <a:t>1</a:t>
            </a:r>
            <a:r>
              <a:rPr lang="en-US" baseline="30000" dirty="0" smtClean="0"/>
              <a:t>st</a:t>
            </a:r>
            <a:r>
              <a:rPr lang="en-US" dirty="0" smtClean="0"/>
              <a:t>	It </a:t>
            </a:r>
            <a:r>
              <a:rPr lang="en-US" dirty="0"/>
              <a:t>looked </a:t>
            </a:r>
            <a:r>
              <a:rPr lang="en-US" dirty="0" smtClean="0"/>
              <a:t>interesting </a:t>
            </a:r>
            <a:r>
              <a:rPr lang="en-US" sz="2400" dirty="0" smtClean="0"/>
              <a:t>(54 students listed as high)</a:t>
            </a:r>
          </a:p>
          <a:p>
            <a:pPr>
              <a:buNone/>
            </a:pPr>
            <a:r>
              <a:rPr lang="en-US" dirty="0" smtClean="0"/>
              <a:t>2</a:t>
            </a:r>
            <a:r>
              <a:rPr lang="en-US" baseline="30000" dirty="0" smtClean="0"/>
              <a:t>nd</a:t>
            </a:r>
            <a:r>
              <a:rPr lang="en-US" dirty="0" smtClean="0"/>
              <a:t> 	It’s </a:t>
            </a:r>
            <a:r>
              <a:rPr lang="en-US" dirty="0"/>
              <a:t>an important </a:t>
            </a:r>
            <a:r>
              <a:rPr lang="en-US" dirty="0" smtClean="0"/>
              <a:t>language </a:t>
            </a:r>
            <a:r>
              <a:rPr lang="en-US" sz="2400" dirty="0"/>
              <a:t>(40</a:t>
            </a:r>
            <a:r>
              <a:rPr lang="en-US" sz="2400" dirty="0" smtClean="0"/>
              <a:t>)</a:t>
            </a:r>
          </a:p>
          <a:p>
            <a:pPr>
              <a:buNone/>
            </a:pPr>
            <a:r>
              <a:rPr lang="en-US" dirty="0" smtClean="0"/>
              <a:t>3</a:t>
            </a:r>
            <a:r>
              <a:rPr lang="en-US" baseline="30000" dirty="0" smtClean="0"/>
              <a:t>rd</a:t>
            </a:r>
            <a:r>
              <a:rPr lang="en-US" dirty="0" smtClean="0"/>
              <a:t>	Future </a:t>
            </a:r>
            <a:r>
              <a:rPr lang="en-US" dirty="0"/>
              <a:t>career </a:t>
            </a:r>
            <a:r>
              <a:rPr lang="en-US" dirty="0" smtClean="0"/>
              <a:t>benefits </a:t>
            </a:r>
            <a:r>
              <a:rPr lang="en-US" sz="2400" dirty="0"/>
              <a:t>(39</a:t>
            </a:r>
            <a:r>
              <a:rPr lang="en-US" sz="2400" dirty="0" smtClean="0"/>
              <a:t>)</a:t>
            </a:r>
          </a:p>
          <a:p>
            <a:pPr>
              <a:buNone/>
            </a:pPr>
            <a:r>
              <a:rPr lang="en-US" dirty="0" smtClean="0"/>
              <a:t>4</a:t>
            </a:r>
            <a:r>
              <a:rPr lang="en-US" baseline="30000" dirty="0" smtClean="0"/>
              <a:t>th</a:t>
            </a:r>
            <a:r>
              <a:rPr lang="en-US" dirty="0" smtClean="0"/>
              <a:t>  	I </a:t>
            </a:r>
            <a:r>
              <a:rPr lang="en-US" dirty="0"/>
              <a:t>have Korean </a:t>
            </a:r>
            <a:r>
              <a:rPr lang="en-US" dirty="0" smtClean="0"/>
              <a:t>heritage </a:t>
            </a:r>
            <a:r>
              <a:rPr lang="en-US" sz="2400" dirty="0"/>
              <a:t>(38</a:t>
            </a:r>
            <a:r>
              <a:rPr lang="en-US" sz="2400" dirty="0" smtClean="0"/>
              <a:t>) </a:t>
            </a:r>
          </a:p>
          <a:p>
            <a:pPr>
              <a:buNone/>
            </a:pPr>
            <a:r>
              <a:rPr lang="en-US" sz="2400" b="1" u="sng" dirty="0" smtClean="0"/>
              <a:t>Smallest motivators</a:t>
            </a:r>
          </a:p>
          <a:p>
            <a:pPr>
              <a:buNone/>
            </a:pPr>
            <a:r>
              <a:rPr lang="en-US" sz="2400" dirty="0" smtClean="0"/>
              <a:t>1</a:t>
            </a:r>
            <a:r>
              <a:rPr lang="en-US" sz="2400" baseline="30000" dirty="0" smtClean="0"/>
              <a:t>st</a:t>
            </a:r>
            <a:r>
              <a:rPr lang="en-US" sz="2400" dirty="0" smtClean="0"/>
              <a:t>	I </a:t>
            </a:r>
            <a:r>
              <a:rPr lang="en-US" sz="2400" dirty="0"/>
              <a:t>have Korean </a:t>
            </a:r>
            <a:r>
              <a:rPr lang="en-US" sz="2400" dirty="0" smtClean="0"/>
              <a:t>heritage </a:t>
            </a:r>
            <a:r>
              <a:rPr lang="en-US" sz="2000" dirty="0"/>
              <a:t>(</a:t>
            </a:r>
            <a:r>
              <a:rPr lang="en-US" sz="2000" dirty="0" smtClean="0"/>
              <a:t>46 students listed as low)</a:t>
            </a:r>
          </a:p>
          <a:p>
            <a:pPr>
              <a:buNone/>
            </a:pPr>
            <a:r>
              <a:rPr lang="en-US" sz="2400" dirty="0" smtClean="0"/>
              <a:t>2</a:t>
            </a:r>
            <a:r>
              <a:rPr lang="en-US" sz="2400" baseline="30000" dirty="0" smtClean="0"/>
              <a:t>nd</a:t>
            </a:r>
            <a:r>
              <a:rPr lang="en-US" sz="2400" dirty="0" smtClean="0"/>
              <a:t>	It </a:t>
            </a:r>
            <a:r>
              <a:rPr lang="en-US" sz="2400" dirty="0"/>
              <a:t>fulfills an academic </a:t>
            </a:r>
            <a:r>
              <a:rPr lang="en-US" sz="2400" dirty="0" smtClean="0"/>
              <a:t>requirement </a:t>
            </a:r>
            <a:r>
              <a:rPr lang="en-US" sz="2000" dirty="0" smtClean="0"/>
              <a:t>(</a:t>
            </a:r>
            <a:r>
              <a:rPr lang="en-US" sz="2000" dirty="0"/>
              <a:t>42</a:t>
            </a:r>
            <a:r>
              <a:rPr lang="en-US" sz="2000" dirty="0" smtClean="0"/>
              <a:t>) </a:t>
            </a:r>
          </a:p>
          <a:p>
            <a:pPr>
              <a:buNone/>
            </a:pPr>
            <a:r>
              <a:rPr lang="en-US" sz="2400" dirty="0" smtClean="0"/>
              <a:t>3</a:t>
            </a:r>
            <a:r>
              <a:rPr lang="en-US" sz="2400" baseline="30000" dirty="0" smtClean="0"/>
              <a:t>rd</a:t>
            </a:r>
            <a:r>
              <a:rPr lang="en-US" sz="2400" dirty="0" smtClean="0"/>
              <a:t>	I </a:t>
            </a:r>
            <a:r>
              <a:rPr lang="en-US" sz="2400" dirty="0"/>
              <a:t>have a Korean friend/significant </a:t>
            </a:r>
            <a:r>
              <a:rPr lang="en-US" sz="2400" dirty="0" smtClean="0"/>
              <a:t>other </a:t>
            </a:r>
            <a:r>
              <a:rPr lang="en-US" sz="2000" dirty="0"/>
              <a:t>(42</a:t>
            </a:r>
            <a:r>
              <a:rPr lang="en-US" sz="2000" dirty="0" smtClean="0"/>
              <a:t>)</a:t>
            </a:r>
            <a:endParaRPr lang="en-US" sz="2400" dirty="0" smtClean="0"/>
          </a:p>
          <a:p>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a:spLocks noGrp="1"/>
          </p:cNvSpPr>
          <p:nvPr>
            <p:ph type="title"/>
          </p:nvPr>
        </p:nvSpPr>
        <p:spPr>
          <a:xfrm>
            <a:off x="152400" y="228600"/>
            <a:ext cx="7772400" cy="1143000"/>
          </a:xfrm>
        </p:spPr>
        <p:txBody>
          <a:bodyPr/>
          <a:lstStyle/>
          <a:p>
            <a:r>
              <a:rPr lang="en-US" dirty="0" smtClean="0"/>
              <a:t>Initial Motivators</a:t>
            </a:r>
            <a:endParaRPr lang="en-US" dirty="0"/>
          </a:p>
        </p:txBody>
      </p:sp>
      <p:graphicFrame>
        <p:nvGraphicFramePr>
          <p:cNvPr id="29" name="Chart 28"/>
          <p:cNvGraphicFramePr/>
          <p:nvPr/>
        </p:nvGraphicFramePr>
        <p:xfrm>
          <a:off x="-457200" y="609600"/>
          <a:ext cx="86868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2400" y="228600"/>
            <a:ext cx="7772400" cy="1143000"/>
          </a:xfrm>
        </p:spPr>
        <p:txBody>
          <a:bodyPr/>
          <a:lstStyle/>
          <a:p>
            <a:r>
              <a:rPr lang="en-US" dirty="0" smtClean="0"/>
              <a:t>Initial Desired Level of Proficiency</a:t>
            </a:r>
            <a:endParaRPr lang="en-US" dirty="0"/>
          </a:p>
        </p:txBody>
      </p:sp>
      <p:graphicFrame>
        <p:nvGraphicFramePr>
          <p:cNvPr id="6" name="Content Placeholder 5"/>
          <p:cNvGraphicFramePr>
            <a:graphicFrameLocks noGrp="1"/>
          </p:cNvGraphicFramePr>
          <p:nvPr>
            <p:ph idx="1"/>
          </p:nvPr>
        </p:nvGraphicFramePr>
        <p:xfrm>
          <a:off x="152400" y="1752600"/>
          <a:ext cx="7467599" cy="3770375"/>
        </p:xfrm>
        <a:graphic>
          <a:graphicData uri="http://schemas.openxmlformats.org/drawingml/2006/table">
            <a:tbl>
              <a:tblPr/>
              <a:tblGrid>
                <a:gridCol w="3915684"/>
                <a:gridCol w="1868259"/>
                <a:gridCol w="1087930"/>
                <a:gridCol w="297863"/>
                <a:gridCol w="297863"/>
              </a:tblGrid>
              <a:tr h="685800">
                <a:tc gridSpan="5">
                  <a:txBody>
                    <a:bodyPr/>
                    <a:lstStyle/>
                    <a:p>
                      <a:pPr>
                        <a:lnSpc>
                          <a:spcPct val="115000"/>
                        </a:lnSpc>
                        <a:spcAft>
                          <a:spcPts val="0"/>
                        </a:spcAft>
                      </a:pPr>
                      <a:endParaRPr lang="en-CA" sz="2200" dirty="0">
                        <a:latin typeface="Calibri"/>
                        <a:ea typeface="Cambria"/>
                        <a:cs typeface="Times New Roman"/>
                      </a:endParaRPr>
                    </a:p>
                  </a:txBody>
                  <a:tcPr marL="68580" marR="68580" marT="0" marB="0" anchor="b">
                    <a:lnL>
                      <a:noFill/>
                    </a:lnL>
                    <a:lnR>
                      <a:noFill/>
                    </a:lnR>
                    <a:lnT>
                      <a:noFill/>
                    </a:lnT>
                    <a:lnB>
                      <a:noFill/>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745067">
                <a:tc>
                  <a:txBody>
                    <a:bodyPr/>
                    <a:lstStyle/>
                    <a:p>
                      <a:endParaRPr lang="en-CA" sz="2200" dirty="0">
                        <a:latin typeface="Cambria"/>
                        <a:ea typeface="ＭＳ 明朝"/>
                        <a:cs typeface="Arial"/>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 of Respondents</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 of Total</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endParaRPr lang="en-CA" sz="2200" dirty="0">
                        <a:latin typeface="Cambria"/>
                        <a:ea typeface="ＭＳ 明朝"/>
                        <a:cs typeface="Arial"/>
                      </a:endParaRPr>
                    </a:p>
                  </a:txBody>
                  <a:tcPr marL="68580" marR="68580" marT="0" marB="0" anchor="ctr">
                    <a:lnL>
                      <a:noFill/>
                    </a:lnL>
                    <a:lnR>
                      <a:noFill/>
                    </a:lnR>
                    <a:lnT>
                      <a:noFill/>
                    </a:lnT>
                    <a:lnB>
                      <a:noFill/>
                    </a:lnB>
                  </a:tcPr>
                </a:tc>
                <a:tc>
                  <a:txBody>
                    <a:bodyPr/>
                    <a:lstStyle/>
                    <a:p>
                      <a:endParaRPr lang="en-CA" sz="2200" dirty="0">
                        <a:latin typeface="Cambria"/>
                        <a:ea typeface="ＭＳ 明朝"/>
                        <a:cs typeface="Arial"/>
                      </a:endParaRPr>
                    </a:p>
                  </a:txBody>
                  <a:tcPr marL="68580" marR="68580" marT="0" marB="0" anchor="ctr">
                    <a:lnL>
                      <a:noFill/>
                    </a:lnL>
                    <a:lnR>
                      <a:noFill/>
                    </a:lnR>
                    <a:lnT>
                      <a:noFill/>
                    </a:lnT>
                    <a:lnB>
                      <a:noFill/>
                    </a:lnB>
                  </a:tcPr>
                </a:tc>
              </a:tr>
              <a:tr h="372533">
                <a:tc>
                  <a:txBody>
                    <a:bodyPr/>
                    <a:lstStyle/>
                    <a:p>
                      <a:pPr>
                        <a:lnSpc>
                          <a:spcPct val="115000"/>
                        </a:lnSpc>
                        <a:spcAft>
                          <a:spcPts val="0"/>
                        </a:spcAft>
                      </a:pPr>
                      <a:r>
                        <a:rPr lang="en-CA" sz="2200" b="1" dirty="0">
                          <a:latin typeface="Verdana"/>
                          <a:ea typeface="Times New Roman"/>
                          <a:cs typeface="Calibri"/>
                        </a:rPr>
                        <a:t>a</a:t>
                      </a:r>
                      <a:r>
                        <a:rPr lang="en-CA" sz="2200" dirty="0">
                          <a:solidFill>
                            <a:srgbClr val="000000"/>
                          </a:solidFill>
                          <a:latin typeface="Calibri"/>
                          <a:ea typeface="Times New Roman"/>
                          <a:cs typeface="Calibri"/>
                        </a:rPr>
                        <a:t>. Like a native</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12</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9.38</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endParaRPr lang="en-CA" sz="2200" dirty="0">
                        <a:latin typeface="Cambria"/>
                        <a:ea typeface="ＭＳ 明朝"/>
                        <a:cs typeface="Arial"/>
                      </a:endParaRPr>
                    </a:p>
                  </a:txBody>
                  <a:tcPr marL="68580" marR="68580" marT="0" marB="0" anchor="ctr">
                    <a:lnL>
                      <a:noFill/>
                    </a:lnL>
                    <a:lnR>
                      <a:noFill/>
                    </a:lnR>
                    <a:lnT>
                      <a:noFill/>
                    </a:lnT>
                    <a:lnB>
                      <a:noFill/>
                    </a:lnB>
                  </a:tcPr>
                </a:tc>
                <a:tc>
                  <a:txBody>
                    <a:bodyPr/>
                    <a:lstStyle/>
                    <a:p>
                      <a:endParaRPr lang="en-CA" sz="2200" dirty="0">
                        <a:latin typeface="Cambria"/>
                        <a:ea typeface="ＭＳ 明朝"/>
                        <a:cs typeface="Arial"/>
                      </a:endParaRPr>
                    </a:p>
                  </a:txBody>
                  <a:tcPr marL="68580" marR="68580" marT="0" marB="0" anchor="ctr">
                    <a:lnL>
                      <a:noFill/>
                    </a:lnL>
                    <a:lnR>
                      <a:noFill/>
                    </a:lnR>
                    <a:lnT>
                      <a:noFill/>
                    </a:lnT>
                    <a:lnB>
                      <a:noFill/>
                    </a:lnB>
                  </a:tcPr>
                </a:tc>
              </a:tr>
              <a:tr h="372533">
                <a:tc>
                  <a:txBody>
                    <a:bodyPr/>
                    <a:lstStyle/>
                    <a:p>
                      <a:pPr>
                        <a:lnSpc>
                          <a:spcPct val="115000"/>
                        </a:lnSpc>
                        <a:spcAft>
                          <a:spcPts val="0"/>
                        </a:spcAft>
                      </a:pPr>
                      <a:r>
                        <a:rPr lang="en-CA" sz="2200" b="1" dirty="0">
                          <a:latin typeface="Verdana"/>
                          <a:ea typeface="Times New Roman"/>
                          <a:cs typeface="Calibri"/>
                        </a:rPr>
                        <a:t>b</a:t>
                      </a:r>
                      <a:r>
                        <a:rPr lang="en-CA" sz="2200" dirty="0">
                          <a:solidFill>
                            <a:srgbClr val="000000"/>
                          </a:solidFill>
                          <a:latin typeface="Calibri"/>
                          <a:ea typeface="Times New Roman"/>
                          <a:cs typeface="Calibri"/>
                        </a:rPr>
                        <a:t>. Fluent</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28</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21.88</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endParaRPr lang="en-CA" sz="2200" dirty="0">
                        <a:latin typeface="Cambria"/>
                        <a:ea typeface="ＭＳ 明朝"/>
                        <a:cs typeface="Arial"/>
                      </a:endParaRPr>
                    </a:p>
                  </a:txBody>
                  <a:tcPr marL="68580" marR="68580" marT="0" marB="0" anchor="ctr">
                    <a:lnL>
                      <a:noFill/>
                    </a:lnL>
                    <a:lnR>
                      <a:noFill/>
                    </a:lnR>
                    <a:lnT>
                      <a:noFill/>
                    </a:lnT>
                    <a:lnB>
                      <a:noFill/>
                    </a:lnB>
                  </a:tcPr>
                </a:tc>
                <a:tc>
                  <a:txBody>
                    <a:bodyPr/>
                    <a:lstStyle/>
                    <a:p>
                      <a:endParaRPr lang="en-CA" sz="2200" dirty="0">
                        <a:latin typeface="Cambria"/>
                        <a:ea typeface="ＭＳ 明朝"/>
                        <a:cs typeface="Arial"/>
                      </a:endParaRPr>
                    </a:p>
                  </a:txBody>
                  <a:tcPr marL="68580" marR="68580" marT="0" marB="0" anchor="ctr">
                    <a:lnL>
                      <a:noFill/>
                    </a:lnL>
                    <a:lnR>
                      <a:noFill/>
                    </a:lnR>
                    <a:lnT>
                      <a:noFill/>
                    </a:lnT>
                    <a:lnB>
                      <a:noFill/>
                    </a:lnB>
                  </a:tcPr>
                </a:tc>
              </a:tr>
              <a:tr h="372533">
                <a:tc>
                  <a:txBody>
                    <a:bodyPr/>
                    <a:lstStyle/>
                    <a:p>
                      <a:pPr>
                        <a:lnSpc>
                          <a:spcPct val="115000"/>
                        </a:lnSpc>
                        <a:spcAft>
                          <a:spcPts val="0"/>
                        </a:spcAft>
                      </a:pPr>
                      <a:r>
                        <a:rPr lang="en-CA" sz="2200" b="1" dirty="0">
                          <a:latin typeface="Verdana"/>
                          <a:ea typeface="Times New Roman"/>
                          <a:cs typeface="Calibri"/>
                        </a:rPr>
                        <a:t>c</a:t>
                      </a:r>
                      <a:r>
                        <a:rPr lang="en-CA" sz="2200" dirty="0">
                          <a:solidFill>
                            <a:srgbClr val="000000"/>
                          </a:solidFill>
                          <a:latin typeface="Calibri"/>
                          <a:ea typeface="Times New Roman"/>
                          <a:cs typeface="Calibri"/>
                        </a:rPr>
                        <a:t>. somewhat conversational</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34</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26.56</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endParaRPr lang="en-CA" sz="2200" dirty="0">
                        <a:latin typeface="Cambria"/>
                        <a:ea typeface="ＭＳ 明朝"/>
                        <a:cs typeface="Arial"/>
                      </a:endParaRPr>
                    </a:p>
                  </a:txBody>
                  <a:tcPr marL="68580" marR="68580" marT="0" marB="0" anchor="ctr">
                    <a:lnL>
                      <a:noFill/>
                    </a:lnL>
                    <a:lnR>
                      <a:noFill/>
                    </a:lnR>
                    <a:lnT>
                      <a:noFill/>
                    </a:lnT>
                    <a:lnB>
                      <a:noFill/>
                    </a:lnB>
                  </a:tcPr>
                </a:tc>
                <a:tc>
                  <a:txBody>
                    <a:bodyPr/>
                    <a:lstStyle/>
                    <a:p>
                      <a:endParaRPr lang="en-CA" sz="2200" dirty="0">
                        <a:latin typeface="Cambria"/>
                        <a:ea typeface="ＭＳ 明朝"/>
                        <a:cs typeface="Arial"/>
                      </a:endParaRPr>
                    </a:p>
                  </a:txBody>
                  <a:tcPr marL="68580" marR="68580" marT="0" marB="0" anchor="ctr">
                    <a:lnL>
                      <a:noFill/>
                    </a:lnL>
                    <a:lnR>
                      <a:noFill/>
                    </a:lnR>
                    <a:lnT>
                      <a:noFill/>
                    </a:lnT>
                    <a:lnB>
                      <a:noFill/>
                    </a:lnB>
                  </a:tcPr>
                </a:tc>
              </a:tr>
              <a:tr h="372533">
                <a:tc>
                  <a:txBody>
                    <a:bodyPr/>
                    <a:lstStyle/>
                    <a:p>
                      <a:pPr>
                        <a:lnSpc>
                          <a:spcPct val="115000"/>
                        </a:lnSpc>
                        <a:spcAft>
                          <a:spcPts val="0"/>
                        </a:spcAft>
                      </a:pPr>
                      <a:r>
                        <a:rPr lang="en-CA" sz="2200" b="1" dirty="0">
                          <a:latin typeface="Verdana"/>
                          <a:ea typeface="Times New Roman"/>
                          <a:cs typeface="Calibri"/>
                        </a:rPr>
                        <a:t>d</a:t>
                      </a:r>
                      <a:r>
                        <a:rPr lang="en-CA" sz="2200" dirty="0">
                          <a:solidFill>
                            <a:srgbClr val="000000"/>
                          </a:solidFill>
                          <a:latin typeface="Calibri"/>
                          <a:ea typeface="Times New Roman"/>
                          <a:cs typeface="Calibri"/>
                        </a:rPr>
                        <a:t>. only basic words and phrases</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50</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39.06</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endParaRPr lang="en-CA" sz="2200" dirty="0">
                        <a:latin typeface="Cambria"/>
                        <a:ea typeface="ＭＳ 明朝"/>
                        <a:cs typeface="Arial"/>
                      </a:endParaRPr>
                    </a:p>
                  </a:txBody>
                  <a:tcPr marL="68580" marR="68580" marT="0" marB="0" anchor="ctr">
                    <a:lnL>
                      <a:noFill/>
                    </a:lnL>
                    <a:lnR>
                      <a:noFill/>
                    </a:lnR>
                    <a:lnT>
                      <a:noFill/>
                    </a:lnT>
                    <a:lnB>
                      <a:noFill/>
                    </a:lnB>
                  </a:tcPr>
                </a:tc>
                <a:tc>
                  <a:txBody>
                    <a:bodyPr/>
                    <a:lstStyle/>
                    <a:p>
                      <a:endParaRPr lang="en-CA" sz="2200" dirty="0">
                        <a:latin typeface="Cambria"/>
                        <a:ea typeface="ＭＳ 明朝"/>
                        <a:cs typeface="Arial"/>
                      </a:endParaRPr>
                    </a:p>
                  </a:txBody>
                  <a:tcPr marL="68580" marR="68580" marT="0" marB="0" anchor="ctr">
                    <a:lnL>
                      <a:noFill/>
                    </a:lnL>
                    <a:lnR>
                      <a:noFill/>
                    </a:lnR>
                    <a:lnT>
                      <a:noFill/>
                    </a:lnT>
                    <a:lnB>
                      <a:noFill/>
                    </a:lnB>
                  </a:tcPr>
                </a:tc>
              </a:tr>
              <a:tr h="745067">
                <a:tc>
                  <a:txBody>
                    <a:bodyPr/>
                    <a:lstStyle/>
                    <a:p>
                      <a:pPr>
                        <a:lnSpc>
                          <a:spcPct val="115000"/>
                        </a:lnSpc>
                        <a:spcAft>
                          <a:spcPts val="0"/>
                        </a:spcAft>
                      </a:pPr>
                      <a:r>
                        <a:rPr lang="en-CA" sz="2200" b="1" dirty="0">
                          <a:latin typeface="Verdana"/>
                          <a:ea typeface="Times New Roman"/>
                          <a:cs typeface="Calibri"/>
                        </a:rPr>
                        <a:t>e.</a:t>
                      </a:r>
                      <a:r>
                        <a:rPr lang="en-CA" sz="2200" dirty="0">
                          <a:solidFill>
                            <a:srgbClr val="000000"/>
                          </a:solidFill>
                          <a:latin typeface="Calibri"/>
                          <a:ea typeface="Times New Roman"/>
                          <a:cs typeface="Calibri"/>
                        </a:rPr>
                        <a:t> no expectations about proficiency</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4</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lnSpc>
                          <a:spcPct val="115000"/>
                        </a:lnSpc>
                        <a:spcAft>
                          <a:spcPts val="0"/>
                        </a:spcAft>
                      </a:pPr>
                      <a:r>
                        <a:rPr lang="en-CA" sz="2200" dirty="0">
                          <a:solidFill>
                            <a:srgbClr val="000000"/>
                          </a:solidFill>
                          <a:latin typeface="Calibri"/>
                          <a:ea typeface="Times New Roman"/>
                          <a:cs typeface="Calibri"/>
                        </a:rPr>
                        <a:t>3.13</a:t>
                      </a:r>
                      <a:endParaRPr lang="en-CA" sz="2200" dirty="0">
                        <a:latin typeface="Calibri"/>
                        <a:ea typeface="Cambria"/>
                        <a:cs typeface="Times New Roman"/>
                      </a:endParaRPr>
                    </a:p>
                  </a:txBody>
                  <a:tcPr marL="68580" marR="68580" marT="0" marB="0" anchor="b">
                    <a:lnL>
                      <a:noFill/>
                    </a:lnL>
                    <a:lnR>
                      <a:noFill/>
                    </a:lnR>
                    <a:lnT>
                      <a:noFill/>
                    </a:lnT>
                    <a:lnB>
                      <a:noFill/>
                    </a:lnB>
                  </a:tcPr>
                </a:tc>
                <a:tc>
                  <a:txBody>
                    <a:bodyPr/>
                    <a:lstStyle/>
                    <a:p>
                      <a:pPr algn="ctr"/>
                      <a:endParaRPr lang="en-CA" sz="2200" dirty="0">
                        <a:latin typeface="Cambria"/>
                        <a:ea typeface="ＭＳ 明朝"/>
                        <a:cs typeface="Arial"/>
                      </a:endParaRPr>
                    </a:p>
                  </a:txBody>
                  <a:tcPr marL="68580" marR="68580" marT="0" marB="0" anchor="ctr">
                    <a:lnL>
                      <a:noFill/>
                    </a:lnL>
                    <a:lnR>
                      <a:noFill/>
                    </a:lnR>
                    <a:lnT>
                      <a:noFill/>
                    </a:lnT>
                    <a:lnB>
                      <a:noFill/>
                    </a:lnB>
                  </a:tcPr>
                </a:tc>
                <a:tc>
                  <a:txBody>
                    <a:bodyPr/>
                    <a:lstStyle/>
                    <a:p>
                      <a:endParaRPr lang="en-CA" sz="2200" dirty="0">
                        <a:latin typeface="Cambria"/>
                        <a:ea typeface="ＭＳ 明朝"/>
                        <a:cs typeface="Arial"/>
                      </a:endParaRPr>
                    </a:p>
                  </a:txBody>
                  <a:tcPr marL="68580" marR="68580" marT="0" marB="0" anchor="ctr">
                    <a:lnL>
                      <a:noFill/>
                    </a:lnL>
                    <a:lnR>
                      <a:noFill/>
                    </a:lnR>
                    <a:lnT>
                      <a:noFill/>
                    </a:lnT>
                    <a:lnB>
                      <a:noFill/>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Reasons for Quitting Korean Classes</a:t>
            </a:r>
            <a:endParaRPr lang="en-US" dirty="0"/>
          </a:p>
        </p:txBody>
      </p:sp>
      <p:sp>
        <p:nvSpPr>
          <p:cNvPr id="3" name="Content Placeholder 2"/>
          <p:cNvSpPr>
            <a:spLocks noGrp="1"/>
          </p:cNvSpPr>
          <p:nvPr>
            <p:ph sz="quarter" idx="1"/>
          </p:nvPr>
        </p:nvSpPr>
        <p:spPr>
          <a:xfrm>
            <a:off x="381000" y="1295400"/>
            <a:ext cx="8229600" cy="4525963"/>
          </a:xfrm>
        </p:spPr>
        <p:txBody>
          <a:bodyPr/>
          <a:lstStyle/>
          <a:p>
            <a:pPr>
              <a:buNone/>
            </a:pPr>
            <a:r>
              <a:rPr lang="en-US" b="1" u="sng" dirty="0" smtClean="0"/>
              <a:t>Most influential reasons for quitting</a:t>
            </a:r>
          </a:p>
          <a:p>
            <a:pPr>
              <a:buNone/>
            </a:pPr>
            <a:r>
              <a:rPr lang="en-US" dirty="0" smtClean="0"/>
              <a:t>1</a:t>
            </a:r>
            <a:r>
              <a:rPr lang="en-US" baseline="30000" dirty="0" smtClean="0"/>
              <a:t>st</a:t>
            </a:r>
            <a:r>
              <a:rPr lang="en-US" dirty="0" smtClean="0"/>
              <a:t> It didn’t fit my schedule </a:t>
            </a:r>
            <a:r>
              <a:rPr lang="en-US" sz="2400" dirty="0" smtClean="0"/>
              <a:t>(45 students listed as high)</a:t>
            </a:r>
          </a:p>
          <a:p>
            <a:pPr>
              <a:buNone/>
            </a:pPr>
            <a:r>
              <a:rPr lang="en-US" dirty="0" smtClean="0"/>
              <a:t>2</a:t>
            </a:r>
            <a:r>
              <a:rPr lang="en-US" baseline="30000" dirty="0" smtClean="0"/>
              <a:t>nd</a:t>
            </a:r>
            <a:r>
              <a:rPr lang="en-US" dirty="0" smtClean="0"/>
              <a:t> It was too time consuming </a:t>
            </a:r>
            <a:r>
              <a:rPr lang="en-US" sz="2400" dirty="0" smtClean="0"/>
              <a:t>(21 students)</a:t>
            </a:r>
          </a:p>
          <a:p>
            <a:pPr>
              <a:buNone/>
            </a:pPr>
            <a:r>
              <a:rPr lang="en-US" dirty="0" smtClean="0"/>
              <a:t>3</a:t>
            </a:r>
            <a:r>
              <a:rPr lang="en-US" baseline="30000" dirty="0" smtClean="0"/>
              <a:t>rd</a:t>
            </a:r>
            <a:r>
              <a:rPr lang="en-US" dirty="0" smtClean="0"/>
              <a:t> I wasn’t comfortable moving up </a:t>
            </a:r>
            <a:r>
              <a:rPr lang="en-US" sz="2400" dirty="0" smtClean="0"/>
              <a:t>(20 students)</a:t>
            </a:r>
          </a:p>
          <a:p>
            <a:pPr>
              <a:buNone/>
            </a:pPr>
            <a:r>
              <a:rPr lang="en-US" dirty="0" smtClean="0"/>
              <a:t>4</a:t>
            </a:r>
            <a:r>
              <a:rPr lang="en-US" baseline="30000" dirty="0" smtClean="0"/>
              <a:t>th</a:t>
            </a:r>
            <a:r>
              <a:rPr lang="en-US" dirty="0" smtClean="0"/>
              <a:t> I fulfilled my requirement </a:t>
            </a:r>
            <a:r>
              <a:rPr lang="en-US" sz="2400" dirty="0" smtClean="0"/>
              <a:t>(19 students)</a:t>
            </a:r>
          </a:p>
          <a:p>
            <a:pPr>
              <a:buNone/>
            </a:pPr>
            <a:r>
              <a:rPr lang="en-US" sz="2400" b="1" u="sng" dirty="0" smtClean="0"/>
              <a:t>Least influential reasons for quitting</a:t>
            </a:r>
          </a:p>
          <a:p>
            <a:pPr>
              <a:buNone/>
            </a:pPr>
            <a:r>
              <a:rPr lang="en-US" sz="2400" dirty="0" smtClean="0"/>
              <a:t>1</a:t>
            </a:r>
            <a:r>
              <a:rPr lang="en-US" sz="2400" baseline="30000" dirty="0" smtClean="0"/>
              <a:t>st</a:t>
            </a:r>
            <a:r>
              <a:rPr lang="en-US" sz="2400" dirty="0" smtClean="0"/>
              <a:t> 	I </a:t>
            </a:r>
            <a:r>
              <a:rPr lang="en-US" sz="2400" dirty="0"/>
              <a:t>no longer had a Korean friend/</a:t>
            </a:r>
            <a:r>
              <a:rPr lang="en-US" sz="2400" dirty="0" smtClean="0"/>
              <a:t>significant</a:t>
            </a:r>
          </a:p>
          <a:p>
            <a:pPr>
              <a:buNone/>
            </a:pPr>
            <a:r>
              <a:rPr lang="en-US" sz="2400" dirty="0" smtClean="0"/>
              <a:t>2</a:t>
            </a:r>
            <a:r>
              <a:rPr lang="en-US" sz="2400" baseline="30000" dirty="0" smtClean="0"/>
              <a:t>nd</a:t>
            </a:r>
            <a:r>
              <a:rPr lang="en-US" sz="2400" dirty="0" smtClean="0"/>
              <a:t>  	I </a:t>
            </a:r>
            <a:r>
              <a:rPr lang="en-US" sz="2400" dirty="0"/>
              <a:t>lost interest in </a:t>
            </a:r>
            <a:r>
              <a:rPr lang="en-US" sz="2400" dirty="0" smtClean="0"/>
              <a:t>Korean</a:t>
            </a:r>
          </a:p>
          <a:p>
            <a:pPr>
              <a:buNone/>
            </a:pPr>
            <a:r>
              <a:rPr lang="en-US" sz="2400" dirty="0" smtClean="0"/>
              <a:t>3</a:t>
            </a:r>
            <a:r>
              <a:rPr lang="en-US" sz="2400" baseline="30000" dirty="0" smtClean="0"/>
              <a:t>rd</a:t>
            </a:r>
            <a:r>
              <a:rPr lang="en-US" sz="2400" dirty="0" smtClean="0"/>
              <a:t> 	It </a:t>
            </a:r>
            <a:r>
              <a:rPr lang="en-US" sz="2400" dirty="0"/>
              <a:t>wasn’t challenging </a:t>
            </a:r>
            <a:r>
              <a:rPr lang="en-US" sz="2400" dirty="0" smtClean="0"/>
              <a:t>enough</a:t>
            </a:r>
          </a:p>
          <a:p>
            <a:pPr>
              <a:buNone/>
            </a:pPr>
            <a:endParaRPr lang="en-US" sz="1400" dirty="0" smtClean="0"/>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p:nvPr/>
        </p:nvGraphicFramePr>
        <p:xfrm>
          <a:off x="0" y="762000"/>
          <a:ext cx="7010400" cy="6096000"/>
        </p:xfrm>
        <a:graphic>
          <a:graphicData uri="http://schemas.openxmlformats.org/drawingml/2006/chart">
            <c:chart xmlns:c="http://schemas.openxmlformats.org/drawingml/2006/chart" xmlns:r="http://schemas.openxmlformats.org/officeDocument/2006/relationships" r:id="rId2"/>
          </a:graphicData>
        </a:graphic>
      </p:graphicFrame>
      <p:sp>
        <p:nvSpPr>
          <p:cNvPr id="24" name="Title 1"/>
          <p:cNvSpPr>
            <a:spLocks noGrp="1"/>
          </p:cNvSpPr>
          <p:nvPr>
            <p:ph type="title"/>
          </p:nvPr>
        </p:nvSpPr>
        <p:spPr>
          <a:xfrm>
            <a:off x="152400" y="228600"/>
            <a:ext cx="7772400" cy="1143000"/>
          </a:xfrm>
        </p:spPr>
        <p:txBody>
          <a:bodyPr/>
          <a:lstStyle/>
          <a:p>
            <a:r>
              <a:rPr lang="en-US" dirty="0" smtClean="0"/>
              <a:t>Would-be Motivators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1676400" y="2057400"/>
            <a:ext cx="5033246" cy="3414712"/>
          </a:xfrm>
          <a:prstGeom prst="rect">
            <a:avLst/>
          </a:prstGeom>
          <a:noFill/>
          <a:ln w="9525">
            <a:noFill/>
            <a:miter lim="800000"/>
            <a:headEnd/>
            <a:tailEnd/>
          </a:ln>
        </p:spPr>
      </p:pic>
      <p:sp>
        <p:nvSpPr>
          <p:cNvPr id="7" name="TextBox 6"/>
          <p:cNvSpPr txBox="1"/>
          <p:nvPr/>
        </p:nvSpPr>
        <p:spPr>
          <a:xfrm>
            <a:off x="2209800" y="5867400"/>
            <a:ext cx="3886200" cy="523220"/>
          </a:xfrm>
          <a:prstGeom prst="rect">
            <a:avLst/>
          </a:prstGeom>
          <a:noFill/>
        </p:spPr>
        <p:txBody>
          <a:bodyPr wrap="square" rtlCol="0">
            <a:spAutoFit/>
          </a:bodyPr>
          <a:lstStyle/>
          <a:p>
            <a:pPr algn="ctr"/>
            <a:r>
              <a:rPr lang="en-US" sz="2800" b="1" dirty="0"/>
              <a:t>Skill Level</a:t>
            </a:r>
          </a:p>
        </p:txBody>
      </p:sp>
      <p:sp>
        <p:nvSpPr>
          <p:cNvPr id="8" name="TextBox 7"/>
          <p:cNvSpPr txBox="1"/>
          <p:nvPr/>
        </p:nvSpPr>
        <p:spPr>
          <a:xfrm rot="10800000">
            <a:off x="228600" y="1371600"/>
            <a:ext cx="553998" cy="4724400"/>
          </a:xfrm>
          <a:prstGeom prst="rect">
            <a:avLst/>
          </a:prstGeom>
          <a:noFill/>
        </p:spPr>
        <p:txBody>
          <a:bodyPr vert="eaVert" wrap="square" rtlCol="0">
            <a:spAutoFit/>
          </a:bodyPr>
          <a:lstStyle/>
          <a:p>
            <a:pPr algn="ctr"/>
            <a:r>
              <a:rPr lang="en-US" sz="2400" b="1" dirty="0" smtClean="0"/>
              <a:t>Number of Student Respondents</a:t>
            </a:r>
            <a:endParaRPr lang="en-US" sz="2400" b="1" dirty="0"/>
          </a:p>
        </p:txBody>
      </p:sp>
      <p:sp>
        <p:nvSpPr>
          <p:cNvPr id="9" name="TextBox 8"/>
          <p:cNvSpPr txBox="1"/>
          <p:nvPr/>
        </p:nvSpPr>
        <p:spPr>
          <a:xfrm>
            <a:off x="1295400" y="1981200"/>
            <a:ext cx="914400" cy="369332"/>
          </a:xfrm>
          <a:prstGeom prst="rect">
            <a:avLst/>
          </a:prstGeom>
          <a:noFill/>
        </p:spPr>
        <p:txBody>
          <a:bodyPr wrap="square" rtlCol="0">
            <a:spAutoFit/>
          </a:bodyPr>
          <a:lstStyle/>
          <a:p>
            <a:r>
              <a:rPr lang="en-US" dirty="0" smtClean="0"/>
              <a:t>25</a:t>
            </a:r>
            <a:endParaRPr lang="en-US" dirty="0"/>
          </a:p>
        </p:txBody>
      </p:sp>
      <p:sp>
        <p:nvSpPr>
          <p:cNvPr id="10" name="TextBox 9"/>
          <p:cNvSpPr txBox="1"/>
          <p:nvPr/>
        </p:nvSpPr>
        <p:spPr>
          <a:xfrm>
            <a:off x="1295400" y="3200400"/>
            <a:ext cx="1295400" cy="369332"/>
          </a:xfrm>
          <a:prstGeom prst="rect">
            <a:avLst/>
          </a:prstGeom>
          <a:noFill/>
        </p:spPr>
        <p:txBody>
          <a:bodyPr wrap="square" rtlCol="0">
            <a:spAutoFit/>
          </a:bodyPr>
          <a:lstStyle/>
          <a:p>
            <a:r>
              <a:rPr lang="en-US" dirty="0" smtClean="0"/>
              <a:t>15</a:t>
            </a:r>
            <a:endParaRPr lang="en-US" dirty="0"/>
          </a:p>
        </p:txBody>
      </p:sp>
      <p:sp>
        <p:nvSpPr>
          <p:cNvPr id="11" name="TextBox 10"/>
          <p:cNvSpPr txBox="1"/>
          <p:nvPr/>
        </p:nvSpPr>
        <p:spPr>
          <a:xfrm>
            <a:off x="1295400" y="2590800"/>
            <a:ext cx="418704" cy="369332"/>
          </a:xfrm>
          <a:prstGeom prst="rect">
            <a:avLst/>
          </a:prstGeom>
          <a:noFill/>
        </p:spPr>
        <p:txBody>
          <a:bodyPr wrap="none" rtlCol="0">
            <a:spAutoFit/>
          </a:bodyPr>
          <a:lstStyle/>
          <a:p>
            <a:r>
              <a:rPr lang="en-US" dirty="0" smtClean="0"/>
              <a:t>20</a:t>
            </a:r>
            <a:endParaRPr lang="en-US" dirty="0"/>
          </a:p>
        </p:txBody>
      </p:sp>
      <p:sp>
        <p:nvSpPr>
          <p:cNvPr id="12" name="TextBox 11"/>
          <p:cNvSpPr txBox="1"/>
          <p:nvPr/>
        </p:nvSpPr>
        <p:spPr>
          <a:xfrm>
            <a:off x="1295400" y="3886200"/>
            <a:ext cx="418704" cy="369332"/>
          </a:xfrm>
          <a:prstGeom prst="rect">
            <a:avLst/>
          </a:prstGeom>
          <a:noFill/>
        </p:spPr>
        <p:txBody>
          <a:bodyPr wrap="none" rtlCol="0">
            <a:spAutoFit/>
          </a:bodyPr>
          <a:lstStyle/>
          <a:p>
            <a:r>
              <a:rPr lang="en-US" dirty="0" smtClean="0"/>
              <a:t>10</a:t>
            </a:r>
            <a:endParaRPr lang="en-US" dirty="0"/>
          </a:p>
        </p:txBody>
      </p:sp>
      <p:sp>
        <p:nvSpPr>
          <p:cNvPr id="13" name="TextBox 12"/>
          <p:cNvSpPr txBox="1"/>
          <p:nvPr/>
        </p:nvSpPr>
        <p:spPr>
          <a:xfrm>
            <a:off x="1371600" y="4495800"/>
            <a:ext cx="457200" cy="369332"/>
          </a:xfrm>
          <a:prstGeom prst="rect">
            <a:avLst/>
          </a:prstGeom>
          <a:noFill/>
        </p:spPr>
        <p:txBody>
          <a:bodyPr wrap="square" rtlCol="0">
            <a:spAutoFit/>
          </a:bodyPr>
          <a:lstStyle/>
          <a:p>
            <a:r>
              <a:rPr lang="en-US" dirty="0" smtClean="0"/>
              <a:t>5</a:t>
            </a:r>
            <a:endParaRPr lang="en-US" dirty="0"/>
          </a:p>
        </p:txBody>
      </p:sp>
      <p:sp>
        <p:nvSpPr>
          <p:cNvPr id="14" name="TextBox 13"/>
          <p:cNvSpPr txBox="1"/>
          <p:nvPr/>
        </p:nvSpPr>
        <p:spPr>
          <a:xfrm>
            <a:off x="1447800" y="5105400"/>
            <a:ext cx="301686" cy="369332"/>
          </a:xfrm>
          <a:prstGeom prst="rect">
            <a:avLst/>
          </a:prstGeom>
          <a:noFill/>
        </p:spPr>
        <p:txBody>
          <a:bodyPr wrap="none" rtlCol="0">
            <a:spAutoFit/>
          </a:bodyPr>
          <a:lstStyle/>
          <a:p>
            <a:r>
              <a:rPr lang="en-US" dirty="0" smtClean="0"/>
              <a:t>0</a:t>
            </a:r>
            <a:endParaRPr lang="en-US" dirty="0"/>
          </a:p>
        </p:txBody>
      </p:sp>
      <p:sp>
        <p:nvSpPr>
          <p:cNvPr id="15" name="TextBox 14"/>
          <p:cNvSpPr txBox="1"/>
          <p:nvPr/>
        </p:nvSpPr>
        <p:spPr>
          <a:xfrm>
            <a:off x="2286000" y="5334000"/>
            <a:ext cx="590226" cy="369332"/>
          </a:xfrm>
          <a:prstGeom prst="rect">
            <a:avLst/>
          </a:prstGeom>
          <a:noFill/>
        </p:spPr>
        <p:txBody>
          <a:bodyPr wrap="none" rtlCol="0">
            <a:spAutoFit/>
          </a:bodyPr>
          <a:lstStyle/>
          <a:p>
            <a:r>
              <a:rPr lang="en-US" dirty="0" smtClean="0"/>
              <a:t>high</a:t>
            </a:r>
            <a:endParaRPr lang="en-US" dirty="0"/>
          </a:p>
        </p:txBody>
      </p:sp>
      <p:sp>
        <p:nvSpPr>
          <p:cNvPr id="16" name="TextBox 15"/>
          <p:cNvSpPr txBox="1"/>
          <p:nvPr/>
        </p:nvSpPr>
        <p:spPr>
          <a:xfrm>
            <a:off x="3962400" y="5334000"/>
            <a:ext cx="543739" cy="369332"/>
          </a:xfrm>
          <a:prstGeom prst="rect">
            <a:avLst/>
          </a:prstGeom>
          <a:noFill/>
        </p:spPr>
        <p:txBody>
          <a:bodyPr wrap="none" rtlCol="0">
            <a:spAutoFit/>
          </a:bodyPr>
          <a:lstStyle/>
          <a:p>
            <a:r>
              <a:rPr lang="en-US" dirty="0" smtClean="0"/>
              <a:t>mid</a:t>
            </a:r>
            <a:endParaRPr lang="en-US" dirty="0"/>
          </a:p>
        </p:txBody>
      </p:sp>
      <p:sp>
        <p:nvSpPr>
          <p:cNvPr id="17" name="TextBox 16"/>
          <p:cNvSpPr txBox="1"/>
          <p:nvPr/>
        </p:nvSpPr>
        <p:spPr>
          <a:xfrm>
            <a:off x="5562600" y="5334000"/>
            <a:ext cx="609600" cy="369332"/>
          </a:xfrm>
          <a:prstGeom prst="rect">
            <a:avLst/>
          </a:prstGeom>
          <a:noFill/>
        </p:spPr>
        <p:txBody>
          <a:bodyPr wrap="square" rtlCol="0">
            <a:spAutoFit/>
          </a:bodyPr>
          <a:lstStyle/>
          <a:p>
            <a:pPr algn="ctr"/>
            <a:r>
              <a:rPr lang="en-US" dirty="0" smtClean="0"/>
              <a:t>low</a:t>
            </a:r>
            <a:endParaRPr lang="en-US" dirty="0"/>
          </a:p>
        </p:txBody>
      </p:sp>
      <p:sp>
        <p:nvSpPr>
          <p:cNvPr id="18" name="Title 1"/>
          <p:cNvSpPr>
            <a:spLocks noGrp="1"/>
          </p:cNvSpPr>
          <p:nvPr>
            <p:ph type="title"/>
          </p:nvPr>
        </p:nvSpPr>
        <p:spPr>
          <a:xfrm>
            <a:off x="152400" y="228600"/>
            <a:ext cx="7772400" cy="1143000"/>
          </a:xfrm>
        </p:spPr>
        <p:txBody>
          <a:bodyPr/>
          <a:lstStyle/>
          <a:p>
            <a:r>
              <a:rPr lang="en-US" dirty="0" smtClean="0"/>
              <a:t>Perceived Skill in </a:t>
            </a:r>
            <a:br>
              <a:rPr lang="en-US" dirty="0" smtClean="0"/>
            </a:br>
            <a:r>
              <a:rPr lang="en-US" dirty="0" smtClean="0"/>
              <a:t>Learning Languages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381000" y="1600200"/>
            <a:ext cx="6479243" cy="4800600"/>
          </a:xfrm>
          <a:prstGeom prst="rect">
            <a:avLst/>
          </a:prstGeom>
          <a:noFill/>
          <a:ln w="9525">
            <a:noFill/>
            <a:miter lim="800000"/>
            <a:headEnd/>
            <a:tailEnd/>
          </a:ln>
        </p:spPr>
      </p:pic>
      <p:sp>
        <p:nvSpPr>
          <p:cNvPr id="3" name="Title 1"/>
          <p:cNvSpPr>
            <a:spLocks noGrp="1"/>
          </p:cNvSpPr>
          <p:nvPr>
            <p:ph type="title"/>
          </p:nvPr>
        </p:nvSpPr>
        <p:spPr>
          <a:xfrm>
            <a:off x="152400" y="228600"/>
            <a:ext cx="7772400" cy="1143000"/>
          </a:xfrm>
        </p:spPr>
        <p:txBody>
          <a:bodyPr/>
          <a:lstStyle/>
          <a:p>
            <a:r>
              <a:rPr lang="en-US" dirty="0" smtClean="0"/>
              <a:t>Stress Levels for Class Activities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pPr>
              <a:buNone/>
            </a:pPr>
            <a:r>
              <a:rPr lang="en-US" dirty="0" smtClean="0"/>
              <a:t>In this study, students took Korean for these reasons:</a:t>
            </a:r>
          </a:p>
          <a:p>
            <a:r>
              <a:rPr lang="en-US" dirty="0" smtClean="0"/>
              <a:t>because they heard it was interesting,</a:t>
            </a:r>
          </a:p>
          <a:p>
            <a:r>
              <a:rPr lang="en-US" dirty="0" smtClean="0"/>
              <a:t>for future career benefits, and/or</a:t>
            </a:r>
          </a:p>
          <a:p>
            <a:r>
              <a:rPr lang="en-US" dirty="0" smtClean="0"/>
              <a:t>because they had Korean heritage.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(continued)</a:t>
            </a:r>
            <a:endParaRPr lang="en-US" dirty="0"/>
          </a:p>
        </p:txBody>
      </p:sp>
      <p:sp>
        <p:nvSpPr>
          <p:cNvPr id="3" name="Content Placeholder 2"/>
          <p:cNvSpPr>
            <a:spLocks noGrp="1"/>
          </p:cNvSpPr>
          <p:nvPr>
            <p:ph sz="quarter" idx="1"/>
          </p:nvPr>
        </p:nvSpPr>
        <p:spPr/>
        <p:txBody>
          <a:bodyPr/>
          <a:lstStyle/>
          <a:p>
            <a:r>
              <a:rPr lang="en-US" dirty="0" smtClean="0"/>
              <a:t>Student expectations were reasonable</a:t>
            </a:r>
          </a:p>
          <a:p>
            <a:r>
              <a:rPr lang="en-US" dirty="0" smtClean="0"/>
              <a:t>Average attrition rate from 1</a:t>
            </a:r>
            <a:r>
              <a:rPr lang="en-US" baseline="30000" dirty="0" smtClean="0"/>
              <a:t>st</a:t>
            </a:r>
            <a:r>
              <a:rPr lang="en-US" dirty="0" smtClean="0"/>
              <a:t> class to 4</a:t>
            </a:r>
            <a:r>
              <a:rPr lang="en-US" baseline="30000" dirty="0" smtClean="0"/>
              <a:t>th</a:t>
            </a:r>
            <a:r>
              <a:rPr lang="en-US" dirty="0" smtClean="0"/>
              <a:t> class of 85%</a:t>
            </a:r>
          </a:p>
          <a:p>
            <a:r>
              <a:rPr lang="en-US" dirty="0" smtClean="0"/>
              <a:t>Timing was the biggest issue</a:t>
            </a:r>
          </a:p>
          <a:p>
            <a:r>
              <a:rPr lang="en-US" dirty="0" smtClean="0"/>
              <a:t>Anxiety did not appear to be a major factor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(continued)</a:t>
            </a:r>
            <a:endParaRPr lang="en-US" dirty="0"/>
          </a:p>
        </p:txBody>
      </p:sp>
      <p:sp>
        <p:nvSpPr>
          <p:cNvPr id="3" name="Content Placeholder 2"/>
          <p:cNvSpPr>
            <a:spLocks noGrp="1"/>
          </p:cNvSpPr>
          <p:nvPr>
            <p:ph sz="quarter" idx="1"/>
          </p:nvPr>
        </p:nvSpPr>
        <p:spPr>
          <a:xfrm>
            <a:off x="228600" y="1219200"/>
            <a:ext cx="7315200" cy="4525963"/>
          </a:xfrm>
        </p:spPr>
        <p:txBody>
          <a:bodyPr>
            <a:normAutofit fontScale="92500"/>
          </a:bodyPr>
          <a:lstStyle/>
          <a:p>
            <a:pPr>
              <a:buNone/>
            </a:pPr>
            <a:r>
              <a:rPr lang="en-US" sz="3100" dirty="0" smtClean="0"/>
              <a:t>If the primary goal is to reduce attrition, potential effective changes can be</a:t>
            </a:r>
          </a:p>
          <a:p>
            <a:r>
              <a:rPr lang="en-US" sz="3100" dirty="0" smtClean="0"/>
              <a:t>Establishing </a:t>
            </a:r>
            <a:r>
              <a:rPr lang="en-US" sz="3100" dirty="0" smtClean="0"/>
              <a:t>a language learning lab</a:t>
            </a:r>
          </a:p>
          <a:p>
            <a:r>
              <a:rPr lang="en-US" sz="3100" dirty="0" smtClean="0"/>
              <a:t>Offering a greater variety of class times</a:t>
            </a:r>
          </a:p>
          <a:p>
            <a:r>
              <a:rPr lang="en-US" sz="3100" dirty="0" smtClean="0"/>
              <a:t>Giving </a:t>
            </a:r>
            <a:r>
              <a:rPr lang="en-US" sz="3100" dirty="0" smtClean="0"/>
              <a:t>less time-consuming </a:t>
            </a:r>
            <a:r>
              <a:rPr lang="en-US" sz="3100" dirty="0" smtClean="0"/>
              <a:t>assignments</a:t>
            </a:r>
            <a:endParaRPr lang="en-US" sz="3100" dirty="0" smtClean="0"/>
          </a:p>
          <a:p>
            <a:r>
              <a:rPr lang="en-US" sz="3100" dirty="0" smtClean="0"/>
              <a:t>Addressing anxiety associated with evaluation</a:t>
            </a:r>
            <a:endParaRPr lang="en-US" sz="31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a:p>
        </p:txBody>
      </p:sp>
      <p:sp>
        <p:nvSpPr>
          <p:cNvPr id="4" name="Title 1"/>
          <p:cNvSpPr txBox="1">
            <a:spLocks/>
          </p:cNvSpPr>
          <p:nvPr/>
        </p:nvSpPr>
        <p:spPr>
          <a:xfrm>
            <a:off x="609600" y="427038"/>
            <a:ext cx="7467600" cy="11430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smtClean="0"/>
              <a:t>Conclusion (continued)</a:t>
            </a:r>
            <a:endParaRPr lang="en-US" dirty="0"/>
          </a:p>
        </p:txBody>
      </p:sp>
    </p:spTree>
    <p:extLst>
      <p:ext uri="{BB962C8B-B14F-4D97-AF65-F5344CB8AC3E}">
        <p14:creationId xmlns:p14="http://schemas.microsoft.com/office/powerpoint/2010/main" val="17908659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Oriel.thmx</Template>
  <TotalTime>1113</TotalTime>
  <Words>1039</Words>
  <Application>Microsoft Macintosh PowerPoint</Application>
  <PresentationFormat>On-screen Show (4:3)</PresentationFormat>
  <Paragraphs>192</Paragraphs>
  <Slides>21</Slides>
  <Notes>11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Oriel</vt:lpstr>
      <vt:lpstr>Korean Language Studies: Motivation and Attrition</vt:lpstr>
      <vt:lpstr>Introduction</vt:lpstr>
      <vt:lpstr>What and Why?</vt:lpstr>
      <vt:lpstr>A Review of the Literature</vt:lpstr>
      <vt:lpstr>Literature Review (continued)</vt:lpstr>
      <vt:lpstr>Methodology (Part One)</vt:lpstr>
      <vt:lpstr>Methodology (Part Two)</vt:lpstr>
      <vt:lpstr>Methodology (continued)</vt:lpstr>
      <vt:lpstr>PowerPoint Presentation</vt:lpstr>
      <vt:lpstr>Results</vt:lpstr>
      <vt:lpstr>Motivation for Taking 101</vt:lpstr>
      <vt:lpstr>Initial Motivators</vt:lpstr>
      <vt:lpstr>Initial Desired Level of Proficiency</vt:lpstr>
      <vt:lpstr> Reasons for Quitting Korean Classes</vt:lpstr>
      <vt:lpstr>Would-be Motivators</vt:lpstr>
      <vt:lpstr>Perceived Skill in  Learning Languages</vt:lpstr>
      <vt:lpstr>Stress Levels for Class Activities</vt:lpstr>
      <vt:lpstr>Conclusion</vt:lpstr>
      <vt:lpstr>Conclusion (continued)</vt:lpstr>
      <vt:lpstr>Conclusion (continued)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Tyler</dc:creator>
  <cp:lastModifiedBy>Julie Damron</cp:lastModifiedBy>
  <cp:revision>56</cp:revision>
  <cp:lastPrinted>2012-06-18T16:18:45Z</cp:lastPrinted>
  <dcterms:created xsi:type="dcterms:W3CDTF">2012-06-27T02:59:32Z</dcterms:created>
  <dcterms:modified xsi:type="dcterms:W3CDTF">2012-07-01T19:14:12Z</dcterms:modified>
</cp:coreProperties>
</file>