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1" r:id="rId3"/>
    <p:sldId id="257" r:id="rId4"/>
    <p:sldId id="261" r:id="rId5"/>
    <p:sldId id="258" r:id="rId6"/>
    <p:sldId id="259" r:id="rId7"/>
    <p:sldId id="292" r:id="rId8"/>
    <p:sldId id="293" r:id="rId9"/>
    <p:sldId id="263" r:id="rId10"/>
    <p:sldId id="262" r:id="rId11"/>
    <p:sldId id="264" r:id="rId12"/>
    <p:sldId id="265" r:id="rId13"/>
    <p:sldId id="266" r:id="rId14"/>
    <p:sldId id="267" r:id="rId15"/>
    <p:sldId id="269" r:id="rId16"/>
    <p:sldId id="297" r:id="rId17"/>
    <p:sldId id="298" r:id="rId18"/>
    <p:sldId id="270" r:id="rId19"/>
    <p:sldId id="273" r:id="rId20"/>
    <p:sldId id="294" r:id="rId21"/>
    <p:sldId id="274" r:id="rId22"/>
    <p:sldId id="275" r:id="rId23"/>
    <p:sldId id="279" r:id="rId24"/>
    <p:sldId id="281" r:id="rId25"/>
    <p:sldId id="282" r:id="rId26"/>
    <p:sldId id="283" r:id="rId27"/>
    <p:sldId id="276" r:id="rId28"/>
    <p:sldId id="284" r:id="rId29"/>
    <p:sldId id="277" r:id="rId30"/>
    <p:sldId id="278" r:id="rId31"/>
    <p:sldId id="295" r:id="rId32"/>
    <p:sldId id="290" r:id="rId33"/>
    <p:sldId id="286" r:id="rId34"/>
    <p:sldId id="289" r:id="rId35"/>
    <p:sldId id="287" r:id="rId36"/>
    <p:sldId id="288" r:id="rId37"/>
    <p:sldId id="285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1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7/2/12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7/2/12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7/2/12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7/2/12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7/2/12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7/2/12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7/2/12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7/2/12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7/2/12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7/2/12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7/2/12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7/2/12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7/2/12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7/2/12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7/2/12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7/2/12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140825E-4A15-4D39-8176-1F07E904CB30}" type="datetimeFigureOut">
              <a:rPr lang="en-US" smtClean="0"/>
              <a:t>7/2/12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package" Target="../embeddings/Microsoft_Word_Document1.docx"/><Relationship Id="rId5" Type="http://schemas.openxmlformats.org/officeDocument/2006/relationships/image" Target="../media/image9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package" Target="../embeddings/Microsoft_Word_Document2.docx"/><Relationship Id="rId5" Type="http://schemas.openxmlformats.org/officeDocument/2006/relationships/image" Target="../media/image10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file://localhost/Users/mihyjeon/Desktop/F%20language%20use%20and%20proficiency.docx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1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package" Target="../embeddings/Microsoft_Word_Document3.docx"/><Relationship Id="rId5" Type="http://schemas.openxmlformats.org/officeDocument/2006/relationships/image" Target="../media/image12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package" Target="../embeddings/Microsoft_Word_Document4.docx"/><Relationship Id="rId5" Type="http://schemas.openxmlformats.org/officeDocument/2006/relationships/image" Target="../media/image13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package" Target="../embeddings/Microsoft_Word_Document5.docx"/><Relationship Id="rId5" Type="http://schemas.openxmlformats.org/officeDocument/2006/relationships/image" Target="../media/image14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package" Target="../embeddings/Microsoft_Word_Document6.docx"/><Relationship Id="rId5" Type="http://schemas.openxmlformats.org/officeDocument/2006/relationships/image" Target="../media/image15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6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K. Language Maintenance in Canada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Mihyon Jeon </a:t>
            </a:r>
          </a:p>
          <a:p>
            <a:r>
              <a:rPr lang="en-US" dirty="0" smtClean="0"/>
              <a:t>York University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111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Koreans in Canada</a:t>
            </a:r>
          </a:p>
          <a:p>
            <a:r>
              <a:rPr lang="en-US" dirty="0" smtClean="0"/>
              <a:t>Language ecology and policy in Canada</a:t>
            </a:r>
          </a:p>
          <a:p>
            <a:r>
              <a:rPr lang="en-US" dirty="0" smtClean="0"/>
              <a:t>Study </a:t>
            </a:r>
          </a:p>
          <a:p>
            <a:pPr lvl="1"/>
            <a:r>
              <a:rPr lang="en-US" dirty="0" smtClean="0"/>
              <a:t>Research question </a:t>
            </a:r>
          </a:p>
          <a:p>
            <a:pPr lvl="1"/>
            <a:r>
              <a:rPr lang="en-US" dirty="0" smtClean="0"/>
              <a:t>Method</a:t>
            </a:r>
          </a:p>
          <a:p>
            <a:pPr lvl="1"/>
            <a:r>
              <a:rPr lang="en-US" dirty="0" smtClean="0"/>
              <a:t>Participants </a:t>
            </a:r>
          </a:p>
          <a:p>
            <a:pPr lvl="1"/>
            <a:r>
              <a:rPr lang="en-US" dirty="0" smtClean="0"/>
              <a:t>Results </a:t>
            </a:r>
          </a:p>
          <a:p>
            <a:r>
              <a:rPr lang="en-US" dirty="0" smtClean="0"/>
              <a:t>Conclusion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6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Koreans in Canada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141,895 Koreans </a:t>
            </a:r>
            <a:r>
              <a:rPr lang="en-US" dirty="0" smtClean="0"/>
              <a:t>in 2006 (Statistics Canada)</a:t>
            </a:r>
          </a:p>
          <a:p>
            <a:pPr lvl="1"/>
            <a:r>
              <a:rPr lang="en-US" dirty="0" smtClean="0"/>
              <a:t>Out of 5 million visible minorities (16.2 % )</a:t>
            </a:r>
          </a:p>
          <a:p>
            <a:pPr lvl="1"/>
            <a:r>
              <a:rPr lang="en-US" dirty="0" smtClean="0"/>
              <a:t>34</a:t>
            </a:r>
            <a:r>
              <a:rPr lang="en-US" dirty="0"/>
              <a:t>% of </a:t>
            </a:r>
            <a:r>
              <a:rPr lang="en-US" dirty="0" smtClean="0"/>
              <a:t>Koreans </a:t>
            </a:r>
            <a:r>
              <a:rPr lang="en-US" dirty="0"/>
              <a:t>came to Canada between 2000 and 2006 </a:t>
            </a:r>
            <a:endParaRPr lang="en-US" dirty="0" smtClean="0"/>
          </a:p>
          <a:p>
            <a:pPr lvl="1"/>
            <a:r>
              <a:rPr lang="en-US" dirty="0" smtClean="0"/>
              <a:t>223,322 in 2009 (South Korea’s Ministry of Foreign Affairs and Trade) </a:t>
            </a:r>
          </a:p>
          <a:p>
            <a:pPr lvl="1"/>
            <a:r>
              <a:rPr lang="en-US" dirty="0"/>
              <a:t>Cf. 1.7 million (0.6% of American populations)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382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Koreans in Canada: Generational breakdown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Koreans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First generation: over 90%</a:t>
            </a:r>
          </a:p>
          <a:p>
            <a:r>
              <a:rPr lang="en-US" dirty="0" smtClean="0"/>
              <a:t>Second generation: 8.3%</a:t>
            </a:r>
          </a:p>
          <a:p>
            <a:r>
              <a:rPr lang="en-US" dirty="0" smtClean="0"/>
              <a:t>Third generation: 0.8%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total population of ethnic origin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First generation</a:t>
            </a:r>
            <a:r>
              <a:rPr lang="en-US" dirty="0" smtClean="0"/>
              <a:t>: 23.9%</a:t>
            </a:r>
            <a:endParaRPr lang="en-US" dirty="0"/>
          </a:p>
          <a:p>
            <a:r>
              <a:rPr lang="en-US" dirty="0"/>
              <a:t>Second generation</a:t>
            </a:r>
            <a:r>
              <a:rPr lang="en-US" dirty="0" smtClean="0"/>
              <a:t>: 15.6%</a:t>
            </a:r>
            <a:endParaRPr lang="en-US" dirty="0"/>
          </a:p>
          <a:p>
            <a:r>
              <a:rPr lang="en-US" dirty="0"/>
              <a:t>Third generation: </a:t>
            </a:r>
            <a:r>
              <a:rPr lang="en-US" dirty="0" smtClean="0"/>
              <a:t>60.5%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465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ecology of Canada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official languages: English and French </a:t>
            </a:r>
          </a:p>
          <a:p>
            <a:r>
              <a:rPr lang="en-US" dirty="0" smtClean="0"/>
              <a:t>Breakdown of mother tongues speakers </a:t>
            </a:r>
          </a:p>
          <a:p>
            <a:pPr lvl="1"/>
            <a:r>
              <a:rPr lang="en-US" dirty="0" smtClean="0"/>
              <a:t>58%: English </a:t>
            </a:r>
          </a:p>
          <a:p>
            <a:pPr lvl="1"/>
            <a:r>
              <a:rPr lang="en-US" dirty="0" smtClean="0"/>
              <a:t>22%: French </a:t>
            </a:r>
          </a:p>
          <a:p>
            <a:pPr lvl="1"/>
            <a:r>
              <a:rPr lang="en-US" dirty="0" smtClean="0"/>
              <a:t>The remainder</a:t>
            </a:r>
          </a:p>
          <a:p>
            <a:pPr lvl="2"/>
            <a:r>
              <a:rPr lang="en-US" dirty="0" smtClean="0"/>
              <a:t>Indigenous languages </a:t>
            </a:r>
          </a:p>
          <a:p>
            <a:pPr lvl="2"/>
            <a:r>
              <a:rPr lang="en-US" dirty="0" smtClean="0"/>
              <a:t>Heritage languages including Korean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96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</a:t>
            </a:r>
            <a:r>
              <a:rPr lang="en-US" dirty="0" smtClean="0"/>
              <a:t>anguage policies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Official Language Act of 1969</a:t>
            </a:r>
          </a:p>
          <a:p>
            <a:pPr lvl="1"/>
            <a:r>
              <a:rPr lang="en-US" dirty="0" smtClean="0"/>
              <a:t>Made English and French Canada’s official languages </a:t>
            </a:r>
          </a:p>
          <a:p>
            <a:pPr lvl="1"/>
            <a:r>
              <a:rPr lang="en-US" dirty="0" smtClean="0"/>
              <a:t>Equality of status and equal rights and privileges </a:t>
            </a:r>
          </a:p>
          <a:p>
            <a:r>
              <a:rPr lang="en-US" dirty="0" smtClean="0"/>
              <a:t>Cultural Enrichment Program (1977)</a:t>
            </a:r>
          </a:p>
          <a:p>
            <a:pPr lvl="1"/>
            <a:r>
              <a:rPr lang="en-US" dirty="0" smtClean="0"/>
              <a:t>Support for the teaching of non-official languages </a:t>
            </a:r>
          </a:p>
          <a:p>
            <a:pPr lvl="1"/>
            <a:r>
              <a:rPr lang="en-US" dirty="0" smtClean="0"/>
              <a:t>Public resistance to the establishment of heritage language classes at public expense </a:t>
            </a:r>
          </a:p>
          <a:p>
            <a:pPr lvl="1"/>
            <a:r>
              <a:rPr lang="en-US" dirty="0" smtClean="0"/>
              <a:t>Some heritage language classes: partially publically funded </a:t>
            </a:r>
          </a:p>
          <a:p>
            <a:pPr marL="282575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102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maintenance and shift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language shift </a:t>
            </a:r>
            <a:r>
              <a:rPr lang="en-US" dirty="0" smtClean="0"/>
              <a:t>within three generations (Fishman, 1989)</a:t>
            </a:r>
          </a:p>
          <a:p>
            <a:pPr lvl="1"/>
            <a:r>
              <a:rPr lang="en-US" dirty="0" smtClean="0"/>
              <a:t>Native language speaking first generation</a:t>
            </a:r>
          </a:p>
          <a:p>
            <a:pPr lvl="1"/>
            <a:r>
              <a:rPr lang="en-US" dirty="0" smtClean="0"/>
              <a:t>Bilingual second generation </a:t>
            </a:r>
          </a:p>
          <a:p>
            <a:pPr lvl="1"/>
            <a:r>
              <a:rPr lang="en-US" dirty="0" smtClean="0"/>
              <a:t>Dominant language speaking third generation </a:t>
            </a:r>
          </a:p>
          <a:p>
            <a:r>
              <a:rPr lang="en-US" dirty="0" smtClean="0"/>
              <a:t>Recent trend: language shift within two generations (Wiley, 2001)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306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shift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Communication problems b/t parents and children </a:t>
            </a:r>
          </a:p>
          <a:p>
            <a:r>
              <a:rPr lang="en-US" dirty="0" smtClean="0"/>
              <a:t>Alienation of children from parents</a:t>
            </a:r>
          </a:p>
          <a:p>
            <a:r>
              <a:rPr lang="en-US" dirty="0" smtClean="0"/>
              <a:t>Loss of language resources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666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factors of </a:t>
            </a:r>
            <a:r>
              <a:rPr lang="en-US" dirty="0"/>
              <a:t>l</a:t>
            </a:r>
            <a:r>
              <a:rPr lang="en-US" dirty="0" smtClean="0"/>
              <a:t>anguage maintenance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Societal factor</a:t>
            </a:r>
          </a:p>
          <a:p>
            <a:pPr lvl="1"/>
            <a:r>
              <a:rPr lang="en-US" dirty="0" smtClean="0"/>
              <a:t>Social institutions and media</a:t>
            </a:r>
          </a:p>
          <a:p>
            <a:r>
              <a:rPr lang="en-US" dirty="0" smtClean="0"/>
              <a:t>Contact factor</a:t>
            </a:r>
          </a:p>
          <a:p>
            <a:pPr lvl="1"/>
            <a:r>
              <a:rPr lang="en-US" dirty="0" smtClean="0"/>
              <a:t>Individuals’ daily interactions with language</a:t>
            </a:r>
          </a:p>
          <a:p>
            <a:pPr lvl="2"/>
            <a:r>
              <a:rPr lang="en-US" dirty="0" smtClean="0"/>
              <a:t>Interpersonal contact &amp; non-interactive contact through media</a:t>
            </a:r>
          </a:p>
          <a:p>
            <a:r>
              <a:rPr lang="en-US" dirty="0" smtClean="0"/>
              <a:t>Attitudinal factor</a:t>
            </a:r>
          </a:p>
          <a:p>
            <a:pPr lvl="1"/>
            <a:r>
              <a:rPr lang="en-US" dirty="0" smtClean="0"/>
              <a:t>Individual beliefs about language: socially constructed and shared</a:t>
            </a:r>
          </a:p>
        </p:txBody>
      </p:sp>
    </p:spTree>
    <p:extLst>
      <p:ext uri="{BB962C8B-B14F-4D97-AF65-F5344CB8AC3E}">
        <p14:creationId xmlns:p14="http://schemas.microsoft.com/office/powerpoint/2010/main" val="527110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study: Research question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societal, contact and attitudinal factors relate to Korean language maintenance/shift among Korean Canadians?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592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Survey </a:t>
            </a:r>
          </a:p>
          <a:p>
            <a:r>
              <a:rPr lang="en-US" dirty="0" smtClean="0"/>
              <a:t>137 second and 1.5 generation Korean Canadians in the Greater Toronto Area  (GTA)</a:t>
            </a:r>
          </a:p>
          <a:p>
            <a:pPr lvl="1"/>
            <a:r>
              <a:rPr lang="en-US" dirty="0" smtClean="0"/>
              <a:t>50 born in Canada (out of 116)</a:t>
            </a:r>
          </a:p>
          <a:p>
            <a:pPr lvl="1"/>
            <a:r>
              <a:rPr lang="en-US" dirty="0" smtClean="0"/>
              <a:t>64 born in Korea; 2 in the third country </a:t>
            </a:r>
          </a:p>
          <a:p>
            <a:pPr lvl="2"/>
            <a:r>
              <a:rPr lang="en-US" dirty="0" smtClean="0"/>
              <a:t> average length of stay in Canada: 10 years</a:t>
            </a:r>
          </a:p>
          <a:p>
            <a:r>
              <a:rPr lang="en-US" dirty="0" smtClean="0"/>
              <a:t>3 undergraduate research assistants: as a focal point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495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(1) English and Korean language </a:t>
            </a:r>
            <a:r>
              <a:rPr lang="en-US" dirty="0" smtClean="0"/>
              <a:t>proficiency </a:t>
            </a:r>
          </a:p>
          <a:p>
            <a:r>
              <a:rPr lang="en-US" dirty="0" smtClean="0"/>
              <a:t>(</a:t>
            </a:r>
            <a:r>
              <a:rPr lang="en-US" dirty="0"/>
              <a:t>2) demographic </a:t>
            </a:r>
            <a:r>
              <a:rPr lang="en-US" dirty="0" smtClean="0"/>
              <a:t>details </a:t>
            </a:r>
          </a:p>
          <a:p>
            <a:r>
              <a:rPr lang="en-US" dirty="0" smtClean="0"/>
              <a:t>(</a:t>
            </a:r>
            <a:r>
              <a:rPr lang="en-US" dirty="0"/>
              <a:t>3) </a:t>
            </a:r>
            <a:r>
              <a:rPr lang="en-US" dirty="0" smtClean="0"/>
              <a:t>use </a:t>
            </a:r>
            <a:r>
              <a:rPr lang="en-US" dirty="0"/>
              <a:t>of Korean and </a:t>
            </a:r>
            <a:r>
              <a:rPr lang="en-US" dirty="0" smtClean="0"/>
              <a:t>English</a:t>
            </a:r>
          </a:p>
          <a:p>
            <a:r>
              <a:rPr lang="en-US" dirty="0" smtClean="0"/>
              <a:t>(</a:t>
            </a:r>
            <a:r>
              <a:rPr lang="en-US" dirty="0"/>
              <a:t>4) media and literacy </a:t>
            </a:r>
            <a:r>
              <a:rPr lang="en-US" dirty="0" smtClean="0"/>
              <a:t>exposure </a:t>
            </a:r>
          </a:p>
          <a:p>
            <a:r>
              <a:rPr lang="en-US" dirty="0" smtClean="0"/>
              <a:t>(</a:t>
            </a:r>
            <a:r>
              <a:rPr lang="en-US" dirty="0"/>
              <a:t>5) Korean language </a:t>
            </a:r>
            <a:r>
              <a:rPr lang="en-US" dirty="0" smtClean="0"/>
              <a:t>education </a:t>
            </a:r>
          </a:p>
          <a:p>
            <a:r>
              <a:rPr lang="en-US" dirty="0" smtClean="0"/>
              <a:t>(</a:t>
            </a:r>
            <a:r>
              <a:rPr lang="en-US" dirty="0"/>
              <a:t>6) language attitudes toward Korean, English, and </a:t>
            </a:r>
            <a:r>
              <a:rPr lang="en-US" dirty="0" smtClean="0"/>
              <a:t>bilingualism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276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Korean and English proficiency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Self-assessment of four skills of Korean &amp; English: 5 point </a:t>
            </a:r>
            <a:r>
              <a:rPr lang="en-US" dirty="0" err="1" smtClean="0"/>
              <a:t>Likert</a:t>
            </a:r>
            <a:r>
              <a:rPr lang="en-US" dirty="0" smtClean="0"/>
              <a:t> scale </a:t>
            </a:r>
          </a:p>
          <a:p>
            <a:pPr lvl="1"/>
            <a:r>
              <a:rPr lang="en-US" dirty="0" smtClean="0"/>
              <a:t>How well do you speak Korean/English?</a:t>
            </a:r>
          </a:p>
          <a:p>
            <a:pPr lvl="1"/>
            <a:r>
              <a:rPr lang="en-US" dirty="0" smtClean="0"/>
              <a:t>1 for not well at all; 5 for very well </a:t>
            </a:r>
          </a:p>
          <a:p>
            <a:r>
              <a:rPr lang="en-US" dirty="0" smtClean="0"/>
              <a:t>Cloze test </a:t>
            </a:r>
          </a:p>
          <a:p>
            <a:pPr lvl="1"/>
            <a:r>
              <a:rPr lang="en-US" dirty="0" smtClean="0"/>
              <a:t>A paragraph with ten blanks with four answer keys for each question: one for Korean and the other for English </a:t>
            </a:r>
          </a:p>
        </p:txBody>
      </p:sp>
    </p:spTree>
    <p:extLst>
      <p:ext uri="{BB962C8B-B14F-4D97-AF65-F5344CB8AC3E}">
        <p14:creationId xmlns:p14="http://schemas.microsoft.com/office/powerpoint/2010/main" val="851083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proficiency: self assessment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Korean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Listening: 3.94 (SD=1.096)</a:t>
            </a:r>
          </a:p>
          <a:p>
            <a:r>
              <a:rPr lang="en-US" dirty="0" smtClean="0"/>
              <a:t>Speaking: 3.37 (SD=1.270)</a:t>
            </a:r>
          </a:p>
          <a:p>
            <a:r>
              <a:rPr lang="en-US" dirty="0" smtClean="0"/>
              <a:t>Reading: 3.21 (SD=1.439)</a:t>
            </a:r>
          </a:p>
          <a:p>
            <a:r>
              <a:rPr lang="en-US" dirty="0" smtClean="0"/>
              <a:t>Writing:  2.93 (SD=1.29)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English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Listening: </a:t>
            </a:r>
            <a:r>
              <a:rPr lang="en-US" dirty="0" smtClean="0"/>
              <a:t>4.68 </a:t>
            </a:r>
            <a:r>
              <a:rPr lang="en-US" dirty="0"/>
              <a:t>(SD</a:t>
            </a:r>
            <a:r>
              <a:rPr lang="en-US" dirty="0" smtClean="0"/>
              <a:t>=.564)</a:t>
            </a:r>
            <a:endParaRPr lang="en-US" dirty="0"/>
          </a:p>
          <a:p>
            <a:r>
              <a:rPr lang="en-US" dirty="0"/>
              <a:t>Speaking: </a:t>
            </a:r>
            <a:r>
              <a:rPr lang="en-US" dirty="0" smtClean="0"/>
              <a:t>4.58 </a:t>
            </a:r>
            <a:r>
              <a:rPr lang="en-US" dirty="0"/>
              <a:t>(SD</a:t>
            </a:r>
            <a:r>
              <a:rPr lang="en-US" dirty="0" smtClean="0"/>
              <a:t>=.748)</a:t>
            </a:r>
            <a:endParaRPr lang="en-US" dirty="0"/>
          </a:p>
          <a:p>
            <a:r>
              <a:rPr lang="en-US" dirty="0"/>
              <a:t>Reading: </a:t>
            </a:r>
            <a:r>
              <a:rPr lang="en-US" dirty="0" smtClean="0"/>
              <a:t>4.58 </a:t>
            </a:r>
            <a:r>
              <a:rPr lang="en-US" dirty="0"/>
              <a:t>(SD</a:t>
            </a:r>
            <a:r>
              <a:rPr lang="en-US" dirty="0" smtClean="0"/>
              <a:t>=.678)</a:t>
            </a:r>
            <a:endParaRPr lang="en-US" dirty="0"/>
          </a:p>
          <a:p>
            <a:r>
              <a:rPr lang="en-US" dirty="0"/>
              <a:t>Writing:  </a:t>
            </a:r>
            <a:r>
              <a:rPr lang="en-US" dirty="0" smtClean="0"/>
              <a:t>4.25 </a:t>
            </a:r>
            <a:r>
              <a:rPr lang="en-US" dirty="0"/>
              <a:t>(SD</a:t>
            </a:r>
            <a:r>
              <a:rPr lang="en-US" dirty="0" smtClean="0"/>
              <a:t>=.730)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157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proficiency: Cloze test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Korean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2.20 (SD=2.495)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English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5.95 (SD=2.879)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969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Parental education level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8883303"/>
              </p:ext>
            </p:extLst>
          </p:nvPr>
        </p:nvGraphicFramePr>
        <p:xfrm>
          <a:off x="520220" y="1790041"/>
          <a:ext cx="8048096" cy="32434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name="Document" r:id="rId4" imgW="5626100" imgH="2006600" progId="Word.Document.12">
                  <p:embed/>
                </p:oleObj>
              </mc:Choice>
              <mc:Fallback>
                <p:oleObj name="Document" r:id="rId4" imgW="5626100" imgH="2006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0220" y="1790041"/>
                        <a:ext cx="8048096" cy="32434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02589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Parents’ occupation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06559" y="189713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0961684"/>
              </p:ext>
            </p:extLst>
          </p:nvPr>
        </p:nvGraphicFramePr>
        <p:xfrm>
          <a:off x="535519" y="1759443"/>
          <a:ext cx="8040773" cy="32474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name="Document" r:id="rId4" imgW="5626100" imgH="2159000" progId="Word.Document.12">
                  <p:embed/>
                </p:oleObj>
              </mc:Choice>
              <mc:Fallback>
                <p:oleObj name="Document" r:id="rId4" imgW="5626100" imgH="2159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5519" y="1759443"/>
                        <a:ext cx="8040773" cy="32474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4307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Parental education level and K. language proficiency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fathers’ education level showed a </a:t>
            </a:r>
            <a:r>
              <a:rPr lang="en-US" dirty="0" smtClean="0"/>
              <a:t>slightly higher correlation </a:t>
            </a:r>
            <a:r>
              <a:rPr lang="en-US" dirty="0"/>
              <a:t>with their children’s Korean language proficiency (Pearson correlation= .290, p &lt; 0.01) than did the mothers’ education level (Pearson correlation = .248, p &lt; 0.01). </a:t>
            </a:r>
          </a:p>
        </p:txBody>
      </p:sp>
    </p:spTree>
    <p:extLst>
      <p:ext uri="{BB962C8B-B14F-4D97-AF65-F5344CB8AC3E}">
        <p14:creationId xmlns:p14="http://schemas.microsoft.com/office/powerpoint/2010/main" val="1328857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Family language use &amp; proficiency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7 point </a:t>
            </a:r>
            <a:r>
              <a:rPr lang="en-US" dirty="0" err="1" smtClean="0"/>
              <a:t>Likert</a:t>
            </a:r>
            <a:r>
              <a:rPr lang="en-US" dirty="0" smtClean="0"/>
              <a:t> scale </a:t>
            </a:r>
          </a:p>
          <a:p>
            <a:pPr lvl="1"/>
            <a:r>
              <a:rPr lang="en-US" dirty="0" smtClean="0"/>
              <a:t>1 for exclusively English; 2 almost always English; 3 mostly English; 4 Korean and English equally; 5 mostly Korean; 6 almost always Korean; 7 exclusively Korean </a:t>
            </a:r>
          </a:p>
          <a:p>
            <a:r>
              <a:rPr lang="en-US" dirty="0" smtClean="0">
                <a:hlinkClick r:id="rId2" action="ppaction://hlinkfile"/>
              </a:rPr>
              <a:t>Language use at home &amp; Correlation b/t language use and Korean language proficiency</a:t>
            </a:r>
            <a:endParaRPr lang="en-US" dirty="0" smtClean="0"/>
          </a:p>
          <a:p>
            <a:pPr lvl="1"/>
            <a:r>
              <a:rPr lang="en-US" dirty="0" smtClean="0"/>
              <a:t>Most Korean with first born child; least with third born</a:t>
            </a:r>
          </a:p>
          <a:p>
            <a:pPr lvl="1"/>
            <a:r>
              <a:rPr lang="en-US" dirty="0" smtClean="0"/>
              <a:t>Mostly English among sibling 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950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459018" y="198893"/>
            <a:ext cx="8684982" cy="665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368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use in other domains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domain of relatives: 4.53 (SD=2.04)</a:t>
            </a:r>
          </a:p>
          <a:p>
            <a:r>
              <a:rPr lang="en-US" dirty="0" smtClean="0"/>
              <a:t>Mostly English in other domains</a:t>
            </a:r>
          </a:p>
          <a:p>
            <a:pPr lvl="1"/>
            <a:r>
              <a:rPr lang="en-US" dirty="0" smtClean="0"/>
              <a:t>church: 2.96 (SD=1.79)</a:t>
            </a:r>
          </a:p>
          <a:p>
            <a:pPr lvl="1"/>
            <a:r>
              <a:rPr lang="en-US" dirty="0" smtClean="0"/>
              <a:t>friends: 2.00 (SD=1.60)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octor’s office: 1.24 (SD=1.61)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estaurant: 1.89 (SD=1.24) </a:t>
            </a:r>
          </a:p>
          <a:p>
            <a:r>
              <a:rPr lang="en-US" dirty="0" smtClean="0"/>
              <a:t>Pattern of language shift from Korean to English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09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exposure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7150989"/>
              </p:ext>
            </p:extLst>
          </p:nvPr>
        </p:nvGraphicFramePr>
        <p:xfrm>
          <a:off x="311491" y="1653107"/>
          <a:ext cx="8598154" cy="48395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5" name="Document" r:id="rId4" imgW="5626100" imgH="2717800" progId="Word.Document.12">
                  <p:embed/>
                </p:oleObj>
              </mc:Choice>
              <mc:Fallback>
                <p:oleObj name="Document" r:id="rId4" imgW="5626100" imgH="2717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11491" y="1653107"/>
                        <a:ext cx="8598154" cy="48395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7488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exposure and proficiency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2985150"/>
              </p:ext>
            </p:extLst>
          </p:nvPr>
        </p:nvGraphicFramePr>
        <p:xfrm>
          <a:off x="215900" y="2173288"/>
          <a:ext cx="8612188" cy="401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4" name="Document" r:id="rId4" imgW="5638800" imgH="2628900" progId="Word.Document.12">
                  <p:embed/>
                </p:oleObj>
              </mc:Choice>
              <mc:Fallback>
                <p:oleObj name="Document" r:id="rId4" imgW="5638800" imgH="26289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5900" y="2173288"/>
                        <a:ext cx="8612188" cy="4014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34021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Literacy practice 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2886115"/>
              </p:ext>
            </p:extLst>
          </p:nvPr>
        </p:nvGraphicFramePr>
        <p:xfrm>
          <a:off x="301625" y="1922463"/>
          <a:ext cx="8623300" cy="463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9" name="Document" r:id="rId4" imgW="5638800" imgH="2286000" progId="Word.Document.12">
                  <p:embed/>
                </p:oleObj>
              </mc:Choice>
              <mc:Fallback>
                <p:oleObj name="Document" r:id="rId4" imgW="5638800" imgH="2286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1625" y="1922463"/>
                        <a:ext cx="8623300" cy="4635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89234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Literacy practice and proficienc</a:t>
            </a:r>
            <a:r>
              <a:rPr lang="en-US" dirty="0"/>
              <a:t>y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5765054"/>
              </p:ext>
            </p:extLst>
          </p:nvPr>
        </p:nvGraphicFramePr>
        <p:xfrm>
          <a:off x="182563" y="1747838"/>
          <a:ext cx="8766175" cy="481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" name="Document" r:id="rId4" imgW="5638800" imgH="2273300" progId="Word.Document.12">
                  <p:embed/>
                </p:oleObj>
              </mc:Choice>
              <mc:Fallback>
                <p:oleObj name="Document" r:id="rId4" imgW="5638800" imgH="2273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2563" y="1747838"/>
                        <a:ext cx="8766175" cy="481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722234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exposure &amp; literacy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</a:t>
            </a:r>
            <a:r>
              <a:rPr lang="en-US" dirty="0"/>
              <a:t>e</a:t>
            </a:r>
            <a:r>
              <a:rPr lang="en-US" dirty="0" smtClean="0"/>
              <a:t>xpose to English media than to Korean media</a:t>
            </a:r>
          </a:p>
          <a:p>
            <a:r>
              <a:rPr lang="en-US" dirty="0" smtClean="0"/>
              <a:t>Use more English than Korean in literacy practice </a:t>
            </a:r>
          </a:p>
          <a:p>
            <a:r>
              <a:rPr lang="en-US" dirty="0" smtClean="0"/>
              <a:t>Strong correlation b/t Korean proficiency and media exposure/literacy practice in Korean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3881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Korean language education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71.3% (92 out of 129): their parents taught them Korean</a:t>
            </a:r>
          </a:p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Maintaining Korean ethnic identity </a:t>
            </a:r>
          </a:p>
          <a:p>
            <a:pPr lvl="1"/>
            <a:r>
              <a:rPr lang="en-US" dirty="0" smtClean="0"/>
              <a:t>Communication with family members </a:t>
            </a:r>
          </a:p>
          <a:p>
            <a:pPr lvl="1"/>
            <a:r>
              <a:rPr lang="en-US" dirty="0" smtClean="0"/>
              <a:t>Better job opportunities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6470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Korean language education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How?</a:t>
            </a:r>
          </a:p>
          <a:p>
            <a:pPr lvl="1"/>
            <a:r>
              <a:rPr lang="en-US" dirty="0" smtClean="0"/>
              <a:t>Parents spoke to children in Korean (50%)</a:t>
            </a:r>
          </a:p>
          <a:p>
            <a:pPr lvl="1"/>
            <a:r>
              <a:rPr lang="en-US" dirty="0" smtClean="0"/>
              <a:t>Sent children to Korean language school (37%)</a:t>
            </a:r>
          </a:p>
          <a:p>
            <a:pPr lvl="1"/>
            <a:r>
              <a:rPr lang="en-US" dirty="0" smtClean="0"/>
              <a:t>Sent children to Korea (20%)</a:t>
            </a:r>
          </a:p>
          <a:p>
            <a:pPr lvl="1"/>
            <a:r>
              <a:rPr lang="en-US" dirty="0" smtClean="0"/>
              <a:t>Read to children in Korean (19.4%)</a:t>
            </a:r>
          </a:p>
          <a:p>
            <a:r>
              <a:rPr lang="en-US" dirty="0" smtClean="0"/>
              <a:t>Effective?</a:t>
            </a:r>
          </a:p>
          <a:p>
            <a:pPr lvl="1"/>
            <a:r>
              <a:rPr lang="en-US" dirty="0" smtClean="0"/>
              <a:t>Yes</a:t>
            </a:r>
          </a:p>
          <a:p>
            <a:pPr lvl="2"/>
            <a:r>
              <a:rPr lang="en-US" dirty="0" smtClean="0"/>
              <a:t>t </a:t>
            </a:r>
            <a:r>
              <a:rPr lang="en-US" dirty="0"/>
              <a:t>(49.20)=2.211, p=0.032.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7398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Korean language school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828799"/>
            <a:ext cx="7583487" cy="468779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54% (27 out of 50) </a:t>
            </a: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generation </a:t>
            </a:r>
          </a:p>
          <a:p>
            <a:r>
              <a:rPr lang="en-US" dirty="0" smtClean="0"/>
              <a:t>66.6</a:t>
            </a:r>
            <a:r>
              <a:rPr lang="en-US" dirty="0"/>
              <a:t>% (14 out of 21) 1.5 generation Korean Canadians who came to Canada before the age of 8 </a:t>
            </a:r>
            <a:endParaRPr lang="en-US" dirty="0" smtClean="0"/>
          </a:p>
          <a:p>
            <a:r>
              <a:rPr lang="en-US" dirty="0" smtClean="0"/>
              <a:t>Average length of attendance: 3 years and 8 months</a:t>
            </a:r>
          </a:p>
          <a:p>
            <a:r>
              <a:rPr lang="en-US" dirty="0" smtClean="0"/>
              <a:t>Average 1.7 days and 4.7 hours per week</a:t>
            </a:r>
          </a:p>
          <a:p>
            <a:r>
              <a:rPr lang="en-US" dirty="0" smtClean="0"/>
              <a:t>Types: 41 public schools, 13 non-profit organization, 22 religious organization (21 church; 1 Buddhist temple)</a:t>
            </a:r>
          </a:p>
          <a:p>
            <a:r>
              <a:rPr lang="en-US" dirty="0" smtClean="0"/>
              <a:t>Effective: </a:t>
            </a:r>
          </a:p>
          <a:p>
            <a:pPr lvl="1"/>
            <a:r>
              <a:rPr lang="en-US" dirty="0" smtClean="0"/>
              <a:t>Yes</a:t>
            </a:r>
          </a:p>
          <a:p>
            <a:pPr lvl="2"/>
            <a:r>
              <a:rPr lang="en-US" dirty="0" smtClean="0"/>
              <a:t>t </a:t>
            </a:r>
            <a:r>
              <a:rPr lang="en-US" dirty="0"/>
              <a:t>(79.844)=2.542, p=0.013 </a:t>
            </a:r>
          </a:p>
        </p:txBody>
      </p:sp>
    </p:spTree>
    <p:extLst>
      <p:ext uri="{BB962C8B-B14F-4D97-AF65-F5344CB8AC3E}">
        <p14:creationId xmlns:p14="http://schemas.microsoft.com/office/powerpoint/2010/main" val="38571493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attitudes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 point </a:t>
            </a:r>
            <a:r>
              <a:rPr lang="en-US" dirty="0" err="1" smtClean="0"/>
              <a:t>Likert</a:t>
            </a:r>
            <a:r>
              <a:rPr lang="en-US" dirty="0" smtClean="0"/>
              <a:t> scale: 1 for strongly disagree; 5 for strongly agree </a:t>
            </a:r>
          </a:p>
          <a:p>
            <a:r>
              <a:rPr lang="en-US" dirty="0" smtClean="0"/>
              <a:t>13 questions for Korean; 12 questions for English; 2 questions for bilingualism </a:t>
            </a:r>
          </a:p>
          <a:p>
            <a:r>
              <a:rPr lang="en-US" dirty="0" smtClean="0"/>
              <a:t>Results I: attitudes and correlation </a:t>
            </a:r>
          </a:p>
        </p:txBody>
      </p:sp>
    </p:spTree>
    <p:extLst>
      <p:ext uri="{BB962C8B-B14F-4D97-AF65-F5344CB8AC3E}">
        <p14:creationId xmlns:p14="http://schemas.microsoft.com/office/powerpoint/2010/main" val="1912887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1116941" y="209093"/>
            <a:ext cx="6931155" cy="702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582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Attitudes and Proficiency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Korean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Comfort: p=.783, p &lt;0.01</a:t>
            </a:r>
          </a:p>
          <a:p>
            <a:r>
              <a:rPr lang="en-US" dirty="0" smtClean="0"/>
              <a:t>K as part of identity: p.555</a:t>
            </a:r>
          </a:p>
          <a:p>
            <a:r>
              <a:rPr lang="en-US" dirty="0" smtClean="0"/>
              <a:t>K pride: p=.510</a:t>
            </a:r>
          </a:p>
          <a:p>
            <a:r>
              <a:rPr lang="en-US" dirty="0" smtClean="0"/>
              <a:t>beautiful language: p=.434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English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Comfort: p=.395, </a:t>
            </a:r>
            <a:r>
              <a:rPr lang="en-US" dirty="0"/>
              <a:t>p &lt;</a:t>
            </a:r>
            <a:r>
              <a:rPr lang="en-US" dirty="0" smtClean="0"/>
              <a:t>0.01</a:t>
            </a:r>
          </a:p>
          <a:p>
            <a:r>
              <a:rPr lang="en-US" dirty="0" smtClean="0"/>
              <a:t>Better job: p=.290</a:t>
            </a:r>
          </a:p>
          <a:p>
            <a:r>
              <a:rPr lang="en-US" dirty="0" smtClean="0"/>
              <a:t>Academic success: p=.243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71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attitudes and proficiency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positive </a:t>
            </a:r>
            <a:r>
              <a:rPr lang="en-US" dirty="0"/>
              <a:t>attitudes toward both English and </a:t>
            </a:r>
            <a:r>
              <a:rPr lang="en-US" dirty="0" smtClean="0"/>
              <a:t>Korean</a:t>
            </a:r>
          </a:p>
          <a:p>
            <a:pPr lvl="1"/>
            <a:r>
              <a:rPr lang="en-US" dirty="0" smtClean="0"/>
              <a:t>attitudes </a:t>
            </a:r>
            <a:r>
              <a:rPr lang="en-US" dirty="0"/>
              <a:t>toward </a:t>
            </a:r>
            <a:r>
              <a:rPr lang="en-US" dirty="0" smtClean="0"/>
              <a:t>English (4.27) is </a:t>
            </a:r>
            <a:r>
              <a:rPr lang="en-US" dirty="0"/>
              <a:t>slightly higher than </a:t>
            </a:r>
            <a:r>
              <a:rPr lang="en-US" dirty="0" smtClean="0"/>
              <a:t>Korean (3.71).  </a:t>
            </a:r>
          </a:p>
          <a:p>
            <a:r>
              <a:rPr lang="en-US" dirty="0" smtClean="0"/>
              <a:t>Relationship between attitudes toward Korean </a:t>
            </a:r>
            <a:r>
              <a:rPr lang="en-US" dirty="0"/>
              <a:t>and Korean </a:t>
            </a:r>
            <a:r>
              <a:rPr lang="en-US" dirty="0" smtClean="0"/>
              <a:t>proficiency: </a:t>
            </a:r>
            <a:r>
              <a:rPr lang="en-US" dirty="0"/>
              <a:t>particular strong and </a:t>
            </a:r>
            <a:r>
              <a:rPr lang="en-US" dirty="0" smtClean="0"/>
              <a:t>convincing </a:t>
            </a:r>
          </a:p>
          <a:p>
            <a:r>
              <a:rPr lang="en-US" dirty="0"/>
              <a:t>Relationship between attitudes toward English and English </a:t>
            </a:r>
            <a:r>
              <a:rPr lang="en-US" dirty="0" smtClean="0"/>
              <a:t>proficiency: weak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150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Attitudes and proficiency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Comport in speaking English &amp; Korean proficiency </a:t>
            </a:r>
          </a:p>
          <a:p>
            <a:pPr lvl="1"/>
            <a:r>
              <a:rPr lang="en-US" dirty="0"/>
              <a:t>Pearson correlation = -.371, p&lt;0.01 </a:t>
            </a:r>
            <a:endParaRPr lang="en-US" dirty="0" smtClean="0"/>
          </a:p>
          <a:p>
            <a:r>
              <a:rPr lang="en-US" dirty="0" smtClean="0"/>
              <a:t>English identity &amp; Korean proficiency </a:t>
            </a:r>
          </a:p>
          <a:p>
            <a:pPr lvl="1"/>
            <a:r>
              <a:rPr lang="en-US" dirty="0"/>
              <a:t>Pearson correlation = -.280, p&lt;0.01 </a:t>
            </a:r>
          </a:p>
        </p:txBody>
      </p:sp>
    </p:spTree>
    <p:extLst>
      <p:ext uri="{BB962C8B-B14F-4D97-AF65-F5344CB8AC3E}">
        <p14:creationId xmlns:p14="http://schemas.microsoft.com/office/powerpoint/2010/main" val="28337691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use and language attitudes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828800"/>
            <a:ext cx="7583487" cy="4735714"/>
          </a:xfrm>
        </p:spPr>
        <p:txBody>
          <a:bodyPr/>
          <a:lstStyle/>
          <a:p>
            <a:r>
              <a:rPr lang="en-US" dirty="0" smtClean="0"/>
              <a:t>Mother and children </a:t>
            </a:r>
          </a:p>
          <a:p>
            <a:pPr lvl="1"/>
            <a:r>
              <a:rPr lang="en-US" dirty="0" smtClean="0"/>
              <a:t>First born: </a:t>
            </a:r>
            <a:r>
              <a:rPr lang="en-US" dirty="0"/>
              <a:t>Pearson correlation = .402, p&lt; 0.01 </a:t>
            </a:r>
            <a:endParaRPr lang="en-US" dirty="0" smtClean="0"/>
          </a:p>
          <a:p>
            <a:pPr lvl="1"/>
            <a:r>
              <a:rPr lang="en-US" dirty="0" smtClean="0"/>
              <a:t>Second born: </a:t>
            </a:r>
            <a:r>
              <a:rPr lang="en-US" dirty="0"/>
              <a:t>Pearson correlation = .396, p&lt; 0.01 </a:t>
            </a:r>
            <a:endParaRPr lang="en-US" dirty="0" smtClean="0"/>
          </a:p>
          <a:p>
            <a:pPr lvl="1"/>
            <a:r>
              <a:rPr lang="en-US" dirty="0" smtClean="0"/>
              <a:t>Third born: </a:t>
            </a:r>
            <a:r>
              <a:rPr lang="en-US" dirty="0"/>
              <a:t>Pearson correlation = .702, p&lt; 0.01 </a:t>
            </a:r>
            <a:endParaRPr lang="en-US" dirty="0" smtClean="0"/>
          </a:p>
          <a:p>
            <a:r>
              <a:rPr lang="en-US" dirty="0" smtClean="0"/>
              <a:t>Father and children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First born: Pearson correlation = .378, p&lt; 0.01 </a:t>
            </a:r>
            <a:endParaRPr lang="en-US" dirty="0" smtClean="0"/>
          </a:p>
          <a:p>
            <a:pPr lvl="1"/>
            <a:r>
              <a:rPr lang="en-US" dirty="0" smtClean="0"/>
              <a:t>Second </a:t>
            </a:r>
            <a:r>
              <a:rPr lang="en-US" dirty="0"/>
              <a:t>born: Pearson correlation = .386, p&lt; 0.01 </a:t>
            </a:r>
          </a:p>
          <a:p>
            <a:pPr lvl="1"/>
            <a:r>
              <a:rPr lang="en-US" dirty="0"/>
              <a:t>Third </a:t>
            </a:r>
            <a:r>
              <a:rPr lang="en-US" dirty="0" smtClean="0"/>
              <a:t>born: Pearson </a:t>
            </a:r>
            <a:r>
              <a:rPr lang="en-US" dirty="0"/>
              <a:t>correlation = .564, p&lt; 0.01 </a:t>
            </a:r>
            <a:endParaRPr lang="en-US" dirty="0" smtClean="0"/>
          </a:p>
          <a:p>
            <a:r>
              <a:rPr lang="en-US" dirty="0" smtClean="0"/>
              <a:t>Between siblings</a:t>
            </a:r>
          </a:p>
          <a:p>
            <a:pPr lvl="1"/>
            <a:r>
              <a:rPr lang="en-US" dirty="0" smtClean="0"/>
              <a:t>First born and second born: </a:t>
            </a:r>
            <a:r>
              <a:rPr lang="en-US" dirty="0"/>
              <a:t>Pearson correlation = .645, p&lt; 0.01)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499046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use and language attitudes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Between siblings</a:t>
            </a:r>
          </a:p>
          <a:p>
            <a:pPr lvl="1"/>
            <a:r>
              <a:rPr lang="en-US" dirty="0"/>
              <a:t>First born and second born: Pearson correlation = .645, p&lt; 0.01) </a:t>
            </a:r>
          </a:p>
          <a:p>
            <a:pPr lvl="1"/>
            <a:r>
              <a:rPr lang="en-US" dirty="0" smtClean="0"/>
              <a:t>First born and third born: </a:t>
            </a:r>
            <a:r>
              <a:rPr lang="en-US" dirty="0"/>
              <a:t>Pearson correlation = .693, p&lt; 0.01 </a:t>
            </a:r>
            <a:endParaRPr lang="en-US" dirty="0" smtClean="0"/>
          </a:p>
          <a:p>
            <a:r>
              <a:rPr lang="en-US" dirty="0" smtClean="0"/>
              <a:t>Between parents </a:t>
            </a:r>
          </a:p>
          <a:p>
            <a:pPr lvl="1"/>
            <a:r>
              <a:rPr lang="en-US" dirty="0" smtClean="0"/>
              <a:t>No significant effect on child’s language attitudes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1885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Pattern of language shift from Korean to English</a:t>
            </a:r>
          </a:p>
          <a:p>
            <a:r>
              <a:rPr lang="en-US" dirty="0"/>
              <a:t>O</a:t>
            </a:r>
            <a:r>
              <a:rPr lang="en-US" dirty="0" smtClean="0"/>
              <a:t>verwhelmingly </a:t>
            </a:r>
            <a:r>
              <a:rPr lang="en-US" dirty="0"/>
              <a:t>strong correlation between Korean language proficiency </a:t>
            </a:r>
            <a:r>
              <a:rPr lang="en-US" dirty="0" smtClean="0"/>
              <a:t>and;</a:t>
            </a:r>
          </a:p>
          <a:p>
            <a:pPr lvl="1"/>
            <a:r>
              <a:rPr lang="en-US" dirty="0"/>
              <a:t>Korean language use in the family and in different domains </a:t>
            </a:r>
            <a:endParaRPr lang="en-US" dirty="0" smtClean="0"/>
          </a:p>
          <a:p>
            <a:pPr lvl="1"/>
            <a:r>
              <a:rPr lang="en-US" dirty="0"/>
              <a:t>exposure to Korean media and literacy practices in Korean </a:t>
            </a:r>
            <a:endParaRPr lang="en-US" dirty="0" smtClean="0"/>
          </a:p>
          <a:p>
            <a:pPr lvl="1"/>
            <a:r>
              <a:rPr lang="en-US" dirty="0" smtClean="0"/>
              <a:t>Korean language education and attendance </a:t>
            </a:r>
            <a:r>
              <a:rPr lang="en-US" dirty="0"/>
              <a:t>to Korean language school </a:t>
            </a:r>
            <a:endParaRPr lang="en-US" dirty="0" smtClean="0"/>
          </a:p>
          <a:p>
            <a:pPr lvl="1"/>
            <a:r>
              <a:rPr lang="en-US" dirty="0"/>
              <a:t>Positive attitudes toward Korean </a:t>
            </a:r>
          </a:p>
        </p:txBody>
      </p:sp>
    </p:spTree>
    <p:extLst>
      <p:ext uri="{BB962C8B-B14F-4D97-AF65-F5344CB8AC3E}">
        <p14:creationId xmlns:p14="http://schemas.microsoft.com/office/powerpoint/2010/main" val="1877272875"/>
      </p:ext>
    </p:extLst>
  </p:cSld>
  <p:clrMapOvr>
    <a:masterClrMapping/>
  </p:clrMapOvr>
</p:sld>
</file>

<file path=ppt/theme/theme1.xml><?xml version="1.0" encoding="utf-8"?>
<a:theme xmlns:a="http://schemas.openxmlformats.org/drawingml/2006/main" name="Revolution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Revolution.thmx</Template>
  <TotalTime>3327</TotalTime>
  <Words>1394</Words>
  <Application>Microsoft Macintosh PowerPoint</Application>
  <PresentationFormat>On-screen Show (4:3)</PresentationFormat>
  <Paragraphs>197</Paragraphs>
  <Slides>37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Revolution</vt:lpstr>
      <vt:lpstr>Document</vt:lpstr>
      <vt:lpstr>K. Language Maintenance in Canada </vt:lpstr>
      <vt:lpstr>Content</vt:lpstr>
      <vt:lpstr>Koreans in Canada</vt:lpstr>
      <vt:lpstr>Koreans in Canada: Generational breakdown </vt:lpstr>
      <vt:lpstr>Language ecology of Canada</vt:lpstr>
      <vt:lpstr>Language policies </vt:lpstr>
      <vt:lpstr>Language maintenance and shift</vt:lpstr>
      <vt:lpstr>Language shift</vt:lpstr>
      <vt:lpstr>Three factors of language maintenance </vt:lpstr>
      <vt:lpstr>The study: Research question  </vt:lpstr>
      <vt:lpstr>Methods</vt:lpstr>
      <vt:lpstr>Survey </vt:lpstr>
      <vt:lpstr>Results: Korean and English proficiency </vt:lpstr>
      <vt:lpstr>language proficiency: self assessment</vt:lpstr>
      <vt:lpstr>Language proficiency: Cloze test</vt:lpstr>
      <vt:lpstr>Parental education level</vt:lpstr>
      <vt:lpstr>Parents’ occupation</vt:lpstr>
      <vt:lpstr>Parental education level and K. language proficiency </vt:lpstr>
      <vt:lpstr>Family language use &amp; proficiency </vt:lpstr>
      <vt:lpstr>PowerPoint Presentation</vt:lpstr>
      <vt:lpstr>Language use in other domains </vt:lpstr>
      <vt:lpstr>Media exposure</vt:lpstr>
      <vt:lpstr>Media exposure and proficiency </vt:lpstr>
      <vt:lpstr>Literacy practice </vt:lpstr>
      <vt:lpstr>Literacy practice and proficiency</vt:lpstr>
      <vt:lpstr>Media exposure &amp; literacy practice</vt:lpstr>
      <vt:lpstr>Korean language education </vt:lpstr>
      <vt:lpstr>Korean language education </vt:lpstr>
      <vt:lpstr>Korean language school</vt:lpstr>
      <vt:lpstr>Language attitudes </vt:lpstr>
      <vt:lpstr>PowerPoint Presentation</vt:lpstr>
      <vt:lpstr>Attitudes and Proficiency </vt:lpstr>
      <vt:lpstr>Language attitudes and proficiency</vt:lpstr>
      <vt:lpstr>Attitudes and proficiency</vt:lpstr>
      <vt:lpstr>Language use and language attitudes</vt:lpstr>
      <vt:lpstr>Language use and language attitudes</vt:lpstr>
      <vt:lpstr>Conclusion </vt:lpstr>
    </vt:vector>
  </TitlesOfParts>
  <Company>York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Mihyon Jeon</dc:creator>
  <cp:lastModifiedBy>apple apple</cp:lastModifiedBy>
  <cp:revision>66</cp:revision>
  <dcterms:created xsi:type="dcterms:W3CDTF">2012-06-26T13:24:25Z</dcterms:created>
  <dcterms:modified xsi:type="dcterms:W3CDTF">2012-07-03T05:38:54Z</dcterms:modified>
</cp:coreProperties>
</file>