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85"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86" r:id="rId24"/>
    <p:sldId id="277" r:id="rId25"/>
    <p:sldId id="278" r:id="rId26"/>
    <p:sldId id="279" r:id="rId27"/>
    <p:sldId id="280" r:id="rId28"/>
    <p:sldId id="281" r:id="rId29"/>
    <p:sldId id="282" r:id="rId30"/>
    <p:sldId id="283" r:id="rId31"/>
    <p:sldId id="284"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5A2120"/>
    <a:srgbClr val="99CCFF"/>
    <a:srgbClr val="3B1615"/>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7" d="100"/>
          <a:sy n="57" d="100"/>
        </p:scale>
        <p:origin x="-87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72F80A6-04B4-4C0A-A1C4-DFE45DF66183}" type="datetimeFigureOut">
              <a:rPr lang="en-US" smtClean="0"/>
              <a:pPr/>
              <a:t>7/1/2012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9D1395-E7B4-43BA-948F-3FD816FE1BF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2F80A6-04B4-4C0A-A1C4-DFE45DF66183}" type="datetimeFigureOut">
              <a:rPr lang="en-US" smtClean="0"/>
              <a:pPr/>
              <a:t>7/1/2012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9D1395-E7B4-43BA-948F-3FD816FE1BF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2F80A6-04B4-4C0A-A1C4-DFE45DF66183}" type="datetimeFigureOut">
              <a:rPr lang="en-US" smtClean="0"/>
              <a:pPr/>
              <a:t>7/1/2012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9D1395-E7B4-43BA-948F-3FD816FE1BF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72F80A6-04B4-4C0A-A1C4-DFE45DF66183}" type="datetimeFigureOut">
              <a:rPr lang="en-US" smtClean="0"/>
              <a:pPr/>
              <a:t>7/1/2012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9D1395-E7B4-43BA-948F-3FD816FE1BF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72F80A6-04B4-4C0A-A1C4-DFE45DF66183}" type="datetimeFigureOut">
              <a:rPr lang="en-US" smtClean="0"/>
              <a:pPr/>
              <a:t>7/1/2012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9D1395-E7B4-43BA-948F-3FD816FE1BF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72F80A6-04B4-4C0A-A1C4-DFE45DF66183}" type="datetimeFigureOut">
              <a:rPr lang="en-US" smtClean="0"/>
              <a:pPr/>
              <a:t>7/1/2012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9D1395-E7B4-43BA-948F-3FD816FE1BF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2F80A6-04B4-4C0A-A1C4-DFE45DF66183}" type="datetimeFigureOut">
              <a:rPr lang="en-US" smtClean="0"/>
              <a:pPr/>
              <a:t>7/1/2012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9D1395-E7B4-43BA-948F-3FD816FE1BF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2F80A6-04B4-4C0A-A1C4-DFE45DF66183}" type="datetimeFigureOut">
              <a:rPr lang="en-US" smtClean="0"/>
              <a:pPr/>
              <a:t>7/1/2012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9D1395-E7B4-43BA-948F-3FD816FE1BF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2F80A6-04B4-4C0A-A1C4-DFE45DF66183}" type="datetimeFigureOut">
              <a:rPr lang="en-US" smtClean="0"/>
              <a:pPr/>
              <a:t>7/1/2012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9D1395-E7B4-43BA-948F-3FD816FE1BF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2F80A6-04B4-4C0A-A1C4-DFE45DF66183}" type="datetimeFigureOut">
              <a:rPr lang="en-US" smtClean="0"/>
              <a:pPr/>
              <a:t>7/1/2012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9D1395-E7B4-43BA-948F-3FD816FE1BF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2F80A6-04B4-4C0A-A1C4-DFE45DF66183}" type="datetimeFigureOut">
              <a:rPr lang="en-US" smtClean="0"/>
              <a:pPr/>
              <a:t>7/1/2012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9D1395-E7B4-43BA-948F-3FD816FE1BF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9CCFF">
            <a:alpha val="9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2F80A6-04B4-4C0A-A1C4-DFE45DF66183}" type="datetimeFigureOut">
              <a:rPr lang="en-US" smtClean="0"/>
              <a:pPr/>
              <a:t>7/1/2012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9D1395-E7B4-43BA-948F-3FD816FE1BF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smtClean="0">
                <a:solidFill>
                  <a:schemeClr val="accent2">
                    <a:lumMod val="50000"/>
                  </a:schemeClr>
                </a:solidFill>
              </a:rPr>
              <a:t>Globalization and the Process of Transformation in Language of Korean Students in America</a:t>
            </a:r>
            <a:endParaRPr lang="en-US" b="1" dirty="0">
              <a:solidFill>
                <a:schemeClr val="accent2">
                  <a:lumMod val="50000"/>
                </a:schemeClr>
              </a:solidFill>
            </a:endParaRPr>
          </a:p>
        </p:txBody>
      </p:sp>
      <p:sp>
        <p:nvSpPr>
          <p:cNvPr id="3" name="Subtitle 2"/>
          <p:cNvSpPr>
            <a:spLocks noGrp="1"/>
          </p:cNvSpPr>
          <p:nvPr>
            <p:ph type="subTitle" idx="1"/>
          </p:nvPr>
        </p:nvSpPr>
        <p:spPr>
          <a:xfrm>
            <a:off x="1371600" y="4191000"/>
            <a:ext cx="6400800" cy="1752600"/>
          </a:xfrm>
        </p:spPr>
        <p:txBody>
          <a:bodyPr/>
          <a:lstStyle/>
          <a:p>
            <a:r>
              <a:rPr lang="en-US" dirty="0" smtClean="0">
                <a:solidFill>
                  <a:srgbClr val="002060"/>
                </a:solidFill>
              </a:rPr>
              <a:t>Hi-Sun Kim</a:t>
            </a:r>
          </a:p>
          <a:p>
            <a:r>
              <a:rPr lang="en-US" dirty="0" smtClean="0">
                <a:solidFill>
                  <a:srgbClr val="002060"/>
                </a:solidFill>
              </a:rPr>
              <a:t>University of Chicago</a:t>
            </a:r>
          </a:p>
          <a:p>
            <a:r>
              <a:rPr lang="en-US" dirty="0" smtClean="0">
                <a:solidFill>
                  <a:srgbClr val="002060"/>
                </a:solidFill>
              </a:rPr>
              <a:t>AATK 2012</a:t>
            </a:r>
            <a:endParaRPr lang="en-US" dirty="0">
              <a:solidFill>
                <a:srgbClr val="00206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5A2120"/>
                </a:solidFill>
              </a:rPr>
              <a:t>Introduction</a:t>
            </a:r>
            <a:endParaRPr lang="en-US" dirty="0">
              <a:solidFill>
                <a:srgbClr val="5A2120"/>
              </a:solidFill>
            </a:endParaRPr>
          </a:p>
        </p:txBody>
      </p:sp>
      <p:sp>
        <p:nvSpPr>
          <p:cNvPr id="3" name="Content Placeholder 2"/>
          <p:cNvSpPr>
            <a:spLocks noGrp="1"/>
          </p:cNvSpPr>
          <p:nvPr>
            <p:ph idx="1"/>
          </p:nvPr>
        </p:nvSpPr>
        <p:spPr/>
        <p:txBody>
          <a:bodyPr/>
          <a:lstStyle/>
          <a:p>
            <a:r>
              <a:rPr lang="en-US" dirty="0" smtClean="0"/>
              <a:t>Globalization and multilingualism in the 21</a:t>
            </a:r>
            <a:r>
              <a:rPr lang="en-US" baseline="30000" dirty="0" smtClean="0"/>
              <a:t>st</a:t>
            </a:r>
            <a:r>
              <a:rPr lang="en-US" dirty="0" smtClean="0"/>
              <a:t> century</a:t>
            </a:r>
          </a:p>
          <a:p>
            <a:r>
              <a:rPr lang="en-US" dirty="0" smtClean="0"/>
              <a:t>Languages </a:t>
            </a:r>
            <a:r>
              <a:rPr lang="en-US" dirty="0" smtClean="0"/>
              <a:t>of Korean International (KI) students</a:t>
            </a:r>
          </a:p>
          <a:p>
            <a:r>
              <a:rPr lang="en-US" dirty="0" smtClean="0"/>
              <a:t>Languages </a:t>
            </a:r>
            <a:r>
              <a:rPr lang="en-US" dirty="0" smtClean="0"/>
              <a:t>of Korean American (KA) students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solidFill>
                  <a:srgbClr val="5A2120"/>
                </a:solidFill>
              </a:rPr>
              <a:t>Research Questions</a:t>
            </a:r>
            <a:endParaRPr lang="en-US" dirty="0">
              <a:solidFill>
                <a:srgbClr val="5A2120"/>
              </a:solidFill>
            </a:endParaRPr>
          </a:p>
        </p:txBody>
      </p:sp>
      <p:sp>
        <p:nvSpPr>
          <p:cNvPr id="3" name="Content Placeholder 2"/>
          <p:cNvSpPr>
            <a:spLocks noGrp="1"/>
          </p:cNvSpPr>
          <p:nvPr>
            <p:ph idx="1"/>
          </p:nvPr>
        </p:nvSpPr>
        <p:spPr>
          <a:xfrm>
            <a:off x="457200" y="1219200"/>
            <a:ext cx="8229600" cy="4906963"/>
          </a:xfrm>
        </p:spPr>
        <p:txBody>
          <a:bodyPr>
            <a:normAutofit fontScale="92500" lnSpcReduction="20000"/>
          </a:bodyPr>
          <a:lstStyle/>
          <a:p>
            <a:r>
              <a:rPr lang="en-US" dirty="0" smtClean="0"/>
              <a:t>What kinds of new language profiles and identities are constructed by the forces of globalization in KI and KA students in American universities?</a:t>
            </a:r>
          </a:p>
          <a:p>
            <a:r>
              <a:rPr lang="en-US" dirty="0" smtClean="0"/>
              <a:t>How do such identity constructions in turn influence their motivation in language practices and learning?</a:t>
            </a:r>
          </a:p>
          <a:p>
            <a:r>
              <a:rPr lang="en-US" dirty="0" smtClean="0"/>
              <a:t>What are the implications for Korean language teaching in the US and how will this new generation of KA and KI students, who are the products of new globalized economy, impact the Korean studies program?</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solidFill>
                  <a:srgbClr val="5A2120"/>
                </a:solidFill>
              </a:rPr>
              <a:t>Korean International Students</a:t>
            </a:r>
            <a:endParaRPr lang="en-US" dirty="0">
              <a:solidFill>
                <a:srgbClr val="5A2120"/>
              </a:solidFill>
            </a:endParaRPr>
          </a:p>
        </p:txBody>
      </p:sp>
      <p:sp>
        <p:nvSpPr>
          <p:cNvPr id="3" name="Content Placeholder 2"/>
          <p:cNvSpPr>
            <a:spLocks noGrp="1"/>
          </p:cNvSpPr>
          <p:nvPr>
            <p:ph idx="1"/>
          </p:nvPr>
        </p:nvSpPr>
        <p:spPr>
          <a:xfrm>
            <a:off x="457200" y="1371600"/>
            <a:ext cx="8229600" cy="4953000"/>
          </a:xfrm>
        </p:spPr>
        <p:txBody>
          <a:bodyPr>
            <a:normAutofit fontScale="92500"/>
          </a:bodyPr>
          <a:lstStyle/>
          <a:p>
            <a:r>
              <a:rPr lang="ko-KR" altLang="en-US" dirty="0" smtClean="0"/>
              <a:t>유학생 </a:t>
            </a:r>
            <a:r>
              <a:rPr lang="en-US" altLang="ko-KR" dirty="0" smtClean="0"/>
              <a:t>versus </a:t>
            </a:r>
            <a:r>
              <a:rPr lang="ko-KR" altLang="en-US" dirty="0" smtClean="0"/>
              <a:t>조기유학생</a:t>
            </a:r>
            <a:endParaRPr lang="en-US" altLang="ko-KR" dirty="0" smtClean="0"/>
          </a:p>
          <a:p>
            <a:r>
              <a:rPr lang="en-US" dirty="0" smtClean="0"/>
              <a:t>2005-2006 (KEDI, 2007; Shin, 2010)</a:t>
            </a:r>
          </a:p>
          <a:p>
            <a:pPr lvl="1"/>
            <a:r>
              <a:rPr lang="en-US" dirty="0" smtClean="0"/>
              <a:t>69.5% increase of elementary students</a:t>
            </a:r>
          </a:p>
          <a:p>
            <a:pPr lvl="1"/>
            <a:r>
              <a:rPr lang="en-US" dirty="0" smtClean="0"/>
              <a:t>38.6% increase of middle school students</a:t>
            </a:r>
          </a:p>
          <a:p>
            <a:pPr lvl="1"/>
            <a:r>
              <a:rPr lang="en-US" dirty="0" smtClean="0"/>
              <a:t>15.5% increase of high school students</a:t>
            </a:r>
          </a:p>
          <a:p>
            <a:r>
              <a:rPr lang="en-US" dirty="0" smtClean="0"/>
              <a:t>RQ: </a:t>
            </a:r>
          </a:p>
          <a:p>
            <a:pPr lvl="1"/>
            <a:r>
              <a:rPr lang="en-US" dirty="0" smtClean="0"/>
              <a:t>Degrees of bilingualism for Korean &amp; English?</a:t>
            </a:r>
          </a:p>
          <a:p>
            <a:pPr lvl="1"/>
            <a:r>
              <a:rPr lang="en-US" dirty="0" smtClean="0"/>
              <a:t>Process of their new construction of language profile?</a:t>
            </a:r>
          </a:p>
          <a:p>
            <a:pPr lvl="1"/>
            <a:r>
              <a:rPr lang="en-US" dirty="0" smtClean="0"/>
              <a:t>Value or advancement of Korean language &amp; culture?</a:t>
            </a:r>
          </a:p>
          <a:p>
            <a:pPr lvl="1">
              <a:buNone/>
            </a:pPr>
            <a:endParaRPr lang="en-US" dirty="0" smtClean="0"/>
          </a:p>
          <a:p>
            <a:pPr lvl="1"/>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solidFill>
                  <a:srgbClr val="5A2120"/>
                </a:solidFill>
              </a:rPr>
              <a:t>Korean American Students</a:t>
            </a:r>
            <a:endParaRPr lang="en-US" dirty="0">
              <a:solidFill>
                <a:srgbClr val="5A2120"/>
              </a:solidFill>
            </a:endParaRPr>
          </a:p>
        </p:txBody>
      </p:sp>
      <p:sp>
        <p:nvSpPr>
          <p:cNvPr id="3" name="Content Placeholder 2"/>
          <p:cNvSpPr>
            <a:spLocks noGrp="1"/>
          </p:cNvSpPr>
          <p:nvPr>
            <p:ph idx="1"/>
          </p:nvPr>
        </p:nvSpPr>
        <p:spPr>
          <a:xfrm>
            <a:off x="457200" y="1219200"/>
            <a:ext cx="8229600" cy="4906963"/>
          </a:xfrm>
        </p:spPr>
        <p:txBody>
          <a:bodyPr>
            <a:normAutofit fontScale="92500" lnSpcReduction="10000"/>
          </a:bodyPr>
          <a:lstStyle/>
          <a:p>
            <a:r>
              <a:rPr lang="en-US" dirty="0" smtClean="0"/>
              <a:t>Immigrant language profile: shift to dominant language (e.g. English)</a:t>
            </a:r>
          </a:p>
          <a:p>
            <a:r>
              <a:rPr lang="en-US" dirty="0" smtClean="0"/>
              <a:t>Heritage language loss; attrition; assimilation</a:t>
            </a:r>
          </a:p>
          <a:p>
            <a:r>
              <a:rPr lang="en-US" dirty="0" smtClean="0"/>
              <a:t>Degree of </a:t>
            </a:r>
            <a:r>
              <a:rPr lang="en-US" dirty="0" err="1" smtClean="0"/>
              <a:t>bilinugalism</a:t>
            </a:r>
            <a:r>
              <a:rPr lang="en-US" dirty="0" smtClean="0"/>
              <a:t> &amp; Bilingual profiles (</a:t>
            </a:r>
            <a:r>
              <a:rPr lang="en-US" dirty="0" err="1" smtClean="0"/>
              <a:t>Monstrul</a:t>
            </a:r>
            <a:r>
              <a:rPr lang="en-US" dirty="0" smtClean="0"/>
              <a:t>, 2009): </a:t>
            </a:r>
            <a:br>
              <a:rPr lang="en-US" dirty="0" smtClean="0"/>
            </a:br>
            <a:r>
              <a:rPr lang="en-US" dirty="0" smtClean="0"/>
              <a:t>Simultaneous/Sequential/Late child L2 learners </a:t>
            </a:r>
          </a:p>
          <a:p>
            <a:r>
              <a:rPr lang="en-US" dirty="0" smtClean="0"/>
              <a:t>RQ:</a:t>
            </a:r>
          </a:p>
          <a:p>
            <a:pPr lvl="1"/>
            <a:r>
              <a:rPr lang="en-US" dirty="0" smtClean="0"/>
              <a:t>Change in value of heritage language (i.e., Korean)? </a:t>
            </a:r>
          </a:p>
          <a:p>
            <a:pPr lvl="1"/>
            <a:r>
              <a:rPr lang="en-US" dirty="0" smtClean="0"/>
              <a:t>Shift in motivation to advance in heritage language </a:t>
            </a:r>
            <a:r>
              <a:rPr lang="en-US" dirty="0" smtClean="0"/>
              <a:t>due to</a:t>
            </a:r>
            <a:r>
              <a:rPr lang="en-US" dirty="0" smtClean="0"/>
              <a:t> </a:t>
            </a:r>
            <a:r>
              <a:rPr lang="en-US" dirty="0" smtClean="0"/>
              <a:t>the globalized economy?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b="1" dirty="0" smtClean="0">
                <a:solidFill>
                  <a:schemeClr val="accent2">
                    <a:lumMod val="50000"/>
                  </a:schemeClr>
                </a:solidFill>
              </a:rPr>
              <a:t>The Study</a:t>
            </a:r>
            <a:endParaRPr lang="en-US" dirty="0"/>
          </a:p>
        </p:txBody>
      </p:sp>
      <p:sp>
        <p:nvSpPr>
          <p:cNvPr id="5" name="Subtitle 4"/>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solidFill>
                  <a:srgbClr val="5A2120"/>
                </a:solidFill>
              </a:rPr>
              <a:t>Questionnaire Survey</a:t>
            </a:r>
            <a:endParaRPr lang="en-US" dirty="0">
              <a:solidFill>
                <a:srgbClr val="5A2120"/>
              </a:solidFill>
            </a:endParaRPr>
          </a:p>
        </p:txBody>
      </p:sp>
      <p:sp>
        <p:nvSpPr>
          <p:cNvPr id="3" name="Content Placeholder 2"/>
          <p:cNvSpPr>
            <a:spLocks noGrp="1"/>
          </p:cNvSpPr>
          <p:nvPr>
            <p:ph idx="1"/>
          </p:nvPr>
        </p:nvSpPr>
        <p:spPr>
          <a:xfrm>
            <a:off x="457200" y="990600"/>
            <a:ext cx="8229600" cy="5181600"/>
          </a:xfrm>
        </p:spPr>
        <p:txBody>
          <a:bodyPr>
            <a:normAutofit fontScale="92500"/>
          </a:bodyPr>
          <a:lstStyle/>
          <a:p>
            <a:pPr lvl="1">
              <a:buNone/>
            </a:pPr>
            <a:endParaRPr lang="en-US" dirty="0" smtClean="0"/>
          </a:p>
          <a:p>
            <a:pPr lvl="1">
              <a:buFont typeface="Arial" pitchFamily="34" charset="0"/>
              <a:buChar char="•"/>
            </a:pPr>
            <a:r>
              <a:rPr lang="en-US" sz="3200" dirty="0" smtClean="0"/>
              <a:t>Demographic information &amp; place of education from K-12</a:t>
            </a:r>
          </a:p>
          <a:p>
            <a:pPr lvl="1">
              <a:buFont typeface="Arial" pitchFamily="34" charset="0"/>
              <a:buChar char="•"/>
            </a:pPr>
            <a:r>
              <a:rPr lang="en-US" sz="3200" dirty="0" smtClean="0"/>
              <a:t>L1 and extent of Korean language exposure</a:t>
            </a:r>
          </a:p>
          <a:p>
            <a:pPr lvl="1">
              <a:buFont typeface="Arial" pitchFamily="34" charset="0"/>
              <a:buChar char="•"/>
            </a:pPr>
            <a:r>
              <a:rPr lang="en-US" sz="3200" dirty="0" smtClean="0"/>
              <a:t>Korean language usage with family, peers, etc.</a:t>
            </a:r>
          </a:p>
          <a:p>
            <a:pPr lvl="1">
              <a:buFont typeface="Arial" pitchFamily="34" charset="0"/>
              <a:buChar char="•"/>
            </a:pPr>
            <a:r>
              <a:rPr lang="en-US" sz="3200" dirty="0" smtClean="0"/>
              <a:t>Self evaluation/ confidence level in translation</a:t>
            </a:r>
          </a:p>
          <a:p>
            <a:pPr lvl="1">
              <a:buFont typeface="Arial" pitchFamily="34" charset="0"/>
              <a:buChar char="•"/>
            </a:pPr>
            <a:r>
              <a:rPr lang="en-US" sz="3200" dirty="0" smtClean="0"/>
              <a:t>Expectation to use Korean &amp; English in future</a:t>
            </a:r>
          </a:p>
          <a:p>
            <a:pPr lvl="1">
              <a:buFont typeface="Arial" pitchFamily="34" charset="0"/>
              <a:buChar char="•"/>
            </a:pPr>
            <a:r>
              <a:rPr lang="en-US" sz="3200" dirty="0" smtClean="0"/>
              <a:t>Korean language identity, value, and their motivation for Korean language advancement</a:t>
            </a:r>
          </a:p>
          <a:p>
            <a:pPr lvl="1">
              <a:buFont typeface="Arial" pitchFamily="34" charset="0"/>
              <a:buChar char="•"/>
            </a:pPr>
            <a:endParaRPr lang="en-US" sz="32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solidFill>
                  <a:srgbClr val="5A2120"/>
                </a:solidFill>
              </a:rPr>
              <a:t>Participants</a:t>
            </a:r>
            <a:endParaRPr lang="en-US" dirty="0">
              <a:solidFill>
                <a:srgbClr val="5A2120"/>
              </a:solidFill>
            </a:endParaRPr>
          </a:p>
        </p:txBody>
      </p:sp>
      <p:sp>
        <p:nvSpPr>
          <p:cNvPr id="3" name="Content Placeholder 2"/>
          <p:cNvSpPr>
            <a:spLocks noGrp="1"/>
          </p:cNvSpPr>
          <p:nvPr>
            <p:ph idx="1"/>
          </p:nvPr>
        </p:nvSpPr>
        <p:spPr>
          <a:xfrm>
            <a:off x="457200" y="1447800"/>
            <a:ext cx="8229600" cy="4876800"/>
          </a:xfrm>
        </p:spPr>
        <p:txBody>
          <a:bodyPr>
            <a:normAutofit/>
          </a:bodyPr>
          <a:lstStyle/>
          <a:p>
            <a:r>
              <a:rPr lang="en-US" dirty="0" smtClean="0"/>
              <a:t>54 students (KI=37; KA=17/ M=29; F=25)</a:t>
            </a:r>
          </a:p>
          <a:p>
            <a:r>
              <a:rPr lang="en-US" dirty="0" smtClean="0"/>
              <a:t>Age range 18-32 </a:t>
            </a:r>
          </a:p>
          <a:p>
            <a:r>
              <a:rPr lang="en-US" dirty="0" smtClean="0"/>
              <a:t>Popular majors:</a:t>
            </a:r>
          </a:p>
          <a:p>
            <a:pPr lvl="1"/>
            <a:r>
              <a:rPr lang="en-US" dirty="0" smtClean="0"/>
              <a:t>KI: 51% Economics</a:t>
            </a:r>
          </a:p>
          <a:p>
            <a:pPr lvl="1"/>
            <a:r>
              <a:rPr lang="en-US" dirty="0" smtClean="0"/>
              <a:t>KA: Biology (3 out of 17)</a:t>
            </a:r>
          </a:p>
          <a:p>
            <a:pPr lvl="1"/>
            <a:r>
              <a:rPr lang="en-US" dirty="0" smtClean="0"/>
              <a:t>Other majors: math, history, public policy, political science, fine arts, music, human development, statistics, industrial design, architecture, philosophy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5A2120"/>
                </a:solidFill>
              </a:rPr>
              <a:t>Background Information</a:t>
            </a:r>
            <a:endParaRPr lang="en-US" dirty="0">
              <a:solidFill>
                <a:srgbClr val="5A2120"/>
              </a:solidFill>
            </a:endParaRPr>
          </a:p>
        </p:txBody>
      </p:sp>
      <p:graphicFrame>
        <p:nvGraphicFramePr>
          <p:cNvPr id="4" name="Content Placeholder 3"/>
          <p:cNvGraphicFramePr>
            <a:graphicFrameLocks noGrp="1"/>
          </p:cNvGraphicFramePr>
          <p:nvPr>
            <p:ph idx="1"/>
          </p:nvPr>
        </p:nvGraphicFramePr>
        <p:xfrm>
          <a:off x="457200" y="1600200"/>
          <a:ext cx="8229600" cy="4937760"/>
        </p:xfrm>
        <a:graphic>
          <a:graphicData uri="http://schemas.openxmlformats.org/drawingml/2006/table">
            <a:tbl>
              <a:tblPr firstRow="1" bandRow="1">
                <a:tableStyleId>{5C22544A-7EE6-4342-B048-85BDC9FD1C3A}</a:tableStyleId>
              </a:tblPr>
              <a:tblGrid>
                <a:gridCol w="685800"/>
                <a:gridCol w="685800"/>
                <a:gridCol w="914400"/>
                <a:gridCol w="990600"/>
                <a:gridCol w="1143000"/>
                <a:gridCol w="1371600"/>
                <a:gridCol w="1219200"/>
                <a:gridCol w="1219200"/>
              </a:tblGrid>
              <a:tr h="1162050">
                <a:tc>
                  <a:txBody>
                    <a:bodyPr/>
                    <a:lstStyle/>
                    <a:p>
                      <a:pPr marL="0" marR="0" algn="just" latinLnBrk="1">
                        <a:lnSpc>
                          <a:spcPct val="150000"/>
                        </a:lnSpc>
                        <a:spcBef>
                          <a:spcPts val="0"/>
                        </a:spcBef>
                        <a:spcAft>
                          <a:spcPts val="0"/>
                        </a:spcAft>
                      </a:pPr>
                      <a:endParaRPr lang="en-US" sz="1800" b="1" kern="100" dirty="0">
                        <a:latin typeface="Times New Roman"/>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N</a:t>
                      </a:r>
                      <a:endParaRPr lang="en-US" sz="18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smtClean="0">
                          <a:latin typeface="Times New Roman"/>
                          <a:ea typeface="Malgun Gothic"/>
                          <a:cs typeface="Times New Roman"/>
                        </a:rPr>
                        <a:t>Age</a:t>
                      </a:r>
                      <a:br>
                        <a:rPr lang="en-US" sz="1800" b="1" kern="100" dirty="0" smtClean="0">
                          <a:latin typeface="Times New Roman"/>
                          <a:ea typeface="Malgun Gothic"/>
                          <a:cs typeface="Times New Roman"/>
                        </a:rPr>
                      </a:br>
                      <a:r>
                        <a:rPr lang="en-US" sz="1800" b="1" kern="100" dirty="0" smtClean="0">
                          <a:latin typeface="Times New Roman"/>
                          <a:ea typeface="Malgun Gothic"/>
                          <a:cs typeface="Times New Roman"/>
                        </a:rPr>
                        <a:t> </a:t>
                      </a:r>
                      <a:r>
                        <a:rPr lang="en-US" sz="1800" b="1" kern="100" dirty="0">
                          <a:latin typeface="Times New Roman"/>
                          <a:ea typeface="Malgun Gothic"/>
                          <a:cs typeface="Times New Roman"/>
                        </a:rPr>
                        <a:t>(mean)</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Gender</a:t>
                      </a:r>
                      <a:endParaRPr lang="en-US" sz="18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Class</a:t>
                      </a:r>
                      <a:endParaRPr lang="en-US" sz="18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Nationality</a:t>
                      </a:r>
                      <a:endParaRPr lang="en-US" sz="18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Place of </a:t>
                      </a:r>
                      <a:endParaRPr lang="en-US" sz="1800" b="1" kern="100" dirty="0" smtClean="0">
                        <a:latin typeface="Times New Roman"/>
                        <a:ea typeface="Malgun Gothic"/>
                        <a:cs typeface="Times New Roman"/>
                      </a:endParaRPr>
                    </a:p>
                    <a:p>
                      <a:pPr marL="0" marR="0" algn="just" latinLnBrk="1">
                        <a:lnSpc>
                          <a:spcPct val="150000"/>
                        </a:lnSpc>
                        <a:spcBef>
                          <a:spcPts val="0"/>
                        </a:spcBef>
                        <a:spcAft>
                          <a:spcPts val="0"/>
                        </a:spcAft>
                      </a:pPr>
                      <a:r>
                        <a:rPr lang="en-US" sz="1800" b="1" kern="100" dirty="0" smtClean="0">
                          <a:latin typeface="Times New Roman"/>
                          <a:ea typeface="Malgun Gothic"/>
                          <a:cs typeface="Times New Roman"/>
                        </a:rPr>
                        <a:t>Birth</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Age of </a:t>
                      </a:r>
                      <a:endParaRPr lang="en-US" sz="1800" b="1" kern="100" dirty="0" smtClean="0">
                        <a:latin typeface="Times New Roman"/>
                        <a:ea typeface="Malgun Gothic"/>
                        <a:cs typeface="Times New Roman"/>
                      </a:endParaRPr>
                    </a:p>
                    <a:p>
                      <a:pPr marL="0" marR="0" algn="just" latinLnBrk="1">
                        <a:lnSpc>
                          <a:spcPct val="150000"/>
                        </a:lnSpc>
                        <a:spcBef>
                          <a:spcPts val="0"/>
                        </a:spcBef>
                        <a:spcAft>
                          <a:spcPts val="0"/>
                        </a:spcAft>
                      </a:pPr>
                      <a:r>
                        <a:rPr lang="en-US" sz="1800" b="1" kern="100" dirty="0" smtClean="0">
                          <a:latin typeface="Times New Roman"/>
                          <a:ea typeface="Malgun Gothic"/>
                          <a:cs typeface="Times New Roman"/>
                        </a:rPr>
                        <a:t>Arrival</a:t>
                      </a:r>
                      <a:endParaRPr lang="en-US" sz="1800" b="1" kern="100" dirty="0">
                        <a:latin typeface="Batang"/>
                        <a:ea typeface="Malgun Gothic"/>
                        <a:cs typeface="Times New Roman"/>
                      </a:endParaRPr>
                    </a:p>
                    <a:p>
                      <a:pPr marL="0" marR="0" algn="just" latinLnBrk="1">
                        <a:lnSpc>
                          <a:spcPct val="150000"/>
                        </a:lnSpc>
                        <a:spcBef>
                          <a:spcPts val="0"/>
                        </a:spcBef>
                        <a:spcAft>
                          <a:spcPts val="0"/>
                        </a:spcAft>
                      </a:pPr>
                      <a:r>
                        <a:rPr lang="en-US" sz="1800" b="1" kern="100" dirty="0">
                          <a:latin typeface="Times New Roman"/>
                          <a:ea typeface="Malgun Gothic"/>
                          <a:cs typeface="Times New Roman"/>
                        </a:rPr>
                        <a:t>(mean)</a:t>
                      </a:r>
                      <a:endParaRPr lang="en-US" sz="1800" b="1" kern="100" dirty="0">
                        <a:latin typeface="Batang"/>
                        <a:ea typeface="Malgun Gothic"/>
                        <a:cs typeface="Times New Roman"/>
                      </a:endParaRPr>
                    </a:p>
                  </a:txBody>
                  <a:tcPr marL="68580" marR="68580" marT="0" marB="0"/>
                </a:tc>
              </a:tr>
              <a:tr h="1549400">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KI</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37</a:t>
                      </a:r>
                      <a:endParaRPr lang="en-US" sz="18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20.7</a:t>
                      </a:r>
                      <a:endParaRPr lang="en-US" sz="18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M=24</a:t>
                      </a:r>
                      <a:endParaRPr lang="en-US" sz="1800" b="1" kern="100" dirty="0">
                        <a:latin typeface="Batang"/>
                        <a:ea typeface="Malgun Gothic"/>
                        <a:cs typeface="Times New Roman"/>
                      </a:endParaRPr>
                    </a:p>
                    <a:p>
                      <a:pPr marL="0" marR="0" algn="just" latinLnBrk="1">
                        <a:lnSpc>
                          <a:spcPct val="150000"/>
                        </a:lnSpc>
                        <a:spcBef>
                          <a:spcPts val="0"/>
                        </a:spcBef>
                        <a:spcAft>
                          <a:spcPts val="0"/>
                        </a:spcAft>
                      </a:pPr>
                      <a:r>
                        <a:rPr lang="en-US" sz="1800" b="1" kern="100" dirty="0">
                          <a:latin typeface="Times New Roman"/>
                          <a:ea typeface="Malgun Gothic"/>
                          <a:cs typeface="Times New Roman"/>
                        </a:rPr>
                        <a:t>F=13</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1</a:t>
                      </a:r>
                      <a:r>
                        <a:rPr lang="en-US" sz="1800" b="1" kern="100" baseline="30000">
                          <a:latin typeface="Times New Roman"/>
                          <a:ea typeface="Malgun Gothic"/>
                          <a:cs typeface="Times New Roman"/>
                        </a:rPr>
                        <a:t>st</a:t>
                      </a:r>
                      <a:r>
                        <a:rPr lang="en-US" sz="1800" b="1" kern="100">
                          <a:latin typeface="Times New Roman"/>
                          <a:ea typeface="Malgun Gothic"/>
                          <a:cs typeface="Times New Roman"/>
                        </a:rPr>
                        <a:t>=15</a:t>
                      </a:r>
                      <a:endParaRPr lang="en-US" sz="1800" b="1" kern="100">
                        <a:latin typeface="Batang"/>
                        <a:ea typeface="Malgun Gothic"/>
                        <a:cs typeface="Times New Roman"/>
                      </a:endParaRPr>
                    </a:p>
                    <a:p>
                      <a:pPr marL="0" marR="0" algn="just" latinLnBrk="1">
                        <a:lnSpc>
                          <a:spcPct val="150000"/>
                        </a:lnSpc>
                        <a:spcBef>
                          <a:spcPts val="0"/>
                        </a:spcBef>
                        <a:spcAft>
                          <a:spcPts val="0"/>
                        </a:spcAft>
                      </a:pPr>
                      <a:r>
                        <a:rPr lang="en-US" sz="1800" b="1" kern="100">
                          <a:latin typeface="Times New Roman"/>
                          <a:ea typeface="Malgun Gothic"/>
                          <a:cs typeface="Times New Roman"/>
                        </a:rPr>
                        <a:t>2</a:t>
                      </a:r>
                      <a:r>
                        <a:rPr lang="en-US" sz="1800" b="1" kern="100" baseline="30000">
                          <a:latin typeface="Times New Roman"/>
                          <a:ea typeface="Malgun Gothic"/>
                          <a:cs typeface="Times New Roman"/>
                        </a:rPr>
                        <a:t>nd</a:t>
                      </a:r>
                      <a:r>
                        <a:rPr lang="en-US" sz="1800" b="1" kern="100">
                          <a:latin typeface="Times New Roman"/>
                          <a:ea typeface="Malgun Gothic"/>
                          <a:cs typeface="Times New Roman"/>
                        </a:rPr>
                        <a:t>=9</a:t>
                      </a:r>
                      <a:endParaRPr lang="en-US" sz="1800" b="1" kern="100">
                        <a:latin typeface="Batang"/>
                        <a:ea typeface="Malgun Gothic"/>
                        <a:cs typeface="Times New Roman"/>
                      </a:endParaRPr>
                    </a:p>
                    <a:p>
                      <a:pPr marL="0" marR="0" algn="just" latinLnBrk="1">
                        <a:lnSpc>
                          <a:spcPct val="150000"/>
                        </a:lnSpc>
                        <a:spcBef>
                          <a:spcPts val="0"/>
                        </a:spcBef>
                        <a:spcAft>
                          <a:spcPts val="0"/>
                        </a:spcAft>
                      </a:pPr>
                      <a:r>
                        <a:rPr lang="en-US" sz="1800" b="1" kern="100">
                          <a:latin typeface="Times New Roman"/>
                          <a:ea typeface="Malgun Gothic"/>
                          <a:cs typeface="Times New Roman"/>
                        </a:rPr>
                        <a:t>3</a:t>
                      </a:r>
                      <a:r>
                        <a:rPr lang="en-US" sz="1800" b="1" kern="100" baseline="30000">
                          <a:latin typeface="Times New Roman"/>
                          <a:ea typeface="Malgun Gothic"/>
                          <a:cs typeface="Times New Roman"/>
                        </a:rPr>
                        <a:t>rd</a:t>
                      </a:r>
                      <a:r>
                        <a:rPr lang="en-US" sz="1800" b="1" kern="100">
                          <a:latin typeface="Times New Roman"/>
                          <a:ea typeface="Malgun Gothic"/>
                          <a:cs typeface="Times New Roman"/>
                        </a:rPr>
                        <a:t>=4</a:t>
                      </a:r>
                      <a:endParaRPr lang="en-US" sz="1800" b="1" kern="100">
                        <a:latin typeface="Batang"/>
                        <a:ea typeface="Malgun Gothic"/>
                        <a:cs typeface="Times New Roman"/>
                      </a:endParaRPr>
                    </a:p>
                    <a:p>
                      <a:pPr marL="0" marR="0" algn="just" latinLnBrk="1">
                        <a:lnSpc>
                          <a:spcPct val="150000"/>
                        </a:lnSpc>
                        <a:spcBef>
                          <a:spcPts val="0"/>
                        </a:spcBef>
                        <a:spcAft>
                          <a:spcPts val="0"/>
                        </a:spcAft>
                      </a:pPr>
                      <a:r>
                        <a:rPr lang="en-US" sz="1800" b="1" kern="100">
                          <a:latin typeface="Times New Roman"/>
                          <a:ea typeface="Malgun Gothic"/>
                          <a:cs typeface="Times New Roman"/>
                        </a:rPr>
                        <a:t>4</a:t>
                      </a:r>
                      <a:r>
                        <a:rPr lang="en-US" sz="1800" b="1" kern="100" baseline="30000">
                          <a:latin typeface="Times New Roman"/>
                          <a:ea typeface="Malgun Gothic"/>
                          <a:cs typeface="Times New Roman"/>
                        </a:rPr>
                        <a:t>th</a:t>
                      </a:r>
                      <a:r>
                        <a:rPr lang="en-US" sz="1800" b="1" kern="100">
                          <a:latin typeface="Times New Roman"/>
                          <a:ea typeface="Malgun Gothic"/>
                          <a:cs typeface="Times New Roman"/>
                        </a:rPr>
                        <a:t>-8</a:t>
                      </a:r>
                      <a:endParaRPr lang="en-US" sz="18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Korean </a:t>
                      </a:r>
                      <a:endParaRPr lang="en-US" sz="1800" b="1" kern="100" dirty="0" smtClean="0">
                        <a:latin typeface="Times New Roman"/>
                        <a:ea typeface="Malgun Gothic"/>
                        <a:cs typeface="Times New Roman"/>
                      </a:endParaRPr>
                    </a:p>
                    <a:p>
                      <a:pPr marL="0" marR="0" algn="just" latinLnBrk="1">
                        <a:lnSpc>
                          <a:spcPct val="150000"/>
                        </a:lnSpc>
                        <a:spcBef>
                          <a:spcPts val="0"/>
                        </a:spcBef>
                        <a:spcAft>
                          <a:spcPts val="0"/>
                        </a:spcAft>
                      </a:pPr>
                      <a:r>
                        <a:rPr lang="en-US" sz="1800" b="1" kern="100" dirty="0" smtClean="0">
                          <a:latin typeface="Times New Roman"/>
                          <a:ea typeface="Malgun Gothic"/>
                          <a:cs typeface="Times New Roman"/>
                        </a:rPr>
                        <a:t>(</a:t>
                      </a:r>
                      <a:r>
                        <a:rPr lang="en-US" sz="1800" b="1" kern="100" dirty="0">
                          <a:latin typeface="Times New Roman"/>
                          <a:ea typeface="Malgun Gothic"/>
                          <a:cs typeface="Times New Roman"/>
                        </a:rPr>
                        <a:t>100%)</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smtClean="0">
                          <a:latin typeface="Times New Roman"/>
                          <a:ea typeface="Malgun Gothic"/>
                          <a:cs typeface="Times New Roman"/>
                        </a:rPr>
                        <a:t>Korea</a:t>
                      </a:r>
                      <a:endParaRPr lang="en-US" sz="1800" b="1" kern="100" dirty="0">
                        <a:latin typeface="Times New Roman"/>
                        <a:ea typeface="Malgun Gothic"/>
                        <a:cs typeface="Times New Roman"/>
                      </a:endParaRPr>
                    </a:p>
                    <a:p>
                      <a:pPr marL="0" marR="0" algn="just" latinLnBrk="1">
                        <a:lnSpc>
                          <a:spcPct val="150000"/>
                        </a:lnSpc>
                        <a:spcBef>
                          <a:spcPts val="0"/>
                        </a:spcBef>
                        <a:spcAft>
                          <a:spcPts val="0"/>
                        </a:spcAft>
                      </a:pPr>
                      <a:r>
                        <a:rPr lang="en-US" sz="1800" b="1" kern="100" dirty="0">
                          <a:latin typeface="Times New Roman"/>
                          <a:ea typeface="Malgun Gothic"/>
                          <a:cs typeface="Times New Roman"/>
                        </a:rPr>
                        <a:t>(100%)</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solidFill>
                            <a:srgbClr val="FF0000"/>
                          </a:solidFill>
                          <a:latin typeface="Times New Roman"/>
                          <a:ea typeface="Malgun Gothic"/>
                          <a:cs typeface="Times New Roman"/>
                        </a:rPr>
                        <a:t>12.9</a:t>
                      </a:r>
                      <a:endParaRPr lang="en-US" sz="1800" b="1" kern="100" dirty="0">
                        <a:solidFill>
                          <a:srgbClr val="FF0000"/>
                        </a:solidFill>
                        <a:latin typeface="Batang"/>
                        <a:ea typeface="Malgun Gothic"/>
                        <a:cs typeface="Times New Roman"/>
                      </a:endParaRPr>
                    </a:p>
                  </a:txBody>
                  <a:tcPr marL="68580" marR="68580" marT="0" marB="0"/>
                </a:tc>
              </a:tr>
              <a:tr h="1936750">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KA</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17</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21.6</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M=5</a:t>
                      </a:r>
                      <a:endParaRPr lang="en-US" sz="1800" b="1" kern="100" dirty="0">
                        <a:latin typeface="Batang"/>
                        <a:ea typeface="Malgun Gothic"/>
                        <a:cs typeface="Times New Roman"/>
                      </a:endParaRPr>
                    </a:p>
                    <a:p>
                      <a:pPr marL="0" marR="0" algn="just" latinLnBrk="1">
                        <a:lnSpc>
                          <a:spcPct val="150000"/>
                        </a:lnSpc>
                        <a:spcBef>
                          <a:spcPts val="0"/>
                        </a:spcBef>
                        <a:spcAft>
                          <a:spcPts val="0"/>
                        </a:spcAft>
                      </a:pPr>
                      <a:r>
                        <a:rPr lang="en-US" sz="1800" b="1" kern="100" dirty="0">
                          <a:latin typeface="Times New Roman"/>
                          <a:ea typeface="Malgun Gothic"/>
                          <a:cs typeface="Times New Roman"/>
                        </a:rPr>
                        <a:t>F=12</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1</a:t>
                      </a:r>
                      <a:r>
                        <a:rPr lang="en-US" sz="1800" b="1" kern="100" baseline="30000" dirty="0">
                          <a:latin typeface="Times New Roman"/>
                          <a:ea typeface="Malgun Gothic"/>
                          <a:cs typeface="Times New Roman"/>
                        </a:rPr>
                        <a:t>st</a:t>
                      </a:r>
                      <a:r>
                        <a:rPr lang="en-US" sz="1800" b="1" kern="100" dirty="0">
                          <a:latin typeface="Times New Roman"/>
                          <a:ea typeface="Malgun Gothic"/>
                          <a:cs typeface="Times New Roman"/>
                        </a:rPr>
                        <a:t>=6</a:t>
                      </a:r>
                      <a:endParaRPr lang="en-US" sz="1800" b="1" kern="100" dirty="0">
                        <a:latin typeface="Batang"/>
                        <a:ea typeface="Malgun Gothic"/>
                        <a:cs typeface="Times New Roman"/>
                      </a:endParaRPr>
                    </a:p>
                    <a:p>
                      <a:pPr marL="0" marR="0" algn="just" latinLnBrk="1">
                        <a:lnSpc>
                          <a:spcPct val="150000"/>
                        </a:lnSpc>
                        <a:spcBef>
                          <a:spcPts val="0"/>
                        </a:spcBef>
                        <a:spcAft>
                          <a:spcPts val="0"/>
                        </a:spcAft>
                      </a:pPr>
                      <a:r>
                        <a:rPr lang="en-US" sz="1800" b="1" kern="100" dirty="0">
                          <a:latin typeface="Times New Roman"/>
                          <a:ea typeface="Malgun Gothic"/>
                          <a:cs typeface="Times New Roman"/>
                        </a:rPr>
                        <a:t>2</a:t>
                      </a:r>
                      <a:r>
                        <a:rPr lang="en-US" sz="1800" b="1" kern="100" baseline="30000" dirty="0">
                          <a:latin typeface="Times New Roman"/>
                          <a:ea typeface="Malgun Gothic"/>
                          <a:cs typeface="Times New Roman"/>
                        </a:rPr>
                        <a:t>nd</a:t>
                      </a:r>
                      <a:r>
                        <a:rPr lang="en-US" sz="1800" b="1" kern="100" dirty="0">
                          <a:latin typeface="Times New Roman"/>
                          <a:ea typeface="Malgun Gothic"/>
                          <a:cs typeface="Times New Roman"/>
                        </a:rPr>
                        <a:t>=0</a:t>
                      </a:r>
                      <a:endParaRPr lang="en-US" sz="1800" b="1" kern="100" dirty="0">
                        <a:latin typeface="Batang"/>
                        <a:ea typeface="Malgun Gothic"/>
                        <a:cs typeface="Times New Roman"/>
                      </a:endParaRPr>
                    </a:p>
                    <a:p>
                      <a:pPr marL="0" marR="0" algn="just" latinLnBrk="1">
                        <a:lnSpc>
                          <a:spcPct val="150000"/>
                        </a:lnSpc>
                        <a:spcBef>
                          <a:spcPts val="0"/>
                        </a:spcBef>
                        <a:spcAft>
                          <a:spcPts val="0"/>
                        </a:spcAft>
                      </a:pPr>
                      <a:r>
                        <a:rPr lang="en-US" sz="1800" b="1" kern="100" dirty="0">
                          <a:latin typeface="Times New Roman"/>
                          <a:ea typeface="Malgun Gothic"/>
                          <a:cs typeface="Times New Roman"/>
                        </a:rPr>
                        <a:t>3</a:t>
                      </a:r>
                      <a:r>
                        <a:rPr lang="en-US" sz="1800" b="1" kern="100" baseline="30000" dirty="0">
                          <a:latin typeface="Times New Roman"/>
                          <a:ea typeface="Malgun Gothic"/>
                          <a:cs typeface="Times New Roman"/>
                        </a:rPr>
                        <a:t>rd</a:t>
                      </a:r>
                      <a:r>
                        <a:rPr lang="en-US" sz="1800" b="1" kern="100" dirty="0">
                          <a:latin typeface="Times New Roman"/>
                          <a:ea typeface="Malgun Gothic"/>
                          <a:cs typeface="Times New Roman"/>
                        </a:rPr>
                        <a:t>=2</a:t>
                      </a:r>
                      <a:endParaRPr lang="en-US" sz="1800" b="1" kern="100" dirty="0">
                        <a:latin typeface="Batang"/>
                        <a:ea typeface="Malgun Gothic"/>
                        <a:cs typeface="Times New Roman"/>
                      </a:endParaRPr>
                    </a:p>
                    <a:p>
                      <a:pPr marL="0" marR="0" algn="just" latinLnBrk="1">
                        <a:lnSpc>
                          <a:spcPct val="150000"/>
                        </a:lnSpc>
                        <a:spcBef>
                          <a:spcPts val="0"/>
                        </a:spcBef>
                        <a:spcAft>
                          <a:spcPts val="0"/>
                        </a:spcAft>
                      </a:pPr>
                      <a:r>
                        <a:rPr lang="en-US" sz="1800" b="1" kern="100" dirty="0">
                          <a:latin typeface="Times New Roman"/>
                          <a:ea typeface="Malgun Gothic"/>
                          <a:cs typeface="Times New Roman"/>
                        </a:rPr>
                        <a:t>4</a:t>
                      </a:r>
                      <a:r>
                        <a:rPr lang="en-US" sz="1800" b="1" kern="100" baseline="30000" dirty="0">
                          <a:latin typeface="Times New Roman"/>
                          <a:ea typeface="Malgun Gothic"/>
                          <a:cs typeface="Times New Roman"/>
                        </a:rPr>
                        <a:t>th</a:t>
                      </a:r>
                      <a:r>
                        <a:rPr lang="en-US" sz="1800" b="1" kern="100" dirty="0">
                          <a:latin typeface="Times New Roman"/>
                          <a:ea typeface="Malgun Gothic"/>
                          <a:cs typeface="Times New Roman"/>
                        </a:rPr>
                        <a:t>=2</a:t>
                      </a:r>
                      <a:endParaRPr lang="en-US" sz="1800" b="1" kern="100" dirty="0">
                        <a:latin typeface="Batang"/>
                        <a:ea typeface="Malgun Gothic"/>
                        <a:cs typeface="Times New Roman"/>
                      </a:endParaRPr>
                    </a:p>
                    <a:p>
                      <a:pPr marL="0" marR="0" algn="just" latinLnBrk="1">
                        <a:lnSpc>
                          <a:spcPct val="150000"/>
                        </a:lnSpc>
                        <a:spcBef>
                          <a:spcPts val="0"/>
                        </a:spcBef>
                        <a:spcAft>
                          <a:spcPts val="0"/>
                        </a:spcAft>
                      </a:pPr>
                      <a:r>
                        <a:rPr lang="en-US" sz="1800" b="1" kern="100" dirty="0">
                          <a:latin typeface="Times New Roman"/>
                          <a:ea typeface="Malgun Gothic"/>
                          <a:cs typeface="Times New Roman"/>
                        </a:rPr>
                        <a:t>Grad=7</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US=15 </a:t>
                      </a:r>
                      <a:endParaRPr lang="en-US" sz="1800" b="1" kern="100" dirty="0" smtClean="0">
                        <a:latin typeface="Times New Roman"/>
                        <a:ea typeface="Malgun Gothic"/>
                        <a:cs typeface="Times New Roman"/>
                      </a:endParaRPr>
                    </a:p>
                    <a:p>
                      <a:pPr marL="0" marR="0" algn="just" latinLnBrk="1">
                        <a:lnSpc>
                          <a:spcPct val="150000"/>
                        </a:lnSpc>
                        <a:spcBef>
                          <a:spcPts val="0"/>
                        </a:spcBef>
                        <a:spcAft>
                          <a:spcPts val="0"/>
                        </a:spcAft>
                      </a:pPr>
                      <a:r>
                        <a:rPr lang="en-US" sz="1800" b="1" kern="100" dirty="0" smtClean="0">
                          <a:latin typeface="Times New Roman"/>
                          <a:ea typeface="Malgun Gothic"/>
                          <a:cs typeface="Times New Roman"/>
                        </a:rPr>
                        <a:t>(</a:t>
                      </a:r>
                      <a:r>
                        <a:rPr lang="en-US" sz="1800" b="1" kern="100" dirty="0">
                          <a:latin typeface="Times New Roman"/>
                          <a:ea typeface="Malgun Gothic"/>
                          <a:cs typeface="Times New Roman"/>
                        </a:rPr>
                        <a:t>88.2%)</a:t>
                      </a:r>
                      <a:endParaRPr lang="en-US" sz="1800" b="1" kern="100" dirty="0">
                        <a:latin typeface="Batang"/>
                        <a:ea typeface="Malgun Gothic"/>
                        <a:cs typeface="Times New Roman"/>
                      </a:endParaRPr>
                    </a:p>
                    <a:p>
                      <a:pPr marL="0" marR="0" algn="just" latinLnBrk="1">
                        <a:lnSpc>
                          <a:spcPct val="150000"/>
                        </a:lnSpc>
                        <a:spcBef>
                          <a:spcPts val="0"/>
                        </a:spcBef>
                        <a:spcAft>
                          <a:spcPts val="0"/>
                        </a:spcAft>
                      </a:pPr>
                      <a:r>
                        <a:rPr lang="en-US" sz="1800" b="1" kern="100" dirty="0" smtClean="0">
                          <a:latin typeface="Times New Roman"/>
                          <a:ea typeface="Malgun Gothic"/>
                          <a:cs typeface="Times New Roman"/>
                        </a:rPr>
                        <a:t>Both=2</a:t>
                      </a:r>
                    </a:p>
                    <a:p>
                      <a:pPr marL="0" marR="0" algn="just" latinLnBrk="1">
                        <a:lnSpc>
                          <a:spcPct val="150000"/>
                        </a:lnSpc>
                        <a:spcBef>
                          <a:spcPts val="0"/>
                        </a:spcBef>
                        <a:spcAft>
                          <a:spcPts val="0"/>
                        </a:spcAft>
                      </a:pPr>
                      <a:r>
                        <a:rPr lang="en-US" sz="1800" b="1" kern="100" dirty="0" smtClean="0">
                          <a:latin typeface="Times New Roman"/>
                          <a:ea typeface="Malgun Gothic"/>
                          <a:cs typeface="Times New Roman"/>
                        </a:rPr>
                        <a:t> </a:t>
                      </a:r>
                      <a:r>
                        <a:rPr lang="en-US" sz="1800" b="1" kern="100" dirty="0">
                          <a:latin typeface="Times New Roman"/>
                          <a:ea typeface="Malgun Gothic"/>
                          <a:cs typeface="Times New Roman"/>
                        </a:rPr>
                        <a:t>(12%)</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smtClean="0">
                          <a:latin typeface="Times New Roman"/>
                          <a:ea typeface="Malgun Gothic"/>
                          <a:cs typeface="Times New Roman"/>
                        </a:rPr>
                        <a:t>Korea=3 </a:t>
                      </a:r>
                    </a:p>
                    <a:p>
                      <a:pPr marL="0" marR="0" algn="just" latinLnBrk="1">
                        <a:lnSpc>
                          <a:spcPct val="150000"/>
                        </a:lnSpc>
                        <a:spcBef>
                          <a:spcPts val="0"/>
                        </a:spcBef>
                        <a:spcAft>
                          <a:spcPts val="0"/>
                        </a:spcAft>
                      </a:pPr>
                      <a:r>
                        <a:rPr lang="en-US" sz="1800" b="1" kern="100" dirty="0" smtClean="0">
                          <a:latin typeface="Times New Roman"/>
                          <a:ea typeface="Malgun Gothic"/>
                          <a:cs typeface="Times New Roman"/>
                        </a:rPr>
                        <a:t>(</a:t>
                      </a:r>
                      <a:r>
                        <a:rPr lang="en-US" sz="1800" b="1" kern="100" dirty="0">
                          <a:latin typeface="Times New Roman"/>
                          <a:ea typeface="Malgun Gothic"/>
                          <a:cs typeface="Times New Roman"/>
                        </a:rPr>
                        <a:t>17.6%)</a:t>
                      </a:r>
                    </a:p>
                    <a:p>
                      <a:pPr marL="0" marR="0" algn="just" latinLnBrk="1">
                        <a:lnSpc>
                          <a:spcPct val="150000"/>
                        </a:lnSpc>
                        <a:spcBef>
                          <a:spcPts val="0"/>
                        </a:spcBef>
                        <a:spcAft>
                          <a:spcPts val="0"/>
                        </a:spcAft>
                      </a:pPr>
                      <a:r>
                        <a:rPr lang="en-US" sz="1800" b="1" kern="100" dirty="0">
                          <a:latin typeface="Times New Roman"/>
                          <a:ea typeface="Malgun Gothic"/>
                          <a:cs typeface="Times New Roman"/>
                        </a:rPr>
                        <a:t>US=14 </a:t>
                      </a:r>
                      <a:endParaRPr lang="en-US" sz="1800" b="1" kern="100" dirty="0" smtClean="0">
                        <a:latin typeface="Times New Roman"/>
                        <a:ea typeface="Malgun Gothic"/>
                        <a:cs typeface="Times New Roman"/>
                      </a:endParaRPr>
                    </a:p>
                    <a:p>
                      <a:pPr marL="0" marR="0" algn="just" latinLnBrk="1">
                        <a:lnSpc>
                          <a:spcPct val="150000"/>
                        </a:lnSpc>
                        <a:spcBef>
                          <a:spcPts val="0"/>
                        </a:spcBef>
                        <a:spcAft>
                          <a:spcPts val="0"/>
                        </a:spcAft>
                      </a:pPr>
                      <a:r>
                        <a:rPr lang="en-US" sz="1800" b="1" kern="100" dirty="0" smtClean="0">
                          <a:latin typeface="Times New Roman"/>
                          <a:ea typeface="Malgun Gothic"/>
                          <a:cs typeface="Times New Roman"/>
                        </a:rPr>
                        <a:t>(</a:t>
                      </a:r>
                      <a:r>
                        <a:rPr lang="en-US" sz="1800" b="1" kern="100" dirty="0">
                          <a:latin typeface="Times New Roman"/>
                          <a:ea typeface="Malgun Gothic"/>
                          <a:cs typeface="Times New Roman"/>
                        </a:rPr>
                        <a:t>82.4%)</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solidFill>
                            <a:srgbClr val="FF0000"/>
                          </a:solidFill>
                          <a:latin typeface="Times New Roman"/>
                          <a:ea typeface="Malgun Gothic"/>
                          <a:cs typeface="Times New Roman"/>
                        </a:rPr>
                        <a:t>9.8 </a:t>
                      </a:r>
                      <a:endParaRPr lang="en-US" sz="1800" b="1" kern="100" dirty="0">
                        <a:solidFill>
                          <a:srgbClr val="FF0000"/>
                        </a:solidFill>
                        <a:latin typeface="Batang"/>
                        <a:ea typeface="Malgun Gothic"/>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44562"/>
          </a:xfrm>
        </p:spPr>
        <p:txBody>
          <a:bodyPr/>
          <a:lstStyle/>
          <a:p>
            <a:r>
              <a:rPr lang="en-US" dirty="0" smtClean="0">
                <a:solidFill>
                  <a:srgbClr val="5A2120"/>
                </a:solidFill>
              </a:rPr>
              <a:t>Education Pattern</a:t>
            </a:r>
            <a:endParaRPr lang="en-US" dirty="0">
              <a:solidFill>
                <a:srgbClr val="5A2120"/>
              </a:solidFill>
            </a:endParaRPr>
          </a:p>
        </p:txBody>
      </p:sp>
      <p:graphicFrame>
        <p:nvGraphicFramePr>
          <p:cNvPr id="4" name="Content Placeholder 3"/>
          <p:cNvGraphicFramePr>
            <a:graphicFrameLocks noGrp="1"/>
          </p:cNvGraphicFramePr>
          <p:nvPr>
            <p:ph idx="1"/>
          </p:nvPr>
        </p:nvGraphicFramePr>
        <p:xfrm>
          <a:off x="457200" y="1371599"/>
          <a:ext cx="8229600" cy="4778819"/>
        </p:xfrm>
        <a:graphic>
          <a:graphicData uri="http://schemas.openxmlformats.org/drawingml/2006/table">
            <a:tbl>
              <a:tblPr firstRow="1" bandRow="1">
                <a:tableStyleId>{5C22544A-7EE6-4342-B048-85BDC9FD1C3A}</a:tableStyleId>
              </a:tblPr>
              <a:tblGrid>
                <a:gridCol w="990600"/>
                <a:gridCol w="838200"/>
                <a:gridCol w="914400"/>
                <a:gridCol w="914400"/>
                <a:gridCol w="914400"/>
                <a:gridCol w="914400"/>
                <a:gridCol w="914400"/>
                <a:gridCol w="914400"/>
                <a:gridCol w="914400"/>
              </a:tblGrid>
              <a:tr h="389699">
                <a:tc rowSpan="2">
                  <a:txBody>
                    <a:bodyPr/>
                    <a:lstStyle/>
                    <a:p>
                      <a:pPr marL="0" marR="0" algn="just" latinLnBrk="1">
                        <a:lnSpc>
                          <a:spcPct val="150000"/>
                        </a:lnSpc>
                        <a:spcBef>
                          <a:spcPts val="0"/>
                        </a:spcBef>
                        <a:spcAft>
                          <a:spcPts val="0"/>
                        </a:spcAft>
                      </a:pPr>
                      <a:endParaRPr lang="en-US" sz="1800" kern="100" dirty="0">
                        <a:latin typeface="Times New Roman"/>
                        <a:ea typeface="Malgun Gothic"/>
                        <a:cs typeface="Times New Roman"/>
                      </a:endParaRPr>
                    </a:p>
                  </a:txBody>
                  <a:tcPr marL="68580" marR="68580" marT="0" marB="0"/>
                </a:tc>
                <a:tc gridSpan="4">
                  <a:txBody>
                    <a:bodyPr/>
                    <a:lstStyle/>
                    <a:p>
                      <a:pPr marL="0" marR="0" algn="just" latinLnBrk="1">
                        <a:lnSpc>
                          <a:spcPct val="150000"/>
                        </a:lnSpc>
                        <a:spcBef>
                          <a:spcPts val="0"/>
                        </a:spcBef>
                        <a:spcAft>
                          <a:spcPts val="0"/>
                        </a:spcAft>
                      </a:pPr>
                      <a:r>
                        <a:rPr lang="en-US" sz="1600" b="1" kern="100">
                          <a:latin typeface="Times New Roman"/>
                          <a:ea typeface="Malgun Gothic"/>
                          <a:cs typeface="Times New Roman"/>
                        </a:rPr>
                        <a:t>KI</a:t>
                      </a:r>
                      <a:endParaRPr lang="en-US" sz="1600" b="1" kern="100">
                        <a:latin typeface="Batang"/>
                        <a:ea typeface="Malgun Gothic"/>
                        <a:cs typeface="Times New Roman"/>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algn="just" latinLnBrk="1">
                        <a:lnSpc>
                          <a:spcPct val="150000"/>
                        </a:lnSpc>
                        <a:spcBef>
                          <a:spcPts val="0"/>
                        </a:spcBef>
                        <a:spcAft>
                          <a:spcPts val="0"/>
                        </a:spcAft>
                      </a:pPr>
                      <a:r>
                        <a:rPr lang="en-US" sz="1600" kern="100">
                          <a:latin typeface="Times New Roman"/>
                          <a:ea typeface="Malgun Gothic"/>
                          <a:cs typeface="Times New Roman"/>
                        </a:rPr>
                        <a:t>KA</a:t>
                      </a:r>
                      <a:endParaRPr lang="en-US" sz="1600" kern="100">
                        <a:latin typeface="Batang"/>
                        <a:ea typeface="Malgun Gothic"/>
                        <a:cs typeface="Times New Roman"/>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r>
              <a:tr h="1093294">
                <a:tc vMerge="1">
                  <a:txBody>
                    <a:bodyPr/>
                    <a:lstStyle/>
                    <a:p>
                      <a:endParaRPr lang="en-US"/>
                    </a:p>
                  </a:txBody>
                  <a:tcPr/>
                </a:tc>
                <a:tc>
                  <a:txBody>
                    <a:bodyPr/>
                    <a:lstStyle/>
                    <a:p>
                      <a:pPr marL="0" marR="0" algn="just" latinLnBrk="1">
                        <a:lnSpc>
                          <a:spcPct val="150000"/>
                        </a:lnSpc>
                        <a:spcBef>
                          <a:spcPts val="0"/>
                        </a:spcBef>
                        <a:spcAft>
                          <a:spcPts val="0"/>
                        </a:spcAft>
                      </a:pPr>
                      <a:r>
                        <a:rPr lang="en-US" sz="1800" kern="100" dirty="0" smtClean="0">
                          <a:latin typeface="Times New Roman"/>
                          <a:ea typeface="Malgun Gothic"/>
                          <a:cs typeface="Times New Roman"/>
                        </a:rPr>
                        <a:t>Korea</a:t>
                      </a:r>
                      <a:endParaRPr lang="en-US" sz="1800" kern="100" dirty="0">
                        <a:latin typeface="Times New Roman"/>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600" b="1" kern="100" dirty="0" smtClean="0">
                          <a:latin typeface="Batang"/>
                          <a:ea typeface="Malgun Gothic"/>
                          <a:cs typeface="Times New Roman"/>
                        </a:rPr>
                        <a:t>Eng </a:t>
                      </a:r>
                    </a:p>
                    <a:p>
                      <a:pPr marL="0" marR="0" algn="just" latinLnBrk="1">
                        <a:lnSpc>
                          <a:spcPct val="150000"/>
                        </a:lnSpc>
                        <a:spcBef>
                          <a:spcPts val="0"/>
                        </a:spcBef>
                        <a:spcAft>
                          <a:spcPts val="0"/>
                        </a:spcAft>
                      </a:pPr>
                      <a:r>
                        <a:rPr lang="en-US" sz="1600" b="1" kern="100" dirty="0" smtClean="0">
                          <a:latin typeface="Batang"/>
                          <a:ea typeface="Malgun Gothic"/>
                          <a:cs typeface="Times New Roman"/>
                        </a:rPr>
                        <a:t>Country</a:t>
                      </a:r>
                      <a:endParaRPr lang="en-US" sz="1600" b="1" kern="100" dirty="0">
                        <a:latin typeface="Batang"/>
                        <a:ea typeface="Malgun Gothic"/>
                        <a:cs typeface="Times New Roman"/>
                      </a:endParaRPr>
                    </a:p>
                    <a:p>
                      <a:pPr marL="0" marR="0" algn="just" latinLnBrk="1">
                        <a:lnSpc>
                          <a:spcPct val="150000"/>
                        </a:lnSpc>
                        <a:spcBef>
                          <a:spcPts val="0"/>
                        </a:spcBef>
                        <a:spcAft>
                          <a:spcPts val="0"/>
                        </a:spcAft>
                      </a:pPr>
                      <a:endParaRPr lang="en-US" sz="16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kern="100" dirty="0">
                          <a:latin typeface="Times New Roman"/>
                          <a:ea typeface="Malgun Gothic"/>
                          <a:cs typeface="Times New Roman"/>
                        </a:rPr>
                        <a:t>Both</a:t>
                      </a:r>
                      <a:endParaRPr lang="en-US" sz="1800"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kern="100">
                          <a:latin typeface="Times New Roman"/>
                          <a:ea typeface="Malgun Gothic"/>
                          <a:cs typeface="Times New Roman"/>
                        </a:rPr>
                        <a:t>Other</a:t>
                      </a:r>
                      <a:endParaRPr lang="en-US" sz="1800"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kern="100" dirty="0" smtClean="0">
                          <a:latin typeface="Times New Roman"/>
                          <a:ea typeface="Malgun Gothic"/>
                          <a:cs typeface="Times New Roman"/>
                        </a:rPr>
                        <a:t>Korea</a:t>
                      </a:r>
                      <a:endParaRPr lang="en-US" sz="1800" kern="100" dirty="0">
                        <a:latin typeface="Times New Roman"/>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600" kern="100" dirty="0" smtClean="0">
                          <a:latin typeface="Times New Roman"/>
                          <a:ea typeface="Malgun Gothic"/>
                          <a:cs typeface="Times New Roman"/>
                        </a:rPr>
                        <a:t> </a:t>
                      </a:r>
                      <a:r>
                        <a:rPr lang="en-US" sz="1600" b="1" kern="100" dirty="0" smtClean="0">
                          <a:latin typeface="Batang"/>
                          <a:ea typeface="Malgun Gothic"/>
                          <a:cs typeface="Times New Roman"/>
                        </a:rPr>
                        <a:t>Eng </a:t>
                      </a:r>
                    </a:p>
                    <a:p>
                      <a:pPr marL="0" marR="0" algn="just" latinLnBrk="1">
                        <a:lnSpc>
                          <a:spcPct val="150000"/>
                        </a:lnSpc>
                        <a:spcBef>
                          <a:spcPts val="0"/>
                        </a:spcBef>
                        <a:spcAft>
                          <a:spcPts val="0"/>
                        </a:spcAft>
                      </a:pPr>
                      <a:r>
                        <a:rPr lang="en-US" sz="1600" b="1" kern="100" dirty="0" smtClean="0">
                          <a:latin typeface="Batang"/>
                          <a:ea typeface="Malgun Gothic"/>
                          <a:cs typeface="Times New Roman"/>
                        </a:rPr>
                        <a:t>Country</a:t>
                      </a:r>
                    </a:p>
                    <a:p>
                      <a:pPr marL="0" marR="0" algn="just" latinLnBrk="1">
                        <a:lnSpc>
                          <a:spcPct val="150000"/>
                        </a:lnSpc>
                        <a:spcBef>
                          <a:spcPts val="0"/>
                        </a:spcBef>
                        <a:spcAft>
                          <a:spcPts val="0"/>
                        </a:spcAft>
                      </a:pPr>
                      <a:endParaRPr lang="en-US" sz="1600"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kern="100">
                          <a:latin typeface="Times New Roman"/>
                          <a:ea typeface="Malgun Gothic"/>
                          <a:cs typeface="Times New Roman"/>
                        </a:rPr>
                        <a:t>Both</a:t>
                      </a:r>
                      <a:endParaRPr lang="en-US" sz="1800"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kern="100">
                          <a:latin typeface="Times New Roman"/>
                          <a:ea typeface="Malgun Gothic"/>
                          <a:cs typeface="Times New Roman"/>
                        </a:rPr>
                        <a:t>Other</a:t>
                      </a:r>
                      <a:endParaRPr lang="en-US" sz="1800" kern="100">
                        <a:latin typeface="Batang"/>
                        <a:ea typeface="Malgun Gothic"/>
                        <a:cs typeface="Times New Roman"/>
                      </a:endParaRPr>
                    </a:p>
                  </a:txBody>
                  <a:tcPr marL="68580" marR="68580" marT="0" marB="0"/>
                </a:tc>
              </a:tr>
              <a:tr h="810162">
                <a:tc>
                  <a:txBody>
                    <a:bodyPr/>
                    <a:lstStyle/>
                    <a:p>
                      <a:pPr marL="0" marR="0" algn="just" latinLnBrk="1">
                        <a:lnSpc>
                          <a:spcPct val="150000"/>
                        </a:lnSpc>
                        <a:spcBef>
                          <a:spcPts val="0"/>
                        </a:spcBef>
                        <a:spcAft>
                          <a:spcPts val="0"/>
                        </a:spcAft>
                      </a:pPr>
                      <a:r>
                        <a:rPr lang="en-US" sz="1800" b="1" kern="100" dirty="0" smtClean="0">
                          <a:latin typeface="Times New Roman"/>
                          <a:ea typeface="Malgun Gothic"/>
                          <a:cs typeface="Times New Roman"/>
                        </a:rPr>
                        <a:t>Pre-</a:t>
                      </a:r>
                      <a:br>
                        <a:rPr lang="en-US" sz="1800" b="1" kern="100" dirty="0" smtClean="0">
                          <a:latin typeface="Times New Roman"/>
                          <a:ea typeface="Malgun Gothic"/>
                          <a:cs typeface="Times New Roman"/>
                        </a:rPr>
                      </a:br>
                      <a:r>
                        <a:rPr lang="en-US" sz="1800" b="1" kern="100" dirty="0" smtClean="0">
                          <a:latin typeface="Times New Roman"/>
                          <a:ea typeface="Malgun Gothic"/>
                          <a:cs typeface="Times New Roman"/>
                        </a:rPr>
                        <a:t>Primary</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32 </a:t>
                      </a:r>
                      <a:endParaRPr lang="en-US" sz="1800" b="1" kern="100" dirty="0" smtClean="0">
                        <a:latin typeface="Times New Roman"/>
                        <a:ea typeface="Malgun Gothic"/>
                        <a:cs typeface="Times New Roman"/>
                      </a:endParaRPr>
                    </a:p>
                    <a:p>
                      <a:pPr marL="0" marR="0" algn="just" latinLnBrk="1">
                        <a:lnSpc>
                          <a:spcPct val="150000"/>
                        </a:lnSpc>
                        <a:spcBef>
                          <a:spcPts val="0"/>
                        </a:spcBef>
                        <a:spcAft>
                          <a:spcPts val="0"/>
                        </a:spcAft>
                      </a:pPr>
                      <a:r>
                        <a:rPr lang="en-US" sz="1800" b="1" kern="100" dirty="0" smtClean="0">
                          <a:latin typeface="Times New Roman"/>
                          <a:ea typeface="Malgun Gothic"/>
                          <a:cs typeface="Times New Roman"/>
                        </a:rPr>
                        <a:t>(</a:t>
                      </a:r>
                      <a:r>
                        <a:rPr lang="en-US" sz="1800" b="1" kern="100" dirty="0">
                          <a:latin typeface="Times New Roman"/>
                          <a:ea typeface="Malgun Gothic"/>
                          <a:cs typeface="Times New Roman"/>
                        </a:rPr>
                        <a:t>88%)</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2 </a:t>
                      </a:r>
                      <a:endParaRPr lang="en-US" sz="1800" b="1" kern="100">
                        <a:latin typeface="Batang"/>
                        <a:ea typeface="Malgun Gothic"/>
                        <a:cs typeface="Times New Roman"/>
                      </a:endParaRPr>
                    </a:p>
                    <a:p>
                      <a:pPr marL="0" marR="0" algn="just" latinLnBrk="1">
                        <a:lnSpc>
                          <a:spcPct val="150000"/>
                        </a:lnSpc>
                        <a:spcBef>
                          <a:spcPts val="0"/>
                        </a:spcBef>
                        <a:spcAft>
                          <a:spcPts val="0"/>
                        </a:spcAft>
                      </a:pPr>
                      <a:r>
                        <a:rPr lang="en-US" sz="1800" b="1" kern="100">
                          <a:latin typeface="Times New Roman"/>
                          <a:ea typeface="Malgun Gothic"/>
                          <a:cs typeface="Times New Roman"/>
                        </a:rPr>
                        <a:t>(5%)</a:t>
                      </a:r>
                      <a:endParaRPr lang="en-US" sz="18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0</a:t>
                      </a:r>
                      <a:endParaRPr lang="en-US" sz="1800" b="1" kern="100">
                        <a:latin typeface="Batang"/>
                        <a:ea typeface="Malgun Gothic"/>
                        <a:cs typeface="Times New Roman"/>
                      </a:endParaRPr>
                    </a:p>
                    <a:p>
                      <a:pPr marL="0" marR="0" algn="just" latinLnBrk="1">
                        <a:lnSpc>
                          <a:spcPct val="150000"/>
                        </a:lnSpc>
                        <a:spcBef>
                          <a:spcPts val="0"/>
                        </a:spcBef>
                        <a:spcAft>
                          <a:spcPts val="0"/>
                        </a:spcAft>
                      </a:pPr>
                      <a:r>
                        <a:rPr lang="en-US" sz="1800" b="1" kern="100">
                          <a:latin typeface="Times New Roman"/>
                          <a:ea typeface="Malgun Gothic"/>
                          <a:cs typeface="Times New Roman"/>
                        </a:rPr>
                        <a:t>(0%)</a:t>
                      </a:r>
                      <a:endParaRPr lang="en-US" sz="18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2</a:t>
                      </a:r>
                      <a:endParaRPr lang="en-US" sz="1800" b="1" kern="100">
                        <a:latin typeface="Batang"/>
                        <a:ea typeface="Malgun Gothic"/>
                        <a:cs typeface="Times New Roman"/>
                      </a:endParaRPr>
                    </a:p>
                    <a:p>
                      <a:pPr marL="0" marR="0" algn="just" latinLnBrk="1">
                        <a:lnSpc>
                          <a:spcPct val="150000"/>
                        </a:lnSpc>
                        <a:spcBef>
                          <a:spcPts val="0"/>
                        </a:spcBef>
                        <a:spcAft>
                          <a:spcPts val="0"/>
                        </a:spcAft>
                      </a:pPr>
                      <a:r>
                        <a:rPr lang="en-US" sz="1800" b="1" kern="100">
                          <a:latin typeface="Times New Roman"/>
                          <a:ea typeface="Malgun Gothic"/>
                          <a:cs typeface="Times New Roman"/>
                        </a:rPr>
                        <a:t>(5%)</a:t>
                      </a:r>
                      <a:endParaRPr lang="en-US" sz="18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5</a:t>
                      </a:r>
                      <a:endParaRPr lang="en-US" sz="1800" b="1" kern="100">
                        <a:latin typeface="Batang"/>
                        <a:ea typeface="Malgun Gothic"/>
                        <a:cs typeface="Times New Roman"/>
                      </a:endParaRPr>
                    </a:p>
                    <a:p>
                      <a:pPr marL="0" marR="0" algn="just" latinLnBrk="1">
                        <a:lnSpc>
                          <a:spcPct val="150000"/>
                        </a:lnSpc>
                        <a:spcBef>
                          <a:spcPts val="0"/>
                        </a:spcBef>
                        <a:spcAft>
                          <a:spcPts val="0"/>
                        </a:spcAft>
                      </a:pPr>
                      <a:r>
                        <a:rPr lang="en-US" sz="1800" b="1" kern="100">
                          <a:latin typeface="Times New Roman"/>
                          <a:ea typeface="Malgun Gothic"/>
                          <a:cs typeface="Times New Roman"/>
                        </a:rPr>
                        <a:t>(29%)</a:t>
                      </a:r>
                      <a:endParaRPr lang="en-US" sz="18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12</a:t>
                      </a:r>
                      <a:endParaRPr lang="en-US" sz="1800" b="1" kern="100">
                        <a:latin typeface="Batang"/>
                        <a:ea typeface="Malgun Gothic"/>
                        <a:cs typeface="Times New Roman"/>
                      </a:endParaRPr>
                    </a:p>
                    <a:p>
                      <a:pPr marL="0" marR="0" algn="just" latinLnBrk="1">
                        <a:lnSpc>
                          <a:spcPct val="150000"/>
                        </a:lnSpc>
                        <a:spcBef>
                          <a:spcPts val="0"/>
                        </a:spcBef>
                        <a:spcAft>
                          <a:spcPts val="0"/>
                        </a:spcAft>
                      </a:pPr>
                      <a:r>
                        <a:rPr lang="en-US" sz="1800" b="1" kern="100">
                          <a:latin typeface="Times New Roman"/>
                          <a:ea typeface="Malgun Gothic"/>
                          <a:cs typeface="Times New Roman"/>
                        </a:rPr>
                        <a:t>(71%)</a:t>
                      </a:r>
                      <a:endParaRPr lang="en-US" sz="18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0</a:t>
                      </a:r>
                      <a:endParaRPr lang="en-US" sz="18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0</a:t>
                      </a:r>
                      <a:endParaRPr lang="en-US" sz="1800" b="1" kern="100">
                        <a:latin typeface="Batang"/>
                        <a:ea typeface="Malgun Gothic"/>
                        <a:cs typeface="Times New Roman"/>
                      </a:endParaRPr>
                    </a:p>
                  </a:txBody>
                  <a:tcPr marL="68580" marR="68580" marT="0" marB="0"/>
                </a:tc>
              </a:tr>
              <a:tr h="810162">
                <a:tc>
                  <a:txBody>
                    <a:bodyPr/>
                    <a:lstStyle/>
                    <a:p>
                      <a:pPr marL="0" marR="0" algn="just" latinLnBrk="1">
                        <a:lnSpc>
                          <a:spcPct val="150000"/>
                        </a:lnSpc>
                        <a:spcBef>
                          <a:spcPts val="0"/>
                        </a:spcBef>
                        <a:spcAft>
                          <a:spcPts val="0"/>
                        </a:spcAft>
                      </a:pPr>
                      <a:r>
                        <a:rPr lang="en-US" sz="1800" b="1" kern="100" dirty="0" smtClean="0">
                          <a:latin typeface="Times New Roman"/>
                          <a:ea typeface="Malgun Gothic"/>
                          <a:cs typeface="Times New Roman"/>
                        </a:rPr>
                        <a:t>Primary</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26 </a:t>
                      </a:r>
                      <a:endParaRPr lang="en-US" sz="1800" b="1" kern="100" dirty="0" smtClean="0">
                        <a:latin typeface="Times New Roman"/>
                        <a:ea typeface="Malgun Gothic"/>
                        <a:cs typeface="Times New Roman"/>
                      </a:endParaRPr>
                    </a:p>
                    <a:p>
                      <a:pPr marL="0" marR="0" algn="just" latinLnBrk="1">
                        <a:lnSpc>
                          <a:spcPct val="150000"/>
                        </a:lnSpc>
                        <a:spcBef>
                          <a:spcPts val="0"/>
                        </a:spcBef>
                        <a:spcAft>
                          <a:spcPts val="0"/>
                        </a:spcAft>
                      </a:pPr>
                      <a:r>
                        <a:rPr lang="en-US" sz="1800" b="1" kern="100" dirty="0" smtClean="0">
                          <a:latin typeface="Times New Roman"/>
                          <a:ea typeface="Malgun Gothic"/>
                          <a:cs typeface="Times New Roman"/>
                        </a:rPr>
                        <a:t>(</a:t>
                      </a:r>
                      <a:r>
                        <a:rPr lang="en-US" sz="1800" b="1" kern="100" dirty="0">
                          <a:latin typeface="Times New Roman"/>
                          <a:ea typeface="Malgun Gothic"/>
                          <a:cs typeface="Times New Roman"/>
                        </a:rPr>
                        <a:t>72%)</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solidFill>
                            <a:srgbClr val="FF0000"/>
                          </a:solidFill>
                          <a:latin typeface="Times New Roman"/>
                          <a:ea typeface="Malgun Gothic"/>
                          <a:cs typeface="Times New Roman"/>
                        </a:rPr>
                        <a:t>6</a:t>
                      </a:r>
                      <a:endParaRPr lang="en-US" sz="1800" b="1" kern="100" dirty="0">
                        <a:solidFill>
                          <a:srgbClr val="FF0000"/>
                        </a:solidFill>
                        <a:latin typeface="Batang"/>
                        <a:ea typeface="Malgun Gothic"/>
                        <a:cs typeface="Times New Roman"/>
                      </a:endParaRPr>
                    </a:p>
                    <a:p>
                      <a:pPr marL="0" marR="0" algn="just" latinLnBrk="1">
                        <a:lnSpc>
                          <a:spcPct val="150000"/>
                        </a:lnSpc>
                        <a:spcBef>
                          <a:spcPts val="0"/>
                        </a:spcBef>
                        <a:spcAft>
                          <a:spcPts val="0"/>
                        </a:spcAft>
                      </a:pPr>
                      <a:r>
                        <a:rPr lang="en-US" sz="1800" b="1" kern="100" dirty="0">
                          <a:solidFill>
                            <a:srgbClr val="FF0000"/>
                          </a:solidFill>
                          <a:latin typeface="Times New Roman"/>
                          <a:ea typeface="Malgun Gothic"/>
                          <a:cs typeface="Times New Roman"/>
                        </a:rPr>
                        <a:t>(16%)</a:t>
                      </a:r>
                      <a:endParaRPr lang="en-US" sz="1800" b="1" kern="100" dirty="0">
                        <a:solidFill>
                          <a:srgbClr val="FF0000"/>
                        </a:solidFill>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3</a:t>
                      </a:r>
                      <a:endParaRPr lang="en-US" sz="1800" b="1" kern="100">
                        <a:latin typeface="Batang"/>
                        <a:ea typeface="Malgun Gothic"/>
                        <a:cs typeface="Times New Roman"/>
                      </a:endParaRPr>
                    </a:p>
                    <a:p>
                      <a:pPr marL="0" marR="0" algn="just" latinLnBrk="1">
                        <a:lnSpc>
                          <a:spcPct val="150000"/>
                        </a:lnSpc>
                        <a:spcBef>
                          <a:spcPts val="0"/>
                        </a:spcBef>
                        <a:spcAft>
                          <a:spcPts val="0"/>
                        </a:spcAft>
                      </a:pPr>
                      <a:r>
                        <a:rPr lang="en-US" sz="1800" b="1" kern="100">
                          <a:latin typeface="Times New Roman"/>
                          <a:ea typeface="Malgun Gothic"/>
                          <a:cs typeface="Times New Roman"/>
                        </a:rPr>
                        <a:t>(8%)</a:t>
                      </a:r>
                      <a:endParaRPr lang="en-US" sz="18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2</a:t>
                      </a:r>
                      <a:endParaRPr lang="en-US" sz="1800" b="1" kern="100">
                        <a:latin typeface="Batang"/>
                        <a:ea typeface="Malgun Gothic"/>
                        <a:cs typeface="Times New Roman"/>
                      </a:endParaRPr>
                    </a:p>
                    <a:p>
                      <a:pPr marL="0" marR="0" algn="just" latinLnBrk="1">
                        <a:lnSpc>
                          <a:spcPct val="150000"/>
                        </a:lnSpc>
                        <a:spcBef>
                          <a:spcPts val="0"/>
                        </a:spcBef>
                        <a:spcAft>
                          <a:spcPts val="0"/>
                        </a:spcAft>
                      </a:pPr>
                      <a:r>
                        <a:rPr lang="en-US" sz="1800" b="1" kern="100">
                          <a:latin typeface="Times New Roman"/>
                          <a:ea typeface="Malgun Gothic"/>
                          <a:cs typeface="Times New Roman"/>
                        </a:rPr>
                        <a:t>(5%)</a:t>
                      </a:r>
                      <a:endParaRPr lang="en-US" sz="18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solidFill>
                            <a:srgbClr val="FF0000"/>
                          </a:solidFill>
                          <a:latin typeface="Times New Roman"/>
                          <a:ea typeface="Malgun Gothic"/>
                          <a:cs typeface="Times New Roman"/>
                        </a:rPr>
                        <a:t>2</a:t>
                      </a:r>
                      <a:endParaRPr lang="en-US" sz="1800" b="1" kern="100" dirty="0">
                        <a:solidFill>
                          <a:srgbClr val="FF0000"/>
                        </a:solidFill>
                        <a:latin typeface="Batang"/>
                        <a:ea typeface="Malgun Gothic"/>
                        <a:cs typeface="Times New Roman"/>
                      </a:endParaRPr>
                    </a:p>
                    <a:p>
                      <a:pPr marL="0" marR="0" algn="just" latinLnBrk="1">
                        <a:lnSpc>
                          <a:spcPct val="150000"/>
                        </a:lnSpc>
                        <a:spcBef>
                          <a:spcPts val="0"/>
                        </a:spcBef>
                        <a:spcAft>
                          <a:spcPts val="0"/>
                        </a:spcAft>
                      </a:pPr>
                      <a:r>
                        <a:rPr lang="en-US" sz="1800" b="1" kern="100" dirty="0">
                          <a:solidFill>
                            <a:srgbClr val="FF0000"/>
                          </a:solidFill>
                          <a:latin typeface="Times New Roman"/>
                          <a:ea typeface="Malgun Gothic"/>
                          <a:cs typeface="Times New Roman"/>
                        </a:rPr>
                        <a:t>(12%)</a:t>
                      </a:r>
                      <a:endParaRPr lang="en-US" sz="1800" b="1" kern="100" dirty="0">
                        <a:solidFill>
                          <a:srgbClr val="FF0000"/>
                        </a:solidFill>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13</a:t>
                      </a:r>
                      <a:endParaRPr lang="en-US" sz="1800" b="1" kern="100">
                        <a:latin typeface="Batang"/>
                        <a:ea typeface="Malgun Gothic"/>
                        <a:cs typeface="Times New Roman"/>
                      </a:endParaRPr>
                    </a:p>
                    <a:p>
                      <a:pPr marL="0" marR="0" algn="just" latinLnBrk="1">
                        <a:lnSpc>
                          <a:spcPct val="150000"/>
                        </a:lnSpc>
                        <a:spcBef>
                          <a:spcPts val="0"/>
                        </a:spcBef>
                        <a:spcAft>
                          <a:spcPts val="0"/>
                        </a:spcAft>
                      </a:pPr>
                      <a:r>
                        <a:rPr lang="en-US" sz="1800" b="1" kern="100">
                          <a:latin typeface="Times New Roman"/>
                          <a:ea typeface="Malgun Gothic"/>
                          <a:cs typeface="Times New Roman"/>
                        </a:rPr>
                        <a:t>(76%)</a:t>
                      </a:r>
                      <a:endParaRPr lang="en-US" sz="18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2</a:t>
                      </a:r>
                      <a:endParaRPr lang="en-US" sz="1800" b="1" kern="100">
                        <a:latin typeface="Batang"/>
                        <a:ea typeface="Malgun Gothic"/>
                        <a:cs typeface="Times New Roman"/>
                      </a:endParaRPr>
                    </a:p>
                    <a:p>
                      <a:pPr marL="0" marR="0" algn="just" latinLnBrk="1">
                        <a:lnSpc>
                          <a:spcPct val="150000"/>
                        </a:lnSpc>
                        <a:spcBef>
                          <a:spcPts val="0"/>
                        </a:spcBef>
                        <a:spcAft>
                          <a:spcPts val="0"/>
                        </a:spcAft>
                      </a:pPr>
                      <a:r>
                        <a:rPr lang="en-US" sz="1800" b="1" kern="100">
                          <a:latin typeface="Times New Roman"/>
                          <a:ea typeface="Malgun Gothic"/>
                          <a:cs typeface="Times New Roman"/>
                        </a:rPr>
                        <a:t>(12%)</a:t>
                      </a:r>
                      <a:endParaRPr lang="en-US" sz="18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0</a:t>
                      </a:r>
                      <a:endParaRPr lang="en-US" sz="1800" b="1" kern="100">
                        <a:latin typeface="Batang"/>
                        <a:ea typeface="Malgun Gothic"/>
                        <a:cs typeface="Times New Roman"/>
                      </a:endParaRPr>
                    </a:p>
                  </a:txBody>
                  <a:tcPr marL="68580" marR="68580" marT="0" marB="0"/>
                </a:tc>
              </a:tr>
              <a:tr h="810162">
                <a:tc>
                  <a:txBody>
                    <a:bodyPr/>
                    <a:lstStyle/>
                    <a:p>
                      <a:pPr marL="0" marR="0" algn="just" latinLnBrk="1">
                        <a:lnSpc>
                          <a:spcPct val="150000"/>
                        </a:lnSpc>
                        <a:spcBef>
                          <a:spcPts val="0"/>
                        </a:spcBef>
                        <a:spcAft>
                          <a:spcPts val="0"/>
                        </a:spcAft>
                      </a:pPr>
                      <a:r>
                        <a:rPr lang="en-US" sz="1800" b="1" kern="100" dirty="0" smtClean="0">
                          <a:latin typeface="Times New Roman"/>
                          <a:ea typeface="Malgun Gothic"/>
                          <a:cs typeface="Times New Roman"/>
                        </a:rPr>
                        <a:t>Middle</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24 </a:t>
                      </a:r>
                      <a:endParaRPr lang="en-US" sz="1800" b="1" kern="100" dirty="0" smtClean="0">
                        <a:latin typeface="Times New Roman"/>
                        <a:ea typeface="Malgun Gothic"/>
                        <a:cs typeface="Times New Roman"/>
                      </a:endParaRPr>
                    </a:p>
                    <a:p>
                      <a:pPr marL="0" marR="0" algn="just" latinLnBrk="1">
                        <a:lnSpc>
                          <a:spcPct val="150000"/>
                        </a:lnSpc>
                        <a:spcBef>
                          <a:spcPts val="0"/>
                        </a:spcBef>
                        <a:spcAft>
                          <a:spcPts val="0"/>
                        </a:spcAft>
                      </a:pPr>
                      <a:r>
                        <a:rPr lang="en-US" sz="1800" b="1" kern="100" dirty="0" smtClean="0">
                          <a:latin typeface="Times New Roman"/>
                          <a:ea typeface="Malgun Gothic"/>
                          <a:cs typeface="Times New Roman"/>
                        </a:rPr>
                        <a:t>(</a:t>
                      </a:r>
                      <a:r>
                        <a:rPr lang="en-US" sz="1800" b="1" kern="100" dirty="0">
                          <a:latin typeface="Times New Roman"/>
                          <a:ea typeface="Malgun Gothic"/>
                          <a:cs typeface="Times New Roman"/>
                        </a:rPr>
                        <a:t>67%)</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solidFill>
                            <a:srgbClr val="FF0000"/>
                          </a:solidFill>
                          <a:latin typeface="Times New Roman"/>
                          <a:ea typeface="Malgun Gothic"/>
                          <a:cs typeface="Times New Roman"/>
                        </a:rPr>
                        <a:t>7</a:t>
                      </a:r>
                      <a:endParaRPr lang="en-US" sz="1800" b="1" kern="100" dirty="0">
                        <a:solidFill>
                          <a:srgbClr val="FF0000"/>
                        </a:solidFill>
                        <a:latin typeface="Batang"/>
                        <a:ea typeface="Malgun Gothic"/>
                        <a:cs typeface="Times New Roman"/>
                      </a:endParaRPr>
                    </a:p>
                    <a:p>
                      <a:pPr marL="0" marR="0" algn="just" latinLnBrk="1">
                        <a:lnSpc>
                          <a:spcPct val="150000"/>
                        </a:lnSpc>
                        <a:spcBef>
                          <a:spcPts val="0"/>
                        </a:spcBef>
                        <a:spcAft>
                          <a:spcPts val="0"/>
                        </a:spcAft>
                      </a:pPr>
                      <a:r>
                        <a:rPr lang="en-US" sz="1800" b="1" kern="100" dirty="0">
                          <a:solidFill>
                            <a:srgbClr val="FF0000"/>
                          </a:solidFill>
                          <a:latin typeface="Times New Roman"/>
                          <a:ea typeface="Malgun Gothic"/>
                          <a:cs typeface="Times New Roman"/>
                        </a:rPr>
                        <a:t>(19%)</a:t>
                      </a:r>
                      <a:endParaRPr lang="en-US" sz="1800" b="1" kern="100" dirty="0">
                        <a:solidFill>
                          <a:srgbClr val="FF0000"/>
                        </a:solidFill>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4</a:t>
                      </a:r>
                      <a:endParaRPr lang="en-US" sz="1800" b="1" kern="100">
                        <a:latin typeface="Batang"/>
                        <a:ea typeface="Malgun Gothic"/>
                        <a:cs typeface="Times New Roman"/>
                      </a:endParaRPr>
                    </a:p>
                    <a:p>
                      <a:pPr marL="0" marR="0" algn="just" latinLnBrk="1">
                        <a:lnSpc>
                          <a:spcPct val="150000"/>
                        </a:lnSpc>
                        <a:spcBef>
                          <a:spcPts val="0"/>
                        </a:spcBef>
                        <a:spcAft>
                          <a:spcPts val="0"/>
                        </a:spcAft>
                      </a:pPr>
                      <a:r>
                        <a:rPr lang="en-US" sz="1800" b="1" kern="100">
                          <a:latin typeface="Times New Roman"/>
                          <a:ea typeface="Malgun Gothic"/>
                          <a:cs typeface="Times New Roman"/>
                        </a:rPr>
                        <a:t>(11%)</a:t>
                      </a:r>
                      <a:endParaRPr lang="en-US" sz="18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2</a:t>
                      </a:r>
                      <a:endParaRPr lang="en-US" sz="1800" b="1" kern="100">
                        <a:latin typeface="Batang"/>
                        <a:ea typeface="Malgun Gothic"/>
                        <a:cs typeface="Times New Roman"/>
                      </a:endParaRPr>
                    </a:p>
                    <a:p>
                      <a:pPr marL="0" marR="0" algn="just" latinLnBrk="1">
                        <a:lnSpc>
                          <a:spcPct val="150000"/>
                        </a:lnSpc>
                        <a:spcBef>
                          <a:spcPts val="0"/>
                        </a:spcBef>
                        <a:spcAft>
                          <a:spcPts val="0"/>
                        </a:spcAft>
                      </a:pPr>
                      <a:r>
                        <a:rPr lang="en-US" sz="1800" b="1" kern="100">
                          <a:latin typeface="Times New Roman"/>
                          <a:ea typeface="Malgun Gothic"/>
                          <a:cs typeface="Times New Roman"/>
                        </a:rPr>
                        <a:t>(5%)</a:t>
                      </a:r>
                      <a:endParaRPr lang="en-US" sz="18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solidFill>
                            <a:srgbClr val="FF0000"/>
                          </a:solidFill>
                          <a:latin typeface="Times New Roman"/>
                          <a:ea typeface="Malgun Gothic"/>
                          <a:cs typeface="Times New Roman"/>
                        </a:rPr>
                        <a:t>2</a:t>
                      </a:r>
                      <a:endParaRPr lang="en-US" sz="1800" b="1" kern="100" dirty="0">
                        <a:solidFill>
                          <a:srgbClr val="FF0000"/>
                        </a:solidFill>
                        <a:latin typeface="Batang"/>
                        <a:ea typeface="Malgun Gothic"/>
                        <a:cs typeface="Times New Roman"/>
                      </a:endParaRPr>
                    </a:p>
                    <a:p>
                      <a:pPr marL="0" marR="0" algn="just" latinLnBrk="1">
                        <a:lnSpc>
                          <a:spcPct val="150000"/>
                        </a:lnSpc>
                        <a:spcBef>
                          <a:spcPts val="0"/>
                        </a:spcBef>
                        <a:spcAft>
                          <a:spcPts val="0"/>
                        </a:spcAft>
                      </a:pPr>
                      <a:r>
                        <a:rPr lang="en-US" sz="1800" b="1" kern="100" dirty="0">
                          <a:solidFill>
                            <a:srgbClr val="FF0000"/>
                          </a:solidFill>
                          <a:latin typeface="Times New Roman"/>
                          <a:ea typeface="Malgun Gothic"/>
                          <a:cs typeface="Times New Roman"/>
                        </a:rPr>
                        <a:t>(12%)</a:t>
                      </a:r>
                      <a:endParaRPr lang="en-US" sz="1800" b="1" kern="100" dirty="0">
                        <a:solidFill>
                          <a:srgbClr val="FF0000"/>
                        </a:solidFill>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15</a:t>
                      </a:r>
                      <a:endParaRPr lang="en-US" sz="1800" b="1" kern="100">
                        <a:latin typeface="Batang"/>
                        <a:ea typeface="Malgun Gothic"/>
                        <a:cs typeface="Times New Roman"/>
                      </a:endParaRPr>
                    </a:p>
                    <a:p>
                      <a:pPr marL="0" marR="0" algn="just" latinLnBrk="1">
                        <a:lnSpc>
                          <a:spcPct val="150000"/>
                        </a:lnSpc>
                        <a:spcBef>
                          <a:spcPts val="0"/>
                        </a:spcBef>
                        <a:spcAft>
                          <a:spcPts val="0"/>
                        </a:spcAft>
                      </a:pPr>
                      <a:r>
                        <a:rPr lang="en-US" sz="1800" b="1" kern="100">
                          <a:latin typeface="Times New Roman"/>
                          <a:ea typeface="Malgun Gothic"/>
                          <a:cs typeface="Times New Roman"/>
                        </a:rPr>
                        <a:t>(88%)</a:t>
                      </a:r>
                      <a:endParaRPr lang="en-US" sz="18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0</a:t>
                      </a:r>
                      <a:endParaRPr lang="en-US" sz="18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0</a:t>
                      </a:r>
                      <a:endParaRPr lang="en-US" sz="1800" b="1" kern="100">
                        <a:latin typeface="Batang"/>
                        <a:ea typeface="Malgun Gothic"/>
                        <a:cs typeface="Times New Roman"/>
                      </a:endParaRPr>
                    </a:p>
                  </a:txBody>
                  <a:tcPr marL="68580" marR="68580" marT="0" marB="0"/>
                </a:tc>
              </a:tr>
              <a:tr h="810162">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High </a:t>
                      </a:r>
                      <a:r>
                        <a:rPr lang="en-US" sz="1800" b="1" kern="100" dirty="0" smtClean="0">
                          <a:latin typeface="Times New Roman"/>
                          <a:ea typeface="Malgun Gothic"/>
                          <a:cs typeface="Times New Roman"/>
                        </a:rPr>
                        <a:t/>
                      </a:r>
                      <a:br>
                        <a:rPr lang="en-US" sz="1800" b="1" kern="100" dirty="0" smtClean="0">
                          <a:latin typeface="Times New Roman"/>
                          <a:ea typeface="Malgun Gothic"/>
                          <a:cs typeface="Times New Roman"/>
                        </a:rPr>
                      </a:br>
                      <a:r>
                        <a:rPr lang="en-US" sz="1800" b="1" kern="100" dirty="0" smtClean="0">
                          <a:latin typeface="Times New Roman"/>
                          <a:ea typeface="Malgun Gothic"/>
                          <a:cs typeface="Times New Roman"/>
                        </a:rPr>
                        <a:t>School</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11 </a:t>
                      </a:r>
                      <a:endParaRPr lang="en-US" sz="1800" b="1" kern="100" dirty="0" smtClean="0">
                        <a:latin typeface="Times New Roman"/>
                        <a:ea typeface="Malgun Gothic"/>
                        <a:cs typeface="Times New Roman"/>
                      </a:endParaRPr>
                    </a:p>
                    <a:p>
                      <a:pPr marL="0" marR="0" algn="just" latinLnBrk="1">
                        <a:lnSpc>
                          <a:spcPct val="150000"/>
                        </a:lnSpc>
                        <a:spcBef>
                          <a:spcPts val="0"/>
                        </a:spcBef>
                        <a:spcAft>
                          <a:spcPts val="0"/>
                        </a:spcAft>
                      </a:pPr>
                      <a:r>
                        <a:rPr lang="en-US" sz="1800" b="1" kern="100" dirty="0" smtClean="0">
                          <a:latin typeface="Times New Roman"/>
                          <a:ea typeface="Malgun Gothic"/>
                          <a:cs typeface="Times New Roman"/>
                        </a:rPr>
                        <a:t>(</a:t>
                      </a:r>
                      <a:r>
                        <a:rPr lang="en-US" sz="1800" b="1" kern="100" dirty="0">
                          <a:latin typeface="Times New Roman"/>
                          <a:ea typeface="Malgun Gothic"/>
                          <a:cs typeface="Times New Roman"/>
                        </a:rPr>
                        <a:t>31%)</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solidFill>
                            <a:srgbClr val="FF0000"/>
                          </a:solidFill>
                          <a:latin typeface="Times New Roman"/>
                          <a:ea typeface="Malgun Gothic"/>
                          <a:cs typeface="Times New Roman"/>
                        </a:rPr>
                        <a:t>22</a:t>
                      </a:r>
                      <a:endParaRPr lang="en-US" sz="1800" b="1" kern="100" dirty="0">
                        <a:solidFill>
                          <a:srgbClr val="FF0000"/>
                        </a:solidFill>
                        <a:latin typeface="Batang"/>
                        <a:ea typeface="Malgun Gothic"/>
                        <a:cs typeface="Times New Roman"/>
                      </a:endParaRPr>
                    </a:p>
                    <a:p>
                      <a:pPr marL="0" marR="0" algn="just" latinLnBrk="1">
                        <a:lnSpc>
                          <a:spcPct val="150000"/>
                        </a:lnSpc>
                        <a:spcBef>
                          <a:spcPts val="0"/>
                        </a:spcBef>
                        <a:spcAft>
                          <a:spcPts val="0"/>
                        </a:spcAft>
                      </a:pPr>
                      <a:r>
                        <a:rPr lang="en-US" sz="1800" b="1" kern="100" dirty="0">
                          <a:solidFill>
                            <a:srgbClr val="FF0000"/>
                          </a:solidFill>
                          <a:latin typeface="Times New Roman"/>
                          <a:ea typeface="Malgun Gothic"/>
                          <a:cs typeface="Times New Roman"/>
                        </a:rPr>
                        <a:t>(59%)</a:t>
                      </a:r>
                      <a:endParaRPr lang="en-US" sz="1800" b="1" kern="100" dirty="0">
                        <a:solidFill>
                          <a:srgbClr val="FF0000"/>
                        </a:solidFill>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1</a:t>
                      </a:r>
                      <a:endParaRPr lang="en-US" sz="1800" b="1" kern="100" dirty="0">
                        <a:latin typeface="Batang"/>
                        <a:ea typeface="Malgun Gothic"/>
                        <a:cs typeface="Times New Roman"/>
                      </a:endParaRPr>
                    </a:p>
                    <a:p>
                      <a:pPr marL="0" marR="0" algn="just" latinLnBrk="1">
                        <a:lnSpc>
                          <a:spcPct val="150000"/>
                        </a:lnSpc>
                        <a:spcBef>
                          <a:spcPts val="0"/>
                        </a:spcBef>
                        <a:spcAft>
                          <a:spcPts val="0"/>
                        </a:spcAft>
                      </a:pPr>
                      <a:r>
                        <a:rPr lang="en-US" sz="1800" b="1" kern="100" dirty="0">
                          <a:latin typeface="Times New Roman"/>
                          <a:ea typeface="Malgun Gothic"/>
                          <a:cs typeface="Times New Roman"/>
                        </a:rPr>
                        <a:t>(3%)</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13</a:t>
                      </a:r>
                      <a:endParaRPr lang="en-US" sz="1800" b="1" kern="100" dirty="0">
                        <a:latin typeface="Batang"/>
                        <a:ea typeface="Malgun Gothic"/>
                        <a:cs typeface="Times New Roman"/>
                      </a:endParaRPr>
                    </a:p>
                    <a:p>
                      <a:pPr marL="0" marR="0" algn="just" latinLnBrk="1">
                        <a:lnSpc>
                          <a:spcPct val="150000"/>
                        </a:lnSpc>
                        <a:spcBef>
                          <a:spcPts val="0"/>
                        </a:spcBef>
                        <a:spcAft>
                          <a:spcPts val="0"/>
                        </a:spcAft>
                      </a:pPr>
                      <a:r>
                        <a:rPr lang="en-US" sz="1800" b="1" kern="100" dirty="0">
                          <a:latin typeface="Times New Roman"/>
                          <a:ea typeface="Malgun Gothic"/>
                          <a:cs typeface="Times New Roman"/>
                        </a:rPr>
                        <a:t>(35%)</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solidFill>
                            <a:srgbClr val="FF0000"/>
                          </a:solidFill>
                          <a:latin typeface="Times New Roman"/>
                          <a:ea typeface="Malgun Gothic"/>
                          <a:cs typeface="Times New Roman"/>
                        </a:rPr>
                        <a:t>2</a:t>
                      </a:r>
                      <a:endParaRPr lang="en-US" sz="1800" b="1" kern="100" dirty="0">
                        <a:solidFill>
                          <a:srgbClr val="FF0000"/>
                        </a:solidFill>
                        <a:latin typeface="Batang"/>
                        <a:ea typeface="Malgun Gothic"/>
                        <a:cs typeface="Times New Roman"/>
                      </a:endParaRPr>
                    </a:p>
                    <a:p>
                      <a:pPr marL="0" marR="0" algn="just" latinLnBrk="1">
                        <a:lnSpc>
                          <a:spcPct val="150000"/>
                        </a:lnSpc>
                        <a:spcBef>
                          <a:spcPts val="0"/>
                        </a:spcBef>
                        <a:spcAft>
                          <a:spcPts val="0"/>
                        </a:spcAft>
                      </a:pPr>
                      <a:r>
                        <a:rPr lang="en-US" sz="1800" b="1" kern="100" dirty="0">
                          <a:solidFill>
                            <a:srgbClr val="FF0000"/>
                          </a:solidFill>
                          <a:latin typeface="Times New Roman"/>
                          <a:ea typeface="Malgun Gothic"/>
                          <a:cs typeface="Times New Roman"/>
                        </a:rPr>
                        <a:t>(12%)</a:t>
                      </a:r>
                      <a:endParaRPr lang="en-US" sz="1800" b="1" kern="100" dirty="0">
                        <a:solidFill>
                          <a:srgbClr val="FF0000"/>
                        </a:solidFill>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15</a:t>
                      </a:r>
                      <a:endParaRPr lang="en-US" sz="1800" b="1" kern="100" dirty="0">
                        <a:latin typeface="Batang"/>
                        <a:ea typeface="Malgun Gothic"/>
                        <a:cs typeface="Times New Roman"/>
                      </a:endParaRPr>
                    </a:p>
                    <a:p>
                      <a:pPr marL="0" marR="0" algn="just" latinLnBrk="1">
                        <a:lnSpc>
                          <a:spcPct val="150000"/>
                        </a:lnSpc>
                        <a:spcBef>
                          <a:spcPts val="0"/>
                        </a:spcBef>
                        <a:spcAft>
                          <a:spcPts val="0"/>
                        </a:spcAft>
                      </a:pPr>
                      <a:r>
                        <a:rPr lang="en-US" sz="1800" b="1" kern="100" dirty="0">
                          <a:latin typeface="Times New Roman"/>
                          <a:ea typeface="Malgun Gothic"/>
                          <a:cs typeface="Times New Roman"/>
                        </a:rPr>
                        <a:t>(88%)</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0</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0</a:t>
                      </a:r>
                      <a:endParaRPr lang="en-US" sz="1800" b="1" kern="100" dirty="0">
                        <a:latin typeface="Batang"/>
                        <a:ea typeface="Malgun Gothic"/>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5A2120"/>
                </a:solidFill>
              </a:rPr>
              <a:t>Lived with Native Speaker</a:t>
            </a:r>
            <a:endParaRPr lang="en-US" dirty="0">
              <a:solidFill>
                <a:srgbClr val="5A2120"/>
              </a:solidFill>
            </a:endParaRPr>
          </a:p>
        </p:txBody>
      </p:sp>
      <p:graphicFrame>
        <p:nvGraphicFramePr>
          <p:cNvPr id="4" name="Content Placeholder 3"/>
          <p:cNvGraphicFramePr>
            <a:graphicFrameLocks noGrp="1"/>
          </p:cNvGraphicFramePr>
          <p:nvPr>
            <p:ph idx="1"/>
          </p:nvPr>
        </p:nvGraphicFramePr>
        <p:xfrm>
          <a:off x="457200" y="1600200"/>
          <a:ext cx="8229600" cy="3352800"/>
        </p:xfrm>
        <a:graphic>
          <a:graphicData uri="http://schemas.openxmlformats.org/drawingml/2006/table">
            <a:tbl>
              <a:tblPr firstRow="1" bandRow="1">
                <a:tableStyleId>{5C22544A-7EE6-4342-B048-85BDC9FD1C3A}</a:tableStyleId>
              </a:tblPr>
              <a:tblGrid>
                <a:gridCol w="533400"/>
                <a:gridCol w="1143000"/>
                <a:gridCol w="1143000"/>
                <a:gridCol w="1143000"/>
                <a:gridCol w="1181100"/>
                <a:gridCol w="1028700"/>
                <a:gridCol w="1028700"/>
                <a:gridCol w="1028700"/>
              </a:tblGrid>
              <a:tr h="1117600">
                <a:tc>
                  <a:txBody>
                    <a:bodyPr/>
                    <a:lstStyle/>
                    <a:p>
                      <a:pPr marL="0" marR="0" algn="just" latinLnBrk="1">
                        <a:lnSpc>
                          <a:spcPct val="150000"/>
                        </a:lnSpc>
                        <a:spcBef>
                          <a:spcPts val="0"/>
                        </a:spcBef>
                        <a:spcAft>
                          <a:spcPts val="0"/>
                        </a:spcAft>
                      </a:pPr>
                      <a:endParaRPr lang="en-US" sz="1800" b="1" kern="100" dirty="0">
                        <a:latin typeface="Times New Roman"/>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smtClean="0">
                          <a:latin typeface="Times New Roman"/>
                          <a:ea typeface="Malgun Gothic"/>
                          <a:cs typeface="Times New Roman"/>
                        </a:rPr>
                        <a:t>Grand-</a:t>
                      </a:r>
                    </a:p>
                    <a:p>
                      <a:pPr marL="0" marR="0" algn="just" latinLnBrk="1">
                        <a:lnSpc>
                          <a:spcPct val="150000"/>
                        </a:lnSpc>
                        <a:spcBef>
                          <a:spcPts val="0"/>
                        </a:spcBef>
                        <a:spcAft>
                          <a:spcPts val="0"/>
                        </a:spcAft>
                      </a:pPr>
                      <a:r>
                        <a:rPr lang="en-US" sz="1800" b="1" kern="100" dirty="0" smtClean="0">
                          <a:latin typeface="Times New Roman"/>
                          <a:ea typeface="Malgun Gothic"/>
                          <a:cs typeface="Times New Roman"/>
                        </a:rPr>
                        <a:t>father</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smtClean="0">
                          <a:latin typeface="Times New Roman"/>
                          <a:ea typeface="Malgun Gothic"/>
                          <a:cs typeface="Times New Roman"/>
                        </a:rPr>
                        <a:t>Grand-</a:t>
                      </a:r>
                    </a:p>
                    <a:p>
                      <a:pPr marL="0" marR="0" algn="just" latinLnBrk="1">
                        <a:lnSpc>
                          <a:spcPct val="150000"/>
                        </a:lnSpc>
                        <a:spcBef>
                          <a:spcPts val="0"/>
                        </a:spcBef>
                        <a:spcAft>
                          <a:spcPts val="0"/>
                        </a:spcAft>
                      </a:pPr>
                      <a:r>
                        <a:rPr lang="en-US" sz="1800" b="1" kern="100" dirty="0" smtClean="0">
                          <a:latin typeface="Times New Roman"/>
                          <a:ea typeface="Malgun Gothic"/>
                          <a:cs typeface="Times New Roman"/>
                        </a:rPr>
                        <a:t>mother</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Mother</a:t>
                      </a:r>
                      <a:endParaRPr lang="en-US" sz="18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Father</a:t>
                      </a:r>
                      <a:endParaRPr lang="en-US" sz="18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Sibling</a:t>
                      </a:r>
                      <a:endParaRPr lang="en-US" sz="18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Relatives</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Spouse</a:t>
                      </a:r>
                      <a:endParaRPr lang="en-US" sz="1800" b="1" kern="100">
                        <a:latin typeface="Batang"/>
                        <a:ea typeface="Malgun Gothic"/>
                        <a:cs typeface="Times New Roman"/>
                      </a:endParaRPr>
                    </a:p>
                  </a:txBody>
                  <a:tcPr marL="68580" marR="68580" marT="0" marB="0"/>
                </a:tc>
              </a:tr>
              <a:tr h="1117600">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KI</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18 </a:t>
                      </a:r>
                      <a:endParaRPr lang="en-US" sz="1800" b="1" kern="100">
                        <a:latin typeface="Batang"/>
                        <a:ea typeface="Malgun Gothic"/>
                        <a:cs typeface="Times New Roman"/>
                      </a:endParaRPr>
                    </a:p>
                    <a:p>
                      <a:pPr marL="0" marR="0" algn="just" latinLnBrk="1">
                        <a:lnSpc>
                          <a:spcPct val="150000"/>
                        </a:lnSpc>
                        <a:spcBef>
                          <a:spcPts val="0"/>
                        </a:spcBef>
                        <a:spcAft>
                          <a:spcPts val="0"/>
                        </a:spcAft>
                      </a:pPr>
                      <a:r>
                        <a:rPr lang="en-US" sz="1800" b="1" kern="100">
                          <a:latin typeface="Times New Roman"/>
                          <a:ea typeface="Malgun Gothic"/>
                          <a:cs typeface="Times New Roman"/>
                        </a:rPr>
                        <a:t>(49%)</a:t>
                      </a:r>
                      <a:endParaRPr lang="en-US" sz="18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17 </a:t>
                      </a:r>
                      <a:endParaRPr lang="en-US" sz="1800" b="1" kern="100">
                        <a:latin typeface="Batang"/>
                        <a:ea typeface="Malgun Gothic"/>
                        <a:cs typeface="Times New Roman"/>
                      </a:endParaRPr>
                    </a:p>
                    <a:p>
                      <a:pPr marL="0" marR="0" algn="just" latinLnBrk="1">
                        <a:lnSpc>
                          <a:spcPct val="150000"/>
                        </a:lnSpc>
                        <a:spcBef>
                          <a:spcPts val="0"/>
                        </a:spcBef>
                        <a:spcAft>
                          <a:spcPts val="0"/>
                        </a:spcAft>
                      </a:pPr>
                      <a:r>
                        <a:rPr lang="en-US" sz="1800" b="1" kern="100">
                          <a:latin typeface="Times New Roman"/>
                          <a:ea typeface="Malgun Gothic"/>
                          <a:cs typeface="Times New Roman"/>
                        </a:rPr>
                        <a:t>(46%)</a:t>
                      </a:r>
                      <a:endParaRPr lang="en-US" sz="18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35 </a:t>
                      </a:r>
                      <a:endParaRPr lang="en-US" sz="1800" b="1" kern="100" dirty="0" smtClean="0">
                        <a:latin typeface="Times New Roman"/>
                        <a:ea typeface="Malgun Gothic"/>
                        <a:cs typeface="Times New Roman"/>
                      </a:endParaRPr>
                    </a:p>
                    <a:p>
                      <a:pPr marL="0" marR="0" algn="just" latinLnBrk="1">
                        <a:lnSpc>
                          <a:spcPct val="150000"/>
                        </a:lnSpc>
                        <a:spcBef>
                          <a:spcPts val="0"/>
                        </a:spcBef>
                        <a:spcAft>
                          <a:spcPts val="0"/>
                        </a:spcAft>
                      </a:pPr>
                      <a:r>
                        <a:rPr lang="en-US" sz="1800" b="1" kern="100" dirty="0" smtClean="0">
                          <a:latin typeface="Times New Roman"/>
                          <a:ea typeface="Malgun Gothic"/>
                          <a:cs typeface="Times New Roman"/>
                        </a:rPr>
                        <a:t>(</a:t>
                      </a:r>
                      <a:r>
                        <a:rPr lang="en-US" sz="1800" b="1" kern="100" dirty="0">
                          <a:latin typeface="Times New Roman"/>
                          <a:ea typeface="Malgun Gothic"/>
                          <a:cs typeface="Times New Roman"/>
                        </a:rPr>
                        <a:t>95%)</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35 </a:t>
                      </a:r>
                      <a:endParaRPr lang="en-US" sz="1800" b="1" kern="100" dirty="0" smtClean="0">
                        <a:latin typeface="Times New Roman"/>
                        <a:ea typeface="Malgun Gothic"/>
                        <a:cs typeface="Times New Roman"/>
                      </a:endParaRPr>
                    </a:p>
                    <a:p>
                      <a:pPr marL="0" marR="0" algn="just" latinLnBrk="1">
                        <a:lnSpc>
                          <a:spcPct val="150000"/>
                        </a:lnSpc>
                        <a:spcBef>
                          <a:spcPts val="0"/>
                        </a:spcBef>
                        <a:spcAft>
                          <a:spcPts val="0"/>
                        </a:spcAft>
                      </a:pPr>
                      <a:r>
                        <a:rPr lang="en-US" sz="1800" b="1" kern="100" dirty="0" smtClean="0">
                          <a:latin typeface="Times New Roman"/>
                          <a:ea typeface="Malgun Gothic"/>
                          <a:cs typeface="Times New Roman"/>
                        </a:rPr>
                        <a:t>(</a:t>
                      </a:r>
                      <a:r>
                        <a:rPr lang="en-US" sz="1800" b="1" kern="100" dirty="0">
                          <a:latin typeface="Times New Roman"/>
                          <a:ea typeface="Malgun Gothic"/>
                          <a:cs typeface="Times New Roman"/>
                        </a:rPr>
                        <a:t>95%)</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31 </a:t>
                      </a:r>
                      <a:endParaRPr lang="en-US" sz="1800" b="1" kern="100" dirty="0" smtClean="0">
                        <a:latin typeface="Times New Roman"/>
                        <a:ea typeface="Malgun Gothic"/>
                        <a:cs typeface="Times New Roman"/>
                      </a:endParaRPr>
                    </a:p>
                    <a:p>
                      <a:pPr marL="0" marR="0" algn="just" latinLnBrk="1">
                        <a:lnSpc>
                          <a:spcPct val="150000"/>
                        </a:lnSpc>
                        <a:spcBef>
                          <a:spcPts val="0"/>
                        </a:spcBef>
                        <a:spcAft>
                          <a:spcPts val="0"/>
                        </a:spcAft>
                      </a:pPr>
                      <a:r>
                        <a:rPr lang="en-US" sz="1800" b="1" kern="100" dirty="0" smtClean="0">
                          <a:latin typeface="Times New Roman"/>
                          <a:ea typeface="Malgun Gothic"/>
                          <a:cs typeface="Times New Roman"/>
                        </a:rPr>
                        <a:t>(84</a:t>
                      </a:r>
                      <a:r>
                        <a:rPr lang="en-US" sz="1800" b="1" kern="100" dirty="0">
                          <a:latin typeface="Times New Roman"/>
                          <a:ea typeface="Malgun Gothic"/>
                          <a:cs typeface="Times New Roman"/>
                        </a:rPr>
                        <a:t>%)</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14 </a:t>
                      </a:r>
                      <a:endParaRPr lang="en-US" sz="1800" b="1" kern="100" dirty="0" smtClean="0">
                        <a:latin typeface="Times New Roman"/>
                        <a:ea typeface="Malgun Gothic"/>
                        <a:cs typeface="Times New Roman"/>
                      </a:endParaRPr>
                    </a:p>
                    <a:p>
                      <a:pPr marL="0" marR="0" algn="just" latinLnBrk="1">
                        <a:lnSpc>
                          <a:spcPct val="150000"/>
                        </a:lnSpc>
                        <a:spcBef>
                          <a:spcPts val="0"/>
                        </a:spcBef>
                        <a:spcAft>
                          <a:spcPts val="0"/>
                        </a:spcAft>
                      </a:pPr>
                      <a:r>
                        <a:rPr lang="en-US" sz="1800" b="1" kern="100" dirty="0" smtClean="0">
                          <a:latin typeface="Times New Roman"/>
                          <a:ea typeface="Malgun Gothic"/>
                          <a:cs typeface="Times New Roman"/>
                        </a:rPr>
                        <a:t>(</a:t>
                      </a:r>
                      <a:r>
                        <a:rPr lang="en-US" sz="1800" b="1" kern="100" dirty="0">
                          <a:latin typeface="Times New Roman"/>
                          <a:ea typeface="Malgun Gothic"/>
                          <a:cs typeface="Times New Roman"/>
                        </a:rPr>
                        <a:t>38%)</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1 </a:t>
                      </a:r>
                      <a:endParaRPr lang="en-US" sz="1800" b="1" kern="100">
                        <a:latin typeface="Batang"/>
                        <a:ea typeface="Malgun Gothic"/>
                        <a:cs typeface="Times New Roman"/>
                      </a:endParaRPr>
                    </a:p>
                    <a:p>
                      <a:pPr marL="0" marR="0" algn="just" latinLnBrk="1">
                        <a:lnSpc>
                          <a:spcPct val="150000"/>
                        </a:lnSpc>
                        <a:spcBef>
                          <a:spcPts val="0"/>
                        </a:spcBef>
                        <a:spcAft>
                          <a:spcPts val="0"/>
                        </a:spcAft>
                      </a:pPr>
                      <a:r>
                        <a:rPr lang="en-US" sz="1800" b="1" kern="100">
                          <a:latin typeface="Times New Roman"/>
                          <a:ea typeface="Malgun Gothic"/>
                          <a:cs typeface="Times New Roman"/>
                        </a:rPr>
                        <a:t>(3%)</a:t>
                      </a:r>
                      <a:endParaRPr lang="en-US" sz="1800" b="1" kern="100">
                        <a:latin typeface="Batang"/>
                        <a:ea typeface="Malgun Gothic"/>
                        <a:cs typeface="Times New Roman"/>
                      </a:endParaRPr>
                    </a:p>
                  </a:txBody>
                  <a:tcPr marL="68580" marR="68580" marT="0" marB="0"/>
                </a:tc>
              </a:tr>
              <a:tr h="1117600">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KA</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9 </a:t>
                      </a:r>
                      <a:endParaRPr lang="en-US" sz="1800" b="1" kern="100" dirty="0">
                        <a:latin typeface="Batang"/>
                        <a:ea typeface="Malgun Gothic"/>
                        <a:cs typeface="Times New Roman"/>
                      </a:endParaRPr>
                    </a:p>
                    <a:p>
                      <a:pPr marL="0" marR="0" algn="just" latinLnBrk="1">
                        <a:lnSpc>
                          <a:spcPct val="150000"/>
                        </a:lnSpc>
                        <a:spcBef>
                          <a:spcPts val="0"/>
                        </a:spcBef>
                        <a:spcAft>
                          <a:spcPts val="0"/>
                        </a:spcAft>
                      </a:pPr>
                      <a:r>
                        <a:rPr lang="en-US" sz="1800" b="1" kern="100" dirty="0">
                          <a:latin typeface="Times New Roman"/>
                          <a:ea typeface="Malgun Gothic"/>
                          <a:cs typeface="Times New Roman"/>
                        </a:rPr>
                        <a:t>(53%)</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6 </a:t>
                      </a:r>
                      <a:endParaRPr lang="en-US" sz="1800" b="1" kern="100" dirty="0">
                        <a:latin typeface="Batang"/>
                        <a:ea typeface="Malgun Gothic"/>
                        <a:cs typeface="Times New Roman"/>
                      </a:endParaRPr>
                    </a:p>
                    <a:p>
                      <a:pPr marL="0" marR="0" algn="just" latinLnBrk="1">
                        <a:lnSpc>
                          <a:spcPct val="150000"/>
                        </a:lnSpc>
                        <a:spcBef>
                          <a:spcPts val="0"/>
                        </a:spcBef>
                        <a:spcAft>
                          <a:spcPts val="0"/>
                        </a:spcAft>
                      </a:pPr>
                      <a:r>
                        <a:rPr lang="en-US" sz="1800" b="1" kern="100" dirty="0">
                          <a:latin typeface="Times New Roman"/>
                          <a:ea typeface="Malgun Gothic"/>
                          <a:cs typeface="Times New Roman"/>
                        </a:rPr>
                        <a:t>(35%)</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16 </a:t>
                      </a:r>
                      <a:endParaRPr lang="en-US" sz="1800" b="1" kern="100" dirty="0" smtClean="0">
                        <a:latin typeface="Times New Roman"/>
                        <a:ea typeface="Malgun Gothic"/>
                        <a:cs typeface="Times New Roman"/>
                      </a:endParaRPr>
                    </a:p>
                    <a:p>
                      <a:pPr marL="0" marR="0" algn="just" latinLnBrk="1">
                        <a:lnSpc>
                          <a:spcPct val="150000"/>
                        </a:lnSpc>
                        <a:spcBef>
                          <a:spcPts val="0"/>
                        </a:spcBef>
                        <a:spcAft>
                          <a:spcPts val="0"/>
                        </a:spcAft>
                      </a:pPr>
                      <a:r>
                        <a:rPr lang="en-US" sz="1800" b="1" kern="100" dirty="0" smtClean="0">
                          <a:latin typeface="Times New Roman"/>
                          <a:ea typeface="Malgun Gothic"/>
                          <a:cs typeface="Times New Roman"/>
                        </a:rPr>
                        <a:t>(</a:t>
                      </a:r>
                      <a:r>
                        <a:rPr lang="en-US" sz="1800" b="1" kern="100" dirty="0">
                          <a:latin typeface="Times New Roman"/>
                          <a:ea typeface="Malgun Gothic"/>
                          <a:cs typeface="Times New Roman"/>
                        </a:rPr>
                        <a:t>94%)</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16 </a:t>
                      </a:r>
                      <a:endParaRPr lang="en-US" sz="1800" b="1" kern="100" dirty="0" smtClean="0">
                        <a:latin typeface="Times New Roman"/>
                        <a:ea typeface="Malgun Gothic"/>
                        <a:cs typeface="Times New Roman"/>
                      </a:endParaRPr>
                    </a:p>
                    <a:p>
                      <a:pPr marL="0" marR="0" algn="just" latinLnBrk="1">
                        <a:lnSpc>
                          <a:spcPct val="150000"/>
                        </a:lnSpc>
                        <a:spcBef>
                          <a:spcPts val="0"/>
                        </a:spcBef>
                        <a:spcAft>
                          <a:spcPts val="0"/>
                        </a:spcAft>
                      </a:pPr>
                      <a:r>
                        <a:rPr lang="en-US" sz="1800" b="1" kern="100" dirty="0" smtClean="0">
                          <a:latin typeface="Times New Roman"/>
                          <a:ea typeface="Malgun Gothic"/>
                          <a:cs typeface="Times New Roman"/>
                        </a:rPr>
                        <a:t>(</a:t>
                      </a:r>
                      <a:r>
                        <a:rPr lang="en-US" sz="1800" b="1" kern="100" dirty="0">
                          <a:latin typeface="Times New Roman"/>
                          <a:ea typeface="Malgun Gothic"/>
                          <a:cs typeface="Times New Roman"/>
                        </a:rPr>
                        <a:t>94%)</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7 </a:t>
                      </a:r>
                      <a:endParaRPr lang="en-US" sz="1800" b="1" kern="100" dirty="0" smtClean="0">
                        <a:latin typeface="Times New Roman"/>
                        <a:ea typeface="Malgun Gothic"/>
                        <a:cs typeface="Times New Roman"/>
                      </a:endParaRPr>
                    </a:p>
                    <a:p>
                      <a:pPr marL="0" marR="0" algn="just" latinLnBrk="1">
                        <a:lnSpc>
                          <a:spcPct val="150000"/>
                        </a:lnSpc>
                        <a:spcBef>
                          <a:spcPts val="0"/>
                        </a:spcBef>
                        <a:spcAft>
                          <a:spcPts val="0"/>
                        </a:spcAft>
                      </a:pPr>
                      <a:r>
                        <a:rPr lang="en-US" sz="1800" b="1" kern="100" dirty="0" smtClean="0">
                          <a:latin typeface="Times New Roman"/>
                          <a:ea typeface="Malgun Gothic"/>
                          <a:cs typeface="Times New Roman"/>
                        </a:rPr>
                        <a:t>(</a:t>
                      </a:r>
                      <a:r>
                        <a:rPr lang="en-US" sz="1800" b="1" kern="100" dirty="0">
                          <a:latin typeface="Times New Roman"/>
                          <a:ea typeface="Malgun Gothic"/>
                          <a:cs typeface="Times New Roman"/>
                        </a:rPr>
                        <a:t>41%)</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4 </a:t>
                      </a:r>
                      <a:endParaRPr lang="en-US" sz="1800" b="1" kern="100" dirty="0">
                        <a:latin typeface="Batang"/>
                        <a:ea typeface="Malgun Gothic"/>
                        <a:cs typeface="Times New Roman"/>
                      </a:endParaRPr>
                    </a:p>
                    <a:p>
                      <a:pPr marL="0" marR="0" algn="just" latinLnBrk="1">
                        <a:lnSpc>
                          <a:spcPct val="150000"/>
                        </a:lnSpc>
                        <a:spcBef>
                          <a:spcPts val="0"/>
                        </a:spcBef>
                        <a:spcAft>
                          <a:spcPts val="0"/>
                        </a:spcAft>
                      </a:pPr>
                      <a:r>
                        <a:rPr lang="en-US" sz="1800" b="1" kern="100" dirty="0">
                          <a:latin typeface="Times New Roman"/>
                          <a:ea typeface="Malgun Gothic"/>
                          <a:cs typeface="Times New Roman"/>
                        </a:rPr>
                        <a:t>(24%)</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1 </a:t>
                      </a:r>
                      <a:endParaRPr lang="en-US" sz="1800" b="1" kern="100" dirty="0">
                        <a:latin typeface="Batang"/>
                        <a:ea typeface="Malgun Gothic"/>
                        <a:cs typeface="Times New Roman"/>
                      </a:endParaRPr>
                    </a:p>
                    <a:p>
                      <a:pPr marL="0" marR="0" algn="just" latinLnBrk="1">
                        <a:lnSpc>
                          <a:spcPct val="150000"/>
                        </a:lnSpc>
                        <a:spcBef>
                          <a:spcPts val="0"/>
                        </a:spcBef>
                        <a:spcAft>
                          <a:spcPts val="0"/>
                        </a:spcAft>
                      </a:pPr>
                      <a:r>
                        <a:rPr lang="en-US" sz="1800" b="1" kern="100" dirty="0">
                          <a:latin typeface="Times New Roman"/>
                          <a:ea typeface="Malgun Gothic"/>
                          <a:cs typeface="Times New Roman"/>
                        </a:rPr>
                        <a:t>(6%)</a:t>
                      </a:r>
                      <a:endParaRPr lang="en-US" sz="1800" b="1" kern="100" dirty="0">
                        <a:latin typeface="Batang"/>
                        <a:ea typeface="Malgun Gothic"/>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5A2120"/>
                </a:solidFill>
              </a:rPr>
              <a:t>L1 Age 0-5</a:t>
            </a:r>
            <a:endParaRPr lang="en-US" dirty="0">
              <a:solidFill>
                <a:srgbClr val="5A2120"/>
              </a:solidFill>
            </a:endParaRPr>
          </a:p>
        </p:txBody>
      </p:sp>
      <p:graphicFrame>
        <p:nvGraphicFramePr>
          <p:cNvPr id="4" name="Content Placeholder 3"/>
          <p:cNvGraphicFramePr>
            <a:graphicFrameLocks noGrp="1"/>
          </p:cNvGraphicFramePr>
          <p:nvPr>
            <p:ph idx="1"/>
          </p:nvPr>
        </p:nvGraphicFramePr>
        <p:xfrm>
          <a:off x="457200" y="1600200"/>
          <a:ext cx="8229600" cy="2438400"/>
        </p:xfrm>
        <a:graphic>
          <a:graphicData uri="http://schemas.openxmlformats.org/drawingml/2006/table">
            <a:tbl>
              <a:tblPr firstRow="1" bandRow="1">
                <a:tableStyleId>{5C22544A-7EE6-4342-B048-85BDC9FD1C3A}</a:tableStyleId>
              </a:tblPr>
              <a:tblGrid>
                <a:gridCol w="2057400"/>
                <a:gridCol w="2057400"/>
                <a:gridCol w="2057400"/>
                <a:gridCol w="2057400"/>
              </a:tblGrid>
              <a:tr h="812800">
                <a:tc>
                  <a:txBody>
                    <a:bodyPr/>
                    <a:lstStyle/>
                    <a:p>
                      <a:pPr marL="0" marR="0" algn="just" latinLnBrk="1">
                        <a:lnSpc>
                          <a:spcPct val="150000"/>
                        </a:lnSpc>
                        <a:spcBef>
                          <a:spcPts val="0"/>
                        </a:spcBef>
                        <a:spcAft>
                          <a:spcPts val="0"/>
                        </a:spcAft>
                      </a:pPr>
                      <a:endParaRPr lang="en-US" sz="2000" b="1" kern="100" dirty="0">
                        <a:latin typeface="Times New Roman"/>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English</a:t>
                      </a:r>
                      <a:endParaRPr lang="en-US" sz="20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Korean</a:t>
                      </a:r>
                      <a:endParaRPr lang="en-US" sz="20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Both</a:t>
                      </a:r>
                      <a:endParaRPr lang="en-US" sz="2000" b="1" kern="100">
                        <a:latin typeface="Batang"/>
                        <a:ea typeface="Malgun Gothic"/>
                        <a:cs typeface="Times New Roman"/>
                      </a:endParaRPr>
                    </a:p>
                  </a:txBody>
                  <a:tcPr marL="68580" marR="68580" marT="0" marB="0"/>
                </a:tc>
              </a:tr>
              <a:tr h="812800">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KI</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0</a:t>
                      </a:r>
                      <a:endParaRPr lang="en-US" sz="20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37 (100%)</a:t>
                      </a:r>
                      <a:endParaRPr lang="en-US" sz="20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0</a:t>
                      </a:r>
                      <a:endParaRPr lang="en-US" sz="2000" b="1" kern="100">
                        <a:latin typeface="Batang"/>
                        <a:ea typeface="Malgun Gothic"/>
                        <a:cs typeface="Times New Roman"/>
                      </a:endParaRPr>
                    </a:p>
                  </a:txBody>
                  <a:tcPr marL="68580" marR="68580" marT="0" marB="0"/>
                </a:tc>
              </a:tr>
              <a:tr h="812800">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KA</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2 (12%)</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solidFill>
                            <a:srgbClr val="FF0000"/>
                          </a:solidFill>
                          <a:latin typeface="Times New Roman"/>
                          <a:ea typeface="Malgun Gothic"/>
                          <a:cs typeface="Times New Roman"/>
                        </a:rPr>
                        <a:t>13 (76%)</a:t>
                      </a:r>
                      <a:endParaRPr lang="en-US" sz="2000" b="1" kern="100" dirty="0">
                        <a:solidFill>
                          <a:srgbClr val="FF0000"/>
                        </a:solidFill>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2 (12%)</a:t>
                      </a:r>
                      <a:endParaRPr lang="en-US" sz="2000" b="1" kern="100" dirty="0">
                        <a:latin typeface="Batang"/>
                        <a:ea typeface="Malgun Gothic"/>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5A2120"/>
                </a:solidFill>
              </a:rPr>
              <a:t>Exposure of </a:t>
            </a:r>
            <a:br>
              <a:rPr lang="en-US" dirty="0" smtClean="0">
                <a:solidFill>
                  <a:srgbClr val="5A2120"/>
                </a:solidFill>
              </a:rPr>
            </a:br>
            <a:r>
              <a:rPr lang="en-US" dirty="0" smtClean="0">
                <a:solidFill>
                  <a:srgbClr val="5A2120"/>
                </a:solidFill>
              </a:rPr>
              <a:t>Korean Language &amp; Culture</a:t>
            </a:r>
            <a:endParaRPr lang="en-US" dirty="0">
              <a:solidFill>
                <a:srgbClr val="5A2120"/>
              </a:solidFill>
            </a:endParaRPr>
          </a:p>
        </p:txBody>
      </p:sp>
      <p:graphicFrame>
        <p:nvGraphicFramePr>
          <p:cNvPr id="4" name="Content Placeholder 3"/>
          <p:cNvGraphicFramePr>
            <a:graphicFrameLocks noGrp="1"/>
          </p:cNvGraphicFramePr>
          <p:nvPr>
            <p:ph idx="1"/>
          </p:nvPr>
        </p:nvGraphicFramePr>
        <p:xfrm>
          <a:off x="457200" y="2057400"/>
          <a:ext cx="8229600" cy="2814900"/>
        </p:xfrm>
        <a:graphic>
          <a:graphicData uri="http://schemas.openxmlformats.org/drawingml/2006/table">
            <a:tbl>
              <a:tblPr firstRow="1" bandRow="1">
                <a:tableStyleId>{5C22544A-7EE6-4342-B048-85BDC9FD1C3A}</a:tableStyleId>
              </a:tblPr>
              <a:tblGrid>
                <a:gridCol w="609600"/>
                <a:gridCol w="2133600"/>
                <a:gridCol w="2743200"/>
                <a:gridCol w="2743200"/>
              </a:tblGrid>
              <a:tr h="1134000">
                <a:tc>
                  <a:txBody>
                    <a:bodyPr/>
                    <a:lstStyle/>
                    <a:p>
                      <a:pPr marL="0" marR="0" algn="just" latinLnBrk="1">
                        <a:lnSpc>
                          <a:spcPct val="150000"/>
                        </a:lnSpc>
                        <a:spcBef>
                          <a:spcPts val="0"/>
                        </a:spcBef>
                        <a:spcAft>
                          <a:spcPts val="0"/>
                        </a:spcAft>
                      </a:pPr>
                      <a:endParaRPr lang="en-US" sz="2000" b="1" kern="100" dirty="0">
                        <a:latin typeface="Times New Roman"/>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Exposure </a:t>
                      </a:r>
                      <a:endParaRPr lang="en-US" sz="2000" b="1" kern="100" dirty="0" smtClean="0">
                        <a:latin typeface="Times New Roman"/>
                        <a:ea typeface="Malgun Gothic"/>
                        <a:cs typeface="Times New Roman"/>
                      </a:endParaRPr>
                    </a:p>
                    <a:p>
                      <a:pPr marL="0" marR="0" algn="just" latinLnBrk="1">
                        <a:lnSpc>
                          <a:spcPct val="150000"/>
                        </a:lnSpc>
                        <a:spcBef>
                          <a:spcPts val="0"/>
                        </a:spcBef>
                        <a:spcAft>
                          <a:spcPts val="0"/>
                        </a:spcAft>
                      </a:pPr>
                      <a:r>
                        <a:rPr lang="en-US" sz="2000" b="1" kern="100" dirty="0" smtClean="0">
                          <a:latin typeface="Times New Roman"/>
                          <a:ea typeface="Malgun Gothic"/>
                          <a:cs typeface="Times New Roman"/>
                        </a:rPr>
                        <a:t>growing </a:t>
                      </a:r>
                      <a:r>
                        <a:rPr lang="en-US" sz="2000" b="1" kern="100" dirty="0">
                          <a:latin typeface="Times New Roman"/>
                          <a:ea typeface="Malgun Gothic"/>
                          <a:cs typeface="Times New Roman"/>
                        </a:rPr>
                        <a:t>up </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smtClean="0">
                          <a:latin typeface="Times New Roman"/>
                          <a:ea typeface="Malgun Gothic"/>
                          <a:cs typeface="Times New Roman"/>
                        </a:rPr>
                        <a:t>Residence</a:t>
                      </a:r>
                    </a:p>
                    <a:p>
                      <a:pPr marL="0" marR="0" algn="just" latinLnBrk="1">
                        <a:lnSpc>
                          <a:spcPct val="150000"/>
                        </a:lnSpc>
                        <a:spcBef>
                          <a:spcPts val="0"/>
                        </a:spcBef>
                        <a:spcAft>
                          <a:spcPts val="0"/>
                        </a:spcAft>
                      </a:pPr>
                      <a:r>
                        <a:rPr lang="en-US" sz="2000" b="1" kern="100" dirty="0" smtClean="0">
                          <a:latin typeface="Times New Roman"/>
                          <a:ea typeface="Malgun Gothic"/>
                          <a:cs typeface="Times New Roman"/>
                        </a:rPr>
                        <a:t> </a:t>
                      </a:r>
                      <a:r>
                        <a:rPr lang="en-US" sz="2000" b="1" kern="100" dirty="0">
                          <a:latin typeface="Times New Roman"/>
                          <a:ea typeface="Malgun Gothic"/>
                          <a:cs typeface="Times New Roman"/>
                        </a:rPr>
                        <a:t>(more than 3 months)</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Korean language at </a:t>
                      </a:r>
                      <a:endParaRPr lang="en-US" sz="2000" b="1" kern="100" dirty="0" smtClean="0">
                        <a:latin typeface="Times New Roman"/>
                        <a:ea typeface="Malgun Gothic"/>
                        <a:cs typeface="Times New Roman"/>
                      </a:endParaRPr>
                    </a:p>
                    <a:p>
                      <a:pPr marL="0" marR="0" algn="just" latinLnBrk="1">
                        <a:lnSpc>
                          <a:spcPct val="150000"/>
                        </a:lnSpc>
                        <a:spcBef>
                          <a:spcPts val="0"/>
                        </a:spcBef>
                        <a:spcAft>
                          <a:spcPts val="0"/>
                        </a:spcAft>
                      </a:pPr>
                      <a:r>
                        <a:rPr lang="en-US" sz="2000" b="1" kern="100" dirty="0" smtClean="0">
                          <a:latin typeface="Times New Roman"/>
                          <a:ea typeface="Malgun Gothic"/>
                          <a:cs typeface="Times New Roman"/>
                        </a:rPr>
                        <a:t>University</a:t>
                      </a:r>
                      <a:endParaRPr lang="en-US" sz="2000" b="1" kern="100" dirty="0">
                        <a:latin typeface="Batang"/>
                        <a:ea typeface="Malgun Gothic"/>
                        <a:cs typeface="Times New Roman"/>
                      </a:endParaRPr>
                    </a:p>
                  </a:txBody>
                  <a:tcPr marL="68580" marR="68580" marT="0" marB="0"/>
                </a:tc>
              </a:tr>
              <a:tr h="766500">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KI</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4.9</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37 (100%)</a:t>
                      </a:r>
                      <a:endParaRPr lang="en-US" sz="20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2 (12%)</a:t>
                      </a:r>
                      <a:endParaRPr lang="en-US" sz="2000" b="1" kern="100">
                        <a:latin typeface="Batang"/>
                        <a:ea typeface="Malgun Gothic"/>
                        <a:cs typeface="Times New Roman"/>
                      </a:endParaRPr>
                    </a:p>
                  </a:txBody>
                  <a:tcPr marL="68580" marR="68580" marT="0" marB="0"/>
                </a:tc>
              </a:tr>
              <a:tr h="766500">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KA</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4.3</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9 (53%) </a:t>
                      </a:r>
                      <a:endParaRPr lang="en-US" sz="2000" b="1" kern="100" dirty="0" smtClean="0">
                        <a:latin typeface="Times New Roman"/>
                        <a:ea typeface="Malgun Gothic"/>
                        <a:cs typeface="Times New Roman"/>
                      </a:endParaRPr>
                    </a:p>
                    <a:p>
                      <a:pPr marL="0" marR="0" algn="just" latinLnBrk="1">
                        <a:lnSpc>
                          <a:spcPct val="150000"/>
                        </a:lnSpc>
                        <a:spcBef>
                          <a:spcPts val="0"/>
                        </a:spcBef>
                        <a:spcAft>
                          <a:spcPts val="0"/>
                        </a:spcAft>
                      </a:pPr>
                      <a:r>
                        <a:rPr lang="en-US" sz="2000" b="1" kern="100" dirty="0" smtClean="0">
                          <a:latin typeface="Times New Roman"/>
                          <a:ea typeface="Malgun Gothic"/>
                          <a:cs typeface="Times New Roman"/>
                        </a:rPr>
                        <a:t>Mean</a:t>
                      </a:r>
                      <a:r>
                        <a:rPr lang="en-US" sz="2000" b="1" kern="100" dirty="0">
                          <a:latin typeface="Times New Roman"/>
                          <a:ea typeface="Malgun Gothic"/>
                          <a:cs typeface="Times New Roman"/>
                        </a:rPr>
                        <a:t>: 4.6 months</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12 (71%)</a:t>
                      </a:r>
                      <a:endParaRPr lang="en-US" sz="2000" b="1" kern="100" dirty="0">
                        <a:latin typeface="Batang"/>
                        <a:ea typeface="Malgun Gothic"/>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solidFill>
                  <a:srgbClr val="5A2120"/>
                </a:solidFill>
              </a:rPr>
              <a:t>Speaking to and spoken to from</a:t>
            </a:r>
            <a:endParaRPr lang="en-US" dirty="0">
              <a:solidFill>
                <a:srgbClr val="5A2120"/>
              </a:solidFill>
            </a:endParaRPr>
          </a:p>
        </p:txBody>
      </p:sp>
      <p:graphicFrame>
        <p:nvGraphicFramePr>
          <p:cNvPr id="4" name="Content Placeholder 3"/>
          <p:cNvGraphicFramePr>
            <a:graphicFrameLocks noGrp="1"/>
          </p:cNvGraphicFramePr>
          <p:nvPr>
            <p:ph idx="1"/>
          </p:nvPr>
        </p:nvGraphicFramePr>
        <p:xfrm>
          <a:off x="457200" y="1295400"/>
          <a:ext cx="8229600" cy="5507412"/>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506422">
                <a:tc rowSpan="2">
                  <a:txBody>
                    <a:bodyPr/>
                    <a:lstStyle/>
                    <a:p>
                      <a:pPr marL="0" marR="0" algn="just" latinLnBrk="1">
                        <a:lnSpc>
                          <a:spcPct val="150000"/>
                        </a:lnSpc>
                        <a:spcBef>
                          <a:spcPts val="0"/>
                        </a:spcBef>
                        <a:spcAft>
                          <a:spcPts val="0"/>
                        </a:spcAft>
                      </a:pPr>
                      <a:endParaRPr lang="en-US" sz="1800" b="1" kern="100" dirty="0">
                        <a:latin typeface="Times New Roman"/>
                        <a:ea typeface="Malgun Gothic"/>
                        <a:cs typeface="Times New Roman"/>
                      </a:endParaRPr>
                    </a:p>
                  </a:txBody>
                  <a:tcPr marL="68580" marR="68580" marT="0" marB="0"/>
                </a:tc>
                <a:tc gridSpan="2">
                  <a:txBody>
                    <a:bodyPr/>
                    <a:lstStyle/>
                    <a:p>
                      <a:pPr marL="0" marR="0" algn="just" latinLnBrk="1">
                        <a:lnSpc>
                          <a:spcPct val="150000"/>
                        </a:lnSpc>
                        <a:spcBef>
                          <a:spcPts val="0"/>
                        </a:spcBef>
                        <a:spcAft>
                          <a:spcPts val="0"/>
                        </a:spcAft>
                      </a:pPr>
                      <a:r>
                        <a:rPr lang="en-US" sz="1600" b="1" kern="100" dirty="0">
                          <a:latin typeface="Times New Roman"/>
                          <a:ea typeface="Malgun Gothic"/>
                          <a:cs typeface="Times New Roman"/>
                        </a:rPr>
                        <a:t>KI</a:t>
                      </a:r>
                      <a:endParaRPr lang="en-US" sz="1600" b="1" kern="100" dirty="0">
                        <a:latin typeface="Batang"/>
                        <a:ea typeface="Malgun Gothic"/>
                        <a:cs typeface="Times New Roman"/>
                      </a:endParaRPr>
                    </a:p>
                  </a:txBody>
                  <a:tcPr marL="68580" marR="68580" marT="0" marB="0"/>
                </a:tc>
                <a:tc hMerge="1">
                  <a:txBody>
                    <a:bodyPr/>
                    <a:lstStyle/>
                    <a:p>
                      <a:endParaRPr lang="en-US"/>
                    </a:p>
                  </a:txBody>
                  <a:tcPr/>
                </a:tc>
                <a:tc gridSpan="2">
                  <a:txBody>
                    <a:bodyPr/>
                    <a:lstStyle/>
                    <a:p>
                      <a:pPr marL="0" marR="0" algn="just" latinLnBrk="1">
                        <a:lnSpc>
                          <a:spcPct val="150000"/>
                        </a:lnSpc>
                        <a:spcBef>
                          <a:spcPts val="0"/>
                        </a:spcBef>
                        <a:spcAft>
                          <a:spcPts val="0"/>
                        </a:spcAft>
                      </a:pPr>
                      <a:r>
                        <a:rPr lang="en-US" sz="1600" b="1" kern="100">
                          <a:latin typeface="Times New Roman"/>
                          <a:ea typeface="Malgun Gothic"/>
                          <a:cs typeface="Times New Roman"/>
                        </a:rPr>
                        <a:t>KA</a:t>
                      </a:r>
                      <a:endParaRPr lang="en-US" sz="1600" b="1" kern="100">
                        <a:latin typeface="Batang"/>
                        <a:ea typeface="Malgun Gothic"/>
                        <a:cs typeface="Times New Roman"/>
                      </a:endParaRPr>
                    </a:p>
                  </a:txBody>
                  <a:tcPr marL="68580" marR="68580" marT="0" marB="0"/>
                </a:tc>
                <a:tc hMerge="1">
                  <a:txBody>
                    <a:bodyPr/>
                    <a:lstStyle/>
                    <a:p>
                      <a:endParaRPr lang="en-US"/>
                    </a:p>
                  </a:txBody>
                  <a:tcPr/>
                </a:tc>
              </a:tr>
              <a:tr h="506422">
                <a:tc vMerge="1">
                  <a:txBody>
                    <a:bodyPr/>
                    <a:lstStyle/>
                    <a:p>
                      <a:endParaRPr lang="en-US"/>
                    </a:p>
                  </a:txBody>
                  <a:tcPr/>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Speak to</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Spoken to</a:t>
                      </a:r>
                      <a:endParaRPr lang="en-US" sz="18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Speak to</a:t>
                      </a:r>
                      <a:endParaRPr lang="en-US" sz="18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Spoken to</a:t>
                      </a:r>
                      <a:endParaRPr lang="en-US" sz="1800" b="1" kern="100">
                        <a:latin typeface="Batang"/>
                        <a:ea typeface="Malgun Gothic"/>
                        <a:cs typeface="Times New Roman"/>
                      </a:endParaRPr>
                    </a:p>
                  </a:txBody>
                  <a:tcPr marL="68580" marR="68580" marT="0" marB="0"/>
                </a:tc>
              </a:tr>
              <a:tr h="506422">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Korean friends</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solidFill>
                            <a:srgbClr val="FF0000"/>
                          </a:solidFill>
                          <a:latin typeface="Times New Roman"/>
                          <a:ea typeface="Malgun Gothic"/>
                          <a:cs typeface="Times New Roman"/>
                        </a:rPr>
                        <a:t>4.6</a:t>
                      </a:r>
                      <a:endParaRPr lang="en-US" sz="1800" b="1" kern="100" dirty="0">
                        <a:solidFill>
                          <a:srgbClr val="FF0000"/>
                        </a:solidFill>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4.6</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solidFill>
                            <a:srgbClr val="FF0000"/>
                          </a:solidFill>
                          <a:latin typeface="Times New Roman"/>
                          <a:ea typeface="Malgun Gothic"/>
                          <a:cs typeface="Times New Roman"/>
                        </a:rPr>
                        <a:t>2.6</a:t>
                      </a:r>
                      <a:endParaRPr lang="en-US" sz="1800" b="1" kern="100" dirty="0">
                        <a:solidFill>
                          <a:srgbClr val="FF0000"/>
                        </a:solidFill>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2.6</a:t>
                      </a:r>
                      <a:endParaRPr lang="en-US" sz="1800" b="1" kern="100">
                        <a:latin typeface="Batang"/>
                        <a:ea typeface="Malgun Gothic"/>
                        <a:cs typeface="Times New Roman"/>
                      </a:endParaRPr>
                    </a:p>
                  </a:txBody>
                  <a:tcPr marL="68580" marR="68580" marT="0" marB="0"/>
                </a:tc>
              </a:tr>
              <a:tr h="506422">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Significant </a:t>
                      </a:r>
                      <a:endParaRPr lang="en-US" sz="1800" b="1" kern="100" dirty="0" smtClean="0">
                        <a:latin typeface="Times New Roman"/>
                        <a:ea typeface="Malgun Gothic"/>
                        <a:cs typeface="Times New Roman"/>
                      </a:endParaRPr>
                    </a:p>
                    <a:p>
                      <a:pPr marL="0" marR="0" algn="just" latinLnBrk="1">
                        <a:lnSpc>
                          <a:spcPct val="150000"/>
                        </a:lnSpc>
                        <a:spcBef>
                          <a:spcPts val="0"/>
                        </a:spcBef>
                        <a:spcAft>
                          <a:spcPts val="0"/>
                        </a:spcAft>
                      </a:pPr>
                      <a:r>
                        <a:rPr lang="en-US" sz="1800" b="1" kern="100" dirty="0" smtClean="0">
                          <a:latin typeface="Times New Roman"/>
                          <a:ea typeface="Malgun Gothic"/>
                          <a:cs typeface="Times New Roman"/>
                        </a:rPr>
                        <a:t>Others</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solidFill>
                            <a:srgbClr val="FF0000"/>
                          </a:solidFill>
                          <a:latin typeface="Times New Roman"/>
                          <a:ea typeface="Malgun Gothic"/>
                          <a:cs typeface="Times New Roman"/>
                        </a:rPr>
                        <a:t>2.1</a:t>
                      </a:r>
                      <a:endParaRPr lang="en-US" sz="1800" b="1" kern="100" dirty="0">
                        <a:solidFill>
                          <a:srgbClr val="FF0000"/>
                        </a:solidFill>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2.1</a:t>
                      </a:r>
                      <a:endParaRPr lang="en-US" sz="18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0.9</a:t>
                      </a:r>
                      <a:endParaRPr lang="en-US" sz="18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0.8</a:t>
                      </a:r>
                      <a:endParaRPr lang="en-US" sz="1800" b="1" kern="100">
                        <a:latin typeface="Batang"/>
                        <a:ea typeface="Malgun Gothic"/>
                        <a:cs typeface="Times New Roman"/>
                      </a:endParaRPr>
                    </a:p>
                  </a:txBody>
                  <a:tcPr marL="68580" marR="68580" marT="0" marB="0"/>
                </a:tc>
              </a:tr>
              <a:tr h="506422">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Grandparents</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4.4</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4.4</a:t>
                      </a:r>
                      <a:endParaRPr lang="en-US" sz="18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3.1</a:t>
                      </a:r>
                      <a:endParaRPr lang="en-US" sz="18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3.2</a:t>
                      </a:r>
                      <a:endParaRPr lang="en-US" sz="1800" b="1" kern="100">
                        <a:latin typeface="Batang"/>
                        <a:ea typeface="Malgun Gothic"/>
                        <a:cs typeface="Times New Roman"/>
                      </a:endParaRPr>
                    </a:p>
                  </a:txBody>
                  <a:tcPr marL="68580" marR="68580" marT="0" marB="0"/>
                </a:tc>
              </a:tr>
              <a:tr h="506422">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Mother</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4.8</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4.8</a:t>
                      </a:r>
                      <a:endParaRPr lang="en-US" sz="18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solidFill>
                            <a:srgbClr val="FF0000"/>
                          </a:solidFill>
                          <a:latin typeface="Times New Roman"/>
                          <a:ea typeface="Malgun Gothic"/>
                          <a:cs typeface="Times New Roman"/>
                        </a:rPr>
                        <a:t>3.6</a:t>
                      </a:r>
                      <a:endParaRPr lang="en-US" sz="1800" b="1" kern="100" dirty="0">
                        <a:solidFill>
                          <a:srgbClr val="FF0000"/>
                        </a:solidFill>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solidFill>
                            <a:srgbClr val="FF0000"/>
                          </a:solidFill>
                          <a:latin typeface="Times New Roman"/>
                          <a:ea typeface="Malgun Gothic"/>
                          <a:cs typeface="Times New Roman"/>
                        </a:rPr>
                        <a:t>4.0</a:t>
                      </a:r>
                      <a:endParaRPr lang="en-US" sz="1800" b="1" kern="100" dirty="0">
                        <a:solidFill>
                          <a:srgbClr val="FF0000"/>
                        </a:solidFill>
                        <a:latin typeface="Batang"/>
                        <a:ea typeface="Malgun Gothic"/>
                        <a:cs typeface="Times New Roman"/>
                      </a:endParaRPr>
                    </a:p>
                  </a:txBody>
                  <a:tcPr marL="68580" marR="68580" marT="0" marB="0"/>
                </a:tc>
              </a:tr>
              <a:tr h="506422">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Father</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4.8</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4.9</a:t>
                      </a:r>
                      <a:endParaRPr lang="en-US" sz="18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3.5</a:t>
                      </a:r>
                      <a:endParaRPr lang="en-US" sz="18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solidFill>
                            <a:srgbClr val="FF0000"/>
                          </a:solidFill>
                          <a:latin typeface="Times New Roman"/>
                          <a:ea typeface="Malgun Gothic"/>
                          <a:cs typeface="Times New Roman"/>
                        </a:rPr>
                        <a:t>3.5</a:t>
                      </a:r>
                      <a:endParaRPr lang="en-US" sz="1800" b="1" kern="100" dirty="0">
                        <a:solidFill>
                          <a:srgbClr val="FF0000"/>
                        </a:solidFill>
                        <a:latin typeface="Batang"/>
                        <a:ea typeface="Malgun Gothic"/>
                        <a:cs typeface="Times New Roman"/>
                      </a:endParaRPr>
                    </a:p>
                  </a:txBody>
                  <a:tcPr marL="68580" marR="68580" marT="0" marB="0"/>
                </a:tc>
              </a:tr>
              <a:tr h="506422">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Siblings &amp; </a:t>
                      </a:r>
                      <a:endParaRPr lang="en-US" sz="1800" b="1" kern="100" dirty="0" smtClean="0">
                        <a:latin typeface="Times New Roman"/>
                        <a:ea typeface="Malgun Gothic"/>
                        <a:cs typeface="Times New Roman"/>
                      </a:endParaRPr>
                    </a:p>
                    <a:p>
                      <a:pPr marL="0" marR="0" algn="just" latinLnBrk="1">
                        <a:lnSpc>
                          <a:spcPct val="150000"/>
                        </a:lnSpc>
                        <a:spcBef>
                          <a:spcPts val="0"/>
                        </a:spcBef>
                        <a:spcAft>
                          <a:spcPts val="0"/>
                        </a:spcAft>
                      </a:pPr>
                      <a:r>
                        <a:rPr lang="en-US" sz="1800" b="1" kern="100" dirty="0" smtClean="0">
                          <a:latin typeface="Times New Roman"/>
                          <a:ea typeface="Malgun Gothic"/>
                          <a:cs typeface="Times New Roman"/>
                        </a:rPr>
                        <a:t>Cousins</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4.4</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4.5</a:t>
                      </a:r>
                      <a:endParaRPr lang="en-US" sz="18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1.9</a:t>
                      </a:r>
                      <a:endParaRPr lang="en-US" sz="18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a:latin typeface="Times New Roman"/>
                          <a:ea typeface="Malgun Gothic"/>
                          <a:cs typeface="Times New Roman"/>
                        </a:rPr>
                        <a:t>2.1</a:t>
                      </a:r>
                      <a:endParaRPr lang="en-US" sz="1800" b="1" kern="100">
                        <a:latin typeface="Batang"/>
                        <a:ea typeface="Malgun Gothic"/>
                        <a:cs typeface="Times New Roman"/>
                      </a:endParaRPr>
                    </a:p>
                  </a:txBody>
                  <a:tcPr marL="68580" marR="68580" marT="0" marB="0"/>
                </a:tc>
              </a:tr>
              <a:tr h="749227">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Relatives </a:t>
                      </a:r>
                      <a:endParaRPr lang="en-US" sz="1800" b="1" kern="100" dirty="0" smtClean="0">
                        <a:latin typeface="Times New Roman"/>
                        <a:ea typeface="Malgun Gothic"/>
                        <a:cs typeface="Times New Roman"/>
                      </a:endParaRPr>
                    </a:p>
                    <a:p>
                      <a:pPr marL="0" marR="0" algn="just" latinLnBrk="1">
                        <a:lnSpc>
                          <a:spcPct val="150000"/>
                        </a:lnSpc>
                        <a:spcBef>
                          <a:spcPts val="0"/>
                        </a:spcBef>
                        <a:spcAft>
                          <a:spcPts val="0"/>
                        </a:spcAft>
                      </a:pPr>
                      <a:r>
                        <a:rPr lang="en-US" sz="1800" b="1" kern="100" dirty="0" smtClean="0">
                          <a:latin typeface="Times New Roman"/>
                          <a:ea typeface="Malgun Gothic"/>
                          <a:cs typeface="Times New Roman"/>
                        </a:rPr>
                        <a:t>(</a:t>
                      </a:r>
                      <a:r>
                        <a:rPr lang="en-US" sz="1800" b="1" kern="100" dirty="0">
                          <a:latin typeface="Times New Roman"/>
                          <a:ea typeface="Malgun Gothic"/>
                          <a:cs typeface="Times New Roman"/>
                        </a:rPr>
                        <a:t>Uncles/Aunts)</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4.4</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4.5</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3.5</a:t>
                      </a:r>
                      <a:endParaRPr lang="en-US" sz="18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1800" b="1" kern="100" dirty="0">
                          <a:latin typeface="Times New Roman"/>
                          <a:ea typeface="Malgun Gothic"/>
                          <a:cs typeface="Times New Roman"/>
                        </a:rPr>
                        <a:t>3.5</a:t>
                      </a:r>
                      <a:endParaRPr lang="en-US" sz="1800" b="1" kern="100" dirty="0">
                        <a:latin typeface="Batang"/>
                        <a:ea typeface="Malgun Gothic"/>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5A2120"/>
                </a:solidFill>
              </a:rPr>
              <a:t>Other Usage and Exposure</a:t>
            </a:r>
            <a:endParaRPr lang="en-US" dirty="0">
              <a:solidFill>
                <a:srgbClr val="5A2120"/>
              </a:solidFill>
            </a:endParaRPr>
          </a:p>
        </p:txBody>
      </p:sp>
      <p:graphicFrame>
        <p:nvGraphicFramePr>
          <p:cNvPr id="4" name="Content Placeholder 3"/>
          <p:cNvGraphicFramePr>
            <a:graphicFrameLocks noGrp="1"/>
          </p:cNvGraphicFramePr>
          <p:nvPr>
            <p:ph idx="1"/>
          </p:nvPr>
        </p:nvGraphicFramePr>
        <p:xfrm>
          <a:off x="457200" y="1600200"/>
          <a:ext cx="8229600" cy="3505200"/>
        </p:xfrm>
        <a:graphic>
          <a:graphicData uri="http://schemas.openxmlformats.org/drawingml/2006/table">
            <a:tbl>
              <a:tblPr firstRow="1" bandRow="1">
                <a:tableStyleId>{5C22544A-7EE6-4342-B048-85BDC9FD1C3A}</a:tableStyleId>
              </a:tblPr>
              <a:tblGrid>
                <a:gridCol w="3505200"/>
                <a:gridCol w="2286000"/>
                <a:gridCol w="2438400"/>
              </a:tblGrid>
              <a:tr h="701040">
                <a:tc>
                  <a:txBody>
                    <a:bodyPr/>
                    <a:lstStyle/>
                    <a:p>
                      <a:pPr marL="0" marR="0" algn="just" latinLnBrk="1">
                        <a:lnSpc>
                          <a:spcPct val="150000"/>
                        </a:lnSpc>
                        <a:spcBef>
                          <a:spcPts val="0"/>
                        </a:spcBef>
                        <a:spcAft>
                          <a:spcPts val="0"/>
                        </a:spcAft>
                      </a:pPr>
                      <a:endParaRPr lang="en-US" sz="2000" b="1" kern="100" dirty="0">
                        <a:latin typeface="Times New Roman"/>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KI</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KA</a:t>
                      </a:r>
                      <a:endParaRPr lang="en-US" sz="2000" b="1" kern="100">
                        <a:latin typeface="Batang"/>
                        <a:ea typeface="Malgun Gothic"/>
                        <a:cs typeface="Times New Roman"/>
                      </a:endParaRPr>
                    </a:p>
                  </a:txBody>
                  <a:tcPr marL="68580" marR="68580" marT="0" marB="0"/>
                </a:tc>
              </a:tr>
              <a:tr h="701040">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Korean TV/movies</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3.8</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3.1</a:t>
                      </a:r>
                      <a:endParaRPr lang="en-US" sz="2000" b="1" kern="100">
                        <a:latin typeface="Batang"/>
                        <a:ea typeface="Malgun Gothic"/>
                        <a:cs typeface="Times New Roman"/>
                      </a:endParaRPr>
                    </a:p>
                  </a:txBody>
                  <a:tcPr marL="68580" marR="68580" marT="0" marB="0"/>
                </a:tc>
              </a:tr>
              <a:tr h="701040">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Read in Korean</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3.9</a:t>
                      </a:r>
                      <a:endParaRPr lang="en-US" sz="20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2.6</a:t>
                      </a:r>
                      <a:endParaRPr lang="en-US" sz="2000" b="1" kern="100">
                        <a:latin typeface="Batang"/>
                        <a:ea typeface="Malgun Gothic"/>
                        <a:cs typeface="Times New Roman"/>
                      </a:endParaRPr>
                    </a:p>
                  </a:txBody>
                  <a:tcPr marL="68580" marR="68580" marT="0" marB="0"/>
                </a:tc>
              </a:tr>
              <a:tr h="701040">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Write/Email Text in Korean</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3.8</a:t>
                      </a:r>
                      <a:endParaRPr lang="en-US" sz="20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2.5</a:t>
                      </a:r>
                      <a:endParaRPr lang="en-US" sz="2000" b="1" kern="100">
                        <a:latin typeface="Batang"/>
                        <a:ea typeface="Malgun Gothic"/>
                        <a:cs typeface="Times New Roman"/>
                      </a:endParaRPr>
                    </a:p>
                  </a:txBody>
                  <a:tcPr marL="68580" marR="68580" marT="0" marB="0"/>
                </a:tc>
              </a:tr>
              <a:tr h="701040">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Listen to Korean music</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3.2</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2.8</a:t>
                      </a:r>
                      <a:endParaRPr lang="en-US" sz="2000" b="1" kern="100" dirty="0">
                        <a:latin typeface="Batang"/>
                        <a:ea typeface="Malgun Gothic"/>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5A2120"/>
                </a:solidFill>
              </a:rPr>
              <a:t>I am confident communicating in: </a:t>
            </a:r>
            <a:endParaRPr lang="en-US" dirty="0">
              <a:solidFill>
                <a:srgbClr val="5A2120"/>
              </a:solidFill>
            </a:endParaRPr>
          </a:p>
        </p:txBody>
      </p:sp>
      <p:graphicFrame>
        <p:nvGraphicFramePr>
          <p:cNvPr id="4" name="Content Placeholder 3"/>
          <p:cNvGraphicFramePr>
            <a:graphicFrameLocks noGrp="1"/>
          </p:cNvGraphicFramePr>
          <p:nvPr>
            <p:ph idx="1"/>
          </p:nvPr>
        </p:nvGraphicFramePr>
        <p:xfrm>
          <a:off x="457200" y="1600200"/>
          <a:ext cx="8229600" cy="2209800"/>
        </p:xfrm>
        <a:graphic>
          <a:graphicData uri="http://schemas.openxmlformats.org/drawingml/2006/table">
            <a:tbl>
              <a:tblPr firstRow="1" bandRow="1">
                <a:tableStyleId>{5C22544A-7EE6-4342-B048-85BDC9FD1C3A}</a:tableStyleId>
              </a:tblPr>
              <a:tblGrid>
                <a:gridCol w="2743200"/>
                <a:gridCol w="2743200"/>
                <a:gridCol w="2743200"/>
              </a:tblGrid>
              <a:tr h="740338">
                <a:tc>
                  <a:txBody>
                    <a:bodyPr/>
                    <a:lstStyle/>
                    <a:p>
                      <a:pPr marL="0" marR="0" algn="just" latinLnBrk="1">
                        <a:lnSpc>
                          <a:spcPct val="150000"/>
                        </a:lnSpc>
                        <a:spcBef>
                          <a:spcPts val="0"/>
                        </a:spcBef>
                        <a:spcAft>
                          <a:spcPts val="0"/>
                        </a:spcAft>
                      </a:pPr>
                      <a:endParaRPr lang="en-US" sz="2000" b="1" kern="100" dirty="0">
                        <a:latin typeface="Times New Roman"/>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KI</a:t>
                      </a:r>
                      <a:endParaRPr lang="en-US" sz="20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KA</a:t>
                      </a:r>
                      <a:endParaRPr lang="en-US" sz="2000" b="1" kern="100">
                        <a:latin typeface="Batang"/>
                        <a:ea typeface="Malgun Gothic"/>
                        <a:cs typeface="Times New Roman"/>
                      </a:endParaRPr>
                    </a:p>
                  </a:txBody>
                  <a:tcPr marL="68580" marR="68580" marT="0" marB="0"/>
                </a:tc>
              </a:tr>
              <a:tr h="734731">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Korean</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4.8</a:t>
                      </a:r>
                      <a:endParaRPr lang="en-US" sz="20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3.5</a:t>
                      </a:r>
                      <a:endParaRPr lang="en-US" sz="2000" b="1" kern="100">
                        <a:latin typeface="Batang"/>
                        <a:ea typeface="Malgun Gothic"/>
                        <a:cs typeface="Times New Roman"/>
                      </a:endParaRPr>
                    </a:p>
                  </a:txBody>
                  <a:tcPr marL="68580" marR="68580" marT="0" marB="0"/>
                </a:tc>
              </a:tr>
              <a:tr h="734731">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English</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4.5</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4.8</a:t>
                      </a:r>
                      <a:endParaRPr lang="en-US" sz="2000" b="1" kern="100" dirty="0">
                        <a:latin typeface="Batang"/>
                        <a:ea typeface="Malgun Gothic"/>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5A2120"/>
                </a:solidFill>
              </a:rPr>
              <a:t>I am confident translating </a:t>
            </a:r>
            <a:br>
              <a:rPr lang="en-US" dirty="0" smtClean="0">
                <a:solidFill>
                  <a:srgbClr val="5A2120"/>
                </a:solidFill>
              </a:rPr>
            </a:br>
            <a:r>
              <a:rPr lang="en-US" dirty="0" smtClean="0">
                <a:solidFill>
                  <a:srgbClr val="5A2120"/>
                </a:solidFill>
              </a:rPr>
              <a:t>reading materials…</a:t>
            </a:r>
            <a:endParaRPr lang="en-US" dirty="0">
              <a:solidFill>
                <a:srgbClr val="5A2120"/>
              </a:solidFill>
            </a:endParaRPr>
          </a:p>
        </p:txBody>
      </p:sp>
      <p:graphicFrame>
        <p:nvGraphicFramePr>
          <p:cNvPr id="4" name="Content Placeholder 3"/>
          <p:cNvGraphicFramePr>
            <a:graphicFrameLocks noGrp="1"/>
          </p:cNvGraphicFramePr>
          <p:nvPr>
            <p:ph idx="1"/>
          </p:nvPr>
        </p:nvGraphicFramePr>
        <p:xfrm>
          <a:off x="457200" y="2057400"/>
          <a:ext cx="8229600" cy="2057400"/>
        </p:xfrm>
        <a:graphic>
          <a:graphicData uri="http://schemas.openxmlformats.org/drawingml/2006/table">
            <a:tbl>
              <a:tblPr firstRow="1" bandRow="1">
                <a:tableStyleId>{5C22544A-7EE6-4342-B048-85BDC9FD1C3A}</a:tableStyleId>
              </a:tblPr>
              <a:tblGrid>
                <a:gridCol w="3429000"/>
                <a:gridCol w="2286000"/>
                <a:gridCol w="2514600"/>
              </a:tblGrid>
              <a:tr h="685800">
                <a:tc>
                  <a:txBody>
                    <a:bodyPr/>
                    <a:lstStyle/>
                    <a:p>
                      <a:pPr marL="0" marR="0" algn="just" latinLnBrk="1">
                        <a:lnSpc>
                          <a:spcPct val="150000"/>
                        </a:lnSpc>
                        <a:spcBef>
                          <a:spcPts val="0"/>
                        </a:spcBef>
                        <a:spcAft>
                          <a:spcPts val="0"/>
                        </a:spcAft>
                      </a:pPr>
                      <a:endParaRPr lang="en-US" sz="2000" b="1" kern="100" dirty="0">
                        <a:latin typeface="Times New Roman"/>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KI</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KA</a:t>
                      </a:r>
                      <a:endParaRPr lang="en-US" sz="2000" b="1" kern="100">
                        <a:latin typeface="Batang"/>
                        <a:ea typeface="Malgun Gothic"/>
                        <a:cs typeface="Times New Roman"/>
                      </a:endParaRPr>
                    </a:p>
                  </a:txBody>
                  <a:tcPr marL="68580" marR="68580" marT="0" marB="0"/>
                </a:tc>
              </a:tr>
              <a:tr h="685800">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From Korean to English</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4.3</a:t>
                      </a:r>
                      <a:endParaRPr lang="en-US" sz="20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3</a:t>
                      </a:r>
                      <a:endParaRPr lang="en-US" sz="2000" b="1" kern="100">
                        <a:latin typeface="Batang"/>
                        <a:ea typeface="Malgun Gothic"/>
                        <a:cs typeface="Times New Roman"/>
                      </a:endParaRPr>
                    </a:p>
                  </a:txBody>
                  <a:tcPr marL="68580" marR="68580" marT="0" marB="0"/>
                </a:tc>
              </a:tr>
              <a:tr h="685800">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From English to Korean</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4.1</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2.9</a:t>
                      </a:r>
                      <a:endParaRPr lang="en-US" sz="2000" b="1" kern="100" dirty="0">
                        <a:latin typeface="Batang"/>
                        <a:ea typeface="Malgun Gothic"/>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5A2120"/>
                </a:solidFill>
              </a:rPr>
              <a:t>I am confident in the following </a:t>
            </a:r>
            <a:br>
              <a:rPr lang="en-US" dirty="0" smtClean="0">
                <a:solidFill>
                  <a:srgbClr val="5A2120"/>
                </a:solidFill>
              </a:rPr>
            </a:br>
            <a:r>
              <a:rPr lang="en-US" dirty="0" smtClean="0">
                <a:solidFill>
                  <a:srgbClr val="5A2120"/>
                </a:solidFill>
              </a:rPr>
              <a:t>Korean language skills:</a:t>
            </a:r>
            <a:endParaRPr lang="en-US" dirty="0">
              <a:solidFill>
                <a:srgbClr val="5A2120"/>
              </a:solidFill>
            </a:endParaRPr>
          </a:p>
        </p:txBody>
      </p:sp>
      <p:graphicFrame>
        <p:nvGraphicFramePr>
          <p:cNvPr id="4" name="Content Placeholder 3"/>
          <p:cNvGraphicFramePr>
            <a:graphicFrameLocks noGrp="1"/>
          </p:cNvGraphicFramePr>
          <p:nvPr>
            <p:ph idx="1"/>
          </p:nvPr>
        </p:nvGraphicFramePr>
        <p:xfrm>
          <a:off x="457200" y="1600200"/>
          <a:ext cx="8229600" cy="4876800"/>
        </p:xfrm>
        <a:graphic>
          <a:graphicData uri="http://schemas.openxmlformats.org/drawingml/2006/table">
            <a:tbl>
              <a:tblPr firstRow="1" bandRow="1">
                <a:tableStyleId>{5C22544A-7EE6-4342-B048-85BDC9FD1C3A}</a:tableStyleId>
              </a:tblPr>
              <a:tblGrid>
                <a:gridCol w="2743200"/>
                <a:gridCol w="2743200"/>
                <a:gridCol w="2743200"/>
              </a:tblGrid>
              <a:tr h="609600">
                <a:tc>
                  <a:txBody>
                    <a:bodyPr/>
                    <a:lstStyle/>
                    <a:p>
                      <a:pPr marL="0" marR="0" algn="just" latinLnBrk="1">
                        <a:lnSpc>
                          <a:spcPct val="150000"/>
                        </a:lnSpc>
                        <a:spcBef>
                          <a:spcPts val="0"/>
                        </a:spcBef>
                        <a:spcAft>
                          <a:spcPts val="0"/>
                        </a:spcAft>
                      </a:pPr>
                      <a:endParaRPr lang="en-US" sz="2000" b="1" kern="100" dirty="0">
                        <a:latin typeface="Times New Roman"/>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KI</a:t>
                      </a:r>
                      <a:endParaRPr lang="en-US" sz="20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KA</a:t>
                      </a:r>
                      <a:endParaRPr lang="en-US" sz="2000" b="1" kern="100">
                        <a:latin typeface="Batang"/>
                        <a:ea typeface="Malgun Gothic"/>
                        <a:cs typeface="Times New Roman"/>
                      </a:endParaRPr>
                    </a:p>
                  </a:txBody>
                  <a:tcPr marL="68580" marR="68580" marT="0" marB="0"/>
                </a:tc>
              </a:tr>
              <a:tr h="609600">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Speaking</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4.7</a:t>
                      </a:r>
                      <a:endParaRPr lang="en-US" sz="20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3.5</a:t>
                      </a:r>
                      <a:endParaRPr lang="en-US" sz="2000" b="1" kern="100">
                        <a:latin typeface="Batang"/>
                        <a:ea typeface="Malgun Gothic"/>
                        <a:cs typeface="Times New Roman"/>
                      </a:endParaRPr>
                    </a:p>
                  </a:txBody>
                  <a:tcPr marL="68580" marR="68580" marT="0" marB="0"/>
                </a:tc>
              </a:tr>
              <a:tr h="609600">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Listening</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solidFill>
                            <a:srgbClr val="FF0000"/>
                          </a:solidFill>
                          <a:latin typeface="Times New Roman"/>
                          <a:ea typeface="Malgun Gothic"/>
                          <a:cs typeface="Times New Roman"/>
                        </a:rPr>
                        <a:t>4.9</a:t>
                      </a:r>
                      <a:endParaRPr lang="en-US" sz="2000" b="1" kern="100">
                        <a:solidFill>
                          <a:srgbClr val="FF0000"/>
                        </a:solidFill>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solidFill>
                            <a:srgbClr val="FF0000"/>
                          </a:solidFill>
                          <a:latin typeface="Times New Roman"/>
                          <a:ea typeface="Malgun Gothic"/>
                          <a:cs typeface="Times New Roman"/>
                        </a:rPr>
                        <a:t>4.1</a:t>
                      </a:r>
                      <a:endParaRPr lang="en-US" sz="2000" b="1" kern="100" dirty="0">
                        <a:solidFill>
                          <a:srgbClr val="FF0000"/>
                        </a:solidFill>
                        <a:latin typeface="Batang"/>
                        <a:ea typeface="Malgun Gothic"/>
                        <a:cs typeface="Times New Roman"/>
                      </a:endParaRPr>
                    </a:p>
                  </a:txBody>
                  <a:tcPr marL="68580" marR="68580" marT="0" marB="0"/>
                </a:tc>
              </a:tr>
              <a:tr h="609600">
                <a:tc>
                  <a:txBody>
                    <a:bodyPr/>
                    <a:lstStyle/>
                    <a:p>
                      <a:pPr marL="0" marR="0" algn="just" latinLnBrk="1">
                        <a:lnSpc>
                          <a:spcPct val="150000"/>
                        </a:lnSpc>
                        <a:spcBef>
                          <a:spcPts val="0"/>
                        </a:spcBef>
                        <a:spcAft>
                          <a:spcPts val="0"/>
                        </a:spcAft>
                      </a:pPr>
                      <a:r>
                        <a:rPr lang="en-US" sz="2000" b="1" kern="100" dirty="0" smtClean="0">
                          <a:latin typeface="Times New Roman"/>
                          <a:ea typeface="Malgun Gothic"/>
                          <a:cs typeface="Times New Roman"/>
                        </a:rPr>
                        <a:t>Reading</a:t>
                      </a:r>
                      <a:endParaRPr lang="en-US" sz="2000" b="1" kern="100" dirty="0">
                        <a:latin typeface="Times New Roman"/>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4.7</a:t>
                      </a:r>
                      <a:endParaRPr lang="en-US" sz="20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3.5</a:t>
                      </a:r>
                      <a:endParaRPr lang="en-US" sz="2000" b="1" kern="100">
                        <a:latin typeface="Batang"/>
                        <a:ea typeface="Malgun Gothic"/>
                        <a:cs typeface="Times New Roman"/>
                      </a:endParaRPr>
                    </a:p>
                  </a:txBody>
                  <a:tcPr marL="68580" marR="68580" marT="0" marB="0"/>
                </a:tc>
              </a:tr>
              <a:tr h="609600">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Writing</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solidFill>
                            <a:srgbClr val="FF0000"/>
                          </a:solidFill>
                          <a:latin typeface="Times New Roman"/>
                          <a:ea typeface="Malgun Gothic"/>
                          <a:cs typeface="Times New Roman"/>
                        </a:rPr>
                        <a:t>4.4</a:t>
                      </a:r>
                      <a:endParaRPr lang="en-US" sz="2000" b="1" kern="100" dirty="0">
                        <a:solidFill>
                          <a:srgbClr val="FF0000"/>
                        </a:solidFill>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3.1</a:t>
                      </a:r>
                      <a:endParaRPr lang="en-US" sz="2000" b="1" kern="100">
                        <a:latin typeface="Batang"/>
                        <a:ea typeface="Malgun Gothic"/>
                        <a:cs typeface="Times New Roman"/>
                      </a:endParaRPr>
                    </a:p>
                  </a:txBody>
                  <a:tcPr marL="68580" marR="68580" marT="0" marB="0"/>
                </a:tc>
              </a:tr>
              <a:tr h="609600">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Grammar</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4.5</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solidFill>
                            <a:srgbClr val="FF0000"/>
                          </a:solidFill>
                          <a:latin typeface="Times New Roman"/>
                          <a:ea typeface="Malgun Gothic"/>
                          <a:cs typeface="Times New Roman"/>
                        </a:rPr>
                        <a:t>2.7</a:t>
                      </a:r>
                      <a:endParaRPr lang="en-US" sz="2000" b="1" kern="100" dirty="0">
                        <a:solidFill>
                          <a:srgbClr val="FF0000"/>
                        </a:solidFill>
                        <a:latin typeface="Batang"/>
                        <a:ea typeface="Malgun Gothic"/>
                        <a:cs typeface="Times New Roman"/>
                      </a:endParaRPr>
                    </a:p>
                  </a:txBody>
                  <a:tcPr marL="68580" marR="68580" marT="0" marB="0"/>
                </a:tc>
              </a:tr>
              <a:tr h="609600">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Honorific use</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4.6</a:t>
                      </a:r>
                      <a:endParaRPr lang="en-US" sz="20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3.4</a:t>
                      </a:r>
                      <a:endParaRPr lang="en-US" sz="2000" b="1" kern="100">
                        <a:latin typeface="Batang"/>
                        <a:ea typeface="Malgun Gothic"/>
                        <a:cs typeface="Times New Roman"/>
                      </a:endParaRPr>
                    </a:p>
                  </a:txBody>
                  <a:tcPr marL="68580" marR="68580" marT="0" marB="0"/>
                </a:tc>
              </a:tr>
              <a:tr h="609600">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Speech level</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4.7</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3.5</a:t>
                      </a:r>
                      <a:endParaRPr lang="en-US" sz="2000" b="1" kern="100" dirty="0">
                        <a:latin typeface="Batang"/>
                        <a:ea typeface="Malgun Gothic"/>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5A2120"/>
                </a:solidFill>
              </a:rPr>
              <a:t>In the future, I expect to use</a:t>
            </a:r>
            <a:endParaRPr lang="en-US" dirty="0">
              <a:solidFill>
                <a:srgbClr val="5A2120"/>
              </a:solidFill>
            </a:endParaRPr>
          </a:p>
        </p:txBody>
      </p:sp>
      <p:graphicFrame>
        <p:nvGraphicFramePr>
          <p:cNvPr id="4" name="Content Placeholder 3"/>
          <p:cNvGraphicFramePr>
            <a:graphicFrameLocks noGrp="1"/>
          </p:cNvGraphicFramePr>
          <p:nvPr>
            <p:ph idx="1"/>
          </p:nvPr>
        </p:nvGraphicFramePr>
        <p:xfrm>
          <a:off x="457200" y="1600200"/>
          <a:ext cx="8229600" cy="4023360"/>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777240">
                <a:tc rowSpan="2">
                  <a:txBody>
                    <a:bodyPr/>
                    <a:lstStyle/>
                    <a:p>
                      <a:pPr marL="0" marR="0" algn="just" latinLnBrk="1">
                        <a:lnSpc>
                          <a:spcPct val="150000"/>
                        </a:lnSpc>
                        <a:spcBef>
                          <a:spcPts val="0"/>
                        </a:spcBef>
                        <a:spcAft>
                          <a:spcPts val="0"/>
                        </a:spcAft>
                      </a:pPr>
                      <a:endParaRPr lang="en-US" sz="2000" b="1" kern="100" dirty="0">
                        <a:latin typeface="Times New Roman"/>
                        <a:ea typeface="Malgun Gothic"/>
                        <a:cs typeface="Times New Roman"/>
                      </a:endParaRPr>
                    </a:p>
                  </a:txBody>
                  <a:tcPr marL="68580" marR="68580" marT="0" marB="0"/>
                </a:tc>
                <a:tc gridSpan="2">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KI</a:t>
                      </a:r>
                      <a:endParaRPr lang="en-US" sz="2000" b="1" kern="100">
                        <a:latin typeface="Batang"/>
                        <a:ea typeface="Malgun Gothic"/>
                        <a:cs typeface="Times New Roman"/>
                      </a:endParaRPr>
                    </a:p>
                  </a:txBody>
                  <a:tcPr marL="68580" marR="68580" marT="0" marB="0"/>
                </a:tc>
                <a:tc hMerge="1">
                  <a:txBody>
                    <a:bodyPr/>
                    <a:lstStyle/>
                    <a:p>
                      <a:endParaRPr lang="en-US"/>
                    </a:p>
                  </a:txBody>
                  <a:tcPr/>
                </a:tc>
                <a:tc gridSpan="2">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KA</a:t>
                      </a:r>
                      <a:endParaRPr lang="en-US" sz="2000" b="1" kern="100">
                        <a:latin typeface="Batang"/>
                        <a:ea typeface="Malgun Gothic"/>
                        <a:cs typeface="Times New Roman"/>
                      </a:endParaRPr>
                    </a:p>
                  </a:txBody>
                  <a:tcPr marL="68580" marR="68580" marT="0" marB="0"/>
                </a:tc>
                <a:tc hMerge="1">
                  <a:txBody>
                    <a:bodyPr/>
                    <a:lstStyle/>
                    <a:p>
                      <a:endParaRPr lang="en-US"/>
                    </a:p>
                  </a:txBody>
                  <a:tcPr/>
                </a:tc>
              </a:tr>
              <a:tr h="777240">
                <a:tc vMerge="1">
                  <a:txBody>
                    <a:bodyPr/>
                    <a:lstStyle/>
                    <a:p>
                      <a:endParaRPr lang="en-US"/>
                    </a:p>
                  </a:txBody>
                  <a:tcPr/>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Korean</a:t>
                      </a:r>
                      <a:endParaRPr lang="en-US" sz="20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English</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Korean</a:t>
                      </a:r>
                      <a:endParaRPr lang="en-US" sz="20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English</a:t>
                      </a:r>
                      <a:endParaRPr lang="en-US" sz="2000" b="1" kern="100">
                        <a:latin typeface="Batang"/>
                        <a:ea typeface="Malgun Gothic"/>
                        <a:cs typeface="Times New Roman"/>
                      </a:endParaRPr>
                    </a:p>
                  </a:txBody>
                  <a:tcPr marL="68580" marR="68580" marT="0" marB="0"/>
                </a:tc>
              </a:tr>
              <a:tr h="777240">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At home with family</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4.8</a:t>
                      </a:r>
                      <a:endParaRPr lang="en-US" sz="20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solidFill>
                            <a:srgbClr val="FF0000"/>
                          </a:solidFill>
                          <a:latin typeface="Times New Roman"/>
                          <a:ea typeface="Malgun Gothic"/>
                          <a:cs typeface="Times New Roman"/>
                        </a:rPr>
                        <a:t>3.4</a:t>
                      </a:r>
                      <a:endParaRPr lang="en-US" sz="2000" b="1" kern="100" dirty="0">
                        <a:solidFill>
                          <a:srgbClr val="FF0000"/>
                        </a:solidFill>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4.2</a:t>
                      </a:r>
                      <a:endParaRPr lang="en-US" sz="20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3.9</a:t>
                      </a:r>
                      <a:endParaRPr lang="en-US" sz="2000" b="1" kern="100" dirty="0">
                        <a:latin typeface="Batang"/>
                        <a:ea typeface="Malgun Gothic"/>
                        <a:cs typeface="Times New Roman"/>
                      </a:endParaRPr>
                    </a:p>
                  </a:txBody>
                  <a:tcPr marL="68580" marR="68580" marT="0" marB="0"/>
                </a:tc>
              </a:tr>
              <a:tr h="777240">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With friends</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4.5</a:t>
                      </a:r>
                      <a:endParaRPr lang="en-US" sz="20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4</a:t>
                      </a:r>
                      <a:endParaRPr lang="en-US" sz="20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3.1</a:t>
                      </a:r>
                      <a:endParaRPr lang="en-US" sz="20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4.8</a:t>
                      </a:r>
                      <a:endParaRPr lang="en-US" sz="2000" b="1" kern="100">
                        <a:latin typeface="Batang"/>
                        <a:ea typeface="Malgun Gothic"/>
                        <a:cs typeface="Times New Roman"/>
                      </a:endParaRPr>
                    </a:p>
                  </a:txBody>
                  <a:tcPr marL="68580" marR="68580" marT="0" marB="0"/>
                </a:tc>
              </a:tr>
              <a:tr h="777240">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At work</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3.4</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solidFill>
                            <a:srgbClr val="FF0000"/>
                          </a:solidFill>
                          <a:latin typeface="Times New Roman"/>
                          <a:ea typeface="Malgun Gothic"/>
                          <a:cs typeface="Times New Roman"/>
                        </a:rPr>
                        <a:t>4.4</a:t>
                      </a:r>
                      <a:endParaRPr lang="en-US" sz="2000" b="1" kern="100" dirty="0">
                        <a:solidFill>
                          <a:srgbClr val="FF0000"/>
                        </a:solidFill>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2.6</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4.6</a:t>
                      </a:r>
                      <a:endParaRPr lang="en-US" sz="2000" b="1" kern="100" dirty="0">
                        <a:latin typeface="Batang"/>
                        <a:ea typeface="Malgun Gothic"/>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5A2120"/>
                </a:solidFill>
              </a:rPr>
              <a:t>Are you interested in </a:t>
            </a:r>
            <a:br>
              <a:rPr lang="en-US" dirty="0" smtClean="0">
                <a:solidFill>
                  <a:srgbClr val="5A2120"/>
                </a:solidFill>
              </a:rPr>
            </a:br>
            <a:r>
              <a:rPr lang="en-US" dirty="0" smtClean="0">
                <a:solidFill>
                  <a:srgbClr val="5A2120"/>
                </a:solidFill>
              </a:rPr>
              <a:t>improving your Korean language?</a:t>
            </a:r>
            <a:endParaRPr lang="en-US" dirty="0">
              <a:solidFill>
                <a:srgbClr val="5A2120"/>
              </a:solidFill>
            </a:endParaRPr>
          </a:p>
        </p:txBody>
      </p:sp>
      <p:graphicFrame>
        <p:nvGraphicFramePr>
          <p:cNvPr id="4" name="Content Placeholder 3"/>
          <p:cNvGraphicFramePr>
            <a:graphicFrameLocks noGrp="1"/>
          </p:cNvGraphicFramePr>
          <p:nvPr>
            <p:ph idx="1"/>
          </p:nvPr>
        </p:nvGraphicFramePr>
        <p:xfrm>
          <a:off x="457200" y="1600200"/>
          <a:ext cx="8229600" cy="4267200"/>
        </p:xfrm>
        <a:graphic>
          <a:graphicData uri="http://schemas.openxmlformats.org/drawingml/2006/table">
            <a:tbl>
              <a:tblPr firstRow="1" bandRow="1">
                <a:tableStyleId>{5C22544A-7EE6-4342-B048-85BDC9FD1C3A}</a:tableStyleId>
              </a:tblPr>
              <a:tblGrid>
                <a:gridCol w="2743200"/>
                <a:gridCol w="2743200"/>
                <a:gridCol w="2743200"/>
              </a:tblGrid>
              <a:tr h="609600">
                <a:tc>
                  <a:txBody>
                    <a:bodyPr/>
                    <a:lstStyle/>
                    <a:p>
                      <a:pPr marL="0" marR="0" algn="just" latinLnBrk="1">
                        <a:lnSpc>
                          <a:spcPct val="150000"/>
                        </a:lnSpc>
                        <a:spcBef>
                          <a:spcPts val="0"/>
                        </a:spcBef>
                        <a:spcAft>
                          <a:spcPts val="0"/>
                        </a:spcAft>
                      </a:pPr>
                      <a:endParaRPr lang="en-US" sz="2000" b="1" kern="100" dirty="0">
                        <a:latin typeface="Times New Roman"/>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KI</a:t>
                      </a:r>
                      <a:endParaRPr lang="en-US" sz="20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KA</a:t>
                      </a:r>
                      <a:endParaRPr lang="en-US" sz="2000" b="1" kern="100">
                        <a:latin typeface="Batang"/>
                        <a:ea typeface="Malgun Gothic"/>
                        <a:cs typeface="Times New Roman"/>
                      </a:endParaRPr>
                    </a:p>
                  </a:txBody>
                  <a:tcPr marL="68580" marR="68580" marT="0" marB="0"/>
                </a:tc>
              </a:tr>
              <a:tr h="609600">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Yes</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26 (70%)</a:t>
                      </a:r>
                      <a:endParaRPr lang="en-US" sz="20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16 (94%)</a:t>
                      </a:r>
                      <a:endParaRPr lang="en-US" sz="2000" b="1" kern="100">
                        <a:latin typeface="Batang"/>
                        <a:ea typeface="Malgun Gothic"/>
                        <a:cs typeface="Times New Roman"/>
                      </a:endParaRPr>
                    </a:p>
                  </a:txBody>
                  <a:tcPr marL="68580" marR="68580" marT="0" marB="0"/>
                </a:tc>
              </a:tr>
              <a:tr h="609600">
                <a:tc>
                  <a:txBody>
                    <a:bodyPr/>
                    <a:lstStyle/>
                    <a:p>
                      <a:pPr marL="0" marR="0" algn="just" latinLnBrk="1">
                        <a:lnSpc>
                          <a:spcPct val="150000"/>
                        </a:lnSpc>
                        <a:spcBef>
                          <a:spcPts val="0"/>
                        </a:spcBef>
                        <a:spcAft>
                          <a:spcPts val="0"/>
                        </a:spcAft>
                      </a:pPr>
                      <a:r>
                        <a:rPr lang="en-US" sz="2000" b="1" kern="100" dirty="0" smtClean="0">
                          <a:latin typeface="Times New Roman"/>
                          <a:ea typeface="Malgun Gothic"/>
                          <a:cs typeface="Times New Roman"/>
                        </a:rPr>
                        <a:t>Reading</a:t>
                      </a:r>
                      <a:endParaRPr lang="en-US" sz="2000" b="1" kern="100" dirty="0">
                        <a:latin typeface="Times New Roman"/>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7 (19%)</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10 (59%)</a:t>
                      </a:r>
                      <a:endParaRPr lang="en-US" sz="2000" b="1" kern="100">
                        <a:latin typeface="Batang"/>
                        <a:ea typeface="Malgun Gothic"/>
                        <a:cs typeface="Times New Roman"/>
                      </a:endParaRPr>
                    </a:p>
                  </a:txBody>
                  <a:tcPr marL="68580" marR="68580" marT="0" marB="0"/>
                </a:tc>
              </a:tr>
              <a:tr h="609600">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Writing</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solidFill>
                            <a:srgbClr val="FF0000"/>
                          </a:solidFill>
                          <a:latin typeface="Times New Roman"/>
                          <a:ea typeface="Malgun Gothic"/>
                          <a:cs typeface="Times New Roman"/>
                        </a:rPr>
                        <a:t>19 (51%)</a:t>
                      </a:r>
                      <a:endParaRPr lang="en-US" sz="2000" b="1" kern="100" dirty="0">
                        <a:solidFill>
                          <a:srgbClr val="FF0000"/>
                        </a:solidFill>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12 (71%)</a:t>
                      </a:r>
                      <a:endParaRPr lang="en-US" sz="2000" b="1" kern="100" dirty="0">
                        <a:latin typeface="Batang"/>
                        <a:ea typeface="Malgun Gothic"/>
                        <a:cs typeface="Times New Roman"/>
                      </a:endParaRPr>
                    </a:p>
                  </a:txBody>
                  <a:tcPr marL="68580" marR="68580" marT="0" marB="0"/>
                </a:tc>
              </a:tr>
              <a:tr h="609600">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Speaking</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10 (27%)</a:t>
                      </a:r>
                      <a:endParaRPr lang="en-US" sz="20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12 (71%)</a:t>
                      </a:r>
                      <a:endParaRPr lang="en-US" sz="2000" b="1" kern="100">
                        <a:latin typeface="Batang"/>
                        <a:ea typeface="Malgun Gothic"/>
                        <a:cs typeface="Times New Roman"/>
                      </a:endParaRPr>
                    </a:p>
                  </a:txBody>
                  <a:tcPr marL="68580" marR="68580" marT="0" marB="0"/>
                </a:tc>
              </a:tr>
              <a:tr h="609600">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Listening</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3 (8%)</a:t>
                      </a:r>
                      <a:endParaRPr lang="en-US" sz="20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7 (41%)</a:t>
                      </a:r>
                      <a:endParaRPr lang="en-US" sz="2000" b="1" kern="100">
                        <a:latin typeface="Batang"/>
                        <a:ea typeface="Malgun Gothic"/>
                        <a:cs typeface="Times New Roman"/>
                      </a:endParaRPr>
                    </a:p>
                  </a:txBody>
                  <a:tcPr marL="68580" marR="68580" marT="0" marB="0"/>
                </a:tc>
              </a:tr>
              <a:tr h="609600">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Vocabulary/Hanja</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solidFill>
                            <a:srgbClr val="FF0000"/>
                          </a:solidFill>
                          <a:latin typeface="Times New Roman"/>
                          <a:ea typeface="Malgun Gothic"/>
                          <a:cs typeface="Times New Roman"/>
                        </a:rPr>
                        <a:t>18 (49</a:t>
                      </a:r>
                      <a:r>
                        <a:rPr lang="en-US" sz="2000" b="1" kern="100" dirty="0" smtClean="0">
                          <a:solidFill>
                            <a:srgbClr val="FF0000"/>
                          </a:solidFill>
                          <a:latin typeface="Times New Roman"/>
                          <a:ea typeface="Malgun Gothic"/>
                          <a:cs typeface="Times New Roman"/>
                        </a:rPr>
                        <a:t>%)</a:t>
                      </a:r>
                      <a:endParaRPr lang="en-US" sz="2000" b="1" kern="100" dirty="0">
                        <a:solidFill>
                          <a:srgbClr val="FF0000"/>
                        </a:solidFill>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solidFill>
                            <a:srgbClr val="FF0000"/>
                          </a:solidFill>
                          <a:latin typeface="Times New Roman"/>
                          <a:ea typeface="Malgun Gothic"/>
                          <a:cs typeface="Times New Roman"/>
                        </a:rPr>
                        <a:t>14 (82%)</a:t>
                      </a:r>
                      <a:endParaRPr lang="en-US" sz="2000" b="1" kern="100" dirty="0">
                        <a:solidFill>
                          <a:srgbClr val="FF0000"/>
                        </a:solidFill>
                        <a:latin typeface="Batang"/>
                        <a:ea typeface="Malgun Gothic"/>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5A2120"/>
                </a:solidFill>
              </a:rPr>
              <a:t>Are you interested in expanding your knowledge in other content areas?</a:t>
            </a:r>
            <a:endParaRPr lang="en-US" dirty="0">
              <a:solidFill>
                <a:srgbClr val="5A2120"/>
              </a:solidFill>
            </a:endParaRPr>
          </a:p>
        </p:txBody>
      </p:sp>
      <p:graphicFrame>
        <p:nvGraphicFramePr>
          <p:cNvPr id="4" name="Content Placeholder 3"/>
          <p:cNvGraphicFramePr>
            <a:graphicFrameLocks noGrp="1"/>
          </p:cNvGraphicFramePr>
          <p:nvPr>
            <p:ph idx="1"/>
          </p:nvPr>
        </p:nvGraphicFramePr>
        <p:xfrm>
          <a:off x="457200" y="1600200"/>
          <a:ext cx="8229600" cy="5029200"/>
        </p:xfrm>
        <a:graphic>
          <a:graphicData uri="http://schemas.openxmlformats.org/drawingml/2006/table">
            <a:tbl>
              <a:tblPr firstRow="1" bandRow="1">
                <a:tableStyleId>{5C22544A-7EE6-4342-B048-85BDC9FD1C3A}</a:tableStyleId>
              </a:tblPr>
              <a:tblGrid>
                <a:gridCol w="2743200"/>
                <a:gridCol w="2743200"/>
                <a:gridCol w="2743200"/>
              </a:tblGrid>
              <a:tr h="450273">
                <a:tc>
                  <a:txBody>
                    <a:bodyPr/>
                    <a:lstStyle/>
                    <a:p>
                      <a:pPr marL="0" marR="0" algn="just" latinLnBrk="1">
                        <a:lnSpc>
                          <a:spcPct val="150000"/>
                        </a:lnSpc>
                        <a:spcBef>
                          <a:spcPts val="0"/>
                        </a:spcBef>
                        <a:spcAft>
                          <a:spcPts val="0"/>
                        </a:spcAft>
                      </a:pPr>
                      <a:endParaRPr lang="en-US" sz="2000" b="1" kern="100" dirty="0">
                        <a:latin typeface="Times New Roman"/>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KI</a:t>
                      </a:r>
                      <a:endParaRPr lang="en-US" sz="20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KA</a:t>
                      </a:r>
                      <a:endParaRPr lang="en-US" sz="2000" b="1" kern="100">
                        <a:latin typeface="Batang"/>
                        <a:ea typeface="Malgun Gothic"/>
                        <a:cs typeface="Times New Roman"/>
                      </a:endParaRPr>
                    </a:p>
                  </a:txBody>
                  <a:tcPr marL="68580" marR="68580" marT="0" marB="0"/>
                </a:tc>
              </a:tr>
              <a:tr h="450273">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Yes</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30 (81%)</a:t>
                      </a:r>
                      <a:endParaRPr lang="en-US" sz="20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15 (88%)</a:t>
                      </a:r>
                      <a:endParaRPr lang="en-US" sz="2000" b="1" kern="100">
                        <a:latin typeface="Batang"/>
                        <a:ea typeface="Malgun Gothic"/>
                        <a:cs typeface="Times New Roman"/>
                      </a:endParaRPr>
                    </a:p>
                  </a:txBody>
                  <a:tcPr marL="68580" marR="68580" marT="0" marB="0"/>
                </a:tc>
              </a:tr>
              <a:tr h="450273">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Literature</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solidFill>
                            <a:srgbClr val="FF0000"/>
                          </a:solidFill>
                          <a:latin typeface="Times New Roman"/>
                          <a:ea typeface="Malgun Gothic"/>
                          <a:cs typeface="Times New Roman"/>
                        </a:rPr>
                        <a:t>22 (59%)</a:t>
                      </a:r>
                      <a:endParaRPr lang="en-US" sz="2000" b="1" kern="100" dirty="0">
                        <a:solidFill>
                          <a:srgbClr val="FF0000"/>
                        </a:solidFill>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9 (53%)</a:t>
                      </a:r>
                      <a:endParaRPr lang="en-US" sz="2000" b="1" kern="100">
                        <a:latin typeface="Batang"/>
                        <a:ea typeface="Malgun Gothic"/>
                        <a:cs typeface="Times New Roman"/>
                      </a:endParaRPr>
                    </a:p>
                  </a:txBody>
                  <a:tcPr marL="68580" marR="68580" marT="0" marB="0"/>
                </a:tc>
              </a:tr>
              <a:tr h="450273">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History</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solidFill>
                            <a:srgbClr val="FF0000"/>
                          </a:solidFill>
                          <a:latin typeface="Times New Roman"/>
                          <a:ea typeface="Malgun Gothic"/>
                          <a:cs typeface="Times New Roman"/>
                        </a:rPr>
                        <a:t>21 (57%)</a:t>
                      </a:r>
                      <a:endParaRPr lang="en-US" sz="2000" b="1" kern="100" dirty="0">
                        <a:solidFill>
                          <a:srgbClr val="FF0000"/>
                        </a:solidFill>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solidFill>
                            <a:srgbClr val="FF0000"/>
                          </a:solidFill>
                          <a:latin typeface="Times New Roman"/>
                          <a:ea typeface="Malgun Gothic"/>
                          <a:cs typeface="Times New Roman"/>
                        </a:rPr>
                        <a:t>11 (65%)</a:t>
                      </a:r>
                      <a:endParaRPr lang="en-US" sz="2000" b="1" kern="100" dirty="0">
                        <a:solidFill>
                          <a:srgbClr val="FF0000"/>
                        </a:solidFill>
                        <a:latin typeface="Batang"/>
                        <a:ea typeface="Malgun Gothic"/>
                        <a:cs typeface="Times New Roman"/>
                      </a:endParaRPr>
                    </a:p>
                  </a:txBody>
                  <a:tcPr marL="68580" marR="68580" marT="0" marB="0"/>
                </a:tc>
              </a:tr>
              <a:tr h="450273">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Popular culture</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15 (41%)</a:t>
                      </a:r>
                      <a:endParaRPr lang="en-US" sz="20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6 (35%)</a:t>
                      </a:r>
                      <a:endParaRPr lang="en-US" sz="2000" b="1" kern="100">
                        <a:latin typeface="Batang"/>
                        <a:ea typeface="Malgun Gothic"/>
                        <a:cs typeface="Times New Roman"/>
                      </a:endParaRPr>
                    </a:p>
                  </a:txBody>
                  <a:tcPr marL="68580" marR="68580" marT="0" marB="0"/>
                </a:tc>
              </a:tr>
              <a:tr h="450273">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Economics</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19 (51%)</a:t>
                      </a:r>
                      <a:endParaRPr lang="en-US" sz="20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6 (35%)</a:t>
                      </a:r>
                      <a:endParaRPr lang="en-US" sz="2000" b="1" kern="100">
                        <a:latin typeface="Batang"/>
                        <a:ea typeface="Malgun Gothic"/>
                        <a:cs typeface="Times New Roman"/>
                      </a:endParaRPr>
                    </a:p>
                  </a:txBody>
                  <a:tcPr marL="68580" marR="68580" marT="0" marB="0"/>
                </a:tc>
              </a:tr>
              <a:tr h="450273">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Politics</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17 (46%)</a:t>
                      </a:r>
                      <a:endParaRPr lang="en-US" sz="20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solidFill>
                            <a:srgbClr val="FF0000"/>
                          </a:solidFill>
                          <a:latin typeface="Times New Roman"/>
                          <a:ea typeface="Malgun Gothic"/>
                          <a:cs typeface="Times New Roman"/>
                        </a:rPr>
                        <a:t>11 (65%)</a:t>
                      </a:r>
                      <a:endParaRPr lang="en-US" sz="2000" b="1" kern="100" dirty="0">
                        <a:solidFill>
                          <a:srgbClr val="FF0000"/>
                        </a:solidFill>
                        <a:latin typeface="Batang"/>
                        <a:ea typeface="Malgun Gothic"/>
                        <a:cs typeface="Times New Roman"/>
                      </a:endParaRPr>
                    </a:p>
                  </a:txBody>
                  <a:tcPr marL="68580" marR="68580" marT="0" marB="0"/>
                </a:tc>
              </a:tr>
              <a:tr h="450273">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Sociology</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12 (32%)</a:t>
                      </a:r>
                      <a:endParaRPr lang="en-US" sz="20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3 (18%)</a:t>
                      </a:r>
                      <a:endParaRPr lang="en-US" sz="2000" b="1" kern="100">
                        <a:latin typeface="Batang"/>
                        <a:ea typeface="Malgun Gothic"/>
                        <a:cs typeface="Times New Roman"/>
                      </a:endParaRPr>
                    </a:p>
                  </a:txBody>
                  <a:tcPr marL="68580" marR="68580" marT="0" marB="0"/>
                </a:tc>
              </a:tr>
              <a:tr h="450273">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Art</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18 (49%)</a:t>
                      </a:r>
                      <a:endParaRPr lang="en-US" sz="20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7 (41%)</a:t>
                      </a:r>
                      <a:endParaRPr lang="en-US" sz="2000" b="1" kern="100">
                        <a:latin typeface="Batang"/>
                        <a:ea typeface="Malgun Gothic"/>
                        <a:cs typeface="Times New Roman"/>
                      </a:endParaRPr>
                    </a:p>
                  </a:txBody>
                  <a:tcPr marL="68580" marR="68580" marT="0" marB="0"/>
                </a:tc>
              </a:tr>
              <a:tr h="450273">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Linguistics</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15 (41%))</a:t>
                      </a:r>
                      <a:endParaRPr lang="en-US" sz="20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5 (29%)</a:t>
                      </a:r>
                      <a:endParaRPr lang="en-US" sz="2000" b="1" kern="100">
                        <a:latin typeface="Batang"/>
                        <a:ea typeface="Malgun Gothic"/>
                        <a:cs typeface="Times New Roman"/>
                      </a:endParaRPr>
                    </a:p>
                  </a:txBody>
                  <a:tcPr marL="68580" marR="68580" marT="0" marB="0"/>
                </a:tc>
              </a:tr>
              <a:tr h="450273">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Law</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14 (38%)</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4 (24%)</a:t>
                      </a:r>
                      <a:endParaRPr lang="en-US" sz="2000" b="1" kern="100" dirty="0">
                        <a:latin typeface="Batang"/>
                        <a:ea typeface="Malgun Gothic"/>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solidFill>
                  <a:srgbClr val="5A2120"/>
                </a:solidFill>
              </a:rPr>
              <a:t/>
            </a:r>
            <a:br>
              <a:rPr lang="en-US" sz="3200" dirty="0" smtClean="0">
                <a:solidFill>
                  <a:srgbClr val="5A2120"/>
                </a:solidFill>
              </a:rPr>
            </a:br>
            <a:r>
              <a:rPr lang="en-US" sz="3200" dirty="0" smtClean="0">
                <a:solidFill>
                  <a:srgbClr val="5A2120"/>
                </a:solidFill>
              </a:rPr>
              <a:t>If Korea and the US played the World Cup finals, which team would you support? </a:t>
            </a:r>
            <a:br>
              <a:rPr lang="en-US" sz="3200" dirty="0" smtClean="0">
                <a:solidFill>
                  <a:srgbClr val="5A2120"/>
                </a:solidFill>
              </a:rPr>
            </a:br>
            <a:endParaRPr lang="en-US" sz="3200" dirty="0">
              <a:solidFill>
                <a:srgbClr val="5A2120"/>
              </a:solidFill>
            </a:endParaRPr>
          </a:p>
        </p:txBody>
      </p:sp>
      <p:graphicFrame>
        <p:nvGraphicFramePr>
          <p:cNvPr id="4" name="Content Placeholder 3"/>
          <p:cNvGraphicFramePr>
            <a:graphicFrameLocks noGrp="1"/>
          </p:cNvGraphicFramePr>
          <p:nvPr>
            <p:ph idx="1"/>
          </p:nvPr>
        </p:nvGraphicFramePr>
        <p:xfrm>
          <a:off x="457200" y="1600200"/>
          <a:ext cx="8229600" cy="3200400"/>
        </p:xfrm>
        <a:graphic>
          <a:graphicData uri="http://schemas.openxmlformats.org/drawingml/2006/table">
            <a:tbl>
              <a:tblPr firstRow="1" bandRow="1">
                <a:tableStyleId>{5C22544A-7EE6-4342-B048-85BDC9FD1C3A}</a:tableStyleId>
              </a:tblPr>
              <a:tblGrid>
                <a:gridCol w="2743200"/>
                <a:gridCol w="2743200"/>
                <a:gridCol w="2743200"/>
              </a:tblGrid>
              <a:tr h="643002">
                <a:tc>
                  <a:txBody>
                    <a:bodyPr/>
                    <a:lstStyle/>
                    <a:p>
                      <a:pPr marL="0" marR="0" algn="just" latinLnBrk="1">
                        <a:lnSpc>
                          <a:spcPct val="150000"/>
                        </a:lnSpc>
                        <a:spcBef>
                          <a:spcPts val="0"/>
                        </a:spcBef>
                        <a:spcAft>
                          <a:spcPts val="0"/>
                        </a:spcAft>
                      </a:pPr>
                      <a:endParaRPr lang="en-US" sz="2000" b="1" kern="100" dirty="0">
                        <a:latin typeface="Times New Roman"/>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KI</a:t>
                      </a:r>
                      <a:endParaRPr lang="en-US" sz="20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KA</a:t>
                      </a:r>
                      <a:endParaRPr lang="en-US" sz="2000" b="1" kern="100">
                        <a:latin typeface="Batang"/>
                        <a:ea typeface="Malgun Gothic"/>
                        <a:cs typeface="Times New Roman"/>
                      </a:endParaRPr>
                    </a:p>
                  </a:txBody>
                  <a:tcPr marL="68580" marR="68580" marT="0" marB="0"/>
                </a:tc>
              </a:tr>
              <a:tr h="643002">
                <a:tc>
                  <a:txBody>
                    <a:bodyPr/>
                    <a:lstStyle/>
                    <a:p>
                      <a:pPr marL="0" marR="0" algn="just" latinLnBrk="1">
                        <a:lnSpc>
                          <a:spcPct val="150000"/>
                        </a:lnSpc>
                        <a:spcBef>
                          <a:spcPts val="0"/>
                        </a:spcBef>
                        <a:spcAft>
                          <a:spcPts val="0"/>
                        </a:spcAft>
                      </a:pPr>
                      <a:r>
                        <a:rPr lang="en-US" sz="2000" b="1" kern="100" dirty="0" smtClean="0">
                          <a:latin typeface="Times New Roman"/>
                          <a:ea typeface="Malgun Gothic"/>
                          <a:cs typeface="Times New Roman"/>
                        </a:rPr>
                        <a:t>Korea</a:t>
                      </a:r>
                      <a:endParaRPr lang="en-US" sz="2000" b="1" kern="100" dirty="0">
                        <a:latin typeface="Times New Roman"/>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37 (100%)</a:t>
                      </a:r>
                      <a:endParaRPr lang="en-US" sz="20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13 (76%)</a:t>
                      </a:r>
                      <a:endParaRPr lang="en-US" sz="2000" b="1" kern="100">
                        <a:latin typeface="Batang"/>
                        <a:ea typeface="Malgun Gothic"/>
                        <a:cs typeface="Times New Roman"/>
                      </a:endParaRPr>
                    </a:p>
                  </a:txBody>
                  <a:tcPr marL="68580" marR="68580" marT="0" marB="0"/>
                </a:tc>
              </a:tr>
              <a:tr h="638132">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US</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0</a:t>
                      </a:r>
                      <a:endParaRPr lang="en-US" sz="20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0</a:t>
                      </a:r>
                      <a:endParaRPr lang="en-US" sz="2000" b="1" kern="100">
                        <a:latin typeface="Batang"/>
                        <a:ea typeface="Malgun Gothic"/>
                        <a:cs typeface="Times New Roman"/>
                      </a:endParaRPr>
                    </a:p>
                  </a:txBody>
                  <a:tcPr marL="68580" marR="68580" marT="0" marB="0"/>
                </a:tc>
              </a:tr>
              <a:tr h="638132">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Both</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0</a:t>
                      </a:r>
                      <a:endParaRPr lang="en-US" sz="2000" b="1" kern="10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a:latin typeface="Times New Roman"/>
                          <a:ea typeface="Malgun Gothic"/>
                          <a:cs typeface="Times New Roman"/>
                        </a:rPr>
                        <a:t>1 (6%)</a:t>
                      </a:r>
                      <a:endParaRPr lang="en-US" sz="2000" b="1" kern="100">
                        <a:latin typeface="Batang"/>
                        <a:ea typeface="Malgun Gothic"/>
                        <a:cs typeface="Times New Roman"/>
                      </a:endParaRPr>
                    </a:p>
                  </a:txBody>
                  <a:tcPr marL="68580" marR="68580" marT="0" marB="0"/>
                </a:tc>
              </a:tr>
              <a:tr h="638132">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Neither</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0</a:t>
                      </a:r>
                      <a:endParaRPr lang="en-US" sz="2000" b="1" kern="100" dirty="0">
                        <a:latin typeface="Batang"/>
                        <a:ea typeface="Malgun Gothic"/>
                        <a:cs typeface="Times New Roman"/>
                      </a:endParaRPr>
                    </a:p>
                  </a:txBody>
                  <a:tcPr marL="68580" marR="68580" marT="0" marB="0"/>
                </a:tc>
                <a:tc>
                  <a:txBody>
                    <a:bodyPr/>
                    <a:lstStyle/>
                    <a:p>
                      <a:pPr marL="0" marR="0" algn="just" latinLnBrk="1">
                        <a:lnSpc>
                          <a:spcPct val="150000"/>
                        </a:lnSpc>
                        <a:spcBef>
                          <a:spcPts val="0"/>
                        </a:spcBef>
                        <a:spcAft>
                          <a:spcPts val="0"/>
                        </a:spcAft>
                      </a:pPr>
                      <a:r>
                        <a:rPr lang="en-US" sz="2000" b="1" kern="100" dirty="0">
                          <a:latin typeface="Times New Roman"/>
                          <a:ea typeface="Malgun Gothic"/>
                          <a:cs typeface="Times New Roman"/>
                        </a:rPr>
                        <a:t>1 (6%)</a:t>
                      </a:r>
                      <a:endParaRPr lang="en-US" sz="2000" b="1" kern="100" dirty="0">
                        <a:latin typeface="Batang"/>
                        <a:ea typeface="Malgun Gothic"/>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b="1" dirty="0" smtClean="0">
                <a:solidFill>
                  <a:srgbClr val="5A2120"/>
                </a:solidFill>
              </a:rPr>
              <a:t>Discussion</a:t>
            </a:r>
            <a:endParaRPr lang="en-US" b="1" dirty="0">
              <a:solidFill>
                <a:srgbClr val="5A2120"/>
              </a:solidFill>
            </a:endParaRPr>
          </a:p>
        </p:txBody>
      </p:sp>
      <p:sp>
        <p:nvSpPr>
          <p:cNvPr id="5" name="Subtitle 4"/>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5A2120"/>
                </a:solidFill>
              </a:rPr>
              <a:t>Globalization and </a:t>
            </a:r>
            <a:br>
              <a:rPr lang="en-US" dirty="0" smtClean="0">
                <a:solidFill>
                  <a:srgbClr val="5A2120"/>
                </a:solidFill>
              </a:rPr>
            </a:br>
            <a:r>
              <a:rPr lang="en-US" dirty="0" smtClean="0">
                <a:solidFill>
                  <a:srgbClr val="5A2120"/>
                </a:solidFill>
              </a:rPr>
              <a:t>Korean International Students</a:t>
            </a:r>
            <a:endParaRPr lang="en-US" dirty="0">
              <a:solidFill>
                <a:srgbClr val="5A2120"/>
              </a:solidFill>
            </a:endParaRPr>
          </a:p>
        </p:txBody>
      </p:sp>
      <p:sp>
        <p:nvSpPr>
          <p:cNvPr id="3" name="Content Placeholder 2"/>
          <p:cNvSpPr>
            <a:spLocks noGrp="1"/>
          </p:cNvSpPr>
          <p:nvPr>
            <p:ph idx="1"/>
          </p:nvPr>
        </p:nvSpPr>
        <p:spPr/>
        <p:txBody>
          <a:bodyPr/>
          <a:lstStyle/>
          <a:p>
            <a:r>
              <a:rPr lang="en-US" dirty="0" smtClean="0"/>
              <a:t>Monica Heller (2010):</a:t>
            </a:r>
          </a:p>
          <a:p>
            <a:pPr lvl="1">
              <a:buNone/>
            </a:pPr>
            <a:r>
              <a:rPr lang="en-US" dirty="0" smtClean="0"/>
              <a:t>“It is not the globalization alone that is so new, but rather the emergence of the globalized new economy, which has new conditions for the production of language practices and forms and new challenges to current ways of thinking about language.” (p. 349)</a:t>
            </a:r>
          </a:p>
          <a:p>
            <a:pPr lvl="1">
              <a:buNone/>
            </a:pP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5A2120"/>
                </a:solidFill>
              </a:rPr>
              <a:t>Globalization and </a:t>
            </a:r>
            <a:br>
              <a:rPr lang="en-US" dirty="0" smtClean="0">
                <a:solidFill>
                  <a:srgbClr val="5A2120"/>
                </a:solidFill>
              </a:rPr>
            </a:br>
            <a:r>
              <a:rPr lang="en-US" dirty="0" smtClean="0">
                <a:solidFill>
                  <a:srgbClr val="5A2120"/>
                </a:solidFill>
              </a:rPr>
              <a:t>Korean International Students</a:t>
            </a:r>
            <a:endParaRPr lang="en-US" dirty="0">
              <a:solidFill>
                <a:srgbClr val="5A2120"/>
              </a:solidFill>
            </a:endParaRPr>
          </a:p>
        </p:txBody>
      </p:sp>
      <p:sp>
        <p:nvSpPr>
          <p:cNvPr id="3" name="Content Placeholder 2"/>
          <p:cNvSpPr>
            <a:spLocks noGrp="1"/>
          </p:cNvSpPr>
          <p:nvPr>
            <p:ph idx="1"/>
          </p:nvPr>
        </p:nvSpPr>
        <p:spPr/>
        <p:txBody>
          <a:bodyPr>
            <a:normAutofit fontScale="85000" lnSpcReduction="20000"/>
          </a:bodyPr>
          <a:lstStyle/>
          <a:p>
            <a:r>
              <a:rPr lang="en-US" dirty="0" smtClean="0"/>
              <a:t>Acquisition of American (or British) English</a:t>
            </a:r>
          </a:p>
          <a:p>
            <a:r>
              <a:rPr lang="en-US" dirty="0" smtClean="0"/>
              <a:t>Shift from </a:t>
            </a:r>
            <a:r>
              <a:rPr lang="en-US" dirty="0" err="1" smtClean="0"/>
              <a:t>hakwon</a:t>
            </a:r>
            <a:r>
              <a:rPr lang="en-US" dirty="0" smtClean="0"/>
              <a:t> to immersion (</a:t>
            </a:r>
            <a:r>
              <a:rPr lang="ko-KR" altLang="en-US" dirty="0" smtClean="0"/>
              <a:t>조기유학</a:t>
            </a:r>
            <a:r>
              <a:rPr lang="en-US" altLang="ko-KR" dirty="0" smtClean="0"/>
              <a:t>)</a:t>
            </a:r>
            <a:endParaRPr lang="en-US" dirty="0" smtClean="0"/>
          </a:p>
          <a:p>
            <a:r>
              <a:rPr lang="en-US" dirty="0" smtClean="0"/>
              <a:t>86% of KI students have experienced or started an English immersion education </a:t>
            </a:r>
            <a:r>
              <a:rPr lang="en-US" smtClean="0"/>
              <a:t>in </a:t>
            </a:r>
            <a:r>
              <a:rPr lang="en-US" smtClean="0"/>
              <a:t>primary, </a:t>
            </a:r>
            <a:r>
              <a:rPr lang="en-US" dirty="0" smtClean="0"/>
              <a:t>middle, or high school</a:t>
            </a:r>
          </a:p>
          <a:p>
            <a:r>
              <a:rPr lang="en-US" dirty="0" smtClean="0"/>
              <a:t>Possess a rather balanced bilingual identity (e.g. high confidence in both languages reported)</a:t>
            </a:r>
          </a:p>
          <a:p>
            <a:r>
              <a:rPr lang="en-US" dirty="0" smtClean="0"/>
              <a:t>Expects to use English at work and Korean at home &amp; with peers</a:t>
            </a:r>
          </a:p>
          <a:p>
            <a:r>
              <a:rPr lang="en-US" dirty="0" smtClean="0"/>
              <a:t>Fluency not enough, but fluency with authentic or native-like English pronunciation and proficiency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5A2120"/>
                </a:solidFill>
              </a:rPr>
              <a:t>Globalization and </a:t>
            </a:r>
            <a:br>
              <a:rPr lang="en-US" dirty="0" smtClean="0">
                <a:solidFill>
                  <a:srgbClr val="5A2120"/>
                </a:solidFill>
              </a:rPr>
            </a:br>
            <a:r>
              <a:rPr lang="en-US" dirty="0" smtClean="0">
                <a:solidFill>
                  <a:srgbClr val="5A2120"/>
                </a:solidFill>
              </a:rPr>
              <a:t>Korean International Students</a:t>
            </a:r>
            <a:endParaRPr lang="en-US" dirty="0">
              <a:solidFill>
                <a:srgbClr val="5A2120"/>
              </a:solidFill>
            </a:endParaRPr>
          </a:p>
        </p:txBody>
      </p:sp>
      <p:sp>
        <p:nvSpPr>
          <p:cNvPr id="3" name="Content Placeholder 2"/>
          <p:cNvSpPr>
            <a:spLocks noGrp="1"/>
          </p:cNvSpPr>
          <p:nvPr>
            <p:ph idx="1"/>
          </p:nvPr>
        </p:nvSpPr>
        <p:spPr/>
        <p:txBody>
          <a:bodyPr/>
          <a:lstStyle/>
          <a:p>
            <a:r>
              <a:rPr lang="ko-KR" altLang="en-US" dirty="0" smtClean="0"/>
              <a:t>조기유학</a:t>
            </a:r>
            <a:r>
              <a:rPr lang="en-US" altLang="ko-KR" dirty="0" smtClean="0"/>
              <a:t> = key to entering and competing in the new global market</a:t>
            </a:r>
          </a:p>
          <a:p>
            <a:r>
              <a:rPr lang="en-US" dirty="0" smtClean="0"/>
              <a:t>“Authentic” English as marker of elite status in the new economic order in Korea (Shin, 2010)</a:t>
            </a:r>
          </a:p>
          <a:p>
            <a:r>
              <a:rPr lang="en-US" dirty="0" smtClean="0"/>
              <a:t>Process of constructing a balanced Korean-English bilingual is not only economically driven, but also socially driven.</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5A2120"/>
                </a:solidFill>
              </a:rPr>
              <a:t>Globalization and </a:t>
            </a:r>
            <a:br>
              <a:rPr lang="en-US" dirty="0" smtClean="0">
                <a:solidFill>
                  <a:srgbClr val="5A2120"/>
                </a:solidFill>
              </a:rPr>
            </a:br>
            <a:r>
              <a:rPr lang="en-US" dirty="0" smtClean="0">
                <a:solidFill>
                  <a:srgbClr val="5A2120"/>
                </a:solidFill>
              </a:rPr>
              <a:t>Korean American Students</a:t>
            </a:r>
            <a:endParaRPr lang="en-US" dirty="0">
              <a:solidFill>
                <a:srgbClr val="5A2120"/>
              </a:solidFill>
            </a:endParaRPr>
          </a:p>
        </p:txBody>
      </p:sp>
      <p:sp>
        <p:nvSpPr>
          <p:cNvPr id="3" name="Content Placeholder 2"/>
          <p:cNvSpPr>
            <a:spLocks noGrp="1"/>
          </p:cNvSpPr>
          <p:nvPr>
            <p:ph idx="1"/>
          </p:nvPr>
        </p:nvSpPr>
        <p:spPr/>
        <p:txBody>
          <a:bodyPr>
            <a:normAutofit lnSpcReduction="10000"/>
          </a:bodyPr>
          <a:lstStyle/>
          <a:p>
            <a:r>
              <a:rPr lang="en-US" dirty="0" smtClean="0"/>
              <a:t>Globalization = Americanization and </a:t>
            </a:r>
            <a:r>
              <a:rPr lang="en-US" dirty="0" err="1" smtClean="0"/>
              <a:t>McDonaldization</a:t>
            </a:r>
            <a:r>
              <a:rPr lang="en-US" dirty="0" smtClean="0"/>
              <a:t> (Crystal, 2004; Bhatt 2001; </a:t>
            </a:r>
            <a:r>
              <a:rPr lang="en-US" dirty="0" err="1" smtClean="0"/>
              <a:t>Phillipson</a:t>
            </a:r>
            <a:r>
              <a:rPr lang="en-US" dirty="0" smtClean="0"/>
              <a:t>, 2003, etc.)</a:t>
            </a:r>
          </a:p>
          <a:p>
            <a:r>
              <a:rPr lang="en-US" dirty="0" smtClean="0"/>
              <a:t>Exclusive reliance on English as a growing disadvantage in US and </a:t>
            </a:r>
            <a:r>
              <a:rPr lang="en-US" dirty="0" err="1" smtClean="0"/>
              <a:t>Uk</a:t>
            </a:r>
            <a:r>
              <a:rPr lang="en-US" dirty="0" smtClean="0"/>
              <a:t> (</a:t>
            </a:r>
            <a:r>
              <a:rPr lang="en-US" dirty="0" err="1" smtClean="0"/>
              <a:t>Djite</a:t>
            </a:r>
            <a:r>
              <a:rPr lang="en-US" dirty="0" smtClean="0"/>
              <a:t>, 2008) &amp; multilingual education has social market benefit (</a:t>
            </a:r>
            <a:r>
              <a:rPr lang="en-US" dirty="0" err="1" smtClean="0"/>
              <a:t>Skutnabb-Kangas</a:t>
            </a:r>
            <a:r>
              <a:rPr lang="en-US" dirty="0" smtClean="0"/>
              <a:t> &amp; </a:t>
            </a:r>
            <a:r>
              <a:rPr lang="en-US" dirty="0" err="1" smtClean="0"/>
              <a:t>Phillipson</a:t>
            </a:r>
            <a:r>
              <a:rPr lang="en-US" dirty="0" smtClean="0"/>
              <a:t>, 2010)</a:t>
            </a:r>
          </a:p>
          <a:p>
            <a:r>
              <a:rPr lang="en-US" dirty="0" smtClean="0"/>
              <a:t>Then, KA/HL speakers should have an advantage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fontScale="90000"/>
          </a:bodyPr>
          <a:lstStyle/>
          <a:p>
            <a:r>
              <a:rPr lang="en-US" dirty="0" smtClean="0">
                <a:solidFill>
                  <a:srgbClr val="5A2120"/>
                </a:solidFill>
              </a:rPr>
              <a:t>Globalization and </a:t>
            </a:r>
            <a:br>
              <a:rPr lang="en-US" dirty="0" smtClean="0">
                <a:solidFill>
                  <a:srgbClr val="5A2120"/>
                </a:solidFill>
              </a:rPr>
            </a:br>
            <a:r>
              <a:rPr lang="en-US" dirty="0" smtClean="0">
                <a:solidFill>
                  <a:srgbClr val="5A2120"/>
                </a:solidFill>
              </a:rPr>
              <a:t>Korean American Students</a:t>
            </a:r>
            <a:endParaRPr lang="en-US" dirty="0">
              <a:solidFill>
                <a:srgbClr val="5A2120"/>
              </a:solidFill>
            </a:endParaRPr>
          </a:p>
        </p:txBody>
      </p:sp>
      <p:sp>
        <p:nvSpPr>
          <p:cNvPr id="3" name="Content Placeholder 2"/>
          <p:cNvSpPr>
            <a:spLocks noGrp="1"/>
          </p:cNvSpPr>
          <p:nvPr>
            <p:ph idx="1"/>
          </p:nvPr>
        </p:nvSpPr>
        <p:spPr>
          <a:xfrm>
            <a:off x="457200" y="1524000"/>
            <a:ext cx="8229600" cy="5105400"/>
          </a:xfrm>
        </p:spPr>
        <p:txBody>
          <a:bodyPr>
            <a:normAutofit fontScale="92500" lnSpcReduction="10000"/>
          </a:bodyPr>
          <a:lstStyle/>
          <a:p>
            <a:r>
              <a:rPr lang="en-US" dirty="0" smtClean="0"/>
              <a:t>Kim (2002): Language usage, exposure, motivation, and attitude of Korean HL learners at UHM</a:t>
            </a:r>
          </a:p>
          <a:p>
            <a:pPr lvl="1"/>
            <a:r>
              <a:rPr lang="en-US" dirty="0" smtClean="0"/>
              <a:t>L1 (2002) 34% (E) - 34% (K) – 29% (Both)</a:t>
            </a:r>
          </a:p>
          <a:p>
            <a:pPr lvl="1"/>
            <a:r>
              <a:rPr lang="en-US" dirty="0" smtClean="0"/>
              <a:t>L1 (2011) 12% (E) – </a:t>
            </a:r>
            <a:r>
              <a:rPr lang="en-US" dirty="0" smtClean="0">
                <a:solidFill>
                  <a:srgbClr val="FF0000"/>
                </a:solidFill>
              </a:rPr>
              <a:t>77% (K)</a:t>
            </a:r>
            <a:r>
              <a:rPr lang="en-US" dirty="0" smtClean="0"/>
              <a:t> – 12% (Both)</a:t>
            </a:r>
          </a:p>
          <a:p>
            <a:pPr lvl="1"/>
            <a:r>
              <a:rPr lang="en-US" dirty="0" smtClean="0"/>
              <a:t>Slightly more Korean language usage with similar patterns (e.g. more Korean usage with mother than father)</a:t>
            </a:r>
          </a:p>
          <a:p>
            <a:pPr lvl="1"/>
            <a:r>
              <a:rPr lang="en-US" dirty="0" smtClean="0"/>
              <a:t>Rates Korean as difficult with most confidence in listening and least confident in writing</a:t>
            </a:r>
          </a:p>
          <a:p>
            <a:pPr lvl="1"/>
            <a:r>
              <a:rPr lang="en-US" dirty="0" smtClean="0"/>
              <a:t>Hence, global new economy does NOT seem to have any significant change in motivation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r>
              <a:rPr lang="en-US" dirty="0" smtClean="0">
                <a:solidFill>
                  <a:srgbClr val="5A2120"/>
                </a:solidFill>
              </a:rPr>
              <a:t>Globalization and </a:t>
            </a:r>
            <a:br>
              <a:rPr lang="en-US" dirty="0" smtClean="0">
                <a:solidFill>
                  <a:srgbClr val="5A2120"/>
                </a:solidFill>
              </a:rPr>
            </a:br>
            <a:r>
              <a:rPr lang="en-US" dirty="0" smtClean="0">
                <a:solidFill>
                  <a:srgbClr val="5A2120"/>
                </a:solidFill>
              </a:rPr>
              <a:t>Korean American Students</a:t>
            </a:r>
            <a:endParaRPr lang="en-US" dirty="0">
              <a:solidFill>
                <a:srgbClr val="5A2120"/>
              </a:solidFill>
            </a:endParaRPr>
          </a:p>
        </p:txBody>
      </p:sp>
      <p:sp>
        <p:nvSpPr>
          <p:cNvPr id="3" name="Content Placeholder 2"/>
          <p:cNvSpPr>
            <a:spLocks noGrp="1"/>
          </p:cNvSpPr>
          <p:nvPr>
            <p:ph idx="1"/>
          </p:nvPr>
        </p:nvSpPr>
        <p:spPr/>
        <p:txBody>
          <a:bodyPr/>
          <a:lstStyle/>
          <a:p>
            <a:r>
              <a:rPr lang="en-US" dirty="0" smtClean="0"/>
              <a:t>With US ranking high in the global hierarchies, the study reveals KA students have different experiences of globalization by comparison with KI students, which is low (unchanged) motivation to invest in their HL language.</a:t>
            </a:r>
          </a:p>
          <a:p>
            <a:r>
              <a:rPr lang="en-US" dirty="0" smtClean="0"/>
              <a:t>However, overall increase on awareness of </a:t>
            </a:r>
            <a:r>
              <a:rPr lang="en-US" i="1" dirty="0" smtClean="0"/>
              <a:t>language as a resource</a:t>
            </a:r>
            <a:endParaRPr lang="en-US"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 </a:t>
            </a:r>
            <a:r>
              <a:rPr lang="en-US" sz="3600" dirty="0" smtClean="0">
                <a:solidFill>
                  <a:srgbClr val="5A2120"/>
                </a:solidFill>
              </a:rPr>
              <a:t>Globalization and </a:t>
            </a:r>
            <a:br>
              <a:rPr lang="en-US" sz="3600" dirty="0" smtClean="0">
                <a:solidFill>
                  <a:srgbClr val="5A2120"/>
                </a:solidFill>
              </a:rPr>
            </a:br>
            <a:r>
              <a:rPr lang="en-US" sz="3600" dirty="0" smtClean="0">
                <a:solidFill>
                  <a:srgbClr val="5A2120"/>
                </a:solidFill>
              </a:rPr>
              <a:t>Korean Language Program</a:t>
            </a:r>
            <a:endParaRPr lang="en-US" sz="3600" dirty="0">
              <a:solidFill>
                <a:srgbClr val="5A2120"/>
              </a:solidFill>
            </a:endParaRPr>
          </a:p>
        </p:txBody>
      </p:sp>
      <p:sp>
        <p:nvSpPr>
          <p:cNvPr id="3" name="Content Placeholder 2"/>
          <p:cNvSpPr>
            <a:spLocks noGrp="1"/>
          </p:cNvSpPr>
          <p:nvPr>
            <p:ph idx="1"/>
          </p:nvPr>
        </p:nvSpPr>
        <p:spPr/>
        <p:txBody>
          <a:bodyPr>
            <a:normAutofit/>
          </a:bodyPr>
          <a:lstStyle/>
          <a:p>
            <a:r>
              <a:rPr lang="en-US" dirty="0" smtClean="0"/>
              <a:t>Globalization in the 21</a:t>
            </a:r>
            <a:r>
              <a:rPr lang="en-US" baseline="30000" dirty="0" smtClean="0"/>
              <a:t>st</a:t>
            </a:r>
            <a:r>
              <a:rPr lang="en-US" dirty="0" smtClean="0"/>
              <a:t> century has brought new definition to KI and KA students</a:t>
            </a:r>
          </a:p>
          <a:p>
            <a:r>
              <a:rPr lang="en-US" dirty="0" smtClean="0"/>
              <a:t>KI students (compared to NS) possess gaps in knowledge of content areas (e.g., literature, history, etc.)</a:t>
            </a:r>
          </a:p>
          <a:p>
            <a:r>
              <a:rPr lang="en-US" dirty="0" smtClean="0"/>
              <a:t>KA students possess gaps in </a:t>
            </a:r>
            <a:r>
              <a:rPr lang="en-US" dirty="0" err="1" smtClean="0"/>
              <a:t>metalinguistic</a:t>
            </a:r>
            <a:r>
              <a:rPr lang="en-US" dirty="0" smtClean="0"/>
              <a:t> knowledge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solidFill>
                  <a:srgbClr val="5A2120"/>
                </a:solidFill>
              </a:rPr>
              <a:t>CONCLUSION: </a:t>
            </a:r>
            <a:br>
              <a:rPr lang="en-US" sz="3200" dirty="0" smtClean="0">
                <a:solidFill>
                  <a:srgbClr val="5A2120"/>
                </a:solidFill>
              </a:rPr>
            </a:br>
            <a:r>
              <a:rPr lang="en-US" sz="3200" dirty="0" smtClean="0">
                <a:solidFill>
                  <a:srgbClr val="5A2120"/>
                </a:solidFill>
              </a:rPr>
              <a:t>Globalization and Korean Language Program</a:t>
            </a:r>
            <a:endParaRPr lang="en-US" sz="3200" dirty="0">
              <a:solidFill>
                <a:srgbClr val="5A2120"/>
              </a:solidFill>
            </a:endParaRPr>
          </a:p>
        </p:txBody>
      </p:sp>
      <p:sp>
        <p:nvSpPr>
          <p:cNvPr id="3" name="Content Placeholder 2"/>
          <p:cNvSpPr>
            <a:spLocks noGrp="1"/>
          </p:cNvSpPr>
          <p:nvPr>
            <p:ph idx="1"/>
          </p:nvPr>
        </p:nvSpPr>
        <p:spPr/>
        <p:txBody>
          <a:bodyPr>
            <a:normAutofit lnSpcReduction="10000"/>
          </a:bodyPr>
          <a:lstStyle/>
          <a:p>
            <a:r>
              <a:rPr lang="en-US" dirty="0" smtClean="0"/>
              <a:t>Strong implications for Korean programs to incorporate </a:t>
            </a:r>
            <a:r>
              <a:rPr lang="en-US" dirty="0" err="1" smtClean="0"/>
              <a:t>metalinguistic</a:t>
            </a:r>
            <a:r>
              <a:rPr lang="en-US" dirty="0" smtClean="0"/>
              <a:t> based courses for KA students and content-based advanced level courses for KI students</a:t>
            </a:r>
          </a:p>
          <a:p>
            <a:r>
              <a:rPr lang="en-US" dirty="0" smtClean="0"/>
              <a:t>Korean language programs should meet demands of constructing new levels of Korean-English bilingualism for KI and KA students in order for them to successfully compete in the new global economy</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2042</TotalTime>
  <Words>1555</Words>
  <Application>Microsoft Office PowerPoint</Application>
  <PresentationFormat>On-screen Show (4:3)</PresentationFormat>
  <Paragraphs>460</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Globalization and the Process of Transformation in Language of Korean Students in America</vt:lpstr>
      <vt:lpstr>Introduction</vt:lpstr>
      <vt:lpstr>Research Questions</vt:lpstr>
      <vt:lpstr>Korean International Students</vt:lpstr>
      <vt:lpstr>Korean American Students</vt:lpstr>
      <vt:lpstr>The Study</vt:lpstr>
      <vt:lpstr>Questionnaire Survey</vt:lpstr>
      <vt:lpstr>Participants</vt:lpstr>
      <vt:lpstr>Background Information</vt:lpstr>
      <vt:lpstr>Education Pattern</vt:lpstr>
      <vt:lpstr>Lived with Native Speaker</vt:lpstr>
      <vt:lpstr>L1 Age 0-5</vt:lpstr>
      <vt:lpstr>Exposure of  Korean Language &amp; Culture</vt:lpstr>
      <vt:lpstr>Speaking to and spoken to from</vt:lpstr>
      <vt:lpstr>Other Usage and Exposure</vt:lpstr>
      <vt:lpstr>I am confident communicating in: </vt:lpstr>
      <vt:lpstr>I am confident translating  reading materials…</vt:lpstr>
      <vt:lpstr>I am confident in the following  Korean language skills:</vt:lpstr>
      <vt:lpstr>In the future, I expect to use</vt:lpstr>
      <vt:lpstr>Are you interested in  improving your Korean language?</vt:lpstr>
      <vt:lpstr>Are you interested in expanding your knowledge in other content areas?</vt:lpstr>
      <vt:lpstr> If Korea and the US played the World Cup finals, which team would you support?  </vt:lpstr>
      <vt:lpstr>Discussion</vt:lpstr>
      <vt:lpstr>Globalization and  Korean International Students</vt:lpstr>
      <vt:lpstr>Globalization and  Korean International Students</vt:lpstr>
      <vt:lpstr>Globalization and  Korean International Students</vt:lpstr>
      <vt:lpstr>Globalization and  Korean American Students</vt:lpstr>
      <vt:lpstr>Globalization and  Korean American Students</vt:lpstr>
      <vt:lpstr>Globalization and  Korean American Students</vt:lpstr>
      <vt:lpstr> Globalization and  Korean Language Program</vt:lpstr>
      <vt:lpstr>CONCLUSION:  Globalization and Korean Language Program</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Globalization and the Process of Transformation in Language of Korean Students in America</dc:title>
  <dc:creator>Hi-Sun Kim</dc:creator>
  <cp:lastModifiedBy>Hi-Sun Kim</cp:lastModifiedBy>
  <cp:revision>18</cp:revision>
  <dcterms:created xsi:type="dcterms:W3CDTF">2012-06-26T19:12:27Z</dcterms:created>
  <dcterms:modified xsi:type="dcterms:W3CDTF">2012-07-01T22:02:47Z</dcterms:modified>
</cp:coreProperties>
</file>