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18BF94E-1F26-42BD-A853-280E4389EEE8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31FB278-A1D9-4B54-97B0-F9F89B425F4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ordsift.com/" TargetMode="External"/><Relationship Id="rId2" Type="http://schemas.openxmlformats.org/officeDocument/2006/relationships/hyperlink" Target="http://www.tagxedo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ews.donga.com/It/Medi/3/080134/20120626/47297154/1" TargetMode="External"/><Relationship Id="rId5" Type="http://schemas.openxmlformats.org/officeDocument/2006/relationships/hyperlink" Target="http://worditout.com/word-cloud/make-a-new-one" TargetMode="External"/><Relationship Id="rId4" Type="http://schemas.openxmlformats.org/officeDocument/2006/relationships/hyperlink" Target="http://tagul.com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Wiktionary:Frequency_lists" TargetMode="External"/><Relationship Id="rId2" Type="http://schemas.openxmlformats.org/officeDocument/2006/relationships/hyperlink" Target="http://wiktionary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ftpedia.com/get/Others/Home-Education/Teach2000.shtml" TargetMode="External"/><Relationship Id="rId2" Type="http://schemas.openxmlformats.org/officeDocument/2006/relationships/hyperlink" Target="http://www.softpedia.com/get/Others/Home-Education/English-to-Korean-Translator.s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lktomeinkorean.com/shows/korean-vocabulary-plus-1/" TargetMode="External"/><Relationship Id="rId2" Type="http://schemas.openxmlformats.org/officeDocument/2006/relationships/hyperlink" Target="http://iteslj.org/v/k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ransparent.com/wotd/today/korea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14400"/>
            <a:ext cx="7848600" cy="1981200"/>
          </a:xfrm>
        </p:spPr>
        <p:txBody>
          <a:bodyPr>
            <a:noAutofit/>
          </a:bodyPr>
          <a:lstStyle/>
          <a:p>
            <a:r>
              <a:rPr lang="en-US" sz="4800" dirty="0" smtClean="0"/>
              <a:t>Useful Activities for Vocabulary </a:t>
            </a:r>
            <a:br>
              <a:rPr lang="en-US" sz="4800" dirty="0" smtClean="0"/>
            </a:br>
            <a:r>
              <a:rPr lang="en-US" sz="4800" dirty="0"/>
              <a:t> </a:t>
            </a:r>
            <a:r>
              <a:rPr lang="en-US" sz="4800" dirty="0" smtClean="0"/>
              <a:t>     Teaching and Learning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3962400"/>
            <a:ext cx="7406640" cy="19050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AATK 17th Annual Conference </a:t>
            </a:r>
          </a:p>
          <a:p>
            <a:pPr algn="ctr"/>
            <a:r>
              <a:rPr lang="en-US" sz="3600" dirty="0" err="1" smtClean="0"/>
              <a:t>Byung-Joon</a:t>
            </a:r>
            <a:r>
              <a:rPr lang="en-US" sz="3600" dirty="0" smtClean="0"/>
              <a:t> Lim</a:t>
            </a:r>
          </a:p>
          <a:p>
            <a:pPr algn="ctr"/>
            <a:r>
              <a:rPr lang="en-US" sz="3600" dirty="0" smtClean="0"/>
              <a:t>Defense Language Institute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0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990600"/>
            <a:ext cx="6278880" cy="1143000"/>
          </a:xfrm>
        </p:spPr>
        <p:txBody>
          <a:bodyPr/>
          <a:lstStyle/>
          <a:p>
            <a:r>
              <a:rPr lang="en-US" dirty="0" smtClean="0"/>
              <a:t> How to Teach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971800"/>
            <a:ext cx="8077200" cy="2362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How do YOU teach vocabulary?</a:t>
            </a:r>
          </a:p>
          <a:p>
            <a:r>
              <a:rPr lang="en-US" sz="4400" dirty="0" smtClean="0"/>
              <a:t>How do THEY study vocabulary?</a:t>
            </a:r>
          </a:p>
        </p:txBody>
      </p:sp>
    </p:spTree>
    <p:extLst>
      <p:ext uri="{BB962C8B-B14F-4D97-AF65-F5344CB8AC3E}">
        <p14:creationId xmlns:p14="http://schemas.microsoft.com/office/powerpoint/2010/main" val="214290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638288" cy="4800600"/>
          </a:xfrm>
        </p:spPr>
        <p:txBody>
          <a:bodyPr/>
          <a:lstStyle/>
          <a:p>
            <a:r>
              <a:rPr lang="en-US" dirty="0" smtClean="0"/>
              <a:t>Introduce yourself to your partner using 3 or more words from the list. You don’t have to use all of them in one sentence:</a:t>
            </a:r>
          </a:p>
          <a:p>
            <a:r>
              <a:rPr lang="ko-KR" altLang="en-US" sz="4000" dirty="0"/>
              <a:t>전업</a:t>
            </a:r>
            <a:r>
              <a:rPr lang="en-US" altLang="ko-KR" sz="4000" dirty="0"/>
              <a:t>, </a:t>
            </a:r>
            <a:r>
              <a:rPr lang="ko-KR" altLang="en-US" sz="4000" dirty="0"/>
              <a:t>취업</a:t>
            </a:r>
            <a:r>
              <a:rPr lang="en-US" altLang="ko-KR" sz="4000" dirty="0"/>
              <a:t>, </a:t>
            </a:r>
            <a:r>
              <a:rPr lang="ko-KR" altLang="en-US" sz="4000" dirty="0"/>
              <a:t>동창</a:t>
            </a:r>
            <a:r>
              <a:rPr lang="en-US" altLang="ko-KR" sz="4000" dirty="0"/>
              <a:t>, </a:t>
            </a:r>
            <a:r>
              <a:rPr lang="ko-KR" altLang="en-US" sz="4000" dirty="0"/>
              <a:t>각종</a:t>
            </a:r>
            <a:r>
              <a:rPr lang="en-US" altLang="ko-KR" sz="4000" dirty="0"/>
              <a:t>, </a:t>
            </a:r>
            <a:r>
              <a:rPr lang="ko-KR" altLang="en-US" sz="4000" dirty="0"/>
              <a:t>출판사</a:t>
            </a:r>
            <a:r>
              <a:rPr lang="en-US" altLang="ko-KR" sz="4000" dirty="0"/>
              <a:t>, </a:t>
            </a:r>
            <a:r>
              <a:rPr lang="ko-KR" altLang="en-US" sz="4000" dirty="0"/>
              <a:t>과외</a:t>
            </a:r>
            <a:r>
              <a:rPr lang="en-US" altLang="ko-KR" sz="4000" dirty="0"/>
              <a:t>, </a:t>
            </a:r>
            <a:r>
              <a:rPr lang="ko-KR" altLang="en-US" sz="4000" dirty="0"/>
              <a:t>연예인</a:t>
            </a:r>
            <a:r>
              <a:rPr lang="en-US" altLang="ko-KR" sz="4000" dirty="0"/>
              <a:t>, </a:t>
            </a:r>
            <a:r>
              <a:rPr lang="ko-KR" altLang="en-US" sz="4000" dirty="0"/>
              <a:t>구박하다</a:t>
            </a:r>
            <a:r>
              <a:rPr lang="en-US" altLang="ko-KR" sz="4000" dirty="0"/>
              <a:t>, </a:t>
            </a:r>
            <a:r>
              <a:rPr lang="ko-KR" altLang="en-US" sz="4000" dirty="0"/>
              <a:t>증세</a:t>
            </a:r>
            <a:r>
              <a:rPr lang="en-US" altLang="ko-KR" sz="4000" dirty="0"/>
              <a:t>, </a:t>
            </a:r>
            <a:r>
              <a:rPr lang="ko-KR" altLang="en-US" sz="4000" dirty="0"/>
              <a:t>세련되다</a:t>
            </a:r>
            <a:r>
              <a:rPr lang="en-US" altLang="ko-KR" sz="4000" dirty="0"/>
              <a:t>, </a:t>
            </a:r>
            <a:r>
              <a:rPr lang="ko-KR" altLang="en-US" sz="4000" dirty="0"/>
              <a:t>관심사</a:t>
            </a:r>
            <a:r>
              <a:rPr lang="en-US" altLang="ko-KR" sz="4000" dirty="0"/>
              <a:t>, </a:t>
            </a:r>
            <a:r>
              <a:rPr lang="ko-KR" altLang="en-US" sz="4000" dirty="0"/>
              <a:t>엉망으로</a:t>
            </a:r>
            <a:r>
              <a:rPr lang="en-US" altLang="ko-KR" sz="4000" dirty="0"/>
              <a:t>, </a:t>
            </a:r>
            <a:r>
              <a:rPr lang="ko-KR" altLang="en-US" sz="4000" dirty="0"/>
              <a:t>살림</a:t>
            </a:r>
            <a:r>
              <a:rPr lang="en-US" altLang="ko-KR" sz="4000" dirty="0"/>
              <a:t>, </a:t>
            </a:r>
            <a:r>
              <a:rPr lang="ko-KR" altLang="en-US" sz="4000" dirty="0"/>
              <a:t>비율</a:t>
            </a:r>
            <a:r>
              <a:rPr lang="en-US" altLang="ko-KR" sz="4000" dirty="0"/>
              <a:t>, </a:t>
            </a:r>
            <a:r>
              <a:rPr lang="ko-KR" altLang="en-US" sz="4000" dirty="0"/>
              <a:t>뒤쳐지다</a:t>
            </a:r>
            <a:r>
              <a:rPr lang="en-US" altLang="ko-KR" sz="4000" dirty="0"/>
              <a:t>, </a:t>
            </a:r>
            <a:r>
              <a:rPr lang="ko-KR" altLang="en-US" sz="4000" dirty="0"/>
              <a:t>얄밉다</a:t>
            </a:r>
            <a:r>
              <a:rPr lang="en-US" altLang="ko-KR" sz="4000" dirty="0"/>
              <a:t>, </a:t>
            </a:r>
            <a:r>
              <a:rPr lang="ko-KR" altLang="en-US" sz="4000" dirty="0"/>
              <a:t>갈등</a:t>
            </a:r>
            <a:r>
              <a:rPr lang="en-US" altLang="ko-KR" sz="4000" dirty="0"/>
              <a:t>, </a:t>
            </a:r>
            <a:r>
              <a:rPr lang="ko-KR" altLang="en-US" sz="4000" dirty="0" smtClean="0"/>
              <a:t>간신히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0941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Classroom Activity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sentence using both words.</a:t>
            </a:r>
          </a:p>
          <a:p>
            <a:r>
              <a:rPr lang="ko-KR" altLang="en-US" dirty="0"/>
              <a:t>술수</a:t>
            </a:r>
            <a:r>
              <a:rPr lang="en-US" altLang="ko-KR" dirty="0"/>
              <a:t>, </a:t>
            </a:r>
            <a:r>
              <a:rPr lang="ko-KR" altLang="en-US" dirty="0" smtClean="0"/>
              <a:t>반목</a:t>
            </a:r>
            <a:endParaRPr lang="en-US" altLang="ko-KR" dirty="0" smtClean="0"/>
          </a:p>
          <a:p>
            <a:r>
              <a:rPr lang="ko-KR" altLang="en-US" dirty="0" smtClean="0"/>
              <a:t>소홀하다</a:t>
            </a:r>
            <a:r>
              <a:rPr lang="en-US" altLang="ko-KR" dirty="0"/>
              <a:t>, </a:t>
            </a:r>
            <a:r>
              <a:rPr lang="ko-KR" altLang="en-US" dirty="0" smtClean="0"/>
              <a:t>질책하다</a:t>
            </a:r>
            <a:endParaRPr lang="en-US" altLang="ko-KR" dirty="0" smtClean="0"/>
          </a:p>
          <a:p>
            <a:r>
              <a:rPr lang="ko-KR" altLang="en-US" dirty="0" smtClean="0"/>
              <a:t>진단하다</a:t>
            </a:r>
            <a:r>
              <a:rPr lang="en-US" altLang="ko-KR" dirty="0"/>
              <a:t>, </a:t>
            </a:r>
            <a:r>
              <a:rPr lang="ko-KR" altLang="en-US" dirty="0"/>
              <a:t>찬</a:t>
            </a:r>
            <a:r>
              <a:rPr lang="ko-KR" altLang="en-US" dirty="0" smtClean="0"/>
              <a:t>양하다</a:t>
            </a:r>
            <a:endParaRPr lang="en-US" altLang="ko-KR" dirty="0" smtClean="0"/>
          </a:p>
          <a:p>
            <a:r>
              <a:rPr lang="ko-KR" altLang="en-US" dirty="0" smtClean="0"/>
              <a:t>심하다</a:t>
            </a:r>
            <a:r>
              <a:rPr lang="en-US" altLang="ko-KR" dirty="0"/>
              <a:t>, </a:t>
            </a:r>
            <a:r>
              <a:rPr lang="ko-KR" altLang="en-US" dirty="0" smtClean="0"/>
              <a:t>만족하다</a:t>
            </a:r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눈치</a:t>
            </a:r>
            <a:r>
              <a:rPr lang="en-US" altLang="ko-KR" dirty="0"/>
              <a:t>, </a:t>
            </a:r>
            <a:r>
              <a:rPr lang="ko-KR" altLang="en-US" dirty="0" smtClean="0"/>
              <a:t>자각하다</a:t>
            </a:r>
            <a:endParaRPr lang="en-US" altLang="ko-KR" dirty="0" smtClean="0"/>
          </a:p>
          <a:p>
            <a:r>
              <a:rPr lang="ko-KR" altLang="en-US" dirty="0" smtClean="0"/>
              <a:t>재활용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체계적으로</a:t>
            </a:r>
            <a:endParaRPr lang="ko-KR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8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Activity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8042564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altLang="ko-KR" sz="4000" dirty="0"/>
              <a:t>Create </a:t>
            </a:r>
            <a:r>
              <a:rPr lang="en-US" altLang="ko-KR" sz="4000" dirty="0" smtClean="0"/>
              <a:t>a sentence </a:t>
            </a:r>
            <a:r>
              <a:rPr lang="en-US" altLang="ko-KR" sz="4000" dirty="0"/>
              <a:t>using </a:t>
            </a:r>
            <a:r>
              <a:rPr lang="en-US" altLang="ko-KR" sz="4000" dirty="0" smtClean="0"/>
              <a:t>all 3 words</a:t>
            </a:r>
            <a:endParaRPr lang="en-US" altLang="ko-KR" sz="4000" dirty="0"/>
          </a:p>
          <a:p>
            <a:r>
              <a:rPr lang="ko-KR" altLang="en-US" sz="4400" dirty="0"/>
              <a:t>술수</a:t>
            </a:r>
            <a:r>
              <a:rPr lang="en-US" altLang="ko-KR" sz="4400" dirty="0"/>
              <a:t>, </a:t>
            </a:r>
            <a:r>
              <a:rPr lang="ko-KR" altLang="en-US" sz="4400" dirty="0" smtClean="0"/>
              <a:t>반목</a:t>
            </a:r>
            <a:r>
              <a:rPr lang="en-US" altLang="ko-KR" sz="4400" dirty="0" smtClean="0"/>
              <a:t>, </a:t>
            </a:r>
            <a:r>
              <a:rPr lang="ko-KR" altLang="en-US" sz="4400" dirty="0" smtClean="0"/>
              <a:t>소홀하다</a:t>
            </a:r>
            <a:endParaRPr lang="en-US" altLang="ko-KR" sz="4400" dirty="0"/>
          </a:p>
          <a:p>
            <a:r>
              <a:rPr lang="ko-KR" altLang="en-US" sz="4400" dirty="0" smtClean="0"/>
              <a:t>질책하다</a:t>
            </a:r>
            <a:r>
              <a:rPr lang="en-US" altLang="ko-KR" sz="4400" dirty="0" smtClean="0"/>
              <a:t>, </a:t>
            </a:r>
            <a:r>
              <a:rPr lang="ko-KR" altLang="en-US" sz="4400" dirty="0" smtClean="0"/>
              <a:t>진단하다</a:t>
            </a:r>
            <a:r>
              <a:rPr lang="en-US" altLang="ko-KR" sz="4400" dirty="0"/>
              <a:t>, </a:t>
            </a:r>
            <a:r>
              <a:rPr lang="ko-KR" altLang="en-US" sz="4400" dirty="0" smtClean="0"/>
              <a:t>찬양하다</a:t>
            </a:r>
            <a:endParaRPr lang="ko-KR" altLang="en-US" sz="4400" dirty="0"/>
          </a:p>
          <a:p>
            <a:r>
              <a:rPr lang="ko-KR" altLang="en-US" sz="4400" dirty="0"/>
              <a:t>심하다</a:t>
            </a:r>
            <a:r>
              <a:rPr lang="en-US" altLang="ko-KR" sz="4400" dirty="0"/>
              <a:t>, </a:t>
            </a:r>
            <a:r>
              <a:rPr lang="ko-KR" altLang="en-US" sz="4400" dirty="0" smtClean="0"/>
              <a:t>만족하다</a:t>
            </a:r>
            <a:r>
              <a:rPr lang="en-US" altLang="ko-KR" sz="4400" dirty="0" smtClean="0"/>
              <a:t>, </a:t>
            </a:r>
            <a:r>
              <a:rPr lang="ko-KR" altLang="en-US" sz="4400" dirty="0" smtClean="0"/>
              <a:t>눈치</a:t>
            </a:r>
            <a:endParaRPr lang="en-US" altLang="ko-KR" sz="4400" dirty="0"/>
          </a:p>
          <a:p>
            <a:r>
              <a:rPr lang="ko-KR" altLang="en-US" sz="4400" dirty="0" smtClean="0"/>
              <a:t>자각하다</a:t>
            </a:r>
            <a:r>
              <a:rPr lang="en-US" altLang="ko-KR" sz="4400" dirty="0" smtClean="0"/>
              <a:t>, </a:t>
            </a:r>
            <a:r>
              <a:rPr lang="ko-KR" altLang="en-US" sz="4400" dirty="0" smtClean="0"/>
              <a:t>재활용</a:t>
            </a:r>
            <a:r>
              <a:rPr lang="en-US" altLang="ko-KR" sz="4400" dirty="0"/>
              <a:t>, </a:t>
            </a:r>
            <a:r>
              <a:rPr lang="ko-KR" altLang="en-US" sz="4400" dirty="0"/>
              <a:t>체계적으로</a:t>
            </a: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44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Classroom Activity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153400" cy="4953000"/>
          </a:xfrm>
        </p:spPr>
        <p:txBody>
          <a:bodyPr>
            <a:noAutofit/>
          </a:bodyPr>
          <a:lstStyle/>
          <a:p>
            <a:r>
              <a:rPr lang="ko-KR" altLang="en-US" sz="4000" dirty="0" smtClean="0"/>
              <a:t>저는 </a:t>
            </a:r>
            <a:r>
              <a:rPr lang="en-US" altLang="ko-KR" sz="4000" dirty="0" smtClean="0"/>
              <a:t>________</a:t>
            </a:r>
            <a:r>
              <a:rPr lang="ko-KR" altLang="en-US" sz="4000" dirty="0" smtClean="0"/>
              <a:t>이</a:t>
            </a:r>
            <a:r>
              <a:rPr lang="en-US" altLang="ko-KR" sz="4000" dirty="0" smtClean="0"/>
              <a:t>(</a:t>
            </a:r>
            <a:r>
              <a:rPr lang="ko-KR" altLang="en-US" sz="4000" dirty="0" smtClean="0"/>
              <a:t>가</a:t>
            </a:r>
            <a:r>
              <a:rPr lang="en-US" altLang="ko-KR" sz="4000" dirty="0" smtClean="0"/>
              <a:t>)</a:t>
            </a:r>
            <a:r>
              <a:rPr lang="ko-KR" altLang="en-US" sz="4000" dirty="0" smtClean="0"/>
              <a:t> 필요합니다</a:t>
            </a:r>
            <a:r>
              <a:rPr lang="en-US" altLang="ko-KR" sz="4000" dirty="0" smtClean="0"/>
              <a:t>. </a:t>
            </a:r>
            <a:r>
              <a:rPr lang="ko-KR" altLang="en-US" sz="4000" dirty="0" smtClean="0"/>
              <a:t>왜냐하면</a:t>
            </a:r>
            <a:r>
              <a:rPr lang="en-US" altLang="ko-KR" sz="4000" dirty="0" smtClean="0"/>
              <a:t>_________ </a:t>
            </a:r>
            <a:r>
              <a:rPr lang="ko-KR" altLang="en-US" sz="4000" dirty="0" smtClean="0"/>
              <a:t>기 때문에</a:t>
            </a:r>
            <a:r>
              <a:rPr lang="en-US" altLang="ko-KR" sz="4000" dirty="0" smtClean="0"/>
              <a:t>.</a:t>
            </a:r>
          </a:p>
          <a:p>
            <a:pPr marL="82296" indent="0">
              <a:buNone/>
            </a:pPr>
            <a:endParaRPr lang="en-US" altLang="ko-KR" sz="4000" dirty="0" smtClean="0"/>
          </a:p>
          <a:p>
            <a:r>
              <a:rPr lang="ko-KR" altLang="en-US" sz="4000" dirty="0" smtClean="0"/>
              <a:t>전업</a:t>
            </a:r>
            <a:r>
              <a:rPr lang="en-US" altLang="ko-KR" sz="4000" dirty="0"/>
              <a:t>, </a:t>
            </a:r>
            <a:r>
              <a:rPr lang="ko-KR" altLang="en-US" sz="4000" dirty="0"/>
              <a:t>취업</a:t>
            </a:r>
            <a:r>
              <a:rPr lang="en-US" altLang="ko-KR" sz="4000" dirty="0"/>
              <a:t>, </a:t>
            </a:r>
            <a:r>
              <a:rPr lang="ko-KR" altLang="en-US" sz="4000" dirty="0"/>
              <a:t>동창</a:t>
            </a:r>
            <a:r>
              <a:rPr lang="en-US" altLang="ko-KR" sz="4000" dirty="0"/>
              <a:t>, </a:t>
            </a:r>
            <a:r>
              <a:rPr lang="ko-KR" altLang="en-US" sz="4000" dirty="0" smtClean="0"/>
              <a:t>출판사</a:t>
            </a:r>
            <a:r>
              <a:rPr lang="en-US" altLang="ko-KR" sz="4000" dirty="0"/>
              <a:t>, </a:t>
            </a:r>
            <a:r>
              <a:rPr lang="ko-KR" altLang="en-US" sz="4000" dirty="0"/>
              <a:t>과외</a:t>
            </a:r>
            <a:r>
              <a:rPr lang="en-US" altLang="ko-KR" sz="4000" dirty="0"/>
              <a:t>, </a:t>
            </a:r>
            <a:r>
              <a:rPr lang="ko-KR" altLang="en-US" sz="4000" dirty="0"/>
              <a:t>연예인</a:t>
            </a:r>
            <a:r>
              <a:rPr lang="en-US" altLang="ko-KR" sz="4000" dirty="0"/>
              <a:t>, </a:t>
            </a:r>
            <a:r>
              <a:rPr lang="ko-KR" altLang="en-US" sz="4000" dirty="0" smtClean="0"/>
              <a:t>구박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관심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살림</a:t>
            </a:r>
            <a:r>
              <a:rPr lang="en-US" altLang="ko-KR" sz="4000" dirty="0"/>
              <a:t>, </a:t>
            </a:r>
            <a:r>
              <a:rPr lang="ko-KR" altLang="en-US" sz="4000" dirty="0" smtClean="0"/>
              <a:t>비율</a:t>
            </a:r>
            <a:r>
              <a:rPr lang="en-US" altLang="ko-KR" sz="4000" dirty="0" smtClean="0"/>
              <a:t>, </a:t>
            </a:r>
            <a:r>
              <a:rPr lang="ko-KR" altLang="en-US" sz="4000" dirty="0"/>
              <a:t>갈등</a:t>
            </a:r>
            <a:r>
              <a:rPr lang="en-US" altLang="ko-KR" sz="4000" dirty="0"/>
              <a:t>, </a:t>
            </a:r>
            <a:r>
              <a:rPr lang="ko-KR" altLang="en-US" sz="4000" dirty="0" smtClean="0"/>
              <a:t>술수</a:t>
            </a:r>
            <a:r>
              <a:rPr lang="en-US" altLang="ko-KR" sz="4000" dirty="0"/>
              <a:t>, </a:t>
            </a:r>
            <a:r>
              <a:rPr lang="ko-KR" altLang="en-US" sz="4000" dirty="0" smtClean="0"/>
              <a:t>반목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질책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진단</a:t>
            </a:r>
            <a:r>
              <a:rPr lang="en-US" altLang="ko-KR" sz="4000" dirty="0" smtClean="0"/>
              <a:t>, </a:t>
            </a:r>
            <a:r>
              <a:rPr lang="ko-KR" altLang="en-US" sz="4000" dirty="0"/>
              <a:t>찬</a:t>
            </a:r>
            <a:r>
              <a:rPr lang="ko-KR" altLang="en-US" sz="4000" dirty="0" smtClean="0"/>
              <a:t>양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만족</a:t>
            </a:r>
            <a:r>
              <a:rPr lang="en-US" altLang="ko-KR" sz="4000" dirty="0" smtClean="0"/>
              <a:t>, </a:t>
            </a:r>
            <a:r>
              <a:rPr lang="ko-KR" altLang="en-US" sz="4000" dirty="0"/>
              <a:t>눈치</a:t>
            </a:r>
            <a:r>
              <a:rPr lang="en-US" altLang="ko-KR" sz="4000" dirty="0"/>
              <a:t>, </a:t>
            </a:r>
            <a:r>
              <a:rPr lang="ko-KR" altLang="en-US" sz="4000" dirty="0" smtClean="0"/>
              <a:t>자각</a:t>
            </a:r>
            <a:r>
              <a:rPr lang="en-US" altLang="ko-KR" sz="4000" dirty="0" smtClean="0"/>
              <a:t>, </a:t>
            </a:r>
            <a:r>
              <a:rPr lang="ko-KR" altLang="en-US" sz="4000" dirty="0"/>
              <a:t>재활용</a:t>
            </a:r>
            <a:r>
              <a:rPr lang="en-US" altLang="ko-KR" sz="4000" dirty="0"/>
              <a:t>, </a:t>
            </a:r>
            <a:r>
              <a:rPr lang="ko-KR" altLang="en-US" sz="4000" dirty="0" smtClean="0"/>
              <a:t>체계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204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Activity </a:t>
            </a:r>
            <a:r>
              <a:rPr lang="en-US" dirty="0" smtClean="0"/>
              <a:t>4 (Variations)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714488" cy="4800600"/>
          </a:xfrm>
        </p:spPr>
        <p:txBody>
          <a:bodyPr>
            <a:noAutofit/>
          </a:bodyPr>
          <a:lstStyle/>
          <a:p>
            <a:r>
              <a:rPr lang="ko-KR" altLang="en-US" sz="4000" dirty="0" smtClean="0"/>
              <a:t>제가 좋아하는 단어는 </a:t>
            </a:r>
            <a:r>
              <a:rPr lang="en-US" altLang="ko-KR" sz="4000" dirty="0" smtClean="0"/>
              <a:t>______ </a:t>
            </a:r>
            <a:r>
              <a:rPr lang="ko-KR" altLang="en-US" sz="4000" dirty="0" smtClean="0"/>
              <a:t>입니다 </a:t>
            </a:r>
            <a:r>
              <a:rPr lang="en-US" altLang="ko-KR" sz="4000" dirty="0" smtClean="0"/>
              <a:t>. </a:t>
            </a:r>
            <a:r>
              <a:rPr lang="ko-KR" altLang="en-US" sz="4000" dirty="0"/>
              <a:t>왜냐하면</a:t>
            </a:r>
            <a:r>
              <a:rPr lang="en-US" altLang="ko-KR" sz="4000" dirty="0"/>
              <a:t>_________ </a:t>
            </a:r>
            <a:r>
              <a:rPr lang="en-US" altLang="ko-KR" sz="4000" dirty="0" smtClean="0"/>
              <a:t>.</a:t>
            </a:r>
          </a:p>
          <a:p>
            <a:pPr marL="82296" indent="0">
              <a:buNone/>
            </a:pPr>
            <a:endParaRPr lang="en-US" altLang="ko-KR" sz="4000" dirty="0"/>
          </a:p>
          <a:p>
            <a:r>
              <a:rPr lang="ko-KR" altLang="en-US" sz="4000" dirty="0" smtClean="0"/>
              <a:t>저는 </a:t>
            </a:r>
            <a:r>
              <a:rPr lang="en-US" altLang="ko-KR" sz="4000" dirty="0" smtClean="0"/>
              <a:t>_________ </a:t>
            </a:r>
            <a:r>
              <a:rPr lang="ko-KR" altLang="en-US" sz="4000" dirty="0" smtClean="0"/>
              <a:t>입니다</a:t>
            </a:r>
            <a:r>
              <a:rPr lang="en-US" altLang="ko-KR" sz="4000" dirty="0" smtClean="0"/>
              <a:t>/</a:t>
            </a:r>
            <a:r>
              <a:rPr lang="ko-KR" altLang="en-US" sz="4000" dirty="0" smtClean="0"/>
              <a:t>합니</a:t>
            </a:r>
            <a:r>
              <a:rPr lang="ko-KR" altLang="en-US" sz="4000" dirty="0"/>
              <a:t>다</a:t>
            </a:r>
            <a:r>
              <a:rPr lang="en-US" altLang="ko-KR" sz="4000" dirty="0" smtClean="0"/>
              <a:t>.</a:t>
            </a:r>
          </a:p>
          <a:p>
            <a:pPr marL="82296" indent="0">
              <a:buNone/>
            </a:pPr>
            <a:r>
              <a:rPr lang="ko-KR" altLang="en-US" sz="4000" dirty="0" smtClean="0"/>
              <a:t>  왜냐하면 </a:t>
            </a:r>
            <a:r>
              <a:rPr lang="en-US" altLang="ko-KR" sz="4000" dirty="0" smtClean="0"/>
              <a:t>________.</a:t>
            </a:r>
          </a:p>
        </p:txBody>
      </p:sp>
    </p:spTree>
    <p:extLst>
      <p:ext uri="{BB962C8B-B14F-4D97-AF65-F5344CB8AC3E}">
        <p14:creationId xmlns:p14="http://schemas.microsoft.com/office/powerpoint/2010/main" val="325827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Word Cloud in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en-US" b="1" dirty="0" smtClean="0"/>
              <a:t>Useful Word Cloud Sites for Korean </a:t>
            </a:r>
            <a:r>
              <a:rPr lang="en-US" b="1" dirty="0" err="1" smtClean="0"/>
              <a:t>Ts</a:t>
            </a:r>
            <a:endParaRPr lang="en-US" b="1" dirty="0" smtClean="0"/>
          </a:p>
          <a:p>
            <a:pPr marL="82296" indent="0">
              <a:buNone/>
            </a:pPr>
            <a:r>
              <a:rPr lang="en-US" sz="3600" dirty="0" smtClean="0"/>
              <a:t>1. </a:t>
            </a:r>
            <a:r>
              <a:rPr lang="en-US" sz="3600" dirty="0" err="1" smtClean="0"/>
              <a:t>Tagxedo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0070C0"/>
                </a:solidFill>
                <a:hlinkClick r:id="rId2"/>
              </a:rPr>
              <a:t>http</a:t>
            </a:r>
            <a:r>
              <a:rPr lang="en-US" sz="3600" dirty="0">
                <a:solidFill>
                  <a:srgbClr val="0070C0"/>
                </a:solidFill>
                <a:hlinkClick r:id="rId2"/>
              </a:rPr>
              <a:t>://</a:t>
            </a:r>
            <a:r>
              <a:rPr lang="en-US" sz="3600" dirty="0" smtClean="0">
                <a:solidFill>
                  <a:srgbClr val="0070C0"/>
                </a:solidFill>
                <a:hlinkClick r:id="rId2"/>
              </a:rPr>
              <a:t>www.tagxedo.com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</a:p>
          <a:p>
            <a:pPr marL="82296" indent="0">
              <a:buNone/>
            </a:pPr>
            <a:r>
              <a:rPr lang="en-US" sz="3600" dirty="0" smtClean="0"/>
              <a:t>2. Word </a:t>
            </a:r>
            <a:r>
              <a:rPr lang="en-US" sz="3600" dirty="0"/>
              <a:t>Shift </a:t>
            </a:r>
            <a:r>
              <a:rPr lang="en-US" sz="3600" dirty="0">
                <a:solidFill>
                  <a:srgbClr val="0070C0"/>
                </a:solidFill>
                <a:hlinkClick r:id="rId3"/>
              </a:rPr>
              <a:t>http://</a:t>
            </a:r>
            <a:r>
              <a:rPr lang="en-US" sz="3600" dirty="0" smtClean="0">
                <a:solidFill>
                  <a:srgbClr val="0070C0"/>
                </a:solidFill>
                <a:hlinkClick r:id="rId3"/>
              </a:rPr>
              <a:t>wordsift.com/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</a:p>
          <a:p>
            <a:pPr marL="82296" indent="0">
              <a:buNone/>
            </a:pPr>
            <a:r>
              <a:rPr lang="en-US" sz="3600" dirty="0" smtClean="0"/>
              <a:t>3. </a:t>
            </a:r>
            <a:r>
              <a:rPr lang="en-US" sz="3600" dirty="0" err="1" smtClean="0"/>
              <a:t>Tagul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smtClean="0">
                <a:solidFill>
                  <a:srgbClr val="0070C0"/>
                </a:solidFill>
                <a:hlinkClick r:id="rId4"/>
              </a:rPr>
              <a:t>http</a:t>
            </a:r>
            <a:r>
              <a:rPr lang="en-US" sz="3600" dirty="0">
                <a:solidFill>
                  <a:srgbClr val="0070C0"/>
                </a:solidFill>
                <a:hlinkClick r:id="rId4"/>
              </a:rPr>
              <a:t>://tagul.com</a:t>
            </a:r>
            <a:r>
              <a:rPr lang="en-US" sz="3600" dirty="0" smtClean="0">
                <a:solidFill>
                  <a:srgbClr val="0070C0"/>
                </a:solidFill>
                <a:hlinkClick r:id="rId4"/>
              </a:rPr>
              <a:t>/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</a:p>
          <a:p>
            <a:pPr marL="82296" indent="0">
              <a:buNone/>
            </a:pP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smtClean="0">
                <a:solidFill>
                  <a:srgbClr val="0070C0"/>
                </a:solidFill>
              </a:rPr>
              <a:t>    (create a free account)</a:t>
            </a:r>
          </a:p>
          <a:p>
            <a:pPr marL="82296" indent="0">
              <a:buNone/>
            </a:pPr>
            <a:r>
              <a:rPr lang="en-US" sz="3600" dirty="0" smtClean="0"/>
              <a:t>4. Word it Out </a:t>
            </a:r>
            <a:r>
              <a:rPr lang="en-US" sz="3600" dirty="0" smtClean="0">
                <a:solidFill>
                  <a:srgbClr val="0070C0"/>
                </a:solidFill>
                <a:hlinkClick r:id="rId5"/>
              </a:rPr>
              <a:t>http</a:t>
            </a:r>
            <a:r>
              <a:rPr lang="en-US" sz="3600" dirty="0">
                <a:solidFill>
                  <a:srgbClr val="0070C0"/>
                </a:solidFill>
                <a:hlinkClick r:id="rId5"/>
              </a:rPr>
              <a:t>://</a:t>
            </a:r>
            <a:r>
              <a:rPr lang="en-US" sz="3600" dirty="0" smtClean="0">
                <a:solidFill>
                  <a:srgbClr val="0070C0"/>
                </a:solidFill>
                <a:hlinkClick r:id="rId5"/>
              </a:rPr>
              <a:t>worditout.com/word-cloud/make-a-new-one</a:t>
            </a:r>
            <a:r>
              <a:rPr lang="en-US" dirty="0" smtClean="0">
                <a:solidFill>
                  <a:srgbClr val="0070C0"/>
                </a:solidFill>
              </a:rPr>
              <a:t>   </a:t>
            </a:r>
            <a:r>
              <a:rPr lang="en-US" dirty="0" smtClean="0">
                <a:solidFill>
                  <a:srgbClr val="0070C0"/>
                </a:solidFill>
                <a:hlinkClick r:id="rId6"/>
              </a:rPr>
              <a:t>*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sz="36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Word Clouds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8080" cy="4800600"/>
          </a:xfrm>
        </p:spPr>
        <p:txBody>
          <a:bodyPr>
            <a:normAutofit lnSpcReduction="10000"/>
          </a:bodyPr>
          <a:lstStyle/>
          <a:p>
            <a:pPr marL="596646" indent="-514350">
              <a:buAutoNum type="arabicPeriod"/>
            </a:pPr>
            <a:r>
              <a:rPr lang="en-US" sz="4000" dirty="0" smtClean="0"/>
              <a:t>Vocabulary Preview Activity</a:t>
            </a:r>
          </a:p>
          <a:p>
            <a:pPr marL="596646" indent="-514350">
              <a:buAutoNum type="arabicPeriod"/>
            </a:pPr>
            <a:r>
              <a:rPr lang="en-US" sz="4000" dirty="0" smtClean="0"/>
              <a:t>Guess the Story</a:t>
            </a:r>
          </a:p>
          <a:p>
            <a:pPr marL="596646" indent="-514350">
              <a:buAutoNum type="arabicPeriod"/>
            </a:pPr>
            <a:r>
              <a:rPr lang="en-US" sz="4000" dirty="0" smtClean="0"/>
              <a:t>Student Writing Analysis</a:t>
            </a:r>
          </a:p>
          <a:p>
            <a:pPr marL="596646" indent="-514350">
              <a:buAutoNum type="arabicPeriod"/>
            </a:pPr>
            <a:r>
              <a:rPr lang="en-US" sz="4000" dirty="0" smtClean="0"/>
              <a:t>Turn Essays into Posters/T-shirts</a:t>
            </a:r>
          </a:p>
          <a:p>
            <a:pPr marL="596646" indent="-514350">
              <a:buAutoNum type="arabicPeriod"/>
            </a:pPr>
            <a:r>
              <a:rPr lang="en-US" sz="4000" dirty="0" smtClean="0"/>
              <a:t>Conduct a Survey-Instant Result</a:t>
            </a:r>
          </a:p>
          <a:p>
            <a:pPr marL="596646" indent="-514350">
              <a:buAutoNum type="arabicPeriod"/>
            </a:pPr>
            <a:r>
              <a:rPr lang="en-US" sz="4000" dirty="0" smtClean="0"/>
              <a:t>Analyze Famous Speeches</a:t>
            </a:r>
          </a:p>
          <a:p>
            <a:pPr marL="596646" indent="-514350">
              <a:buAutoNum type="arabicPeriod"/>
            </a:pPr>
            <a:r>
              <a:rPr lang="en-US" sz="4000" dirty="0"/>
              <a:t>Review Activity (</a:t>
            </a:r>
            <a:r>
              <a:rPr lang="en-US" sz="4000" dirty="0" smtClean="0"/>
              <a:t>reconstruction)</a:t>
            </a:r>
          </a:p>
          <a:p>
            <a:pPr marL="596646" indent="-514350">
              <a:buAutoNum type="arabicPeriod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5982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Wiktionary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Wiki Dictionary </a:t>
            </a:r>
            <a:r>
              <a:rPr lang="en-US" dirty="0" smtClean="0">
                <a:hlinkClick r:id="rId2"/>
              </a:rPr>
              <a:t>http://wiktionary.org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Korean Word Frequency List </a:t>
            </a:r>
            <a:r>
              <a:rPr lang="en-US" dirty="0" smtClean="0">
                <a:hlinkClick r:id="rId3"/>
              </a:rPr>
              <a:t>Click</a:t>
            </a: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    Help students prioritize vocab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1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Desktop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3600" dirty="0" smtClean="0"/>
              <a:t>Free English-Korean Translator</a:t>
            </a:r>
          </a:p>
          <a:p>
            <a:pPr marL="82296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www.softpedia.com/get/Others/Home-Education/English-to-Korean-Translator.shtml</a:t>
            </a:r>
            <a:r>
              <a:rPr lang="en-US" dirty="0" smtClean="0"/>
              <a:t> 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 smtClean="0"/>
              <a:t>TEACH 2000 </a:t>
            </a:r>
            <a:endParaRPr lang="en-US" dirty="0"/>
          </a:p>
          <a:p>
            <a:pPr marL="82296" indent="0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www.softpedia.com/get/Others/Home-Education/Teach2000.shtml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5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Web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en-US" sz="3600" dirty="0" smtClean="0"/>
              <a:t>1. Vocab Quiz (basic)</a:t>
            </a:r>
          </a:p>
          <a:p>
            <a:pPr marL="82296" indent="0">
              <a:buNone/>
            </a:pPr>
            <a:r>
              <a:rPr lang="en-US" sz="3600" dirty="0">
                <a:hlinkClick r:id="rId2"/>
              </a:rPr>
              <a:t>http://iteslj.org/v/k</a:t>
            </a:r>
            <a:r>
              <a:rPr lang="en-US" sz="3600" dirty="0" smtClean="0">
                <a:hlinkClick r:id="rId2"/>
              </a:rPr>
              <a:t>/</a:t>
            </a:r>
            <a:r>
              <a:rPr lang="en-US" sz="3600" dirty="0" smtClean="0"/>
              <a:t> </a:t>
            </a:r>
            <a:endParaRPr lang="en-US" sz="3600" dirty="0"/>
          </a:p>
          <a:p>
            <a:pPr marL="82296" indent="0">
              <a:buNone/>
            </a:pPr>
            <a:r>
              <a:rPr lang="en-US" sz="3600" dirty="0" smtClean="0"/>
              <a:t>2. Talk to Me in Korean</a:t>
            </a:r>
          </a:p>
          <a:p>
            <a:pPr marL="82296" indent="0">
              <a:buNone/>
            </a:pPr>
            <a:r>
              <a:rPr lang="en-US" sz="3600" dirty="0">
                <a:hlinkClick r:id="rId3"/>
              </a:rPr>
              <a:t>http://www.talktomeinkorean.com/shows/korean-vocabulary-plus-1</a:t>
            </a:r>
            <a:r>
              <a:rPr lang="en-US" sz="3600" dirty="0" smtClean="0">
                <a:hlinkClick r:id="rId3"/>
              </a:rPr>
              <a:t>/</a:t>
            </a:r>
            <a:r>
              <a:rPr lang="en-US" sz="3600" dirty="0" smtClean="0"/>
              <a:t> </a:t>
            </a:r>
          </a:p>
          <a:p>
            <a:pPr marL="82296" indent="0">
              <a:buNone/>
            </a:pPr>
            <a:r>
              <a:rPr lang="en-US" sz="3600" dirty="0" smtClean="0"/>
              <a:t>3. Korean Word of the Day</a:t>
            </a:r>
          </a:p>
          <a:p>
            <a:pPr marL="82296" indent="0">
              <a:buNone/>
            </a:pPr>
            <a:r>
              <a:rPr lang="en-US" sz="3600" dirty="0">
                <a:hlinkClick r:id="rId4"/>
              </a:rPr>
              <a:t>http://</a:t>
            </a:r>
            <a:r>
              <a:rPr lang="en-US" sz="3600" dirty="0" smtClean="0">
                <a:hlinkClick r:id="rId4"/>
              </a:rPr>
              <a:t>www.transparent.com/wotd/today/korean.html</a:t>
            </a:r>
            <a:r>
              <a:rPr lang="en-US" sz="3600" dirty="0" smtClean="0"/>
              <a:t> </a:t>
            </a:r>
          </a:p>
          <a:p>
            <a:pPr marL="82296" indent="0">
              <a:buNone/>
            </a:pPr>
            <a:endParaRPr lang="en-US" sz="3600" dirty="0" smtClean="0"/>
          </a:p>
          <a:p>
            <a:pPr marL="82296" indent="0">
              <a:buNone/>
            </a:pPr>
            <a:r>
              <a:rPr lang="en-US" sz="3600" dirty="0" smtClean="0"/>
              <a:t>Qs?  Email me:  </a:t>
            </a:r>
            <a:r>
              <a:rPr lang="en-US" sz="3600" dirty="0" smtClean="0">
                <a:solidFill>
                  <a:srgbClr val="0070C0"/>
                </a:solidFill>
              </a:rPr>
              <a:t>open24hours@gmail.com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88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596</TotalTime>
  <Words>382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Useful Activities for Vocabulary        Teaching and Learning</vt:lpstr>
      <vt:lpstr> How to Teach Vocabulary</vt:lpstr>
      <vt:lpstr>Warm-Up Activity</vt:lpstr>
      <vt:lpstr>Classroom Activity 1</vt:lpstr>
      <vt:lpstr>Classroom Activity 2</vt:lpstr>
      <vt:lpstr>Classroom Activity 3</vt:lpstr>
      <vt:lpstr>Classroom Activity 4 (Variations) </vt:lpstr>
      <vt:lpstr>Using Word Cloud in Class</vt:lpstr>
      <vt:lpstr>Applications of Word Clouds</vt:lpstr>
      <vt:lpstr>Wiktionary</vt:lpstr>
      <vt:lpstr>Useful Desktop Programs</vt:lpstr>
      <vt:lpstr>Useful Web Sites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Useful Activities for Vocabulary        Teaching and Learning</dc:title>
  <dc:creator>Home</dc:creator>
  <cp:lastModifiedBy>Home</cp:lastModifiedBy>
  <cp:revision>54</cp:revision>
  <dcterms:created xsi:type="dcterms:W3CDTF">2012-06-29T09:28:15Z</dcterms:created>
  <dcterms:modified xsi:type="dcterms:W3CDTF">2012-06-30T20:29:42Z</dcterms:modified>
</cp:coreProperties>
</file>