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iu5mjbrFY3nXqnLc4a5P0/Hvfg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customschemas.google.com/relationships/presentationmetadata" Target="metadata"/><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4"/>
          <p:cNvSpPr/>
          <p:nvPr>
            <p:ph idx="2" type="pic"/>
          </p:nvPr>
        </p:nvSpPr>
        <p:spPr>
          <a:xfrm>
            <a:off x="5183188" y="987425"/>
            <a:ext cx="6172200" cy="4873625"/>
          </a:xfrm>
          <a:prstGeom prst="rect">
            <a:avLst/>
          </a:prstGeom>
          <a:noFill/>
          <a:ln>
            <a:noFill/>
          </a:ln>
        </p:spPr>
      </p:sp>
      <p:sp>
        <p:nvSpPr>
          <p:cNvPr id="64" name="Google Shape;64;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8.jpg"/><Relationship Id="rId5" Type="http://schemas.openxmlformats.org/officeDocument/2006/relationships/image" Target="../media/image7.jpg"/><Relationship Id="rId6"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ARTISTS-IN-RESIDENCE | Silver Art Projects" id="85" name="Google Shape;85;p1"/>
          <p:cNvPicPr preferRelativeResize="0"/>
          <p:nvPr/>
        </p:nvPicPr>
        <p:blipFill rotWithShape="1">
          <a:blip r:embed="rId3">
            <a:alphaModFix/>
          </a:blip>
          <a:srcRect b="0" l="0" r="0" t="0"/>
          <a:stretch/>
        </p:blipFill>
        <p:spPr>
          <a:xfrm>
            <a:off x="20" y="10"/>
            <a:ext cx="6095980" cy="6857990"/>
          </a:xfrm>
          <a:prstGeom prst="rect">
            <a:avLst/>
          </a:prstGeom>
          <a:noFill/>
          <a:ln>
            <a:noFill/>
          </a:ln>
        </p:spPr>
      </p:pic>
      <p:pic>
        <p:nvPicPr>
          <p:cNvPr descr="Livien Yin: Ka-la-fo-ne-a | Micki Meng" id="86" name="Google Shape;86;p1"/>
          <p:cNvPicPr preferRelativeResize="0"/>
          <p:nvPr/>
        </p:nvPicPr>
        <p:blipFill rotWithShape="1">
          <a:blip r:embed="rId4">
            <a:alphaModFix/>
          </a:blip>
          <a:srcRect b="-2" l="0" r="0" t="0"/>
          <a:stretch/>
        </p:blipFill>
        <p:spPr>
          <a:xfrm>
            <a:off x="6096000" y="1"/>
            <a:ext cx="6096000" cy="6858000"/>
          </a:xfrm>
          <a:prstGeom prst="rect">
            <a:avLst/>
          </a:prstGeom>
          <a:noFill/>
          <a:ln>
            <a:noFill/>
          </a:ln>
        </p:spPr>
      </p:pic>
      <p:sp>
        <p:nvSpPr>
          <p:cNvPr id="87" name="Google Shape;87;p1"/>
          <p:cNvSpPr/>
          <p:nvPr/>
        </p:nvSpPr>
        <p:spPr>
          <a:xfrm>
            <a:off x="1903615" y="4638503"/>
            <a:ext cx="8384770" cy="1332634"/>
          </a:xfrm>
          <a:prstGeom prst="rect">
            <a:avLst/>
          </a:prstGeom>
          <a:solidFill>
            <a:schemeClr val="lt1">
              <a:alpha val="94901"/>
            </a:schemeClr>
          </a:solidFill>
          <a:ln cap="flat" cmpd="sng" w="12700">
            <a:solidFill>
              <a:srgbClr val="EFEFE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8" name="Google Shape;88;p1"/>
          <p:cNvSpPr txBox="1"/>
          <p:nvPr>
            <p:ph type="ctrTitle"/>
          </p:nvPr>
        </p:nvSpPr>
        <p:spPr>
          <a:xfrm>
            <a:off x="2103121" y="4727173"/>
            <a:ext cx="7985759" cy="86882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US" sz="4000"/>
              <a:t>Livien Yin: Thirsty</a:t>
            </a:r>
            <a:endParaRPr/>
          </a:p>
        </p:txBody>
      </p:sp>
      <p:sp>
        <p:nvSpPr>
          <p:cNvPr id="89" name="Google Shape;89;p1"/>
          <p:cNvSpPr/>
          <p:nvPr/>
        </p:nvSpPr>
        <p:spPr>
          <a:xfrm>
            <a:off x="2483110" y="5628237"/>
            <a:ext cx="7225780" cy="685800"/>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venir"/>
              <a:ea typeface="Avenir"/>
              <a:cs typeface="Avenir"/>
              <a:sym typeface="Avenir"/>
            </a:endParaRPr>
          </a:p>
        </p:txBody>
      </p:sp>
      <p:sp>
        <p:nvSpPr>
          <p:cNvPr id="90" name="Google Shape;90;p1"/>
          <p:cNvSpPr txBox="1"/>
          <p:nvPr>
            <p:ph idx="1" type="subTitle"/>
          </p:nvPr>
        </p:nvSpPr>
        <p:spPr>
          <a:xfrm>
            <a:off x="2615738" y="5680637"/>
            <a:ext cx="6960524" cy="5985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000"/>
              <a:buNone/>
            </a:pPr>
            <a:r>
              <a:rPr lang="en-US" sz="2000">
                <a:solidFill>
                  <a:schemeClr val="lt1"/>
                </a:solidFill>
              </a:rPr>
              <a:t>Halperin Gallery, 211, Aug. 21, 2024 – Feb. 2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p2"/>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6" name="Google Shape;96;p2"/>
          <p:cNvPicPr preferRelativeResize="0"/>
          <p:nvPr>
            <p:ph idx="1" type="body"/>
          </p:nvPr>
        </p:nvPicPr>
        <p:blipFill rotWithShape="1">
          <a:blip r:embed="rId3">
            <a:alphaModFix/>
          </a:blip>
          <a:srcRect b="11574" l="0" r="0" t="4172"/>
          <a:stretch/>
        </p:blipFill>
        <p:spPr>
          <a:xfrm>
            <a:off x="20" y="1282"/>
            <a:ext cx="12191980" cy="6856718"/>
          </a:xfrm>
          <a:prstGeom prst="rect">
            <a:avLst/>
          </a:prstGeom>
          <a:noFill/>
          <a:ln>
            <a:noFill/>
          </a:ln>
        </p:spPr>
      </p:pic>
      <p:sp>
        <p:nvSpPr>
          <p:cNvPr id="97" name="Google Shape;97;p2"/>
          <p:cNvSpPr txBox="1"/>
          <p:nvPr/>
        </p:nvSpPr>
        <p:spPr>
          <a:xfrm>
            <a:off x="11319641" y="7614745"/>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txBox="1"/>
          <p:nvPr/>
        </p:nvSpPr>
        <p:spPr>
          <a:xfrm>
            <a:off x="5995042" y="5020381"/>
            <a:ext cx="5324599"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Livien Yin (b. 1990, MA)</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-BA from Reed College, MFA from Stanford (2019)</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-Headlands Center for the Arts Graduate Fellow</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-Currently a Silver Art Projects artist-in-residence (NYC)</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-This will be her first solo museum show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3"/>
          <p:cNvPicPr preferRelativeResize="0"/>
          <p:nvPr/>
        </p:nvPicPr>
        <p:blipFill rotWithShape="1">
          <a:blip r:embed="rId3">
            <a:alphaModFix/>
          </a:blip>
          <a:srcRect b="0" l="0" r="0" t="0"/>
          <a:stretch/>
        </p:blipFill>
        <p:spPr>
          <a:xfrm>
            <a:off x="1066370" y="0"/>
            <a:ext cx="5325894" cy="6858000"/>
          </a:xfrm>
          <a:prstGeom prst="rect">
            <a:avLst/>
          </a:prstGeom>
          <a:noFill/>
          <a:ln>
            <a:noFill/>
          </a:ln>
        </p:spPr>
      </p:pic>
      <p:sp>
        <p:nvSpPr>
          <p:cNvPr id="104" name="Google Shape;104;p3"/>
          <p:cNvSpPr txBox="1"/>
          <p:nvPr/>
        </p:nvSpPr>
        <p:spPr>
          <a:xfrm>
            <a:off x="6516381" y="131909"/>
            <a:ext cx="4609249"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Livien Yin</a:t>
            </a:r>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Kin Gee Zapateria</a:t>
            </a:r>
            <a:r>
              <a:rPr i="1" lang="en-US" sz="1800">
                <a:solidFill>
                  <a:schemeClr val="dk1"/>
                </a:solidFill>
                <a:latin typeface="Calibri"/>
                <a:ea typeface="Calibri"/>
                <a:cs typeface="Calibri"/>
                <a:sym typeface="Calibri"/>
              </a:rPr>
              <a:t>, </a:t>
            </a:r>
            <a:r>
              <a:rPr lang="en-US" sz="1800">
                <a:solidFill>
                  <a:schemeClr val="dk1"/>
                </a:solidFill>
                <a:latin typeface="Calibri"/>
                <a:ea typeface="Calibri"/>
                <a:cs typeface="Calibri"/>
                <a:sym typeface="Calibri"/>
              </a:rPr>
              <a:t>2021</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Acrylic on linen</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42 x 54 inches</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Gift of Pamela and David Hornik in support of the Asian American Art Initiative, 2022.39</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3"/>
          <p:cNvSpPr txBox="1"/>
          <p:nvPr/>
        </p:nvSpPr>
        <p:spPr>
          <a:xfrm>
            <a:off x="8572500" y="5657671"/>
            <a:ext cx="3619500" cy="12006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Calibri"/>
                <a:ea typeface="Calibri"/>
                <a:cs typeface="Calibri"/>
                <a:sym typeface="Calibri"/>
              </a:rPr>
              <a:t>*Please note: the following artworks are shown as examples and only some are on the checklist at this moment*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pic>
        <p:nvPicPr>
          <p:cNvPr id="110" name="Google Shape;110;p4"/>
          <p:cNvPicPr preferRelativeResize="0"/>
          <p:nvPr/>
        </p:nvPicPr>
        <p:blipFill rotWithShape="1">
          <a:blip r:embed="rId3">
            <a:alphaModFix/>
          </a:blip>
          <a:srcRect b="0" l="0" r="0" t="0"/>
          <a:stretch/>
        </p:blipFill>
        <p:spPr>
          <a:xfrm>
            <a:off x="376195" y="1573887"/>
            <a:ext cx="3517119" cy="4597541"/>
          </a:xfrm>
          <a:prstGeom prst="rect">
            <a:avLst/>
          </a:prstGeom>
          <a:noFill/>
          <a:ln>
            <a:noFill/>
          </a:ln>
        </p:spPr>
      </p:pic>
      <p:cxnSp>
        <p:nvCxnSpPr>
          <p:cNvPr id="111" name="Google Shape;111;p4"/>
          <p:cNvCxnSpPr/>
          <p:nvPr/>
        </p:nvCxnSpPr>
        <p:spPr>
          <a:xfrm>
            <a:off x="4165600" y="1573887"/>
            <a:ext cx="0" cy="3710227"/>
          </a:xfrm>
          <a:prstGeom prst="straightConnector1">
            <a:avLst/>
          </a:prstGeom>
          <a:noFill/>
          <a:ln cap="flat" cmpd="sng" w="19050">
            <a:solidFill>
              <a:srgbClr val="7F7F7F"/>
            </a:solidFill>
            <a:prstDash val="solid"/>
            <a:miter lim="800000"/>
            <a:headEnd len="sm" w="sm" type="none"/>
            <a:tailEnd len="sm" w="sm" type="none"/>
          </a:ln>
        </p:spPr>
      </p:cxnSp>
      <p:pic>
        <p:nvPicPr>
          <p:cNvPr id="112" name="Google Shape;112;p4"/>
          <p:cNvPicPr preferRelativeResize="0"/>
          <p:nvPr/>
        </p:nvPicPr>
        <p:blipFill rotWithShape="1">
          <a:blip r:embed="rId4">
            <a:alphaModFix/>
          </a:blip>
          <a:srcRect b="0" l="0" r="0" t="0"/>
          <a:stretch/>
        </p:blipFill>
        <p:spPr>
          <a:xfrm>
            <a:off x="4310676" y="1988881"/>
            <a:ext cx="3537345" cy="2874092"/>
          </a:xfrm>
          <a:prstGeom prst="rect">
            <a:avLst/>
          </a:prstGeom>
          <a:noFill/>
          <a:ln>
            <a:noFill/>
          </a:ln>
        </p:spPr>
      </p:pic>
      <p:cxnSp>
        <p:nvCxnSpPr>
          <p:cNvPr id="113" name="Google Shape;113;p4"/>
          <p:cNvCxnSpPr/>
          <p:nvPr/>
        </p:nvCxnSpPr>
        <p:spPr>
          <a:xfrm>
            <a:off x="7995920" y="1573887"/>
            <a:ext cx="0" cy="3710227"/>
          </a:xfrm>
          <a:prstGeom prst="straightConnector1">
            <a:avLst/>
          </a:prstGeom>
          <a:noFill/>
          <a:ln cap="flat" cmpd="sng" w="19050">
            <a:solidFill>
              <a:srgbClr val="7F7F7F"/>
            </a:solidFill>
            <a:prstDash val="solid"/>
            <a:miter lim="800000"/>
            <a:headEnd len="sm" w="sm" type="none"/>
            <a:tailEnd len="sm" w="sm" type="none"/>
          </a:ln>
        </p:spPr>
      </p:cxnSp>
      <p:pic>
        <p:nvPicPr>
          <p:cNvPr id="114" name="Google Shape;114;p4"/>
          <p:cNvPicPr preferRelativeResize="0"/>
          <p:nvPr/>
        </p:nvPicPr>
        <p:blipFill rotWithShape="1">
          <a:blip r:embed="rId5">
            <a:alphaModFix/>
          </a:blip>
          <a:srcRect b="0" l="0" r="0" t="0"/>
          <a:stretch/>
        </p:blipFill>
        <p:spPr>
          <a:xfrm>
            <a:off x="8161220" y="1573887"/>
            <a:ext cx="3517120" cy="4438008"/>
          </a:xfrm>
          <a:prstGeom prst="rect">
            <a:avLst/>
          </a:prstGeom>
          <a:noFill/>
          <a:ln>
            <a:noFill/>
          </a:ln>
        </p:spPr>
      </p:pic>
      <p:sp>
        <p:nvSpPr>
          <p:cNvPr id="115" name="Google Shape;115;p4"/>
          <p:cNvSpPr txBox="1"/>
          <p:nvPr/>
        </p:nvSpPr>
        <p:spPr>
          <a:xfrm>
            <a:off x="191823" y="245940"/>
            <a:ext cx="1180835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a:solidFill>
                  <a:srgbClr val="000000"/>
                </a:solidFill>
                <a:latin typeface="Arial"/>
                <a:ea typeface="Arial"/>
                <a:cs typeface="Arial"/>
                <a:sym typeface="Arial"/>
              </a:rPr>
              <a:t>“I was looking at before and after photos of how Arnold Genthe retouched Chinatown scenes, omitted English signage, and presented more exotic views. It was invigorating in a way because I thought if historical photos could shape perceptions of Chinese people to seem more foreign and less assimilable, then I could use painting to reimagine the scenes I’ve encountered and not yet seen in Asian American history.”</a:t>
            </a:r>
            <a:endParaRPr b="0" i="0" sz="1800">
              <a:solidFill>
                <a:srgbClr val="292A2C"/>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5"/>
          <p:cNvPicPr preferRelativeResize="0"/>
          <p:nvPr/>
        </p:nvPicPr>
        <p:blipFill rotWithShape="1">
          <a:blip r:embed="rId3">
            <a:alphaModFix/>
          </a:blip>
          <a:srcRect b="0" l="0" r="0" t="0"/>
          <a:stretch/>
        </p:blipFill>
        <p:spPr>
          <a:xfrm>
            <a:off x="204355" y="25978"/>
            <a:ext cx="5891645" cy="5891645"/>
          </a:xfrm>
          <a:prstGeom prst="rect">
            <a:avLst/>
          </a:prstGeom>
          <a:noFill/>
          <a:ln>
            <a:noFill/>
          </a:ln>
        </p:spPr>
      </p:pic>
      <p:sp>
        <p:nvSpPr>
          <p:cNvPr id="121" name="Google Shape;121;p5"/>
          <p:cNvSpPr txBox="1"/>
          <p:nvPr/>
        </p:nvSpPr>
        <p:spPr>
          <a:xfrm>
            <a:off x="204355" y="5941350"/>
            <a:ext cx="609872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a:solidFill>
                  <a:srgbClr val="000000"/>
                </a:solidFill>
                <a:latin typeface="Arial"/>
                <a:ea typeface="Arial"/>
                <a:cs typeface="Arial"/>
                <a:sym typeface="Arial"/>
              </a:rPr>
              <a:t>Coaching Notes I, 2021</a:t>
            </a:r>
            <a:endParaRPr/>
          </a:p>
          <a:p>
            <a:pPr indent="0" lvl="0" marL="0" marR="0" rtl="0" algn="ctr">
              <a:spcBef>
                <a:spcPts val="0"/>
              </a:spcBef>
              <a:spcAft>
                <a:spcPts val="0"/>
              </a:spcAft>
              <a:buNone/>
            </a:pPr>
            <a:r>
              <a:rPr b="0" i="0" lang="en-US" sz="1800">
                <a:solidFill>
                  <a:srgbClr val="000000"/>
                </a:solidFill>
                <a:latin typeface="Arial"/>
                <a:ea typeface="Arial"/>
                <a:cs typeface="Arial"/>
                <a:sym typeface="Arial"/>
              </a:rPr>
              <a:t>Acrylic on gessoboard</a:t>
            </a:r>
            <a:br>
              <a:rPr b="0" i="0" lang="en-US" sz="1800">
                <a:solidFill>
                  <a:srgbClr val="000000"/>
                </a:solidFill>
                <a:latin typeface="Arial"/>
                <a:ea typeface="Arial"/>
                <a:cs typeface="Arial"/>
                <a:sym typeface="Arial"/>
              </a:rPr>
            </a:br>
            <a:r>
              <a:rPr b="0" i="0" lang="en-US" sz="1800">
                <a:solidFill>
                  <a:srgbClr val="000000"/>
                </a:solidFill>
                <a:latin typeface="Arial"/>
                <a:ea typeface="Arial"/>
                <a:cs typeface="Arial"/>
                <a:sym typeface="Arial"/>
              </a:rPr>
              <a:t>30 x 30 inches</a:t>
            </a:r>
            <a:endParaRPr/>
          </a:p>
        </p:txBody>
      </p:sp>
      <p:pic>
        <p:nvPicPr>
          <p:cNvPr id="122" name="Google Shape;122;p5"/>
          <p:cNvPicPr preferRelativeResize="0"/>
          <p:nvPr/>
        </p:nvPicPr>
        <p:blipFill rotWithShape="1">
          <a:blip r:embed="rId4">
            <a:alphaModFix/>
          </a:blip>
          <a:srcRect b="0" l="0" r="0" t="0"/>
          <a:stretch/>
        </p:blipFill>
        <p:spPr>
          <a:xfrm>
            <a:off x="6300354" y="-1"/>
            <a:ext cx="5891646" cy="5891646"/>
          </a:xfrm>
          <a:prstGeom prst="rect">
            <a:avLst/>
          </a:prstGeom>
          <a:noFill/>
          <a:ln>
            <a:noFill/>
          </a:ln>
        </p:spPr>
      </p:pic>
      <p:sp>
        <p:nvSpPr>
          <p:cNvPr id="123" name="Google Shape;123;p5"/>
          <p:cNvSpPr txBox="1"/>
          <p:nvPr/>
        </p:nvSpPr>
        <p:spPr>
          <a:xfrm>
            <a:off x="6196817" y="5891645"/>
            <a:ext cx="609872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a:solidFill>
                  <a:srgbClr val="000000"/>
                </a:solidFill>
                <a:latin typeface="Arial"/>
                <a:ea typeface="Arial"/>
                <a:cs typeface="Arial"/>
                <a:sym typeface="Arial"/>
              </a:rPr>
              <a:t>Coaching Notes II, 2021</a:t>
            </a:r>
            <a:endParaRPr/>
          </a:p>
          <a:p>
            <a:pPr indent="0" lvl="0" marL="0" marR="0" rtl="0" algn="ctr">
              <a:spcBef>
                <a:spcPts val="0"/>
              </a:spcBef>
              <a:spcAft>
                <a:spcPts val="0"/>
              </a:spcAft>
              <a:buNone/>
            </a:pPr>
            <a:r>
              <a:rPr b="0" i="0" lang="en-US" sz="1800">
                <a:solidFill>
                  <a:srgbClr val="000000"/>
                </a:solidFill>
                <a:latin typeface="Arial"/>
                <a:ea typeface="Arial"/>
                <a:cs typeface="Arial"/>
                <a:sym typeface="Arial"/>
              </a:rPr>
              <a:t>Acrylic on gessoboard</a:t>
            </a:r>
            <a:br>
              <a:rPr b="0" i="0" lang="en-US" sz="1800">
                <a:solidFill>
                  <a:srgbClr val="000000"/>
                </a:solidFill>
                <a:latin typeface="Arial"/>
                <a:ea typeface="Arial"/>
                <a:cs typeface="Arial"/>
                <a:sym typeface="Arial"/>
              </a:rPr>
            </a:br>
            <a:r>
              <a:rPr b="0" i="0" lang="en-US" sz="1800">
                <a:solidFill>
                  <a:srgbClr val="000000"/>
                </a:solidFill>
                <a:latin typeface="Arial"/>
                <a:ea typeface="Arial"/>
                <a:cs typeface="Arial"/>
                <a:sym typeface="Arial"/>
              </a:rPr>
              <a:t>30 x 30 inches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Coaching Notes III" id="128" name="Google Shape;128;p6"/>
          <p:cNvPicPr preferRelativeResize="0"/>
          <p:nvPr/>
        </p:nvPicPr>
        <p:blipFill rotWithShape="1">
          <a:blip r:embed="rId3">
            <a:alphaModFix/>
          </a:blip>
          <a:srcRect b="0" l="0" r="0" t="0"/>
          <a:stretch/>
        </p:blipFill>
        <p:spPr>
          <a:xfrm>
            <a:off x="2758966" y="0"/>
            <a:ext cx="6213475" cy="6858000"/>
          </a:xfrm>
          <a:prstGeom prst="rect">
            <a:avLst/>
          </a:prstGeom>
          <a:noFill/>
          <a:ln>
            <a:noFill/>
          </a:ln>
        </p:spPr>
      </p:pic>
      <p:sp>
        <p:nvSpPr>
          <p:cNvPr id="129" name="Google Shape;129;p6"/>
          <p:cNvSpPr txBox="1"/>
          <p:nvPr/>
        </p:nvSpPr>
        <p:spPr>
          <a:xfrm>
            <a:off x="-3337034" y="5934670"/>
            <a:ext cx="6096000" cy="923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Arial"/>
                <a:ea typeface="Arial"/>
                <a:cs typeface="Arial"/>
                <a:sym typeface="Arial"/>
              </a:rPr>
              <a:t>Coaching Notes III</a:t>
            </a:r>
            <a:r>
              <a:rPr lang="en-US" sz="1800">
                <a:solidFill>
                  <a:schemeClr val="dk1"/>
                </a:solidFill>
                <a:latin typeface="Arial"/>
                <a:ea typeface="Arial"/>
                <a:cs typeface="Arial"/>
                <a:sym typeface="Arial"/>
              </a:rPr>
              <a:t>, 2022</a:t>
            </a:r>
            <a:endParaRPr b="0" i="0" sz="1800">
              <a:solidFill>
                <a:schemeClr val="dk1"/>
              </a:solidFill>
              <a:latin typeface="Arial"/>
              <a:ea typeface="Arial"/>
              <a:cs typeface="Arial"/>
              <a:sym typeface="Arial"/>
            </a:endParaRPr>
          </a:p>
          <a:p>
            <a:pPr indent="0" lvl="0" marL="0" marR="0" rtl="0" algn="r">
              <a:spcBef>
                <a:spcPts val="0"/>
              </a:spcBef>
              <a:spcAft>
                <a:spcPts val="0"/>
              </a:spcAft>
              <a:buNone/>
            </a:pPr>
            <a:r>
              <a:rPr b="0" i="0" lang="en-US" sz="1800">
                <a:solidFill>
                  <a:schemeClr val="dk1"/>
                </a:solidFill>
                <a:latin typeface="Arial"/>
                <a:ea typeface="Arial"/>
                <a:cs typeface="Arial"/>
                <a:sym typeface="Arial"/>
              </a:rPr>
              <a:t>Flashe &amp; acrylic on linen</a:t>
            </a:r>
            <a:endParaRPr/>
          </a:p>
          <a:p>
            <a:pPr indent="0" lvl="0" marL="0" marR="0" rtl="0" algn="r">
              <a:spcBef>
                <a:spcPts val="0"/>
              </a:spcBef>
              <a:spcAft>
                <a:spcPts val="0"/>
              </a:spcAft>
              <a:buNone/>
            </a:pPr>
            <a:r>
              <a:rPr b="0" i="0" lang="en-US" sz="1800">
                <a:solidFill>
                  <a:schemeClr val="dk1"/>
                </a:solidFill>
                <a:latin typeface="Arial"/>
                <a:ea typeface="Arial"/>
                <a:cs typeface="Arial"/>
                <a:sym typeface="Arial"/>
              </a:rPr>
              <a:t>38 x 42 in</a:t>
            </a:r>
            <a:endParaRPr/>
          </a:p>
        </p:txBody>
      </p:sp>
      <p:sp>
        <p:nvSpPr>
          <p:cNvPr id="130" name="Google Shape;130;p6"/>
          <p:cNvSpPr txBox="1"/>
          <p:nvPr/>
        </p:nvSpPr>
        <p:spPr>
          <a:xfrm>
            <a:off x="8983814" y="0"/>
            <a:ext cx="3208186" cy="26161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Key Ideas:</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Archival fugitives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Opacity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The concept of “lawlessness”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Precarity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Reimagining the historical</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Speculative iconographies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131" name="Google Shape;131;p6"/>
          <p:cNvSpPr txBox="1"/>
          <p:nvPr/>
        </p:nvSpPr>
        <p:spPr>
          <a:xfrm>
            <a:off x="1" y="0"/>
            <a:ext cx="2758966" cy="424731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800">
                <a:solidFill>
                  <a:srgbClr val="000000"/>
                </a:solidFill>
                <a:latin typeface="Arial"/>
                <a:ea typeface="Arial"/>
                <a:cs typeface="Arial"/>
                <a:sym typeface="Arial"/>
              </a:rPr>
              <a:t>“Views of coaching notes which helped Chinese applicants pass the interrogations at Angel Island Immigration Station. Relatives smuggled notes into Angel Island through gift packages or with the assist of kitchen staff and mutual aid org's formed by detainees. Immigration officials found notes hidden in oranges, bananas, pork buns and peanut shells.”</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Dreaming Host" id="136" name="Google Shape;136;p7"/>
          <p:cNvPicPr preferRelativeResize="0"/>
          <p:nvPr/>
        </p:nvPicPr>
        <p:blipFill rotWithShape="1">
          <a:blip r:embed="rId3">
            <a:alphaModFix/>
          </a:blip>
          <a:srcRect b="0" l="0" r="0" t="0"/>
          <a:stretch/>
        </p:blipFill>
        <p:spPr>
          <a:xfrm>
            <a:off x="1216636" y="0"/>
            <a:ext cx="6429375" cy="6858000"/>
          </a:xfrm>
          <a:prstGeom prst="rect">
            <a:avLst/>
          </a:prstGeom>
          <a:noFill/>
          <a:ln>
            <a:noFill/>
          </a:ln>
        </p:spPr>
      </p:pic>
      <p:sp>
        <p:nvSpPr>
          <p:cNvPr id="137" name="Google Shape;137;p7"/>
          <p:cNvSpPr txBox="1"/>
          <p:nvPr/>
        </p:nvSpPr>
        <p:spPr>
          <a:xfrm>
            <a:off x="7646011" y="-189186"/>
            <a:ext cx="60960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cap="none">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Dreaming, </a:t>
            </a:r>
            <a:r>
              <a:rPr b="0" i="0" lang="en-US" sz="1800">
                <a:solidFill>
                  <a:schemeClr val="dk1"/>
                </a:solidFill>
                <a:latin typeface="Calibri"/>
                <a:ea typeface="Calibri"/>
                <a:cs typeface="Calibri"/>
                <a:sym typeface="Calibri"/>
              </a:rPr>
              <a:t>2022</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Oil on canvas</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62 x 66 in</a:t>
            </a:r>
            <a:endParaRPr/>
          </a:p>
        </p:txBody>
      </p:sp>
      <p:sp>
        <p:nvSpPr>
          <p:cNvPr id="138" name="Google Shape;138;p7"/>
          <p:cNvSpPr txBox="1"/>
          <p:nvPr/>
        </p:nvSpPr>
        <p:spPr>
          <a:xfrm>
            <a:off x="7745594" y="2713818"/>
            <a:ext cx="4296103"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“T</a:t>
            </a:r>
            <a:r>
              <a:rPr b="0" i="0" lang="en-US" sz="1800">
                <a:solidFill>
                  <a:srgbClr val="000000"/>
                </a:solidFill>
                <a:latin typeface="Arial"/>
                <a:ea typeface="Arial"/>
                <a:cs typeface="Arial"/>
                <a:sym typeface="Arial"/>
              </a:rPr>
              <a:t>his piece is based on anecdotes of the "Chinese Beauty" who was mostly asleep during her appearance at the 1893 World's Columbian Exposition. I painted my friend Ashley drifting off to sleep in front of fairgoers who expected her visual engagement. It's not known if the original Chinese Beauty was tired, dgaf or chose to defy the expectation to perform but regardless, I loved the idea that she might be daydreaming of where she'd rather be.”</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8"/>
          <p:cNvPicPr preferRelativeResize="0"/>
          <p:nvPr/>
        </p:nvPicPr>
        <p:blipFill rotWithShape="1">
          <a:blip r:embed="rId3">
            <a:alphaModFix/>
          </a:blip>
          <a:srcRect b="0" l="0" r="0" t="0"/>
          <a:stretch/>
        </p:blipFill>
        <p:spPr>
          <a:xfrm>
            <a:off x="6684929" y="0"/>
            <a:ext cx="5229747" cy="3739243"/>
          </a:xfrm>
          <a:prstGeom prst="rect">
            <a:avLst/>
          </a:prstGeom>
          <a:noFill/>
          <a:ln>
            <a:noFill/>
          </a:ln>
        </p:spPr>
      </p:pic>
      <p:pic>
        <p:nvPicPr>
          <p:cNvPr descr="Dreaming Host" id="144" name="Google Shape;144;p8"/>
          <p:cNvPicPr preferRelativeResize="0"/>
          <p:nvPr/>
        </p:nvPicPr>
        <p:blipFill rotWithShape="1">
          <a:blip r:embed="rId4">
            <a:alphaModFix/>
          </a:blip>
          <a:srcRect b="0" l="0" r="0" t="0"/>
          <a:stretch/>
        </p:blipFill>
        <p:spPr>
          <a:xfrm>
            <a:off x="137013" y="0"/>
            <a:ext cx="6429375" cy="6858000"/>
          </a:xfrm>
          <a:prstGeom prst="rect">
            <a:avLst/>
          </a:prstGeom>
          <a:noFill/>
          <a:ln>
            <a:noFill/>
          </a:ln>
        </p:spPr>
      </p:pic>
      <p:pic>
        <p:nvPicPr>
          <p:cNvPr id="145" name="Google Shape;145;p8"/>
          <p:cNvPicPr preferRelativeResize="0"/>
          <p:nvPr/>
        </p:nvPicPr>
        <p:blipFill rotWithShape="1">
          <a:blip r:embed="rId5">
            <a:alphaModFix/>
          </a:blip>
          <a:srcRect b="0" l="0" r="0" t="0"/>
          <a:stretch/>
        </p:blipFill>
        <p:spPr>
          <a:xfrm>
            <a:off x="6935221" y="3886200"/>
            <a:ext cx="2318279" cy="2971800"/>
          </a:xfrm>
          <a:prstGeom prst="rect">
            <a:avLst/>
          </a:prstGeom>
          <a:noFill/>
          <a:ln>
            <a:noFill/>
          </a:ln>
        </p:spPr>
      </p:pic>
      <p:pic>
        <p:nvPicPr>
          <p:cNvPr id="146" name="Google Shape;146;p8"/>
          <p:cNvPicPr preferRelativeResize="0"/>
          <p:nvPr/>
        </p:nvPicPr>
        <p:blipFill rotWithShape="1">
          <a:blip r:embed="rId6">
            <a:alphaModFix/>
          </a:blip>
          <a:srcRect b="0" l="0" r="0" t="0"/>
          <a:stretch/>
        </p:blipFill>
        <p:spPr>
          <a:xfrm>
            <a:off x="9440981" y="3886200"/>
            <a:ext cx="2197559" cy="30282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pic>
        <p:nvPicPr>
          <p:cNvPr descr="Thirsty No.1" id="151" name="Google Shape;151;p9"/>
          <p:cNvPicPr preferRelativeResize="0"/>
          <p:nvPr/>
        </p:nvPicPr>
        <p:blipFill rotWithShape="1">
          <a:blip r:embed="rId3">
            <a:alphaModFix/>
          </a:blip>
          <a:srcRect b="0" l="0" r="0" t="0"/>
          <a:stretch/>
        </p:blipFill>
        <p:spPr>
          <a:xfrm>
            <a:off x="488731" y="3226"/>
            <a:ext cx="5603776" cy="6854773"/>
          </a:xfrm>
          <a:prstGeom prst="rect">
            <a:avLst/>
          </a:prstGeom>
          <a:noFill/>
          <a:ln>
            <a:noFill/>
          </a:ln>
        </p:spPr>
      </p:pic>
      <p:pic>
        <p:nvPicPr>
          <p:cNvPr id="152" name="Google Shape;152;p9"/>
          <p:cNvPicPr preferRelativeResize="0"/>
          <p:nvPr/>
        </p:nvPicPr>
        <p:blipFill rotWithShape="1">
          <a:blip r:embed="rId4">
            <a:alphaModFix/>
          </a:blip>
          <a:srcRect b="0" l="0" r="0" t="0"/>
          <a:stretch/>
        </p:blipFill>
        <p:spPr>
          <a:xfrm>
            <a:off x="6241099" y="1782133"/>
            <a:ext cx="5808853" cy="4618037"/>
          </a:xfrm>
          <a:prstGeom prst="rect">
            <a:avLst/>
          </a:prstGeom>
          <a:noFill/>
          <a:ln cap="flat" cmpd="sng" w="9525">
            <a:solidFill>
              <a:schemeClr val="dk1"/>
            </a:solidFill>
            <a:prstDash val="solid"/>
            <a:round/>
            <a:headEnd len="sm" w="sm" type="none"/>
            <a:tailEnd len="sm" w="sm" type="none"/>
          </a:ln>
        </p:spPr>
      </p:pic>
      <p:sp>
        <p:nvSpPr>
          <p:cNvPr id="153" name="Google Shape;153;p9"/>
          <p:cNvSpPr txBox="1"/>
          <p:nvPr/>
        </p:nvSpPr>
        <p:spPr>
          <a:xfrm>
            <a:off x="6241099" y="196651"/>
            <a:ext cx="610125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chemeClr val="dk1"/>
                </a:solidFill>
                <a:latin typeface="Arial"/>
                <a:ea typeface="Arial"/>
                <a:cs typeface="Arial"/>
                <a:sym typeface="Arial"/>
              </a:rPr>
              <a:t>Thirsty No. 3, </a:t>
            </a:r>
            <a:r>
              <a:rPr b="0" i="0" lang="en-US" sz="1800">
                <a:solidFill>
                  <a:schemeClr val="dk1"/>
                </a:solidFill>
                <a:latin typeface="Arial"/>
                <a:ea typeface="Arial"/>
                <a:cs typeface="Arial"/>
                <a:sym typeface="Arial"/>
              </a:rPr>
              <a:t>2022</a:t>
            </a:r>
            <a:endParaRPr/>
          </a:p>
          <a:p>
            <a:pPr indent="0" lvl="0" marL="0" marR="0" rtl="0" algn="l">
              <a:spcBef>
                <a:spcPts val="0"/>
              </a:spcBef>
              <a:spcAft>
                <a:spcPts val="0"/>
              </a:spcAft>
              <a:buNone/>
            </a:pPr>
            <a:r>
              <a:rPr b="0" i="0" lang="en-US" sz="1800">
                <a:solidFill>
                  <a:schemeClr val="dk1"/>
                </a:solidFill>
                <a:latin typeface="Arial"/>
                <a:ea typeface="Arial"/>
                <a:cs typeface="Arial"/>
                <a:sym typeface="Arial"/>
              </a:rPr>
              <a:t>Oil on linen</a:t>
            </a:r>
            <a:endParaRPr/>
          </a:p>
          <a:p>
            <a:pPr indent="0" lvl="0" marL="0" marR="0" rtl="0" algn="l">
              <a:spcBef>
                <a:spcPts val="0"/>
              </a:spcBef>
              <a:spcAft>
                <a:spcPts val="0"/>
              </a:spcAft>
              <a:buNone/>
            </a:pPr>
            <a:r>
              <a:rPr b="0" i="0" lang="en-US" sz="1800">
                <a:solidFill>
                  <a:schemeClr val="dk1"/>
                </a:solidFill>
                <a:latin typeface="Arial"/>
                <a:ea typeface="Arial"/>
                <a:cs typeface="Arial"/>
                <a:sym typeface="Arial"/>
              </a:rPr>
              <a:t>54 x 66 in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Poppies" id="158" name="Google Shape;158;p10"/>
          <p:cNvPicPr preferRelativeResize="0"/>
          <p:nvPr/>
        </p:nvPicPr>
        <p:blipFill rotWithShape="1">
          <a:blip r:embed="rId3">
            <a:alphaModFix/>
          </a:blip>
          <a:srcRect b="0" l="0" r="0" t="0"/>
          <a:stretch/>
        </p:blipFill>
        <p:spPr>
          <a:xfrm>
            <a:off x="509752" y="0"/>
            <a:ext cx="5486400" cy="6858000"/>
          </a:xfrm>
          <a:prstGeom prst="rect">
            <a:avLst/>
          </a:prstGeom>
          <a:noFill/>
          <a:ln>
            <a:noFill/>
          </a:ln>
        </p:spPr>
      </p:pic>
      <p:sp>
        <p:nvSpPr>
          <p:cNvPr id="159" name="Google Shape;159;p10"/>
          <p:cNvSpPr txBox="1"/>
          <p:nvPr/>
        </p:nvSpPr>
        <p:spPr>
          <a:xfrm>
            <a:off x="5996152" y="0"/>
            <a:ext cx="610125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chemeClr val="dk1"/>
                </a:solidFill>
                <a:latin typeface="Arial"/>
                <a:ea typeface="Arial"/>
                <a:cs typeface="Arial"/>
                <a:sym typeface="Arial"/>
              </a:rPr>
              <a:t>Poppies, </a:t>
            </a:r>
            <a:r>
              <a:rPr b="0" i="0" lang="en-US" sz="1800">
                <a:solidFill>
                  <a:schemeClr val="dk1"/>
                </a:solidFill>
                <a:latin typeface="Arial"/>
                <a:ea typeface="Arial"/>
                <a:cs typeface="Arial"/>
                <a:sym typeface="Arial"/>
              </a:rPr>
              <a:t>2022</a:t>
            </a:r>
            <a:endParaRPr/>
          </a:p>
          <a:p>
            <a:pPr indent="0" lvl="0" marL="0" marR="0" rtl="0" algn="l">
              <a:spcBef>
                <a:spcPts val="0"/>
              </a:spcBef>
              <a:spcAft>
                <a:spcPts val="0"/>
              </a:spcAft>
              <a:buNone/>
            </a:pPr>
            <a:r>
              <a:rPr b="0" i="0" lang="en-US" sz="1800">
                <a:solidFill>
                  <a:schemeClr val="dk1"/>
                </a:solidFill>
                <a:latin typeface="Arial"/>
                <a:ea typeface="Arial"/>
                <a:cs typeface="Arial"/>
                <a:sym typeface="Arial"/>
              </a:rPr>
              <a:t>Acrylic on linen</a:t>
            </a:r>
            <a:endParaRPr/>
          </a:p>
          <a:p>
            <a:pPr indent="0" lvl="0" marL="0" marR="0" rtl="0" algn="l">
              <a:spcBef>
                <a:spcPts val="0"/>
              </a:spcBef>
              <a:spcAft>
                <a:spcPts val="0"/>
              </a:spcAft>
              <a:buNone/>
            </a:pPr>
            <a:r>
              <a:rPr b="0" i="0" lang="en-US" sz="1800">
                <a:solidFill>
                  <a:schemeClr val="dk1"/>
                </a:solidFill>
                <a:latin typeface="Arial"/>
                <a:ea typeface="Arial"/>
                <a:cs typeface="Arial"/>
                <a:sym typeface="Arial"/>
              </a:rPr>
              <a:t>42 x 54 in</a:t>
            </a:r>
            <a:endParaRPr/>
          </a:p>
        </p:txBody>
      </p:sp>
      <p:sp>
        <p:nvSpPr>
          <p:cNvPr id="160" name="Google Shape;160;p10"/>
          <p:cNvSpPr txBox="1"/>
          <p:nvPr/>
        </p:nvSpPr>
        <p:spPr>
          <a:xfrm>
            <a:off x="6090746" y="923330"/>
            <a:ext cx="5796454"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Calibri"/>
                <a:ea typeface="Calibri"/>
                <a:cs typeface="Calibri"/>
                <a:sym typeface="Calibri"/>
              </a:rPr>
              <a:t>‘“P</a:t>
            </a:r>
            <a:r>
              <a:rPr b="0" i="0" lang="en-US" sz="1800">
                <a:solidFill>
                  <a:srgbClr val="000000"/>
                </a:solidFill>
                <a:latin typeface="Calibri"/>
                <a:ea typeface="Calibri"/>
                <a:cs typeface="Calibri"/>
                <a:sym typeface="Calibri"/>
              </a:rPr>
              <a:t>oppies" is based on a 1900 stereograph captioned "Chinese Coolies Fishing, Hong Kong, China." My painting closes in on the view that I imagined the two men to be gazing at. I added poppy flowers growing in the harbor. These poppies consider the role of the British opium trade in fueling the emigration of Asian indentured labor to sites across the Americas.”</a:t>
            </a:r>
            <a:endParaRPr sz="1800">
              <a:solidFill>
                <a:schemeClr val="dk1"/>
              </a:solidFill>
              <a:latin typeface="Calibri"/>
              <a:ea typeface="Calibri"/>
              <a:cs typeface="Calibri"/>
              <a:sym typeface="Calibri"/>
            </a:endParaRPr>
          </a:p>
        </p:txBody>
      </p:sp>
      <p:pic>
        <p:nvPicPr>
          <p:cNvPr id="161" name="Google Shape;161;p10"/>
          <p:cNvPicPr preferRelativeResize="0"/>
          <p:nvPr/>
        </p:nvPicPr>
        <p:blipFill rotWithShape="1">
          <a:blip r:embed="rId4">
            <a:alphaModFix/>
          </a:blip>
          <a:srcRect b="0" l="0" r="0" t="0"/>
          <a:stretch/>
        </p:blipFill>
        <p:spPr>
          <a:xfrm>
            <a:off x="7441324" y="3134212"/>
            <a:ext cx="3717498" cy="372378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11"/>
          <p:cNvPicPr preferRelativeResize="0"/>
          <p:nvPr/>
        </p:nvPicPr>
        <p:blipFill rotWithShape="1">
          <a:blip r:embed="rId3">
            <a:alphaModFix/>
          </a:blip>
          <a:srcRect b="0" l="0" r="0" t="0"/>
          <a:stretch/>
        </p:blipFill>
        <p:spPr>
          <a:xfrm>
            <a:off x="0" y="606972"/>
            <a:ext cx="7883386" cy="5644055"/>
          </a:xfrm>
          <a:prstGeom prst="rect">
            <a:avLst/>
          </a:prstGeom>
          <a:noFill/>
          <a:ln>
            <a:noFill/>
          </a:ln>
        </p:spPr>
      </p:pic>
      <p:sp>
        <p:nvSpPr>
          <p:cNvPr id="167" name="Google Shape;167;p11"/>
          <p:cNvSpPr txBox="1"/>
          <p:nvPr/>
        </p:nvSpPr>
        <p:spPr>
          <a:xfrm>
            <a:off x="7883385" y="244641"/>
            <a:ext cx="383039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000000"/>
                </a:solidFill>
                <a:latin typeface="Arial"/>
                <a:ea typeface="Arial"/>
                <a:cs typeface="Arial"/>
                <a:sym typeface="Arial"/>
              </a:rPr>
              <a:t>After Washerwoman’s Lagoon</a:t>
            </a:r>
            <a:r>
              <a:rPr lang="en-US" sz="1800">
                <a:solidFill>
                  <a:srgbClr val="000000"/>
                </a:solidFill>
                <a:latin typeface="Arial"/>
                <a:ea typeface="Arial"/>
                <a:cs typeface="Arial"/>
                <a:sym typeface="Arial"/>
              </a:rPr>
              <a:t>, 2021</a:t>
            </a:r>
            <a:endParaRPr b="1" i="0" sz="1800">
              <a:solidFill>
                <a:srgbClr val="000000"/>
              </a:solidFill>
              <a:latin typeface="Arial"/>
              <a:ea typeface="Arial"/>
              <a:cs typeface="Arial"/>
              <a:sym typeface="Arial"/>
            </a:endParaRPr>
          </a:p>
          <a:p>
            <a:pPr indent="0" lvl="0" marL="0" marR="0" rtl="0" algn="l">
              <a:spcBef>
                <a:spcPts val="0"/>
              </a:spcBef>
              <a:spcAft>
                <a:spcPts val="0"/>
              </a:spcAft>
              <a:buNone/>
            </a:pPr>
            <a:r>
              <a:rPr b="0" i="0" lang="en-US" sz="1800">
                <a:solidFill>
                  <a:srgbClr val="000000"/>
                </a:solidFill>
                <a:latin typeface="Arial"/>
                <a:ea typeface="Arial"/>
                <a:cs typeface="Arial"/>
                <a:sym typeface="Arial"/>
              </a:rPr>
              <a:t>Acrylic on cotton canvas</a:t>
            </a:r>
            <a:br>
              <a:rPr b="0" i="0" lang="en-US" sz="1800">
                <a:solidFill>
                  <a:srgbClr val="000000"/>
                </a:solidFill>
                <a:latin typeface="Arial"/>
                <a:ea typeface="Arial"/>
                <a:cs typeface="Arial"/>
                <a:sym typeface="Arial"/>
              </a:rPr>
            </a:br>
            <a:r>
              <a:rPr b="0" i="0" lang="en-US" sz="1800">
                <a:solidFill>
                  <a:srgbClr val="000000"/>
                </a:solidFill>
                <a:latin typeface="Arial"/>
                <a:ea typeface="Arial"/>
                <a:cs typeface="Arial"/>
                <a:sym typeface="Arial"/>
              </a:rPr>
              <a:t>84 x 60 inches</a:t>
            </a:r>
            <a:endParaRPr/>
          </a:p>
          <a:p>
            <a:pPr indent="0" lvl="0" marL="0" marR="0" rtl="0" algn="l">
              <a:spcBef>
                <a:spcPts val="0"/>
              </a:spcBef>
              <a:spcAft>
                <a:spcPts val="0"/>
              </a:spcAft>
              <a:buNone/>
            </a:pPr>
            <a:r>
              <a:rPr lang="en-US" sz="1800">
                <a:solidFill>
                  <a:srgbClr val="000000"/>
                </a:solidFill>
                <a:latin typeface="Arial"/>
                <a:ea typeface="Arial"/>
                <a:cs typeface="Arial"/>
                <a:sym typeface="Arial"/>
              </a:rPr>
              <a:t>San Jose Museum of Art</a:t>
            </a:r>
            <a:endParaRPr b="0" i="0" sz="1800">
              <a:solidFill>
                <a:srgbClr val="000000"/>
              </a:solidFill>
              <a:latin typeface="Arial"/>
              <a:ea typeface="Arial"/>
              <a:cs typeface="Arial"/>
              <a:sym typeface="Arial"/>
            </a:endParaRPr>
          </a:p>
        </p:txBody>
      </p:sp>
      <p:sp>
        <p:nvSpPr>
          <p:cNvPr id="168" name="Google Shape;168;p11"/>
          <p:cNvSpPr txBox="1"/>
          <p:nvPr/>
        </p:nvSpPr>
        <p:spPr>
          <a:xfrm>
            <a:off x="7883385" y="1807301"/>
            <a:ext cx="4098407" cy="5355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rgbClr val="000000"/>
                </a:solidFill>
                <a:latin typeface="Arial"/>
                <a:ea typeface="Arial"/>
                <a:cs typeface="Arial"/>
                <a:sym typeface="Arial"/>
              </a:rPr>
              <a:t>“Just below the Presidio, where the Marina is now, this small lake had been used by Indigenous and Spanish women to wash clothes, lending to its name. The clamor of the Gold Rush in the 1850s fueled a lucrative demand for garment washing, leading to a proliferation of Chinese laundry businesses by the lagoon and across San Francisco, and then anti-immigration labor sentiment and anti-laundry legislation throughout the city. Yin has recreated this lagoon, depicting Bay Area artists and friends as the lounging sunbathers. In repurposing historical imagery, this site has become a vignette not of labor and racialized anxieties, but of collective care.”</a:t>
            </a:r>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pic>
        <p:nvPicPr>
          <p:cNvPr descr="Text&#10;&#10;Description automatically generated with medium confidence" id="173" name="Google Shape;173;p14"/>
          <p:cNvPicPr preferRelativeResize="0"/>
          <p:nvPr/>
        </p:nvPicPr>
        <p:blipFill rotWithShape="1">
          <a:blip r:embed="rId3">
            <a:alphaModFix/>
          </a:blip>
          <a:srcRect b="0" l="0" r="0" t="0"/>
          <a:stretch/>
        </p:blipFill>
        <p:spPr>
          <a:xfrm>
            <a:off x="1430693" y="0"/>
            <a:ext cx="9330613" cy="68580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2023-03-15T19:30:51Z</dcterms:created>
  <dc:creator>Aleesa Pitchamarn Alexander</dc:creator>
</cp:coreProperties>
</file>