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notesMasterIdLst>
    <p:notesMasterId r:id="rId3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i/7qd5FMcPdINnWGiqiwFLeC+U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B0F23A-3ABB-4B7F-8F08-6E4A6381FA69}">
  <a:tblStyle styleId="{1AB0F23A-3ABB-4B7F-8F08-6E4A6381FA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9"/>
  </p:normalViewPr>
  <p:slideViewPr>
    <p:cSldViewPr snapToGrid="0" snapToObjects="1">
      <p:cViewPr varScale="1">
        <p:scale>
          <a:sx n="139" d="100"/>
          <a:sy n="139" d="100"/>
        </p:scale>
        <p:origin x="1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customschemas.google.com/relationships/presentationmetadata" Target="metadata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 for the introduction.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 DV. And I am a post doc in group of Jelena Vuckovic.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ae3b620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Autonomous vehicles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Drone and robotics: SLAM Simulaneous Localization and Mapping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BIM (building information methods) Building inspection -&gt; AR</a:t>
            </a:r>
            <a:endParaRPr/>
          </a:p>
        </p:txBody>
      </p:sp>
      <p:sp>
        <p:nvSpPr>
          <p:cNvPr id="64" name="Google Shape;64;g5ae3b620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ae3b620c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Hulme 23°transverse 3.6°longitudinal</a:t>
            </a:r>
            <a:endParaRPr sz="12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Watts group 56x15</a:t>
            </a:r>
            <a:r>
              <a:rPr lang="en-US" sz="1250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250" baseline="30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g5ae3b620c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ae3b620c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Typical device designed with inverse design.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Splitter. Non intuitive pattern. Computer design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Jelena started this 2013 - has attracted a lot attention.</a:t>
            </a:r>
            <a:endParaRPr/>
          </a:p>
        </p:txBody>
      </p:sp>
      <p:sp>
        <p:nvSpPr>
          <p:cNvPr id="99" name="Google Shape;99;g5ae3b620c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filter. Ring resonator. (limited parameters)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(understandable, easy to engineer, not neccary the best, in area and new functionality. )</a:t>
            </a: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Adjoint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optimizatoin space (2800/40)=4900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2^4900</a:t>
            </a: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ae3b620cd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5ae3b620c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ae3b620cd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ae3b620cd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common problem is coulping light: 0.18dB loss for fabricable structures! (97% coupling efficiency)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Very new problem: ACHIP accellaration on chip evanacent field ar optimized so as t have fields that acc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SPitter tree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58" name="Google Shape;158;g5ae3b620cd_0_11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5ae3b620cd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Crucial part of a integrated lidar setup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Functionality and denstiy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(Demonstration nice: )</a:t>
            </a:r>
            <a:endParaRPr/>
          </a:p>
        </p:txBody>
      </p:sp>
      <p:sp>
        <p:nvSpPr>
          <p:cNvPr id="175" name="Google Shape;175;g5ae3b620cd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ae3b620cd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5ae3b620cd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5ae3b620cd_0_14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ae3b620cd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ae3b620cd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5ae3b620cd_0_17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ae3b620cd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ae3b620cd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5ae3b620cd_0_19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ae3b620c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5ae3b620c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5ae3b620cd_0_19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ae3b620cd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5ae3b620cd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5ae3b620cd_0_21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ae3b620cd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ae3b620cd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5ae3b620cd_0_2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ae3b620cd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5ae3b620cd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ae3b620cd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5ae3b620cd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5ae3b620cd_0_23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ae3b620cd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5ae3b620cd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5ae3b620cd_0_30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ae3b620cd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ae3b620cd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5ae3b620cd_0_31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21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5ae3b620cd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5ae3b620cd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ae3b620cd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5ae3b620cd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5ae3b620cd_0_33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5ae3b620cd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5ae3b620cd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g5ae3b620cd_0_34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ae3b620cd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5ae3b620cd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g5ae3b620cd_0_38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5ae3b620cd_0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g5ae3b620cd_0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5ae3b620cd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5ae3b620cd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g5ae3b620cd_0_39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27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ae3b620cd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ae3b620cd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5ae3b620cd_0_42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ae3b620cd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5ae3b620cd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5ae3b620cd_0_43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5ae3b620cd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5ae3b620cd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5ae3b620cd_0_44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5ae3b620cd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5ae3b620cd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5ae3b620cd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g5ae3b620cd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ae3b620cd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5ae3b620cd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g5ae3b620cd_0_54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33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body" idx="1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1"/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36"/>
              <a:buNone/>
              <a:defRPr/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2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ctr">
              <a:spcBef>
                <a:spcPts val="420"/>
              </a:spcBef>
              <a:spcAft>
                <a:spcPts val="0"/>
              </a:spcAft>
              <a:buSzPts val="2100"/>
              <a:buNone/>
              <a:defRPr sz="2100" cap="small">
                <a:solidFill>
                  <a:srgbClr val="A4001D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36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955677" y="908685"/>
            <a:ext cx="7700963" cy="3759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949327" y="908685"/>
            <a:ext cx="3787775" cy="3759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2"/>
          </p:nvPr>
        </p:nvSpPr>
        <p:spPr>
          <a:xfrm>
            <a:off x="4876800" y="908685"/>
            <a:ext cx="3779838" cy="3759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">
  <p:cSld name="Four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1"/>
          </p:nvPr>
        </p:nvSpPr>
        <p:spPr>
          <a:xfrm>
            <a:off x="949327" y="908686"/>
            <a:ext cx="3787775" cy="182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2"/>
          </p:nvPr>
        </p:nvSpPr>
        <p:spPr>
          <a:xfrm>
            <a:off x="955677" y="2840613"/>
            <a:ext cx="3781425" cy="182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3"/>
          </p:nvPr>
        </p:nvSpPr>
        <p:spPr>
          <a:xfrm>
            <a:off x="4876800" y="908686"/>
            <a:ext cx="3779838" cy="182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4"/>
          </p:nvPr>
        </p:nvSpPr>
        <p:spPr>
          <a:xfrm>
            <a:off x="4876800" y="2840613"/>
            <a:ext cx="3779838" cy="182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body" idx="1"/>
          </p:nvPr>
        </p:nvSpPr>
        <p:spPr>
          <a:xfrm>
            <a:off x="955677" y="908685"/>
            <a:ext cx="7700963" cy="3759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/>
        </p:nvSpPr>
        <p:spPr>
          <a:xfrm>
            <a:off x="0" y="4806950"/>
            <a:ext cx="9155112" cy="34290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5400" dir="2700000">
              <a:srgbClr val="808080">
                <a:alpha val="5960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1" name="Google Shape;11;p14" title="Stanford Univers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2" cy="37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" name="Google Shape;20;p16" title="Stanford Univers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2" cy="37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8" name="Google Shape;28;p20" title="Stanford Univers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0"/>
          <p:cNvSpPr txBox="1"/>
          <p:nvPr/>
        </p:nvSpPr>
        <p:spPr>
          <a:xfrm>
            <a:off x="60325" y="7937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2" cy="37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8" name="Google Shape;38;p22" title="Stanford Univers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2" cy="37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4"/>
          <p:cNvSpPr txBox="1"/>
          <p:nvPr/>
        </p:nvSpPr>
        <p:spPr>
          <a:xfrm>
            <a:off x="-11112" y="0"/>
            <a:ext cx="9155112" cy="34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9" name="Google Shape;49;p24" title="Stanford Univers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2" cy="37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 i="0" u="none" strike="noStrike" cap="small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457200" y="1952625"/>
            <a:ext cx="82296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b="1"/>
              <a:t>Inverse Design Phased Array for LiDAR</a:t>
            </a:r>
            <a:endParaRPr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1603375" y="3344862"/>
            <a:ext cx="6059487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2019</a:t>
            </a:r>
            <a:r>
              <a:rPr lang="en-US" sz="18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/>
              <a:t>05</a:t>
            </a:r>
            <a:r>
              <a:rPr lang="en-US" sz="18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/>
              <a:t>31</a:t>
            </a:r>
            <a:endParaRPr/>
          </a:p>
        </p:txBody>
      </p:sp>
      <p:sp>
        <p:nvSpPr>
          <p:cNvPr id="61" name="Google Shape;61;p1"/>
          <p:cNvSpPr txBox="1">
            <a:spLocks noGrp="1"/>
          </p:cNvSpPr>
          <p:nvPr>
            <p:ph type="subTitle" idx="2"/>
          </p:nvPr>
        </p:nvSpPr>
        <p:spPr>
          <a:xfrm>
            <a:off x="1024263" y="2571750"/>
            <a:ext cx="70653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Dries Vercruysse, Neil V. Sapra, Logan Su, Rahul Trivedi and Jelena Vuckovic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ae3b620cd_0_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LiDAR</a:t>
            </a:r>
            <a:endParaRPr/>
          </a:p>
        </p:txBody>
      </p:sp>
      <p:pic>
        <p:nvPicPr>
          <p:cNvPr id="67" name="Google Shape;67;g5ae3b620c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6213" y="847775"/>
            <a:ext cx="2695776" cy="18174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5ae3b620cd_0_0"/>
          <p:cNvSpPr txBox="1"/>
          <p:nvPr/>
        </p:nvSpPr>
        <p:spPr>
          <a:xfrm>
            <a:off x="5966200" y="2626350"/>
            <a:ext cx="2695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999999"/>
                </a:solidFill>
              </a:rPr>
              <a:t>Evan Ackerman/IEEE Spectrum</a:t>
            </a:r>
            <a:endParaRPr sz="1200">
              <a:solidFill>
                <a:srgbClr val="999999"/>
              </a:solidFill>
            </a:endParaRPr>
          </a:p>
        </p:txBody>
      </p:sp>
      <p:sp>
        <p:nvSpPr>
          <p:cNvPr id="69" name="Google Shape;69;g5ae3b620cd_0_0"/>
          <p:cNvSpPr txBox="1"/>
          <p:nvPr/>
        </p:nvSpPr>
        <p:spPr>
          <a:xfrm>
            <a:off x="700589" y="4135838"/>
            <a:ext cx="6906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0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velodyne</a:t>
            </a:r>
            <a:endParaRPr sz="10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0" name="Google Shape;70;g5ae3b620c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600" y="1078127"/>
            <a:ext cx="4280848" cy="305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5ae3b620c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5648" y="3036450"/>
            <a:ext cx="3877804" cy="171657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5ae3b620cd_0_0"/>
          <p:cNvSpPr txBox="1"/>
          <p:nvPr/>
        </p:nvSpPr>
        <p:spPr>
          <a:xfrm>
            <a:off x="5185639" y="4694813"/>
            <a:ext cx="6906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0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Uploadvr</a:t>
            </a:r>
            <a:endParaRPr sz="10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ae3b620cd_0_25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A4001D"/>
                </a:solidFill>
                <a:latin typeface="Roboto"/>
                <a:ea typeface="Roboto"/>
                <a:cs typeface="Roboto"/>
                <a:sym typeface="Roboto"/>
              </a:rPr>
              <a:t>Full integration of LIDAR / beam steerings system</a:t>
            </a:r>
            <a:endParaRPr/>
          </a:p>
        </p:txBody>
      </p:sp>
      <p:pic>
        <p:nvPicPr>
          <p:cNvPr id="78" name="Google Shape;78;g5ae3b620cd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725" y="1061800"/>
            <a:ext cx="3562325" cy="34488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5ae3b620cd_0_25"/>
          <p:cNvSpPr txBox="1"/>
          <p:nvPr/>
        </p:nvSpPr>
        <p:spPr>
          <a:xfrm>
            <a:off x="789725" y="4413200"/>
            <a:ext cx="4056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Hulme JC, et al. Opt Express 2015;23:5861–74</a:t>
            </a:r>
            <a:endParaRPr/>
          </a:p>
        </p:txBody>
      </p:sp>
      <p:sp>
        <p:nvSpPr>
          <p:cNvPr id="80" name="Google Shape;80;g5ae3b620cd_0_25"/>
          <p:cNvSpPr/>
          <p:nvPr/>
        </p:nvSpPr>
        <p:spPr>
          <a:xfrm>
            <a:off x="1016575" y="1844375"/>
            <a:ext cx="677100" cy="2859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5ae3b620cd_0_25"/>
          <p:cNvSpPr/>
          <p:nvPr/>
        </p:nvSpPr>
        <p:spPr>
          <a:xfrm>
            <a:off x="3541575" y="1797625"/>
            <a:ext cx="343500" cy="2859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5ae3b620cd_0_25"/>
          <p:cNvSpPr/>
          <p:nvPr/>
        </p:nvSpPr>
        <p:spPr>
          <a:xfrm>
            <a:off x="3711300" y="2083525"/>
            <a:ext cx="259800" cy="1851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5ae3b620cd_0_25"/>
          <p:cNvSpPr txBox="1"/>
          <p:nvPr/>
        </p:nvSpPr>
        <p:spPr>
          <a:xfrm>
            <a:off x="1431325" y="1340400"/>
            <a:ext cx="62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laser</a:t>
            </a:r>
            <a:endParaRPr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g5ae3b620cd_0_25"/>
          <p:cNvSpPr txBox="1"/>
          <p:nvPr/>
        </p:nvSpPr>
        <p:spPr>
          <a:xfrm>
            <a:off x="2918175" y="1183125"/>
            <a:ext cx="62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OPA</a:t>
            </a:r>
            <a:endParaRPr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g5ae3b620cd_0_25"/>
          <p:cNvSpPr txBox="1"/>
          <p:nvPr/>
        </p:nvSpPr>
        <p:spPr>
          <a:xfrm>
            <a:off x="2610675" y="2266950"/>
            <a:ext cx="1007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detector</a:t>
            </a:r>
            <a:endParaRPr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6" name="Google Shape;86;g5ae3b620cd_0_25"/>
          <p:cNvCxnSpPr>
            <a:stCxn id="84" idx="2"/>
            <a:endCxn id="81" idx="1"/>
          </p:cNvCxnSpPr>
          <p:nvPr/>
        </p:nvCxnSpPr>
        <p:spPr>
          <a:xfrm>
            <a:off x="3229875" y="1564125"/>
            <a:ext cx="311700" cy="3765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g5ae3b620cd_0_25"/>
          <p:cNvCxnSpPr>
            <a:endCxn id="80" idx="0"/>
          </p:cNvCxnSpPr>
          <p:nvPr/>
        </p:nvCxnSpPr>
        <p:spPr>
          <a:xfrm flipH="1">
            <a:off x="1355125" y="1564175"/>
            <a:ext cx="152400" cy="2802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g5ae3b620cd_0_25"/>
          <p:cNvCxnSpPr/>
          <p:nvPr/>
        </p:nvCxnSpPr>
        <p:spPr>
          <a:xfrm rot="10800000" flipH="1">
            <a:off x="3287000" y="2268575"/>
            <a:ext cx="441600" cy="867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9" name="Google Shape;89;g5ae3b620cd_0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6700" y="998325"/>
            <a:ext cx="2514925" cy="33275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5ae3b620cd_0_25"/>
          <p:cNvSpPr txBox="1"/>
          <p:nvPr/>
        </p:nvSpPr>
        <p:spPr>
          <a:xfrm>
            <a:off x="4918500" y="4374200"/>
            <a:ext cx="42255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C. V. Poulton, et al., </a:t>
            </a:r>
            <a:r>
              <a:rPr lang="en-US" sz="1100" i="1"/>
              <a:t>2018 IEEE 15th International Conference on Group IV Photonics (GFP)</a:t>
            </a:r>
            <a:r>
              <a:rPr lang="en-US" sz="1100"/>
              <a:t>, Cancun, 2018, pp. 1-2.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Outline</a:t>
            </a:r>
            <a:r>
              <a:rPr lang="en-US" sz="2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955675" y="908050"/>
            <a:ext cx="3781500" cy="38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r>
              <a:rPr lang="en-US" sz="2000"/>
              <a:t>Photonic Inverse design</a:t>
            </a:r>
            <a:endParaRPr sz="2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r>
              <a:rPr lang="en-US" sz="2000"/>
              <a:t>Optical Phased Array</a:t>
            </a:r>
            <a:endParaRPr sz="2000"/>
          </a:p>
          <a:p>
            <a:pPr marL="288925" marR="0" lvl="1" indent="-2889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</a:pPr>
            <a:r>
              <a:rPr lang="en-US"/>
              <a:t>Slow light</a:t>
            </a:r>
            <a:endParaRPr/>
          </a:p>
          <a:p>
            <a:pPr marL="288925" marR="0" lvl="1" indent="-2889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Mode converter</a:t>
            </a:r>
            <a:endParaRPr/>
          </a:p>
          <a:p>
            <a:pPr marL="288925" marR="0" lvl="1" indent="-2889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Antenna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ae3b620cd_0_51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Photonic Inverse Design</a:t>
            </a:r>
            <a:endParaRPr/>
          </a:p>
        </p:txBody>
      </p:sp>
      <p:sp>
        <p:nvSpPr>
          <p:cNvPr id="102" name="Google Shape;102;g5ae3b620cd_0_51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3" name="Google Shape;103;g5ae3b620cd_0_51"/>
          <p:cNvSpPr txBox="1"/>
          <p:nvPr/>
        </p:nvSpPr>
        <p:spPr>
          <a:xfrm>
            <a:off x="511050" y="3855275"/>
            <a:ext cx="73506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Jesse Lu and Jelena Vučković, "Nanophotonic computational design," Opt. Express </a:t>
            </a:r>
            <a:r>
              <a:rPr lang="en-US" sz="1000" b="1"/>
              <a:t>21</a:t>
            </a:r>
            <a:r>
              <a:rPr lang="en-US" sz="1000"/>
              <a:t>, 13351-13367 (2013)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A. Y. Piggott et al, Nature Photonics 9, 374–377 (2015)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Inverse design in nanophotonics, Sean Molesky, Zin Lin, Alexander Y. Piggott, Weiliang Jin, Jelena Vučković, Alejandro W. Rodriguez, Nature Photonics, vol. 12, pp. 659–670 (2018)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000"/>
          </a:p>
        </p:txBody>
      </p:sp>
      <p:pic>
        <p:nvPicPr>
          <p:cNvPr id="104" name="Google Shape;104;g5ae3b620cd_0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322" y="1490588"/>
            <a:ext cx="2478053" cy="20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5ae3b620cd_0_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9150" y="1474275"/>
            <a:ext cx="2518135" cy="205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5ae3b620cd_0_51"/>
          <p:cNvSpPr txBox="1"/>
          <p:nvPr/>
        </p:nvSpPr>
        <p:spPr>
          <a:xfrm>
            <a:off x="6802100" y="20383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1.3𝜇m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g5ae3b620cd_0_51"/>
          <p:cNvSpPr txBox="1"/>
          <p:nvPr/>
        </p:nvSpPr>
        <p:spPr>
          <a:xfrm>
            <a:off x="6802100" y="25717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1.5𝜇m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g5ae3b620cd_0_51"/>
          <p:cNvSpPr txBox="1"/>
          <p:nvPr/>
        </p:nvSpPr>
        <p:spPr>
          <a:xfrm>
            <a:off x="5850666" y="1508445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2.8𝜇m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9" name="Google Shape;109;g5ae3b620cd_0_51"/>
          <p:cNvCxnSpPr/>
          <p:nvPr/>
        </p:nvCxnSpPr>
        <p:spPr>
          <a:xfrm rot="10800000" flipH="1">
            <a:off x="5389925" y="1577225"/>
            <a:ext cx="1454100" cy="6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Photonic Design: Classical design</a:t>
            </a:r>
            <a:endParaRPr/>
          </a:p>
        </p:txBody>
      </p:sp>
      <p:pic>
        <p:nvPicPr>
          <p:cNvPr id="115" name="Google Shape;11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125" y="1397013"/>
            <a:ext cx="3687574" cy="282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6075" y="2892700"/>
            <a:ext cx="1044425" cy="1268226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Google Shape;117;p4"/>
          <p:cNvSpPr/>
          <p:nvPr/>
        </p:nvSpPr>
        <p:spPr>
          <a:xfrm>
            <a:off x="7405875" y="1837125"/>
            <a:ext cx="160200" cy="1941600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6984525" y="2331075"/>
            <a:ext cx="1002900" cy="9537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7391625" y="2168900"/>
            <a:ext cx="188700" cy="342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"/>
          <p:cNvSpPr/>
          <p:nvPr/>
        </p:nvSpPr>
        <p:spPr>
          <a:xfrm>
            <a:off x="2923766" y="3528775"/>
            <a:ext cx="188700" cy="342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2916775" y="1940475"/>
            <a:ext cx="188700" cy="342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"/>
          <p:cNvSpPr/>
          <p:nvPr/>
        </p:nvSpPr>
        <p:spPr>
          <a:xfrm>
            <a:off x="7391625" y="3188675"/>
            <a:ext cx="188700" cy="342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Photonic Design: Inverse Design</a:t>
            </a:r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8888" y="1101500"/>
            <a:ext cx="4706225" cy="16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7775" y="3002000"/>
            <a:ext cx="7572585" cy="16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/>
        </p:nvSpPr>
        <p:spPr>
          <a:xfrm>
            <a:off x="538975" y="4751400"/>
            <a:ext cx="5126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A. Y. Piggott et al, Nature Photonics 9, 374–377 (2015)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ae3b620cd_0_95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A4001D"/>
                </a:solidFill>
                <a:latin typeface="Roboto"/>
                <a:ea typeface="Roboto"/>
                <a:cs typeface="Roboto"/>
                <a:sym typeface="Roboto"/>
              </a:rPr>
              <a:t>Broadband Splitter</a:t>
            </a:r>
            <a:endParaRPr>
              <a:solidFill>
                <a:srgbClr val="A4001D"/>
              </a:solidFill>
            </a:endParaRPr>
          </a:p>
        </p:txBody>
      </p:sp>
      <p:pic>
        <p:nvPicPr>
          <p:cNvPr id="136" name="Google Shape;136;g5ae3b620cd_0_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150" y="1051075"/>
            <a:ext cx="3116200" cy="22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5ae3b620cd_0_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3250" y="1051073"/>
            <a:ext cx="3632725" cy="282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5ae3b620cd_0_95"/>
          <p:cNvSpPr txBox="1"/>
          <p:nvPr/>
        </p:nvSpPr>
        <p:spPr>
          <a:xfrm>
            <a:off x="5140375" y="4176325"/>
            <a:ext cx="37122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A. Y. Piggott et al, Nature Photonics 9, 374–377 (2015)</a:t>
            </a:r>
            <a:endParaRPr/>
          </a:p>
        </p:txBody>
      </p:sp>
      <p:pic>
        <p:nvPicPr>
          <p:cNvPr id="139" name="Google Shape;139;g5ae3b620cd_0_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0325" y="3535225"/>
            <a:ext cx="1529000" cy="13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5ae3b620cd_0_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5300" y="3535220"/>
            <a:ext cx="1547262" cy="134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2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None/>
            </a:pPr>
            <a:r>
              <a:rPr lang="en-US"/>
              <a:t>Fabrication Constraints</a:t>
            </a:r>
            <a:endParaRPr/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l="10368" r="47688"/>
          <a:stretch/>
        </p:blipFill>
        <p:spPr>
          <a:xfrm>
            <a:off x="1807100" y="1237375"/>
            <a:ext cx="2098649" cy="18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1032700" y="894825"/>
            <a:ext cx="27612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Gap and Curvature penalty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l="56480" r="1577"/>
          <a:stretch/>
        </p:blipFill>
        <p:spPr>
          <a:xfrm>
            <a:off x="1809372" y="3028025"/>
            <a:ext cx="2098649" cy="18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4">
            <a:alphaModFix/>
          </a:blip>
          <a:srcRect l="1761" t="40698" r="61086" b="6287"/>
          <a:stretch/>
        </p:blipFill>
        <p:spPr>
          <a:xfrm>
            <a:off x="5319725" y="1318800"/>
            <a:ext cx="2605826" cy="19574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 txBox="1"/>
          <p:nvPr/>
        </p:nvSpPr>
        <p:spPr>
          <a:xfrm>
            <a:off x="4916275" y="894825"/>
            <a:ext cx="27612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Waveguide demultiplexer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4">
            <a:alphaModFix/>
          </a:blip>
          <a:srcRect l="80332" t="61824" r="2637" b="5262"/>
          <a:stretch/>
        </p:blipFill>
        <p:spPr>
          <a:xfrm>
            <a:off x="4741050" y="3445825"/>
            <a:ext cx="1202449" cy="122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4">
            <a:alphaModFix/>
          </a:blip>
          <a:srcRect l="80331" t="1921" b="68418"/>
          <a:stretch/>
        </p:blipFill>
        <p:spPr>
          <a:xfrm>
            <a:off x="6086976" y="3445825"/>
            <a:ext cx="1388750" cy="11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6"/>
          <p:cNvPicPr preferRelativeResize="0"/>
          <p:nvPr/>
        </p:nvPicPr>
        <p:blipFill rotWithShape="1">
          <a:blip r:embed="rId4">
            <a:alphaModFix/>
          </a:blip>
          <a:srcRect l="80331" t="32142" b="38196"/>
          <a:stretch/>
        </p:blipFill>
        <p:spPr>
          <a:xfrm>
            <a:off x="7527300" y="3461222"/>
            <a:ext cx="1388750" cy="110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503563" y="4784100"/>
            <a:ext cx="26787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Dries Vercruysse et al.</a:t>
            </a:r>
            <a:endParaRPr sz="120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ae3b620cd_0_117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4001D"/>
                </a:solidFill>
                <a:latin typeface="Roboto"/>
                <a:ea typeface="Roboto"/>
                <a:cs typeface="Roboto"/>
                <a:sym typeface="Roboto"/>
              </a:rPr>
              <a:t>Inverse Design</a:t>
            </a:r>
            <a:endParaRPr>
              <a:solidFill>
                <a:srgbClr val="A4001D"/>
              </a:solidFill>
            </a:endParaRPr>
          </a:p>
        </p:txBody>
      </p:sp>
      <p:sp>
        <p:nvSpPr>
          <p:cNvPr id="161" name="Google Shape;161;g5ae3b620cd_0_117"/>
          <p:cNvSpPr txBox="1"/>
          <p:nvPr/>
        </p:nvSpPr>
        <p:spPr>
          <a:xfrm>
            <a:off x="507550" y="776675"/>
            <a:ext cx="2859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High efficiency grating couplers 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" name="Google Shape;162;g5ae3b620cd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650" y="1140200"/>
            <a:ext cx="4342524" cy="16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ae3b620cd_0_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3524" y="1105275"/>
            <a:ext cx="4184151" cy="18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5ae3b620cd_0_117"/>
          <p:cNvSpPr txBox="1"/>
          <p:nvPr/>
        </p:nvSpPr>
        <p:spPr>
          <a:xfrm>
            <a:off x="4654500" y="776675"/>
            <a:ext cx="2859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Dielectric Laser Accelerator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g5ae3b620cd_0_117"/>
          <p:cNvSpPr txBox="1"/>
          <p:nvPr/>
        </p:nvSpPr>
        <p:spPr>
          <a:xfrm>
            <a:off x="1543500" y="2880213"/>
            <a:ext cx="43425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Low index contrast (cladded SiN) splitter tree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g5ae3b620cd_0_1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7000" y="3237450"/>
            <a:ext cx="1975524" cy="162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5ae3b620cd_0_1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8119" y="3184144"/>
            <a:ext cx="1513056" cy="18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5ae3b620cd_0_117"/>
          <p:cNvSpPr txBox="1"/>
          <p:nvPr/>
        </p:nvSpPr>
        <p:spPr>
          <a:xfrm>
            <a:off x="1047725" y="4740000"/>
            <a:ext cx="34062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Poulton et al., Optics Letters, 42(1), 2017</a:t>
            </a:r>
            <a:endParaRPr sz="1000"/>
          </a:p>
        </p:txBody>
      </p:sp>
      <p:pic>
        <p:nvPicPr>
          <p:cNvPr id="169" name="Google Shape;169;g5ae3b620cd_0_1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7713" y="3229106"/>
            <a:ext cx="2648475" cy="154494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5ae3b620cd_0_117"/>
          <p:cNvSpPr txBox="1"/>
          <p:nvPr/>
        </p:nvSpPr>
        <p:spPr>
          <a:xfrm>
            <a:off x="5310188" y="4855366"/>
            <a:ext cx="26787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Dries Vercruysse et al.</a:t>
            </a:r>
            <a:endParaRPr sz="1000"/>
          </a:p>
        </p:txBody>
      </p:sp>
      <p:sp>
        <p:nvSpPr>
          <p:cNvPr id="171" name="Google Shape;171;g5ae3b620cd_0_117"/>
          <p:cNvSpPr txBox="1"/>
          <p:nvPr/>
        </p:nvSpPr>
        <p:spPr>
          <a:xfrm>
            <a:off x="477650" y="2579450"/>
            <a:ext cx="30414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Su Logan, et al. Express, 26(4), 4023–4034.</a:t>
            </a:r>
            <a:endParaRPr sz="1000"/>
          </a:p>
        </p:txBody>
      </p:sp>
      <p:sp>
        <p:nvSpPr>
          <p:cNvPr id="172" name="Google Shape;172;g5ae3b620cd_0_117"/>
          <p:cNvSpPr txBox="1"/>
          <p:nvPr/>
        </p:nvSpPr>
        <p:spPr>
          <a:xfrm>
            <a:off x="7421850" y="2686450"/>
            <a:ext cx="18465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Sapra V. Neil, et al.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ae3b620cd_0_15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LiDAR / Phased array</a:t>
            </a:r>
            <a:endParaRPr/>
          </a:p>
        </p:txBody>
      </p:sp>
      <p:sp>
        <p:nvSpPr>
          <p:cNvPr id="178" name="Google Shape;178;g5ae3b620cd_0_150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9" name="Google Shape;179;g5ae3b620cd_0_150"/>
          <p:cNvSpPr txBox="1"/>
          <p:nvPr/>
        </p:nvSpPr>
        <p:spPr>
          <a:xfrm>
            <a:off x="3449300" y="20383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1.3𝜇m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g5ae3b620cd_0_150"/>
          <p:cNvSpPr txBox="1"/>
          <p:nvPr/>
        </p:nvSpPr>
        <p:spPr>
          <a:xfrm>
            <a:off x="3449300" y="25717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1.5𝜇m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g5ae3b620cd_0_150"/>
          <p:cNvSpPr txBox="1"/>
          <p:nvPr/>
        </p:nvSpPr>
        <p:spPr>
          <a:xfrm>
            <a:off x="2497866" y="1508445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2.8𝜇m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2" name="Google Shape;182;g5ae3b620cd_0_150"/>
          <p:cNvCxnSpPr/>
          <p:nvPr/>
        </p:nvCxnSpPr>
        <p:spPr>
          <a:xfrm rot="10800000" flipH="1">
            <a:off x="2037125" y="1577225"/>
            <a:ext cx="1454100" cy="6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triangle" w="med" len="med"/>
            <a:tailEnd type="triangle" w="med" len="med"/>
          </a:ln>
        </p:spPr>
      </p:cxnSp>
      <p:pic>
        <p:nvPicPr>
          <p:cNvPr id="183" name="Google Shape;183;g5ae3b620cd_0_150"/>
          <p:cNvPicPr preferRelativeResize="0"/>
          <p:nvPr/>
        </p:nvPicPr>
        <p:blipFill rotWithShape="1">
          <a:blip r:embed="rId3">
            <a:alphaModFix/>
          </a:blip>
          <a:srcRect r="30006"/>
          <a:stretch/>
        </p:blipFill>
        <p:spPr>
          <a:xfrm>
            <a:off x="681475" y="1703525"/>
            <a:ext cx="3652471" cy="252141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5ae3b620cd_0_150"/>
          <p:cNvSpPr txBox="1"/>
          <p:nvPr/>
        </p:nvSpPr>
        <p:spPr>
          <a:xfrm>
            <a:off x="754575" y="4191925"/>
            <a:ext cx="31725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Sun, J., Nature, 493(7431), 195–199. </a:t>
            </a:r>
            <a:endParaRPr sz="1000">
              <a:solidFill>
                <a:srgbClr val="595959"/>
              </a:solidFill>
            </a:endParaRPr>
          </a:p>
        </p:txBody>
      </p:sp>
      <p:pic>
        <p:nvPicPr>
          <p:cNvPr id="185" name="Google Shape;185;g5ae3b620cd_0_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3775" y="2207225"/>
            <a:ext cx="4265325" cy="172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5ae3b620cd_0_150"/>
          <p:cNvSpPr txBox="1"/>
          <p:nvPr/>
        </p:nvSpPr>
        <p:spPr>
          <a:xfrm>
            <a:off x="4846950" y="3935075"/>
            <a:ext cx="35640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666666"/>
                </a:solidFill>
              </a:rPr>
              <a:t>Poulton, C. V, et. al Optics Letters, 42(20), 4091. (2017)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ae3b620cd_0_14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Phased Array with 2D Steering</a:t>
            </a:r>
            <a:endParaRPr/>
          </a:p>
        </p:txBody>
      </p:sp>
      <p:pic>
        <p:nvPicPr>
          <p:cNvPr id="193" name="Google Shape;193;g5ae3b620cd_0_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649" y="1768025"/>
            <a:ext cx="3683575" cy="20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5ae3b620cd_0_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1230" y="1465673"/>
            <a:ext cx="3046925" cy="2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5ae3b620cd_0_141"/>
          <p:cNvSpPr txBox="1"/>
          <p:nvPr/>
        </p:nvSpPr>
        <p:spPr>
          <a:xfrm>
            <a:off x="5831175" y="3986873"/>
            <a:ext cx="30000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Doylend, J. K., et. al, Optics Express, 19 (22), 21595 (2011)</a:t>
            </a:r>
            <a:endParaRPr sz="800"/>
          </a:p>
        </p:txBody>
      </p:sp>
      <p:sp>
        <p:nvSpPr>
          <p:cNvPr id="196" name="Google Shape;196;g5ae3b620cd_0_141"/>
          <p:cNvSpPr txBox="1"/>
          <p:nvPr/>
        </p:nvSpPr>
        <p:spPr>
          <a:xfrm>
            <a:off x="5619575" y="1135050"/>
            <a:ext cx="30000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Longitudinal Wavelength steering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g5ae3b620cd_0_141"/>
          <p:cNvSpPr txBox="1"/>
          <p:nvPr/>
        </p:nvSpPr>
        <p:spPr>
          <a:xfrm>
            <a:off x="1201175" y="1116600"/>
            <a:ext cx="12705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2D-array</a:t>
            </a:r>
            <a:endParaRPr sz="1800" b="1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8" name="Google Shape;198;g5ae3b620cd_0_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5350" y="4162148"/>
            <a:ext cx="49530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5ae3b620cd_0_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5350" y="4526950"/>
            <a:ext cx="495300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5ae3b620cd_0_141"/>
          <p:cNvSpPr txBox="1"/>
          <p:nvPr/>
        </p:nvSpPr>
        <p:spPr>
          <a:xfrm>
            <a:off x="1500650" y="3986875"/>
            <a:ext cx="36837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Transverse steering: wavelength change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g5ae3b620cd_0_141"/>
          <p:cNvSpPr txBox="1"/>
          <p:nvPr/>
        </p:nvSpPr>
        <p:spPr>
          <a:xfrm>
            <a:off x="1500650" y="4344000"/>
            <a:ext cx="3767400" cy="6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37360" lvl="0" indent="-173736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Longitudinal steering: modulator input phase of a waveguide 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ae3b620cd_0_17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Phased Array Design Challenges</a:t>
            </a:r>
            <a:endParaRPr/>
          </a:p>
        </p:txBody>
      </p:sp>
      <p:sp>
        <p:nvSpPr>
          <p:cNvPr id="208" name="Google Shape;208;g5ae3b620cd_0_171"/>
          <p:cNvSpPr txBox="1">
            <a:spLocks noGrp="1"/>
          </p:cNvSpPr>
          <p:nvPr>
            <p:ph type="body" idx="1"/>
          </p:nvPr>
        </p:nvSpPr>
        <p:spPr>
          <a:xfrm>
            <a:off x="4928800" y="1617000"/>
            <a:ext cx="3781500" cy="19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88925" marR="0" lvl="1" indent="-28892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</a:pPr>
            <a:r>
              <a:rPr lang="en-US"/>
              <a:t>Small antenna spacing</a:t>
            </a:r>
            <a:endParaRPr/>
          </a:p>
          <a:p>
            <a:pPr marL="288925" marR="0" lvl="1" indent="-28892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Large array size</a:t>
            </a:r>
            <a:endParaRPr/>
          </a:p>
          <a:p>
            <a:pPr marL="288925" marR="0" lvl="1" indent="-28892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Small tuning bandwidth</a:t>
            </a:r>
            <a:endParaRPr/>
          </a:p>
          <a:p>
            <a:pPr marL="288925" marR="0" lvl="1" indent="-28892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Large steering range</a:t>
            </a:r>
            <a:endParaRPr/>
          </a:p>
        </p:txBody>
      </p:sp>
      <p:pic>
        <p:nvPicPr>
          <p:cNvPr id="209" name="Google Shape;209;g5ae3b620cd_0_171"/>
          <p:cNvPicPr preferRelativeResize="0"/>
          <p:nvPr/>
        </p:nvPicPr>
        <p:blipFill rotWithShape="1">
          <a:blip r:embed="rId3">
            <a:alphaModFix/>
          </a:blip>
          <a:srcRect l="4622" t="60800" r="2552" b="1402"/>
          <a:stretch/>
        </p:blipFill>
        <p:spPr>
          <a:xfrm>
            <a:off x="1232900" y="1002825"/>
            <a:ext cx="2968450" cy="99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5ae3b620cd_0_171"/>
          <p:cNvPicPr preferRelativeResize="0"/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350151" y="2687075"/>
            <a:ext cx="2449603" cy="2065977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5ae3b620cd_0_171"/>
          <p:cNvSpPr txBox="1"/>
          <p:nvPr/>
        </p:nvSpPr>
        <p:spPr>
          <a:xfrm>
            <a:off x="1414423" y="4702140"/>
            <a:ext cx="24120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37373"/>
                </a:solidFill>
              </a:rPr>
              <a:t>Doylend, J. K., et. al, Optics Express, 19 (22), 21595 (2011)</a:t>
            </a:r>
            <a:endParaRPr sz="800">
              <a:solidFill>
                <a:srgbClr val="737373"/>
              </a:solidFill>
            </a:endParaRPr>
          </a:p>
        </p:txBody>
      </p:sp>
      <p:cxnSp>
        <p:nvCxnSpPr>
          <p:cNvPr id="212" name="Google Shape;212;g5ae3b620cd_0_171"/>
          <p:cNvCxnSpPr/>
          <p:nvPr/>
        </p:nvCxnSpPr>
        <p:spPr>
          <a:xfrm>
            <a:off x="2437850" y="2823850"/>
            <a:ext cx="0" cy="889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3" name="Google Shape;213;g5ae3b620cd_0_171"/>
          <p:cNvSpPr txBox="1"/>
          <p:nvPr/>
        </p:nvSpPr>
        <p:spPr>
          <a:xfrm>
            <a:off x="2675371" y="2510000"/>
            <a:ext cx="1013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Roboto"/>
                <a:ea typeface="Roboto"/>
                <a:cs typeface="Roboto"/>
                <a:sym typeface="Roboto"/>
              </a:rPr>
              <a:t>Steering range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" name="Google Shape;214;g5ae3b620cd_0_171"/>
          <p:cNvCxnSpPr/>
          <p:nvPr/>
        </p:nvCxnSpPr>
        <p:spPr>
          <a:xfrm flipH="1">
            <a:off x="2850000" y="2823850"/>
            <a:ext cx="566400" cy="1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5" name="Google Shape;215;g5ae3b620cd_0_171"/>
          <p:cNvSpPr txBox="1"/>
          <p:nvPr/>
        </p:nvSpPr>
        <p:spPr>
          <a:xfrm rot="5400000">
            <a:off x="1976275" y="3138100"/>
            <a:ext cx="11829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Roboto"/>
                <a:ea typeface="Roboto"/>
                <a:cs typeface="Roboto"/>
                <a:sym typeface="Roboto"/>
              </a:rPr>
              <a:t>Tuning bandwidth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g5ae3b620cd_0_171"/>
          <p:cNvSpPr txBox="1"/>
          <p:nvPr/>
        </p:nvSpPr>
        <p:spPr>
          <a:xfrm>
            <a:off x="1273950" y="1956400"/>
            <a:ext cx="22611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37373"/>
                </a:solidFill>
              </a:rPr>
              <a:t>M. Heck, Nanophotonics 2017; 6(1): 93–107</a:t>
            </a:r>
            <a:endParaRPr sz="800">
              <a:solidFill>
                <a:srgbClr val="73737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ae3b620cd_0_190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Wavelength v. Steering range</a:t>
            </a:r>
            <a:endParaRPr/>
          </a:p>
        </p:txBody>
      </p:sp>
      <p:pic>
        <p:nvPicPr>
          <p:cNvPr id="223" name="Google Shape;223;g5ae3b620cd_0_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8050" y="1553075"/>
            <a:ext cx="3636850" cy="553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5ae3b620cd_0_190"/>
          <p:cNvSpPr txBox="1"/>
          <p:nvPr/>
        </p:nvSpPr>
        <p:spPr>
          <a:xfrm>
            <a:off x="1054375" y="1324475"/>
            <a:ext cx="27648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Grating equation:</a:t>
            </a:r>
            <a:endParaRPr sz="18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g5ae3b620cd_0_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0550" y="2740318"/>
            <a:ext cx="4037514" cy="161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5ae3b620cd_0_1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7525" y="2740327"/>
            <a:ext cx="2593750" cy="13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5ae3b620cd_0_190"/>
          <p:cNvSpPr txBox="1"/>
          <p:nvPr/>
        </p:nvSpPr>
        <p:spPr>
          <a:xfrm>
            <a:off x="3466375" y="4247500"/>
            <a:ext cx="12384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k</a:t>
            </a:r>
            <a:r>
              <a:rPr lang="en-US" baseline="-250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ant</a:t>
            </a:r>
            <a:r>
              <a:rPr lang="en-US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=2𝜋/d</a:t>
            </a:r>
            <a:r>
              <a:rPr lang="en-US" baseline="-250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ant</a:t>
            </a:r>
            <a:endParaRPr baseline="-2500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ae3b620cd_0_199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4001D"/>
                </a:solidFill>
                <a:latin typeface="Roboto"/>
                <a:ea typeface="Roboto"/>
                <a:cs typeface="Roboto"/>
                <a:sym typeface="Roboto"/>
              </a:rPr>
              <a:t>Wavelength vs. Steering range</a:t>
            </a:r>
            <a:endParaRPr>
              <a:solidFill>
                <a:srgbClr val="A4001D"/>
              </a:solidFill>
            </a:endParaRPr>
          </a:p>
        </p:txBody>
      </p:sp>
      <p:pic>
        <p:nvPicPr>
          <p:cNvPr id="234" name="Google Shape;234;g5ae3b620cd_0_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2525" y="1243400"/>
            <a:ext cx="2790599" cy="12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5ae3b620cd_0_1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799" y="1361100"/>
            <a:ext cx="3144525" cy="28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5ae3b620cd_0_1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2525" y="2795150"/>
            <a:ext cx="2862103" cy="137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5ae3b620cd_0_199"/>
          <p:cNvSpPr txBox="1"/>
          <p:nvPr/>
        </p:nvSpPr>
        <p:spPr>
          <a:xfrm>
            <a:off x="932125" y="941950"/>
            <a:ext cx="19785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Strip waveguide</a:t>
            </a:r>
            <a:endParaRPr sz="18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8" name="Google Shape;238;g5ae3b620cd_0_1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5125" y="4324500"/>
            <a:ext cx="1106125" cy="7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5ae3b620cd_0_199"/>
          <p:cNvSpPr/>
          <p:nvPr/>
        </p:nvSpPr>
        <p:spPr>
          <a:xfrm>
            <a:off x="4011950" y="4322725"/>
            <a:ext cx="1210800" cy="7593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ae3b620cd_0_213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4001D"/>
                </a:solidFill>
                <a:latin typeface="Roboto"/>
                <a:ea typeface="Roboto"/>
                <a:cs typeface="Roboto"/>
                <a:sym typeface="Roboto"/>
              </a:rPr>
              <a:t>Wavelength v. Steering range</a:t>
            </a:r>
            <a:endParaRPr>
              <a:solidFill>
                <a:srgbClr val="A4001D"/>
              </a:solidFill>
            </a:endParaRPr>
          </a:p>
        </p:txBody>
      </p:sp>
      <p:pic>
        <p:nvPicPr>
          <p:cNvPr id="246" name="Google Shape;246;g5ae3b620cd_0_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3766" y="1364666"/>
            <a:ext cx="3178859" cy="28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5ae3b620cd_0_213"/>
          <p:cNvSpPr txBox="1"/>
          <p:nvPr/>
        </p:nvSpPr>
        <p:spPr>
          <a:xfrm>
            <a:off x="4991100" y="941950"/>
            <a:ext cx="28131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Slow light waveguide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8" name="Google Shape;248;g5ae3b620cd_0_2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0599" y="1361100"/>
            <a:ext cx="3144525" cy="28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5ae3b620cd_0_213"/>
          <p:cNvSpPr txBox="1"/>
          <p:nvPr/>
        </p:nvSpPr>
        <p:spPr>
          <a:xfrm>
            <a:off x="855925" y="941950"/>
            <a:ext cx="14706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Strip waveguide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0" name="Google Shape;250;g5ae3b620cd_0_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0325" y="4324500"/>
            <a:ext cx="1106125" cy="7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5ae3b620cd_0_213"/>
          <p:cNvSpPr/>
          <p:nvPr/>
        </p:nvSpPr>
        <p:spPr>
          <a:xfrm>
            <a:off x="3707150" y="4322725"/>
            <a:ext cx="1210800" cy="7593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5ae3b620cd_0_213"/>
          <p:cNvSpPr txBox="1"/>
          <p:nvPr/>
        </p:nvSpPr>
        <p:spPr>
          <a:xfrm>
            <a:off x="5273775" y="4326925"/>
            <a:ext cx="4083000" cy="6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Takeuchi M. et al., Optics Express, 26(9), 11529. (2018)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Abe, H., et al., Optics Express, 26(8), 9389. (2018)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ae3b620cd_0_222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Slow Light Inverse Designed Phased Array</a:t>
            </a:r>
            <a:endParaRPr/>
          </a:p>
        </p:txBody>
      </p:sp>
      <p:sp>
        <p:nvSpPr>
          <p:cNvPr id="259" name="Google Shape;259;g5ae3b620cd_0_222"/>
          <p:cNvSpPr txBox="1"/>
          <p:nvPr/>
        </p:nvSpPr>
        <p:spPr>
          <a:xfrm>
            <a:off x="1009275" y="2037375"/>
            <a:ext cx="3700200" cy="23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Roboto"/>
              <a:buChar char="❏"/>
            </a:pPr>
            <a:r>
              <a:rPr lang="en-US" sz="1800">
                <a:solidFill>
                  <a:srgbClr val="FF9900"/>
                </a:solidFill>
                <a:latin typeface="Roboto"/>
                <a:ea typeface="Roboto"/>
                <a:cs typeface="Roboto"/>
                <a:sym typeface="Roboto"/>
              </a:rPr>
              <a:t>Dispersion engineered waveguide</a:t>
            </a:r>
            <a:endParaRPr sz="1800">
              <a:solidFill>
                <a:srgbClr val="FF99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Roboto"/>
              <a:buChar char="❏"/>
            </a:pPr>
            <a:r>
              <a:rPr lang="en-US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Slow light mode converter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Roboto"/>
              <a:buChar char="❏"/>
            </a:pPr>
            <a:r>
              <a:rPr lang="en-US" sz="1800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Periodic scatterers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0" name="Google Shape;260;g5ae3b620cd_0_222"/>
          <p:cNvPicPr preferRelativeResize="0"/>
          <p:nvPr/>
        </p:nvPicPr>
        <p:blipFill rotWithShape="1">
          <a:blip r:embed="rId3">
            <a:alphaModFix/>
          </a:blip>
          <a:srcRect t="6250" b="20393"/>
          <a:stretch/>
        </p:blipFill>
        <p:spPr>
          <a:xfrm>
            <a:off x="5204925" y="3108200"/>
            <a:ext cx="3486875" cy="19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5ae3b620cd_0_2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8574" y="878863"/>
            <a:ext cx="3683575" cy="20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ae3b620cd_0_258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Dispersion Engineered Waveguide</a:t>
            </a:r>
            <a:endParaRPr/>
          </a:p>
        </p:txBody>
      </p:sp>
      <p:sp>
        <p:nvSpPr>
          <p:cNvPr id="267" name="Google Shape;267;g5ae3b620cd_0_258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8" name="Google Shape;268;g5ae3b620cd_0_258"/>
          <p:cNvSpPr txBox="1"/>
          <p:nvPr/>
        </p:nvSpPr>
        <p:spPr>
          <a:xfrm>
            <a:off x="6954500" y="20383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1.3𝜇m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g5ae3b620cd_0_258"/>
          <p:cNvSpPr txBox="1"/>
          <p:nvPr/>
        </p:nvSpPr>
        <p:spPr>
          <a:xfrm>
            <a:off x="6954500" y="2571750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1.5𝜇m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g5ae3b620cd_0_258"/>
          <p:cNvSpPr txBox="1"/>
          <p:nvPr/>
        </p:nvSpPr>
        <p:spPr>
          <a:xfrm>
            <a:off x="5850666" y="1508445"/>
            <a:ext cx="8319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2.8𝜇m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1" name="Google Shape;271;g5ae3b620cd_0_258"/>
          <p:cNvCxnSpPr/>
          <p:nvPr/>
        </p:nvCxnSpPr>
        <p:spPr>
          <a:xfrm rot="10800000" flipH="1">
            <a:off x="5389925" y="1577225"/>
            <a:ext cx="1454100" cy="6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72" name="Google Shape;272;g5ae3b620cd_0_258"/>
          <p:cNvSpPr txBox="1"/>
          <p:nvPr/>
        </p:nvSpPr>
        <p:spPr>
          <a:xfrm>
            <a:off x="575088" y="1238675"/>
            <a:ext cx="3207900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b="1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Photonic crystal waveguide</a:t>
            </a:r>
            <a:endParaRPr sz="1800" b="1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3" name="Google Shape;273;g5ae3b620cd_0_2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288" y="1830750"/>
            <a:ext cx="2859700" cy="252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5ae3b620cd_0_2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4787" y="1529500"/>
            <a:ext cx="3096427" cy="15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5ae3b620cd_0_258"/>
          <p:cNvSpPr/>
          <p:nvPr/>
        </p:nvSpPr>
        <p:spPr>
          <a:xfrm rot="10800000" flipH="1">
            <a:off x="6608650" y="1782800"/>
            <a:ext cx="188700" cy="467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6" name="Google Shape;276;g5ae3b620cd_0_2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4688" y="3643875"/>
            <a:ext cx="4036625" cy="3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5ae3b620cd_0_2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4688" y="4177265"/>
            <a:ext cx="4036625" cy="33638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5ae3b620cd_0_258"/>
          <p:cNvSpPr txBox="1"/>
          <p:nvPr/>
        </p:nvSpPr>
        <p:spPr>
          <a:xfrm>
            <a:off x="4459013" y="3359600"/>
            <a:ext cx="2946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g5ae3b620cd_0_258"/>
          <p:cNvSpPr txBox="1"/>
          <p:nvPr/>
        </p:nvSpPr>
        <p:spPr>
          <a:xfrm>
            <a:off x="4459013" y="3914250"/>
            <a:ext cx="2946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g5ae3b620cd_0_258"/>
          <p:cNvSpPr txBox="1"/>
          <p:nvPr/>
        </p:nvSpPr>
        <p:spPr>
          <a:xfrm>
            <a:off x="3898163" y="2414750"/>
            <a:ext cx="2946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g5ae3b620cd_0_258"/>
          <p:cNvSpPr txBox="1"/>
          <p:nvPr/>
        </p:nvSpPr>
        <p:spPr>
          <a:xfrm>
            <a:off x="3886413" y="1905030"/>
            <a:ext cx="2946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2" name="Google Shape;282;g5ae3b620cd_0_258"/>
          <p:cNvCxnSpPr>
            <a:stCxn id="280" idx="1"/>
          </p:cNvCxnSpPr>
          <p:nvPr/>
        </p:nvCxnSpPr>
        <p:spPr>
          <a:xfrm rot="10800000">
            <a:off x="3276863" y="2439500"/>
            <a:ext cx="621300" cy="1620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g5ae3b620cd_0_258"/>
          <p:cNvCxnSpPr>
            <a:stCxn id="281" idx="1"/>
          </p:cNvCxnSpPr>
          <p:nvPr/>
        </p:nvCxnSpPr>
        <p:spPr>
          <a:xfrm flipH="1">
            <a:off x="3256113" y="2091780"/>
            <a:ext cx="630300" cy="1836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4" name="Google Shape;284;g5ae3b620cd_0_258"/>
          <p:cNvSpPr/>
          <p:nvPr/>
        </p:nvSpPr>
        <p:spPr>
          <a:xfrm>
            <a:off x="5159663" y="2487375"/>
            <a:ext cx="3096300" cy="246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ae3b620cd_0_23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Problem</a:t>
            </a:r>
            <a:endParaRPr/>
          </a:p>
        </p:txBody>
      </p:sp>
      <p:pic>
        <p:nvPicPr>
          <p:cNvPr id="291" name="Google Shape;291;g5ae3b620cd_0_231"/>
          <p:cNvPicPr preferRelativeResize="0"/>
          <p:nvPr/>
        </p:nvPicPr>
        <p:blipFill rotWithShape="1">
          <a:blip r:embed="rId3">
            <a:alphaModFix/>
          </a:blip>
          <a:srcRect l="9694" r="9589"/>
          <a:stretch/>
        </p:blipFill>
        <p:spPr>
          <a:xfrm>
            <a:off x="888687" y="3322813"/>
            <a:ext cx="3757524" cy="3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5ae3b620cd_0_231"/>
          <p:cNvSpPr/>
          <p:nvPr/>
        </p:nvSpPr>
        <p:spPr>
          <a:xfrm>
            <a:off x="1997463" y="3322886"/>
            <a:ext cx="1524600" cy="366600"/>
          </a:xfrm>
          <a:prstGeom prst="rect">
            <a:avLst/>
          </a:prstGeom>
          <a:solidFill>
            <a:srgbClr val="1E9FD7">
              <a:alpha val="31920"/>
            </a:srgbClr>
          </a:solidFill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" name="Google Shape;293;g5ae3b620cd_0_2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875" y="2071537"/>
            <a:ext cx="4081984" cy="97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5ae3b620cd_0_231"/>
          <p:cNvSpPr txBox="1"/>
          <p:nvPr/>
        </p:nvSpPr>
        <p:spPr>
          <a:xfrm>
            <a:off x="549850" y="1453963"/>
            <a:ext cx="3295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Inverse Design Optimization Problem: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5" name="Google Shape;295;g5ae3b620cd_0_2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876" y="2601638"/>
            <a:ext cx="4265549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g5ae3b620cd_0_231"/>
          <p:cNvPicPr preferRelativeResize="0"/>
          <p:nvPr/>
        </p:nvPicPr>
        <p:blipFill rotWithShape="1">
          <a:blip r:embed="rId6">
            <a:alphaModFix/>
          </a:blip>
          <a:srcRect l="13234" r="12243"/>
          <a:stretch/>
        </p:blipFill>
        <p:spPr>
          <a:xfrm>
            <a:off x="5559300" y="1116238"/>
            <a:ext cx="3411746" cy="28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5ae3b620cd_0_2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6000" y="1670875"/>
            <a:ext cx="3535052" cy="2573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8" name="Google Shape;298;g5ae3b620cd_0_231"/>
          <p:cNvCxnSpPr/>
          <p:nvPr/>
        </p:nvCxnSpPr>
        <p:spPr>
          <a:xfrm rot="10800000">
            <a:off x="6781075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9" name="Google Shape;299;g5ae3b620cd_0_231"/>
          <p:cNvCxnSpPr/>
          <p:nvPr/>
        </p:nvCxnSpPr>
        <p:spPr>
          <a:xfrm rot="10800000">
            <a:off x="6987904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0" name="Google Shape;300;g5ae3b620cd_0_231"/>
          <p:cNvCxnSpPr/>
          <p:nvPr/>
        </p:nvCxnSpPr>
        <p:spPr>
          <a:xfrm rot="10800000">
            <a:off x="7194732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1" name="Google Shape;301;g5ae3b620cd_0_231"/>
          <p:cNvCxnSpPr/>
          <p:nvPr/>
        </p:nvCxnSpPr>
        <p:spPr>
          <a:xfrm rot="10800000">
            <a:off x="7401561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2" name="Google Shape;302;g5ae3b620cd_0_231"/>
          <p:cNvCxnSpPr/>
          <p:nvPr/>
        </p:nvCxnSpPr>
        <p:spPr>
          <a:xfrm rot="10800000">
            <a:off x="7608389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3" name="Google Shape;303;g5ae3b620cd_0_231"/>
          <p:cNvCxnSpPr/>
          <p:nvPr/>
        </p:nvCxnSpPr>
        <p:spPr>
          <a:xfrm rot="10800000">
            <a:off x="7815218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4" name="Google Shape;304;g5ae3b620cd_0_231"/>
          <p:cNvCxnSpPr/>
          <p:nvPr/>
        </p:nvCxnSpPr>
        <p:spPr>
          <a:xfrm rot="10800000">
            <a:off x="8022046" y="3553300"/>
            <a:ext cx="7800" cy="231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5" name="Google Shape;305;g5ae3b620cd_0_231"/>
          <p:cNvCxnSpPr/>
          <p:nvPr/>
        </p:nvCxnSpPr>
        <p:spPr>
          <a:xfrm rot="10800000" flipH="1">
            <a:off x="6760900" y="4611300"/>
            <a:ext cx="1289100" cy="78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06" name="Google Shape;306;g5ae3b620cd_0_231"/>
          <p:cNvSpPr txBox="1"/>
          <p:nvPr/>
        </p:nvSpPr>
        <p:spPr>
          <a:xfrm>
            <a:off x="7125700" y="4228000"/>
            <a:ext cx="516000" cy="3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𝛥𝛽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ae3b620cd_0_30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Results</a:t>
            </a:r>
            <a:endParaRPr/>
          </a:p>
        </p:txBody>
      </p:sp>
      <p:pic>
        <p:nvPicPr>
          <p:cNvPr id="313" name="Google Shape;313;g5ae3b620cd_0_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300" y="2159650"/>
            <a:ext cx="3449626" cy="251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g5ae3b620cd_0_301"/>
          <p:cNvPicPr preferRelativeResize="0"/>
          <p:nvPr/>
        </p:nvPicPr>
        <p:blipFill rotWithShape="1">
          <a:blip r:embed="rId4">
            <a:alphaModFix/>
          </a:blip>
          <a:srcRect l="16453" r="15892"/>
          <a:stretch/>
        </p:blipFill>
        <p:spPr>
          <a:xfrm>
            <a:off x="855788" y="1523050"/>
            <a:ext cx="3836661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5ae3b620cd_0_3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350" y="2141150"/>
            <a:ext cx="3609100" cy="260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5ae3b620cd_0_301"/>
          <p:cNvPicPr preferRelativeResize="0"/>
          <p:nvPr/>
        </p:nvPicPr>
        <p:blipFill rotWithShape="1">
          <a:blip r:embed="rId6">
            <a:alphaModFix/>
          </a:blip>
          <a:srcRect l="16588" r="16089"/>
          <a:stretch/>
        </p:blipFill>
        <p:spPr>
          <a:xfrm>
            <a:off x="5151700" y="1488901"/>
            <a:ext cx="3836394" cy="3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g5ae3b620cd_0_301"/>
          <p:cNvSpPr txBox="1"/>
          <p:nvPr/>
        </p:nvSpPr>
        <p:spPr>
          <a:xfrm>
            <a:off x="766000" y="985575"/>
            <a:ext cx="24834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Initial condition:</a:t>
            </a:r>
            <a:endParaRPr sz="18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g5ae3b620cd_0_301"/>
          <p:cNvSpPr txBox="1"/>
          <p:nvPr/>
        </p:nvSpPr>
        <p:spPr>
          <a:xfrm>
            <a:off x="5193400" y="985575"/>
            <a:ext cx="22677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Final structure:</a:t>
            </a:r>
            <a:endParaRPr sz="18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5ae3b620cd_0_316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results: group index</a:t>
            </a:r>
            <a:endParaRPr/>
          </a:p>
        </p:txBody>
      </p:sp>
      <p:pic>
        <p:nvPicPr>
          <p:cNvPr id="325" name="Google Shape;325;g5ae3b620cd_0_3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50" y="1240662"/>
            <a:ext cx="4330474" cy="296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5ae3b620cd_0_3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5429" y="2149459"/>
            <a:ext cx="3683167" cy="167689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5ae3b620cd_0_316"/>
          <p:cNvSpPr txBox="1"/>
          <p:nvPr/>
        </p:nvSpPr>
        <p:spPr>
          <a:xfrm>
            <a:off x="5282100" y="1813963"/>
            <a:ext cx="5610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b="1" baseline="-25000">
                <a:latin typeface="Roboto"/>
                <a:ea typeface="Roboto"/>
                <a:cs typeface="Roboto"/>
                <a:sym typeface="Roboto"/>
              </a:rPr>
              <a:t>x</a:t>
            </a:r>
            <a:endParaRPr b="1" baseline="-25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g5ae3b620cd_0_316"/>
          <p:cNvSpPr txBox="1"/>
          <p:nvPr/>
        </p:nvSpPr>
        <p:spPr>
          <a:xfrm>
            <a:off x="5282100" y="2397463"/>
            <a:ext cx="5610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b="1" baseline="-25000">
                <a:latin typeface="Roboto"/>
                <a:ea typeface="Roboto"/>
                <a:cs typeface="Roboto"/>
                <a:sym typeface="Roboto"/>
              </a:rPr>
              <a:t>y</a:t>
            </a:r>
            <a:endParaRPr b="1" baseline="-25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g5ae3b620cd_0_316"/>
          <p:cNvSpPr txBox="1"/>
          <p:nvPr/>
        </p:nvSpPr>
        <p:spPr>
          <a:xfrm>
            <a:off x="5282100" y="2974590"/>
            <a:ext cx="5610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b="1" baseline="-25000">
                <a:latin typeface="Roboto"/>
                <a:ea typeface="Roboto"/>
                <a:cs typeface="Roboto"/>
                <a:sym typeface="Roboto"/>
              </a:rPr>
              <a:t>z</a:t>
            </a:r>
            <a:endParaRPr b="1" baseline="-25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0" name="Google Shape;330;g5ae3b620cd_0_3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25430" y="1619399"/>
            <a:ext cx="3683173" cy="229377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5ae3b620cd_0_316"/>
          <p:cNvSpPr txBox="1"/>
          <p:nvPr/>
        </p:nvSpPr>
        <p:spPr>
          <a:xfrm>
            <a:off x="4118900" y="4484425"/>
            <a:ext cx="1909500" cy="3837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US" baseline="-25000">
                <a:latin typeface="Roboto"/>
                <a:ea typeface="Roboto"/>
                <a:cs typeface="Roboto"/>
                <a:sym typeface="Roboto"/>
              </a:rPr>
              <a:t>g</a:t>
            </a:r>
            <a:r>
              <a:rPr lang="en-US">
                <a:latin typeface="Roboto"/>
                <a:ea typeface="Roboto"/>
                <a:cs typeface="Roboto"/>
                <a:sym typeface="Roboto"/>
              </a:rPr>
              <a:t>=25.1,   NBGP=0.38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5ae3b620cd_0_35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Slow Light Waveguide Coupler</a:t>
            </a:r>
            <a:endParaRPr/>
          </a:p>
        </p:txBody>
      </p:sp>
      <p:sp>
        <p:nvSpPr>
          <p:cNvPr id="337" name="Google Shape;337;g5ae3b620cd_0_350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38" name="Google Shape;338;g5ae3b620cd_0_350"/>
          <p:cNvPicPr preferRelativeResize="0"/>
          <p:nvPr/>
        </p:nvPicPr>
        <p:blipFill rotWithShape="1">
          <a:blip r:embed="rId3">
            <a:alphaModFix/>
          </a:blip>
          <a:srcRect t="30463" b="20394"/>
          <a:stretch/>
        </p:blipFill>
        <p:spPr>
          <a:xfrm>
            <a:off x="2209925" y="1555350"/>
            <a:ext cx="4414300" cy="167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5ae3b620cd_0_350"/>
          <p:cNvSpPr txBox="1"/>
          <p:nvPr/>
        </p:nvSpPr>
        <p:spPr>
          <a:xfrm>
            <a:off x="4951000" y="3869500"/>
            <a:ext cx="31254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Slow light waveguide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0" name="Google Shape;340;g5ae3b620cd_0_350"/>
          <p:cNvCxnSpPr/>
          <p:nvPr/>
        </p:nvCxnSpPr>
        <p:spPr>
          <a:xfrm rot="10800000">
            <a:off x="4220800" y="3239425"/>
            <a:ext cx="730200" cy="7953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41" name="Google Shape;341;g5ae3b620cd_0_350"/>
          <p:cNvPicPr preferRelativeResize="0"/>
          <p:nvPr/>
        </p:nvPicPr>
        <p:blipFill rotWithShape="1">
          <a:blip r:embed="rId4">
            <a:alphaModFix/>
          </a:blip>
          <a:srcRect l="21768" t="32226" r="23508" b="50814"/>
          <a:stretch/>
        </p:blipFill>
        <p:spPr>
          <a:xfrm>
            <a:off x="5490475" y="4418950"/>
            <a:ext cx="2186278" cy="3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g5ae3b620cd_0_350"/>
          <p:cNvSpPr txBox="1"/>
          <p:nvPr/>
        </p:nvSpPr>
        <p:spPr>
          <a:xfrm>
            <a:off x="949325" y="3541950"/>
            <a:ext cx="19767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Strip waveguide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3" name="Google Shape;343;g5ae3b620cd_0_350"/>
          <p:cNvCxnSpPr/>
          <p:nvPr/>
        </p:nvCxnSpPr>
        <p:spPr>
          <a:xfrm rot="10800000" flipH="1">
            <a:off x="2048150" y="2867550"/>
            <a:ext cx="315900" cy="6744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5ae3b620cd_0_332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Mode convertor optimization problem</a:t>
            </a:r>
            <a:endParaRPr/>
          </a:p>
        </p:txBody>
      </p:sp>
      <p:pic>
        <p:nvPicPr>
          <p:cNvPr id="350" name="Google Shape;350;g5ae3b620cd_0_3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250" y="1509150"/>
            <a:ext cx="3628173" cy="2656474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5ae3b620cd_0_332"/>
          <p:cNvSpPr txBox="1"/>
          <p:nvPr/>
        </p:nvSpPr>
        <p:spPr>
          <a:xfrm>
            <a:off x="6149675" y="2644938"/>
            <a:ext cx="1247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Design Area</a:t>
            </a:r>
            <a:endParaRPr b="1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2" name="Google Shape;352;g5ae3b620cd_0_332"/>
          <p:cNvPicPr preferRelativeResize="0"/>
          <p:nvPr/>
        </p:nvPicPr>
        <p:blipFill rotWithShape="1">
          <a:blip r:embed="rId4">
            <a:alphaModFix/>
          </a:blip>
          <a:srcRect r="19665"/>
          <a:stretch/>
        </p:blipFill>
        <p:spPr>
          <a:xfrm>
            <a:off x="801175" y="2250800"/>
            <a:ext cx="4182624" cy="10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g5ae3b620cd_0_332"/>
          <p:cNvPicPr preferRelativeResize="0"/>
          <p:nvPr/>
        </p:nvPicPr>
        <p:blipFill rotWithShape="1">
          <a:blip r:embed="rId4">
            <a:alphaModFix/>
          </a:blip>
          <a:srcRect l="80215" t="57443"/>
          <a:stretch/>
        </p:blipFill>
        <p:spPr>
          <a:xfrm>
            <a:off x="4123125" y="3236950"/>
            <a:ext cx="1030075" cy="44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g5ae3b620cd_0_332"/>
          <p:cNvSpPr txBox="1"/>
          <p:nvPr/>
        </p:nvSpPr>
        <p:spPr>
          <a:xfrm>
            <a:off x="704375" y="1770675"/>
            <a:ext cx="3295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Inverse Design Optimization Problem: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ae3b620cd_0_341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Result</a:t>
            </a:r>
            <a:endParaRPr/>
          </a:p>
        </p:txBody>
      </p:sp>
      <p:pic>
        <p:nvPicPr>
          <p:cNvPr id="361" name="Google Shape;361;g5ae3b620cd_0_3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500" y="1187375"/>
            <a:ext cx="3186724" cy="301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5ae3b620cd_0_3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2120" y="1303700"/>
            <a:ext cx="4125931" cy="301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ae3b620cd_0_383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Slow Light System</a:t>
            </a:r>
            <a:endParaRPr/>
          </a:p>
        </p:txBody>
      </p:sp>
      <p:pic>
        <p:nvPicPr>
          <p:cNvPr id="369" name="Google Shape;369;g5ae3b620cd_0_3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875" y="1267825"/>
            <a:ext cx="4746475" cy="165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5ae3b620cd_0_383"/>
          <p:cNvPicPr preferRelativeResize="0"/>
          <p:nvPr/>
        </p:nvPicPr>
        <p:blipFill rotWithShape="1">
          <a:blip r:embed="rId4">
            <a:alphaModFix/>
          </a:blip>
          <a:srcRect t="14762" b="15701"/>
          <a:stretch/>
        </p:blipFill>
        <p:spPr>
          <a:xfrm>
            <a:off x="588875" y="3191400"/>
            <a:ext cx="4746476" cy="1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g5ae3b620cd_0_3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8875" y="1386116"/>
            <a:ext cx="3503849" cy="3252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5ae3b620cd_0_408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Slow light waveguide antennas</a:t>
            </a:r>
            <a:endParaRPr/>
          </a:p>
        </p:txBody>
      </p:sp>
      <p:sp>
        <p:nvSpPr>
          <p:cNvPr id="377" name="Google Shape;377;g5ae3b620cd_0_408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78" name="Google Shape;378;g5ae3b620cd_0_408"/>
          <p:cNvPicPr preferRelativeResize="0"/>
          <p:nvPr/>
        </p:nvPicPr>
        <p:blipFill rotWithShape="1">
          <a:blip r:embed="rId3">
            <a:alphaModFix/>
          </a:blip>
          <a:srcRect t="30463" b="20394"/>
          <a:stretch/>
        </p:blipFill>
        <p:spPr>
          <a:xfrm>
            <a:off x="353750" y="2001950"/>
            <a:ext cx="4414300" cy="16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5ae3b620cd_0_4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5250" y="1632399"/>
            <a:ext cx="3696924" cy="67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5ae3b620cd_0_4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9696" y="2348446"/>
            <a:ext cx="2599625" cy="1894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g5ae3b620cd_0_408"/>
          <p:cNvCxnSpPr/>
          <p:nvPr/>
        </p:nvCxnSpPr>
        <p:spPr>
          <a:xfrm rot="10800000">
            <a:off x="1763250" y="3365600"/>
            <a:ext cx="877800" cy="970200"/>
          </a:xfrm>
          <a:prstGeom prst="straightConnector1">
            <a:avLst/>
          </a:prstGeom>
          <a:noFill/>
          <a:ln w="19050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2" name="Google Shape;382;g5ae3b620cd_0_408"/>
          <p:cNvSpPr txBox="1"/>
          <p:nvPr/>
        </p:nvSpPr>
        <p:spPr>
          <a:xfrm>
            <a:off x="2641050" y="4141700"/>
            <a:ext cx="9393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Antenna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g5ae3b620cd_0_408"/>
          <p:cNvSpPr txBox="1"/>
          <p:nvPr/>
        </p:nvSpPr>
        <p:spPr>
          <a:xfrm>
            <a:off x="5328300" y="4243325"/>
            <a:ext cx="37728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</a:rPr>
              <a:t>Poulton, C. V, et al. Optics Letters, 42(20), 4091 (2017).</a:t>
            </a:r>
            <a:endParaRPr sz="1000">
              <a:solidFill>
                <a:srgbClr val="59595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ae3b620cd_0_392"/>
          <p:cNvSpPr txBox="1">
            <a:spLocks noGrp="1"/>
          </p:cNvSpPr>
          <p:nvPr>
            <p:ph type="title"/>
          </p:nvPr>
        </p:nvSpPr>
        <p:spPr>
          <a:xfrm>
            <a:off x="948775" y="359550"/>
            <a:ext cx="45720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problem</a:t>
            </a:r>
            <a:endParaRPr/>
          </a:p>
        </p:txBody>
      </p:sp>
      <p:sp>
        <p:nvSpPr>
          <p:cNvPr id="390" name="Google Shape;390;g5ae3b620cd_0_392"/>
          <p:cNvSpPr txBox="1"/>
          <p:nvPr/>
        </p:nvSpPr>
        <p:spPr>
          <a:xfrm>
            <a:off x="780575" y="1542075"/>
            <a:ext cx="3295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Inverse Design Optimization Problem:</a:t>
            </a:r>
            <a:endParaRPr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1" name="Google Shape;391;g5ae3b620cd_0_3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0825" y="721225"/>
            <a:ext cx="2945326" cy="9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5ae3b620cd_0_3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0823" y="1882923"/>
            <a:ext cx="2945326" cy="282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5ae3b620cd_0_3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7250" y="2059575"/>
            <a:ext cx="4572000" cy="1556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5ae3b620cd_0_429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Far Field Objective</a:t>
            </a:r>
            <a:endParaRPr/>
          </a:p>
        </p:txBody>
      </p:sp>
      <p:pic>
        <p:nvPicPr>
          <p:cNvPr id="400" name="Google Shape;400;g5ae3b620cd_0_4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0825" y="721225"/>
            <a:ext cx="2945326" cy="9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5ae3b620cd_0_4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1077" y="2222850"/>
            <a:ext cx="2244825" cy="21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5ae3b620cd_0_429"/>
          <p:cNvPicPr preferRelativeResize="0"/>
          <p:nvPr/>
        </p:nvPicPr>
        <p:blipFill rotWithShape="1">
          <a:blip r:embed="rId5">
            <a:alphaModFix/>
          </a:blip>
          <a:srcRect l="17197" b="63434"/>
          <a:stretch/>
        </p:blipFill>
        <p:spPr>
          <a:xfrm>
            <a:off x="856025" y="1337725"/>
            <a:ext cx="4923575" cy="7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5ae3b620cd_0_4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8975" y="2482175"/>
            <a:ext cx="3555142" cy="2532276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5ae3b620cd_0_429"/>
          <p:cNvSpPr txBox="1"/>
          <p:nvPr/>
        </p:nvSpPr>
        <p:spPr>
          <a:xfrm>
            <a:off x="4941650" y="3480225"/>
            <a:ext cx="4359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x</a:t>
            </a:r>
            <a:endParaRPr/>
          </a:p>
        </p:txBody>
      </p:sp>
      <p:sp>
        <p:nvSpPr>
          <p:cNvPr id="405" name="Google Shape;405;g5ae3b620cd_0_429"/>
          <p:cNvSpPr txBox="1"/>
          <p:nvPr/>
        </p:nvSpPr>
        <p:spPr>
          <a:xfrm>
            <a:off x="2977325" y="3181250"/>
            <a:ext cx="4359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</a:t>
            </a:r>
            <a:endParaRPr/>
          </a:p>
        </p:txBody>
      </p:sp>
      <p:sp>
        <p:nvSpPr>
          <p:cNvPr id="406" name="Google Shape;406;g5ae3b620cd_0_429"/>
          <p:cNvSpPr txBox="1"/>
          <p:nvPr/>
        </p:nvSpPr>
        <p:spPr>
          <a:xfrm>
            <a:off x="3534496" y="2230225"/>
            <a:ext cx="4359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z</a:t>
            </a:r>
            <a:endParaRPr/>
          </a:p>
        </p:txBody>
      </p:sp>
      <p:sp>
        <p:nvSpPr>
          <p:cNvPr id="407" name="Google Shape;407;g5ae3b620cd_0_429"/>
          <p:cNvSpPr txBox="1"/>
          <p:nvPr/>
        </p:nvSpPr>
        <p:spPr>
          <a:xfrm>
            <a:off x="3844050" y="2614457"/>
            <a:ext cx="4359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𝜃</a:t>
            </a:r>
            <a:endParaRPr/>
          </a:p>
        </p:txBody>
      </p:sp>
      <p:sp>
        <p:nvSpPr>
          <p:cNvPr id="408" name="Google Shape;408;g5ae3b620cd_0_429"/>
          <p:cNvSpPr txBox="1"/>
          <p:nvPr/>
        </p:nvSpPr>
        <p:spPr>
          <a:xfrm>
            <a:off x="4373550" y="3486863"/>
            <a:ext cx="7017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𝜑</a:t>
            </a:r>
            <a:endParaRPr/>
          </a:p>
        </p:txBody>
      </p:sp>
      <p:sp>
        <p:nvSpPr>
          <p:cNvPr id="409" name="Google Shape;409;g5ae3b620cd_0_429"/>
          <p:cNvSpPr txBox="1"/>
          <p:nvPr/>
        </p:nvSpPr>
        <p:spPr>
          <a:xfrm>
            <a:off x="8220650" y="2306413"/>
            <a:ext cx="7017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𝜑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g5ae3b620cd_0_4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1125" y="2969500"/>
            <a:ext cx="2108950" cy="1794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g5ae3b620cd_0_438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Result</a:t>
            </a:r>
            <a:endParaRPr/>
          </a:p>
        </p:txBody>
      </p:sp>
      <p:pic>
        <p:nvPicPr>
          <p:cNvPr id="417" name="Google Shape;417;g5ae3b620cd_0_4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6200" y="1256150"/>
            <a:ext cx="3434100" cy="3240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8" name="Google Shape;418;g5ae3b620cd_0_438"/>
          <p:cNvGraphicFramePr/>
          <p:nvPr/>
        </p:nvGraphicFramePr>
        <p:xfrm>
          <a:off x="4844725" y="110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{1AB0F23A-3ABB-4B7F-8F08-6E4A6381FA69}</a:tableStyleId>
              </a:tblPr>
              <a:tblGrid>
                <a:gridCol w="13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Lambda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C151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Transmission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C151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Far Field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C151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1327nm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0.969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0.008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1332nm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0.971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0.007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1336nm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0.968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0.005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19" name="Google Shape;419;g5ae3b620cd_0_438"/>
          <p:cNvSpPr txBox="1"/>
          <p:nvPr/>
        </p:nvSpPr>
        <p:spPr>
          <a:xfrm>
            <a:off x="5346325" y="2929450"/>
            <a:ext cx="835800" cy="415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1332nm</a:t>
            </a:r>
            <a:endParaRPr/>
          </a:p>
        </p:txBody>
      </p:sp>
      <p:sp>
        <p:nvSpPr>
          <p:cNvPr id="420" name="Google Shape;420;g5ae3b620cd_0_438"/>
          <p:cNvSpPr txBox="1"/>
          <p:nvPr/>
        </p:nvSpPr>
        <p:spPr>
          <a:xfrm>
            <a:off x="7853250" y="2969505"/>
            <a:ext cx="7017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𝜑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ae3b620cd_0_447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Combined Design</a:t>
            </a:r>
            <a:endParaRPr/>
          </a:p>
        </p:txBody>
      </p:sp>
      <p:pic>
        <p:nvPicPr>
          <p:cNvPr id="427" name="Google Shape;427;g5ae3b620cd_0_4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663" y="1097351"/>
            <a:ext cx="7787975" cy="15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g5ae3b620cd_0_447"/>
          <p:cNvSpPr txBox="1"/>
          <p:nvPr/>
        </p:nvSpPr>
        <p:spPr>
          <a:xfrm>
            <a:off x="1645250" y="2881900"/>
            <a:ext cx="2113500" cy="18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</a:rPr>
              <a:t>Waveguide:</a:t>
            </a:r>
            <a:endParaRPr b="1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n</a:t>
            </a:r>
            <a:r>
              <a:rPr lang="en-US" baseline="-25000"/>
              <a:t>g </a:t>
            </a:r>
            <a:r>
              <a:rPr lang="en-US"/>
              <a:t>= 20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𝛥𝜆 = 30nm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</a:t>
            </a:r>
            <a:r>
              <a:rPr lang="en-US">
                <a:solidFill>
                  <a:schemeClr val="dk1"/>
                </a:solidFill>
              </a:rPr>
              <a:t>𝜆</a:t>
            </a:r>
            <a:r>
              <a:rPr lang="en-US" baseline="-25000">
                <a:solidFill>
                  <a:schemeClr val="dk1"/>
                </a:solidFill>
              </a:rPr>
              <a:t>c</a:t>
            </a:r>
            <a:r>
              <a:rPr lang="en-US">
                <a:solidFill>
                  <a:schemeClr val="dk1"/>
                </a:solidFill>
              </a:rPr>
              <a:t> = 1331nm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d</a:t>
            </a:r>
            <a:r>
              <a:rPr lang="en-US" baseline="-25000">
                <a:solidFill>
                  <a:schemeClr val="dk1"/>
                </a:solidFill>
              </a:rPr>
              <a:t>ant</a:t>
            </a:r>
            <a:r>
              <a:rPr lang="en-US">
                <a:solidFill>
                  <a:schemeClr val="dk1"/>
                </a:solidFill>
              </a:rPr>
              <a:t> = 2800nm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9" name="Google Shape;429;g5ae3b620cd_0_447"/>
          <p:cNvSpPr txBox="1"/>
          <p:nvPr/>
        </p:nvSpPr>
        <p:spPr>
          <a:xfrm>
            <a:off x="5150450" y="2881900"/>
            <a:ext cx="2837100" cy="8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</a:rPr>
              <a:t>Beam steering:</a:t>
            </a:r>
            <a:endParaRPr b="1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𝜃</a:t>
            </a:r>
            <a:r>
              <a:rPr lang="en-US" baseline="-25000"/>
              <a:t>c </a:t>
            </a:r>
            <a:r>
              <a:rPr lang="en-US"/>
              <a:t>= -7.2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𝛥</a:t>
            </a:r>
            <a:r>
              <a:rPr lang="en-US">
                <a:solidFill>
                  <a:schemeClr val="dk1"/>
                </a:solidFill>
              </a:rPr>
              <a:t>𝜃</a:t>
            </a:r>
            <a:r>
              <a:rPr lang="en-US"/>
              <a:t> = 22.1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0" name="Google Shape;430;g5ae3b620cd_0_447"/>
          <p:cNvSpPr txBox="1"/>
          <p:nvPr/>
        </p:nvSpPr>
        <p:spPr>
          <a:xfrm>
            <a:off x="3694900" y="4088850"/>
            <a:ext cx="5037900" cy="6225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Slow light waveguide phased array: 𝛥𝜃 = 22.1</a:t>
            </a:r>
            <a:r>
              <a:rPr lang="en-US" baseline="30000">
                <a:solidFill>
                  <a:schemeClr val="dk1"/>
                </a:solidFill>
              </a:rPr>
              <a:t>o</a:t>
            </a:r>
            <a:r>
              <a:rPr lang="en-US">
                <a:solidFill>
                  <a:schemeClr val="dk1"/>
                </a:solidFill>
              </a:rPr>
              <a:t> in 𝛥𝜆 = </a:t>
            </a:r>
            <a:r>
              <a:rPr lang="en-US"/>
              <a:t>30nm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(Strip waveguide phased array: 𝛥𝜃 = 14</a:t>
            </a:r>
            <a:r>
              <a:rPr lang="en-US" baseline="30000">
                <a:solidFill>
                  <a:schemeClr val="dk1"/>
                </a:solidFill>
              </a:rPr>
              <a:t>o</a:t>
            </a:r>
            <a:r>
              <a:rPr lang="en-US">
                <a:solidFill>
                  <a:schemeClr val="dk1"/>
                </a:solidFill>
              </a:rPr>
              <a:t> in 𝛥𝜆 = 100nm)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5ae3b620cd_0_49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Conclusion and outlook</a:t>
            </a:r>
            <a:endParaRPr/>
          </a:p>
        </p:txBody>
      </p:sp>
      <p:sp>
        <p:nvSpPr>
          <p:cNvPr id="436" name="Google Shape;436;g5ae3b620cd_0_490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37" name="Google Shape;437;g5ae3b620cd_0_490"/>
          <p:cNvSpPr txBox="1">
            <a:spLocks noGrp="1"/>
          </p:cNvSpPr>
          <p:nvPr>
            <p:ph type="body" idx="1"/>
          </p:nvPr>
        </p:nvSpPr>
        <p:spPr>
          <a:xfrm>
            <a:off x="949325" y="1209250"/>
            <a:ext cx="6786000" cy="3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88925" marR="0" lvl="1" indent="-28892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</a:pPr>
            <a:r>
              <a:rPr lang="en-US"/>
              <a:t>Phased arrays base on slow light waveguides can increase the steering range and decrease the operating bandwidth, compared to those based on strip waveguides</a:t>
            </a:r>
            <a:endParaRPr/>
          </a:p>
          <a:p>
            <a:pPr marL="288925" marR="0" lvl="1" indent="-28892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We demonstrated how inverse design enables efficient designs for this system.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288925" marR="0" lvl="1" indent="-28892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Experimental verification of the designs are the focus of current efforts.</a:t>
            </a:r>
            <a:endParaRPr/>
          </a:p>
          <a:p>
            <a:pPr marL="288925" marR="0" lvl="1" indent="-28892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Future work, aims at decreasing the antenna spacing and increasing the angle steering range further.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ae3b620cd_0_496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/>
              <a:t>Acknowledgements</a:t>
            </a:r>
            <a:endParaRPr/>
          </a:p>
        </p:txBody>
      </p:sp>
      <p:sp>
        <p:nvSpPr>
          <p:cNvPr id="443" name="Google Shape;443;g5ae3b620cd_0_496"/>
          <p:cNvSpPr txBox="1"/>
          <p:nvPr/>
        </p:nvSpPr>
        <p:spPr>
          <a:xfrm>
            <a:off x="846137" y="254000"/>
            <a:ext cx="185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44" name="Google Shape;444;g5ae3b620cd_0_496"/>
          <p:cNvSpPr txBox="1">
            <a:spLocks noGrp="1"/>
          </p:cNvSpPr>
          <p:nvPr>
            <p:ph type="body" idx="1"/>
          </p:nvPr>
        </p:nvSpPr>
        <p:spPr>
          <a:xfrm>
            <a:off x="787625" y="1105750"/>
            <a:ext cx="2176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88925" marR="0" lvl="0" indent="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Inverse design team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5" name="Google Shape;445;g5ae3b620cd_0_4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6351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5ae3b620cd_0_4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0675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5ae3b620cd_0_4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5900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g5ae3b620cd_0_4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1125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5ae3b620cd_0_4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1576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g5ae3b620cd_0_4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36801" y="1664350"/>
            <a:ext cx="1117449" cy="106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g5ae3b620cd_0_49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10675" y="3496525"/>
            <a:ext cx="1402200" cy="14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5ae3b620cd_0_496"/>
          <p:cNvSpPr txBox="1">
            <a:spLocks noGrp="1"/>
          </p:cNvSpPr>
          <p:nvPr>
            <p:ph type="body" idx="1"/>
          </p:nvPr>
        </p:nvSpPr>
        <p:spPr>
          <a:xfrm>
            <a:off x="787625" y="3086950"/>
            <a:ext cx="2176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88925" marR="0" lvl="0" indent="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Principal Investigator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g5ae3b620cd_0_496"/>
          <p:cNvSpPr txBox="1"/>
          <p:nvPr/>
        </p:nvSpPr>
        <p:spPr>
          <a:xfrm>
            <a:off x="2864350" y="3849925"/>
            <a:ext cx="12321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Jelena </a:t>
            </a:r>
            <a:r>
              <a:rPr lang="en-US" sz="1200">
                <a:solidFill>
                  <a:schemeClr val="dk1"/>
                </a:solidFill>
              </a:rPr>
              <a:t>Vuckovic</a:t>
            </a:r>
            <a:endParaRPr sz="1200"/>
          </a:p>
        </p:txBody>
      </p:sp>
      <p:sp>
        <p:nvSpPr>
          <p:cNvPr id="454" name="Google Shape;454;g5ae3b620cd_0_496"/>
          <p:cNvSpPr txBox="1"/>
          <p:nvPr/>
        </p:nvSpPr>
        <p:spPr>
          <a:xfrm>
            <a:off x="1310675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Neil </a:t>
            </a:r>
            <a:r>
              <a:rPr lang="en-US" sz="1200">
                <a:solidFill>
                  <a:schemeClr val="dk1"/>
                </a:solidFill>
              </a:rPr>
              <a:t>Sapra</a:t>
            </a:r>
            <a:endParaRPr sz="1200"/>
          </a:p>
        </p:txBody>
      </p:sp>
      <p:sp>
        <p:nvSpPr>
          <p:cNvPr id="455" name="Google Shape;455;g5ae3b620cd_0_496"/>
          <p:cNvSpPr txBox="1"/>
          <p:nvPr/>
        </p:nvSpPr>
        <p:spPr>
          <a:xfrm>
            <a:off x="2475875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Neil </a:t>
            </a:r>
            <a:r>
              <a:rPr lang="en-US" sz="1200">
                <a:solidFill>
                  <a:schemeClr val="dk1"/>
                </a:solidFill>
              </a:rPr>
              <a:t>Sapra</a:t>
            </a:r>
            <a:endParaRPr sz="1200"/>
          </a:p>
        </p:txBody>
      </p:sp>
      <p:sp>
        <p:nvSpPr>
          <p:cNvPr id="456" name="Google Shape;456;g5ae3b620cd_0_496"/>
          <p:cNvSpPr txBox="1"/>
          <p:nvPr/>
        </p:nvSpPr>
        <p:spPr>
          <a:xfrm>
            <a:off x="3641075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Rahul Trivedi</a:t>
            </a:r>
            <a:endParaRPr sz="1200"/>
          </a:p>
        </p:txBody>
      </p:sp>
      <p:sp>
        <p:nvSpPr>
          <p:cNvPr id="457" name="Google Shape;457;g5ae3b620cd_0_496"/>
          <p:cNvSpPr txBox="1"/>
          <p:nvPr/>
        </p:nvSpPr>
        <p:spPr>
          <a:xfrm>
            <a:off x="4806275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Kiyoul Yang</a:t>
            </a:r>
            <a:endParaRPr sz="1200"/>
          </a:p>
        </p:txBody>
      </p:sp>
      <p:sp>
        <p:nvSpPr>
          <p:cNvPr id="458" name="Google Shape;458;g5ae3b620cd_0_496"/>
          <p:cNvSpPr txBox="1"/>
          <p:nvPr/>
        </p:nvSpPr>
        <p:spPr>
          <a:xfrm>
            <a:off x="5971475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Jinhie Skarda</a:t>
            </a:r>
            <a:endParaRPr sz="1200"/>
          </a:p>
        </p:txBody>
      </p:sp>
      <p:sp>
        <p:nvSpPr>
          <p:cNvPr id="459" name="Google Shape;459;g5ae3b620cd_0_496"/>
          <p:cNvSpPr txBox="1"/>
          <p:nvPr/>
        </p:nvSpPr>
        <p:spPr>
          <a:xfrm>
            <a:off x="7136800" y="2726175"/>
            <a:ext cx="1117500" cy="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Geun Ho Ahn</a:t>
            </a:r>
            <a:endParaRPr sz="1200"/>
          </a:p>
        </p:txBody>
      </p:sp>
      <p:pic>
        <p:nvPicPr>
          <p:cNvPr id="460" name="Google Shape;460;g5ae3b620cd_0_49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36796" y="4367418"/>
            <a:ext cx="1622355" cy="3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5ae3b620cd_0_548"/>
          <p:cNvSpPr txBox="1">
            <a:spLocks noGrp="1"/>
          </p:cNvSpPr>
          <p:nvPr>
            <p:ph type="title"/>
          </p:nvPr>
        </p:nvSpPr>
        <p:spPr>
          <a:xfrm>
            <a:off x="948776" y="359541"/>
            <a:ext cx="7707900" cy="488100"/>
          </a:xfrm>
          <a:prstGeom prst="rect">
            <a:avLst/>
          </a:prstGeom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Coupling odd mode</a:t>
            </a:r>
            <a:endParaRPr/>
          </a:p>
        </p:txBody>
      </p:sp>
      <p:pic>
        <p:nvPicPr>
          <p:cNvPr id="467" name="Google Shape;467;g5ae3b620cd_0_5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1393025"/>
            <a:ext cx="3877325" cy="281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5ae3b620cd_0_5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8375" y="1386080"/>
            <a:ext cx="3877326" cy="2833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950</Words>
  <Application>Microsoft Macintosh PowerPoint</Application>
  <PresentationFormat>On-screen Show (16:9)</PresentationFormat>
  <Paragraphs>205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Calibri</vt:lpstr>
      <vt:lpstr>Noto Sans Symbols</vt:lpstr>
      <vt:lpstr>Roboto</vt:lpstr>
      <vt:lpstr>Source Sans Pro</vt:lpstr>
      <vt:lpstr>Source Sans Pro SemiBold</vt:lpstr>
      <vt:lpstr>Times New Roman</vt:lpstr>
      <vt:lpstr>1_SU_Preso_16x9_v6</vt:lpstr>
      <vt:lpstr>3_SU_Preso_16x9_v6</vt:lpstr>
      <vt:lpstr>5_SU_Preso_16x9_v6</vt:lpstr>
      <vt:lpstr>8_SU_Preso_16x9_v6</vt:lpstr>
      <vt:lpstr>3_SU_Template_TopBar</vt:lpstr>
      <vt:lpstr>Inverse Design Phased Array for LiDAR</vt:lpstr>
      <vt:lpstr>LiDAR</vt:lpstr>
      <vt:lpstr>Full integration of LIDAR / beam steerings system</vt:lpstr>
      <vt:lpstr>Outline </vt:lpstr>
      <vt:lpstr>Photonic Inverse Design</vt:lpstr>
      <vt:lpstr>Photonic Design: Classical design</vt:lpstr>
      <vt:lpstr>Photonic Design: Inverse Design</vt:lpstr>
      <vt:lpstr>Broadband Splitter</vt:lpstr>
      <vt:lpstr>Fabrication Constraints</vt:lpstr>
      <vt:lpstr>Inverse Design</vt:lpstr>
      <vt:lpstr>LiDAR / Phased array</vt:lpstr>
      <vt:lpstr>Phased Array with 2D Steering</vt:lpstr>
      <vt:lpstr>Phased Array Design Challenges</vt:lpstr>
      <vt:lpstr>Wavelength v. Steering range</vt:lpstr>
      <vt:lpstr>Wavelength vs. Steering range</vt:lpstr>
      <vt:lpstr>Wavelength v. Steering range</vt:lpstr>
      <vt:lpstr>Slow Light Inverse Designed Phased Array</vt:lpstr>
      <vt:lpstr>Dispersion Engineered Waveguide</vt:lpstr>
      <vt:lpstr>Optimization Problem</vt:lpstr>
      <vt:lpstr>Optimization Results</vt:lpstr>
      <vt:lpstr>Optimization results: group index</vt:lpstr>
      <vt:lpstr>Slow Light Waveguide Coupler</vt:lpstr>
      <vt:lpstr>Mode convertor optimization problem</vt:lpstr>
      <vt:lpstr>Optimization Result</vt:lpstr>
      <vt:lpstr>Slow Light System</vt:lpstr>
      <vt:lpstr>Slow light waveguide antennas</vt:lpstr>
      <vt:lpstr>Optimization problem</vt:lpstr>
      <vt:lpstr>Far Field Objective</vt:lpstr>
      <vt:lpstr>Optimization Result</vt:lpstr>
      <vt:lpstr>Combined Design</vt:lpstr>
      <vt:lpstr>Conclusion and outlook</vt:lpstr>
      <vt:lpstr>Acknowledgements</vt:lpstr>
      <vt:lpstr>Coupling odd mode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Inverse Design Phased Array for LiDAR</dc:title>
  <dc:creator>Valerie Beeman</dc:creator>
  <cp:lastModifiedBy>Debbie Kwon</cp:lastModifiedBy>
  <cp:revision>1</cp:revision>
  <dcterms:created xsi:type="dcterms:W3CDTF">2012-12-05T23:46:21Z</dcterms:created>
  <dcterms:modified xsi:type="dcterms:W3CDTF">2019-08-08T16:50:51Z</dcterms:modified>
</cp:coreProperties>
</file>