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144000"/>
  <p:embeddedFontLst>
    <p:embeddedFont>
      <p:font typeface="Play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SFpBk5C3HW6fWCd3gHiOkDce+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Play-bold.fntdata"/><Relationship Id="rId23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exphem.org/action/showPdf?pii=S0301-472X%2819%2931127-0" TargetMode="External"/><Relationship Id="rId4" Type="http://schemas.openxmlformats.org/officeDocument/2006/relationships/hyperlink" Target="https://www.biorxiv.org/content/10.1101/2024.01.11.575257v1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biorxiv.org/content/10.1101/2024.01.11.575257v1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sciencedirect.com/science/article/pii/S193459092030583X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sciencedirect.com/science/article/pii/S193459092030583X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nature.com/articles/s41587-024-02171-w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Nakauchi Portfolio Overview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May 2024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522511" y="365123"/>
            <a:ext cx="11757900" cy="6428400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Nakauchi Lab </a:t>
            </a:r>
            <a:endParaRPr/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Lab focuses on stem cell research for medical applications: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Stem cells for cell therapy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Stems cells for organ generation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Stem cell research tools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Organ generation is a major focus: pie-in-the sky goal is to inject patient cells into animal embryo, grow organ in an animal, then transplant into a patient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Nakauchi Portfolio</a:t>
            </a:r>
            <a:endParaRPr/>
          </a:p>
        </p:txBody>
      </p:sp>
      <p:sp>
        <p:nvSpPr>
          <p:cNvPr id="99" name="Google Shape;99;p3"/>
          <p:cNvSpPr/>
          <p:nvPr/>
        </p:nvSpPr>
        <p:spPr>
          <a:xfrm>
            <a:off x="891919" y="1825624"/>
            <a:ext cx="2950234" cy="4290503"/>
          </a:xfrm>
          <a:prstGeom prst="roundRect">
            <a:avLst>
              <a:gd fmla="val 16667" name="adj"/>
            </a:avLst>
          </a:prstGeom>
          <a:solidFill>
            <a:srgbClr val="C00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Cell/gene Therapies and Techniques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S17-450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S18-082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S22-462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S23-417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4599840" y="1825624"/>
            <a:ext cx="2950234" cy="4290503"/>
          </a:xfrm>
          <a:prstGeom prst="roundRect">
            <a:avLst>
              <a:gd fmla="val 16667" name="adj"/>
            </a:avLst>
          </a:prstGeom>
          <a:solidFill>
            <a:srgbClr val="C00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Organ Generation Techniques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S20-041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S23-500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S24-007</a:t>
            </a:r>
            <a:endParaRPr/>
          </a:p>
        </p:txBody>
      </p:sp>
      <p:sp>
        <p:nvSpPr>
          <p:cNvPr id="101" name="Google Shape;101;p3"/>
          <p:cNvSpPr/>
          <p:nvPr/>
        </p:nvSpPr>
        <p:spPr>
          <a:xfrm>
            <a:off x="8307760" y="1825624"/>
            <a:ext cx="2950234" cy="4290503"/>
          </a:xfrm>
          <a:prstGeom prst="roundRect">
            <a:avLst>
              <a:gd fmla="val 16667" name="adj"/>
            </a:avLst>
          </a:prstGeom>
          <a:solidFill>
            <a:srgbClr val="C00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Cell –based Research Techniques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S18-239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S22-313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S22-435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S23-388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S24-082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Cell/Gene Therapies and Techniques</a:t>
            </a:r>
            <a:endParaRPr/>
          </a:p>
        </p:txBody>
      </p:sp>
      <p:sp>
        <p:nvSpPr>
          <p:cNvPr id="108" name="Google Shape;108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514350" lvl="0" marL="5143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AutoNum type="arabicPeriod"/>
            </a:pPr>
            <a:r>
              <a:rPr b="1" lang="en-US"/>
              <a:t>S17-450</a:t>
            </a:r>
            <a:r>
              <a:rPr lang="en-US"/>
              <a:t>: Common Neoantigens in EGFR and RAS Mutations Generate Generalized Cytotoxic T Lymphocytes for Adoptive T-cell Therapies</a:t>
            </a:r>
            <a:endParaRPr/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AutoNum type="arabicPeriod"/>
            </a:pPr>
            <a:r>
              <a:rPr b="1" lang="en-US"/>
              <a:t>S18-082</a:t>
            </a:r>
            <a:r>
              <a:rPr lang="en-US"/>
              <a:t>: Use of Polyvinyl Alcohol for Chimeric Antigen Receptor T-Cell Expansion (</a:t>
            </a:r>
            <a:r>
              <a:rPr lang="en-US" u="sng">
                <a:solidFill>
                  <a:schemeClr val="hlink"/>
                </a:solidFill>
                <a:hlinkClick r:id="rId3"/>
              </a:rPr>
              <a:t>Exp Hematol paper</a:t>
            </a:r>
            <a:r>
              <a:rPr lang="en-US"/>
              <a:t>)</a:t>
            </a:r>
            <a:endParaRPr/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AutoNum type="arabicPeriod"/>
            </a:pPr>
            <a:r>
              <a:rPr b="1" lang="en-US" sz="2800"/>
              <a:t>S22-462: </a:t>
            </a:r>
            <a:r>
              <a:rPr lang="en-US" sz="2800"/>
              <a:t>Secreted Particle Information Transfer (SPIT)- A Cell Based in vivo Engineering Platform (</a:t>
            </a:r>
            <a:r>
              <a:rPr lang="en-US" sz="2800" u="sng">
                <a:solidFill>
                  <a:schemeClr val="hlink"/>
                </a:solidFill>
                <a:hlinkClick r:id="rId4"/>
              </a:rPr>
              <a:t>bioRxiv paper</a:t>
            </a:r>
            <a:r>
              <a:rPr lang="en-US" sz="2800"/>
              <a:t>)</a:t>
            </a:r>
            <a:endParaRPr/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AutoNum type="arabicPeriod"/>
            </a:pPr>
            <a:r>
              <a:rPr b="1" lang="en-US" sz="2800"/>
              <a:t>S23-417: </a:t>
            </a:r>
            <a:r>
              <a:rPr lang="en-US" sz="2800"/>
              <a:t>Lusutrombopag is Used for Stable and Reproducible Human ex vivo Hematopoietic Stem/Progenitor Cell Expansion</a:t>
            </a:r>
            <a:endParaRPr/>
          </a:p>
          <a:p>
            <a:pPr indent="-349885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t/>
            </a:r>
            <a:endParaRPr b="1" sz="2800"/>
          </a:p>
          <a:p>
            <a:pPr indent="-349885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Cell/Gene Therapies and Techniques</a:t>
            </a:r>
            <a:endParaRPr/>
          </a:p>
        </p:txBody>
      </p:sp>
      <p:sp>
        <p:nvSpPr>
          <p:cNvPr id="115" name="Google Shape;11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S17-450</a:t>
            </a:r>
            <a:r>
              <a:rPr lang="en-US"/>
              <a:t>: Common Neoantigens in EGFR and RAS Mutations Generate Generalized Cytotoxic T Lymphocytes for Adoptive T-cell Therapies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Isolate cytotoxic T cells with EGFR or KRAS neoantigen epitope;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Generate iPSCs from CTLs, then differentiate into CTLs specific for EGFR or KRAS mutations;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Use differentiated CTLs as cell therapy</a:t>
            </a:r>
            <a:endParaRPr/>
          </a:p>
          <a:p>
            <a:pPr indent="-3365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t/>
            </a:r>
            <a:endParaRPr b="1" sz="2800"/>
          </a:p>
          <a:p>
            <a:pPr indent="-3365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116" name="Google Shape;116;p5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Cell/Gene Therapies and Techniques</a:t>
            </a:r>
            <a:endParaRPr/>
          </a:p>
        </p:txBody>
      </p:sp>
      <p:sp>
        <p:nvSpPr>
          <p:cNvPr id="122" name="Google Shape;122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S18-082</a:t>
            </a:r>
            <a:r>
              <a:rPr lang="en-US"/>
              <a:t>: Use of Polyvinyl Alcohol for Chimeric Antigen Receptor T-Cell Expansion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PVA-based media for culturing HSCs and immune cells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May be useful for expansion of T-cells for T-cell therapies, or clinical bone marrow transplantation</a:t>
            </a:r>
            <a:endParaRPr sz="2800"/>
          </a:p>
          <a:p>
            <a:pPr indent="-3365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Cell/Gene Therapies and Techniques</a:t>
            </a:r>
            <a:endParaRPr/>
          </a:p>
        </p:txBody>
      </p:sp>
      <p:sp>
        <p:nvSpPr>
          <p:cNvPr id="129" name="Google Shape;12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S22-462: </a:t>
            </a:r>
            <a:r>
              <a:rPr lang="en-US"/>
              <a:t>Secreted Particle Information Transfer (SPIT)- A Cell Based in vivo Engineering Platform (</a:t>
            </a:r>
            <a:r>
              <a:rPr lang="en-US" u="sng">
                <a:solidFill>
                  <a:schemeClr val="hlink"/>
                </a:solidFill>
                <a:hlinkClick r:id="rId3"/>
              </a:rPr>
              <a:t>bioRxiv paper</a:t>
            </a:r>
            <a:r>
              <a:rPr lang="en-US"/>
              <a:t>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Platform for cells to genetically modify other cells;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Human cells act as delivery vectors for in vivo genetic engineering;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VLPs produced in original cells to deliver genetic engineering enzymes</a:t>
            </a:r>
            <a:endParaRPr sz="2800"/>
          </a:p>
          <a:p>
            <a:pPr indent="-3365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130" name="Google Shape;130;p7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Cell/Gene Therapies and Techniques</a:t>
            </a:r>
            <a:endParaRPr/>
          </a:p>
        </p:txBody>
      </p:sp>
      <p:sp>
        <p:nvSpPr>
          <p:cNvPr id="136" name="Google Shape;136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S23-417: </a:t>
            </a:r>
            <a:r>
              <a:rPr lang="en-US"/>
              <a:t>Lusutrombopag is Used for Stable and Reproducible Human ex vivo Hematopoietic Stem/Progenitor Cell Expansion</a:t>
            </a:r>
            <a:endParaRPr b="1"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HSPC culture medium with lustrombopag;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Used to produce different cell types (macrophages, dendritic cells, etc.)</a:t>
            </a:r>
            <a:endParaRPr/>
          </a:p>
        </p:txBody>
      </p:sp>
      <p:sp>
        <p:nvSpPr>
          <p:cNvPr id="137" name="Google Shape;137;p8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Organ Generation Techniques</a:t>
            </a:r>
            <a:endParaRPr/>
          </a:p>
        </p:txBody>
      </p:sp>
      <p:sp>
        <p:nvSpPr>
          <p:cNvPr id="143" name="Google Shape;143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AutoNum type="arabicPeriod"/>
            </a:pPr>
            <a:r>
              <a:rPr b="1" lang="en-US" sz="2600"/>
              <a:t>S20-041</a:t>
            </a:r>
            <a:r>
              <a:rPr lang="en-US" sz="2600"/>
              <a:t>: Igf1r Knockout to Increase Donor Cell Contribution in Interspecies Organ Generation (</a:t>
            </a:r>
            <a:r>
              <a:rPr lang="en-US" sz="2600" u="sng">
                <a:solidFill>
                  <a:schemeClr val="hlink"/>
                </a:solidFill>
                <a:hlinkClick r:id="rId3"/>
              </a:rPr>
              <a:t>Cell Stem Cell paper</a:t>
            </a:r>
            <a:r>
              <a:rPr lang="en-US" sz="2600"/>
              <a:t>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AutoNum type="arabicPeriod"/>
            </a:pPr>
            <a:r>
              <a:rPr b="1" lang="en-US" sz="2600"/>
              <a:t>S23-500</a:t>
            </a:r>
            <a:r>
              <a:rPr lang="en-US" sz="2600"/>
              <a:t>: Affordable Damage-free Storage, Manipulation, and Shipment Method for Cells, Embryos, and Organs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lay"/>
              <a:buAutoNum type="arabicPeriod"/>
            </a:pPr>
            <a:r>
              <a:rPr b="1" lang="en-US" sz="2600"/>
              <a:t>S24-007</a:t>
            </a:r>
            <a:r>
              <a:rPr lang="en-US" sz="2600"/>
              <a:t>: Integrated Techniques for Overcoming Embryonic Barriers to Efficiently Generate Universal Off-the Shelf Organs and Fertility Improvement</a:t>
            </a:r>
            <a:endParaRPr i="1"/>
          </a:p>
        </p:txBody>
      </p:sp>
      <p:sp>
        <p:nvSpPr>
          <p:cNvPr id="144" name="Google Shape;144;p9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Organ Generation Techniques</a:t>
            </a:r>
            <a:endParaRPr/>
          </a:p>
        </p:txBody>
      </p:sp>
      <p:sp>
        <p:nvSpPr>
          <p:cNvPr id="150" name="Google Shape;150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S20-041</a:t>
            </a:r>
            <a:r>
              <a:rPr lang="en-US"/>
              <a:t>: Igf1r Knockout to Increase Donor Cell Contribution in Interspecies Organ Generation (</a:t>
            </a:r>
            <a:r>
              <a:rPr lang="en-US" u="sng">
                <a:solidFill>
                  <a:schemeClr val="hlink"/>
                </a:solidFill>
                <a:hlinkClick r:id="rId3"/>
              </a:rPr>
              <a:t>Cell Stem Cell paper</a:t>
            </a:r>
            <a:r>
              <a:rPr lang="en-US"/>
              <a:t>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Chimeric animals generated by injecting pluripotent stem cells into blastocyst stage embryos;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Knockout of Igf1r in host embryo increases donor cell contribution to host organs;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Increases possibility of human organ generation in an animal</a:t>
            </a:r>
            <a:endParaRPr/>
          </a:p>
        </p:txBody>
      </p:sp>
      <p:sp>
        <p:nvSpPr>
          <p:cNvPr id="151" name="Google Shape;151;p10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Organ Generation Techniques</a:t>
            </a:r>
            <a:endParaRPr/>
          </a:p>
        </p:txBody>
      </p:sp>
      <p:sp>
        <p:nvSpPr>
          <p:cNvPr id="157" name="Google Shape;15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S23-500</a:t>
            </a:r>
            <a:r>
              <a:rPr lang="en-US"/>
              <a:t>: Affordable Damage-free Storage, Manipulation, and Shipment Method for Cells, Embryos, and Organs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Method of preserving cells, embryos and organs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Pausing of organs also requires H2S</a:t>
            </a:r>
            <a:endParaRPr/>
          </a:p>
        </p:txBody>
      </p:sp>
      <p:sp>
        <p:nvSpPr>
          <p:cNvPr id="158" name="Google Shape;158;p11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Organ Generation Techniques</a:t>
            </a:r>
            <a:endParaRPr/>
          </a:p>
        </p:txBody>
      </p:sp>
      <p:sp>
        <p:nvSpPr>
          <p:cNvPr id="164" name="Google Shape;164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S24-007</a:t>
            </a:r>
            <a:r>
              <a:rPr lang="en-US"/>
              <a:t>: Integrated Techniques for Overcoming Embryonic Barriers to Efficiently Generate Universal Off-the Shelf Organs and Fertility Improvement</a:t>
            </a:r>
            <a:endParaRPr i="1"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Discovered novel embryonic barrier restricting the contribution of injected hypoimmunogenic pluripotent stem cells for generating cells/organs using blastocyst complementation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Engineered host embryo to allow efficient contribution from injected hypoimmugenic PSCs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May have implications in treatment of fertility</a:t>
            </a:r>
            <a:endParaRPr/>
          </a:p>
        </p:txBody>
      </p:sp>
      <p:sp>
        <p:nvSpPr>
          <p:cNvPr id="165" name="Google Shape;165;p12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Cell-based Research Techniques</a:t>
            </a:r>
            <a:endParaRPr/>
          </a:p>
        </p:txBody>
      </p:sp>
      <p:sp>
        <p:nvSpPr>
          <p:cNvPr id="171" name="Google Shape;17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1" lang="en-US" sz="2400"/>
              <a:t>S18-239:</a:t>
            </a:r>
            <a:r>
              <a:rPr lang="en-US" sz="2400"/>
              <a:t> Methods for Evaluating Health and Stability of Cultured Cells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1" lang="en-US" sz="2400"/>
              <a:t>S22-313: </a:t>
            </a:r>
            <a:r>
              <a:rPr lang="en-US" sz="2400"/>
              <a:t>Blastocyst Microglia Complementation for in vivo Microglia Manipulation and Validation of Gene Function</a:t>
            </a:r>
            <a:endParaRPr b="1" i="1" sz="24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1" lang="en-US" sz="2400"/>
              <a:t>S22-435: </a:t>
            </a:r>
            <a:r>
              <a:rPr lang="en-US" sz="2400"/>
              <a:t>Prevention of Unintended CRISPR/AAV-mediated Concatemeric Knockins (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Nature Biotechnology paper</a:t>
            </a:r>
            <a:r>
              <a:rPr lang="en-US" sz="2400"/>
              <a:t>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1" lang="en-US" sz="2400"/>
              <a:t>S23-388: </a:t>
            </a:r>
            <a:r>
              <a:rPr lang="en-US" sz="2400"/>
              <a:t>New Method of Maintaining/Sustaining Mammalian Embryonic Stem Cell Pluripotency in Culture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1" lang="en-US" sz="2400"/>
              <a:t>S24-082: </a:t>
            </a:r>
            <a:r>
              <a:rPr lang="en-US" sz="2400"/>
              <a:t>Cost-Effective and User-Friendly Viral Vector Production Methodology</a:t>
            </a:r>
            <a:endParaRPr b="1" sz="2400"/>
          </a:p>
        </p:txBody>
      </p:sp>
      <p:sp>
        <p:nvSpPr>
          <p:cNvPr id="172" name="Google Shape;172;p13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Cell-based Research Techniques</a:t>
            </a:r>
            <a:endParaRPr/>
          </a:p>
        </p:txBody>
      </p:sp>
      <p:sp>
        <p:nvSpPr>
          <p:cNvPr id="178" name="Google Shape;178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S18-239:</a:t>
            </a:r>
            <a:r>
              <a:rPr lang="en-US"/>
              <a:t> Methods for Evaluating Health and Stability of Cultured Cells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Method of detecting aneuploidy in cells by digital PCR;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Method of detecting mycoplasma/bacterial infections in cells by digital PCR;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Method of authenticating cells lines by digital PCR;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PCR primers and probes developed</a:t>
            </a:r>
            <a:endParaRPr/>
          </a:p>
        </p:txBody>
      </p:sp>
      <p:sp>
        <p:nvSpPr>
          <p:cNvPr id="179" name="Google Shape;179;p14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Cell-based Research Techniques</a:t>
            </a:r>
            <a:endParaRPr/>
          </a:p>
        </p:txBody>
      </p:sp>
      <p:sp>
        <p:nvSpPr>
          <p:cNvPr id="185" name="Google Shape;185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S22-313: </a:t>
            </a:r>
            <a:r>
              <a:rPr lang="en-US"/>
              <a:t>Blastocyst Microglia Complementation for in vivo Microglia Manipulation and Validation of Gene Function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Method for generating chimeric mouse;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Knockout of CSF1R from mouse embryo, then introduce stem cells with desired mutation</a:t>
            </a:r>
            <a:endParaRPr/>
          </a:p>
        </p:txBody>
      </p:sp>
      <p:sp>
        <p:nvSpPr>
          <p:cNvPr id="186" name="Google Shape;186;p15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Cell-based Research Techniques</a:t>
            </a:r>
            <a:endParaRPr/>
          </a:p>
        </p:txBody>
      </p:sp>
      <p:sp>
        <p:nvSpPr>
          <p:cNvPr id="192" name="Google Shape;192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S22-435: </a:t>
            </a:r>
            <a:r>
              <a:rPr lang="en-US"/>
              <a:t>Prevention of Unintended CRISPR/AAV-mediated Concatemeric Knockins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Method for detecting hidden concatemeric knockins by digital PCR;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Methods for preventing concatemeric knockins</a:t>
            </a:r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Cell-based Research Techniques</a:t>
            </a:r>
            <a:endParaRPr/>
          </a:p>
        </p:txBody>
      </p:sp>
      <p:sp>
        <p:nvSpPr>
          <p:cNvPr id="199" name="Google Shape;199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S23-388: </a:t>
            </a:r>
            <a:r>
              <a:rPr lang="en-US"/>
              <a:t>New Method of Maintaining/Sustaining Mammalian Embryonic Stem Cell Pluripotency in Culture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Chemically defined basal medium to maintain mammalian PSCs in undifferentiated state;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Can maintain both human and mouse developmentally competent PSCs in single media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No hormones, growth factors, cytokines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Resistant to boiling, allowing for greater ease of use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Initial indications suggest media can lead to generation of super CHO cells</a:t>
            </a:r>
            <a:endParaRPr/>
          </a:p>
        </p:txBody>
      </p:sp>
      <p:sp>
        <p:nvSpPr>
          <p:cNvPr id="200" name="Google Shape;200;p17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Cell-based Research Techniques</a:t>
            </a:r>
            <a:endParaRPr/>
          </a:p>
        </p:txBody>
      </p:sp>
      <p:sp>
        <p:nvSpPr>
          <p:cNvPr id="206" name="Google Shape;20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S24-082: </a:t>
            </a:r>
            <a:r>
              <a:rPr lang="en-US"/>
              <a:t>Cost-Effective and User-Friendly Viral Vector Production Methodology</a:t>
            </a:r>
            <a:endParaRPr b="1"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Viral vector production medium;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Comprised of commercially available products but in different ratios than other media;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Significantly fewer amount of DNA needed for viral vector production;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Critical for transducing sensitive cells like HSCs</a:t>
            </a:r>
            <a:endParaRPr/>
          </a:p>
        </p:txBody>
      </p:sp>
      <p:sp>
        <p:nvSpPr>
          <p:cNvPr id="207" name="Google Shape;207;p18"/>
          <p:cNvSpPr/>
          <p:nvPr/>
        </p:nvSpPr>
        <p:spPr>
          <a:xfrm>
            <a:off x="212436" y="221673"/>
            <a:ext cx="11757891" cy="6428509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2024-01-16T18:55:22Z</dcterms:created>
  <dc:creator>Kimberly Ann Griffin</dc:creator>
</cp:coreProperties>
</file>