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309" r:id="rId3"/>
    <p:sldId id="272" r:id="rId4"/>
    <p:sldId id="312" r:id="rId5"/>
    <p:sldId id="290" r:id="rId6"/>
  </p:sldIdLst>
  <p:sldSz cx="12192000" cy="6858000"/>
  <p:notesSz cx="6858000" cy="9296400"/>
  <p:embeddedFontLst>
    <p:embeddedFont>
      <p:font typeface="Source Sans Pro" panose="020B0503030403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hACJD0JiGzdfFFoTXiR4xb4per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50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49" Type="http://schemas.openxmlformats.org/officeDocument/2006/relationships/presProps" Target="presProps.xml"/><Relationship Id="rId10" Type="http://schemas.openxmlformats.org/officeDocument/2006/relationships/font" Target="fonts/font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4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2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2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73891"/>
            <a:ext cx="5486400" cy="366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:notes"/>
          <p:cNvSpPr txBox="1">
            <a:spLocks noGrp="1"/>
          </p:cNvSpPr>
          <p:nvPr>
            <p:ph type="body" idx="1"/>
          </p:nvPr>
        </p:nvSpPr>
        <p:spPr>
          <a:xfrm>
            <a:off x="685800" y="4473891"/>
            <a:ext cx="5486400" cy="366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Ying-Li</a:t>
            </a:r>
            <a:endParaRPr/>
          </a:p>
        </p:txBody>
      </p:sp>
      <p:sp>
        <p:nvSpPr>
          <p:cNvPr id="221" name="Google Shape;2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0a4dcb3f61_1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chemeClr val="accent4"/>
              </a:highlight>
            </a:endParaRPr>
          </a:p>
        </p:txBody>
      </p:sp>
      <p:sp>
        <p:nvSpPr>
          <p:cNvPr id="571" name="Google Shape;571;g20a4dcb3f61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/>
          <p:nvPr/>
        </p:nvSpPr>
        <p:spPr>
          <a:xfrm>
            <a:off x="1" y="6410325"/>
            <a:ext cx="12206817" cy="45720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5401" dir="2700000" algn="br" rotWithShape="0">
              <a:srgbClr val="808080">
                <a:alpha val="5843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7" title="Stanford Universit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8885" y="6510339"/>
            <a:ext cx="2425700" cy="22383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7"/>
          <p:cNvSpPr txBox="1">
            <a:spLocks noGrp="1"/>
          </p:cNvSpPr>
          <p:nvPr>
            <p:ph type="ctrTitle"/>
          </p:nvPr>
        </p:nvSpPr>
        <p:spPr>
          <a:xfrm>
            <a:off x="609600" y="2397167"/>
            <a:ext cx="10972800" cy="824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body" idx="1"/>
          </p:nvPr>
        </p:nvSpPr>
        <p:spPr>
          <a:xfrm>
            <a:off x="2137834" y="4798696"/>
            <a:ext cx="807931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ubTitle" idx="2"/>
          </p:nvPr>
        </p:nvSpPr>
        <p:spPr>
          <a:xfrm>
            <a:off x="609600" y="3221798"/>
            <a:ext cx="10972800" cy="61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cap="small">
                <a:solidFill>
                  <a:srgbClr val="A4001D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/>
          <p:nvPr/>
        </p:nvSpPr>
        <p:spPr>
          <a:xfrm>
            <a:off x="80433" y="11113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7"/>
          <p:cNvSpPr txBox="1"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body" idx="1"/>
          </p:nvPr>
        </p:nvSpPr>
        <p:spPr>
          <a:xfrm>
            <a:off x="1265771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7"/>
          <p:cNvSpPr txBox="1">
            <a:spLocks noGrp="1"/>
          </p:cNvSpPr>
          <p:nvPr>
            <p:ph type="body" idx="2"/>
          </p:nvPr>
        </p:nvSpPr>
        <p:spPr>
          <a:xfrm>
            <a:off x="6502400" y="1211580"/>
            <a:ext cx="5039784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Horizontal">
  <p:cSld name="Two Content Horizontal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8"/>
          <p:cNvSpPr txBox="1"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1"/>
          </p:nvPr>
        </p:nvSpPr>
        <p:spPr>
          <a:xfrm>
            <a:off x="1265036" y="1211582"/>
            <a:ext cx="10277149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body" idx="2"/>
          </p:nvPr>
        </p:nvSpPr>
        <p:spPr>
          <a:xfrm>
            <a:off x="1265772" y="3788419"/>
            <a:ext cx="10276417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9"/>
          <p:cNvSpPr txBox="1"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9"/>
          <p:cNvSpPr txBox="1">
            <a:spLocks noGrp="1"/>
          </p:cNvSpPr>
          <p:nvPr>
            <p:ph type="body" idx="1"/>
          </p:nvPr>
        </p:nvSpPr>
        <p:spPr>
          <a:xfrm>
            <a:off x="1265771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9"/>
          <p:cNvSpPr txBox="1">
            <a:spLocks noGrp="1"/>
          </p:cNvSpPr>
          <p:nvPr>
            <p:ph type="body" idx="2"/>
          </p:nvPr>
        </p:nvSpPr>
        <p:spPr>
          <a:xfrm>
            <a:off x="6502400" y="1211582"/>
            <a:ext cx="5039784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9"/>
          <p:cNvSpPr txBox="1">
            <a:spLocks noGrp="1"/>
          </p:cNvSpPr>
          <p:nvPr>
            <p:ph type="body" idx="3"/>
          </p:nvPr>
        </p:nvSpPr>
        <p:spPr>
          <a:xfrm>
            <a:off x="6502400" y="3783330"/>
            <a:ext cx="5039784" cy="244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ection Header">
  <p:cSld name="1_Section 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1"/>
          <p:cNvSpPr/>
          <p:nvPr/>
        </p:nvSpPr>
        <p:spPr>
          <a:xfrm>
            <a:off x="2" y="6410325"/>
            <a:ext cx="12206817" cy="45720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5401" dir="2700000" algn="br" rotWithShape="0">
              <a:srgbClr val="808080">
                <a:alpha val="5843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51" title="Stanford Universit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6767" y="6510341"/>
            <a:ext cx="2423584" cy="22383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51"/>
          <p:cNvSpPr txBox="1">
            <a:spLocks noGrp="1"/>
          </p:cNvSpPr>
          <p:nvPr>
            <p:ph type="title"/>
          </p:nvPr>
        </p:nvSpPr>
        <p:spPr>
          <a:xfrm>
            <a:off x="2137839" y="2051687"/>
            <a:ext cx="3939116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1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body" idx="1"/>
          </p:nvPr>
        </p:nvSpPr>
        <p:spPr>
          <a:xfrm>
            <a:off x="2137839" y="3429000"/>
            <a:ext cx="3939116" cy="1243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 cap="none">
                <a:solidFill>
                  <a:srgbClr val="A4001D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SzPts val="765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1" name="Google Shape;61;p51"/>
          <p:cNvSpPr>
            <a:spLocks noGrp="1"/>
          </p:cNvSpPr>
          <p:nvPr>
            <p:ph type="pic" idx="2"/>
          </p:nvPr>
        </p:nvSpPr>
        <p:spPr>
          <a:xfrm>
            <a:off x="6220883" y="2046816"/>
            <a:ext cx="2601384" cy="2601384"/>
          </a:xfrm>
          <a:prstGeom prst="rect">
            <a:avLst/>
          </a:prstGeom>
          <a:noFill/>
          <a:ln w="444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2700000" algn="tl" rotWithShape="0">
              <a:srgbClr val="000000">
                <a:alpha val="34509"/>
              </a:srgbClr>
            </a:outerShdw>
          </a:effectLst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2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2"/>
          <p:cNvSpPr txBox="1">
            <a:spLocks noGrp="1"/>
          </p:cNvSpPr>
          <p:nvPr>
            <p:ph type="body" idx="1"/>
          </p:nvPr>
        </p:nvSpPr>
        <p:spPr>
          <a:xfrm>
            <a:off x="1274239" y="1211580"/>
            <a:ext cx="10267951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3"/>
          <p:cNvSpPr txBox="1"/>
          <p:nvPr/>
        </p:nvSpPr>
        <p:spPr>
          <a:xfrm>
            <a:off x="80433" y="11113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0" rIns="34275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fld id="{00000000-1234-1234-1234-123412341234}" type="slidenum">
              <a:rPr lang="en-US" sz="7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53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3"/>
          <p:cNvSpPr txBox="1">
            <a:spLocks noGrp="1"/>
          </p:cNvSpPr>
          <p:nvPr>
            <p:ph type="body" idx="1"/>
          </p:nvPr>
        </p:nvSpPr>
        <p:spPr>
          <a:xfrm>
            <a:off x="1265773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53"/>
          <p:cNvSpPr txBox="1">
            <a:spLocks noGrp="1"/>
          </p:cNvSpPr>
          <p:nvPr>
            <p:ph type="body" idx="2"/>
          </p:nvPr>
        </p:nvSpPr>
        <p:spPr>
          <a:xfrm>
            <a:off x="6502400" y="1211580"/>
            <a:ext cx="5039784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 Horizontal">
  <p:cSld name="1_Two Content Horizonta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4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4"/>
          <p:cNvSpPr txBox="1">
            <a:spLocks noGrp="1"/>
          </p:cNvSpPr>
          <p:nvPr>
            <p:ph type="body" idx="1"/>
          </p:nvPr>
        </p:nvSpPr>
        <p:spPr>
          <a:xfrm>
            <a:off x="1265036" y="1211584"/>
            <a:ext cx="10277149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body" idx="2"/>
          </p:nvPr>
        </p:nvSpPr>
        <p:spPr>
          <a:xfrm>
            <a:off x="1265773" y="3788421"/>
            <a:ext cx="10276417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hree Content">
  <p:cSld name="1_Three Conte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5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body" idx="1"/>
          </p:nvPr>
        </p:nvSpPr>
        <p:spPr>
          <a:xfrm>
            <a:off x="1265773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body" idx="2"/>
          </p:nvPr>
        </p:nvSpPr>
        <p:spPr>
          <a:xfrm>
            <a:off x="6502400" y="1211582"/>
            <a:ext cx="5039784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body" idx="3"/>
          </p:nvPr>
        </p:nvSpPr>
        <p:spPr>
          <a:xfrm>
            <a:off x="6502400" y="3783332"/>
            <a:ext cx="5039784" cy="244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our Content">
  <p:cSld name="1_Four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6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6"/>
          <p:cNvSpPr txBox="1">
            <a:spLocks noGrp="1"/>
          </p:cNvSpPr>
          <p:nvPr>
            <p:ph type="body" idx="1"/>
          </p:nvPr>
        </p:nvSpPr>
        <p:spPr>
          <a:xfrm>
            <a:off x="1265773" y="1211582"/>
            <a:ext cx="5050367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6"/>
          <p:cNvSpPr txBox="1">
            <a:spLocks noGrp="1"/>
          </p:cNvSpPr>
          <p:nvPr>
            <p:ph type="body" idx="2"/>
          </p:nvPr>
        </p:nvSpPr>
        <p:spPr>
          <a:xfrm>
            <a:off x="1274239" y="3787484"/>
            <a:ext cx="5041900" cy="243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56"/>
          <p:cNvSpPr txBox="1">
            <a:spLocks noGrp="1"/>
          </p:cNvSpPr>
          <p:nvPr>
            <p:ph type="body" idx="3"/>
          </p:nvPr>
        </p:nvSpPr>
        <p:spPr>
          <a:xfrm>
            <a:off x="6502400" y="1211582"/>
            <a:ext cx="5039784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56"/>
          <p:cNvSpPr txBox="1">
            <a:spLocks noGrp="1"/>
          </p:cNvSpPr>
          <p:nvPr>
            <p:ph type="body" idx="4"/>
          </p:nvPr>
        </p:nvSpPr>
        <p:spPr>
          <a:xfrm>
            <a:off x="6502400" y="3787484"/>
            <a:ext cx="5039784" cy="243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727ADD-D432-4F31-86BB-446B7A676F3D}"/>
              </a:ext>
            </a:extLst>
          </p:cNvPr>
          <p:cNvSpPr/>
          <p:nvPr userDrawn="1"/>
        </p:nvSpPr>
        <p:spPr>
          <a:xfrm>
            <a:off x="6096000" y="0"/>
            <a:ext cx="6096000" cy="68579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5126"/>
            <a:ext cx="5364477" cy="1097915"/>
          </a:xfrm>
        </p:spPr>
        <p:txBody>
          <a:bodyPr/>
          <a:lstStyle/>
          <a:p>
            <a:r>
              <a:rPr lang="en-US" dirty="0"/>
              <a:t>Data slide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365126"/>
            <a:ext cx="5364480" cy="5811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2208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1515"/>
                </a:solidFill>
              </a:defRPr>
            </a:lvl1pPr>
          </a:lstStyle>
          <a:p>
            <a:fld id="{177CE274-8713-884F-B04F-B6B90AF4196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6B76A3-7B3B-66A5-E020-61F692A2D0A8}"/>
              </a:ext>
            </a:extLst>
          </p:cNvPr>
          <p:cNvCxnSpPr>
            <a:cxnSpLocks/>
          </p:cNvCxnSpPr>
          <p:nvPr userDrawn="1"/>
        </p:nvCxnSpPr>
        <p:spPr>
          <a:xfrm>
            <a:off x="426720" y="6356351"/>
            <a:ext cx="1133856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F355CC0-2C4B-EFBA-AB4F-7F83741CD6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567" y="1602029"/>
            <a:ext cx="5363631" cy="4575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Google Shape;14;p26" title="Stanford University">
            <a:extLst>
              <a:ext uri="{FF2B5EF4-FFF2-40B4-BE49-F238E27FC236}">
                <a16:creationId xmlns:a16="http://schemas.microsoft.com/office/drawing/2014/main" id="{F23A5622-2B3D-E550-24D8-DD5BC38B542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129185" y="6475414"/>
            <a:ext cx="2423583" cy="223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6687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26720" y="365126"/>
            <a:ext cx="11338560" cy="109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902208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Google Shape;24;p4"/>
          <p:cNvCxnSpPr/>
          <p:nvPr/>
        </p:nvCxnSpPr>
        <p:spPr>
          <a:xfrm>
            <a:off x="426720" y="6356351"/>
            <a:ext cx="113385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26720" y="1600200"/>
            <a:ext cx="11338400" cy="457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548640" marR="0" lvl="0" indent="-44958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rial"/>
              <a:buChar char="•"/>
              <a:defRPr sz="27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097280" marR="0" lvl="1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45920" marR="0" lvl="2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94560" marR="0" lvl="3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43200" marR="0" lvl="4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291840" marR="0" lvl="5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40480" marR="0" lvl="6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389120" marR="0" lvl="7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937760" marR="0" lvl="8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6242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1E94-C68F-5750-92A0-37C77490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C6381-3B72-3F52-F509-5FB8289B1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BDC38-922B-D555-C3DB-6E25E140D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01F1-57D8-41E7-B8A6-583D3236F0E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9A40-39A4-7463-A18B-1D8B962AC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2B852-1F71-A216-E816-0FE9B5D9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16D0-D3B9-4F5D-8A19-A5E8C5023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32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bkg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850A2D-1B7D-8A2D-30A7-5B07DBBD327C}"/>
              </a:ext>
            </a:extLst>
          </p:cNvPr>
          <p:cNvSpPr/>
          <p:nvPr userDrawn="1"/>
        </p:nvSpPr>
        <p:spPr>
          <a:xfrm>
            <a:off x="0" y="1600201"/>
            <a:ext cx="12192000" cy="4756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5126"/>
            <a:ext cx="11338560" cy="1097915"/>
          </a:xfrm>
        </p:spPr>
        <p:txBody>
          <a:bodyPr/>
          <a:lstStyle/>
          <a:p>
            <a:r>
              <a:rPr lang="en-US" dirty="0"/>
              <a:t>Content w/background – title one 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2208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340B6C-CA73-B044-A89C-37F5E5CDE0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897999A-5CCE-3781-664B-3FA2924D18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567" y="1780693"/>
            <a:ext cx="113385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3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1265767" y="479426"/>
            <a:ext cx="10276417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1265767" y="1204914"/>
            <a:ext cx="10276417" cy="50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518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36"/>
              <a:buFont typeface="Arial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sldNum" idx="12"/>
          </p:nvPr>
        </p:nvSpPr>
        <p:spPr>
          <a:xfrm>
            <a:off x="146051" y="6415089"/>
            <a:ext cx="1128183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26"/>
          <p:cNvSpPr/>
          <p:nvPr/>
        </p:nvSpPr>
        <p:spPr>
          <a:xfrm>
            <a:off x="0" y="1"/>
            <a:ext cx="609600" cy="6867525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26" title="Stanford University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129185" y="6475414"/>
            <a:ext cx="2423583" cy="2238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89" r:id="rId11"/>
    <p:sldLayoutId id="2147483692" r:id="rId12"/>
    <p:sldLayoutId id="2147483693" r:id="rId13"/>
    <p:sldLayoutId id="2147483694" r:id="rId14"/>
  </p:sldLayoutIdLst>
  <p:transition spd="slow"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nfordiris.com/" TargetMode="External"/><Relationship Id="rId2" Type="http://schemas.openxmlformats.org/officeDocument/2006/relationships/hyperlink" Target="https://profiles.stanford.edu/avnesh-thako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finder.stanford.edu/technology/customizable-modular-catheter-hemodialysis-patients-all-age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patentscope.wipo.int/search/en/detail.jsf?docId=WO202116320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tanfordotl" TargetMode="External"/><Relationship Id="rId3" Type="http://schemas.openxmlformats.org/officeDocument/2006/relationships/hyperlink" Target="https://otl.stanford.edu/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company/stanfordofficeoftechnologylicensing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hyperlink" Target="https://docs.google.com/forms/d/e/1FAIpQLScsKr1JkpP9mpE0ZjH7GV1QQkFKqUvOaXgCPyXW4a_HdbrW5g/viewform?signup_email=chelseaklongwell@gmail.com&amp;submit=Sign+up+today!" TargetMode="External"/><Relationship Id="rId4" Type="http://schemas.openxmlformats.org/officeDocument/2006/relationships/hyperlink" Target="mailto:otl-connect@stanford.edu" TargetMode="Externa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"/>
          <p:cNvSpPr txBox="1">
            <a:spLocks noGrp="1"/>
          </p:cNvSpPr>
          <p:nvPr>
            <p:ph type="subTitle" idx="2"/>
          </p:nvPr>
        </p:nvSpPr>
        <p:spPr>
          <a:xfrm>
            <a:off x="1981200" y="2977784"/>
            <a:ext cx="8229600" cy="144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4300" dirty="0">
                <a:latin typeface="Source Sans Pro"/>
                <a:ea typeface="Source Sans Pro"/>
                <a:cs typeface="Source Sans Pro"/>
                <a:sym typeface="Source Sans Pro"/>
              </a:rPr>
              <a:t>Innovate with Stanford:</a:t>
            </a:r>
            <a:endParaRPr sz="31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 sz="2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Dr. </a:t>
            </a:r>
            <a:r>
              <a:rPr lang="en-US" sz="28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Avnesh Thakor </a:t>
            </a:r>
            <a:r>
              <a:rPr lang="en-US" sz="2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HEMODIALYSIS CATHETER</a:t>
            </a:r>
            <a:endParaRPr sz="28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4" name="Google Shape;224;p1"/>
          <p:cNvSpPr txBox="1"/>
          <p:nvPr/>
        </p:nvSpPr>
        <p:spPr>
          <a:xfrm>
            <a:off x="610647" y="6412468"/>
            <a:ext cx="237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Apr 2024</a:t>
            </a:r>
            <a:endParaRPr sz="1400" i="0" u="none" strike="noStrike" cap="none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25" name="Google Shape;225;p1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171" y="1416002"/>
            <a:ext cx="9957651" cy="14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0F2B7-82BE-B813-3252-3CF146A3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77CE274-8713-884F-B04F-B6B90AF41963}" type="slidenum">
              <a:rPr lang="en-US" smtClean="0"/>
              <a:pPr algn="r"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D8954-917F-0859-84F3-A189FE10DE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65036" y="1602029"/>
            <a:ext cx="4635022" cy="4575658"/>
          </a:xfrm>
        </p:spPr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Dr. Avnesh Thakor, MD, PhD</a:t>
            </a:r>
            <a:endParaRPr lang="en-US" dirty="0"/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Adult and pediatric Interventional Radiologist and Physician-Scientist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Member, Royal College of Radiologists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Fellow of the Society of Interventional Radiology</a:t>
            </a:r>
          </a:p>
          <a:p>
            <a:pPr marL="685800" lvl="1" indent="0">
              <a:buNone/>
            </a:pP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Focus on precision therapies and therapeutic delivery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B909ED-47B1-05C4-6577-217EF9A3C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035" y="479389"/>
            <a:ext cx="4526163" cy="650699"/>
          </a:xfrm>
        </p:spPr>
        <p:txBody>
          <a:bodyPr/>
          <a:lstStyle/>
          <a:p>
            <a:r>
              <a:rPr lang="en-US" dirty="0">
                <a:hlinkClick r:id="rId3"/>
              </a:rPr>
              <a:t>Interventional Radiology Innovation at Stanford (IRIS)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628FD9-C303-F1D5-09C8-07F84D91B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056" y="359596"/>
            <a:ext cx="4714047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85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58EE-9688-BC40-F175-FCF31CEE5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company's company's company's company's company's company's company's company's company's company's company's company'&#10;&#10;Description automatically generated">
            <a:extLst>
              <a:ext uri="{FF2B5EF4-FFF2-40B4-BE49-F238E27FC236}">
                <a16:creationId xmlns:a16="http://schemas.microsoft.com/office/drawing/2014/main" id="{57389A9E-7052-2BCA-AA8E-84FF91035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144" y="2649908"/>
            <a:ext cx="2794508" cy="231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50B1FE-A83C-B256-0452-C993984F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hlinkClick r:id="rId3"/>
              </a:rPr>
              <a:t>S20-034</a:t>
            </a:r>
            <a:r>
              <a:rPr lang="en-US" sz="2400" dirty="0">
                <a:hlinkClick r:id="rId3"/>
              </a:rPr>
              <a:t>: A Customizable, Modular Catheter for Hemodialysis Patients of All Ages</a:t>
            </a:r>
            <a:endParaRPr lang="en-US" sz="2400" i="1" dirty="0">
              <a:hlinkClick r:id="rId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CCEDE-6260-EA62-0A26-988DA4EC2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767" y="1204914"/>
            <a:ext cx="3469519" cy="5018087"/>
          </a:xfrm>
        </p:spPr>
        <p:txBody>
          <a:bodyPr>
            <a:normAutofit/>
          </a:bodyPr>
          <a:lstStyle/>
          <a:p>
            <a:r>
              <a:rPr lang="en-US" b="1" dirty="0"/>
              <a:t>Summary: </a:t>
            </a:r>
            <a:r>
              <a:rPr lang="en-US" dirty="0"/>
              <a:t>AKA “Kid Cath”, a small caliber central venous catheter that has an adjustable cuff to allow for various lumen lengths.</a:t>
            </a:r>
          </a:p>
          <a:p>
            <a:endParaRPr lang="en-US" dirty="0"/>
          </a:p>
          <a:p>
            <a:r>
              <a:rPr lang="en-US" dirty="0"/>
              <a:t>Patent: </a:t>
            </a:r>
            <a:r>
              <a:rPr lang="en-US" sz="1800" dirty="0">
                <a:effectLst/>
                <a:hlinkClick r:id="rId4"/>
              </a:rPr>
              <a:t>PCT published 2021</a:t>
            </a:r>
            <a:endParaRPr lang="en-US" dirty="0"/>
          </a:p>
          <a:p>
            <a:endParaRPr lang="en-US" dirty="0"/>
          </a:p>
          <a:p>
            <a:r>
              <a:rPr lang="en-US" dirty="0"/>
              <a:t>Publication: No publication</a:t>
            </a:r>
          </a:p>
          <a:p>
            <a:endParaRPr lang="en-US" dirty="0"/>
          </a:p>
          <a:p>
            <a:r>
              <a:rPr lang="en-US" dirty="0"/>
              <a:t>Stage of Development: Proof of Concept</a:t>
            </a:r>
          </a:p>
        </p:txBody>
      </p:sp>
      <p:pic>
        <p:nvPicPr>
          <p:cNvPr id="5" name="Picture 4" descr="A diagram of a person's body&#10;&#10;Description automatically generated">
            <a:extLst>
              <a:ext uri="{FF2B5EF4-FFF2-40B4-BE49-F238E27FC236}">
                <a16:creationId xmlns:a16="http://schemas.microsoft.com/office/drawing/2014/main" id="{BAE799A1-45D1-1A99-5B67-4482D16E3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511" y="1360714"/>
            <a:ext cx="3743002" cy="2448125"/>
          </a:xfrm>
          <a:prstGeom prst="rect">
            <a:avLst/>
          </a:prstGeom>
        </p:spPr>
      </p:pic>
      <p:pic>
        <p:nvPicPr>
          <p:cNvPr id="11" name="Picture 10" descr="A diagram of a catheter&#10;&#10;Description automatically generated">
            <a:extLst>
              <a:ext uri="{FF2B5EF4-FFF2-40B4-BE49-F238E27FC236}">
                <a16:creationId xmlns:a16="http://schemas.microsoft.com/office/drawing/2014/main" id="{C184DF19-079E-01B8-BF5D-8A912F04C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0709" y="4039252"/>
            <a:ext cx="3391804" cy="185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93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BEBA52-92CE-D166-33EC-1813B149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340B6C-CA73-B044-A89C-37F5E5CDE01B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FB794-99A3-A6DD-5B25-489C08CBFA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Licensees</a:t>
            </a:r>
            <a:r>
              <a:rPr lang="en-US" sz="2000" dirty="0"/>
              <a:t> to commercialize this technology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Research partners/sponsors </a:t>
            </a:r>
            <a:r>
              <a:rPr lang="en-US" sz="2000" dirty="0"/>
              <a:t>to develop and commercialize this technology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Investors</a:t>
            </a:r>
            <a:r>
              <a:rPr lang="en-US" sz="2000" dirty="0"/>
              <a:t> to help fund and support the creation of a start-up company around this technology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CF8DC15-1951-32BD-E9CE-41B062895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</p:spPr>
        <p:txBody>
          <a:bodyPr/>
          <a:lstStyle/>
          <a:p>
            <a:r>
              <a:rPr lang="en-US" b="1" dirty="0"/>
              <a:t>What Stanford is seeking:</a:t>
            </a:r>
          </a:p>
        </p:txBody>
      </p:sp>
    </p:spTree>
    <p:extLst>
      <p:ext uri="{BB962C8B-B14F-4D97-AF65-F5344CB8AC3E}">
        <p14:creationId xmlns:p14="http://schemas.microsoft.com/office/powerpoint/2010/main" val="81092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7"/>
          <p:cNvSpPr txBox="1">
            <a:spLocks noGrp="1"/>
          </p:cNvSpPr>
          <p:nvPr>
            <p:ph type="title"/>
          </p:nvPr>
        </p:nvSpPr>
        <p:spPr>
          <a:xfrm>
            <a:off x="1356000" y="638340"/>
            <a:ext cx="9479880" cy="10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840" rIns="0" bIns="54840" anchor="ctr" anchorCtr="0">
            <a:normAutofit/>
          </a:bodyPr>
          <a:lstStyle/>
          <a:p>
            <a:pPr algn="ctr">
              <a:buSzPts val="3200"/>
            </a:pPr>
            <a:r>
              <a:rPr lang="en-US" b="1" dirty="0"/>
              <a:t>Contact Us</a:t>
            </a:r>
            <a:endParaRPr b="1" dirty="0"/>
          </a:p>
        </p:txBody>
      </p:sp>
      <p:cxnSp>
        <p:nvCxnSpPr>
          <p:cNvPr id="574" name="Google Shape;574;p57"/>
          <p:cNvCxnSpPr/>
          <p:nvPr/>
        </p:nvCxnSpPr>
        <p:spPr>
          <a:xfrm>
            <a:off x="993648" y="6356351"/>
            <a:ext cx="102045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5" name="Google Shape;575;p57"/>
          <p:cNvSpPr txBox="1">
            <a:spLocks noGrp="1"/>
          </p:cNvSpPr>
          <p:nvPr>
            <p:ph type="sldNum" idx="12"/>
          </p:nvPr>
        </p:nvSpPr>
        <p:spPr>
          <a:xfrm>
            <a:off x="8729472" y="6356351"/>
            <a:ext cx="2468880" cy="365040"/>
          </a:xfrm>
          <a:prstGeom prst="rect">
            <a:avLst/>
          </a:prstGeom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fld id="{00000000-1234-1234-1234-123412341234}" type="slidenum">
              <a:rPr lang="en-US"/>
              <a:pPr/>
              <a:t>5</a:t>
            </a:fld>
            <a:endParaRPr/>
          </a:p>
        </p:txBody>
      </p:sp>
      <p:sp>
        <p:nvSpPr>
          <p:cNvPr id="576" name="Google Shape;576;p57"/>
          <p:cNvSpPr/>
          <p:nvPr/>
        </p:nvSpPr>
        <p:spPr>
          <a:xfrm>
            <a:off x="3409265" y="2512315"/>
            <a:ext cx="5373360" cy="232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pPr algn="ctr">
              <a:buSzPts val="2000"/>
            </a:pPr>
            <a:r>
              <a:rPr lang="en-US" sz="2400" dirty="0">
                <a:latin typeface="Source Sans Pro"/>
                <a:ea typeface="Source Sans Pro"/>
                <a:cs typeface="Source Sans Pro"/>
                <a:sym typeface="Source Sans Pro"/>
              </a:rPr>
              <a:t>415 Broadway Street, 2nd Floor, </a:t>
            </a:r>
            <a:endParaRPr sz="168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buSzPts val="2000"/>
            </a:pPr>
            <a:r>
              <a:rPr lang="en-US" sz="2400" dirty="0">
                <a:latin typeface="Source Sans Pro"/>
                <a:ea typeface="Source Sans Pro"/>
                <a:cs typeface="Source Sans Pro"/>
                <a:sym typeface="Source Sans Pro"/>
              </a:rPr>
              <a:t>Redwood City, CA 94063</a:t>
            </a:r>
            <a:endParaRPr sz="168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buSzPts val="2000"/>
            </a:pPr>
            <a:r>
              <a:rPr lang="en-US" sz="2400" u="sng" dirty="0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otl.stanford.edu</a:t>
            </a:r>
            <a:endParaRPr sz="2400" dirty="0">
              <a:solidFill>
                <a:srgbClr val="3333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buSzPts val="2000"/>
            </a:pPr>
            <a:r>
              <a:rPr lang="en-US" sz="2400" u="sng" dirty="0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otl-connect@stanford.edu</a:t>
            </a:r>
            <a:endParaRPr sz="2400" dirty="0">
              <a:solidFill>
                <a:srgbClr val="3333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77" name="Google Shape;577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9201" y="1846146"/>
            <a:ext cx="6453601" cy="93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l="7670" r="7670"/>
          <a:stretch/>
        </p:blipFill>
        <p:spPr>
          <a:xfrm>
            <a:off x="3392480" y="4686265"/>
            <a:ext cx="1033258" cy="122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57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l="28835" r="28835" b="9698"/>
          <a:stretch/>
        </p:blipFill>
        <p:spPr>
          <a:xfrm>
            <a:off x="4635870" y="4900514"/>
            <a:ext cx="742320" cy="792000"/>
          </a:xfrm>
          <a:prstGeom prst="roundRect">
            <a:avLst>
              <a:gd name="adj" fmla="val 28049"/>
            </a:avLst>
          </a:prstGeom>
          <a:noFill/>
          <a:ln>
            <a:noFill/>
          </a:ln>
        </p:spPr>
      </p:pic>
      <p:sp>
        <p:nvSpPr>
          <p:cNvPr id="580" name="Google Shape;580;p57">
            <a:hlinkClick r:id="rId10"/>
          </p:cNvPr>
          <p:cNvSpPr/>
          <p:nvPr/>
        </p:nvSpPr>
        <p:spPr>
          <a:xfrm>
            <a:off x="5795010" y="4900499"/>
            <a:ext cx="1710720" cy="792000"/>
          </a:xfrm>
          <a:prstGeom prst="roundRect">
            <a:avLst>
              <a:gd name="adj" fmla="val 16667"/>
            </a:avLst>
          </a:prstGeom>
          <a:solidFill>
            <a:srgbClr val="A4001D"/>
          </a:solidFill>
          <a:ln>
            <a:noFill/>
          </a:ln>
        </p:spPr>
        <p:txBody>
          <a:bodyPr spcFirstLastPara="1" wrap="square" lIns="109710" tIns="54840" rIns="109710" bIns="54840" anchor="t" anchorCtr="0">
            <a:noAutofit/>
          </a:bodyPr>
          <a:lstStyle/>
          <a:p>
            <a:pPr algn="ctr">
              <a:lnSpc>
                <a:spcPct val="107000"/>
              </a:lnSpc>
              <a:buSzPts val="1600"/>
            </a:pPr>
            <a:r>
              <a:rPr lang="en-US" sz="204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SPOTLIGHT</a:t>
            </a:r>
            <a:r>
              <a:rPr lang="en-US" sz="2040"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04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Newsletter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81" name="Google Shape;581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22551" y="4858049"/>
            <a:ext cx="876960" cy="876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SU_Preso_4x3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174</Words>
  <Application>Microsoft Office PowerPoint</Application>
  <PresentationFormat>Widescreen</PresentationFormat>
  <Paragraphs>34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Source Sans Pro</vt:lpstr>
      <vt:lpstr>2_SU_Preso_4x3_v6</vt:lpstr>
      <vt:lpstr>PowerPoint Presentation</vt:lpstr>
      <vt:lpstr>Interventional Radiology Innovation at Stanford (IRIS)</vt:lpstr>
      <vt:lpstr>S20-034: A Customizable, Modular Catheter for Hemodialysis Patients of All Ages</vt:lpstr>
      <vt:lpstr>What Stanford is seeking: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Ying-Li Chen</dc:creator>
  <cp:lastModifiedBy>Risa Gearhart</cp:lastModifiedBy>
  <cp:revision>24</cp:revision>
  <dcterms:created xsi:type="dcterms:W3CDTF">2020-07-07T14:52:59Z</dcterms:created>
  <dcterms:modified xsi:type="dcterms:W3CDTF">2024-04-19T14:39:53Z</dcterms:modified>
</cp:coreProperties>
</file>