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1"/>
  </p:notesMasterIdLst>
  <p:sldIdLst>
    <p:sldId id="256" r:id="rId2"/>
    <p:sldId id="305" r:id="rId3"/>
    <p:sldId id="309" r:id="rId4"/>
    <p:sldId id="258" r:id="rId5"/>
    <p:sldId id="316" r:id="rId6"/>
    <p:sldId id="279" r:id="rId7"/>
    <p:sldId id="314" r:id="rId8"/>
    <p:sldId id="263" r:id="rId9"/>
    <p:sldId id="265" r:id="rId10"/>
    <p:sldId id="264" r:id="rId11"/>
    <p:sldId id="266" r:id="rId12"/>
    <p:sldId id="317" r:id="rId13"/>
    <p:sldId id="313" r:id="rId14"/>
    <p:sldId id="315" r:id="rId15"/>
    <p:sldId id="268" r:id="rId16"/>
    <p:sldId id="269" r:id="rId17"/>
    <p:sldId id="270" r:id="rId18"/>
    <p:sldId id="312" r:id="rId19"/>
    <p:sldId id="290" r:id="rId20"/>
  </p:sldIdLst>
  <p:sldSz cx="12192000" cy="6858000"/>
  <p:notesSz cx="6858000" cy="9296400"/>
  <p:embeddedFontLst>
    <p:embeddedFont>
      <p:font typeface="Georgia" panose="02040502050405020303" pitchFamily="18" charset="0"/>
      <p:regular r:id="rId22"/>
      <p:bold r:id="rId23"/>
      <p:italic r:id="rId24"/>
      <p:boldItalic r:id="rId25"/>
    </p:embeddedFont>
    <p:embeddedFont>
      <p:font typeface="Source Sans Pro" panose="020B0503030403020204" pitchFamily="34" charset="0"/>
      <p:regular r:id="rId26"/>
      <p:bold r:id="rId27"/>
      <p:italic r:id="rId28"/>
      <p:boldItalic r:id="rId2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8" roundtripDataSignature="AMtx7mhACJD0JiGzdfFFoTXiR4xb4perX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15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48" Type="http://customschemas.google.com/relationships/presentationmetadata" Target="metadata"/><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2"/>
            <a:ext cx="2971800" cy="466434"/>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2"/>
            <a:ext cx="2971800" cy="466434"/>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73891"/>
            <a:ext cx="5486400" cy="366045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967"/>
            <a:ext cx="2971800" cy="466433"/>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1:notes"/>
          <p:cNvSpPr txBox="1">
            <a:spLocks noGrp="1"/>
          </p:cNvSpPr>
          <p:nvPr>
            <p:ph type="body" idx="1"/>
          </p:nvPr>
        </p:nvSpPr>
        <p:spPr>
          <a:xfrm>
            <a:off x="685800" y="4473891"/>
            <a:ext cx="5486400" cy="3660459"/>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Ying-Li</a:t>
            </a:r>
            <a:endParaRPr/>
          </a:p>
        </p:txBody>
      </p:sp>
      <p:sp>
        <p:nvSpPr>
          <p:cNvPr id="221" name="Google Shape;221;p1: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9"/>
        <p:cNvGrpSpPr/>
        <p:nvPr/>
      </p:nvGrpSpPr>
      <p:grpSpPr>
        <a:xfrm>
          <a:off x="0" y="0"/>
          <a:ext cx="0" cy="0"/>
          <a:chOff x="0" y="0"/>
          <a:chExt cx="0" cy="0"/>
        </a:xfrm>
      </p:grpSpPr>
      <p:sp>
        <p:nvSpPr>
          <p:cNvPr id="570" name="Google Shape;570;g20a4dcb3f61_1_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highlight>
                <a:schemeClr val="accent4"/>
              </a:highlight>
            </a:endParaRPr>
          </a:p>
        </p:txBody>
      </p:sp>
      <p:sp>
        <p:nvSpPr>
          <p:cNvPr id="571" name="Google Shape;571;g20a4dcb3f61_1_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p:cSld name="Title Slide">
    <p:spTree>
      <p:nvGrpSpPr>
        <p:cNvPr id="1" name="Shape 15"/>
        <p:cNvGrpSpPr/>
        <p:nvPr/>
      </p:nvGrpSpPr>
      <p:grpSpPr>
        <a:xfrm>
          <a:off x="0" y="0"/>
          <a:ext cx="0" cy="0"/>
          <a:chOff x="0" y="0"/>
          <a:chExt cx="0" cy="0"/>
        </a:xfrm>
      </p:grpSpPr>
      <p:sp>
        <p:nvSpPr>
          <p:cNvPr id="16" name="Google Shape;16;p27"/>
          <p:cNvSpPr/>
          <p:nvPr/>
        </p:nvSpPr>
        <p:spPr>
          <a:xfrm>
            <a:off x="1" y="6410325"/>
            <a:ext cx="12206817" cy="457200"/>
          </a:xfrm>
          <a:prstGeom prst="rect">
            <a:avLst/>
          </a:prstGeom>
          <a:solidFill>
            <a:srgbClr val="8C1515"/>
          </a:solidFill>
          <a:ln w="9525" cap="flat" cmpd="sng">
            <a:solidFill>
              <a:srgbClr val="8C1515"/>
            </a:solidFill>
            <a:prstDash val="solid"/>
            <a:miter lim="800000"/>
            <a:headEnd type="none" w="sm" len="sm"/>
            <a:tailEnd type="none" w="sm" len="sm"/>
          </a:ln>
          <a:effectLst>
            <a:outerShdw blurRad="38100" dist="25401" dir="2700000" algn="br" rotWithShape="0">
              <a:srgbClr val="808080">
                <a:alpha val="5843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17" name="Google Shape;17;p27" title="Stanford University"/>
          <p:cNvPicPr preferRelativeResize="0"/>
          <p:nvPr/>
        </p:nvPicPr>
        <p:blipFill rotWithShape="1">
          <a:blip r:embed="rId2">
            <a:alphaModFix/>
          </a:blip>
          <a:srcRect/>
          <a:stretch/>
        </p:blipFill>
        <p:spPr>
          <a:xfrm>
            <a:off x="9268885" y="6510339"/>
            <a:ext cx="2425700" cy="223837"/>
          </a:xfrm>
          <a:prstGeom prst="rect">
            <a:avLst/>
          </a:prstGeom>
          <a:noFill/>
          <a:ln>
            <a:noFill/>
          </a:ln>
        </p:spPr>
      </p:pic>
      <p:sp>
        <p:nvSpPr>
          <p:cNvPr id="18" name="Google Shape;18;p27"/>
          <p:cNvSpPr txBox="1">
            <a:spLocks noGrp="1"/>
          </p:cNvSpPr>
          <p:nvPr>
            <p:ph type="ctrTitle"/>
          </p:nvPr>
        </p:nvSpPr>
        <p:spPr>
          <a:xfrm>
            <a:off x="609600" y="2397167"/>
            <a:ext cx="10972800" cy="824631"/>
          </a:xfrm>
          <a:prstGeom prst="rect">
            <a:avLst/>
          </a:prstGeom>
          <a:noFill/>
          <a:ln>
            <a:noFill/>
          </a:ln>
        </p:spPr>
        <p:txBody>
          <a:bodyPr spcFirstLastPara="1" wrap="square" lIns="0" tIns="45700" rIns="91425" bIns="45700" anchor="b" anchorCtr="0">
            <a:noAutofit/>
          </a:bodyPr>
          <a:lstStyle>
            <a:lvl1pPr lvl="0" algn="ctr">
              <a:lnSpc>
                <a:spcPct val="85000"/>
              </a:lnSpc>
              <a:spcBef>
                <a:spcPts val="0"/>
              </a:spcBef>
              <a:spcAft>
                <a:spcPts val="0"/>
              </a:spcAft>
              <a:buSzPts val="1400"/>
              <a:buNone/>
              <a:defRPr sz="3600">
                <a:solidFill>
                  <a:schemeClr val="dk1"/>
                </a:solidFill>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19" name="Google Shape;19;p27"/>
          <p:cNvSpPr txBox="1">
            <a:spLocks noGrp="1"/>
          </p:cNvSpPr>
          <p:nvPr>
            <p:ph type="body" idx="1"/>
          </p:nvPr>
        </p:nvSpPr>
        <p:spPr>
          <a:xfrm>
            <a:off x="2137834" y="4798696"/>
            <a:ext cx="8079317" cy="274320"/>
          </a:xfrm>
          <a:prstGeom prst="rect">
            <a:avLst/>
          </a:prstGeom>
          <a:noFill/>
          <a:ln>
            <a:noFill/>
          </a:ln>
        </p:spPr>
        <p:txBody>
          <a:bodyPr spcFirstLastPara="1" wrap="square" lIns="0" tIns="45700" rIns="0" bIns="45700" anchor="ctr" anchorCtr="1">
            <a:noAutofit/>
          </a:bodyPr>
          <a:lstStyle>
            <a:lvl1pPr marL="457200" lvl="0" indent="-228600" algn="ctr">
              <a:lnSpc>
                <a:spcPct val="100000"/>
              </a:lnSpc>
              <a:spcBef>
                <a:spcPts val="360"/>
              </a:spcBef>
              <a:spcAft>
                <a:spcPts val="0"/>
              </a:spcAft>
              <a:buSzPts val="1800"/>
              <a:buNone/>
              <a:defRPr sz="1800" cap="none">
                <a:solidFill>
                  <a:srgbClr val="595959"/>
                </a:solidFill>
              </a:defRPr>
            </a:lvl1pPr>
            <a:lvl2pPr marL="914400" lvl="1" indent="-228600" algn="l">
              <a:lnSpc>
                <a:spcPct val="100000"/>
              </a:lnSpc>
              <a:spcBef>
                <a:spcPts val="360"/>
              </a:spcBef>
              <a:spcAft>
                <a:spcPts val="0"/>
              </a:spcAft>
              <a:buSzPts val="1800"/>
              <a:buNone/>
              <a:defRPr/>
            </a:lvl2pPr>
            <a:lvl3pPr marL="1371600" lvl="2" indent="-228600" algn="l">
              <a:lnSpc>
                <a:spcPct val="100000"/>
              </a:lnSpc>
              <a:spcBef>
                <a:spcPts val="360"/>
              </a:spcBef>
              <a:spcAft>
                <a:spcPts val="0"/>
              </a:spcAft>
              <a:buSzPts val="1836"/>
              <a:buNone/>
              <a:defRPr/>
            </a:lvl3pPr>
            <a:lvl4pPr marL="1828800" lvl="3" indent="-228600" algn="l">
              <a:lnSpc>
                <a:spcPct val="100000"/>
              </a:lnSpc>
              <a:spcBef>
                <a:spcPts val="360"/>
              </a:spcBef>
              <a:spcAft>
                <a:spcPts val="0"/>
              </a:spcAft>
              <a:buSzPts val="1800"/>
              <a:buNone/>
              <a:defRPr/>
            </a:lvl4pPr>
            <a:lvl5pPr marL="2286000" lvl="4" indent="-228600" algn="l">
              <a:lnSpc>
                <a:spcPct val="100000"/>
              </a:lnSpc>
              <a:spcBef>
                <a:spcPts val="360"/>
              </a:spcBef>
              <a:spcAft>
                <a:spcPts val="0"/>
              </a:spcAft>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0" name="Google Shape;20;p27"/>
          <p:cNvSpPr txBox="1">
            <a:spLocks noGrp="1"/>
          </p:cNvSpPr>
          <p:nvPr>
            <p:ph type="subTitle" idx="2"/>
          </p:nvPr>
        </p:nvSpPr>
        <p:spPr>
          <a:xfrm>
            <a:off x="609600" y="3221798"/>
            <a:ext cx="10972800" cy="615863"/>
          </a:xfrm>
          <a:prstGeom prst="rect">
            <a:avLst/>
          </a:prstGeom>
          <a:noFill/>
          <a:ln>
            <a:noFill/>
          </a:ln>
        </p:spPr>
        <p:txBody>
          <a:bodyPr spcFirstLastPara="1" wrap="square" lIns="0" tIns="45700" rIns="0" bIns="45700" anchor="t" anchorCtr="0">
            <a:noAutofit/>
          </a:bodyPr>
          <a:lstStyle>
            <a:lvl1pPr lvl="0" algn="ctr">
              <a:lnSpc>
                <a:spcPct val="100000"/>
              </a:lnSpc>
              <a:spcBef>
                <a:spcPts val="400"/>
              </a:spcBef>
              <a:spcAft>
                <a:spcPts val="0"/>
              </a:spcAft>
              <a:buSzPts val="2000"/>
              <a:buNone/>
              <a:defRPr sz="2000" cap="small">
                <a:solidFill>
                  <a:srgbClr val="A4001D"/>
                </a:solidFill>
              </a:defRPr>
            </a:lvl1pPr>
            <a:lvl2pPr lvl="1" algn="ctr">
              <a:lnSpc>
                <a:spcPct val="100000"/>
              </a:lnSpc>
              <a:spcBef>
                <a:spcPts val="360"/>
              </a:spcBef>
              <a:spcAft>
                <a:spcPts val="0"/>
              </a:spcAft>
              <a:buSzPts val="1800"/>
              <a:buNone/>
              <a:defRPr>
                <a:solidFill>
                  <a:srgbClr val="888888"/>
                </a:solidFill>
              </a:defRPr>
            </a:lvl2pPr>
            <a:lvl3pPr lvl="2" algn="ctr">
              <a:lnSpc>
                <a:spcPct val="100000"/>
              </a:lnSpc>
              <a:spcBef>
                <a:spcPts val="360"/>
              </a:spcBef>
              <a:spcAft>
                <a:spcPts val="0"/>
              </a:spcAft>
              <a:buSzPts val="1836"/>
              <a:buNone/>
              <a:defRPr>
                <a:solidFill>
                  <a:srgbClr val="888888"/>
                </a:solidFill>
              </a:defRPr>
            </a:lvl3pPr>
            <a:lvl4pPr lvl="3" algn="ctr">
              <a:lnSpc>
                <a:spcPct val="100000"/>
              </a:lnSpc>
              <a:spcBef>
                <a:spcPts val="360"/>
              </a:spcBef>
              <a:spcAft>
                <a:spcPts val="0"/>
              </a:spcAft>
              <a:buSzPts val="1800"/>
              <a:buNone/>
              <a:defRPr>
                <a:solidFill>
                  <a:srgbClr val="888888"/>
                </a:solidFill>
              </a:defRPr>
            </a:lvl4pPr>
            <a:lvl5pPr lvl="4" algn="ctr">
              <a:lnSpc>
                <a:spcPct val="100000"/>
              </a:lnSpc>
              <a:spcBef>
                <a:spcPts val="360"/>
              </a:spcBef>
              <a:spcAft>
                <a:spcPts val="0"/>
              </a:spcAft>
              <a:buSzPts val="18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Tree>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Section Header">
  <p:cSld name="Section Header">
    <p:spTree>
      <p:nvGrpSpPr>
        <p:cNvPr id="1" name="Shape 30"/>
        <p:cNvGrpSpPr/>
        <p:nvPr/>
      </p:nvGrpSpPr>
      <p:grpSpPr>
        <a:xfrm>
          <a:off x="0" y="0"/>
          <a:ext cx="0" cy="0"/>
          <a:chOff x="0" y="0"/>
          <a:chExt cx="0" cy="0"/>
        </a:xfrm>
      </p:grpSpPr>
      <p:sp>
        <p:nvSpPr>
          <p:cNvPr id="31" name="Google Shape;31;p46"/>
          <p:cNvSpPr/>
          <p:nvPr/>
        </p:nvSpPr>
        <p:spPr>
          <a:xfrm>
            <a:off x="1" y="6410325"/>
            <a:ext cx="12206817" cy="457200"/>
          </a:xfrm>
          <a:prstGeom prst="rect">
            <a:avLst/>
          </a:prstGeom>
          <a:solidFill>
            <a:srgbClr val="8C1515"/>
          </a:solidFill>
          <a:ln w="9525" cap="flat" cmpd="sng">
            <a:solidFill>
              <a:srgbClr val="8C1515"/>
            </a:solidFill>
            <a:prstDash val="solid"/>
            <a:miter lim="800000"/>
            <a:headEnd type="none" w="sm" len="sm"/>
            <a:tailEnd type="none" w="sm" len="sm"/>
          </a:ln>
          <a:effectLst>
            <a:outerShdw blurRad="38100" dist="25401" dir="2700000" algn="br" rotWithShape="0">
              <a:srgbClr val="808080">
                <a:alpha val="5843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32" name="Google Shape;32;p46" title="Stanford University"/>
          <p:cNvPicPr preferRelativeResize="0"/>
          <p:nvPr/>
        </p:nvPicPr>
        <p:blipFill rotWithShape="1">
          <a:blip r:embed="rId2">
            <a:alphaModFix/>
          </a:blip>
          <a:srcRect/>
          <a:stretch/>
        </p:blipFill>
        <p:spPr>
          <a:xfrm>
            <a:off x="9266767" y="6510339"/>
            <a:ext cx="2423584" cy="223837"/>
          </a:xfrm>
          <a:prstGeom prst="rect">
            <a:avLst/>
          </a:prstGeom>
          <a:noFill/>
          <a:ln>
            <a:noFill/>
          </a:ln>
        </p:spPr>
      </p:pic>
      <p:sp>
        <p:nvSpPr>
          <p:cNvPr id="33" name="Google Shape;33;p46"/>
          <p:cNvSpPr txBox="1">
            <a:spLocks noGrp="1"/>
          </p:cNvSpPr>
          <p:nvPr>
            <p:ph type="title"/>
          </p:nvPr>
        </p:nvSpPr>
        <p:spPr>
          <a:xfrm>
            <a:off x="2137838" y="2051687"/>
            <a:ext cx="3939116" cy="1234440"/>
          </a:xfrm>
          <a:prstGeom prst="rect">
            <a:avLst/>
          </a:prstGeom>
          <a:noFill/>
          <a:ln>
            <a:noFill/>
          </a:ln>
        </p:spPr>
        <p:txBody>
          <a:bodyPr spcFirstLastPara="1" wrap="square" lIns="0" tIns="45700" rIns="91425" bIns="45700" anchor="b" anchorCtr="0">
            <a:noAutofit/>
          </a:bodyPr>
          <a:lstStyle>
            <a:lvl1pPr lvl="0" algn="r">
              <a:lnSpc>
                <a:spcPct val="85000"/>
              </a:lnSpc>
              <a:spcBef>
                <a:spcPts val="0"/>
              </a:spcBef>
              <a:spcAft>
                <a:spcPts val="0"/>
              </a:spcAft>
              <a:buSzPts val="1400"/>
              <a:buNone/>
              <a:defRPr sz="2000" b="1">
                <a:solidFill>
                  <a:schemeClr val="dk1"/>
                </a:solidFill>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34" name="Google Shape;34;p46"/>
          <p:cNvSpPr txBox="1">
            <a:spLocks noGrp="1"/>
          </p:cNvSpPr>
          <p:nvPr>
            <p:ph type="body" idx="1"/>
          </p:nvPr>
        </p:nvSpPr>
        <p:spPr>
          <a:xfrm>
            <a:off x="2137838" y="3429000"/>
            <a:ext cx="3939116" cy="1243967"/>
          </a:xfrm>
          <a:prstGeom prst="rect">
            <a:avLst/>
          </a:prstGeom>
          <a:noFill/>
          <a:ln>
            <a:noFill/>
          </a:ln>
        </p:spPr>
        <p:txBody>
          <a:bodyPr spcFirstLastPara="1" wrap="square" lIns="0" tIns="45700" rIns="0" bIns="45700" anchor="t" anchorCtr="0">
            <a:normAutofit/>
          </a:bodyPr>
          <a:lstStyle>
            <a:lvl1pPr marL="457200" lvl="0" indent="-228600" algn="r">
              <a:lnSpc>
                <a:spcPct val="100000"/>
              </a:lnSpc>
              <a:spcBef>
                <a:spcPts val="240"/>
              </a:spcBef>
              <a:spcAft>
                <a:spcPts val="0"/>
              </a:spcAft>
              <a:buSzPts val="1200"/>
              <a:buNone/>
              <a:defRPr sz="1200" cap="none">
                <a:solidFill>
                  <a:srgbClr val="A4001D"/>
                </a:solidFill>
              </a:defRPr>
            </a:lvl1pPr>
            <a:lvl2pPr marL="914400" lvl="1" indent="-228600" algn="l">
              <a:lnSpc>
                <a:spcPct val="100000"/>
              </a:lnSpc>
              <a:spcBef>
                <a:spcPts val="240"/>
              </a:spcBef>
              <a:spcAft>
                <a:spcPts val="0"/>
              </a:spcAft>
              <a:buSzPts val="1200"/>
              <a:buNone/>
              <a:defRPr sz="1200"/>
            </a:lvl2pPr>
            <a:lvl3pPr marL="1371600" lvl="2" indent="-228600" algn="l">
              <a:lnSpc>
                <a:spcPct val="100000"/>
              </a:lnSpc>
              <a:spcBef>
                <a:spcPts val="200"/>
              </a:spcBef>
              <a:spcAft>
                <a:spcPts val="0"/>
              </a:spcAft>
              <a:buSzPts val="1020"/>
              <a:buNone/>
              <a:defRPr sz="1000"/>
            </a:lvl3pPr>
            <a:lvl4pPr marL="1828800" lvl="3" indent="-228600" algn="l">
              <a:lnSpc>
                <a:spcPct val="100000"/>
              </a:lnSpc>
              <a:spcBef>
                <a:spcPts val="180"/>
              </a:spcBef>
              <a:spcAft>
                <a:spcPts val="0"/>
              </a:spcAft>
              <a:buSzPts val="900"/>
              <a:buNone/>
              <a:defRPr sz="900"/>
            </a:lvl4pPr>
            <a:lvl5pPr marL="2286000" lvl="4" indent="-228600" algn="l">
              <a:lnSpc>
                <a:spcPct val="100000"/>
              </a:lnSpc>
              <a:spcBef>
                <a:spcPts val="180"/>
              </a:spcBef>
              <a:spcAft>
                <a:spcPts val="0"/>
              </a:spcAft>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35" name="Google Shape;35;p46"/>
          <p:cNvSpPr>
            <a:spLocks noGrp="1"/>
          </p:cNvSpPr>
          <p:nvPr>
            <p:ph type="pic" idx="2"/>
          </p:nvPr>
        </p:nvSpPr>
        <p:spPr>
          <a:xfrm>
            <a:off x="6220883" y="2046816"/>
            <a:ext cx="2601384" cy="2601384"/>
          </a:xfrm>
          <a:prstGeom prst="rect">
            <a:avLst/>
          </a:prstGeom>
          <a:noFill/>
          <a:ln w="44450" cap="flat" cmpd="sng">
            <a:solidFill>
              <a:schemeClr val="lt1"/>
            </a:solidFill>
            <a:prstDash val="solid"/>
            <a:round/>
            <a:headEnd type="none" w="sm" len="sm"/>
            <a:tailEnd type="none" w="sm" len="sm"/>
          </a:ln>
          <a:effectLst>
            <a:outerShdw blurRad="50800" dist="25400" dir="2700000" algn="tl" rotWithShape="0">
              <a:srgbClr val="000000">
                <a:alpha val="34509"/>
              </a:srgbClr>
            </a:outerShdw>
          </a:effectLst>
        </p:spPr>
      </p:sp>
    </p:spTree>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36"/>
        <p:cNvGrpSpPr/>
        <p:nvPr/>
      </p:nvGrpSpPr>
      <p:grpSpPr>
        <a:xfrm>
          <a:off x="0" y="0"/>
          <a:ext cx="0" cy="0"/>
          <a:chOff x="0" y="0"/>
          <a:chExt cx="0" cy="0"/>
        </a:xfrm>
      </p:grpSpPr>
      <p:sp>
        <p:nvSpPr>
          <p:cNvPr id="37" name="Google Shape;37;p47"/>
          <p:cNvSpPr txBox="1"/>
          <p:nvPr/>
        </p:nvSpPr>
        <p:spPr>
          <a:xfrm>
            <a:off x="80433" y="11113"/>
            <a:ext cx="609600" cy="609600"/>
          </a:xfrm>
          <a:prstGeom prst="rect">
            <a:avLst/>
          </a:prstGeom>
          <a:noFill/>
          <a:ln>
            <a:noFill/>
          </a:ln>
        </p:spPr>
        <p:txBody>
          <a:bodyPr spcFirstLastPara="1" wrap="square" lIns="45700" tIns="0" rIns="45700" bIns="0" anchor="ctr" anchorCtr="1">
            <a:noAutofit/>
          </a:bodyPr>
          <a:lstStyle/>
          <a:p>
            <a:pPr marL="0" marR="0" lvl="0" indent="0" algn="ctr" rtl="0">
              <a:lnSpc>
                <a:spcPct val="100000"/>
              </a:lnSpc>
              <a:spcBef>
                <a:spcPts val="0"/>
              </a:spcBef>
              <a:spcAft>
                <a:spcPts val="0"/>
              </a:spcAft>
              <a:buClr>
                <a:srgbClr val="000000"/>
              </a:buClr>
              <a:buSzPts val="1000"/>
              <a:buFont typeface="Arial"/>
              <a:buNone/>
            </a:pPr>
            <a:fld id="{00000000-1234-1234-1234-123412341234}" type="slidenum">
              <a:rPr lang="en-US" sz="1000" b="0" i="0" u="none" strike="noStrike" cap="none">
                <a:solidFill>
                  <a:srgbClr val="7F7F7F"/>
                </a:solidFill>
                <a:latin typeface="Arial"/>
                <a:ea typeface="Arial"/>
                <a:cs typeface="Arial"/>
                <a:sym typeface="Arial"/>
              </a:rPr>
              <a:t>‹#›</a:t>
            </a:fld>
            <a:endParaRPr sz="1000" b="0" i="0" u="none" strike="noStrike" cap="none">
              <a:solidFill>
                <a:srgbClr val="7F7F7F"/>
              </a:solidFill>
              <a:latin typeface="Arial"/>
              <a:ea typeface="Arial"/>
              <a:cs typeface="Arial"/>
              <a:sym typeface="Arial"/>
            </a:endParaRPr>
          </a:p>
        </p:txBody>
      </p:sp>
      <p:sp>
        <p:nvSpPr>
          <p:cNvPr id="38" name="Google Shape;38;p47"/>
          <p:cNvSpPr txBox="1">
            <a:spLocks noGrp="1"/>
          </p:cNvSpPr>
          <p:nvPr>
            <p:ph type="title"/>
          </p:nvPr>
        </p:nvSpPr>
        <p:spPr>
          <a:xfrm>
            <a:off x="1265035" y="479389"/>
            <a:ext cx="10277149" cy="650699"/>
          </a:xfrm>
          <a:prstGeom prst="rect">
            <a:avLst/>
          </a:prstGeom>
          <a:noFill/>
          <a:ln>
            <a:noFill/>
          </a:ln>
        </p:spPr>
        <p:txBody>
          <a:bodyPr spcFirstLastPara="1" wrap="square" lIns="0" tIns="45700" rIns="91425" bIns="45700" anchor="b" anchorCtr="0">
            <a:noAutofit/>
          </a:bodyPr>
          <a:lstStyle>
            <a:lvl1pPr lvl="0" algn="l">
              <a:lnSpc>
                <a:spcPct val="85000"/>
              </a:lnSpc>
              <a:spcBef>
                <a:spcPts val="0"/>
              </a:spcBef>
              <a:spcAft>
                <a:spcPts val="0"/>
              </a:spcAft>
              <a:buSzPts val="1400"/>
              <a:buNone/>
              <a:defRPr sz="2400">
                <a:solidFill>
                  <a:schemeClr val="lt2"/>
                </a:solidFill>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39" name="Google Shape;39;p47"/>
          <p:cNvSpPr txBox="1">
            <a:spLocks noGrp="1"/>
          </p:cNvSpPr>
          <p:nvPr>
            <p:ph type="body" idx="1"/>
          </p:nvPr>
        </p:nvSpPr>
        <p:spPr>
          <a:xfrm>
            <a:off x="1265771" y="1211580"/>
            <a:ext cx="5050367" cy="5012056"/>
          </a:xfrm>
          <a:prstGeom prst="rect">
            <a:avLst/>
          </a:prstGeom>
          <a:noFill/>
          <a:ln>
            <a:noFill/>
          </a:ln>
        </p:spPr>
        <p:txBody>
          <a:bodyPr spcFirstLastPara="1" wrap="square" lIns="0" tIns="45700" rIns="0" bIns="45700" anchor="t" anchorCtr="0">
            <a:normAutofit/>
          </a:bodyPr>
          <a:lstStyle>
            <a:lvl1pPr marL="457200" lvl="0" indent="-228600" algn="l">
              <a:lnSpc>
                <a:spcPct val="100000"/>
              </a:lnSpc>
              <a:spcBef>
                <a:spcPts val="360"/>
              </a:spcBef>
              <a:spcAft>
                <a:spcPts val="0"/>
              </a:spcAft>
              <a:buSzPts val="1400"/>
              <a:buNone/>
              <a:defRPr/>
            </a:lvl1pPr>
            <a:lvl2pPr marL="914400" lvl="1" indent="-342900" algn="l">
              <a:lnSpc>
                <a:spcPct val="100000"/>
              </a:lnSpc>
              <a:spcBef>
                <a:spcPts val="360"/>
              </a:spcBef>
              <a:spcAft>
                <a:spcPts val="0"/>
              </a:spcAft>
              <a:buSzPts val="1800"/>
              <a:buChar char="▪"/>
              <a:defRPr/>
            </a:lvl2pPr>
            <a:lvl3pPr marL="1371600" lvl="2" indent="-345186" algn="l">
              <a:lnSpc>
                <a:spcPct val="100000"/>
              </a:lnSpc>
              <a:spcBef>
                <a:spcPts val="360"/>
              </a:spcBef>
              <a:spcAft>
                <a:spcPts val="0"/>
              </a:spcAft>
              <a:buSzPts val="1836"/>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0" name="Google Shape;40;p47"/>
          <p:cNvSpPr txBox="1">
            <a:spLocks noGrp="1"/>
          </p:cNvSpPr>
          <p:nvPr>
            <p:ph type="body" idx="2"/>
          </p:nvPr>
        </p:nvSpPr>
        <p:spPr>
          <a:xfrm>
            <a:off x="6502400" y="1211580"/>
            <a:ext cx="5039784" cy="5012056"/>
          </a:xfrm>
          <a:prstGeom prst="rect">
            <a:avLst/>
          </a:prstGeom>
          <a:noFill/>
          <a:ln>
            <a:noFill/>
          </a:ln>
        </p:spPr>
        <p:txBody>
          <a:bodyPr spcFirstLastPara="1" wrap="square" lIns="0" tIns="45700" rIns="0" bIns="45700" anchor="t" anchorCtr="0">
            <a:normAutofit/>
          </a:bodyPr>
          <a:lstStyle>
            <a:lvl1pPr marL="457200" lvl="0" indent="-228600" algn="l">
              <a:lnSpc>
                <a:spcPct val="100000"/>
              </a:lnSpc>
              <a:spcBef>
                <a:spcPts val="360"/>
              </a:spcBef>
              <a:spcAft>
                <a:spcPts val="0"/>
              </a:spcAft>
              <a:buSzPts val="1400"/>
              <a:buNone/>
              <a:defRPr/>
            </a:lvl1pPr>
            <a:lvl2pPr marL="914400" lvl="1" indent="-342900" algn="l">
              <a:lnSpc>
                <a:spcPct val="100000"/>
              </a:lnSpc>
              <a:spcBef>
                <a:spcPts val="360"/>
              </a:spcBef>
              <a:spcAft>
                <a:spcPts val="0"/>
              </a:spcAft>
              <a:buSzPts val="1800"/>
              <a:buChar char="▪"/>
              <a:defRPr/>
            </a:lvl2pPr>
            <a:lvl3pPr marL="1371600" lvl="2" indent="-345186" algn="l">
              <a:lnSpc>
                <a:spcPct val="100000"/>
              </a:lnSpc>
              <a:spcBef>
                <a:spcPts val="360"/>
              </a:spcBef>
              <a:spcAft>
                <a:spcPts val="0"/>
              </a:spcAft>
              <a:buSzPts val="1836"/>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Horizontal">
  <p:cSld name="Two Content Horizontal">
    <p:spTree>
      <p:nvGrpSpPr>
        <p:cNvPr id="1" name="Shape 41"/>
        <p:cNvGrpSpPr/>
        <p:nvPr/>
      </p:nvGrpSpPr>
      <p:grpSpPr>
        <a:xfrm>
          <a:off x="0" y="0"/>
          <a:ext cx="0" cy="0"/>
          <a:chOff x="0" y="0"/>
          <a:chExt cx="0" cy="0"/>
        </a:xfrm>
      </p:grpSpPr>
      <p:sp>
        <p:nvSpPr>
          <p:cNvPr id="42" name="Google Shape;42;p48"/>
          <p:cNvSpPr txBox="1">
            <a:spLocks noGrp="1"/>
          </p:cNvSpPr>
          <p:nvPr>
            <p:ph type="title"/>
          </p:nvPr>
        </p:nvSpPr>
        <p:spPr>
          <a:xfrm>
            <a:off x="1265035" y="479389"/>
            <a:ext cx="10277149" cy="650699"/>
          </a:xfrm>
          <a:prstGeom prst="rect">
            <a:avLst/>
          </a:prstGeom>
          <a:noFill/>
          <a:ln>
            <a:noFill/>
          </a:ln>
        </p:spPr>
        <p:txBody>
          <a:bodyPr spcFirstLastPara="1" wrap="square" lIns="0" tIns="45700" rIns="91425" bIns="45700" anchor="b" anchorCtr="0">
            <a:noAutofit/>
          </a:bodyPr>
          <a:lstStyle>
            <a:lvl1pPr lvl="0" algn="l">
              <a:lnSpc>
                <a:spcPct val="85000"/>
              </a:lnSpc>
              <a:spcBef>
                <a:spcPts val="0"/>
              </a:spcBef>
              <a:spcAft>
                <a:spcPts val="0"/>
              </a:spcAft>
              <a:buSzPts val="1400"/>
              <a:buNone/>
              <a:defRPr sz="2400">
                <a:solidFill>
                  <a:schemeClr val="lt2"/>
                </a:solidFill>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43" name="Google Shape;43;p48"/>
          <p:cNvSpPr txBox="1">
            <a:spLocks noGrp="1"/>
          </p:cNvSpPr>
          <p:nvPr>
            <p:ph type="body" idx="1"/>
          </p:nvPr>
        </p:nvSpPr>
        <p:spPr>
          <a:xfrm>
            <a:off x="1265036" y="1211582"/>
            <a:ext cx="10277149" cy="2422143"/>
          </a:xfrm>
          <a:prstGeom prst="rect">
            <a:avLst/>
          </a:prstGeom>
          <a:noFill/>
          <a:ln>
            <a:noFill/>
          </a:ln>
        </p:spPr>
        <p:txBody>
          <a:bodyPr spcFirstLastPara="1" wrap="square" lIns="0" tIns="45700" rIns="0" bIns="45700" anchor="t" anchorCtr="0">
            <a:normAutofit/>
          </a:bodyPr>
          <a:lstStyle>
            <a:lvl1pPr marL="457200" lvl="0" indent="-228600" algn="l">
              <a:lnSpc>
                <a:spcPct val="100000"/>
              </a:lnSpc>
              <a:spcBef>
                <a:spcPts val="360"/>
              </a:spcBef>
              <a:spcAft>
                <a:spcPts val="0"/>
              </a:spcAft>
              <a:buSzPts val="1400"/>
              <a:buNone/>
              <a:defRPr/>
            </a:lvl1pPr>
            <a:lvl2pPr marL="914400" lvl="1" indent="-342900" algn="l">
              <a:lnSpc>
                <a:spcPct val="100000"/>
              </a:lnSpc>
              <a:spcBef>
                <a:spcPts val="360"/>
              </a:spcBef>
              <a:spcAft>
                <a:spcPts val="0"/>
              </a:spcAft>
              <a:buSzPts val="1800"/>
              <a:buChar char="▪"/>
              <a:defRPr/>
            </a:lvl2pPr>
            <a:lvl3pPr marL="1371600" lvl="2" indent="-345186" algn="l">
              <a:lnSpc>
                <a:spcPct val="100000"/>
              </a:lnSpc>
              <a:spcBef>
                <a:spcPts val="360"/>
              </a:spcBef>
              <a:spcAft>
                <a:spcPts val="0"/>
              </a:spcAft>
              <a:buSzPts val="1836"/>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4" name="Google Shape;44;p48"/>
          <p:cNvSpPr txBox="1">
            <a:spLocks noGrp="1"/>
          </p:cNvSpPr>
          <p:nvPr>
            <p:ph type="body" idx="2"/>
          </p:nvPr>
        </p:nvSpPr>
        <p:spPr>
          <a:xfrm>
            <a:off x="1265772" y="3788419"/>
            <a:ext cx="10276417" cy="2422143"/>
          </a:xfrm>
          <a:prstGeom prst="rect">
            <a:avLst/>
          </a:prstGeom>
          <a:noFill/>
          <a:ln>
            <a:noFill/>
          </a:ln>
        </p:spPr>
        <p:txBody>
          <a:bodyPr spcFirstLastPara="1" wrap="square" lIns="0" tIns="45700" rIns="0" bIns="45700" anchor="t" anchorCtr="0">
            <a:normAutofit/>
          </a:bodyPr>
          <a:lstStyle>
            <a:lvl1pPr marL="457200" lvl="0" indent="-228600" algn="l">
              <a:lnSpc>
                <a:spcPct val="100000"/>
              </a:lnSpc>
              <a:spcBef>
                <a:spcPts val="360"/>
              </a:spcBef>
              <a:spcAft>
                <a:spcPts val="0"/>
              </a:spcAft>
              <a:buSzPts val="1400"/>
              <a:buNone/>
              <a:defRPr/>
            </a:lvl1pPr>
            <a:lvl2pPr marL="914400" lvl="1" indent="-342900" algn="l">
              <a:lnSpc>
                <a:spcPct val="100000"/>
              </a:lnSpc>
              <a:spcBef>
                <a:spcPts val="360"/>
              </a:spcBef>
              <a:spcAft>
                <a:spcPts val="0"/>
              </a:spcAft>
              <a:buSzPts val="1800"/>
              <a:buChar char="▪"/>
              <a:defRPr/>
            </a:lvl2pPr>
            <a:lvl3pPr marL="1371600" lvl="2" indent="-345186" algn="l">
              <a:lnSpc>
                <a:spcPct val="100000"/>
              </a:lnSpc>
              <a:spcBef>
                <a:spcPts val="360"/>
              </a:spcBef>
              <a:spcAft>
                <a:spcPts val="0"/>
              </a:spcAft>
              <a:buSzPts val="1836"/>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hree Content">
  <p:cSld name="Three Content">
    <p:spTree>
      <p:nvGrpSpPr>
        <p:cNvPr id="1" name="Shape 45"/>
        <p:cNvGrpSpPr/>
        <p:nvPr/>
      </p:nvGrpSpPr>
      <p:grpSpPr>
        <a:xfrm>
          <a:off x="0" y="0"/>
          <a:ext cx="0" cy="0"/>
          <a:chOff x="0" y="0"/>
          <a:chExt cx="0" cy="0"/>
        </a:xfrm>
      </p:grpSpPr>
      <p:sp>
        <p:nvSpPr>
          <p:cNvPr id="46" name="Google Shape;46;p49"/>
          <p:cNvSpPr txBox="1">
            <a:spLocks noGrp="1"/>
          </p:cNvSpPr>
          <p:nvPr>
            <p:ph type="title"/>
          </p:nvPr>
        </p:nvSpPr>
        <p:spPr>
          <a:xfrm>
            <a:off x="1265035" y="479389"/>
            <a:ext cx="10277149" cy="650699"/>
          </a:xfrm>
          <a:prstGeom prst="rect">
            <a:avLst/>
          </a:prstGeom>
          <a:noFill/>
          <a:ln>
            <a:noFill/>
          </a:ln>
        </p:spPr>
        <p:txBody>
          <a:bodyPr spcFirstLastPara="1" wrap="square" lIns="0" tIns="45700" rIns="91425" bIns="45700" anchor="b" anchorCtr="0">
            <a:noAutofit/>
          </a:bodyPr>
          <a:lstStyle>
            <a:lvl1pPr lvl="0" algn="l">
              <a:lnSpc>
                <a:spcPct val="85000"/>
              </a:lnSpc>
              <a:spcBef>
                <a:spcPts val="0"/>
              </a:spcBef>
              <a:spcAft>
                <a:spcPts val="0"/>
              </a:spcAft>
              <a:buSzPts val="1400"/>
              <a:buNone/>
              <a:defRPr sz="2400">
                <a:solidFill>
                  <a:schemeClr val="lt2"/>
                </a:solidFill>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47" name="Google Shape;47;p49"/>
          <p:cNvSpPr txBox="1">
            <a:spLocks noGrp="1"/>
          </p:cNvSpPr>
          <p:nvPr>
            <p:ph type="body" idx="1"/>
          </p:nvPr>
        </p:nvSpPr>
        <p:spPr>
          <a:xfrm>
            <a:off x="1265771" y="1211580"/>
            <a:ext cx="5050367" cy="5012056"/>
          </a:xfrm>
          <a:prstGeom prst="rect">
            <a:avLst/>
          </a:prstGeom>
          <a:noFill/>
          <a:ln>
            <a:noFill/>
          </a:ln>
        </p:spPr>
        <p:txBody>
          <a:bodyPr spcFirstLastPara="1" wrap="square" lIns="0" tIns="45700" rIns="0" bIns="45700" anchor="t" anchorCtr="0">
            <a:normAutofit/>
          </a:bodyPr>
          <a:lstStyle>
            <a:lvl1pPr marL="457200" lvl="0" indent="-228600" algn="l">
              <a:lnSpc>
                <a:spcPct val="100000"/>
              </a:lnSpc>
              <a:spcBef>
                <a:spcPts val="360"/>
              </a:spcBef>
              <a:spcAft>
                <a:spcPts val="0"/>
              </a:spcAft>
              <a:buSzPts val="1400"/>
              <a:buNone/>
              <a:defRPr/>
            </a:lvl1pPr>
            <a:lvl2pPr marL="914400" lvl="1" indent="-342900" algn="l">
              <a:lnSpc>
                <a:spcPct val="100000"/>
              </a:lnSpc>
              <a:spcBef>
                <a:spcPts val="360"/>
              </a:spcBef>
              <a:spcAft>
                <a:spcPts val="0"/>
              </a:spcAft>
              <a:buSzPts val="1800"/>
              <a:buChar char="▪"/>
              <a:defRPr/>
            </a:lvl2pPr>
            <a:lvl3pPr marL="1371600" lvl="2" indent="-345186" algn="l">
              <a:lnSpc>
                <a:spcPct val="100000"/>
              </a:lnSpc>
              <a:spcBef>
                <a:spcPts val="360"/>
              </a:spcBef>
              <a:spcAft>
                <a:spcPts val="0"/>
              </a:spcAft>
              <a:buSzPts val="1836"/>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8" name="Google Shape;48;p49"/>
          <p:cNvSpPr txBox="1">
            <a:spLocks noGrp="1"/>
          </p:cNvSpPr>
          <p:nvPr>
            <p:ph type="body" idx="2"/>
          </p:nvPr>
        </p:nvSpPr>
        <p:spPr>
          <a:xfrm>
            <a:off x="6502400" y="1211582"/>
            <a:ext cx="5039784" cy="2430780"/>
          </a:xfrm>
          <a:prstGeom prst="rect">
            <a:avLst/>
          </a:prstGeom>
          <a:noFill/>
          <a:ln>
            <a:noFill/>
          </a:ln>
        </p:spPr>
        <p:txBody>
          <a:bodyPr spcFirstLastPara="1" wrap="square" lIns="0" tIns="45700" rIns="0" bIns="45700" anchor="t" anchorCtr="0">
            <a:normAutofit/>
          </a:bodyPr>
          <a:lstStyle>
            <a:lvl1pPr marL="457200" lvl="0" indent="-228600" algn="l">
              <a:lnSpc>
                <a:spcPct val="100000"/>
              </a:lnSpc>
              <a:spcBef>
                <a:spcPts val="360"/>
              </a:spcBef>
              <a:spcAft>
                <a:spcPts val="0"/>
              </a:spcAft>
              <a:buSzPts val="1400"/>
              <a:buNone/>
              <a:defRPr/>
            </a:lvl1pPr>
            <a:lvl2pPr marL="914400" lvl="1" indent="-342900" algn="l">
              <a:lnSpc>
                <a:spcPct val="100000"/>
              </a:lnSpc>
              <a:spcBef>
                <a:spcPts val="360"/>
              </a:spcBef>
              <a:spcAft>
                <a:spcPts val="0"/>
              </a:spcAft>
              <a:buSzPts val="1800"/>
              <a:buChar char="▪"/>
              <a:defRPr/>
            </a:lvl2pPr>
            <a:lvl3pPr marL="1371600" lvl="2" indent="-345186" algn="l">
              <a:lnSpc>
                <a:spcPct val="100000"/>
              </a:lnSpc>
              <a:spcBef>
                <a:spcPts val="360"/>
              </a:spcBef>
              <a:spcAft>
                <a:spcPts val="0"/>
              </a:spcAft>
              <a:buSzPts val="1836"/>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9" name="Google Shape;49;p49"/>
          <p:cNvSpPr txBox="1">
            <a:spLocks noGrp="1"/>
          </p:cNvSpPr>
          <p:nvPr>
            <p:ph type="body" idx="3"/>
          </p:nvPr>
        </p:nvSpPr>
        <p:spPr>
          <a:xfrm>
            <a:off x="6502400" y="3783330"/>
            <a:ext cx="5039784" cy="2440307"/>
          </a:xfrm>
          <a:prstGeom prst="rect">
            <a:avLst/>
          </a:prstGeom>
          <a:noFill/>
          <a:ln>
            <a:noFill/>
          </a:ln>
        </p:spPr>
        <p:txBody>
          <a:bodyPr spcFirstLastPara="1" wrap="square" lIns="0" tIns="45700" rIns="0" bIns="45700" anchor="t" anchorCtr="0">
            <a:normAutofit/>
          </a:bodyPr>
          <a:lstStyle>
            <a:lvl1pPr marL="457200" lvl="0" indent="-228600" algn="l">
              <a:lnSpc>
                <a:spcPct val="100000"/>
              </a:lnSpc>
              <a:spcBef>
                <a:spcPts val="360"/>
              </a:spcBef>
              <a:spcAft>
                <a:spcPts val="0"/>
              </a:spcAft>
              <a:buSzPts val="1400"/>
              <a:buNone/>
              <a:defRPr/>
            </a:lvl1pPr>
            <a:lvl2pPr marL="914400" lvl="1" indent="-342900" algn="l">
              <a:lnSpc>
                <a:spcPct val="100000"/>
              </a:lnSpc>
              <a:spcBef>
                <a:spcPts val="360"/>
              </a:spcBef>
              <a:spcAft>
                <a:spcPts val="0"/>
              </a:spcAft>
              <a:buSzPts val="1800"/>
              <a:buChar char="▪"/>
              <a:defRPr/>
            </a:lvl2pPr>
            <a:lvl3pPr marL="1371600" lvl="2" indent="-345186" algn="l">
              <a:lnSpc>
                <a:spcPct val="100000"/>
              </a:lnSpc>
              <a:spcBef>
                <a:spcPts val="360"/>
              </a:spcBef>
              <a:spcAft>
                <a:spcPts val="0"/>
              </a:spcAft>
              <a:buSzPts val="1836"/>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1_Section Header">
  <p:cSld name="1_Section Header">
    <p:spTree>
      <p:nvGrpSpPr>
        <p:cNvPr id="1" name="Shape 56"/>
        <p:cNvGrpSpPr/>
        <p:nvPr/>
      </p:nvGrpSpPr>
      <p:grpSpPr>
        <a:xfrm>
          <a:off x="0" y="0"/>
          <a:ext cx="0" cy="0"/>
          <a:chOff x="0" y="0"/>
          <a:chExt cx="0" cy="0"/>
        </a:xfrm>
      </p:grpSpPr>
      <p:sp>
        <p:nvSpPr>
          <p:cNvPr id="57" name="Google Shape;57;p51"/>
          <p:cNvSpPr/>
          <p:nvPr/>
        </p:nvSpPr>
        <p:spPr>
          <a:xfrm>
            <a:off x="2" y="6410325"/>
            <a:ext cx="12206817" cy="457200"/>
          </a:xfrm>
          <a:prstGeom prst="rect">
            <a:avLst/>
          </a:prstGeom>
          <a:solidFill>
            <a:srgbClr val="8C1515"/>
          </a:solidFill>
          <a:ln w="9525" cap="flat" cmpd="sng">
            <a:solidFill>
              <a:srgbClr val="8C1515"/>
            </a:solidFill>
            <a:prstDash val="solid"/>
            <a:miter lim="800000"/>
            <a:headEnd type="none" w="sm" len="sm"/>
            <a:tailEnd type="none" w="sm" len="sm"/>
          </a:ln>
          <a:effectLst>
            <a:outerShdw blurRad="38100" dist="25401" dir="2700000" algn="br" rotWithShape="0">
              <a:srgbClr val="808080">
                <a:alpha val="5843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Arial"/>
              <a:ea typeface="Arial"/>
              <a:cs typeface="Arial"/>
              <a:sym typeface="Arial"/>
            </a:endParaRPr>
          </a:p>
        </p:txBody>
      </p:sp>
      <p:pic>
        <p:nvPicPr>
          <p:cNvPr id="58" name="Google Shape;58;p51" title="Stanford University"/>
          <p:cNvPicPr preferRelativeResize="0"/>
          <p:nvPr/>
        </p:nvPicPr>
        <p:blipFill rotWithShape="1">
          <a:blip r:embed="rId2">
            <a:alphaModFix/>
          </a:blip>
          <a:srcRect/>
          <a:stretch/>
        </p:blipFill>
        <p:spPr>
          <a:xfrm>
            <a:off x="9266767" y="6510341"/>
            <a:ext cx="2423584" cy="223837"/>
          </a:xfrm>
          <a:prstGeom prst="rect">
            <a:avLst/>
          </a:prstGeom>
          <a:noFill/>
          <a:ln>
            <a:noFill/>
          </a:ln>
        </p:spPr>
      </p:pic>
      <p:sp>
        <p:nvSpPr>
          <p:cNvPr id="59" name="Google Shape;59;p51"/>
          <p:cNvSpPr txBox="1">
            <a:spLocks noGrp="1"/>
          </p:cNvSpPr>
          <p:nvPr>
            <p:ph type="title"/>
          </p:nvPr>
        </p:nvSpPr>
        <p:spPr>
          <a:xfrm>
            <a:off x="2137839" y="2051687"/>
            <a:ext cx="3939116" cy="1234440"/>
          </a:xfrm>
          <a:prstGeom prst="rect">
            <a:avLst/>
          </a:prstGeom>
          <a:noFill/>
          <a:ln>
            <a:noFill/>
          </a:ln>
        </p:spPr>
        <p:txBody>
          <a:bodyPr spcFirstLastPara="1" wrap="square" lIns="0" tIns="45700" rIns="91425" bIns="45700" anchor="b" anchorCtr="0">
            <a:noAutofit/>
          </a:bodyPr>
          <a:lstStyle>
            <a:lvl1pPr lvl="0" algn="r">
              <a:lnSpc>
                <a:spcPct val="85000"/>
              </a:lnSpc>
              <a:spcBef>
                <a:spcPts val="0"/>
              </a:spcBef>
              <a:spcAft>
                <a:spcPts val="0"/>
              </a:spcAft>
              <a:buSzPts val="1400"/>
              <a:buNone/>
              <a:defRPr sz="1500" b="1">
                <a:solidFill>
                  <a:schemeClr val="dk1"/>
                </a:solidFill>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60" name="Google Shape;60;p51"/>
          <p:cNvSpPr txBox="1">
            <a:spLocks noGrp="1"/>
          </p:cNvSpPr>
          <p:nvPr>
            <p:ph type="body" idx="1"/>
          </p:nvPr>
        </p:nvSpPr>
        <p:spPr>
          <a:xfrm>
            <a:off x="2137839" y="3429000"/>
            <a:ext cx="3939116" cy="1243967"/>
          </a:xfrm>
          <a:prstGeom prst="rect">
            <a:avLst/>
          </a:prstGeom>
          <a:noFill/>
          <a:ln>
            <a:noFill/>
          </a:ln>
        </p:spPr>
        <p:txBody>
          <a:bodyPr spcFirstLastPara="1" wrap="square" lIns="0" tIns="45700" rIns="0" bIns="45700" anchor="t" anchorCtr="0">
            <a:normAutofit/>
          </a:bodyPr>
          <a:lstStyle>
            <a:lvl1pPr marL="457200" lvl="0" indent="-228600" algn="r">
              <a:lnSpc>
                <a:spcPct val="100000"/>
              </a:lnSpc>
              <a:spcBef>
                <a:spcPts val="180"/>
              </a:spcBef>
              <a:spcAft>
                <a:spcPts val="0"/>
              </a:spcAft>
              <a:buSzPts val="900"/>
              <a:buNone/>
              <a:defRPr sz="900" cap="none">
                <a:solidFill>
                  <a:srgbClr val="A4001D"/>
                </a:solidFill>
              </a:defRPr>
            </a:lvl1pPr>
            <a:lvl2pPr marL="914400" lvl="1" indent="-228600" algn="l">
              <a:lnSpc>
                <a:spcPct val="100000"/>
              </a:lnSpc>
              <a:spcBef>
                <a:spcPts val="180"/>
              </a:spcBef>
              <a:spcAft>
                <a:spcPts val="0"/>
              </a:spcAft>
              <a:buSzPts val="900"/>
              <a:buNone/>
              <a:defRPr sz="900"/>
            </a:lvl2pPr>
            <a:lvl3pPr marL="1371600" lvl="2" indent="-228600" algn="l">
              <a:lnSpc>
                <a:spcPct val="100000"/>
              </a:lnSpc>
              <a:spcBef>
                <a:spcPts val="150"/>
              </a:spcBef>
              <a:spcAft>
                <a:spcPts val="0"/>
              </a:spcAft>
              <a:buSzPts val="765"/>
              <a:buNone/>
              <a:defRPr sz="750"/>
            </a:lvl3pPr>
            <a:lvl4pPr marL="1828800" lvl="3" indent="-228600" algn="l">
              <a:lnSpc>
                <a:spcPct val="100000"/>
              </a:lnSpc>
              <a:spcBef>
                <a:spcPts val="135"/>
              </a:spcBef>
              <a:spcAft>
                <a:spcPts val="0"/>
              </a:spcAft>
              <a:buSzPts val="675"/>
              <a:buNone/>
              <a:defRPr sz="675"/>
            </a:lvl4pPr>
            <a:lvl5pPr marL="2286000" lvl="4" indent="-228600" algn="l">
              <a:lnSpc>
                <a:spcPct val="100000"/>
              </a:lnSpc>
              <a:spcBef>
                <a:spcPts val="135"/>
              </a:spcBef>
              <a:spcAft>
                <a:spcPts val="0"/>
              </a:spcAft>
              <a:buSzPts val="675"/>
              <a:buNone/>
              <a:defRPr sz="675"/>
            </a:lvl5pPr>
            <a:lvl6pPr marL="2743200" lvl="5" indent="-228600" algn="l">
              <a:lnSpc>
                <a:spcPct val="100000"/>
              </a:lnSpc>
              <a:spcBef>
                <a:spcPts val="135"/>
              </a:spcBef>
              <a:spcAft>
                <a:spcPts val="0"/>
              </a:spcAft>
              <a:buClr>
                <a:schemeClr val="dk1"/>
              </a:buClr>
              <a:buSzPts val="675"/>
              <a:buNone/>
              <a:defRPr sz="675"/>
            </a:lvl6pPr>
            <a:lvl7pPr marL="3200400" lvl="6" indent="-228600" algn="l">
              <a:lnSpc>
                <a:spcPct val="100000"/>
              </a:lnSpc>
              <a:spcBef>
                <a:spcPts val="135"/>
              </a:spcBef>
              <a:spcAft>
                <a:spcPts val="0"/>
              </a:spcAft>
              <a:buClr>
                <a:schemeClr val="dk1"/>
              </a:buClr>
              <a:buSzPts val="675"/>
              <a:buNone/>
              <a:defRPr sz="675"/>
            </a:lvl7pPr>
            <a:lvl8pPr marL="3657600" lvl="7" indent="-228600" algn="l">
              <a:lnSpc>
                <a:spcPct val="100000"/>
              </a:lnSpc>
              <a:spcBef>
                <a:spcPts val="135"/>
              </a:spcBef>
              <a:spcAft>
                <a:spcPts val="0"/>
              </a:spcAft>
              <a:buClr>
                <a:schemeClr val="dk1"/>
              </a:buClr>
              <a:buSzPts val="675"/>
              <a:buNone/>
              <a:defRPr sz="675"/>
            </a:lvl8pPr>
            <a:lvl9pPr marL="4114800" lvl="8" indent="-228600" algn="l">
              <a:lnSpc>
                <a:spcPct val="100000"/>
              </a:lnSpc>
              <a:spcBef>
                <a:spcPts val="135"/>
              </a:spcBef>
              <a:spcAft>
                <a:spcPts val="0"/>
              </a:spcAft>
              <a:buClr>
                <a:schemeClr val="dk1"/>
              </a:buClr>
              <a:buSzPts val="675"/>
              <a:buNone/>
              <a:defRPr sz="675"/>
            </a:lvl9pPr>
          </a:lstStyle>
          <a:p>
            <a:endParaRPr/>
          </a:p>
        </p:txBody>
      </p:sp>
      <p:sp>
        <p:nvSpPr>
          <p:cNvPr id="61" name="Google Shape;61;p51"/>
          <p:cNvSpPr>
            <a:spLocks noGrp="1"/>
          </p:cNvSpPr>
          <p:nvPr>
            <p:ph type="pic" idx="2"/>
          </p:nvPr>
        </p:nvSpPr>
        <p:spPr>
          <a:xfrm>
            <a:off x="6220883" y="2046816"/>
            <a:ext cx="2601384" cy="2601384"/>
          </a:xfrm>
          <a:prstGeom prst="rect">
            <a:avLst/>
          </a:prstGeom>
          <a:noFill/>
          <a:ln w="44450" cap="flat" cmpd="sng">
            <a:solidFill>
              <a:schemeClr val="lt1"/>
            </a:solidFill>
            <a:prstDash val="solid"/>
            <a:round/>
            <a:headEnd type="none" w="sm" len="sm"/>
            <a:tailEnd type="none" w="sm" len="sm"/>
          </a:ln>
          <a:effectLst>
            <a:outerShdw blurRad="50800" dist="25400" dir="2700000" algn="tl" rotWithShape="0">
              <a:srgbClr val="000000">
                <a:alpha val="34509"/>
              </a:srgbClr>
            </a:outerShdw>
          </a:effectLst>
        </p:spPr>
      </p:sp>
    </p:spTree>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62"/>
        <p:cNvGrpSpPr/>
        <p:nvPr/>
      </p:nvGrpSpPr>
      <p:grpSpPr>
        <a:xfrm>
          <a:off x="0" y="0"/>
          <a:ext cx="0" cy="0"/>
          <a:chOff x="0" y="0"/>
          <a:chExt cx="0" cy="0"/>
        </a:xfrm>
      </p:grpSpPr>
      <p:sp>
        <p:nvSpPr>
          <p:cNvPr id="63" name="Google Shape;63;p52"/>
          <p:cNvSpPr txBox="1">
            <a:spLocks noGrp="1"/>
          </p:cNvSpPr>
          <p:nvPr>
            <p:ph type="title"/>
          </p:nvPr>
        </p:nvSpPr>
        <p:spPr>
          <a:xfrm>
            <a:off x="1265036" y="479391"/>
            <a:ext cx="10277149" cy="650699"/>
          </a:xfrm>
          <a:prstGeom prst="rect">
            <a:avLst/>
          </a:prstGeom>
          <a:noFill/>
          <a:ln>
            <a:noFill/>
          </a:ln>
        </p:spPr>
        <p:txBody>
          <a:bodyPr spcFirstLastPara="1" wrap="square" lIns="0" tIns="45700" rIns="91425" bIns="45700" anchor="b" anchorCtr="0">
            <a:noAutofit/>
          </a:bodyPr>
          <a:lstStyle>
            <a:lvl1pPr lvl="0" algn="l">
              <a:lnSpc>
                <a:spcPct val="85000"/>
              </a:lnSpc>
              <a:spcBef>
                <a:spcPts val="0"/>
              </a:spcBef>
              <a:spcAft>
                <a:spcPts val="0"/>
              </a:spcAft>
              <a:buSzPts val="1400"/>
              <a:buNone/>
              <a:defRPr sz="1800">
                <a:solidFill>
                  <a:schemeClr val="lt2"/>
                </a:solidFill>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64" name="Google Shape;64;p52"/>
          <p:cNvSpPr txBox="1">
            <a:spLocks noGrp="1"/>
          </p:cNvSpPr>
          <p:nvPr>
            <p:ph type="body" idx="1"/>
          </p:nvPr>
        </p:nvSpPr>
        <p:spPr>
          <a:xfrm>
            <a:off x="1274239" y="1211580"/>
            <a:ext cx="10267951" cy="5012056"/>
          </a:xfrm>
          <a:prstGeom prst="rect">
            <a:avLst/>
          </a:prstGeom>
          <a:noFill/>
          <a:ln>
            <a:noFill/>
          </a:ln>
        </p:spPr>
        <p:txBody>
          <a:bodyPr spcFirstLastPara="1" wrap="square" lIns="0" tIns="45700" rIns="0" bIns="45700" anchor="t" anchorCtr="0">
            <a:normAutofit/>
          </a:bodyPr>
          <a:lstStyle>
            <a:lvl1pPr marL="457200" lvl="0" indent="-228600" algn="l">
              <a:lnSpc>
                <a:spcPct val="100000"/>
              </a:lnSpc>
              <a:spcBef>
                <a:spcPts val="360"/>
              </a:spcBef>
              <a:spcAft>
                <a:spcPts val="0"/>
              </a:spcAft>
              <a:buSzPts val="1400"/>
              <a:buNone/>
              <a:defRPr/>
            </a:lvl1pPr>
            <a:lvl2pPr marL="914400" lvl="1" indent="-342900" algn="l">
              <a:lnSpc>
                <a:spcPct val="100000"/>
              </a:lnSpc>
              <a:spcBef>
                <a:spcPts val="360"/>
              </a:spcBef>
              <a:spcAft>
                <a:spcPts val="0"/>
              </a:spcAft>
              <a:buSzPts val="1800"/>
              <a:buChar char="▪"/>
              <a:defRPr/>
            </a:lvl2pPr>
            <a:lvl3pPr marL="1371600" lvl="2" indent="-345186" algn="l">
              <a:lnSpc>
                <a:spcPct val="100000"/>
              </a:lnSpc>
              <a:spcBef>
                <a:spcPts val="360"/>
              </a:spcBef>
              <a:spcAft>
                <a:spcPts val="0"/>
              </a:spcAft>
              <a:buSzPts val="1836"/>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1_Two Content">
  <p:cSld name="1_Two Content">
    <p:spTree>
      <p:nvGrpSpPr>
        <p:cNvPr id="1" name="Shape 65"/>
        <p:cNvGrpSpPr/>
        <p:nvPr/>
      </p:nvGrpSpPr>
      <p:grpSpPr>
        <a:xfrm>
          <a:off x="0" y="0"/>
          <a:ext cx="0" cy="0"/>
          <a:chOff x="0" y="0"/>
          <a:chExt cx="0" cy="0"/>
        </a:xfrm>
      </p:grpSpPr>
      <p:sp>
        <p:nvSpPr>
          <p:cNvPr id="66" name="Google Shape;66;p53"/>
          <p:cNvSpPr txBox="1"/>
          <p:nvPr/>
        </p:nvSpPr>
        <p:spPr>
          <a:xfrm>
            <a:off x="80433" y="11113"/>
            <a:ext cx="609600" cy="609600"/>
          </a:xfrm>
          <a:prstGeom prst="rect">
            <a:avLst/>
          </a:prstGeom>
          <a:noFill/>
          <a:ln>
            <a:noFill/>
          </a:ln>
        </p:spPr>
        <p:txBody>
          <a:bodyPr spcFirstLastPara="1" wrap="square" lIns="34275" tIns="0" rIns="34275" bIns="0" anchor="ctr" anchorCtr="1">
            <a:noAutofit/>
          </a:bodyPr>
          <a:lstStyle/>
          <a:p>
            <a:pPr marL="0" marR="0" lvl="0" indent="0" algn="ctr" rtl="0">
              <a:lnSpc>
                <a:spcPct val="100000"/>
              </a:lnSpc>
              <a:spcBef>
                <a:spcPts val="0"/>
              </a:spcBef>
              <a:spcAft>
                <a:spcPts val="0"/>
              </a:spcAft>
              <a:buClr>
                <a:srgbClr val="000000"/>
              </a:buClr>
              <a:buSzPts val="750"/>
              <a:buFont typeface="Arial"/>
              <a:buNone/>
            </a:pPr>
            <a:fld id="{00000000-1234-1234-1234-123412341234}" type="slidenum">
              <a:rPr lang="en-US" sz="750" b="0" i="0" u="none" strike="noStrike" cap="none">
                <a:solidFill>
                  <a:srgbClr val="7F7F7F"/>
                </a:solidFill>
                <a:latin typeface="Arial"/>
                <a:ea typeface="Arial"/>
                <a:cs typeface="Arial"/>
                <a:sym typeface="Arial"/>
              </a:rPr>
              <a:t>‹#›</a:t>
            </a:fld>
            <a:endParaRPr sz="750" b="0" i="0" u="none" strike="noStrike" cap="none">
              <a:solidFill>
                <a:srgbClr val="7F7F7F"/>
              </a:solidFill>
              <a:latin typeface="Arial"/>
              <a:ea typeface="Arial"/>
              <a:cs typeface="Arial"/>
              <a:sym typeface="Arial"/>
            </a:endParaRPr>
          </a:p>
        </p:txBody>
      </p:sp>
      <p:sp>
        <p:nvSpPr>
          <p:cNvPr id="67" name="Google Shape;67;p53"/>
          <p:cNvSpPr txBox="1">
            <a:spLocks noGrp="1"/>
          </p:cNvSpPr>
          <p:nvPr>
            <p:ph type="title"/>
          </p:nvPr>
        </p:nvSpPr>
        <p:spPr>
          <a:xfrm>
            <a:off x="1265036" y="479391"/>
            <a:ext cx="10277149" cy="650699"/>
          </a:xfrm>
          <a:prstGeom prst="rect">
            <a:avLst/>
          </a:prstGeom>
          <a:noFill/>
          <a:ln>
            <a:noFill/>
          </a:ln>
        </p:spPr>
        <p:txBody>
          <a:bodyPr spcFirstLastPara="1" wrap="square" lIns="0" tIns="45700" rIns="91425" bIns="45700" anchor="b" anchorCtr="0">
            <a:noAutofit/>
          </a:bodyPr>
          <a:lstStyle>
            <a:lvl1pPr lvl="0" algn="l">
              <a:lnSpc>
                <a:spcPct val="85000"/>
              </a:lnSpc>
              <a:spcBef>
                <a:spcPts val="0"/>
              </a:spcBef>
              <a:spcAft>
                <a:spcPts val="0"/>
              </a:spcAft>
              <a:buSzPts val="1400"/>
              <a:buNone/>
              <a:defRPr sz="1800">
                <a:solidFill>
                  <a:schemeClr val="lt2"/>
                </a:solidFill>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68" name="Google Shape;68;p53"/>
          <p:cNvSpPr txBox="1">
            <a:spLocks noGrp="1"/>
          </p:cNvSpPr>
          <p:nvPr>
            <p:ph type="body" idx="1"/>
          </p:nvPr>
        </p:nvSpPr>
        <p:spPr>
          <a:xfrm>
            <a:off x="1265773" y="1211580"/>
            <a:ext cx="5050367" cy="5012056"/>
          </a:xfrm>
          <a:prstGeom prst="rect">
            <a:avLst/>
          </a:prstGeom>
          <a:noFill/>
          <a:ln>
            <a:noFill/>
          </a:ln>
        </p:spPr>
        <p:txBody>
          <a:bodyPr spcFirstLastPara="1" wrap="square" lIns="0" tIns="45700" rIns="0" bIns="45700" anchor="t" anchorCtr="0">
            <a:normAutofit/>
          </a:bodyPr>
          <a:lstStyle>
            <a:lvl1pPr marL="457200" lvl="0" indent="-228600" algn="l">
              <a:lnSpc>
                <a:spcPct val="100000"/>
              </a:lnSpc>
              <a:spcBef>
                <a:spcPts val="360"/>
              </a:spcBef>
              <a:spcAft>
                <a:spcPts val="0"/>
              </a:spcAft>
              <a:buSzPts val="1400"/>
              <a:buNone/>
              <a:defRPr/>
            </a:lvl1pPr>
            <a:lvl2pPr marL="914400" lvl="1" indent="-342900" algn="l">
              <a:lnSpc>
                <a:spcPct val="100000"/>
              </a:lnSpc>
              <a:spcBef>
                <a:spcPts val="360"/>
              </a:spcBef>
              <a:spcAft>
                <a:spcPts val="0"/>
              </a:spcAft>
              <a:buSzPts val="1800"/>
              <a:buChar char="▪"/>
              <a:defRPr/>
            </a:lvl2pPr>
            <a:lvl3pPr marL="1371600" lvl="2" indent="-345186" algn="l">
              <a:lnSpc>
                <a:spcPct val="100000"/>
              </a:lnSpc>
              <a:spcBef>
                <a:spcPts val="360"/>
              </a:spcBef>
              <a:spcAft>
                <a:spcPts val="0"/>
              </a:spcAft>
              <a:buSzPts val="1836"/>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69" name="Google Shape;69;p53"/>
          <p:cNvSpPr txBox="1">
            <a:spLocks noGrp="1"/>
          </p:cNvSpPr>
          <p:nvPr>
            <p:ph type="body" idx="2"/>
          </p:nvPr>
        </p:nvSpPr>
        <p:spPr>
          <a:xfrm>
            <a:off x="6502400" y="1211580"/>
            <a:ext cx="5039784" cy="5012056"/>
          </a:xfrm>
          <a:prstGeom prst="rect">
            <a:avLst/>
          </a:prstGeom>
          <a:noFill/>
          <a:ln>
            <a:noFill/>
          </a:ln>
        </p:spPr>
        <p:txBody>
          <a:bodyPr spcFirstLastPara="1" wrap="square" lIns="0" tIns="45700" rIns="0" bIns="45700" anchor="t" anchorCtr="0">
            <a:normAutofit/>
          </a:bodyPr>
          <a:lstStyle>
            <a:lvl1pPr marL="457200" lvl="0" indent="-228600" algn="l">
              <a:lnSpc>
                <a:spcPct val="100000"/>
              </a:lnSpc>
              <a:spcBef>
                <a:spcPts val="360"/>
              </a:spcBef>
              <a:spcAft>
                <a:spcPts val="0"/>
              </a:spcAft>
              <a:buSzPts val="1400"/>
              <a:buNone/>
              <a:defRPr/>
            </a:lvl1pPr>
            <a:lvl2pPr marL="914400" lvl="1" indent="-342900" algn="l">
              <a:lnSpc>
                <a:spcPct val="100000"/>
              </a:lnSpc>
              <a:spcBef>
                <a:spcPts val="360"/>
              </a:spcBef>
              <a:spcAft>
                <a:spcPts val="0"/>
              </a:spcAft>
              <a:buSzPts val="1800"/>
              <a:buChar char="▪"/>
              <a:defRPr/>
            </a:lvl2pPr>
            <a:lvl3pPr marL="1371600" lvl="2" indent="-345186" algn="l">
              <a:lnSpc>
                <a:spcPct val="100000"/>
              </a:lnSpc>
              <a:spcBef>
                <a:spcPts val="360"/>
              </a:spcBef>
              <a:spcAft>
                <a:spcPts val="0"/>
              </a:spcAft>
              <a:buSzPts val="1836"/>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1_Two Content Horizontal">
  <p:cSld name="1_Two Content Horizontal">
    <p:spTree>
      <p:nvGrpSpPr>
        <p:cNvPr id="1" name="Shape 70"/>
        <p:cNvGrpSpPr/>
        <p:nvPr/>
      </p:nvGrpSpPr>
      <p:grpSpPr>
        <a:xfrm>
          <a:off x="0" y="0"/>
          <a:ext cx="0" cy="0"/>
          <a:chOff x="0" y="0"/>
          <a:chExt cx="0" cy="0"/>
        </a:xfrm>
      </p:grpSpPr>
      <p:sp>
        <p:nvSpPr>
          <p:cNvPr id="71" name="Google Shape;71;p54"/>
          <p:cNvSpPr txBox="1">
            <a:spLocks noGrp="1"/>
          </p:cNvSpPr>
          <p:nvPr>
            <p:ph type="title"/>
          </p:nvPr>
        </p:nvSpPr>
        <p:spPr>
          <a:xfrm>
            <a:off x="1265036" y="479391"/>
            <a:ext cx="10277149" cy="650699"/>
          </a:xfrm>
          <a:prstGeom prst="rect">
            <a:avLst/>
          </a:prstGeom>
          <a:noFill/>
          <a:ln>
            <a:noFill/>
          </a:ln>
        </p:spPr>
        <p:txBody>
          <a:bodyPr spcFirstLastPara="1" wrap="square" lIns="0" tIns="45700" rIns="91425" bIns="45700" anchor="b" anchorCtr="0">
            <a:noAutofit/>
          </a:bodyPr>
          <a:lstStyle>
            <a:lvl1pPr lvl="0" algn="l">
              <a:lnSpc>
                <a:spcPct val="85000"/>
              </a:lnSpc>
              <a:spcBef>
                <a:spcPts val="0"/>
              </a:spcBef>
              <a:spcAft>
                <a:spcPts val="0"/>
              </a:spcAft>
              <a:buSzPts val="1400"/>
              <a:buNone/>
              <a:defRPr sz="1800">
                <a:solidFill>
                  <a:schemeClr val="lt2"/>
                </a:solidFill>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72" name="Google Shape;72;p54"/>
          <p:cNvSpPr txBox="1">
            <a:spLocks noGrp="1"/>
          </p:cNvSpPr>
          <p:nvPr>
            <p:ph type="body" idx="1"/>
          </p:nvPr>
        </p:nvSpPr>
        <p:spPr>
          <a:xfrm>
            <a:off x="1265036" y="1211584"/>
            <a:ext cx="10277149" cy="2422143"/>
          </a:xfrm>
          <a:prstGeom prst="rect">
            <a:avLst/>
          </a:prstGeom>
          <a:noFill/>
          <a:ln>
            <a:noFill/>
          </a:ln>
        </p:spPr>
        <p:txBody>
          <a:bodyPr spcFirstLastPara="1" wrap="square" lIns="0" tIns="45700" rIns="0" bIns="45700" anchor="t" anchorCtr="0">
            <a:normAutofit/>
          </a:bodyPr>
          <a:lstStyle>
            <a:lvl1pPr marL="457200" lvl="0" indent="-228600" algn="l">
              <a:lnSpc>
                <a:spcPct val="100000"/>
              </a:lnSpc>
              <a:spcBef>
                <a:spcPts val="360"/>
              </a:spcBef>
              <a:spcAft>
                <a:spcPts val="0"/>
              </a:spcAft>
              <a:buSzPts val="1400"/>
              <a:buNone/>
              <a:defRPr/>
            </a:lvl1pPr>
            <a:lvl2pPr marL="914400" lvl="1" indent="-342900" algn="l">
              <a:lnSpc>
                <a:spcPct val="100000"/>
              </a:lnSpc>
              <a:spcBef>
                <a:spcPts val="360"/>
              </a:spcBef>
              <a:spcAft>
                <a:spcPts val="0"/>
              </a:spcAft>
              <a:buSzPts val="1800"/>
              <a:buChar char="▪"/>
              <a:defRPr/>
            </a:lvl2pPr>
            <a:lvl3pPr marL="1371600" lvl="2" indent="-345186" algn="l">
              <a:lnSpc>
                <a:spcPct val="100000"/>
              </a:lnSpc>
              <a:spcBef>
                <a:spcPts val="360"/>
              </a:spcBef>
              <a:spcAft>
                <a:spcPts val="0"/>
              </a:spcAft>
              <a:buSzPts val="1836"/>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3" name="Google Shape;73;p54"/>
          <p:cNvSpPr txBox="1">
            <a:spLocks noGrp="1"/>
          </p:cNvSpPr>
          <p:nvPr>
            <p:ph type="body" idx="2"/>
          </p:nvPr>
        </p:nvSpPr>
        <p:spPr>
          <a:xfrm>
            <a:off x="1265773" y="3788421"/>
            <a:ext cx="10276417" cy="2422143"/>
          </a:xfrm>
          <a:prstGeom prst="rect">
            <a:avLst/>
          </a:prstGeom>
          <a:noFill/>
          <a:ln>
            <a:noFill/>
          </a:ln>
        </p:spPr>
        <p:txBody>
          <a:bodyPr spcFirstLastPara="1" wrap="square" lIns="0" tIns="45700" rIns="0" bIns="45700" anchor="t" anchorCtr="0">
            <a:normAutofit/>
          </a:bodyPr>
          <a:lstStyle>
            <a:lvl1pPr marL="457200" lvl="0" indent="-228600" algn="l">
              <a:lnSpc>
                <a:spcPct val="100000"/>
              </a:lnSpc>
              <a:spcBef>
                <a:spcPts val="360"/>
              </a:spcBef>
              <a:spcAft>
                <a:spcPts val="0"/>
              </a:spcAft>
              <a:buSzPts val="1400"/>
              <a:buNone/>
              <a:defRPr/>
            </a:lvl1pPr>
            <a:lvl2pPr marL="914400" lvl="1" indent="-342900" algn="l">
              <a:lnSpc>
                <a:spcPct val="100000"/>
              </a:lnSpc>
              <a:spcBef>
                <a:spcPts val="360"/>
              </a:spcBef>
              <a:spcAft>
                <a:spcPts val="0"/>
              </a:spcAft>
              <a:buSzPts val="1800"/>
              <a:buChar char="▪"/>
              <a:defRPr/>
            </a:lvl2pPr>
            <a:lvl3pPr marL="1371600" lvl="2" indent="-345186" algn="l">
              <a:lnSpc>
                <a:spcPct val="100000"/>
              </a:lnSpc>
              <a:spcBef>
                <a:spcPts val="360"/>
              </a:spcBef>
              <a:spcAft>
                <a:spcPts val="0"/>
              </a:spcAft>
              <a:buSzPts val="1836"/>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1_Three Content">
  <p:cSld name="1_Three Content">
    <p:spTree>
      <p:nvGrpSpPr>
        <p:cNvPr id="1" name="Shape 74"/>
        <p:cNvGrpSpPr/>
        <p:nvPr/>
      </p:nvGrpSpPr>
      <p:grpSpPr>
        <a:xfrm>
          <a:off x="0" y="0"/>
          <a:ext cx="0" cy="0"/>
          <a:chOff x="0" y="0"/>
          <a:chExt cx="0" cy="0"/>
        </a:xfrm>
      </p:grpSpPr>
      <p:sp>
        <p:nvSpPr>
          <p:cNvPr id="75" name="Google Shape;75;p55"/>
          <p:cNvSpPr txBox="1">
            <a:spLocks noGrp="1"/>
          </p:cNvSpPr>
          <p:nvPr>
            <p:ph type="title"/>
          </p:nvPr>
        </p:nvSpPr>
        <p:spPr>
          <a:xfrm>
            <a:off x="1265036" y="479391"/>
            <a:ext cx="10277149" cy="650699"/>
          </a:xfrm>
          <a:prstGeom prst="rect">
            <a:avLst/>
          </a:prstGeom>
          <a:noFill/>
          <a:ln>
            <a:noFill/>
          </a:ln>
        </p:spPr>
        <p:txBody>
          <a:bodyPr spcFirstLastPara="1" wrap="square" lIns="0" tIns="45700" rIns="91425" bIns="45700" anchor="b" anchorCtr="0">
            <a:noAutofit/>
          </a:bodyPr>
          <a:lstStyle>
            <a:lvl1pPr lvl="0" algn="l">
              <a:lnSpc>
                <a:spcPct val="85000"/>
              </a:lnSpc>
              <a:spcBef>
                <a:spcPts val="0"/>
              </a:spcBef>
              <a:spcAft>
                <a:spcPts val="0"/>
              </a:spcAft>
              <a:buSzPts val="1400"/>
              <a:buNone/>
              <a:defRPr sz="1800">
                <a:solidFill>
                  <a:schemeClr val="lt2"/>
                </a:solidFill>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76" name="Google Shape;76;p55"/>
          <p:cNvSpPr txBox="1">
            <a:spLocks noGrp="1"/>
          </p:cNvSpPr>
          <p:nvPr>
            <p:ph type="body" idx="1"/>
          </p:nvPr>
        </p:nvSpPr>
        <p:spPr>
          <a:xfrm>
            <a:off x="1265773" y="1211580"/>
            <a:ext cx="5050367" cy="5012056"/>
          </a:xfrm>
          <a:prstGeom prst="rect">
            <a:avLst/>
          </a:prstGeom>
          <a:noFill/>
          <a:ln>
            <a:noFill/>
          </a:ln>
        </p:spPr>
        <p:txBody>
          <a:bodyPr spcFirstLastPara="1" wrap="square" lIns="0" tIns="45700" rIns="0" bIns="45700" anchor="t" anchorCtr="0">
            <a:normAutofit/>
          </a:bodyPr>
          <a:lstStyle>
            <a:lvl1pPr marL="457200" lvl="0" indent="-228600" algn="l">
              <a:lnSpc>
                <a:spcPct val="100000"/>
              </a:lnSpc>
              <a:spcBef>
                <a:spcPts val="360"/>
              </a:spcBef>
              <a:spcAft>
                <a:spcPts val="0"/>
              </a:spcAft>
              <a:buSzPts val="1400"/>
              <a:buNone/>
              <a:defRPr/>
            </a:lvl1pPr>
            <a:lvl2pPr marL="914400" lvl="1" indent="-342900" algn="l">
              <a:lnSpc>
                <a:spcPct val="100000"/>
              </a:lnSpc>
              <a:spcBef>
                <a:spcPts val="360"/>
              </a:spcBef>
              <a:spcAft>
                <a:spcPts val="0"/>
              </a:spcAft>
              <a:buSzPts val="1800"/>
              <a:buChar char="▪"/>
              <a:defRPr/>
            </a:lvl2pPr>
            <a:lvl3pPr marL="1371600" lvl="2" indent="-345186" algn="l">
              <a:lnSpc>
                <a:spcPct val="100000"/>
              </a:lnSpc>
              <a:spcBef>
                <a:spcPts val="360"/>
              </a:spcBef>
              <a:spcAft>
                <a:spcPts val="0"/>
              </a:spcAft>
              <a:buSzPts val="1836"/>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7" name="Google Shape;77;p55"/>
          <p:cNvSpPr txBox="1">
            <a:spLocks noGrp="1"/>
          </p:cNvSpPr>
          <p:nvPr>
            <p:ph type="body" idx="2"/>
          </p:nvPr>
        </p:nvSpPr>
        <p:spPr>
          <a:xfrm>
            <a:off x="6502400" y="1211582"/>
            <a:ext cx="5039784" cy="2430780"/>
          </a:xfrm>
          <a:prstGeom prst="rect">
            <a:avLst/>
          </a:prstGeom>
          <a:noFill/>
          <a:ln>
            <a:noFill/>
          </a:ln>
        </p:spPr>
        <p:txBody>
          <a:bodyPr spcFirstLastPara="1" wrap="square" lIns="0" tIns="45700" rIns="0" bIns="45700" anchor="t" anchorCtr="0">
            <a:normAutofit/>
          </a:bodyPr>
          <a:lstStyle>
            <a:lvl1pPr marL="457200" lvl="0" indent="-228600" algn="l">
              <a:lnSpc>
                <a:spcPct val="100000"/>
              </a:lnSpc>
              <a:spcBef>
                <a:spcPts val="360"/>
              </a:spcBef>
              <a:spcAft>
                <a:spcPts val="0"/>
              </a:spcAft>
              <a:buSzPts val="1400"/>
              <a:buNone/>
              <a:defRPr/>
            </a:lvl1pPr>
            <a:lvl2pPr marL="914400" lvl="1" indent="-342900" algn="l">
              <a:lnSpc>
                <a:spcPct val="100000"/>
              </a:lnSpc>
              <a:spcBef>
                <a:spcPts val="360"/>
              </a:spcBef>
              <a:spcAft>
                <a:spcPts val="0"/>
              </a:spcAft>
              <a:buSzPts val="1800"/>
              <a:buChar char="▪"/>
              <a:defRPr/>
            </a:lvl2pPr>
            <a:lvl3pPr marL="1371600" lvl="2" indent="-345186" algn="l">
              <a:lnSpc>
                <a:spcPct val="100000"/>
              </a:lnSpc>
              <a:spcBef>
                <a:spcPts val="360"/>
              </a:spcBef>
              <a:spcAft>
                <a:spcPts val="0"/>
              </a:spcAft>
              <a:buSzPts val="1836"/>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8" name="Google Shape;78;p55"/>
          <p:cNvSpPr txBox="1">
            <a:spLocks noGrp="1"/>
          </p:cNvSpPr>
          <p:nvPr>
            <p:ph type="body" idx="3"/>
          </p:nvPr>
        </p:nvSpPr>
        <p:spPr>
          <a:xfrm>
            <a:off x="6502400" y="3783332"/>
            <a:ext cx="5039784" cy="2440307"/>
          </a:xfrm>
          <a:prstGeom prst="rect">
            <a:avLst/>
          </a:prstGeom>
          <a:noFill/>
          <a:ln>
            <a:noFill/>
          </a:ln>
        </p:spPr>
        <p:txBody>
          <a:bodyPr spcFirstLastPara="1" wrap="square" lIns="0" tIns="45700" rIns="0" bIns="45700" anchor="t" anchorCtr="0">
            <a:normAutofit/>
          </a:bodyPr>
          <a:lstStyle>
            <a:lvl1pPr marL="457200" lvl="0" indent="-228600" algn="l">
              <a:lnSpc>
                <a:spcPct val="100000"/>
              </a:lnSpc>
              <a:spcBef>
                <a:spcPts val="360"/>
              </a:spcBef>
              <a:spcAft>
                <a:spcPts val="0"/>
              </a:spcAft>
              <a:buSzPts val="1400"/>
              <a:buNone/>
              <a:defRPr/>
            </a:lvl1pPr>
            <a:lvl2pPr marL="914400" lvl="1" indent="-342900" algn="l">
              <a:lnSpc>
                <a:spcPct val="100000"/>
              </a:lnSpc>
              <a:spcBef>
                <a:spcPts val="360"/>
              </a:spcBef>
              <a:spcAft>
                <a:spcPts val="0"/>
              </a:spcAft>
              <a:buSzPts val="1800"/>
              <a:buChar char="▪"/>
              <a:defRPr/>
            </a:lvl2pPr>
            <a:lvl3pPr marL="1371600" lvl="2" indent="-345186" algn="l">
              <a:lnSpc>
                <a:spcPct val="100000"/>
              </a:lnSpc>
              <a:spcBef>
                <a:spcPts val="360"/>
              </a:spcBef>
              <a:spcAft>
                <a:spcPts val="0"/>
              </a:spcAft>
              <a:buSzPts val="1836"/>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1_Four Content">
  <p:cSld name="1_Four Content">
    <p:spTree>
      <p:nvGrpSpPr>
        <p:cNvPr id="1" name="Shape 79"/>
        <p:cNvGrpSpPr/>
        <p:nvPr/>
      </p:nvGrpSpPr>
      <p:grpSpPr>
        <a:xfrm>
          <a:off x="0" y="0"/>
          <a:ext cx="0" cy="0"/>
          <a:chOff x="0" y="0"/>
          <a:chExt cx="0" cy="0"/>
        </a:xfrm>
      </p:grpSpPr>
      <p:sp>
        <p:nvSpPr>
          <p:cNvPr id="80" name="Google Shape;80;p56"/>
          <p:cNvSpPr txBox="1">
            <a:spLocks noGrp="1"/>
          </p:cNvSpPr>
          <p:nvPr>
            <p:ph type="title"/>
          </p:nvPr>
        </p:nvSpPr>
        <p:spPr>
          <a:xfrm>
            <a:off x="1265036" y="479391"/>
            <a:ext cx="10277149" cy="650699"/>
          </a:xfrm>
          <a:prstGeom prst="rect">
            <a:avLst/>
          </a:prstGeom>
          <a:noFill/>
          <a:ln>
            <a:noFill/>
          </a:ln>
        </p:spPr>
        <p:txBody>
          <a:bodyPr spcFirstLastPara="1" wrap="square" lIns="0" tIns="45700" rIns="91425" bIns="45700" anchor="b" anchorCtr="0">
            <a:noAutofit/>
          </a:bodyPr>
          <a:lstStyle>
            <a:lvl1pPr lvl="0" algn="l">
              <a:lnSpc>
                <a:spcPct val="85000"/>
              </a:lnSpc>
              <a:spcBef>
                <a:spcPts val="0"/>
              </a:spcBef>
              <a:spcAft>
                <a:spcPts val="0"/>
              </a:spcAft>
              <a:buSzPts val="1400"/>
              <a:buNone/>
              <a:defRPr sz="1800">
                <a:solidFill>
                  <a:schemeClr val="lt2"/>
                </a:solidFill>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81" name="Google Shape;81;p56"/>
          <p:cNvSpPr txBox="1">
            <a:spLocks noGrp="1"/>
          </p:cNvSpPr>
          <p:nvPr>
            <p:ph type="body" idx="1"/>
          </p:nvPr>
        </p:nvSpPr>
        <p:spPr>
          <a:xfrm>
            <a:off x="1265773" y="1211582"/>
            <a:ext cx="5050367" cy="2430780"/>
          </a:xfrm>
          <a:prstGeom prst="rect">
            <a:avLst/>
          </a:prstGeom>
          <a:noFill/>
          <a:ln>
            <a:noFill/>
          </a:ln>
        </p:spPr>
        <p:txBody>
          <a:bodyPr spcFirstLastPara="1" wrap="square" lIns="0" tIns="45700" rIns="0" bIns="45700" anchor="t" anchorCtr="0">
            <a:normAutofit/>
          </a:bodyPr>
          <a:lstStyle>
            <a:lvl1pPr marL="457200" lvl="0" indent="-228600" algn="l">
              <a:lnSpc>
                <a:spcPct val="100000"/>
              </a:lnSpc>
              <a:spcBef>
                <a:spcPts val="360"/>
              </a:spcBef>
              <a:spcAft>
                <a:spcPts val="0"/>
              </a:spcAft>
              <a:buSzPts val="1400"/>
              <a:buNone/>
              <a:defRPr/>
            </a:lvl1pPr>
            <a:lvl2pPr marL="914400" lvl="1" indent="-342900" algn="l">
              <a:lnSpc>
                <a:spcPct val="100000"/>
              </a:lnSpc>
              <a:spcBef>
                <a:spcPts val="360"/>
              </a:spcBef>
              <a:spcAft>
                <a:spcPts val="0"/>
              </a:spcAft>
              <a:buSzPts val="1800"/>
              <a:buChar char="▪"/>
              <a:defRPr/>
            </a:lvl2pPr>
            <a:lvl3pPr marL="1371600" lvl="2" indent="-345186" algn="l">
              <a:lnSpc>
                <a:spcPct val="100000"/>
              </a:lnSpc>
              <a:spcBef>
                <a:spcPts val="360"/>
              </a:spcBef>
              <a:spcAft>
                <a:spcPts val="0"/>
              </a:spcAft>
              <a:buSzPts val="1836"/>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82" name="Google Shape;82;p56"/>
          <p:cNvSpPr txBox="1">
            <a:spLocks noGrp="1"/>
          </p:cNvSpPr>
          <p:nvPr>
            <p:ph type="body" idx="2"/>
          </p:nvPr>
        </p:nvSpPr>
        <p:spPr>
          <a:xfrm>
            <a:off x="1274239" y="3787484"/>
            <a:ext cx="5041900" cy="2436152"/>
          </a:xfrm>
          <a:prstGeom prst="rect">
            <a:avLst/>
          </a:prstGeom>
          <a:noFill/>
          <a:ln>
            <a:noFill/>
          </a:ln>
        </p:spPr>
        <p:txBody>
          <a:bodyPr spcFirstLastPara="1" wrap="square" lIns="0" tIns="45700" rIns="0" bIns="45700" anchor="t" anchorCtr="0">
            <a:normAutofit/>
          </a:bodyPr>
          <a:lstStyle>
            <a:lvl1pPr marL="457200" lvl="0" indent="-228600" algn="l">
              <a:lnSpc>
                <a:spcPct val="100000"/>
              </a:lnSpc>
              <a:spcBef>
                <a:spcPts val="360"/>
              </a:spcBef>
              <a:spcAft>
                <a:spcPts val="0"/>
              </a:spcAft>
              <a:buSzPts val="1400"/>
              <a:buNone/>
              <a:defRPr/>
            </a:lvl1pPr>
            <a:lvl2pPr marL="914400" lvl="1" indent="-342900" algn="l">
              <a:lnSpc>
                <a:spcPct val="100000"/>
              </a:lnSpc>
              <a:spcBef>
                <a:spcPts val="360"/>
              </a:spcBef>
              <a:spcAft>
                <a:spcPts val="0"/>
              </a:spcAft>
              <a:buSzPts val="1800"/>
              <a:buChar char="▪"/>
              <a:defRPr/>
            </a:lvl2pPr>
            <a:lvl3pPr marL="1371600" lvl="2" indent="-345186" algn="l">
              <a:lnSpc>
                <a:spcPct val="100000"/>
              </a:lnSpc>
              <a:spcBef>
                <a:spcPts val="360"/>
              </a:spcBef>
              <a:spcAft>
                <a:spcPts val="0"/>
              </a:spcAft>
              <a:buSzPts val="1836"/>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83" name="Google Shape;83;p56"/>
          <p:cNvSpPr txBox="1">
            <a:spLocks noGrp="1"/>
          </p:cNvSpPr>
          <p:nvPr>
            <p:ph type="body" idx="3"/>
          </p:nvPr>
        </p:nvSpPr>
        <p:spPr>
          <a:xfrm>
            <a:off x="6502400" y="1211582"/>
            <a:ext cx="5039784" cy="2430780"/>
          </a:xfrm>
          <a:prstGeom prst="rect">
            <a:avLst/>
          </a:prstGeom>
          <a:noFill/>
          <a:ln>
            <a:noFill/>
          </a:ln>
        </p:spPr>
        <p:txBody>
          <a:bodyPr spcFirstLastPara="1" wrap="square" lIns="0" tIns="45700" rIns="0" bIns="45700" anchor="t" anchorCtr="0">
            <a:normAutofit/>
          </a:bodyPr>
          <a:lstStyle>
            <a:lvl1pPr marL="457200" lvl="0" indent="-228600" algn="l">
              <a:lnSpc>
                <a:spcPct val="100000"/>
              </a:lnSpc>
              <a:spcBef>
                <a:spcPts val="360"/>
              </a:spcBef>
              <a:spcAft>
                <a:spcPts val="0"/>
              </a:spcAft>
              <a:buSzPts val="1400"/>
              <a:buNone/>
              <a:defRPr/>
            </a:lvl1pPr>
            <a:lvl2pPr marL="914400" lvl="1" indent="-342900" algn="l">
              <a:lnSpc>
                <a:spcPct val="100000"/>
              </a:lnSpc>
              <a:spcBef>
                <a:spcPts val="360"/>
              </a:spcBef>
              <a:spcAft>
                <a:spcPts val="0"/>
              </a:spcAft>
              <a:buSzPts val="1800"/>
              <a:buChar char="▪"/>
              <a:defRPr/>
            </a:lvl2pPr>
            <a:lvl3pPr marL="1371600" lvl="2" indent="-345186" algn="l">
              <a:lnSpc>
                <a:spcPct val="100000"/>
              </a:lnSpc>
              <a:spcBef>
                <a:spcPts val="360"/>
              </a:spcBef>
              <a:spcAft>
                <a:spcPts val="0"/>
              </a:spcAft>
              <a:buSzPts val="1836"/>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84" name="Google Shape;84;p56"/>
          <p:cNvSpPr txBox="1">
            <a:spLocks noGrp="1"/>
          </p:cNvSpPr>
          <p:nvPr>
            <p:ph type="body" idx="4"/>
          </p:nvPr>
        </p:nvSpPr>
        <p:spPr>
          <a:xfrm>
            <a:off x="6502400" y="3787484"/>
            <a:ext cx="5039784" cy="2436152"/>
          </a:xfrm>
          <a:prstGeom prst="rect">
            <a:avLst/>
          </a:prstGeom>
          <a:noFill/>
          <a:ln>
            <a:noFill/>
          </a:ln>
        </p:spPr>
        <p:txBody>
          <a:bodyPr spcFirstLastPara="1" wrap="square" lIns="0" tIns="45700" rIns="0" bIns="45700" anchor="t" anchorCtr="0">
            <a:normAutofit/>
          </a:bodyPr>
          <a:lstStyle>
            <a:lvl1pPr marL="457200" lvl="0" indent="-228600" algn="l">
              <a:lnSpc>
                <a:spcPct val="100000"/>
              </a:lnSpc>
              <a:spcBef>
                <a:spcPts val="360"/>
              </a:spcBef>
              <a:spcAft>
                <a:spcPts val="0"/>
              </a:spcAft>
              <a:buSzPts val="1400"/>
              <a:buNone/>
              <a:defRPr/>
            </a:lvl1pPr>
            <a:lvl2pPr marL="914400" lvl="1" indent="-342900" algn="l">
              <a:lnSpc>
                <a:spcPct val="100000"/>
              </a:lnSpc>
              <a:spcBef>
                <a:spcPts val="360"/>
              </a:spcBef>
              <a:spcAft>
                <a:spcPts val="0"/>
              </a:spcAft>
              <a:buSzPts val="1800"/>
              <a:buChar char="▪"/>
              <a:defRPr/>
            </a:lvl2pPr>
            <a:lvl3pPr marL="1371600" lvl="2" indent="-345186" algn="l">
              <a:lnSpc>
                <a:spcPct val="100000"/>
              </a:lnSpc>
              <a:spcBef>
                <a:spcPts val="360"/>
              </a:spcBef>
              <a:spcAft>
                <a:spcPts val="0"/>
              </a:spcAft>
              <a:buSzPts val="1836"/>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Objectiv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0850A2D-1B7D-8A2D-30A7-5B07DBBD327C}"/>
              </a:ext>
            </a:extLst>
          </p:cNvPr>
          <p:cNvSpPr/>
          <p:nvPr userDrawn="1"/>
        </p:nvSpPr>
        <p:spPr>
          <a:xfrm>
            <a:off x="0" y="1600201"/>
            <a:ext cx="12192000" cy="47561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80"/>
          </a:p>
        </p:txBody>
      </p:sp>
      <p:sp>
        <p:nvSpPr>
          <p:cNvPr id="2" name="Title 1"/>
          <p:cNvSpPr>
            <a:spLocks noGrp="1"/>
          </p:cNvSpPr>
          <p:nvPr>
            <p:ph type="title" hasCustomPrompt="1"/>
          </p:nvPr>
        </p:nvSpPr>
        <p:spPr>
          <a:xfrm>
            <a:off x="426720" y="365126"/>
            <a:ext cx="11338560" cy="1097915"/>
          </a:xfrm>
        </p:spPr>
        <p:txBody>
          <a:bodyPr/>
          <a:lstStyle/>
          <a:p>
            <a:r>
              <a:rPr lang="en-US" dirty="0"/>
              <a:t>Objective slide – title one line</a:t>
            </a:r>
          </a:p>
        </p:txBody>
      </p:sp>
      <p:sp>
        <p:nvSpPr>
          <p:cNvPr id="6" name="Slide Number Placeholder 5"/>
          <p:cNvSpPr>
            <a:spLocks noGrp="1"/>
          </p:cNvSpPr>
          <p:nvPr>
            <p:ph type="sldNum" sz="quarter" idx="12"/>
          </p:nvPr>
        </p:nvSpPr>
        <p:spPr>
          <a:xfrm>
            <a:off x="9022080" y="6356352"/>
            <a:ext cx="2743200" cy="365125"/>
          </a:xfrm>
          <a:prstGeom prst="rect">
            <a:avLst/>
          </a:prstGeom>
        </p:spPr>
        <p:txBody>
          <a:bodyPr/>
          <a:lstStyle>
            <a:lvl1pPr>
              <a:defRPr>
                <a:solidFill>
                  <a:schemeClr val="tx2"/>
                </a:solidFill>
              </a:defRPr>
            </a:lvl1pPr>
          </a:lstStyle>
          <a:p>
            <a:fld id="{F7340B6C-CA73-B044-A89C-37F5E5CDE01B}" type="slidenum">
              <a:rPr lang="en-US" smtClean="0"/>
              <a:pPr/>
              <a:t>‹#›</a:t>
            </a:fld>
            <a:endParaRPr lang="en-US" dirty="0"/>
          </a:p>
        </p:txBody>
      </p:sp>
      <p:sp>
        <p:nvSpPr>
          <p:cNvPr id="9" name="Content Placeholder 2">
            <a:extLst>
              <a:ext uri="{FF2B5EF4-FFF2-40B4-BE49-F238E27FC236}">
                <a16:creationId xmlns:a16="http://schemas.microsoft.com/office/drawing/2014/main" id="{CF00F302-309D-18BE-87A0-B30A53CE0987}"/>
              </a:ext>
            </a:extLst>
          </p:cNvPr>
          <p:cNvSpPr>
            <a:spLocks noGrp="1"/>
          </p:cNvSpPr>
          <p:nvPr>
            <p:ph idx="15" hasCustomPrompt="1"/>
          </p:nvPr>
        </p:nvSpPr>
        <p:spPr>
          <a:xfrm>
            <a:off x="2850291" y="4895465"/>
            <a:ext cx="8914988" cy="1460886"/>
          </a:xfrm>
        </p:spPr>
        <p:txBody>
          <a:bodyPr tIns="182880" anchor="ctr" anchorCtr="0">
            <a:normAutofit/>
          </a:bodyPr>
          <a:lstStyle>
            <a:lvl1pPr>
              <a:defRPr sz="2160" b="0" i="0">
                <a:latin typeface="Calibri Light" panose="020F0302020204030204" pitchFamily="34" charset="0"/>
                <a:cs typeface="Calibri Light" panose="020F0302020204030204" pitchFamily="34" charset="0"/>
              </a:defRPr>
            </a:lvl1pPr>
            <a:lvl2pPr>
              <a:defRPr sz="2160" b="0" i="0">
                <a:latin typeface="+mn-lt"/>
              </a:defRPr>
            </a:lvl2pPr>
            <a:lvl3pPr marL="822960" indent="0">
              <a:buNone/>
              <a:defRPr/>
            </a:lvl3pPr>
          </a:lstStyle>
          <a:p>
            <a:pPr marL="205740" marR="0" lvl="0" indent="0" algn="l" defTabSz="822960" rtl="0" eaLnBrk="1" fontAlgn="auto" latinLnBrk="0" hangingPunct="1">
              <a:lnSpc>
                <a:spcPct val="90000"/>
              </a:lnSpc>
              <a:spcBef>
                <a:spcPts val="450"/>
              </a:spcBef>
              <a:spcAft>
                <a:spcPts val="0"/>
              </a:spcAft>
              <a:buClrTx/>
              <a:buSzTx/>
              <a:buFont typeface="Arial" panose="020B0604020202020204" pitchFamily="34" charset="0"/>
              <a:buNone/>
              <a:tabLst/>
              <a:defRPr/>
            </a:pPr>
            <a:r>
              <a:rPr lang="en-US" dirty="0">
                <a:effectLst/>
                <a:latin typeface="Calibri Light" panose="020F0302020204030204" pitchFamily="34" charset="0"/>
              </a:rPr>
              <a:t>Content goes here. Lorem ipsum dolor sit </a:t>
            </a:r>
            <a:r>
              <a:rPr lang="en-US" dirty="0" err="1">
                <a:effectLst/>
                <a:latin typeface="Calibri Light" panose="020F0302020204030204" pitchFamily="34" charset="0"/>
              </a:rPr>
              <a:t>amet</a:t>
            </a:r>
            <a:r>
              <a:rPr lang="en-US" dirty="0">
                <a:effectLst/>
                <a:latin typeface="Calibri Light" panose="020F0302020204030204" pitchFamily="34" charset="0"/>
              </a:rPr>
              <a:t>, </a:t>
            </a:r>
            <a:r>
              <a:rPr lang="en-US" dirty="0" err="1">
                <a:effectLst/>
                <a:latin typeface="Calibri Light" panose="020F0302020204030204" pitchFamily="34" charset="0"/>
              </a:rPr>
              <a:t>consectetur</a:t>
            </a:r>
            <a:r>
              <a:rPr lang="en-US" dirty="0">
                <a:effectLst/>
                <a:latin typeface="Calibri Light" panose="020F0302020204030204" pitchFamily="34" charset="0"/>
              </a:rPr>
              <a:t> </a:t>
            </a:r>
            <a:r>
              <a:rPr lang="en-US" dirty="0" err="1">
                <a:effectLst/>
                <a:latin typeface="Calibri Light" panose="020F0302020204030204" pitchFamily="34" charset="0"/>
              </a:rPr>
              <a:t>adipiscing</a:t>
            </a:r>
            <a:r>
              <a:rPr lang="en-US" dirty="0">
                <a:effectLst/>
                <a:latin typeface="Calibri Light" panose="020F0302020204030204" pitchFamily="34" charset="0"/>
              </a:rPr>
              <a:t> </a:t>
            </a:r>
            <a:r>
              <a:rPr lang="en-US" dirty="0" err="1">
                <a:effectLst/>
                <a:latin typeface="Calibri Light" panose="020F0302020204030204" pitchFamily="34" charset="0"/>
              </a:rPr>
              <a:t>elit</a:t>
            </a:r>
            <a:r>
              <a:rPr lang="en-US" dirty="0">
                <a:effectLst/>
                <a:latin typeface="Calibri Light" panose="020F0302020204030204" pitchFamily="34" charset="0"/>
              </a:rPr>
              <a:t>. Maecenas id </a:t>
            </a:r>
            <a:r>
              <a:rPr lang="en-US" dirty="0" err="1">
                <a:effectLst/>
                <a:latin typeface="Calibri Light" panose="020F0302020204030204" pitchFamily="34" charset="0"/>
              </a:rPr>
              <a:t>vulputate</a:t>
            </a:r>
            <a:r>
              <a:rPr lang="en-US" dirty="0">
                <a:effectLst/>
                <a:latin typeface="Calibri Light" panose="020F0302020204030204" pitchFamily="34" charset="0"/>
              </a:rPr>
              <a:t> </a:t>
            </a:r>
            <a:r>
              <a:rPr lang="en-US" dirty="0" err="1">
                <a:effectLst/>
                <a:latin typeface="Calibri Light" panose="020F0302020204030204" pitchFamily="34" charset="0"/>
              </a:rPr>
              <a:t>turpis</a:t>
            </a:r>
            <a:r>
              <a:rPr lang="en-US" dirty="0">
                <a:effectLst/>
                <a:latin typeface="Calibri Light" panose="020F0302020204030204" pitchFamily="34" charset="0"/>
              </a:rPr>
              <a:t>. Proin gravida </a:t>
            </a:r>
            <a:r>
              <a:rPr lang="en-US" dirty="0" err="1">
                <a:effectLst/>
                <a:latin typeface="Calibri Light" panose="020F0302020204030204" pitchFamily="34" charset="0"/>
              </a:rPr>
              <a:t>leo</a:t>
            </a:r>
            <a:r>
              <a:rPr lang="en-US" dirty="0">
                <a:effectLst/>
                <a:latin typeface="Calibri Light" panose="020F0302020204030204" pitchFamily="34" charset="0"/>
              </a:rPr>
              <a:t> ac </a:t>
            </a:r>
            <a:r>
              <a:rPr lang="en-US" dirty="0" err="1">
                <a:effectLst/>
                <a:latin typeface="Calibri Light" panose="020F0302020204030204" pitchFamily="34" charset="0"/>
              </a:rPr>
              <a:t>sapien</a:t>
            </a:r>
            <a:r>
              <a:rPr lang="en-US" dirty="0">
                <a:effectLst/>
                <a:latin typeface="Calibri Light" panose="020F0302020204030204" pitchFamily="34" charset="0"/>
              </a:rPr>
              <a:t> convallis, ac </a:t>
            </a:r>
            <a:r>
              <a:rPr lang="en-US" dirty="0" err="1">
                <a:effectLst/>
                <a:latin typeface="Calibri Light" panose="020F0302020204030204" pitchFamily="34" charset="0"/>
              </a:rPr>
              <a:t>sodales</a:t>
            </a:r>
            <a:r>
              <a:rPr lang="en-US" dirty="0">
                <a:effectLst/>
                <a:latin typeface="Calibri Light" panose="020F0302020204030204" pitchFamily="34" charset="0"/>
              </a:rPr>
              <a:t> eros </a:t>
            </a:r>
            <a:r>
              <a:rPr lang="en-US" dirty="0" err="1">
                <a:effectLst/>
                <a:latin typeface="Calibri Light" panose="020F0302020204030204" pitchFamily="34" charset="0"/>
              </a:rPr>
              <a:t>rhoncus</a:t>
            </a:r>
            <a:r>
              <a:rPr lang="en-US" dirty="0">
                <a:effectLst/>
                <a:latin typeface="Calibri Light" panose="020F0302020204030204" pitchFamily="34" charset="0"/>
              </a:rPr>
              <a:t>. </a:t>
            </a:r>
          </a:p>
          <a:p>
            <a:pPr lvl="1"/>
            <a:endParaRPr lang="en-US" dirty="0"/>
          </a:p>
        </p:txBody>
      </p:sp>
      <p:sp>
        <p:nvSpPr>
          <p:cNvPr id="10" name="Content Placeholder 2">
            <a:extLst>
              <a:ext uri="{FF2B5EF4-FFF2-40B4-BE49-F238E27FC236}">
                <a16:creationId xmlns:a16="http://schemas.microsoft.com/office/drawing/2014/main" id="{D63FE66B-EB76-C3D7-CBC0-A43EA5920B29}"/>
              </a:ext>
            </a:extLst>
          </p:cNvPr>
          <p:cNvSpPr>
            <a:spLocks noGrp="1"/>
          </p:cNvSpPr>
          <p:nvPr>
            <p:ph idx="16" hasCustomPrompt="1"/>
          </p:nvPr>
        </p:nvSpPr>
        <p:spPr>
          <a:xfrm>
            <a:off x="2850290" y="3277403"/>
            <a:ext cx="8914988" cy="1460886"/>
          </a:xfrm>
        </p:spPr>
        <p:txBody>
          <a:bodyPr tIns="182880" anchor="ctr" anchorCtr="0">
            <a:normAutofit/>
          </a:bodyPr>
          <a:lstStyle>
            <a:lvl1pPr>
              <a:defRPr sz="2160" b="0" i="0">
                <a:latin typeface="Calibri Light" panose="020F0302020204030204" pitchFamily="34" charset="0"/>
                <a:cs typeface="Calibri Light" panose="020F0302020204030204" pitchFamily="34" charset="0"/>
              </a:defRPr>
            </a:lvl1pPr>
            <a:lvl2pPr>
              <a:defRPr sz="2160" b="0" i="0">
                <a:latin typeface="+mn-lt"/>
              </a:defRPr>
            </a:lvl2pPr>
            <a:lvl3pPr marL="822960" indent="0">
              <a:buNone/>
              <a:defRPr/>
            </a:lvl3pPr>
          </a:lstStyle>
          <a:p>
            <a:pPr marL="205740" marR="0" lvl="0" indent="0" algn="l" defTabSz="822960" rtl="0" eaLnBrk="1" fontAlgn="auto" latinLnBrk="0" hangingPunct="1">
              <a:lnSpc>
                <a:spcPct val="90000"/>
              </a:lnSpc>
              <a:spcBef>
                <a:spcPts val="450"/>
              </a:spcBef>
              <a:spcAft>
                <a:spcPts val="0"/>
              </a:spcAft>
              <a:buClrTx/>
              <a:buSzTx/>
              <a:buFont typeface="Arial" panose="020B0604020202020204" pitchFamily="34" charset="0"/>
              <a:buNone/>
              <a:tabLst/>
              <a:defRPr/>
            </a:pPr>
            <a:r>
              <a:rPr lang="en-US" dirty="0">
                <a:effectLst/>
                <a:latin typeface="Calibri Light" panose="020F0302020204030204" pitchFamily="34" charset="0"/>
              </a:rPr>
              <a:t>Content goes here. Lorem ipsum dolor sit </a:t>
            </a:r>
            <a:r>
              <a:rPr lang="en-US" dirty="0" err="1">
                <a:effectLst/>
                <a:latin typeface="Calibri Light" panose="020F0302020204030204" pitchFamily="34" charset="0"/>
              </a:rPr>
              <a:t>amet</a:t>
            </a:r>
            <a:r>
              <a:rPr lang="en-US" dirty="0">
                <a:effectLst/>
                <a:latin typeface="Calibri Light" panose="020F0302020204030204" pitchFamily="34" charset="0"/>
              </a:rPr>
              <a:t>, </a:t>
            </a:r>
            <a:r>
              <a:rPr lang="en-US" dirty="0" err="1">
                <a:effectLst/>
                <a:latin typeface="Calibri Light" panose="020F0302020204030204" pitchFamily="34" charset="0"/>
              </a:rPr>
              <a:t>consectetur</a:t>
            </a:r>
            <a:r>
              <a:rPr lang="en-US" dirty="0">
                <a:effectLst/>
                <a:latin typeface="Calibri Light" panose="020F0302020204030204" pitchFamily="34" charset="0"/>
              </a:rPr>
              <a:t> </a:t>
            </a:r>
            <a:r>
              <a:rPr lang="en-US" dirty="0" err="1">
                <a:effectLst/>
                <a:latin typeface="Calibri Light" panose="020F0302020204030204" pitchFamily="34" charset="0"/>
              </a:rPr>
              <a:t>adipiscing</a:t>
            </a:r>
            <a:r>
              <a:rPr lang="en-US" dirty="0">
                <a:effectLst/>
                <a:latin typeface="Calibri Light" panose="020F0302020204030204" pitchFamily="34" charset="0"/>
              </a:rPr>
              <a:t> </a:t>
            </a:r>
            <a:r>
              <a:rPr lang="en-US" dirty="0" err="1">
                <a:effectLst/>
                <a:latin typeface="Calibri Light" panose="020F0302020204030204" pitchFamily="34" charset="0"/>
              </a:rPr>
              <a:t>elit</a:t>
            </a:r>
            <a:r>
              <a:rPr lang="en-US" dirty="0">
                <a:effectLst/>
                <a:latin typeface="Calibri Light" panose="020F0302020204030204" pitchFamily="34" charset="0"/>
              </a:rPr>
              <a:t>. Maecenas id </a:t>
            </a:r>
            <a:r>
              <a:rPr lang="en-US" dirty="0" err="1">
                <a:effectLst/>
                <a:latin typeface="Calibri Light" panose="020F0302020204030204" pitchFamily="34" charset="0"/>
              </a:rPr>
              <a:t>vulputate</a:t>
            </a:r>
            <a:r>
              <a:rPr lang="en-US" dirty="0">
                <a:effectLst/>
                <a:latin typeface="Calibri Light" panose="020F0302020204030204" pitchFamily="34" charset="0"/>
              </a:rPr>
              <a:t> </a:t>
            </a:r>
            <a:r>
              <a:rPr lang="en-US" dirty="0" err="1">
                <a:effectLst/>
                <a:latin typeface="Calibri Light" panose="020F0302020204030204" pitchFamily="34" charset="0"/>
              </a:rPr>
              <a:t>turpis</a:t>
            </a:r>
            <a:r>
              <a:rPr lang="en-US" dirty="0">
                <a:effectLst/>
                <a:latin typeface="Calibri Light" panose="020F0302020204030204" pitchFamily="34" charset="0"/>
              </a:rPr>
              <a:t>. Proin gravida </a:t>
            </a:r>
            <a:r>
              <a:rPr lang="en-US" dirty="0" err="1">
                <a:effectLst/>
                <a:latin typeface="Calibri Light" panose="020F0302020204030204" pitchFamily="34" charset="0"/>
              </a:rPr>
              <a:t>leo</a:t>
            </a:r>
            <a:r>
              <a:rPr lang="en-US" dirty="0">
                <a:effectLst/>
                <a:latin typeface="Calibri Light" panose="020F0302020204030204" pitchFamily="34" charset="0"/>
              </a:rPr>
              <a:t> ac </a:t>
            </a:r>
            <a:r>
              <a:rPr lang="en-US" dirty="0" err="1">
                <a:effectLst/>
                <a:latin typeface="Calibri Light" panose="020F0302020204030204" pitchFamily="34" charset="0"/>
              </a:rPr>
              <a:t>sapien</a:t>
            </a:r>
            <a:r>
              <a:rPr lang="en-US" dirty="0">
                <a:effectLst/>
                <a:latin typeface="Calibri Light" panose="020F0302020204030204" pitchFamily="34" charset="0"/>
              </a:rPr>
              <a:t> convallis, ac </a:t>
            </a:r>
            <a:r>
              <a:rPr lang="en-US" dirty="0" err="1">
                <a:effectLst/>
                <a:latin typeface="Calibri Light" panose="020F0302020204030204" pitchFamily="34" charset="0"/>
              </a:rPr>
              <a:t>sodales</a:t>
            </a:r>
            <a:r>
              <a:rPr lang="en-US" dirty="0">
                <a:effectLst/>
                <a:latin typeface="Calibri Light" panose="020F0302020204030204" pitchFamily="34" charset="0"/>
              </a:rPr>
              <a:t> eros </a:t>
            </a:r>
            <a:r>
              <a:rPr lang="en-US" dirty="0" err="1">
                <a:effectLst/>
                <a:latin typeface="Calibri Light" panose="020F0302020204030204" pitchFamily="34" charset="0"/>
              </a:rPr>
              <a:t>rhoncus</a:t>
            </a:r>
            <a:r>
              <a:rPr lang="en-US" dirty="0">
                <a:effectLst/>
                <a:latin typeface="Calibri Light" panose="020F0302020204030204" pitchFamily="34" charset="0"/>
              </a:rPr>
              <a:t>. </a:t>
            </a:r>
          </a:p>
          <a:p>
            <a:pPr lvl="1"/>
            <a:endParaRPr lang="en-US" dirty="0"/>
          </a:p>
        </p:txBody>
      </p:sp>
      <p:sp>
        <p:nvSpPr>
          <p:cNvPr id="11" name="Content Placeholder 2">
            <a:extLst>
              <a:ext uri="{FF2B5EF4-FFF2-40B4-BE49-F238E27FC236}">
                <a16:creationId xmlns:a16="http://schemas.microsoft.com/office/drawing/2014/main" id="{8474828E-B3D6-7006-9AAF-64F1EE99DE06}"/>
              </a:ext>
            </a:extLst>
          </p:cNvPr>
          <p:cNvSpPr>
            <a:spLocks noGrp="1"/>
          </p:cNvSpPr>
          <p:nvPr>
            <p:ph idx="17" hasCustomPrompt="1"/>
          </p:nvPr>
        </p:nvSpPr>
        <p:spPr>
          <a:xfrm>
            <a:off x="2850289" y="1599567"/>
            <a:ext cx="8914988" cy="1460886"/>
          </a:xfrm>
        </p:spPr>
        <p:txBody>
          <a:bodyPr tIns="182880" anchor="ctr" anchorCtr="0">
            <a:normAutofit/>
          </a:bodyPr>
          <a:lstStyle>
            <a:lvl1pPr>
              <a:defRPr sz="2160" b="0" i="0">
                <a:latin typeface="Calibri Light" panose="020F0302020204030204" pitchFamily="34" charset="0"/>
                <a:cs typeface="Calibri Light" panose="020F0302020204030204" pitchFamily="34" charset="0"/>
              </a:defRPr>
            </a:lvl1pPr>
            <a:lvl2pPr marL="411480" indent="0">
              <a:buNone/>
              <a:defRPr sz="2160" b="0" i="0">
                <a:latin typeface="+mn-lt"/>
              </a:defRPr>
            </a:lvl2pPr>
            <a:lvl3pPr marL="822960" indent="0">
              <a:buNone/>
              <a:defRPr/>
            </a:lvl3pPr>
          </a:lstStyle>
          <a:p>
            <a:pPr marL="205740" marR="0" lvl="0" indent="0" algn="l" defTabSz="822960" rtl="0" eaLnBrk="1" fontAlgn="auto" latinLnBrk="0" hangingPunct="1">
              <a:lnSpc>
                <a:spcPct val="90000"/>
              </a:lnSpc>
              <a:spcBef>
                <a:spcPts val="450"/>
              </a:spcBef>
              <a:spcAft>
                <a:spcPts val="0"/>
              </a:spcAft>
              <a:buClrTx/>
              <a:buSzTx/>
              <a:buFont typeface="Arial" panose="020B0604020202020204" pitchFamily="34" charset="0"/>
              <a:buNone/>
              <a:tabLst/>
              <a:defRPr/>
            </a:pPr>
            <a:r>
              <a:rPr lang="en-US" dirty="0">
                <a:effectLst/>
                <a:latin typeface="Calibri Light" panose="020F0302020204030204" pitchFamily="34" charset="0"/>
              </a:rPr>
              <a:t>Content goes here. Lorem ipsum dolor sit </a:t>
            </a:r>
            <a:r>
              <a:rPr lang="en-US" dirty="0" err="1">
                <a:effectLst/>
                <a:latin typeface="Calibri Light" panose="020F0302020204030204" pitchFamily="34" charset="0"/>
              </a:rPr>
              <a:t>amet</a:t>
            </a:r>
            <a:r>
              <a:rPr lang="en-US" dirty="0">
                <a:effectLst/>
                <a:latin typeface="Calibri Light" panose="020F0302020204030204" pitchFamily="34" charset="0"/>
              </a:rPr>
              <a:t>, </a:t>
            </a:r>
            <a:r>
              <a:rPr lang="en-US" dirty="0" err="1">
                <a:effectLst/>
                <a:latin typeface="Calibri Light" panose="020F0302020204030204" pitchFamily="34" charset="0"/>
              </a:rPr>
              <a:t>consectetur</a:t>
            </a:r>
            <a:r>
              <a:rPr lang="en-US" dirty="0">
                <a:effectLst/>
                <a:latin typeface="Calibri Light" panose="020F0302020204030204" pitchFamily="34" charset="0"/>
              </a:rPr>
              <a:t> </a:t>
            </a:r>
            <a:r>
              <a:rPr lang="en-US" dirty="0" err="1">
                <a:effectLst/>
                <a:latin typeface="Calibri Light" panose="020F0302020204030204" pitchFamily="34" charset="0"/>
              </a:rPr>
              <a:t>adipiscing</a:t>
            </a:r>
            <a:r>
              <a:rPr lang="en-US" dirty="0">
                <a:effectLst/>
                <a:latin typeface="Calibri Light" panose="020F0302020204030204" pitchFamily="34" charset="0"/>
              </a:rPr>
              <a:t> </a:t>
            </a:r>
            <a:r>
              <a:rPr lang="en-US" dirty="0" err="1">
                <a:effectLst/>
                <a:latin typeface="Calibri Light" panose="020F0302020204030204" pitchFamily="34" charset="0"/>
              </a:rPr>
              <a:t>elit</a:t>
            </a:r>
            <a:r>
              <a:rPr lang="en-US" dirty="0">
                <a:effectLst/>
                <a:latin typeface="Calibri Light" panose="020F0302020204030204" pitchFamily="34" charset="0"/>
              </a:rPr>
              <a:t>. Maecenas id </a:t>
            </a:r>
            <a:r>
              <a:rPr lang="en-US" dirty="0" err="1">
                <a:effectLst/>
                <a:latin typeface="Calibri Light" panose="020F0302020204030204" pitchFamily="34" charset="0"/>
              </a:rPr>
              <a:t>vulputate</a:t>
            </a:r>
            <a:r>
              <a:rPr lang="en-US" dirty="0">
                <a:effectLst/>
                <a:latin typeface="Calibri Light" panose="020F0302020204030204" pitchFamily="34" charset="0"/>
              </a:rPr>
              <a:t> </a:t>
            </a:r>
            <a:r>
              <a:rPr lang="en-US" dirty="0" err="1">
                <a:effectLst/>
                <a:latin typeface="Calibri Light" panose="020F0302020204030204" pitchFamily="34" charset="0"/>
              </a:rPr>
              <a:t>turpis</a:t>
            </a:r>
            <a:r>
              <a:rPr lang="en-US" dirty="0">
                <a:effectLst/>
                <a:latin typeface="Calibri Light" panose="020F0302020204030204" pitchFamily="34" charset="0"/>
              </a:rPr>
              <a:t>. Proin gravida </a:t>
            </a:r>
            <a:r>
              <a:rPr lang="en-US" dirty="0" err="1">
                <a:effectLst/>
                <a:latin typeface="Calibri Light" panose="020F0302020204030204" pitchFamily="34" charset="0"/>
              </a:rPr>
              <a:t>leo</a:t>
            </a:r>
            <a:r>
              <a:rPr lang="en-US" dirty="0">
                <a:effectLst/>
                <a:latin typeface="Calibri Light" panose="020F0302020204030204" pitchFamily="34" charset="0"/>
              </a:rPr>
              <a:t> ac </a:t>
            </a:r>
            <a:r>
              <a:rPr lang="en-US" dirty="0" err="1">
                <a:effectLst/>
                <a:latin typeface="Calibri Light" panose="020F0302020204030204" pitchFamily="34" charset="0"/>
              </a:rPr>
              <a:t>sapien</a:t>
            </a:r>
            <a:r>
              <a:rPr lang="en-US" dirty="0">
                <a:effectLst/>
                <a:latin typeface="Calibri Light" panose="020F0302020204030204" pitchFamily="34" charset="0"/>
              </a:rPr>
              <a:t> convallis, ac </a:t>
            </a:r>
            <a:r>
              <a:rPr lang="en-US" dirty="0" err="1">
                <a:effectLst/>
                <a:latin typeface="Calibri Light" panose="020F0302020204030204" pitchFamily="34" charset="0"/>
              </a:rPr>
              <a:t>sodales</a:t>
            </a:r>
            <a:r>
              <a:rPr lang="en-US" dirty="0">
                <a:effectLst/>
                <a:latin typeface="Calibri Light" panose="020F0302020204030204" pitchFamily="34" charset="0"/>
              </a:rPr>
              <a:t> eros </a:t>
            </a:r>
            <a:r>
              <a:rPr lang="en-US" dirty="0" err="1">
                <a:effectLst/>
                <a:latin typeface="Calibri Light" panose="020F0302020204030204" pitchFamily="34" charset="0"/>
              </a:rPr>
              <a:t>rhoncus</a:t>
            </a:r>
            <a:r>
              <a:rPr lang="en-US" dirty="0">
                <a:effectLst/>
                <a:latin typeface="Calibri Light" panose="020F0302020204030204" pitchFamily="34" charset="0"/>
              </a:rPr>
              <a:t>. </a:t>
            </a:r>
          </a:p>
        </p:txBody>
      </p:sp>
      <p:sp>
        <p:nvSpPr>
          <p:cNvPr id="13" name="TextBox 12">
            <a:extLst>
              <a:ext uri="{FF2B5EF4-FFF2-40B4-BE49-F238E27FC236}">
                <a16:creationId xmlns:a16="http://schemas.microsoft.com/office/drawing/2014/main" id="{7D3CFC7A-40FC-34EC-65D8-B0E9FFC804F3}"/>
              </a:ext>
            </a:extLst>
          </p:cNvPr>
          <p:cNvSpPr txBox="1"/>
          <p:nvPr userDrawn="1"/>
        </p:nvSpPr>
        <p:spPr>
          <a:xfrm>
            <a:off x="426721" y="1831412"/>
            <a:ext cx="1632740" cy="978729"/>
          </a:xfrm>
          <a:prstGeom prst="rect">
            <a:avLst/>
          </a:prstGeom>
          <a:noFill/>
        </p:spPr>
        <p:txBody>
          <a:bodyPr wrap="square" rtlCol="0">
            <a:spAutoFit/>
          </a:bodyPr>
          <a:lstStyle/>
          <a:p>
            <a:pPr algn="ctr"/>
            <a:r>
              <a:rPr lang="en-US" sz="5760" dirty="0">
                <a:latin typeface="Georgia" panose="02040502050405020303" pitchFamily="18" charset="0"/>
              </a:rPr>
              <a:t>1</a:t>
            </a:r>
          </a:p>
        </p:txBody>
      </p:sp>
      <p:sp>
        <p:nvSpPr>
          <p:cNvPr id="14" name="TextBox 13">
            <a:extLst>
              <a:ext uri="{FF2B5EF4-FFF2-40B4-BE49-F238E27FC236}">
                <a16:creationId xmlns:a16="http://schemas.microsoft.com/office/drawing/2014/main" id="{40D4CD20-0DD6-522D-2BDC-5E9F1E38FC73}"/>
              </a:ext>
            </a:extLst>
          </p:cNvPr>
          <p:cNvSpPr txBox="1"/>
          <p:nvPr userDrawn="1"/>
        </p:nvSpPr>
        <p:spPr>
          <a:xfrm>
            <a:off x="426719" y="3277403"/>
            <a:ext cx="1632740" cy="978729"/>
          </a:xfrm>
          <a:prstGeom prst="rect">
            <a:avLst/>
          </a:prstGeom>
          <a:noFill/>
        </p:spPr>
        <p:txBody>
          <a:bodyPr wrap="square" rtlCol="0">
            <a:spAutoFit/>
          </a:bodyPr>
          <a:lstStyle/>
          <a:p>
            <a:pPr algn="ctr"/>
            <a:r>
              <a:rPr lang="en-US" sz="5760" dirty="0">
                <a:latin typeface="Georgia" panose="02040502050405020303" pitchFamily="18" charset="0"/>
              </a:rPr>
              <a:t>2</a:t>
            </a:r>
          </a:p>
        </p:txBody>
      </p:sp>
      <p:sp>
        <p:nvSpPr>
          <p:cNvPr id="15" name="TextBox 14">
            <a:extLst>
              <a:ext uri="{FF2B5EF4-FFF2-40B4-BE49-F238E27FC236}">
                <a16:creationId xmlns:a16="http://schemas.microsoft.com/office/drawing/2014/main" id="{4AA8F2B7-9F36-3044-6DFE-F76FD0DC92B0}"/>
              </a:ext>
            </a:extLst>
          </p:cNvPr>
          <p:cNvSpPr txBox="1"/>
          <p:nvPr userDrawn="1"/>
        </p:nvSpPr>
        <p:spPr>
          <a:xfrm>
            <a:off x="426719" y="4895465"/>
            <a:ext cx="1632740" cy="978729"/>
          </a:xfrm>
          <a:prstGeom prst="rect">
            <a:avLst/>
          </a:prstGeom>
          <a:noFill/>
        </p:spPr>
        <p:txBody>
          <a:bodyPr wrap="square" rtlCol="0">
            <a:spAutoFit/>
          </a:bodyPr>
          <a:lstStyle/>
          <a:p>
            <a:pPr algn="ctr"/>
            <a:r>
              <a:rPr lang="en-US" sz="5760" dirty="0">
                <a:latin typeface="Georgia" panose="02040502050405020303" pitchFamily="18" charset="0"/>
              </a:rPr>
              <a:t>3</a:t>
            </a:r>
          </a:p>
        </p:txBody>
      </p:sp>
    </p:spTree>
    <p:extLst>
      <p:ext uri="{BB962C8B-B14F-4D97-AF65-F5344CB8AC3E}">
        <p14:creationId xmlns:p14="http://schemas.microsoft.com/office/powerpoint/2010/main" val="14626883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Data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F727ADD-D432-4F31-86BB-446B7A676F3D}"/>
              </a:ext>
            </a:extLst>
          </p:cNvPr>
          <p:cNvSpPr/>
          <p:nvPr userDrawn="1"/>
        </p:nvSpPr>
        <p:spPr>
          <a:xfrm>
            <a:off x="6096000" y="0"/>
            <a:ext cx="6096000" cy="685799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80"/>
          </a:p>
        </p:txBody>
      </p:sp>
      <p:sp>
        <p:nvSpPr>
          <p:cNvPr id="2" name="Title 1"/>
          <p:cNvSpPr>
            <a:spLocks noGrp="1"/>
          </p:cNvSpPr>
          <p:nvPr>
            <p:ph type="title" hasCustomPrompt="1"/>
          </p:nvPr>
        </p:nvSpPr>
        <p:spPr>
          <a:xfrm>
            <a:off x="426720" y="365126"/>
            <a:ext cx="5364477" cy="1097915"/>
          </a:xfrm>
        </p:spPr>
        <p:txBody>
          <a:bodyPr/>
          <a:lstStyle/>
          <a:p>
            <a:r>
              <a:rPr lang="en-US" dirty="0"/>
              <a:t>Data slide</a:t>
            </a:r>
          </a:p>
        </p:txBody>
      </p:sp>
      <p:sp>
        <p:nvSpPr>
          <p:cNvPr id="4" name="Content Placeholder 3"/>
          <p:cNvSpPr>
            <a:spLocks noGrp="1"/>
          </p:cNvSpPr>
          <p:nvPr>
            <p:ph sz="half" idx="2"/>
          </p:nvPr>
        </p:nvSpPr>
        <p:spPr>
          <a:xfrm>
            <a:off x="6400800" y="365126"/>
            <a:ext cx="5364480" cy="5811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2"/>
          </p:nvPr>
        </p:nvSpPr>
        <p:spPr>
          <a:xfrm>
            <a:off x="9022080" y="6356352"/>
            <a:ext cx="2743200" cy="365125"/>
          </a:xfrm>
          <a:prstGeom prst="rect">
            <a:avLst/>
          </a:prstGeom>
        </p:spPr>
        <p:txBody>
          <a:bodyPr/>
          <a:lstStyle>
            <a:lvl1pPr>
              <a:defRPr>
                <a:solidFill>
                  <a:srgbClr val="8C1515"/>
                </a:solidFill>
              </a:defRPr>
            </a:lvl1pPr>
          </a:lstStyle>
          <a:p>
            <a:fld id="{177CE274-8713-884F-B04F-B6B90AF41963}" type="slidenum">
              <a:rPr lang="en-US" smtClean="0"/>
              <a:pPr/>
              <a:t>‹#›</a:t>
            </a:fld>
            <a:endParaRPr lang="en-US"/>
          </a:p>
        </p:txBody>
      </p:sp>
      <p:cxnSp>
        <p:nvCxnSpPr>
          <p:cNvPr id="8" name="Straight Connector 7">
            <a:extLst>
              <a:ext uri="{FF2B5EF4-FFF2-40B4-BE49-F238E27FC236}">
                <a16:creationId xmlns:a16="http://schemas.microsoft.com/office/drawing/2014/main" id="{446B76A3-7B3B-66A5-E020-61F692A2D0A8}"/>
              </a:ext>
            </a:extLst>
          </p:cNvPr>
          <p:cNvCxnSpPr>
            <a:cxnSpLocks/>
          </p:cNvCxnSpPr>
          <p:nvPr userDrawn="1"/>
        </p:nvCxnSpPr>
        <p:spPr>
          <a:xfrm>
            <a:off x="426720" y="6356351"/>
            <a:ext cx="11338560"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 name="Text Placeholder 4">
            <a:extLst>
              <a:ext uri="{FF2B5EF4-FFF2-40B4-BE49-F238E27FC236}">
                <a16:creationId xmlns:a16="http://schemas.microsoft.com/office/drawing/2014/main" id="{1F355CC0-2C4B-EFBA-AB4F-7F83741CD6C3}"/>
              </a:ext>
            </a:extLst>
          </p:cNvPr>
          <p:cNvSpPr>
            <a:spLocks noGrp="1"/>
          </p:cNvSpPr>
          <p:nvPr>
            <p:ph type="body" sz="quarter" idx="13"/>
          </p:nvPr>
        </p:nvSpPr>
        <p:spPr>
          <a:xfrm>
            <a:off x="427567" y="1602029"/>
            <a:ext cx="5363631" cy="45756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Google Shape;14;p26" title="Stanford University">
            <a:extLst>
              <a:ext uri="{FF2B5EF4-FFF2-40B4-BE49-F238E27FC236}">
                <a16:creationId xmlns:a16="http://schemas.microsoft.com/office/drawing/2014/main" id="{F23A5622-2B3D-E550-24D8-DD5BC38B5424}"/>
              </a:ext>
            </a:extLst>
          </p:cNvPr>
          <p:cNvPicPr preferRelativeResize="0"/>
          <p:nvPr userDrawn="1"/>
        </p:nvPicPr>
        <p:blipFill rotWithShape="1">
          <a:blip r:embed="rId2">
            <a:alphaModFix/>
          </a:blip>
          <a:srcRect/>
          <a:stretch/>
        </p:blipFill>
        <p:spPr>
          <a:xfrm>
            <a:off x="9129185" y="6475414"/>
            <a:ext cx="2423583" cy="223837"/>
          </a:xfrm>
          <a:prstGeom prst="rect">
            <a:avLst/>
          </a:prstGeom>
          <a:noFill/>
          <a:ln>
            <a:noFill/>
          </a:ln>
        </p:spPr>
      </p:pic>
    </p:spTree>
    <p:extLst>
      <p:ext uri="{BB962C8B-B14F-4D97-AF65-F5344CB8AC3E}">
        <p14:creationId xmlns:p14="http://schemas.microsoft.com/office/powerpoint/2010/main" val="39166874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426720" y="365126"/>
            <a:ext cx="11338560" cy="1097915"/>
          </a:xfrm>
          <a:prstGeom prst="rect">
            <a:avLst/>
          </a:prstGeom>
          <a:noFill/>
          <a:ln>
            <a:noFill/>
          </a:ln>
        </p:spPr>
        <p:txBody>
          <a:bodyPr spcFirstLastPara="1" wrap="square" lIns="0" tIns="45700" rIns="0"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sldNum" idx="12"/>
          </p:nvPr>
        </p:nvSpPr>
        <p:spPr>
          <a:xfrm>
            <a:off x="902208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60">
                <a:solidFill>
                  <a:schemeClr val="dk2"/>
                </a:solidFill>
                <a:latin typeface="Calibri"/>
                <a:ea typeface="Calibri"/>
                <a:cs typeface="Calibri"/>
                <a:sym typeface="Calibri"/>
              </a:defRPr>
            </a:lvl1pPr>
            <a:lvl2pPr marL="0" lvl="1" indent="0" algn="r">
              <a:spcBef>
                <a:spcPts val="0"/>
              </a:spcBef>
              <a:buNone/>
              <a:defRPr sz="960">
                <a:solidFill>
                  <a:schemeClr val="dk2"/>
                </a:solidFill>
                <a:latin typeface="Calibri"/>
                <a:ea typeface="Calibri"/>
                <a:cs typeface="Calibri"/>
                <a:sym typeface="Calibri"/>
              </a:defRPr>
            </a:lvl2pPr>
            <a:lvl3pPr marL="0" lvl="2" indent="0" algn="r">
              <a:spcBef>
                <a:spcPts val="0"/>
              </a:spcBef>
              <a:buNone/>
              <a:defRPr sz="960">
                <a:solidFill>
                  <a:schemeClr val="dk2"/>
                </a:solidFill>
                <a:latin typeface="Calibri"/>
                <a:ea typeface="Calibri"/>
                <a:cs typeface="Calibri"/>
                <a:sym typeface="Calibri"/>
              </a:defRPr>
            </a:lvl3pPr>
            <a:lvl4pPr marL="0" lvl="3" indent="0" algn="r">
              <a:spcBef>
                <a:spcPts val="0"/>
              </a:spcBef>
              <a:buNone/>
              <a:defRPr sz="960">
                <a:solidFill>
                  <a:schemeClr val="dk2"/>
                </a:solidFill>
                <a:latin typeface="Calibri"/>
                <a:ea typeface="Calibri"/>
                <a:cs typeface="Calibri"/>
                <a:sym typeface="Calibri"/>
              </a:defRPr>
            </a:lvl4pPr>
            <a:lvl5pPr marL="0" lvl="4" indent="0" algn="r">
              <a:spcBef>
                <a:spcPts val="0"/>
              </a:spcBef>
              <a:buNone/>
              <a:defRPr sz="960">
                <a:solidFill>
                  <a:schemeClr val="dk2"/>
                </a:solidFill>
                <a:latin typeface="Calibri"/>
                <a:ea typeface="Calibri"/>
                <a:cs typeface="Calibri"/>
                <a:sym typeface="Calibri"/>
              </a:defRPr>
            </a:lvl5pPr>
            <a:lvl6pPr marL="0" lvl="5" indent="0" algn="r">
              <a:spcBef>
                <a:spcPts val="0"/>
              </a:spcBef>
              <a:buNone/>
              <a:defRPr sz="960">
                <a:solidFill>
                  <a:schemeClr val="dk2"/>
                </a:solidFill>
                <a:latin typeface="Calibri"/>
                <a:ea typeface="Calibri"/>
                <a:cs typeface="Calibri"/>
                <a:sym typeface="Calibri"/>
              </a:defRPr>
            </a:lvl6pPr>
            <a:lvl7pPr marL="0" lvl="6" indent="0" algn="r">
              <a:spcBef>
                <a:spcPts val="0"/>
              </a:spcBef>
              <a:buNone/>
              <a:defRPr sz="960">
                <a:solidFill>
                  <a:schemeClr val="dk2"/>
                </a:solidFill>
                <a:latin typeface="Calibri"/>
                <a:ea typeface="Calibri"/>
                <a:cs typeface="Calibri"/>
                <a:sym typeface="Calibri"/>
              </a:defRPr>
            </a:lvl7pPr>
            <a:lvl8pPr marL="0" lvl="7" indent="0" algn="r">
              <a:spcBef>
                <a:spcPts val="0"/>
              </a:spcBef>
              <a:buNone/>
              <a:defRPr sz="960">
                <a:solidFill>
                  <a:schemeClr val="dk2"/>
                </a:solidFill>
                <a:latin typeface="Calibri"/>
                <a:ea typeface="Calibri"/>
                <a:cs typeface="Calibri"/>
                <a:sym typeface="Calibri"/>
              </a:defRPr>
            </a:lvl8pPr>
            <a:lvl9pPr marL="0" lvl="8" indent="0" algn="r">
              <a:spcBef>
                <a:spcPts val="0"/>
              </a:spcBef>
              <a:buNone/>
              <a:defRPr sz="960">
                <a:solidFill>
                  <a:schemeClr val="dk2"/>
                </a:solidFill>
                <a:latin typeface="Calibri"/>
                <a:ea typeface="Calibri"/>
                <a:cs typeface="Calibri"/>
                <a:sym typeface="Calibri"/>
              </a:defRPr>
            </a:lvl9pPr>
          </a:lstStyle>
          <a:p>
            <a:fld id="{00000000-1234-1234-1234-123412341234}" type="slidenum">
              <a:rPr lang="en-US" smtClean="0"/>
              <a:pPr/>
              <a:t>‹#›</a:t>
            </a:fld>
            <a:endParaRPr lang="en-US"/>
          </a:p>
        </p:txBody>
      </p:sp>
      <p:cxnSp>
        <p:nvCxnSpPr>
          <p:cNvPr id="24" name="Google Shape;24;p4"/>
          <p:cNvCxnSpPr/>
          <p:nvPr/>
        </p:nvCxnSpPr>
        <p:spPr>
          <a:xfrm>
            <a:off x="426720" y="6356351"/>
            <a:ext cx="11338560" cy="0"/>
          </a:xfrm>
          <a:prstGeom prst="straightConnector1">
            <a:avLst/>
          </a:prstGeom>
          <a:noFill/>
          <a:ln w="9525" cap="flat" cmpd="sng">
            <a:solidFill>
              <a:srgbClr val="7F7F7F"/>
            </a:solidFill>
            <a:prstDash val="solid"/>
            <a:miter lim="800000"/>
            <a:headEnd type="none" w="sm" len="sm"/>
            <a:tailEnd type="none" w="sm" len="sm"/>
          </a:ln>
        </p:spPr>
      </p:cxnSp>
      <p:sp>
        <p:nvSpPr>
          <p:cNvPr id="25" name="Google Shape;25;p4"/>
          <p:cNvSpPr txBox="1">
            <a:spLocks noGrp="1"/>
          </p:cNvSpPr>
          <p:nvPr>
            <p:ph type="body" idx="1"/>
          </p:nvPr>
        </p:nvSpPr>
        <p:spPr>
          <a:xfrm>
            <a:off x="426720" y="1600200"/>
            <a:ext cx="11338400" cy="4576680"/>
          </a:xfrm>
          <a:prstGeom prst="rect">
            <a:avLst/>
          </a:prstGeom>
          <a:noFill/>
          <a:ln>
            <a:noFill/>
          </a:ln>
        </p:spPr>
        <p:txBody>
          <a:bodyPr spcFirstLastPara="1" wrap="square" lIns="0" tIns="45700" rIns="0" bIns="45700" anchor="t" anchorCtr="0">
            <a:normAutofit/>
          </a:bodyPr>
          <a:lstStyle>
            <a:lvl1pPr marL="548640" marR="0" lvl="0" indent="-449580" algn="l" rtl="0">
              <a:lnSpc>
                <a:spcPct val="90000"/>
              </a:lnSpc>
              <a:spcBef>
                <a:spcPts val="900"/>
              </a:spcBef>
              <a:spcAft>
                <a:spcPts val="0"/>
              </a:spcAft>
              <a:buClr>
                <a:schemeClr val="dk2"/>
              </a:buClr>
              <a:buSzPts val="2300"/>
              <a:buFont typeface="Arial"/>
              <a:buChar char="•"/>
              <a:defRPr sz="2760" b="0" i="0" u="none" strike="noStrike" cap="none">
                <a:solidFill>
                  <a:schemeClr val="dk2"/>
                </a:solidFill>
                <a:latin typeface="Calibri"/>
                <a:ea typeface="Calibri"/>
                <a:cs typeface="Calibri"/>
                <a:sym typeface="Calibri"/>
              </a:defRPr>
            </a:lvl1pPr>
            <a:lvl2pPr marL="1097280" marR="0" lvl="1" indent="-411480" algn="l" rtl="0">
              <a:lnSpc>
                <a:spcPct val="90000"/>
              </a:lnSpc>
              <a:spcBef>
                <a:spcPts val="450"/>
              </a:spcBef>
              <a:spcAft>
                <a:spcPts val="0"/>
              </a:spcAft>
              <a:buClr>
                <a:schemeClr val="dk2"/>
              </a:buClr>
              <a:buSzPts val="1800"/>
              <a:buFont typeface="Arial"/>
              <a:buChar char="•"/>
              <a:defRPr sz="2160" b="0" i="0" u="none" strike="noStrike" cap="none">
                <a:solidFill>
                  <a:schemeClr val="dk2"/>
                </a:solidFill>
                <a:latin typeface="Calibri"/>
                <a:ea typeface="Calibri"/>
                <a:cs typeface="Calibri"/>
                <a:sym typeface="Calibri"/>
              </a:defRPr>
            </a:lvl2pPr>
            <a:lvl3pPr marL="1645920" marR="0" lvl="2" indent="-411480" algn="l" rtl="0">
              <a:lnSpc>
                <a:spcPct val="90000"/>
              </a:lnSpc>
              <a:spcBef>
                <a:spcPts val="450"/>
              </a:spcBef>
              <a:spcAft>
                <a:spcPts val="0"/>
              </a:spcAft>
              <a:buClr>
                <a:schemeClr val="dk2"/>
              </a:buClr>
              <a:buSzPts val="1800"/>
              <a:buFont typeface="Arial"/>
              <a:buChar char="•"/>
              <a:defRPr sz="2160" b="0" i="0" u="none" strike="noStrike" cap="none">
                <a:solidFill>
                  <a:schemeClr val="dk2"/>
                </a:solidFill>
                <a:latin typeface="Calibri"/>
                <a:ea typeface="Calibri"/>
                <a:cs typeface="Calibri"/>
                <a:sym typeface="Calibri"/>
              </a:defRPr>
            </a:lvl3pPr>
            <a:lvl4pPr marL="2194560" marR="0" lvl="3" indent="-411480" algn="l" rtl="0">
              <a:lnSpc>
                <a:spcPct val="90000"/>
              </a:lnSpc>
              <a:spcBef>
                <a:spcPts val="450"/>
              </a:spcBef>
              <a:spcAft>
                <a:spcPts val="0"/>
              </a:spcAft>
              <a:buClr>
                <a:schemeClr val="dk2"/>
              </a:buClr>
              <a:buSzPts val="1800"/>
              <a:buFont typeface="Arial"/>
              <a:buChar char="•"/>
              <a:defRPr sz="2160" b="0" i="0" u="none" strike="noStrike" cap="none">
                <a:solidFill>
                  <a:schemeClr val="dk2"/>
                </a:solidFill>
                <a:latin typeface="Calibri"/>
                <a:ea typeface="Calibri"/>
                <a:cs typeface="Calibri"/>
                <a:sym typeface="Calibri"/>
              </a:defRPr>
            </a:lvl4pPr>
            <a:lvl5pPr marL="2743200" marR="0" lvl="4" indent="-411480" algn="l" rtl="0">
              <a:lnSpc>
                <a:spcPct val="90000"/>
              </a:lnSpc>
              <a:spcBef>
                <a:spcPts val="450"/>
              </a:spcBef>
              <a:spcAft>
                <a:spcPts val="0"/>
              </a:spcAft>
              <a:buClr>
                <a:schemeClr val="dk2"/>
              </a:buClr>
              <a:buSzPts val="1800"/>
              <a:buFont typeface="Arial"/>
              <a:buChar char="•"/>
              <a:defRPr sz="2160" b="0" i="0" u="none" strike="noStrike" cap="none">
                <a:solidFill>
                  <a:schemeClr val="dk2"/>
                </a:solidFill>
                <a:latin typeface="Calibri"/>
                <a:ea typeface="Calibri"/>
                <a:cs typeface="Calibri"/>
                <a:sym typeface="Calibri"/>
              </a:defRPr>
            </a:lvl5pPr>
            <a:lvl6pPr marL="3291840" marR="0" lvl="5" indent="-377190" algn="l" rtl="0">
              <a:lnSpc>
                <a:spcPct val="90000"/>
              </a:lnSpc>
              <a:spcBef>
                <a:spcPts val="450"/>
              </a:spcBef>
              <a:spcAft>
                <a:spcPts val="0"/>
              </a:spcAft>
              <a:buClr>
                <a:schemeClr val="dk2"/>
              </a:buClr>
              <a:buSzPts val="1350"/>
              <a:buFont typeface="Arial"/>
              <a:buChar char="•"/>
              <a:defRPr sz="1620" b="0" i="0" u="none" strike="noStrike" cap="none">
                <a:solidFill>
                  <a:schemeClr val="dk2"/>
                </a:solidFill>
                <a:latin typeface="Calibri"/>
                <a:ea typeface="Calibri"/>
                <a:cs typeface="Calibri"/>
                <a:sym typeface="Calibri"/>
              </a:defRPr>
            </a:lvl6pPr>
            <a:lvl7pPr marL="3840480" marR="0" lvl="6" indent="-377190" algn="l" rtl="0">
              <a:lnSpc>
                <a:spcPct val="90000"/>
              </a:lnSpc>
              <a:spcBef>
                <a:spcPts val="450"/>
              </a:spcBef>
              <a:spcAft>
                <a:spcPts val="0"/>
              </a:spcAft>
              <a:buClr>
                <a:schemeClr val="dk2"/>
              </a:buClr>
              <a:buSzPts val="1350"/>
              <a:buFont typeface="Arial"/>
              <a:buChar char="•"/>
              <a:defRPr sz="1620" b="0" i="0" u="none" strike="noStrike" cap="none">
                <a:solidFill>
                  <a:schemeClr val="dk2"/>
                </a:solidFill>
                <a:latin typeface="Calibri"/>
                <a:ea typeface="Calibri"/>
                <a:cs typeface="Calibri"/>
                <a:sym typeface="Calibri"/>
              </a:defRPr>
            </a:lvl7pPr>
            <a:lvl8pPr marL="4389120" marR="0" lvl="7" indent="-377190" algn="l" rtl="0">
              <a:lnSpc>
                <a:spcPct val="90000"/>
              </a:lnSpc>
              <a:spcBef>
                <a:spcPts val="450"/>
              </a:spcBef>
              <a:spcAft>
                <a:spcPts val="0"/>
              </a:spcAft>
              <a:buClr>
                <a:schemeClr val="dk2"/>
              </a:buClr>
              <a:buSzPts val="1350"/>
              <a:buFont typeface="Arial"/>
              <a:buChar char="•"/>
              <a:defRPr sz="1620" b="0" i="0" u="none" strike="noStrike" cap="none">
                <a:solidFill>
                  <a:schemeClr val="dk2"/>
                </a:solidFill>
                <a:latin typeface="Calibri"/>
                <a:ea typeface="Calibri"/>
                <a:cs typeface="Calibri"/>
                <a:sym typeface="Calibri"/>
              </a:defRPr>
            </a:lvl8pPr>
            <a:lvl9pPr marL="4937760" marR="0" lvl="8" indent="-377190" algn="l" rtl="0">
              <a:lnSpc>
                <a:spcPct val="90000"/>
              </a:lnSpc>
              <a:spcBef>
                <a:spcPts val="450"/>
              </a:spcBef>
              <a:spcAft>
                <a:spcPts val="0"/>
              </a:spcAft>
              <a:buClr>
                <a:schemeClr val="dk2"/>
              </a:buClr>
              <a:buSzPts val="1350"/>
              <a:buFont typeface="Arial"/>
              <a:buChar char="•"/>
              <a:defRPr sz="1620" b="0" i="0" u="none" strike="noStrike" cap="none">
                <a:solidFill>
                  <a:schemeClr val="dk2"/>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396242656"/>
      </p:ext>
    </p:extLst>
  </p:cSld>
  <p:clrMapOvr>
    <a:masterClrMapping/>
  </p:clrMapOvr>
  <p:extLst>
    <p:ext uri="{DCECCB84-F9BA-43D5-87BE-67443E8EF086}">
      <p15:sldGuideLst xmlns:p15="http://schemas.microsoft.com/office/powerpoint/2012/main">
        <p15:guide id="1" orient="horz" pos="1800">
          <p15:clr>
            <a:srgbClr val="FBAE40"/>
          </p15:clr>
        </p15:guide>
        <p15:guide id="2" pos="288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01E94-C68F-5750-92A0-37C774901D7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AC6381-3B72-3F52-F509-5FB8289B1AF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ABDC38-922B-D555-C3DB-6E25E140D385}"/>
              </a:ext>
            </a:extLst>
          </p:cNvPr>
          <p:cNvSpPr>
            <a:spLocks noGrp="1"/>
          </p:cNvSpPr>
          <p:nvPr>
            <p:ph type="dt" sz="half" idx="10"/>
          </p:nvPr>
        </p:nvSpPr>
        <p:spPr/>
        <p:txBody>
          <a:bodyPr/>
          <a:lstStyle/>
          <a:p>
            <a:fld id="{CAB501F1-57D8-41E7-B8A6-583D3236F0E6}" type="datetimeFigureOut">
              <a:rPr lang="en-US" smtClean="0"/>
              <a:t>4/19/2024</a:t>
            </a:fld>
            <a:endParaRPr lang="en-US"/>
          </a:p>
        </p:txBody>
      </p:sp>
      <p:sp>
        <p:nvSpPr>
          <p:cNvPr id="5" name="Footer Placeholder 4">
            <a:extLst>
              <a:ext uri="{FF2B5EF4-FFF2-40B4-BE49-F238E27FC236}">
                <a16:creationId xmlns:a16="http://schemas.microsoft.com/office/drawing/2014/main" id="{67B29A40-39A4-7463-A18B-1D8B962ACB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D2B852-1F71-A216-E816-0FE9B5D9C946}"/>
              </a:ext>
            </a:extLst>
          </p:cNvPr>
          <p:cNvSpPr>
            <a:spLocks noGrp="1"/>
          </p:cNvSpPr>
          <p:nvPr>
            <p:ph type="sldNum" sz="quarter" idx="12"/>
          </p:nvPr>
        </p:nvSpPr>
        <p:spPr/>
        <p:txBody>
          <a:bodyPr/>
          <a:lstStyle/>
          <a:p>
            <a:fld id="{914A16D0-D3B9-4F5D-8A19-A5E8C5023544}" type="slidenum">
              <a:rPr lang="en-US" smtClean="0"/>
              <a:t>‹#›</a:t>
            </a:fld>
            <a:endParaRPr lang="en-US"/>
          </a:p>
        </p:txBody>
      </p:sp>
    </p:spTree>
    <p:extLst>
      <p:ext uri="{BB962C8B-B14F-4D97-AF65-F5344CB8AC3E}">
        <p14:creationId xmlns:p14="http://schemas.microsoft.com/office/powerpoint/2010/main" val="18668323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le and Content w/bkg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0850A2D-1B7D-8A2D-30A7-5B07DBBD327C}"/>
              </a:ext>
            </a:extLst>
          </p:cNvPr>
          <p:cNvSpPr/>
          <p:nvPr userDrawn="1"/>
        </p:nvSpPr>
        <p:spPr>
          <a:xfrm>
            <a:off x="0" y="1600201"/>
            <a:ext cx="12192000" cy="47561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80"/>
          </a:p>
        </p:txBody>
      </p:sp>
      <p:sp>
        <p:nvSpPr>
          <p:cNvPr id="2" name="Title 1"/>
          <p:cNvSpPr>
            <a:spLocks noGrp="1"/>
          </p:cNvSpPr>
          <p:nvPr>
            <p:ph type="title" hasCustomPrompt="1"/>
          </p:nvPr>
        </p:nvSpPr>
        <p:spPr>
          <a:xfrm>
            <a:off x="426720" y="365126"/>
            <a:ext cx="11338560" cy="1097915"/>
          </a:xfrm>
        </p:spPr>
        <p:txBody>
          <a:bodyPr/>
          <a:lstStyle/>
          <a:p>
            <a:r>
              <a:rPr lang="en-US" dirty="0"/>
              <a:t>Content w/background – title one line</a:t>
            </a:r>
          </a:p>
        </p:txBody>
      </p:sp>
      <p:sp>
        <p:nvSpPr>
          <p:cNvPr id="6" name="Slide Number Placeholder 5"/>
          <p:cNvSpPr>
            <a:spLocks noGrp="1"/>
          </p:cNvSpPr>
          <p:nvPr>
            <p:ph type="sldNum" sz="quarter" idx="12"/>
          </p:nvPr>
        </p:nvSpPr>
        <p:spPr>
          <a:xfrm>
            <a:off x="9022080" y="6356352"/>
            <a:ext cx="2743200" cy="365125"/>
          </a:xfrm>
          <a:prstGeom prst="rect">
            <a:avLst/>
          </a:prstGeom>
        </p:spPr>
        <p:txBody>
          <a:bodyPr/>
          <a:lstStyle>
            <a:lvl1pPr>
              <a:defRPr>
                <a:solidFill>
                  <a:schemeClr val="tx2"/>
                </a:solidFill>
              </a:defRPr>
            </a:lvl1pPr>
          </a:lstStyle>
          <a:p>
            <a:fld id="{F7340B6C-CA73-B044-A89C-37F5E5CDE01B}" type="slidenum">
              <a:rPr lang="en-US" smtClean="0"/>
              <a:pPr/>
              <a:t>‹#›</a:t>
            </a:fld>
            <a:endParaRPr lang="en-US" dirty="0"/>
          </a:p>
        </p:txBody>
      </p:sp>
      <p:sp>
        <p:nvSpPr>
          <p:cNvPr id="8" name="Text Placeholder 4">
            <a:extLst>
              <a:ext uri="{FF2B5EF4-FFF2-40B4-BE49-F238E27FC236}">
                <a16:creationId xmlns:a16="http://schemas.microsoft.com/office/drawing/2014/main" id="{1897999A-5CCE-3781-664B-3FA2924D18BC}"/>
              </a:ext>
            </a:extLst>
          </p:cNvPr>
          <p:cNvSpPr>
            <a:spLocks noGrp="1"/>
          </p:cNvSpPr>
          <p:nvPr>
            <p:ph type="body" sz="quarter" idx="13"/>
          </p:nvPr>
        </p:nvSpPr>
        <p:spPr>
          <a:xfrm>
            <a:off x="427567" y="1780693"/>
            <a:ext cx="11338560" cy="43891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398348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6"/>
          <p:cNvSpPr txBox="1">
            <a:spLocks noGrp="1"/>
          </p:cNvSpPr>
          <p:nvPr>
            <p:ph type="title"/>
          </p:nvPr>
        </p:nvSpPr>
        <p:spPr>
          <a:xfrm>
            <a:off x="1265767" y="479426"/>
            <a:ext cx="10276417" cy="650875"/>
          </a:xfrm>
          <a:prstGeom prst="rect">
            <a:avLst/>
          </a:prstGeom>
          <a:noFill/>
          <a:ln>
            <a:noFill/>
          </a:ln>
        </p:spPr>
        <p:txBody>
          <a:bodyPr spcFirstLastPara="1" wrap="square" lIns="0" tIns="45700" rIns="91425" bIns="45700" anchor="b" anchorCtr="0">
            <a:noAutofit/>
          </a:bodyPr>
          <a:lstStyle>
            <a:lvl1pPr marR="0" lvl="0" algn="l" rtl="0">
              <a:lnSpc>
                <a:spcPct val="85000"/>
              </a:lnSpc>
              <a:spcBef>
                <a:spcPts val="0"/>
              </a:spcBef>
              <a:spcAft>
                <a:spcPts val="0"/>
              </a:spcAft>
              <a:buClr>
                <a:srgbClr val="000000"/>
              </a:buClr>
              <a:buSzPts val="1400"/>
              <a:buFont typeface="Arial"/>
              <a:buNone/>
              <a:defRPr sz="2400" b="0" i="0" u="none" strike="noStrike" cap="none">
                <a:solidFill>
                  <a:schemeClr val="lt2"/>
                </a:solidFill>
                <a:latin typeface="Arial"/>
                <a:ea typeface="Arial"/>
                <a:cs typeface="Arial"/>
                <a:sym typeface="Arial"/>
              </a:defRPr>
            </a:lvl1pPr>
            <a:lvl2pPr marR="0" lvl="1" algn="l" rtl="0">
              <a:lnSpc>
                <a:spcPct val="85000"/>
              </a:lnSpc>
              <a:spcBef>
                <a:spcPts val="0"/>
              </a:spcBef>
              <a:spcAft>
                <a:spcPts val="0"/>
              </a:spcAft>
              <a:buClr>
                <a:srgbClr val="000000"/>
              </a:buClr>
              <a:buSzPts val="1400"/>
              <a:buFont typeface="Arial"/>
              <a:buNone/>
              <a:defRPr sz="2400" b="0" i="0" u="none" strike="noStrike" cap="none">
                <a:solidFill>
                  <a:schemeClr val="lt2"/>
                </a:solidFill>
                <a:latin typeface="Arial"/>
                <a:ea typeface="Arial"/>
                <a:cs typeface="Arial"/>
                <a:sym typeface="Arial"/>
              </a:defRPr>
            </a:lvl2pPr>
            <a:lvl3pPr marR="0" lvl="2" algn="l" rtl="0">
              <a:lnSpc>
                <a:spcPct val="85000"/>
              </a:lnSpc>
              <a:spcBef>
                <a:spcPts val="0"/>
              </a:spcBef>
              <a:spcAft>
                <a:spcPts val="0"/>
              </a:spcAft>
              <a:buClr>
                <a:srgbClr val="000000"/>
              </a:buClr>
              <a:buSzPts val="1400"/>
              <a:buFont typeface="Arial"/>
              <a:buNone/>
              <a:defRPr sz="2400" b="0" i="0" u="none" strike="noStrike" cap="none">
                <a:solidFill>
                  <a:schemeClr val="lt2"/>
                </a:solidFill>
                <a:latin typeface="Arial"/>
                <a:ea typeface="Arial"/>
                <a:cs typeface="Arial"/>
                <a:sym typeface="Arial"/>
              </a:defRPr>
            </a:lvl3pPr>
            <a:lvl4pPr marR="0" lvl="3" algn="l" rtl="0">
              <a:lnSpc>
                <a:spcPct val="85000"/>
              </a:lnSpc>
              <a:spcBef>
                <a:spcPts val="0"/>
              </a:spcBef>
              <a:spcAft>
                <a:spcPts val="0"/>
              </a:spcAft>
              <a:buClr>
                <a:srgbClr val="000000"/>
              </a:buClr>
              <a:buSzPts val="1400"/>
              <a:buFont typeface="Arial"/>
              <a:buNone/>
              <a:defRPr sz="2400" b="0" i="0" u="none" strike="noStrike" cap="none">
                <a:solidFill>
                  <a:schemeClr val="lt2"/>
                </a:solidFill>
                <a:latin typeface="Arial"/>
                <a:ea typeface="Arial"/>
                <a:cs typeface="Arial"/>
                <a:sym typeface="Arial"/>
              </a:defRPr>
            </a:lvl4pPr>
            <a:lvl5pPr marR="0" lvl="4" algn="l" rtl="0">
              <a:lnSpc>
                <a:spcPct val="85000"/>
              </a:lnSpc>
              <a:spcBef>
                <a:spcPts val="0"/>
              </a:spcBef>
              <a:spcAft>
                <a:spcPts val="0"/>
              </a:spcAft>
              <a:buClr>
                <a:srgbClr val="000000"/>
              </a:buClr>
              <a:buSzPts val="1400"/>
              <a:buFont typeface="Arial"/>
              <a:buNone/>
              <a:defRPr sz="2400" b="0" i="0" u="none" strike="noStrike" cap="none">
                <a:solidFill>
                  <a:schemeClr val="lt2"/>
                </a:solidFill>
                <a:latin typeface="Arial"/>
                <a:ea typeface="Arial"/>
                <a:cs typeface="Arial"/>
                <a:sym typeface="Arial"/>
              </a:defRPr>
            </a:lvl5pPr>
            <a:lvl6pPr marR="0" lvl="5" algn="l" rtl="0">
              <a:lnSpc>
                <a:spcPct val="85000"/>
              </a:lnSpc>
              <a:spcBef>
                <a:spcPts val="0"/>
              </a:spcBef>
              <a:spcAft>
                <a:spcPts val="0"/>
              </a:spcAft>
              <a:buClr>
                <a:srgbClr val="000000"/>
              </a:buClr>
              <a:buSzPts val="1400"/>
              <a:buFont typeface="Arial"/>
              <a:buNone/>
              <a:defRPr sz="2400" b="0" i="0" u="none" strike="noStrike" cap="none">
                <a:solidFill>
                  <a:schemeClr val="lt2"/>
                </a:solidFill>
                <a:latin typeface="Arial"/>
                <a:ea typeface="Arial"/>
                <a:cs typeface="Arial"/>
                <a:sym typeface="Arial"/>
              </a:defRPr>
            </a:lvl6pPr>
            <a:lvl7pPr marR="0" lvl="6" algn="l" rtl="0">
              <a:lnSpc>
                <a:spcPct val="85000"/>
              </a:lnSpc>
              <a:spcBef>
                <a:spcPts val="0"/>
              </a:spcBef>
              <a:spcAft>
                <a:spcPts val="0"/>
              </a:spcAft>
              <a:buClr>
                <a:srgbClr val="000000"/>
              </a:buClr>
              <a:buSzPts val="1400"/>
              <a:buFont typeface="Arial"/>
              <a:buNone/>
              <a:defRPr sz="2400" b="0" i="0" u="none" strike="noStrike" cap="none">
                <a:solidFill>
                  <a:schemeClr val="lt2"/>
                </a:solidFill>
                <a:latin typeface="Arial"/>
                <a:ea typeface="Arial"/>
                <a:cs typeface="Arial"/>
                <a:sym typeface="Arial"/>
              </a:defRPr>
            </a:lvl7pPr>
            <a:lvl8pPr marR="0" lvl="7" algn="l" rtl="0">
              <a:lnSpc>
                <a:spcPct val="85000"/>
              </a:lnSpc>
              <a:spcBef>
                <a:spcPts val="0"/>
              </a:spcBef>
              <a:spcAft>
                <a:spcPts val="0"/>
              </a:spcAft>
              <a:buClr>
                <a:srgbClr val="000000"/>
              </a:buClr>
              <a:buSzPts val="1400"/>
              <a:buFont typeface="Arial"/>
              <a:buNone/>
              <a:defRPr sz="2400" b="0" i="0" u="none" strike="noStrike" cap="none">
                <a:solidFill>
                  <a:schemeClr val="lt2"/>
                </a:solidFill>
                <a:latin typeface="Arial"/>
                <a:ea typeface="Arial"/>
                <a:cs typeface="Arial"/>
                <a:sym typeface="Arial"/>
              </a:defRPr>
            </a:lvl8pPr>
            <a:lvl9pPr marR="0" lvl="8" algn="l" rtl="0">
              <a:lnSpc>
                <a:spcPct val="85000"/>
              </a:lnSpc>
              <a:spcBef>
                <a:spcPts val="0"/>
              </a:spcBef>
              <a:spcAft>
                <a:spcPts val="0"/>
              </a:spcAft>
              <a:buClr>
                <a:srgbClr val="000000"/>
              </a:buClr>
              <a:buSzPts val="1400"/>
              <a:buFont typeface="Arial"/>
              <a:buNone/>
              <a:defRPr sz="2400" b="0" i="0" u="none" strike="noStrike" cap="none">
                <a:solidFill>
                  <a:schemeClr val="lt2"/>
                </a:solidFill>
                <a:latin typeface="Arial"/>
                <a:ea typeface="Arial"/>
                <a:cs typeface="Arial"/>
                <a:sym typeface="Arial"/>
              </a:defRPr>
            </a:lvl9pPr>
          </a:lstStyle>
          <a:p>
            <a:endParaRPr/>
          </a:p>
        </p:txBody>
      </p:sp>
      <p:sp>
        <p:nvSpPr>
          <p:cNvPr id="11" name="Google Shape;11;p26"/>
          <p:cNvSpPr txBox="1">
            <a:spLocks noGrp="1"/>
          </p:cNvSpPr>
          <p:nvPr>
            <p:ph type="body" idx="1"/>
          </p:nvPr>
        </p:nvSpPr>
        <p:spPr>
          <a:xfrm>
            <a:off x="1265767" y="1204914"/>
            <a:ext cx="10276417" cy="5018087"/>
          </a:xfrm>
          <a:prstGeom prst="rect">
            <a:avLst/>
          </a:prstGeom>
          <a:noFill/>
          <a:ln>
            <a:noFill/>
          </a:ln>
        </p:spPr>
        <p:txBody>
          <a:bodyPr spcFirstLastPara="1" wrap="square" lIns="0" tIns="45700" rIns="0" bIns="45700" anchor="t" anchorCtr="0">
            <a:normAutofit/>
          </a:bodyPr>
          <a:lstStyle>
            <a:lvl1pPr marL="457200" marR="0" lvl="0" indent="-228600" algn="l" rtl="0">
              <a:lnSpc>
                <a:spcPct val="100000"/>
              </a:lnSpc>
              <a:spcBef>
                <a:spcPts val="36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1pPr>
            <a:lvl2pPr marL="914400" marR="0" lvl="1" indent="-342900" algn="l" rtl="0">
              <a:lnSpc>
                <a:spcPct val="100000"/>
              </a:lnSpc>
              <a:spcBef>
                <a:spcPts val="360"/>
              </a:spcBef>
              <a:spcAft>
                <a:spcPts val="0"/>
              </a:spcAft>
              <a:buClr>
                <a:schemeClr val="lt2"/>
              </a:buClr>
              <a:buSzPts val="1800"/>
              <a:buFont typeface="Noto Sans Symbols"/>
              <a:buChar char="▪"/>
              <a:defRPr sz="1800" b="0" i="0" u="none" strike="noStrike" cap="none">
                <a:solidFill>
                  <a:srgbClr val="595959"/>
                </a:solidFill>
                <a:latin typeface="Arial"/>
                <a:ea typeface="Arial"/>
                <a:cs typeface="Arial"/>
                <a:sym typeface="Arial"/>
              </a:defRPr>
            </a:lvl2pPr>
            <a:lvl3pPr marL="1371600" marR="0" lvl="2" indent="-345186" algn="l" rtl="0">
              <a:lnSpc>
                <a:spcPct val="100000"/>
              </a:lnSpc>
              <a:spcBef>
                <a:spcPts val="360"/>
              </a:spcBef>
              <a:spcAft>
                <a:spcPts val="0"/>
              </a:spcAft>
              <a:buClr>
                <a:schemeClr val="lt2"/>
              </a:buClr>
              <a:buSzPts val="1836"/>
              <a:buFont typeface="Arial"/>
              <a:buChar char="›"/>
              <a:defRPr sz="1800" b="0" i="0" u="none" strike="noStrike" cap="none">
                <a:solidFill>
                  <a:srgbClr val="595959"/>
                </a:solidFill>
                <a:latin typeface="Arial"/>
                <a:ea typeface="Arial"/>
                <a:cs typeface="Arial"/>
                <a:sym typeface="Arial"/>
              </a:defRPr>
            </a:lvl3pPr>
            <a:lvl4pPr marL="1828800" marR="0" lvl="3" indent="-342900" algn="l" rtl="0">
              <a:lnSpc>
                <a:spcPct val="100000"/>
              </a:lnSpc>
              <a:spcBef>
                <a:spcPts val="360"/>
              </a:spcBef>
              <a:spcAft>
                <a:spcPts val="0"/>
              </a:spcAft>
              <a:buClr>
                <a:schemeClr val="lt2"/>
              </a:buClr>
              <a:buSzPts val="1800"/>
              <a:buFont typeface="Arial"/>
              <a:buChar char="•"/>
              <a:defRPr sz="1800" b="0" i="0" u="none" strike="noStrike" cap="none">
                <a:solidFill>
                  <a:srgbClr val="595959"/>
                </a:solidFill>
                <a:latin typeface="Arial"/>
                <a:ea typeface="Arial"/>
                <a:cs typeface="Arial"/>
                <a:sym typeface="Arial"/>
              </a:defRPr>
            </a:lvl4pPr>
            <a:lvl5pPr marL="2286000" marR="0" lvl="4" indent="-342900" algn="l" rtl="0">
              <a:lnSpc>
                <a:spcPct val="100000"/>
              </a:lnSpc>
              <a:spcBef>
                <a:spcPts val="360"/>
              </a:spcBef>
              <a:spcAft>
                <a:spcPts val="0"/>
              </a:spcAft>
              <a:buClr>
                <a:schemeClr val="lt2"/>
              </a:buClr>
              <a:buSzPts val="1800"/>
              <a:buFont typeface="Arial"/>
              <a:buChar char="–"/>
              <a:defRPr sz="1800" b="0" i="0" u="none" strike="noStrike" cap="none">
                <a:solidFill>
                  <a:srgbClr val="595959"/>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2" name="Google Shape;12;p26"/>
          <p:cNvSpPr txBox="1">
            <a:spLocks noGrp="1"/>
          </p:cNvSpPr>
          <p:nvPr>
            <p:ph type="sldNum" idx="12"/>
          </p:nvPr>
        </p:nvSpPr>
        <p:spPr>
          <a:xfrm>
            <a:off x="146051" y="6415089"/>
            <a:ext cx="1128183" cy="363537"/>
          </a:xfrm>
          <a:prstGeom prst="rect">
            <a:avLst/>
          </a:prstGeom>
          <a:noFill/>
          <a:ln>
            <a:noFill/>
          </a:ln>
        </p:spPr>
        <p:txBody>
          <a:bodyPr spcFirstLastPara="1" wrap="square" lIns="91425" tIns="45700" rIns="91425" bIns="45700" anchor="ctr" anchorCtr="0">
            <a:noAutofit/>
          </a:bodyPr>
          <a:lstStyle>
            <a:lvl1pPr marL="0" marR="0" lvl="0" indent="0" algn="l" rtl="0">
              <a:lnSpc>
                <a:spcPct val="100000"/>
              </a:lnSpc>
              <a:spcBef>
                <a:spcPts val="0"/>
              </a:spcBef>
              <a:spcAft>
                <a:spcPts val="0"/>
              </a:spcAft>
              <a:buClr>
                <a:srgbClr val="000000"/>
              </a:buClr>
              <a:buSzPts val="1000"/>
              <a:buFont typeface="Arial"/>
              <a:buNone/>
              <a:defRPr sz="1000" b="0" i="0" u="none" strike="noStrike" cap="none">
                <a:solidFill>
                  <a:srgbClr val="898989"/>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000"/>
              <a:buFont typeface="Arial"/>
              <a:buNone/>
              <a:defRPr sz="1000" b="0" i="0" u="none" strike="noStrike" cap="none">
                <a:solidFill>
                  <a:srgbClr val="898989"/>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000"/>
              <a:buFont typeface="Arial"/>
              <a:buNone/>
              <a:defRPr sz="1000" b="0" i="0" u="none" strike="noStrike" cap="none">
                <a:solidFill>
                  <a:srgbClr val="898989"/>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000"/>
              <a:buFont typeface="Arial"/>
              <a:buNone/>
              <a:defRPr sz="1000" b="0" i="0" u="none" strike="noStrike" cap="none">
                <a:solidFill>
                  <a:srgbClr val="898989"/>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000"/>
              <a:buFont typeface="Arial"/>
              <a:buNone/>
              <a:defRPr sz="1000" b="0" i="0" u="none" strike="noStrike" cap="none">
                <a:solidFill>
                  <a:srgbClr val="898989"/>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000"/>
              <a:buFont typeface="Arial"/>
              <a:buNone/>
              <a:defRPr sz="1000" b="0" i="0" u="none" strike="noStrike" cap="none">
                <a:solidFill>
                  <a:srgbClr val="898989"/>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000"/>
              <a:buFont typeface="Arial"/>
              <a:buNone/>
              <a:defRPr sz="1000" b="0" i="0" u="none" strike="noStrike" cap="none">
                <a:solidFill>
                  <a:srgbClr val="898989"/>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000"/>
              <a:buFont typeface="Arial"/>
              <a:buNone/>
              <a:defRPr sz="1000" b="0" i="0" u="none" strike="noStrike" cap="none">
                <a:solidFill>
                  <a:srgbClr val="898989"/>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000"/>
              <a:buFont typeface="Arial"/>
              <a:buNone/>
              <a:defRPr sz="1000" b="0" i="0" u="none" strike="noStrike" cap="none">
                <a:solidFill>
                  <a:srgbClr val="898989"/>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13" name="Google Shape;13;p26"/>
          <p:cNvSpPr/>
          <p:nvPr/>
        </p:nvSpPr>
        <p:spPr>
          <a:xfrm>
            <a:off x="0" y="1"/>
            <a:ext cx="609600" cy="6867525"/>
          </a:xfrm>
          <a:prstGeom prst="rect">
            <a:avLst/>
          </a:prstGeom>
          <a:solidFill>
            <a:srgbClr val="8C1515"/>
          </a:solidFill>
          <a:ln w="9525" cap="flat" cmpd="sng">
            <a:solidFill>
              <a:srgbClr val="8C151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14" name="Google Shape;14;p26" title="Stanford University"/>
          <p:cNvPicPr preferRelativeResize="0"/>
          <p:nvPr/>
        </p:nvPicPr>
        <p:blipFill rotWithShape="1">
          <a:blip r:embed="rId18">
            <a:alphaModFix/>
          </a:blip>
          <a:srcRect/>
          <a:stretch/>
        </p:blipFill>
        <p:spPr>
          <a:xfrm>
            <a:off x="9129185" y="6475414"/>
            <a:ext cx="2423583" cy="223837"/>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2" r:id="rId2"/>
    <p:sldLayoutId id="2147483653" r:id="rId3"/>
    <p:sldLayoutId id="2147483654" r:id="rId4"/>
    <p:sldLayoutId id="2147483655" r:id="rId5"/>
    <p:sldLayoutId id="2147483657" r:id="rId6"/>
    <p:sldLayoutId id="2147483658" r:id="rId7"/>
    <p:sldLayoutId id="2147483659" r:id="rId8"/>
    <p:sldLayoutId id="2147483660" r:id="rId9"/>
    <p:sldLayoutId id="2147483661" r:id="rId10"/>
    <p:sldLayoutId id="2147483662" r:id="rId11"/>
    <p:sldLayoutId id="2147483686" r:id="rId12"/>
    <p:sldLayoutId id="2147483689" r:id="rId13"/>
    <p:sldLayoutId id="2147483692" r:id="rId14"/>
    <p:sldLayoutId id="2147483693" r:id="rId15"/>
    <p:sldLayoutId id="2147483694" r:id="rId16"/>
  </p:sldLayoutIdLst>
  <p:transition spd="slow">
    <p:fade/>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hyperlink" Target="https://www.stanfordiris.com/" TargetMode="External"/><Relationship Id="rId2" Type="http://schemas.openxmlformats.org/officeDocument/2006/relationships/hyperlink" Target="https://profiles.stanford.edu/avnesh-thakor" TargetMode="External"/><Relationship Id="rId1" Type="http://schemas.openxmlformats.org/officeDocument/2006/relationships/slideLayout" Target="../slideLayouts/slideLayout13.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hyperlink" Target="https://techfinder.stanford.edu/technology/enhanced-transplantation-pancreatic-islets-controlled-nutrient-delivery-system" TargetMode="External"/><Relationship Id="rId3" Type="http://schemas.openxmlformats.org/officeDocument/2006/relationships/hyperlink" Target="https://doi.org/10.1002/adfm.201902463" TargetMode="External"/><Relationship Id="rId7" Type="http://schemas.openxmlformats.org/officeDocument/2006/relationships/hyperlink" Target="https://image-ppubs.uspto.gov/dirsearch-public/print/downloadPdf/20230256196" TargetMode="External"/><Relationship Id="rId12" Type="http://schemas.openxmlformats.org/officeDocument/2006/relationships/hyperlink" Target="https://image-ppubs.uspto.gov/dirsearch-public/print/downloadPdf/20230040370" TargetMode="External"/><Relationship Id="rId2" Type="http://schemas.openxmlformats.org/officeDocument/2006/relationships/hyperlink" Target="https://techfinder.stanford.edu/technology/oxygen-generating-collagen-based-cryogel-bioscaffold-pancreatic-islet-transplantation" TargetMode="External"/><Relationship Id="rId1" Type="http://schemas.openxmlformats.org/officeDocument/2006/relationships/slideLayout" Target="../slideLayouts/slideLayout16.xml"/><Relationship Id="rId6" Type="http://schemas.openxmlformats.org/officeDocument/2006/relationships/hyperlink" Target="https://pubs.acs.org/doi/pdf/10.1021/acsabm.0c00725?casa_token=XqJNpUgIjNEAAAAA:-VWITAWQRbRozU3VBac_zwWJPI2DhKMK3PIpn45n1gbzVMI--qOE54wMB2mBD5bX3wRBFMviWgpRIg" TargetMode="External"/><Relationship Id="rId11" Type="http://schemas.openxmlformats.org/officeDocument/2006/relationships/hyperlink" Target="https://doi.org/10.1126/sciadv.abf9221" TargetMode="External"/><Relationship Id="rId5" Type="http://schemas.openxmlformats.org/officeDocument/2006/relationships/hyperlink" Target="https://techfinder.stanford.edu/technology/bioscaffold-based-platform-improved-islet-transplantation" TargetMode="External"/><Relationship Id="rId10" Type="http://schemas.openxmlformats.org/officeDocument/2006/relationships/hyperlink" Target="https://techfinder.stanford.edu/technology/localized-drug-delivery-graphene-bioscaffolds-co-transplantation-islets-and-mesenchymal" TargetMode="External"/><Relationship Id="rId4" Type="http://schemas.openxmlformats.org/officeDocument/2006/relationships/hyperlink" Target="https://patentscope.wipo.int/search/en/detail.jsf?docId=WO2020232008" TargetMode="External"/><Relationship Id="rId9" Type="http://schemas.openxmlformats.org/officeDocument/2006/relationships/hyperlink" Target="https://image-ppubs.uspto.gov/dirsearch-public/print/downloadPdf/20220401397"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hyperlink" Target="https://patentscope.wipo.int/search/en/detail.jsf?docId=WO2020232008" TargetMode="External"/><Relationship Id="rId2" Type="http://schemas.openxmlformats.org/officeDocument/2006/relationships/hyperlink" Target="https://techfinder.stanford.edu/technology/oxygen-generating-collagen-based-cryogel-bioscaffold-pancreatic-islet-transplantation" TargetMode="External"/><Relationship Id="rId1" Type="http://schemas.openxmlformats.org/officeDocument/2006/relationships/slideLayout" Target="../slideLayouts/slideLayout15.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hyperlink" Target="https://doi.org/10.1002/adfm.201902463"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image-ppubs.uspto.gov/dirsearch-public/print/downloadPdf/20230256196" TargetMode="External"/><Relationship Id="rId2" Type="http://schemas.openxmlformats.org/officeDocument/2006/relationships/hyperlink" Target="https://techfinder.stanford.edu/technology/bioscaffold-based-platform-improved-islet-transplantation" TargetMode="External"/><Relationship Id="rId1" Type="http://schemas.openxmlformats.org/officeDocument/2006/relationships/slideLayout" Target="../slideLayouts/slideLayout15.xml"/><Relationship Id="rId5" Type="http://schemas.openxmlformats.org/officeDocument/2006/relationships/image" Target="../media/image7.png"/><Relationship Id="rId4" Type="http://schemas.openxmlformats.org/officeDocument/2006/relationships/hyperlink" Target="https://pubs.acs.org/doi/pdf/10.1021/acsabm.0c00725?casa_token=XqJNpUgIjNEAAAAA:-VWITAWQRbRozU3VBac_zwWJPI2DhKMK3PIpn45n1gbzVMI--qOE54wMB2mBD5bX3wRBFMviWgpRIg"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image-ppubs.uspto.gov/dirsearch-public/print/downloadPdf/20220401397" TargetMode="External"/><Relationship Id="rId2" Type="http://schemas.openxmlformats.org/officeDocument/2006/relationships/hyperlink" Target="https://techfinder.stanford.edu/technology/enhanced-transplantation-pancreatic-islets-controlled-nutrient-delivery-system" TargetMode="External"/><Relationship Id="rId1" Type="http://schemas.openxmlformats.org/officeDocument/2006/relationships/slideLayout" Target="../slideLayouts/slideLayout15.xml"/><Relationship Id="rId6" Type="http://schemas.openxmlformats.org/officeDocument/2006/relationships/image" Target="../media/image10.emf"/><Relationship Id="rId5" Type="http://schemas.openxmlformats.org/officeDocument/2006/relationships/image" Target="../media/image9.emf"/><Relationship Id="rId4" Type="http://schemas.openxmlformats.org/officeDocument/2006/relationships/image" Target="../media/image8.emf"/></Relationships>
</file>

<file path=ppt/slides/_rels/slide11.xml.rels><?xml version="1.0" encoding="UTF-8" standalone="yes"?>
<Relationships xmlns="http://schemas.openxmlformats.org/package/2006/relationships"><Relationship Id="rId3" Type="http://schemas.openxmlformats.org/officeDocument/2006/relationships/hyperlink" Target="https://image-ppubs.uspto.gov/dirsearch-public/print/downloadPdf/20230040370" TargetMode="External"/><Relationship Id="rId2" Type="http://schemas.openxmlformats.org/officeDocument/2006/relationships/hyperlink" Target="https://techfinder.stanford.edu/technology/localized-drug-delivery-graphene-bioscaffolds-co-transplantation-islets-and-mesenchymal" TargetMode="External"/><Relationship Id="rId1" Type="http://schemas.openxmlformats.org/officeDocument/2006/relationships/slideLayout" Target="../slideLayouts/slideLayout15.xml"/><Relationship Id="rId5" Type="http://schemas.openxmlformats.org/officeDocument/2006/relationships/image" Target="../media/image11.png"/><Relationship Id="rId4" Type="http://schemas.openxmlformats.org/officeDocument/2006/relationships/hyperlink" Target="https://doi.org/10.1126/sciadv.abf9221"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hyperlink" Target="https://techfinder.stanford.edu/technology/targeted-locoregional-delivery-therapeutic-extracellular-vesicles-enhanced-bioenergetic" TargetMode="External"/><Relationship Id="rId3" Type="http://schemas.openxmlformats.org/officeDocument/2006/relationships/hyperlink" Target="https://www.nature.com/articles/s41598-019-49933-0%22" TargetMode="External"/><Relationship Id="rId7" Type="http://schemas.openxmlformats.org/officeDocument/2006/relationships/hyperlink" Target="https://patentscope.wipo.int/search/en/detail.jsf?docId=WO2021178642" TargetMode="External"/><Relationship Id="rId2" Type="http://schemas.openxmlformats.org/officeDocument/2006/relationships/hyperlink" Target="https://techfinder.stanford.edu/technology/focused-ultrasound-enhance-function-and-engraftment-pancreatic-islets-following" TargetMode="External"/><Relationship Id="rId1" Type="http://schemas.openxmlformats.org/officeDocument/2006/relationships/slideLayout" Target="../slideLayouts/slideLayout16.xml"/><Relationship Id="rId6" Type="http://schemas.openxmlformats.org/officeDocument/2006/relationships/hyperlink" Target="https://link.springer.com/article/10.1186/s13287-020-01922-1#citeas" TargetMode="External"/><Relationship Id="rId5" Type="http://schemas.openxmlformats.org/officeDocument/2006/relationships/hyperlink" Target="https://techfinder.stanford.edu/technology/kidney-tissue-regeneration-using-pulsed-focused-ultrasound-pfus-therapy-mesenchymal" TargetMode="External"/><Relationship Id="rId4" Type="http://schemas.openxmlformats.org/officeDocument/2006/relationships/hyperlink" Target="https://patentscope.wipo.int/search/en/detail.jsf?docId=WO2020210458" TargetMode="External"/><Relationship Id="rId9" Type="http://schemas.openxmlformats.org/officeDocument/2006/relationships/hyperlink" Target="https://patentscope.wipo.int/search/en/detail.jsf?docId=WO2023077160"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hyperlink" Target="https://patentscope.wipo.int/search/en/detail.jsf?docId=WO2020210458" TargetMode="External"/><Relationship Id="rId2" Type="http://schemas.openxmlformats.org/officeDocument/2006/relationships/hyperlink" Target="https://techfinder.stanford.edu/technology/focused-ultrasound-enhance-function-and-engraftment-pancreatic-islets-following" TargetMode="External"/><Relationship Id="rId1" Type="http://schemas.openxmlformats.org/officeDocument/2006/relationships/slideLayout" Target="../slideLayouts/slideLayout15.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hyperlink" Target="https://www.nature.com/articles/s41598-019-49933-0%22" TargetMode="External"/></Relationships>
</file>

<file path=ppt/slides/_rels/slide1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hyperlink" Target="https://patentscope.wipo.int/search/en/detail.jsf?docId=WO2021178642" TargetMode="External"/><Relationship Id="rId7" Type="http://schemas.openxmlformats.org/officeDocument/2006/relationships/image" Target="../media/image16.png"/><Relationship Id="rId2" Type="http://schemas.openxmlformats.org/officeDocument/2006/relationships/hyperlink" Target="https://techfinder.stanford.edu/technology/kidney-tissue-regeneration-using-pulsed-focused-ultrasound-pfus-therapy-mesenchymal" TargetMode="External"/><Relationship Id="rId1" Type="http://schemas.openxmlformats.org/officeDocument/2006/relationships/slideLayout" Target="../slideLayouts/slideLayout15.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hyperlink" Target="https://link.springer.com/article/10.1186/s13287-020-01922-1#citeas"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patentscope.wipo.int/search/en/detail.jsf?docId=WO2023077160" TargetMode="External"/><Relationship Id="rId2" Type="http://schemas.openxmlformats.org/officeDocument/2006/relationships/hyperlink" Target="https://techfinder.stanford.edu/technology/targeted-locoregional-delivery-therapeutic-extracellular-vesicles-enhanced-bioenergetic" TargetMode="External"/><Relationship Id="rId1" Type="http://schemas.openxmlformats.org/officeDocument/2006/relationships/slideLayout" Target="../slideLayouts/slideLayout15.xml"/><Relationship Id="rId5" Type="http://schemas.openxmlformats.org/officeDocument/2006/relationships/image" Target="../media/image19.png"/><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8" Type="http://schemas.openxmlformats.org/officeDocument/2006/relationships/hyperlink" Target="https://twitter.com/stanfordotl" TargetMode="External"/><Relationship Id="rId3" Type="http://schemas.openxmlformats.org/officeDocument/2006/relationships/hyperlink" Target="https://otl.stanford.edu/" TargetMode="External"/><Relationship Id="rId7"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hyperlink" Target="https://www.linkedin.com/company/stanfordofficeoftechnologylicensing" TargetMode="External"/><Relationship Id="rId11" Type="http://schemas.openxmlformats.org/officeDocument/2006/relationships/image" Target="../media/image22.png"/><Relationship Id="rId5" Type="http://schemas.openxmlformats.org/officeDocument/2006/relationships/image" Target="../media/image3.png"/><Relationship Id="rId10" Type="http://schemas.openxmlformats.org/officeDocument/2006/relationships/hyperlink" Target="https://docs.google.com/forms/d/e/1FAIpQLScsKr1JkpP9mpE0ZjH7GV1QQkFKqUvOaXgCPyXW4a_HdbrW5g/viewform?signup_email=chelseaklongwell@gmail.com&amp;submit=Sign+up+today!" TargetMode="External"/><Relationship Id="rId4" Type="http://schemas.openxmlformats.org/officeDocument/2006/relationships/hyperlink" Target="mailto:otl-connect@stanford.edu" TargetMode="External"/><Relationship Id="rId9"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1"/>
          <p:cNvSpPr txBox="1">
            <a:spLocks noGrp="1"/>
          </p:cNvSpPr>
          <p:nvPr>
            <p:ph type="subTitle" idx="2"/>
          </p:nvPr>
        </p:nvSpPr>
        <p:spPr>
          <a:xfrm>
            <a:off x="1981200" y="2977784"/>
            <a:ext cx="8229600" cy="1449474"/>
          </a:xfrm>
          <a:prstGeom prst="rect">
            <a:avLst/>
          </a:prstGeom>
          <a:noFill/>
          <a:ln>
            <a:noFill/>
          </a:ln>
        </p:spPr>
        <p:txBody>
          <a:bodyPr spcFirstLastPara="1" wrap="square" lIns="0" tIns="45700" rIns="0" bIns="45700" anchor="t" anchorCtr="0">
            <a:noAutofit/>
          </a:bodyPr>
          <a:lstStyle/>
          <a:p>
            <a:pPr marL="0" lvl="0" indent="0" algn="ctr" rtl="0">
              <a:lnSpc>
                <a:spcPct val="100000"/>
              </a:lnSpc>
              <a:spcBef>
                <a:spcPts val="0"/>
              </a:spcBef>
              <a:spcAft>
                <a:spcPts val="0"/>
              </a:spcAft>
              <a:buSzPts val="3200"/>
              <a:buNone/>
            </a:pPr>
            <a:r>
              <a:rPr lang="en-US" sz="4300" dirty="0">
                <a:latin typeface="Source Sans Pro"/>
                <a:ea typeface="Source Sans Pro"/>
                <a:cs typeface="Source Sans Pro"/>
                <a:sym typeface="Source Sans Pro"/>
              </a:rPr>
              <a:t>Innovate with Stanford:</a:t>
            </a:r>
            <a:endParaRPr sz="3100" dirty="0">
              <a:latin typeface="Source Sans Pro"/>
              <a:ea typeface="Source Sans Pro"/>
              <a:cs typeface="Source Sans Pro"/>
              <a:sym typeface="Source Sans Pro"/>
            </a:endParaRPr>
          </a:p>
          <a:p>
            <a:pPr marL="0" lvl="0" indent="0" algn="ctr" rtl="0">
              <a:lnSpc>
                <a:spcPct val="100000"/>
              </a:lnSpc>
              <a:spcBef>
                <a:spcPts val="560"/>
              </a:spcBef>
              <a:spcAft>
                <a:spcPts val="0"/>
              </a:spcAft>
              <a:buSzPts val="2800"/>
              <a:buNone/>
            </a:pPr>
            <a:r>
              <a:rPr lang="en-US" sz="2800" dirty="0">
                <a:solidFill>
                  <a:schemeClr val="dk1"/>
                </a:solidFill>
                <a:latin typeface="Source Sans Pro"/>
                <a:ea typeface="Source Sans Pro"/>
                <a:cs typeface="Source Sans Pro"/>
                <a:sym typeface="Source Sans Pro"/>
              </a:rPr>
              <a:t>Dr. </a:t>
            </a:r>
            <a:r>
              <a:rPr lang="en-US" sz="2800" b="1" dirty="0">
                <a:solidFill>
                  <a:schemeClr val="dk1"/>
                </a:solidFill>
                <a:latin typeface="Source Sans Pro"/>
                <a:ea typeface="Source Sans Pro"/>
                <a:cs typeface="Source Sans Pro"/>
                <a:sym typeface="Source Sans Pro"/>
              </a:rPr>
              <a:t>Avnesh Thakor </a:t>
            </a:r>
            <a:r>
              <a:rPr lang="en-US" sz="2800" dirty="0">
                <a:solidFill>
                  <a:schemeClr val="dk1"/>
                </a:solidFill>
                <a:latin typeface="Source Sans Pro"/>
                <a:ea typeface="Source Sans Pro"/>
                <a:cs typeface="Source Sans Pro"/>
                <a:sym typeface="Source Sans Pro"/>
              </a:rPr>
              <a:t>PORTFOLIO</a:t>
            </a:r>
            <a:endParaRPr sz="2800" dirty="0">
              <a:solidFill>
                <a:schemeClr val="dk1"/>
              </a:solidFill>
              <a:latin typeface="Source Sans Pro"/>
              <a:ea typeface="Source Sans Pro"/>
              <a:cs typeface="Source Sans Pro"/>
              <a:sym typeface="Source Sans Pro"/>
            </a:endParaRPr>
          </a:p>
        </p:txBody>
      </p:sp>
      <p:sp>
        <p:nvSpPr>
          <p:cNvPr id="224" name="Google Shape;224;p1"/>
          <p:cNvSpPr txBox="1"/>
          <p:nvPr/>
        </p:nvSpPr>
        <p:spPr>
          <a:xfrm>
            <a:off x="610647" y="6412468"/>
            <a:ext cx="23712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dirty="0">
                <a:solidFill>
                  <a:schemeClr val="lt1"/>
                </a:solidFill>
                <a:latin typeface="Source Sans Pro"/>
                <a:ea typeface="Source Sans Pro"/>
                <a:cs typeface="Source Sans Pro"/>
                <a:sym typeface="Source Sans Pro"/>
              </a:rPr>
              <a:t>Apr 2024</a:t>
            </a:r>
            <a:endParaRPr sz="1400" i="0" u="none" strike="noStrike" cap="none" dirty="0">
              <a:solidFill>
                <a:srgbClr val="000000"/>
              </a:solidFill>
              <a:latin typeface="Source Sans Pro"/>
              <a:ea typeface="Source Sans Pro"/>
              <a:cs typeface="Source Sans Pro"/>
              <a:sym typeface="Source Sans Pro"/>
            </a:endParaRPr>
          </a:p>
        </p:txBody>
      </p:sp>
      <p:pic>
        <p:nvPicPr>
          <p:cNvPr id="225" name="Google Shape;225;p1" descr="A close up of a logo&#10;&#10;Description automatically generated"/>
          <p:cNvPicPr preferRelativeResize="0"/>
          <p:nvPr/>
        </p:nvPicPr>
        <p:blipFill rotWithShape="1">
          <a:blip r:embed="rId3">
            <a:alphaModFix/>
          </a:blip>
          <a:srcRect/>
          <a:stretch/>
        </p:blipFill>
        <p:spPr>
          <a:xfrm>
            <a:off x="1117171" y="1416002"/>
            <a:ext cx="9957651" cy="14494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458E6AA-A847-4092-8BB8-F809B344FB76}"/>
              </a:ext>
            </a:extLst>
          </p:cNvPr>
          <p:cNvSpPr>
            <a:spLocks noGrp="1"/>
          </p:cNvSpPr>
          <p:nvPr>
            <p:ph type="sldNum" sz="quarter" idx="12"/>
          </p:nvPr>
        </p:nvSpPr>
        <p:spPr/>
        <p:txBody>
          <a:bodyPr/>
          <a:lstStyle/>
          <a:p>
            <a:pPr algn="r"/>
            <a:fld id="{F7340B6C-CA73-B044-A89C-37F5E5CDE01B}" type="slidenum">
              <a:rPr lang="en-US" smtClean="0"/>
              <a:pPr algn="r"/>
              <a:t>2</a:t>
            </a:fld>
            <a:endParaRPr lang="en-US" dirty="0"/>
          </a:p>
        </p:txBody>
      </p:sp>
      <p:sp>
        <p:nvSpPr>
          <p:cNvPr id="4" name="Content Placeholder 3">
            <a:extLst>
              <a:ext uri="{FF2B5EF4-FFF2-40B4-BE49-F238E27FC236}">
                <a16:creationId xmlns:a16="http://schemas.microsoft.com/office/drawing/2014/main" id="{9D3383B2-1DC2-6E5B-5677-FDDB16437117}"/>
              </a:ext>
            </a:extLst>
          </p:cNvPr>
          <p:cNvSpPr>
            <a:spLocks noGrp="1"/>
          </p:cNvSpPr>
          <p:nvPr>
            <p:ph idx="15"/>
          </p:nvPr>
        </p:nvSpPr>
        <p:spPr>
          <a:xfrm>
            <a:off x="2010530" y="4895465"/>
            <a:ext cx="9754749" cy="1460886"/>
          </a:xfrm>
        </p:spPr>
        <p:txBody>
          <a:bodyPr>
            <a:normAutofit/>
          </a:bodyPr>
          <a:lstStyle/>
          <a:p>
            <a:r>
              <a:rPr lang="en-US" sz="2000" dirty="0"/>
              <a:t>Stanford is seeking licensees, research partners/sponsors, or investors for the development and/or commercialization of these technologies</a:t>
            </a:r>
          </a:p>
        </p:txBody>
      </p:sp>
      <p:sp>
        <p:nvSpPr>
          <p:cNvPr id="5" name="Content Placeholder 4">
            <a:extLst>
              <a:ext uri="{FF2B5EF4-FFF2-40B4-BE49-F238E27FC236}">
                <a16:creationId xmlns:a16="http://schemas.microsoft.com/office/drawing/2014/main" id="{AB1A0C8E-7E1A-1E0B-EAF9-7B84895B2828}"/>
              </a:ext>
            </a:extLst>
          </p:cNvPr>
          <p:cNvSpPr>
            <a:spLocks noGrp="1"/>
          </p:cNvSpPr>
          <p:nvPr>
            <p:ph idx="16"/>
          </p:nvPr>
        </p:nvSpPr>
        <p:spPr>
          <a:xfrm>
            <a:off x="2010530" y="3277403"/>
            <a:ext cx="9754748" cy="1460886"/>
          </a:xfrm>
        </p:spPr>
        <p:txBody>
          <a:bodyPr>
            <a:normAutofit/>
          </a:bodyPr>
          <a:lstStyle/>
          <a:p>
            <a:r>
              <a:rPr lang="en-US" sz="2000" dirty="0"/>
              <a:t>The IRIS lab has developed and validated novel techniques, </a:t>
            </a:r>
            <a:r>
              <a:rPr lang="en-US" sz="2000" dirty="0" err="1"/>
              <a:t>bioscaffolds</a:t>
            </a:r>
            <a:r>
              <a:rPr lang="en-US" sz="2000" dirty="0"/>
              <a:t>, and ultrasound technologies, for the delivery of islet cell transplant and advanced gene and cell therapies for tissue injury in the setting of kidney, lung, pancreatic, bowel and brain diseases.</a:t>
            </a:r>
            <a:endParaRPr lang="en-US" sz="2000" dirty="0">
              <a:highlight>
                <a:srgbClr val="FFFF00"/>
              </a:highlight>
            </a:endParaRPr>
          </a:p>
        </p:txBody>
      </p:sp>
      <p:sp>
        <p:nvSpPr>
          <p:cNvPr id="6" name="Content Placeholder 5">
            <a:extLst>
              <a:ext uri="{FF2B5EF4-FFF2-40B4-BE49-F238E27FC236}">
                <a16:creationId xmlns:a16="http://schemas.microsoft.com/office/drawing/2014/main" id="{67E6435A-148A-A3C3-0E05-BF1B22DD5A7C}"/>
              </a:ext>
            </a:extLst>
          </p:cNvPr>
          <p:cNvSpPr>
            <a:spLocks noGrp="1"/>
          </p:cNvSpPr>
          <p:nvPr>
            <p:ph idx="17"/>
          </p:nvPr>
        </p:nvSpPr>
        <p:spPr>
          <a:xfrm>
            <a:off x="2013857" y="1599567"/>
            <a:ext cx="9754748" cy="1460886"/>
          </a:xfrm>
        </p:spPr>
        <p:txBody>
          <a:bodyPr>
            <a:normAutofit/>
          </a:bodyPr>
          <a:lstStyle/>
          <a:p>
            <a:r>
              <a:rPr lang="en-US" sz="2000" dirty="0"/>
              <a:t>It’s all about precision when it comes to using new innovative delivery techniques for advanced therapies</a:t>
            </a:r>
          </a:p>
        </p:txBody>
      </p:sp>
      <p:sp>
        <p:nvSpPr>
          <p:cNvPr id="9" name="Title 1">
            <a:extLst>
              <a:ext uri="{FF2B5EF4-FFF2-40B4-BE49-F238E27FC236}">
                <a16:creationId xmlns:a16="http://schemas.microsoft.com/office/drawing/2014/main" id="{2E29EBFE-AF59-D9BD-B986-41997A952CB9}"/>
              </a:ext>
            </a:extLst>
          </p:cNvPr>
          <p:cNvSpPr>
            <a:spLocks noGrp="1"/>
          </p:cNvSpPr>
          <p:nvPr>
            <p:ph type="title"/>
          </p:nvPr>
        </p:nvSpPr>
        <p:spPr>
          <a:xfrm>
            <a:off x="1265035" y="479389"/>
            <a:ext cx="10277149" cy="650699"/>
          </a:xfrm>
        </p:spPr>
        <p:txBody>
          <a:bodyPr/>
          <a:lstStyle/>
          <a:p>
            <a:r>
              <a:rPr lang="en-US" dirty="0"/>
              <a:t>Elevator Pitch</a:t>
            </a:r>
          </a:p>
        </p:txBody>
      </p:sp>
    </p:spTree>
    <p:extLst>
      <p:ext uri="{BB962C8B-B14F-4D97-AF65-F5344CB8AC3E}">
        <p14:creationId xmlns:p14="http://schemas.microsoft.com/office/powerpoint/2010/main" val="554464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E10F2B7-82BE-B813-3252-3CF146A3F4D8}"/>
              </a:ext>
            </a:extLst>
          </p:cNvPr>
          <p:cNvSpPr>
            <a:spLocks noGrp="1"/>
          </p:cNvSpPr>
          <p:nvPr>
            <p:ph type="sldNum" sz="quarter" idx="12"/>
          </p:nvPr>
        </p:nvSpPr>
        <p:spPr/>
        <p:txBody>
          <a:bodyPr/>
          <a:lstStyle/>
          <a:p>
            <a:pPr algn="r"/>
            <a:fld id="{177CE274-8713-884F-B04F-B6B90AF41963}" type="slidenum">
              <a:rPr lang="en-US" smtClean="0"/>
              <a:pPr algn="r"/>
              <a:t>3</a:t>
            </a:fld>
            <a:endParaRPr lang="en-US"/>
          </a:p>
        </p:txBody>
      </p:sp>
      <p:sp>
        <p:nvSpPr>
          <p:cNvPr id="5" name="Text Placeholder 4">
            <a:extLst>
              <a:ext uri="{FF2B5EF4-FFF2-40B4-BE49-F238E27FC236}">
                <a16:creationId xmlns:a16="http://schemas.microsoft.com/office/drawing/2014/main" id="{6F7D8954-917F-0859-84F3-A189FE10DED8}"/>
              </a:ext>
            </a:extLst>
          </p:cNvPr>
          <p:cNvSpPr>
            <a:spLocks noGrp="1"/>
          </p:cNvSpPr>
          <p:nvPr>
            <p:ph type="body" sz="quarter" idx="13"/>
          </p:nvPr>
        </p:nvSpPr>
        <p:spPr>
          <a:xfrm>
            <a:off x="1265035" y="1602029"/>
            <a:ext cx="4830965" cy="4575658"/>
          </a:xfrm>
        </p:spPr>
        <p:txBody>
          <a:bodyPr>
            <a:normAutofit fontScale="92500" lnSpcReduction="10000"/>
          </a:bodyPr>
          <a:lstStyle/>
          <a:p>
            <a:pPr marL="514350" indent="-285750">
              <a:buFont typeface="Arial" panose="020B0604020202020204" pitchFamily="34" charset="0"/>
              <a:buChar char="•"/>
            </a:pPr>
            <a:r>
              <a:rPr lang="en-US" dirty="0">
                <a:hlinkClick r:id="rId2"/>
              </a:rPr>
              <a:t>Dr. Avnesh Thakor, MD, PhD</a:t>
            </a:r>
            <a:endParaRPr lang="en-US" dirty="0"/>
          </a:p>
          <a:p>
            <a:pPr marL="971550" lvl="1" indent="-285750">
              <a:buFont typeface="Arial" panose="020B0604020202020204" pitchFamily="34" charset="0"/>
              <a:buChar char="•"/>
            </a:pPr>
            <a:r>
              <a:rPr lang="en-US" dirty="0"/>
              <a:t>Adult and pediatric Interventional Radiologist and Physician-Scientist</a:t>
            </a:r>
          </a:p>
          <a:p>
            <a:pPr marL="971550" lvl="1" indent="-285750">
              <a:buFont typeface="Arial" panose="020B0604020202020204" pitchFamily="34" charset="0"/>
              <a:buChar char="•"/>
            </a:pPr>
            <a:r>
              <a:rPr lang="en-US" dirty="0"/>
              <a:t>Member, Royal College of Radiologists</a:t>
            </a:r>
          </a:p>
          <a:p>
            <a:pPr marL="971550" lvl="1" indent="-285750">
              <a:buFont typeface="Arial" panose="020B0604020202020204" pitchFamily="34" charset="0"/>
              <a:buChar char="•"/>
            </a:pPr>
            <a:r>
              <a:rPr lang="en-US" dirty="0"/>
              <a:t>Fellow of the Society of Interventional Radiology</a:t>
            </a:r>
          </a:p>
          <a:p>
            <a:pPr marL="514350" indent="-285750">
              <a:buFont typeface="Arial" panose="020B0604020202020204" pitchFamily="34" charset="0"/>
              <a:buChar char="•"/>
            </a:pPr>
            <a:r>
              <a:rPr lang="en-US" dirty="0"/>
              <a:t>Focus on mesenchymal stem cells</a:t>
            </a:r>
          </a:p>
          <a:p>
            <a:pPr marL="971550" lvl="1" indent="-285750">
              <a:buFont typeface="Arial" panose="020B0604020202020204" pitchFamily="34" charset="0"/>
              <a:buChar char="•"/>
            </a:pPr>
            <a:r>
              <a:rPr lang="en-US" dirty="0"/>
              <a:t>Orchestrate tissue regeneration</a:t>
            </a:r>
          </a:p>
          <a:p>
            <a:pPr marL="971550" lvl="1" indent="-285750">
              <a:buFont typeface="Arial" panose="020B0604020202020204" pitchFamily="34" charset="0"/>
              <a:buChar char="•"/>
            </a:pPr>
            <a:r>
              <a:rPr lang="en-US" dirty="0"/>
              <a:t>Produce and secrete extracellular vesicles (EVs), a cell-free therapy </a:t>
            </a:r>
          </a:p>
          <a:p>
            <a:pPr marL="971550" lvl="1" indent="-285750">
              <a:buFont typeface="Arial" panose="020B0604020202020204" pitchFamily="34" charset="0"/>
              <a:buChar char="•"/>
            </a:pPr>
            <a:r>
              <a:rPr lang="en-US" dirty="0"/>
              <a:t>MSCs/MSC-EVs have pro-angiogenic, anti-inflammatory, immunomodulatory, anti-fibrotic and bioenergetic properties</a:t>
            </a:r>
          </a:p>
          <a:p>
            <a:pPr marL="514350" indent="-285750">
              <a:buFont typeface="Arial" panose="020B0604020202020204" pitchFamily="34" charset="0"/>
              <a:buChar char="•"/>
            </a:pPr>
            <a:r>
              <a:rPr lang="en-US" dirty="0"/>
              <a:t>Focused on lung disease, kidney injury, diabetes, pancreatic disease, IBD, other inflammatory diseases (e.g. Alzheimer’s)</a:t>
            </a:r>
          </a:p>
        </p:txBody>
      </p:sp>
      <p:sp>
        <p:nvSpPr>
          <p:cNvPr id="8" name="Title 1">
            <a:extLst>
              <a:ext uri="{FF2B5EF4-FFF2-40B4-BE49-F238E27FC236}">
                <a16:creationId xmlns:a16="http://schemas.microsoft.com/office/drawing/2014/main" id="{BDB909ED-47B1-05C4-6577-217EF9A3C02B}"/>
              </a:ext>
            </a:extLst>
          </p:cNvPr>
          <p:cNvSpPr>
            <a:spLocks noGrp="1"/>
          </p:cNvSpPr>
          <p:nvPr>
            <p:ph type="title"/>
          </p:nvPr>
        </p:nvSpPr>
        <p:spPr>
          <a:xfrm>
            <a:off x="1265035" y="479389"/>
            <a:ext cx="4526163" cy="650699"/>
          </a:xfrm>
        </p:spPr>
        <p:txBody>
          <a:bodyPr/>
          <a:lstStyle/>
          <a:p>
            <a:r>
              <a:rPr lang="en-US" dirty="0">
                <a:hlinkClick r:id="rId3"/>
              </a:rPr>
              <a:t>Interventional Radiology Innovation at Stanford (IRIS)</a:t>
            </a:r>
            <a:endParaRPr lang="en-US" dirty="0"/>
          </a:p>
        </p:txBody>
      </p:sp>
      <p:pic>
        <p:nvPicPr>
          <p:cNvPr id="1026" name="Picture 2">
            <a:extLst>
              <a:ext uri="{FF2B5EF4-FFF2-40B4-BE49-F238E27FC236}">
                <a16:creationId xmlns:a16="http://schemas.microsoft.com/office/drawing/2014/main" id="{5A628FD9-C303-F1D5-09C8-07F84D91B3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65056" y="359596"/>
            <a:ext cx="4714047" cy="58118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38598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464DF-EDCF-3236-E6E2-D41354D961AD}"/>
              </a:ext>
            </a:extLst>
          </p:cNvPr>
          <p:cNvSpPr>
            <a:spLocks noGrp="1"/>
          </p:cNvSpPr>
          <p:nvPr>
            <p:ph type="title"/>
          </p:nvPr>
        </p:nvSpPr>
        <p:spPr/>
        <p:txBody>
          <a:bodyPr/>
          <a:lstStyle/>
          <a:p>
            <a:r>
              <a:rPr lang="en-US" dirty="0"/>
              <a:t>IRIS Lab Research Areas</a:t>
            </a:r>
          </a:p>
        </p:txBody>
      </p:sp>
      <p:sp>
        <p:nvSpPr>
          <p:cNvPr id="4" name="Rectangle: Rounded Corners 3">
            <a:extLst>
              <a:ext uri="{FF2B5EF4-FFF2-40B4-BE49-F238E27FC236}">
                <a16:creationId xmlns:a16="http://schemas.microsoft.com/office/drawing/2014/main" id="{6143368B-802B-0B0D-180C-CB19A002D625}"/>
              </a:ext>
            </a:extLst>
          </p:cNvPr>
          <p:cNvSpPr/>
          <p:nvPr/>
        </p:nvSpPr>
        <p:spPr>
          <a:xfrm>
            <a:off x="1499369" y="1673220"/>
            <a:ext cx="2950234" cy="4290503"/>
          </a:xfrm>
          <a:prstGeom prst="round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ptos" panose="02110004020202020204"/>
                <a:ea typeface="+mn-ea"/>
                <a:cs typeface="+mn-cs"/>
              </a:rPr>
              <a:t>Precision Therapy </a:t>
            </a:r>
          </a:p>
        </p:txBody>
      </p:sp>
      <p:sp>
        <p:nvSpPr>
          <p:cNvPr id="5" name="Rectangle: Rounded Corners 4">
            <a:extLst>
              <a:ext uri="{FF2B5EF4-FFF2-40B4-BE49-F238E27FC236}">
                <a16:creationId xmlns:a16="http://schemas.microsoft.com/office/drawing/2014/main" id="{6A2E9814-805A-D661-F050-F63A1D4CF7EA}"/>
              </a:ext>
            </a:extLst>
          </p:cNvPr>
          <p:cNvSpPr/>
          <p:nvPr/>
        </p:nvSpPr>
        <p:spPr>
          <a:xfrm>
            <a:off x="4903564" y="1673220"/>
            <a:ext cx="2950234" cy="4290503"/>
          </a:xfrm>
          <a:prstGeom prst="round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ptos" panose="02110004020202020204"/>
                <a:ea typeface="+mn-ea"/>
                <a:cs typeface="+mn-cs"/>
              </a:rPr>
              <a:t>Precision Delivery</a:t>
            </a:r>
          </a:p>
        </p:txBody>
      </p:sp>
      <p:sp>
        <p:nvSpPr>
          <p:cNvPr id="6" name="Rectangle: Rounded Corners 5">
            <a:extLst>
              <a:ext uri="{FF2B5EF4-FFF2-40B4-BE49-F238E27FC236}">
                <a16:creationId xmlns:a16="http://schemas.microsoft.com/office/drawing/2014/main" id="{3A7DCE7D-30B9-C7C6-B8AE-03C46C091F61}"/>
              </a:ext>
            </a:extLst>
          </p:cNvPr>
          <p:cNvSpPr/>
          <p:nvPr/>
        </p:nvSpPr>
        <p:spPr>
          <a:xfrm>
            <a:off x="8307760" y="1673220"/>
            <a:ext cx="2950234" cy="4290503"/>
          </a:xfrm>
          <a:prstGeom prst="round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ptos" panose="02110004020202020204"/>
                <a:ea typeface="+mn-ea"/>
                <a:cs typeface="+mn-cs"/>
              </a:rPr>
              <a:t>Precision Diagnosis</a:t>
            </a:r>
          </a:p>
        </p:txBody>
      </p:sp>
    </p:spTree>
    <p:extLst>
      <p:ext uri="{BB962C8B-B14F-4D97-AF65-F5344CB8AC3E}">
        <p14:creationId xmlns:p14="http://schemas.microsoft.com/office/powerpoint/2010/main" val="22674589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5CDC3-412A-7D9A-4BBD-7BE45F54937B}"/>
              </a:ext>
            </a:extLst>
          </p:cNvPr>
          <p:cNvSpPr>
            <a:spLocks noGrp="1"/>
          </p:cNvSpPr>
          <p:nvPr>
            <p:ph type="title"/>
          </p:nvPr>
        </p:nvSpPr>
        <p:spPr>
          <a:xfrm>
            <a:off x="2137837" y="2819399"/>
            <a:ext cx="7659305" cy="466727"/>
          </a:xfrm>
        </p:spPr>
        <p:txBody>
          <a:bodyPr/>
          <a:lstStyle/>
          <a:p>
            <a:pPr algn="ctr"/>
            <a:r>
              <a:rPr lang="en-US" dirty="0"/>
              <a:t>Advancing islet transplantation with specialized </a:t>
            </a:r>
            <a:r>
              <a:rPr lang="en-US" dirty="0" err="1"/>
              <a:t>bioscaffolds</a:t>
            </a:r>
            <a:endParaRPr lang="en-US" dirty="0"/>
          </a:p>
        </p:txBody>
      </p:sp>
      <p:sp>
        <p:nvSpPr>
          <p:cNvPr id="3" name="Text Placeholder 2">
            <a:extLst>
              <a:ext uri="{FF2B5EF4-FFF2-40B4-BE49-F238E27FC236}">
                <a16:creationId xmlns:a16="http://schemas.microsoft.com/office/drawing/2014/main" id="{D9602DD3-9830-9D9D-0CDC-BECE57FA82B0}"/>
              </a:ext>
            </a:extLst>
          </p:cNvPr>
          <p:cNvSpPr>
            <a:spLocks noGrp="1"/>
          </p:cNvSpPr>
          <p:nvPr>
            <p:ph type="body" idx="1"/>
          </p:nvPr>
        </p:nvSpPr>
        <p:spPr>
          <a:xfrm>
            <a:off x="2137837" y="3429000"/>
            <a:ext cx="7659305" cy="1243967"/>
          </a:xfrm>
        </p:spPr>
        <p:txBody>
          <a:bodyPr/>
          <a:lstStyle/>
          <a:p>
            <a:pPr algn="l"/>
            <a:endParaRPr lang="en-US" dirty="0"/>
          </a:p>
        </p:txBody>
      </p:sp>
    </p:spTree>
    <p:extLst>
      <p:ext uri="{BB962C8B-B14F-4D97-AF65-F5344CB8AC3E}">
        <p14:creationId xmlns:p14="http://schemas.microsoft.com/office/powerpoint/2010/main" val="1441597089"/>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A1F4203-8C80-254F-6426-014BECE27984}"/>
              </a:ext>
            </a:extLst>
          </p:cNvPr>
          <p:cNvSpPr>
            <a:spLocks noGrp="1"/>
          </p:cNvSpPr>
          <p:nvPr>
            <p:ph type="sldNum" sz="quarter" idx="12"/>
          </p:nvPr>
        </p:nvSpPr>
        <p:spPr/>
        <p:txBody>
          <a:bodyPr/>
          <a:lstStyle/>
          <a:p>
            <a:pPr algn="r"/>
            <a:fld id="{F7340B6C-CA73-B044-A89C-37F5E5CDE01B}" type="slidenum">
              <a:rPr lang="en-US" smtClean="0"/>
              <a:pPr algn="r"/>
              <a:t>6</a:t>
            </a:fld>
            <a:endParaRPr lang="en-US" dirty="0"/>
          </a:p>
        </p:txBody>
      </p:sp>
      <p:graphicFrame>
        <p:nvGraphicFramePr>
          <p:cNvPr id="4" name="Table 3">
            <a:extLst>
              <a:ext uri="{FF2B5EF4-FFF2-40B4-BE49-F238E27FC236}">
                <a16:creationId xmlns:a16="http://schemas.microsoft.com/office/drawing/2014/main" id="{E160FE5D-92EF-B5F6-35D6-F0B212E2D25E}"/>
              </a:ext>
            </a:extLst>
          </p:cNvPr>
          <p:cNvGraphicFramePr>
            <a:graphicFrameLocks noGrp="1"/>
          </p:cNvGraphicFramePr>
          <p:nvPr>
            <p:extLst>
              <p:ext uri="{D42A27DB-BD31-4B8C-83A1-F6EECF244321}">
                <p14:modId xmlns:p14="http://schemas.microsoft.com/office/powerpoint/2010/main" val="1981390348"/>
              </p:ext>
            </p:extLst>
          </p:nvPr>
        </p:nvGraphicFramePr>
        <p:xfrm>
          <a:off x="694752" y="1913552"/>
          <a:ext cx="10847431" cy="3023475"/>
        </p:xfrm>
        <a:graphic>
          <a:graphicData uri="http://schemas.openxmlformats.org/drawingml/2006/table">
            <a:tbl>
              <a:tblPr bandRow="1" bandCol="1"/>
              <a:tblGrid>
                <a:gridCol w="1153016">
                  <a:extLst>
                    <a:ext uri="{9D8B030D-6E8A-4147-A177-3AD203B41FA5}">
                      <a16:colId xmlns:a16="http://schemas.microsoft.com/office/drawing/2014/main" val="2057837051"/>
                    </a:ext>
                  </a:extLst>
                </a:gridCol>
                <a:gridCol w="4953978">
                  <a:extLst>
                    <a:ext uri="{9D8B030D-6E8A-4147-A177-3AD203B41FA5}">
                      <a16:colId xmlns:a16="http://schemas.microsoft.com/office/drawing/2014/main" val="2256218805"/>
                    </a:ext>
                  </a:extLst>
                </a:gridCol>
                <a:gridCol w="1432959">
                  <a:extLst>
                    <a:ext uri="{9D8B030D-6E8A-4147-A177-3AD203B41FA5}">
                      <a16:colId xmlns:a16="http://schemas.microsoft.com/office/drawing/2014/main" val="2066639427"/>
                    </a:ext>
                  </a:extLst>
                </a:gridCol>
                <a:gridCol w="1658955">
                  <a:extLst>
                    <a:ext uri="{9D8B030D-6E8A-4147-A177-3AD203B41FA5}">
                      <a16:colId xmlns:a16="http://schemas.microsoft.com/office/drawing/2014/main" val="1045346432"/>
                    </a:ext>
                  </a:extLst>
                </a:gridCol>
                <a:gridCol w="800392">
                  <a:extLst>
                    <a:ext uri="{9D8B030D-6E8A-4147-A177-3AD203B41FA5}">
                      <a16:colId xmlns:a16="http://schemas.microsoft.com/office/drawing/2014/main" val="3836894822"/>
                    </a:ext>
                  </a:extLst>
                </a:gridCol>
                <a:gridCol w="848131">
                  <a:extLst>
                    <a:ext uri="{9D8B030D-6E8A-4147-A177-3AD203B41FA5}">
                      <a16:colId xmlns:a16="http://schemas.microsoft.com/office/drawing/2014/main" val="2962736867"/>
                    </a:ext>
                  </a:extLst>
                </a:gridCol>
              </a:tblGrid>
              <a:tr h="439625">
                <a:tc>
                  <a:txBody>
                    <a:bodyPr/>
                    <a:lstStyle/>
                    <a:p>
                      <a:pPr rtl="0" fontAlgn="b"/>
                      <a:r>
                        <a:rPr lang="en-US" sz="1600" b="1" dirty="0">
                          <a:solidFill>
                            <a:schemeClr val="bg1"/>
                          </a:solidFill>
                          <a:effectLst/>
                          <a:latin typeface="+mj-lt"/>
                        </a:rPr>
                        <a:t>Docket</a:t>
                      </a:r>
                    </a:p>
                  </a:txBody>
                  <a:tcPr marL="19170" marR="19170" marT="12780" marB="1278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C1515"/>
                    </a:solidFill>
                  </a:tcPr>
                </a:tc>
                <a:tc>
                  <a:txBody>
                    <a:bodyPr/>
                    <a:lstStyle/>
                    <a:p>
                      <a:pPr rtl="0" fontAlgn="b"/>
                      <a:r>
                        <a:rPr lang="en-US" sz="1600" b="1" dirty="0">
                          <a:solidFill>
                            <a:schemeClr val="bg1"/>
                          </a:solidFill>
                          <a:effectLst/>
                          <a:latin typeface="+mj-lt"/>
                        </a:rPr>
                        <a:t>Title</a:t>
                      </a:r>
                    </a:p>
                  </a:txBody>
                  <a:tcPr marL="19170" marR="19170" marT="12780" marB="1278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C1515"/>
                    </a:solidFill>
                  </a:tcPr>
                </a:tc>
                <a:tc>
                  <a:txBody>
                    <a:bodyPr/>
                    <a:lstStyle/>
                    <a:p>
                      <a:pPr rtl="0" fontAlgn="b"/>
                      <a:r>
                        <a:rPr lang="en-US" sz="1600" b="1" dirty="0">
                          <a:solidFill>
                            <a:schemeClr val="bg1"/>
                          </a:solidFill>
                          <a:effectLst/>
                          <a:latin typeface="+mj-lt"/>
                        </a:rPr>
                        <a:t>Publication</a:t>
                      </a:r>
                    </a:p>
                  </a:txBody>
                  <a:tcPr marL="19170" marR="19170" marT="12780" marB="1278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C1515"/>
                    </a:solidFill>
                  </a:tcPr>
                </a:tc>
                <a:tc>
                  <a:txBody>
                    <a:bodyPr/>
                    <a:lstStyle/>
                    <a:p>
                      <a:pPr rtl="0" fontAlgn="b"/>
                      <a:r>
                        <a:rPr lang="en-US" sz="1600" b="1" dirty="0">
                          <a:solidFill>
                            <a:schemeClr val="bg1"/>
                          </a:solidFill>
                          <a:effectLst/>
                          <a:latin typeface="+mj-lt"/>
                        </a:rPr>
                        <a:t>Patent Apps</a:t>
                      </a:r>
                    </a:p>
                  </a:txBody>
                  <a:tcPr marL="19170" marR="19170" marT="12780" marB="1278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C1515"/>
                    </a:solidFill>
                  </a:tcPr>
                </a:tc>
                <a:tc>
                  <a:txBody>
                    <a:bodyPr/>
                    <a:lstStyle/>
                    <a:p>
                      <a:pPr rtl="0" fontAlgn="b"/>
                      <a:r>
                        <a:rPr lang="en-US" sz="1600" b="1" dirty="0">
                          <a:solidFill>
                            <a:schemeClr val="bg1"/>
                          </a:solidFill>
                          <a:effectLst/>
                          <a:latin typeface="+mj-lt"/>
                        </a:rPr>
                        <a:t>Stage</a:t>
                      </a:r>
                    </a:p>
                  </a:txBody>
                  <a:tcPr marL="19170" marR="19170" marT="12780" marB="1278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C1515"/>
                    </a:solidFill>
                  </a:tcPr>
                </a:tc>
                <a:tc>
                  <a:txBody>
                    <a:bodyPr/>
                    <a:lstStyle/>
                    <a:p>
                      <a:pPr rtl="0" fontAlgn="b"/>
                      <a:r>
                        <a:rPr lang="en-US" sz="1600" b="1" dirty="0">
                          <a:solidFill>
                            <a:schemeClr val="bg1"/>
                          </a:solidFill>
                          <a:effectLst/>
                          <a:latin typeface="+mj-lt"/>
                        </a:rPr>
                        <a:t>Slide</a:t>
                      </a:r>
                    </a:p>
                  </a:txBody>
                  <a:tcPr marL="19170" marR="19170" marT="12780" marB="1278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C1515"/>
                    </a:solidFill>
                  </a:tcPr>
                </a:tc>
                <a:extLst>
                  <a:ext uri="{0D108BD9-81ED-4DB2-BD59-A6C34878D82A}">
                    <a16:rowId xmlns:a16="http://schemas.microsoft.com/office/drawing/2014/main" val="2689911634"/>
                  </a:ext>
                </a:extLst>
              </a:tr>
              <a:tr h="534845">
                <a:tc>
                  <a:txBody>
                    <a:bodyPr/>
                    <a:lstStyle/>
                    <a:p>
                      <a:pPr rtl="0" fontAlgn="b"/>
                      <a:r>
                        <a:rPr lang="en-US" sz="1600" b="1" dirty="0">
                          <a:latin typeface="+mj-lt"/>
                        </a:rPr>
                        <a:t>S18-259</a:t>
                      </a:r>
                      <a:endParaRPr lang="en-US" sz="1600" dirty="0">
                        <a:effectLst/>
                        <a:latin typeface="+mj-lt"/>
                      </a:endParaRPr>
                    </a:p>
                  </a:txBody>
                  <a:tcPr marL="19170" marR="19170" marT="12780" marB="127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fontAlgn="b"/>
                      <a:r>
                        <a:rPr lang="en-US" sz="1600" dirty="0">
                          <a:latin typeface="+mj-lt"/>
                          <a:hlinkClick r:id="rId2"/>
                        </a:rPr>
                        <a:t>An Oxygen-Generating Collagen-Based </a:t>
                      </a:r>
                      <a:r>
                        <a:rPr lang="en-US" sz="1600" dirty="0" err="1">
                          <a:latin typeface="+mj-lt"/>
                          <a:hlinkClick r:id="rId2"/>
                        </a:rPr>
                        <a:t>Cryogel</a:t>
                      </a:r>
                      <a:r>
                        <a:rPr lang="en-US" sz="1600" dirty="0">
                          <a:latin typeface="+mj-lt"/>
                          <a:hlinkClick r:id="rId2"/>
                        </a:rPr>
                        <a:t> </a:t>
                      </a:r>
                      <a:r>
                        <a:rPr lang="en-US" sz="1600" dirty="0" err="1">
                          <a:latin typeface="+mj-lt"/>
                          <a:hlinkClick r:id="rId2"/>
                        </a:rPr>
                        <a:t>Bioscaffold</a:t>
                      </a:r>
                      <a:r>
                        <a:rPr lang="en-US" sz="1600" dirty="0">
                          <a:latin typeface="+mj-lt"/>
                          <a:hlinkClick r:id="rId2"/>
                        </a:rPr>
                        <a:t> for Pancreatic Islet Transplantation </a:t>
                      </a:r>
                      <a:r>
                        <a:rPr lang="en-US" sz="1600" dirty="0">
                          <a:latin typeface="+mj-lt"/>
                        </a:rPr>
                        <a:t>(+MSCs!)</a:t>
                      </a:r>
                      <a:endParaRPr lang="en-US" sz="1600" dirty="0">
                        <a:effectLst/>
                        <a:latin typeface="+mj-lt"/>
                      </a:endParaRPr>
                    </a:p>
                  </a:txBody>
                  <a:tcPr marL="19170" marR="19170" marT="12780" marB="127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 latinLnBrk="0" hangingPunct="1">
                        <a:lnSpc>
                          <a:spcPct val="100000"/>
                        </a:lnSpc>
                        <a:spcBef>
                          <a:spcPts val="0"/>
                        </a:spcBef>
                        <a:spcAft>
                          <a:spcPts val="0"/>
                        </a:spcAft>
                        <a:buClr>
                          <a:srgbClr val="000000"/>
                        </a:buClr>
                        <a:buSzTx/>
                        <a:buFont typeface="Arial"/>
                        <a:buNone/>
                        <a:tabLst/>
                        <a:defRPr/>
                      </a:pPr>
                      <a:r>
                        <a:rPr lang="en-US" sz="1600" b="0" i="1" dirty="0">
                          <a:solidFill>
                            <a:srgbClr val="2E2D29"/>
                          </a:solidFill>
                          <a:effectLst/>
                          <a:latin typeface="+mj-lt"/>
                          <a:hlinkClick r:id="rId3"/>
                        </a:rPr>
                        <a:t>Adv </a:t>
                      </a:r>
                      <a:r>
                        <a:rPr lang="en-US" sz="1600" b="0" i="1" dirty="0" err="1">
                          <a:solidFill>
                            <a:srgbClr val="2E2D29"/>
                          </a:solidFill>
                          <a:effectLst/>
                          <a:latin typeface="+mj-lt"/>
                          <a:hlinkClick r:id="rId3"/>
                        </a:rPr>
                        <a:t>Funct</a:t>
                      </a:r>
                      <a:r>
                        <a:rPr lang="en-US" sz="1600" b="0" i="1" dirty="0">
                          <a:solidFill>
                            <a:srgbClr val="2E2D29"/>
                          </a:solidFill>
                          <a:effectLst/>
                          <a:latin typeface="+mj-lt"/>
                          <a:hlinkClick r:id="rId3"/>
                        </a:rPr>
                        <a:t> Mater.</a:t>
                      </a:r>
                      <a:r>
                        <a:rPr lang="en-US" sz="1600" b="0" i="0" dirty="0">
                          <a:solidFill>
                            <a:srgbClr val="2E2D29"/>
                          </a:solidFill>
                          <a:effectLst/>
                          <a:latin typeface="+mj-lt"/>
                          <a:hlinkClick r:id="rId3"/>
                        </a:rPr>
                        <a:t>, 2020</a:t>
                      </a:r>
                      <a:endParaRPr lang="en-US" sz="1600" i="0" dirty="0">
                        <a:latin typeface="+mj-lt"/>
                      </a:endParaRPr>
                    </a:p>
                  </a:txBody>
                  <a:tcPr marL="19170" marR="19170" marT="12780" marB="127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fontAlgn="b"/>
                      <a:r>
                        <a:rPr lang="en-US" sz="1600" dirty="0">
                          <a:effectLst/>
                          <a:latin typeface="+mj-lt"/>
                          <a:hlinkClick r:id="rId4"/>
                        </a:rPr>
                        <a:t>PCT published 2020</a:t>
                      </a:r>
                      <a:endParaRPr lang="en-US" sz="1600" dirty="0">
                        <a:effectLst/>
                        <a:latin typeface="+mj-lt"/>
                      </a:endParaRPr>
                    </a:p>
                  </a:txBody>
                  <a:tcPr marL="19170" marR="19170" marT="12780" marB="127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fontAlgn="b"/>
                      <a:r>
                        <a:rPr lang="en-US" sz="1600" i="1" dirty="0">
                          <a:effectLst/>
                          <a:latin typeface="+mj-lt"/>
                        </a:rPr>
                        <a:t>In vivo </a:t>
                      </a:r>
                      <a:r>
                        <a:rPr lang="en-US" sz="1600" i="0" dirty="0">
                          <a:effectLst/>
                          <a:latin typeface="+mj-lt"/>
                        </a:rPr>
                        <a:t>data</a:t>
                      </a:r>
                      <a:endParaRPr lang="en-US" sz="1600" i="1" dirty="0">
                        <a:effectLst/>
                        <a:latin typeface="+mj-lt"/>
                      </a:endParaRPr>
                    </a:p>
                  </a:txBody>
                  <a:tcPr marL="19170" marR="19170" marT="12780" marB="127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fontAlgn="b"/>
                      <a:r>
                        <a:rPr lang="en-US" sz="1600" dirty="0">
                          <a:effectLst/>
                          <a:latin typeface="+mj-lt"/>
                        </a:rPr>
                        <a:t>8</a:t>
                      </a:r>
                    </a:p>
                  </a:txBody>
                  <a:tcPr marL="19170" marR="19170" marT="12780" marB="127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46013480"/>
                  </a:ext>
                </a:extLst>
              </a:tr>
              <a:tr h="534845">
                <a:tc>
                  <a:txBody>
                    <a:bodyPr/>
                    <a:lstStyle/>
                    <a:p>
                      <a:pPr rtl="0" fontAlgn="b"/>
                      <a:r>
                        <a:rPr lang="en-US" sz="1600" b="1" dirty="0">
                          <a:latin typeface="+mj-lt"/>
                        </a:rPr>
                        <a:t>S20-274</a:t>
                      </a:r>
                      <a:endParaRPr lang="en-US" sz="1600" dirty="0">
                        <a:effectLst/>
                        <a:latin typeface="+mj-lt"/>
                      </a:endParaRPr>
                    </a:p>
                  </a:txBody>
                  <a:tcPr marL="19170" marR="19170" marT="12780" marB="127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fontAlgn="b"/>
                      <a:r>
                        <a:rPr lang="en-US" sz="1600" dirty="0">
                          <a:latin typeface="+mj-lt"/>
                          <a:hlinkClick r:id="rId5"/>
                        </a:rPr>
                        <a:t>A </a:t>
                      </a:r>
                      <a:r>
                        <a:rPr lang="en-US" sz="1600" dirty="0" err="1">
                          <a:latin typeface="+mj-lt"/>
                          <a:hlinkClick r:id="rId5"/>
                        </a:rPr>
                        <a:t>Bioscaffold</a:t>
                      </a:r>
                      <a:r>
                        <a:rPr lang="en-US" sz="1600" dirty="0">
                          <a:latin typeface="+mj-lt"/>
                          <a:hlinkClick r:id="rId5"/>
                        </a:rPr>
                        <a:t> Platform for Improved Islet Transplantation</a:t>
                      </a:r>
                      <a:endParaRPr lang="en-US" sz="1600" dirty="0">
                        <a:effectLst/>
                        <a:latin typeface="+mj-lt"/>
                      </a:endParaRPr>
                    </a:p>
                  </a:txBody>
                  <a:tcPr marL="19170" marR="19170" marT="12780" marB="127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fontAlgn="b"/>
                      <a:r>
                        <a:rPr lang="en-US" sz="1600" i="1" dirty="0">
                          <a:effectLst/>
                          <a:latin typeface="+mj-lt"/>
                          <a:hlinkClick r:id="rId6"/>
                        </a:rPr>
                        <a:t>ACS Appl. Bio Mater., 2020</a:t>
                      </a:r>
                      <a:endParaRPr lang="en-US" sz="1600" i="1" dirty="0">
                        <a:effectLst/>
                        <a:latin typeface="+mj-lt"/>
                      </a:endParaRPr>
                    </a:p>
                  </a:txBody>
                  <a:tcPr marL="19170" marR="19170" marT="12780" marB="127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fontAlgn="b"/>
                      <a:r>
                        <a:rPr lang="en-US" sz="1600" dirty="0">
                          <a:effectLst/>
                          <a:latin typeface="+mj-lt"/>
                          <a:hlinkClick r:id="rId7"/>
                        </a:rPr>
                        <a:t>PCT published 2023</a:t>
                      </a:r>
                      <a:endParaRPr lang="en-US" sz="1600" dirty="0">
                        <a:effectLst/>
                        <a:latin typeface="+mj-lt"/>
                      </a:endParaRPr>
                    </a:p>
                  </a:txBody>
                  <a:tcPr marL="19170" marR="19170" marT="12780" marB="127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 latinLnBrk="0" hangingPunct="1">
                        <a:lnSpc>
                          <a:spcPct val="100000"/>
                        </a:lnSpc>
                        <a:spcBef>
                          <a:spcPts val="0"/>
                        </a:spcBef>
                        <a:spcAft>
                          <a:spcPts val="0"/>
                        </a:spcAft>
                        <a:buClr>
                          <a:srgbClr val="000000"/>
                        </a:buClr>
                        <a:buSzTx/>
                        <a:buFont typeface="Arial"/>
                        <a:buNone/>
                        <a:tabLst/>
                        <a:defRPr/>
                      </a:pPr>
                      <a:r>
                        <a:rPr lang="en-US" sz="1600" b="0" i="1" u="none" strike="noStrike" cap="none" dirty="0">
                          <a:solidFill>
                            <a:schemeClr val="tx1"/>
                          </a:solidFill>
                          <a:effectLst/>
                          <a:latin typeface="+mn-lt"/>
                          <a:ea typeface="+mn-ea"/>
                          <a:cs typeface="+mn-cs"/>
                          <a:sym typeface="Arial"/>
                        </a:rPr>
                        <a:t>In vivo </a:t>
                      </a:r>
                      <a:r>
                        <a:rPr lang="en-US" sz="1600" b="0" i="0" u="none" strike="noStrike" cap="none" dirty="0">
                          <a:solidFill>
                            <a:schemeClr val="tx1"/>
                          </a:solidFill>
                          <a:effectLst/>
                          <a:latin typeface="+mn-lt"/>
                          <a:ea typeface="+mn-ea"/>
                          <a:cs typeface="+mn-cs"/>
                          <a:sym typeface="Arial"/>
                        </a:rPr>
                        <a:t>data</a:t>
                      </a:r>
                      <a:endParaRPr lang="en-US" sz="1600" b="0" i="1" u="none" strike="noStrike" cap="none" dirty="0">
                        <a:solidFill>
                          <a:schemeClr val="tx1"/>
                        </a:solidFill>
                        <a:effectLst/>
                        <a:latin typeface="+mn-lt"/>
                        <a:ea typeface="+mn-ea"/>
                        <a:cs typeface="+mn-cs"/>
                        <a:sym typeface="Arial"/>
                      </a:endParaRPr>
                    </a:p>
                  </a:txBody>
                  <a:tcPr marL="19170" marR="19170" marT="12780" marB="127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fontAlgn="b"/>
                      <a:r>
                        <a:rPr lang="en-US" sz="1600" dirty="0">
                          <a:effectLst/>
                          <a:latin typeface="+mj-lt"/>
                        </a:rPr>
                        <a:t>9</a:t>
                      </a:r>
                    </a:p>
                  </a:txBody>
                  <a:tcPr marL="19170" marR="19170" marT="12780" marB="127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71970186"/>
                  </a:ext>
                </a:extLst>
              </a:tr>
              <a:tr h="534845">
                <a:tc>
                  <a:txBody>
                    <a:bodyPr/>
                    <a:lstStyle/>
                    <a:p>
                      <a:pPr rtl="0" fontAlgn="b"/>
                      <a:r>
                        <a:rPr lang="en-US" sz="1600" b="1" dirty="0">
                          <a:latin typeface="+mj-lt"/>
                        </a:rPr>
                        <a:t>S18-432</a:t>
                      </a:r>
                      <a:endParaRPr lang="en-US" sz="1600" dirty="0">
                        <a:effectLst/>
                        <a:latin typeface="+mj-lt"/>
                      </a:endParaRPr>
                    </a:p>
                  </a:txBody>
                  <a:tcPr marL="19170" marR="19170" marT="12780" marB="127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fontAlgn="b"/>
                      <a:r>
                        <a:rPr lang="en-US" sz="1600" dirty="0">
                          <a:latin typeface="+mj-lt"/>
                          <a:hlinkClick r:id="rId8"/>
                        </a:rPr>
                        <a:t>Enhanced Transplantation of Pancreatic Islets via Controlled Nutrient Delivery System </a:t>
                      </a:r>
                      <a:endParaRPr lang="en-US" sz="1600" dirty="0">
                        <a:effectLst/>
                        <a:latin typeface="+mj-lt"/>
                      </a:endParaRPr>
                    </a:p>
                  </a:txBody>
                  <a:tcPr marL="19170" marR="19170" marT="12780" marB="127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fontAlgn="b"/>
                      <a:r>
                        <a:rPr lang="en-US" sz="1600" dirty="0">
                          <a:effectLst/>
                          <a:latin typeface="+mj-lt"/>
                        </a:rPr>
                        <a:t>Paper resubmitted</a:t>
                      </a:r>
                    </a:p>
                  </a:txBody>
                  <a:tcPr marL="19170" marR="19170" marT="12780" marB="127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fontAlgn="b"/>
                      <a:r>
                        <a:rPr lang="en-US" sz="1600" dirty="0">
                          <a:effectLst/>
                          <a:latin typeface="+mj-lt"/>
                          <a:hlinkClick r:id="rId9"/>
                        </a:rPr>
                        <a:t>PCT published 2022</a:t>
                      </a:r>
                      <a:endParaRPr lang="en-US" sz="1600" dirty="0">
                        <a:effectLst/>
                        <a:latin typeface="+mj-lt"/>
                      </a:endParaRPr>
                    </a:p>
                  </a:txBody>
                  <a:tcPr marL="19170" marR="19170" marT="12780" marB="127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 latinLnBrk="0" hangingPunct="1">
                        <a:lnSpc>
                          <a:spcPct val="100000"/>
                        </a:lnSpc>
                        <a:spcBef>
                          <a:spcPts val="0"/>
                        </a:spcBef>
                        <a:spcAft>
                          <a:spcPts val="0"/>
                        </a:spcAft>
                        <a:buClr>
                          <a:srgbClr val="000000"/>
                        </a:buClr>
                        <a:buSzTx/>
                        <a:buFont typeface="Arial"/>
                        <a:buNone/>
                        <a:tabLst/>
                        <a:defRPr/>
                      </a:pPr>
                      <a:r>
                        <a:rPr lang="en-US" sz="1600" i="1" dirty="0">
                          <a:effectLst/>
                          <a:latin typeface="+mj-lt"/>
                        </a:rPr>
                        <a:t>In vivo </a:t>
                      </a:r>
                      <a:r>
                        <a:rPr lang="en-US" sz="1600" i="0" dirty="0">
                          <a:effectLst/>
                          <a:latin typeface="+mj-lt"/>
                        </a:rPr>
                        <a:t>data</a:t>
                      </a:r>
                      <a:endParaRPr lang="en-US" sz="1600" i="1" dirty="0">
                        <a:effectLst/>
                        <a:latin typeface="+mj-lt"/>
                      </a:endParaRPr>
                    </a:p>
                  </a:txBody>
                  <a:tcPr marL="19170" marR="19170" marT="12780" marB="127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fontAlgn="b"/>
                      <a:r>
                        <a:rPr lang="en-US" sz="1600" dirty="0">
                          <a:effectLst/>
                          <a:latin typeface="+mj-lt"/>
                        </a:rPr>
                        <a:t>10</a:t>
                      </a:r>
                    </a:p>
                  </a:txBody>
                  <a:tcPr marL="19170" marR="19170" marT="12780" marB="127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29812294"/>
                  </a:ext>
                </a:extLst>
              </a:tr>
              <a:tr h="401494">
                <a:tc>
                  <a:txBody>
                    <a:bodyPr/>
                    <a:lstStyle/>
                    <a:p>
                      <a:pPr rtl="0" fontAlgn="b"/>
                      <a:r>
                        <a:rPr lang="en-US" sz="1600" b="1" dirty="0">
                          <a:latin typeface="+mj-lt"/>
                        </a:rPr>
                        <a:t>S21-284</a:t>
                      </a:r>
                      <a:endParaRPr lang="en-US" sz="1600" dirty="0">
                        <a:effectLst/>
                        <a:latin typeface="+mj-lt"/>
                      </a:endParaRPr>
                    </a:p>
                  </a:txBody>
                  <a:tcPr marL="19170" marR="19170" marT="12780" marB="127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fontAlgn="b"/>
                      <a:r>
                        <a:rPr lang="en-US" sz="1600" dirty="0">
                          <a:latin typeface="+mj-lt"/>
                          <a:hlinkClick r:id="rId10"/>
                        </a:rPr>
                        <a:t>Localized Drug Delivery Graphene </a:t>
                      </a:r>
                      <a:r>
                        <a:rPr lang="en-US" sz="1600" dirty="0" err="1">
                          <a:latin typeface="+mj-lt"/>
                          <a:hlinkClick r:id="rId10"/>
                        </a:rPr>
                        <a:t>Bioscaffolds</a:t>
                      </a:r>
                      <a:r>
                        <a:rPr lang="en-US" sz="1600" dirty="0">
                          <a:latin typeface="+mj-lt"/>
                          <a:hlinkClick r:id="rId10"/>
                        </a:rPr>
                        <a:t> for Co-</a:t>
                      </a:r>
                      <a:r>
                        <a:rPr lang="en-US" sz="1600" dirty="0" err="1">
                          <a:latin typeface="+mj-lt"/>
                          <a:hlinkClick r:id="rId10"/>
                        </a:rPr>
                        <a:t>Transplanation</a:t>
                      </a:r>
                      <a:r>
                        <a:rPr lang="en-US" sz="1600" dirty="0">
                          <a:latin typeface="+mj-lt"/>
                          <a:hlinkClick r:id="rId10"/>
                        </a:rPr>
                        <a:t> of Islets and Mesenchymal Stem Cells </a:t>
                      </a:r>
                      <a:endParaRPr lang="en-US" sz="1600" dirty="0">
                        <a:effectLst/>
                        <a:latin typeface="+mj-lt"/>
                      </a:endParaRPr>
                    </a:p>
                  </a:txBody>
                  <a:tcPr marL="19170" marR="19170" marT="12780" marB="127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fontAlgn="b"/>
                      <a:r>
                        <a:rPr lang="en-US" sz="1600" i="1" dirty="0">
                          <a:effectLst/>
                          <a:latin typeface="+mj-lt"/>
                          <a:hlinkClick r:id="rId11"/>
                        </a:rPr>
                        <a:t>Sci Adv., </a:t>
                      </a:r>
                      <a:r>
                        <a:rPr lang="en-US" sz="1600" dirty="0">
                          <a:effectLst/>
                          <a:latin typeface="+mj-lt"/>
                          <a:hlinkClick r:id="rId11"/>
                        </a:rPr>
                        <a:t>2021</a:t>
                      </a:r>
                      <a:endParaRPr lang="en-US" sz="1600" dirty="0">
                        <a:effectLst/>
                        <a:latin typeface="+mj-lt"/>
                      </a:endParaRPr>
                    </a:p>
                  </a:txBody>
                  <a:tcPr marL="19170" marR="19170" marT="12780" marB="127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fontAlgn="b"/>
                      <a:r>
                        <a:rPr lang="en-US" sz="1600" dirty="0">
                          <a:effectLst/>
                          <a:latin typeface="+mj-lt"/>
                          <a:hlinkClick r:id="rId12"/>
                        </a:rPr>
                        <a:t>US published 2023</a:t>
                      </a:r>
                      <a:endParaRPr lang="en-US" sz="1600" dirty="0">
                        <a:effectLst/>
                        <a:latin typeface="+mj-lt"/>
                      </a:endParaRPr>
                    </a:p>
                  </a:txBody>
                  <a:tcPr marL="19170" marR="19170" marT="12780" marB="127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 latinLnBrk="0" hangingPunct="1">
                        <a:lnSpc>
                          <a:spcPct val="100000"/>
                        </a:lnSpc>
                        <a:spcBef>
                          <a:spcPts val="0"/>
                        </a:spcBef>
                        <a:spcAft>
                          <a:spcPts val="0"/>
                        </a:spcAft>
                        <a:buClr>
                          <a:srgbClr val="000000"/>
                        </a:buClr>
                        <a:buSzTx/>
                        <a:buFont typeface="Arial"/>
                        <a:buNone/>
                        <a:tabLst/>
                        <a:defRPr/>
                      </a:pPr>
                      <a:r>
                        <a:rPr lang="en-US" sz="1600" b="0" i="1" u="none" strike="noStrike" cap="none" dirty="0">
                          <a:solidFill>
                            <a:schemeClr val="tx1"/>
                          </a:solidFill>
                          <a:effectLst/>
                          <a:latin typeface="+mn-lt"/>
                          <a:ea typeface="+mn-ea"/>
                          <a:cs typeface="+mn-cs"/>
                          <a:sym typeface="Arial"/>
                        </a:rPr>
                        <a:t>In vivo </a:t>
                      </a:r>
                      <a:r>
                        <a:rPr lang="en-US" sz="1600" b="0" i="0" u="none" strike="noStrike" cap="none" dirty="0">
                          <a:solidFill>
                            <a:schemeClr val="tx1"/>
                          </a:solidFill>
                          <a:effectLst/>
                          <a:latin typeface="+mn-lt"/>
                          <a:ea typeface="+mn-ea"/>
                          <a:cs typeface="+mn-cs"/>
                          <a:sym typeface="Arial"/>
                        </a:rPr>
                        <a:t>data</a:t>
                      </a:r>
                      <a:endParaRPr lang="en-US" sz="1600" b="0" i="1" u="none" strike="noStrike" cap="none" dirty="0">
                        <a:solidFill>
                          <a:schemeClr val="tx1"/>
                        </a:solidFill>
                        <a:effectLst/>
                        <a:latin typeface="+mn-lt"/>
                        <a:ea typeface="+mn-ea"/>
                        <a:cs typeface="+mn-cs"/>
                        <a:sym typeface="Arial"/>
                      </a:endParaRPr>
                    </a:p>
                  </a:txBody>
                  <a:tcPr marL="19170" marR="19170" marT="12780" marB="127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fontAlgn="b"/>
                      <a:r>
                        <a:rPr lang="en-US" sz="1600" dirty="0">
                          <a:effectLst/>
                          <a:latin typeface="+mj-lt"/>
                        </a:rPr>
                        <a:t>11</a:t>
                      </a:r>
                    </a:p>
                  </a:txBody>
                  <a:tcPr marL="19170" marR="19170" marT="12780" marB="127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84645714"/>
                  </a:ext>
                </a:extLst>
              </a:tr>
            </a:tbl>
          </a:graphicData>
        </a:graphic>
      </p:graphicFrame>
      <p:sp>
        <p:nvSpPr>
          <p:cNvPr id="7" name="Title 1">
            <a:extLst>
              <a:ext uri="{FF2B5EF4-FFF2-40B4-BE49-F238E27FC236}">
                <a16:creationId xmlns:a16="http://schemas.microsoft.com/office/drawing/2014/main" id="{C87DA75B-B984-BAC8-3494-24C51214D2F0}"/>
              </a:ext>
            </a:extLst>
          </p:cNvPr>
          <p:cNvSpPr>
            <a:spLocks noGrp="1"/>
          </p:cNvSpPr>
          <p:nvPr>
            <p:ph type="title"/>
          </p:nvPr>
        </p:nvSpPr>
        <p:spPr>
          <a:xfrm>
            <a:off x="1265035" y="479389"/>
            <a:ext cx="10277149" cy="650699"/>
          </a:xfrm>
        </p:spPr>
        <p:txBody>
          <a:bodyPr/>
          <a:lstStyle/>
          <a:p>
            <a:r>
              <a:rPr lang="en-US" dirty="0" err="1"/>
              <a:t>Bioscaffold</a:t>
            </a:r>
            <a:r>
              <a:rPr lang="en-US" dirty="0"/>
              <a:t> Technologies</a:t>
            </a:r>
          </a:p>
        </p:txBody>
      </p:sp>
    </p:spTree>
    <p:extLst>
      <p:ext uri="{BB962C8B-B14F-4D97-AF65-F5344CB8AC3E}">
        <p14:creationId xmlns:p14="http://schemas.microsoft.com/office/powerpoint/2010/main" val="974289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EDF0423-D5F3-1934-B1E4-FF10C70AD778}"/>
              </a:ext>
            </a:extLst>
          </p:cNvPr>
          <p:cNvSpPr>
            <a:spLocks noGrp="1"/>
          </p:cNvSpPr>
          <p:nvPr>
            <p:ph type="sldNum" sz="quarter" idx="12"/>
          </p:nvPr>
        </p:nvSpPr>
        <p:spPr/>
        <p:txBody>
          <a:bodyPr/>
          <a:lstStyle/>
          <a:p>
            <a:fld id="{F7340B6C-CA73-B044-A89C-37F5E5CDE01B}" type="slidenum">
              <a:rPr lang="en-US" smtClean="0"/>
              <a:pPr/>
              <a:t>7</a:t>
            </a:fld>
            <a:endParaRPr lang="en-US" dirty="0"/>
          </a:p>
        </p:txBody>
      </p:sp>
      <p:sp>
        <p:nvSpPr>
          <p:cNvPr id="4" name="Text Placeholder 3">
            <a:extLst>
              <a:ext uri="{FF2B5EF4-FFF2-40B4-BE49-F238E27FC236}">
                <a16:creationId xmlns:a16="http://schemas.microsoft.com/office/drawing/2014/main" id="{D86B6A6C-ADD7-E427-D23C-789D0CD99E9A}"/>
              </a:ext>
            </a:extLst>
          </p:cNvPr>
          <p:cNvSpPr>
            <a:spLocks noGrp="1"/>
          </p:cNvSpPr>
          <p:nvPr>
            <p:ph type="body" sz="quarter" idx="13"/>
          </p:nvPr>
        </p:nvSpPr>
        <p:spPr/>
        <p:txBody>
          <a:bodyPr>
            <a:normAutofit/>
          </a:bodyPr>
          <a:lstStyle/>
          <a:p>
            <a:pPr marL="514350" indent="-285750">
              <a:buFont typeface="Arial" panose="020B0604020202020204" pitchFamily="34" charset="0"/>
              <a:buChar char="•"/>
            </a:pPr>
            <a:r>
              <a:rPr lang="en-US" dirty="0"/>
              <a:t>Innovative and clinically translatable solutions that will maintain islet health and survival during and following their transplantation</a:t>
            </a:r>
          </a:p>
          <a:p>
            <a:pPr marL="971550" lvl="1" indent="-285750">
              <a:buFont typeface="Arial" panose="020B0604020202020204" pitchFamily="34" charset="0"/>
              <a:buChar char="•"/>
            </a:pPr>
            <a:r>
              <a:rPr lang="en-US" dirty="0"/>
              <a:t>A novel collagen-based </a:t>
            </a:r>
            <a:r>
              <a:rPr lang="en-US" dirty="0" err="1"/>
              <a:t>cryogel</a:t>
            </a:r>
            <a:r>
              <a:rPr lang="en-US" dirty="0"/>
              <a:t> 3D matrix that incorporates an oxygen generator to prevent islet hypoxia (S18-259)</a:t>
            </a:r>
          </a:p>
          <a:p>
            <a:pPr marL="971550" lvl="1" indent="-285750">
              <a:buFont typeface="Arial" panose="020B0604020202020204" pitchFamily="34" charset="0"/>
              <a:buChar char="•"/>
            </a:pPr>
            <a:r>
              <a:rPr lang="en-US" dirty="0"/>
              <a:t>A </a:t>
            </a:r>
            <a:r>
              <a:rPr lang="en-US" dirty="0" err="1"/>
              <a:t>bioscaffold</a:t>
            </a:r>
            <a:r>
              <a:rPr lang="en-US" dirty="0"/>
              <a:t> with pores to house the </a:t>
            </a:r>
            <a:r>
              <a:rPr lang="en-US" dirty="0" err="1"/>
              <a:t>cryogel</a:t>
            </a:r>
            <a:r>
              <a:rPr lang="en-US" dirty="0"/>
              <a:t> and islets for/during delivery (S20-274)</a:t>
            </a:r>
          </a:p>
          <a:p>
            <a:pPr marL="971550" lvl="1" indent="-285750">
              <a:buFont typeface="Arial" panose="020B0604020202020204" pitchFamily="34" charset="0"/>
              <a:buChar char="•"/>
            </a:pPr>
            <a:r>
              <a:rPr lang="en-US" dirty="0"/>
              <a:t>A nutrient generator in the form of a mesoporous silica nanoparticle that releases amino acids which can be combined with the above </a:t>
            </a:r>
            <a:r>
              <a:rPr lang="en-US" dirty="0" err="1"/>
              <a:t>bioscaffold</a:t>
            </a:r>
            <a:r>
              <a:rPr lang="en-US" dirty="0"/>
              <a:t> (S18-432)</a:t>
            </a:r>
          </a:p>
          <a:p>
            <a:pPr marL="971550" lvl="1" indent="-285750">
              <a:buFont typeface="Arial" panose="020B0604020202020204" pitchFamily="34" charset="0"/>
              <a:buChar char="•"/>
            </a:pPr>
            <a:r>
              <a:rPr lang="en-US" dirty="0"/>
              <a:t>Can be modified/used to deliver mesenchymal stem cells or co-deliver with islets (S18-259, S21-284)</a:t>
            </a:r>
          </a:p>
          <a:p>
            <a:pPr marL="514350" indent="-285750">
              <a:buFont typeface="Arial" panose="020B0604020202020204" pitchFamily="34" charset="0"/>
              <a:buChar char="•"/>
            </a:pPr>
            <a:r>
              <a:rPr lang="en-US" dirty="0"/>
              <a:t>Each of these technologies has been shown to facilitate islet engraftment, function and survival to allow them to reserve hyperglycemia in diabetic animals</a:t>
            </a:r>
          </a:p>
          <a:p>
            <a:pPr marL="514350" indent="-285750">
              <a:buFont typeface="Arial" panose="020B0604020202020204" pitchFamily="34" charset="0"/>
              <a:buChar char="•"/>
            </a:pPr>
            <a:r>
              <a:rPr lang="en-US" dirty="0"/>
              <a:t>This platform can also be used with stem cell derived beta cells and can be scaled and produced conforming to GMP guidelines for human use</a:t>
            </a:r>
          </a:p>
        </p:txBody>
      </p:sp>
      <p:sp>
        <p:nvSpPr>
          <p:cNvPr id="5" name="Title 1">
            <a:extLst>
              <a:ext uri="{FF2B5EF4-FFF2-40B4-BE49-F238E27FC236}">
                <a16:creationId xmlns:a16="http://schemas.microsoft.com/office/drawing/2014/main" id="{2700E7A6-C63C-B5EF-B81F-F67CF1E7FEF2}"/>
              </a:ext>
            </a:extLst>
          </p:cNvPr>
          <p:cNvSpPr txBox="1">
            <a:spLocks/>
          </p:cNvSpPr>
          <p:nvPr/>
        </p:nvSpPr>
        <p:spPr>
          <a:xfrm>
            <a:off x="1265035" y="479389"/>
            <a:ext cx="10277149" cy="650699"/>
          </a:xfrm>
          <a:prstGeom prst="rect">
            <a:avLst/>
          </a:prstGeom>
          <a:noFill/>
          <a:ln>
            <a:noFill/>
          </a:ln>
        </p:spPr>
        <p:txBody>
          <a:bodyPr spcFirstLastPara="1" wrap="square" lIns="0" tIns="45700" rIns="91425" bIns="45700" anchor="b" anchorCtr="0">
            <a:noAutofit/>
          </a:bodyPr>
          <a:lstStyle>
            <a:defPPr marR="0" lvl="0" algn="l" rtl="0">
              <a:lnSpc>
                <a:spcPct val="100000"/>
              </a:lnSpc>
              <a:spcBef>
                <a:spcPts val="0"/>
              </a:spcBef>
              <a:spcAft>
                <a:spcPts val="0"/>
              </a:spcAft>
            </a:defPPr>
            <a:lvl1pPr marR="0" lvl="0" algn="l" rtl="0">
              <a:lnSpc>
                <a:spcPct val="85000"/>
              </a:lnSpc>
              <a:spcBef>
                <a:spcPts val="0"/>
              </a:spcBef>
              <a:spcAft>
                <a:spcPts val="0"/>
              </a:spcAft>
              <a:buClr>
                <a:srgbClr val="000000"/>
              </a:buClr>
              <a:buSzPts val="1400"/>
              <a:buFont typeface="Arial"/>
              <a:buNone/>
              <a:defRPr sz="2400" b="0" i="0" u="none" strike="noStrike" cap="none">
                <a:solidFill>
                  <a:schemeClr val="lt2"/>
                </a:solidFill>
                <a:latin typeface="Arial"/>
                <a:ea typeface="Arial"/>
                <a:cs typeface="Arial"/>
                <a:sym typeface="Arial"/>
              </a:defRPr>
            </a:lvl1pPr>
            <a:lvl2pPr marR="0" lvl="1" algn="l" rtl="0">
              <a:lnSpc>
                <a:spcPct val="85000"/>
              </a:lnSpc>
              <a:spcBef>
                <a:spcPts val="0"/>
              </a:spcBef>
              <a:spcAft>
                <a:spcPts val="0"/>
              </a:spcAft>
              <a:buClr>
                <a:srgbClr val="000000"/>
              </a:buClr>
              <a:buSzPts val="1400"/>
              <a:buFont typeface="Arial"/>
              <a:buNone/>
              <a:defRPr sz="2400" b="0" i="0" u="none" strike="noStrike" cap="none">
                <a:solidFill>
                  <a:schemeClr val="lt2"/>
                </a:solidFill>
                <a:latin typeface="Arial"/>
                <a:ea typeface="Arial"/>
                <a:cs typeface="Arial"/>
                <a:sym typeface="Arial"/>
              </a:defRPr>
            </a:lvl2pPr>
            <a:lvl3pPr marR="0" lvl="2" algn="l" rtl="0">
              <a:lnSpc>
                <a:spcPct val="85000"/>
              </a:lnSpc>
              <a:spcBef>
                <a:spcPts val="0"/>
              </a:spcBef>
              <a:spcAft>
                <a:spcPts val="0"/>
              </a:spcAft>
              <a:buClr>
                <a:srgbClr val="000000"/>
              </a:buClr>
              <a:buSzPts val="1400"/>
              <a:buFont typeface="Arial"/>
              <a:buNone/>
              <a:defRPr sz="2400" b="0" i="0" u="none" strike="noStrike" cap="none">
                <a:solidFill>
                  <a:schemeClr val="lt2"/>
                </a:solidFill>
                <a:latin typeface="Arial"/>
                <a:ea typeface="Arial"/>
                <a:cs typeface="Arial"/>
                <a:sym typeface="Arial"/>
              </a:defRPr>
            </a:lvl3pPr>
            <a:lvl4pPr marR="0" lvl="3" algn="l" rtl="0">
              <a:lnSpc>
                <a:spcPct val="85000"/>
              </a:lnSpc>
              <a:spcBef>
                <a:spcPts val="0"/>
              </a:spcBef>
              <a:spcAft>
                <a:spcPts val="0"/>
              </a:spcAft>
              <a:buClr>
                <a:srgbClr val="000000"/>
              </a:buClr>
              <a:buSzPts val="1400"/>
              <a:buFont typeface="Arial"/>
              <a:buNone/>
              <a:defRPr sz="2400" b="0" i="0" u="none" strike="noStrike" cap="none">
                <a:solidFill>
                  <a:schemeClr val="lt2"/>
                </a:solidFill>
                <a:latin typeface="Arial"/>
                <a:ea typeface="Arial"/>
                <a:cs typeface="Arial"/>
                <a:sym typeface="Arial"/>
              </a:defRPr>
            </a:lvl4pPr>
            <a:lvl5pPr marR="0" lvl="4" algn="l" rtl="0">
              <a:lnSpc>
                <a:spcPct val="85000"/>
              </a:lnSpc>
              <a:spcBef>
                <a:spcPts val="0"/>
              </a:spcBef>
              <a:spcAft>
                <a:spcPts val="0"/>
              </a:spcAft>
              <a:buClr>
                <a:srgbClr val="000000"/>
              </a:buClr>
              <a:buSzPts val="1400"/>
              <a:buFont typeface="Arial"/>
              <a:buNone/>
              <a:defRPr sz="2400" b="0" i="0" u="none" strike="noStrike" cap="none">
                <a:solidFill>
                  <a:schemeClr val="lt2"/>
                </a:solidFill>
                <a:latin typeface="Arial"/>
                <a:ea typeface="Arial"/>
                <a:cs typeface="Arial"/>
                <a:sym typeface="Arial"/>
              </a:defRPr>
            </a:lvl5pPr>
            <a:lvl6pPr marR="0" lvl="5" algn="l" rtl="0">
              <a:lnSpc>
                <a:spcPct val="85000"/>
              </a:lnSpc>
              <a:spcBef>
                <a:spcPts val="0"/>
              </a:spcBef>
              <a:spcAft>
                <a:spcPts val="0"/>
              </a:spcAft>
              <a:buClr>
                <a:srgbClr val="000000"/>
              </a:buClr>
              <a:buSzPts val="1400"/>
              <a:buFont typeface="Arial"/>
              <a:buNone/>
              <a:defRPr sz="2400" b="0" i="0" u="none" strike="noStrike" cap="none">
                <a:solidFill>
                  <a:schemeClr val="lt2"/>
                </a:solidFill>
                <a:latin typeface="Arial"/>
                <a:ea typeface="Arial"/>
                <a:cs typeface="Arial"/>
                <a:sym typeface="Arial"/>
              </a:defRPr>
            </a:lvl6pPr>
            <a:lvl7pPr marR="0" lvl="6" algn="l" rtl="0">
              <a:lnSpc>
                <a:spcPct val="85000"/>
              </a:lnSpc>
              <a:spcBef>
                <a:spcPts val="0"/>
              </a:spcBef>
              <a:spcAft>
                <a:spcPts val="0"/>
              </a:spcAft>
              <a:buClr>
                <a:srgbClr val="000000"/>
              </a:buClr>
              <a:buSzPts val="1400"/>
              <a:buFont typeface="Arial"/>
              <a:buNone/>
              <a:defRPr sz="2400" b="0" i="0" u="none" strike="noStrike" cap="none">
                <a:solidFill>
                  <a:schemeClr val="lt2"/>
                </a:solidFill>
                <a:latin typeface="Arial"/>
                <a:ea typeface="Arial"/>
                <a:cs typeface="Arial"/>
                <a:sym typeface="Arial"/>
              </a:defRPr>
            </a:lvl7pPr>
            <a:lvl8pPr marR="0" lvl="7" algn="l" rtl="0">
              <a:lnSpc>
                <a:spcPct val="85000"/>
              </a:lnSpc>
              <a:spcBef>
                <a:spcPts val="0"/>
              </a:spcBef>
              <a:spcAft>
                <a:spcPts val="0"/>
              </a:spcAft>
              <a:buClr>
                <a:srgbClr val="000000"/>
              </a:buClr>
              <a:buSzPts val="1400"/>
              <a:buFont typeface="Arial"/>
              <a:buNone/>
              <a:defRPr sz="2400" b="0" i="0" u="none" strike="noStrike" cap="none">
                <a:solidFill>
                  <a:schemeClr val="lt2"/>
                </a:solidFill>
                <a:latin typeface="Arial"/>
                <a:ea typeface="Arial"/>
                <a:cs typeface="Arial"/>
                <a:sym typeface="Arial"/>
              </a:defRPr>
            </a:lvl8pPr>
            <a:lvl9pPr marR="0" lvl="8" algn="l" rtl="0">
              <a:lnSpc>
                <a:spcPct val="85000"/>
              </a:lnSpc>
              <a:spcBef>
                <a:spcPts val="0"/>
              </a:spcBef>
              <a:spcAft>
                <a:spcPts val="0"/>
              </a:spcAft>
              <a:buClr>
                <a:srgbClr val="000000"/>
              </a:buClr>
              <a:buSzPts val="1400"/>
              <a:buFont typeface="Arial"/>
              <a:buNone/>
              <a:defRPr sz="2400" b="0" i="0" u="none" strike="noStrike" cap="none">
                <a:solidFill>
                  <a:schemeClr val="lt2"/>
                </a:solidFill>
                <a:latin typeface="Arial"/>
                <a:ea typeface="Arial"/>
                <a:cs typeface="Arial"/>
                <a:sym typeface="Arial"/>
              </a:defRPr>
            </a:lvl9pPr>
          </a:lstStyle>
          <a:p>
            <a:r>
              <a:rPr lang="en-US" dirty="0"/>
              <a:t>Advancing islet transplantation with specialized </a:t>
            </a:r>
            <a:r>
              <a:rPr lang="en-US" dirty="0" err="1"/>
              <a:t>bioscaffolds</a:t>
            </a:r>
            <a:endParaRPr lang="en-US" dirty="0"/>
          </a:p>
        </p:txBody>
      </p:sp>
    </p:spTree>
    <p:extLst>
      <p:ext uri="{BB962C8B-B14F-4D97-AF65-F5344CB8AC3E}">
        <p14:creationId xmlns:p14="http://schemas.microsoft.com/office/powerpoint/2010/main" val="40294059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D5A187-C527-6EEE-1BBC-C80EEC0CBD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6E93EA-995C-CD1F-6A3E-BFBDF60BA20C}"/>
              </a:ext>
            </a:extLst>
          </p:cNvPr>
          <p:cNvSpPr>
            <a:spLocks noGrp="1"/>
          </p:cNvSpPr>
          <p:nvPr>
            <p:ph type="title"/>
          </p:nvPr>
        </p:nvSpPr>
        <p:spPr/>
        <p:txBody>
          <a:bodyPr/>
          <a:lstStyle/>
          <a:p>
            <a:r>
              <a:rPr lang="en-US" b="1" dirty="0">
                <a:hlinkClick r:id="rId2"/>
              </a:rPr>
              <a:t>S18-259</a:t>
            </a:r>
            <a:r>
              <a:rPr lang="en-US" dirty="0">
                <a:hlinkClick r:id="rId2"/>
              </a:rPr>
              <a:t>: An Oxygen-Generating Collagen-Based </a:t>
            </a:r>
            <a:r>
              <a:rPr lang="en-US" dirty="0" err="1">
                <a:hlinkClick r:id="rId2"/>
              </a:rPr>
              <a:t>Cryogel</a:t>
            </a:r>
            <a:r>
              <a:rPr lang="en-US" dirty="0">
                <a:hlinkClick r:id="rId2"/>
              </a:rPr>
              <a:t> </a:t>
            </a:r>
            <a:r>
              <a:rPr lang="en-US" dirty="0" err="1">
                <a:hlinkClick r:id="rId2"/>
              </a:rPr>
              <a:t>Bioscaffold</a:t>
            </a:r>
            <a:r>
              <a:rPr lang="en-US" dirty="0">
                <a:hlinkClick r:id="rId2"/>
              </a:rPr>
              <a:t> for Pancreatic Islet Transplantation</a:t>
            </a:r>
          </a:p>
        </p:txBody>
      </p:sp>
      <p:sp>
        <p:nvSpPr>
          <p:cNvPr id="3" name="Content Placeholder 2">
            <a:extLst>
              <a:ext uri="{FF2B5EF4-FFF2-40B4-BE49-F238E27FC236}">
                <a16:creationId xmlns:a16="http://schemas.microsoft.com/office/drawing/2014/main" id="{D6D251ED-B6F5-6B19-4690-099DA0F4B68B}"/>
              </a:ext>
            </a:extLst>
          </p:cNvPr>
          <p:cNvSpPr>
            <a:spLocks noGrp="1"/>
          </p:cNvSpPr>
          <p:nvPr>
            <p:ph idx="1"/>
          </p:nvPr>
        </p:nvSpPr>
        <p:spPr>
          <a:xfrm>
            <a:off x="1265768" y="1204914"/>
            <a:ext cx="4982632" cy="5018087"/>
          </a:xfrm>
        </p:spPr>
        <p:txBody>
          <a:bodyPr>
            <a:noAutofit/>
          </a:bodyPr>
          <a:lstStyle/>
          <a:p>
            <a:r>
              <a:rPr lang="en-US" b="1" dirty="0"/>
              <a:t>Summary: </a:t>
            </a:r>
            <a:r>
              <a:rPr lang="en-US" dirty="0" err="1"/>
              <a:t>Bioscaffold</a:t>
            </a:r>
            <a:r>
              <a:rPr lang="en-US" dirty="0"/>
              <a:t> comprised of collagen and calcium peroxide (CPO) used to facilitate islet transplantation. The CPO is added to generate oxygen, an essential nutrient for islets, while macropores allow for islet migration. This has also been tested using MSCs!</a:t>
            </a:r>
          </a:p>
          <a:p>
            <a:endParaRPr lang="en-US" dirty="0"/>
          </a:p>
          <a:p>
            <a:pPr rtl="0" fontAlgn="b"/>
            <a:r>
              <a:rPr lang="en-US" dirty="0"/>
              <a:t>Patent: </a:t>
            </a:r>
            <a:r>
              <a:rPr lang="en-US" sz="1800" dirty="0">
                <a:effectLst/>
                <a:latin typeface="+mj-lt"/>
                <a:hlinkClick r:id="rId3"/>
              </a:rPr>
              <a:t>PCT published 2020</a:t>
            </a:r>
            <a:endParaRPr lang="en-US" sz="1800" dirty="0">
              <a:effectLst/>
              <a:latin typeface="+mj-lt"/>
            </a:endParaRPr>
          </a:p>
          <a:p>
            <a:endParaRPr lang="en-US" dirty="0"/>
          </a:p>
          <a:p>
            <a:pPr marL="0" marR="0" lvl="0" indent="0" algn="l" defTabSz="914400" rtl="0" eaLnBrk="1" fontAlgn="b" latinLnBrk="0" hangingPunct="1">
              <a:lnSpc>
                <a:spcPct val="100000"/>
              </a:lnSpc>
              <a:spcBef>
                <a:spcPts val="0"/>
              </a:spcBef>
              <a:spcAft>
                <a:spcPts val="0"/>
              </a:spcAft>
              <a:buClr>
                <a:srgbClr val="000000"/>
              </a:buClr>
              <a:buSzTx/>
              <a:buFont typeface="Arial"/>
              <a:buNone/>
              <a:tabLst/>
              <a:defRPr/>
            </a:pPr>
            <a:r>
              <a:rPr lang="en-US" dirty="0"/>
              <a:t>Publication: </a:t>
            </a:r>
            <a:r>
              <a:rPr lang="en-US" sz="1800" b="0" i="1" dirty="0">
                <a:solidFill>
                  <a:srgbClr val="2E2D29"/>
                </a:solidFill>
                <a:effectLst/>
                <a:latin typeface="+mj-lt"/>
                <a:hlinkClick r:id="rId4"/>
              </a:rPr>
              <a:t>Adv </a:t>
            </a:r>
            <a:r>
              <a:rPr lang="en-US" sz="1800" b="0" i="1" dirty="0" err="1">
                <a:solidFill>
                  <a:srgbClr val="2E2D29"/>
                </a:solidFill>
                <a:effectLst/>
                <a:latin typeface="+mj-lt"/>
                <a:hlinkClick r:id="rId4"/>
              </a:rPr>
              <a:t>Funct</a:t>
            </a:r>
            <a:r>
              <a:rPr lang="en-US" sz="1800" b="0" i="1" dirty="0">
                <a:solidFill>
                  <a:srgbClr val="2E2D29"/>
                </a:solidFill>
                <a:effectLst/>
                <a:latin typeface="+mj-lt"/>
                <a:hlinkClick r:id="rId4"/>
              </a:rPr>
              <a:t> Mater.</a:t>
            </a:r>
            <a:r>
              <a:rPr lang="en-US" sz="1800" b="0" i="0" dirty="0">
                <a:solidFill>
                  <a:srgbClr val="2E2D29"/>
                </a:solidFill>
                <a:effectLst/>
                <a:latin typeface="+mj-lt"/>
                <a:hlinkClick r:id="rId4"/>
              </a:rPr>
              <a:t>, 2020</a:t>
            </a:r>
            <a:endParaRPr lang="en-US" b="0" dirty="0">
              <a:solidFill>
                <a:srgbClr val="2E2D29"/>
              </a:solidFill>
              <a:effectLst/>
              <a:latin typeface="+mj-lt"/>
            </a:endParaRPr>
          </a:p>
          <a:p>
            <a:pPr marL="0" marR="0" lvl="0" indent="0" algn="l" defTabSz="914400" rtl="0" eaLnBrk="1" fontAlgn="b" latinLnBrk="0" hangingPunct="1">
              <a:lnSpc>
                <a:spcPct val="100000"/>
              </a:lnSpc>
              <a:spcBef>
                <a:spcPts val="0"/>
              </a:spcBef>
              <a:spcAft>
                <a:spcPts val="0"/>
              </a:spcAft>
              <a:buClr>
                <a:srgbClr val="000000"/>
              </a:buClr>
              <a:buSzTx/>
              <a:buFont typeface="Arial"/>
              <a:buNone/>
              <a:tabLst/>
              <a:defRPr/>
            </a:pPr>
            <a:endParaRPr lang="en-US" dirty="0"/>
          </a:p>
          <a:p>
            <a:r>
              <a:rPr lang="en-US" dirty="0"/>
              <a:t>Stage of Development: </a:t>
            </a:r>
            <a:r>
              <a:rPr lang="en-US" i="1" dirty="0"/>
              <a:t>In vivo </a:t>
            </a:r>
            <a:r>
              <a:rPr lang="en-US" dirty="0"/>
              <a:t>data</a:t>
            </a:r>
          </a:p>
        </p:txBody>
      </p:sp>
      <p:pic>
        <p:nvPicPr>
          <p:cNvPr id="9" name="Picture 8" descr="A graph of blood transfusion&#10;&#10;Description automatically generated">
            <a:extLst>
              <a:ext uri="{FF2B5EF4-FFF2-40B4-BE49-F238E27FC236}">
                <a16:creationId xmlns:a16="http://schemas.microsoft.com/office/drawing/2014/main" id="{353625AE-9A93-EC59-E7A8-38FD1BE67BBB}"/>
              </a:ext>
            </a:extLst>
          </p:cNvPr>
          <p:cNvPicPr>
            <a:picLocks noChangeAspect="1"/>
          </p:cNvPicPr>
          <p:nvPr/>
        </p:nvPicPr>
        <p:blipFill>
          <a:blip r:embed="rId5"/>
          <a:stretch>
            <a:fillRect/>
          </a:stretch>
        </p:blipFill>
        <p:spPr>
          <a:xfrm>
            <a:off x="7369628" y="925930"/>
            <a:ext cx="3679371" cy="2827087"/>
          </a:xfrm>
          <a:prstGeom prst="rect">
            <a:avLst/>
          </a:prstGeom>
        </p:spPr>
      </p:pic>
      <p:pic>
        <p:nvPicPr>
          <p:cNvPr id="13" name="Picture 12" descr="A diagram of a plant growth graph&#10;&#10;Description automatically generated">
            <a:extLst>
              <a:ext uri="{FF2B5EF4-FFF2-40B4-BE49-F238E27FC236}">
                <a16:creationId xmlns:a16="http://schemas.microsoft.com/office/drawing/2014/main" id="{E225DB6D-DF3D-5956-5A76-CE1E8056C9A7}"/>
              </a:ext>
            </a:extLst>
          </p:cNvPr>
          <p:cNvPicPr>
            <a:picLocks noChangeAspect="1"/>
          </p:cNvPicPr>
          <p:nvPr/>
        </p:nvPicPr>
        <p:blipFill>
          <a:blip r:embed="rId6"/>
          <a:stretch>
            <a:fillRect/>
          </a:stretch>
        </p:blipFill>
        <p:spPr>
          <a:xfrm>
            <a:off x="7369629" y="3753017"/>
            <a:ext cx="3250644" cy="2688370"/>
          </a:xfrm>
          <a:prstGeom prst="rect">
            <a:avLst/>
          </a:prstGeom>
        </p:spPr>
      </p:pic>
    </p:spTree>
    <p:extLst>
      <p:ext uri="{BB962C8B-B14F-4D97-AF65-F5344CB8AC3E}">
        <p14:creationId xmlns:p14="http://schemas.microsoft.com/office/powerpoint/2010/main" val="37356602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F2144B-402D-C543-8B2A-4F458363FE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AC2D4D-7717-6A83-B32B-6CC15E7A9812}"/>
              </a:ext>
            </a:extLst>
          </p:cNvPr>
          <p:cNvSpPr>
            <a:spLocks noGrp="1"/>
          </p:cNvSpPr>
          <p:nvPr>
            <p:ph type="title"/>
          </p:nvPr>
        </p:nvSpPr>
        <p:spPr/>
        <p:txBody>
          <a:bodyPr/>
          <a:lstStyle/>
          <a:p>
            <a:r>
              <a:rPr lang="en-US" b="1" dirty="0">
                <a:hlinkClick r:id="rId2"/>
              </a:rPr>
              <a:t>S20-274</a:t>
            </a:r>
            <a:r>
              <a:rPr lang="en-US" dirty="0">
                <a:hlinkClick r:id="rId2"/>
              </a:rPr>
              <a:t>: A </a:t>
            </a:r>
            <a:r>
              <a:rPr lang="en-US" dirty="0" err="1">
                <a:hlinkClick r:id="rId2"/>
              </a:rPr>
              <a:t>Bioscaffold</a:t>
            </a:r>
            <a:r>
              <a:rPr lang="en-US" dirty="0">
                <a:hlinkClick r:id="rId2"/>
              </a:rPr>
              <a:t> Platform for Improved Islet Transplantation</a:t>
            </a:r>
          </a:p>
        </p:txBody>
      </p:sp>
      <p:sp>
        <p:nvSpPr>
          <p:cNvPr id="3" name="Content Placeholder 2">
            <a:extLst>
              <a:ext uri="{FF2B5EF4-FFF2-40B4-BE49-F238E27FC236}">
                <a16:creationId xmlns:a16="http://schemas.microsoft.com/office/drawing/2014/main" id="{FD907FEA-6CBC-9BDF-8825-8E03D7D5F1AD}"/>
              </a:ext>
            </a:extLst>
          </p:cNvPr>
          <p:cNvSpPr>
            <a:spLocks noGrp="1"/>
          </p:cNvSpPr>
          <p:nvPr>
            <p:ph idx="1"/>
          </p:nvPr>
        </p:nvSpPr>
        <p:spPr>
          <a:xfrm>
            <a:off x="1265768" y="1204914"/>
            <a:ext cx="4949975" cy="5018087"/>
          </a:xfrm>
        </p:spPr>
        <p:txBody>
          <a:bodyPr>
            <a:normAutofit/>
          </a:bodyPr>
          <a:lstStyle/>
          <a:p>
            <a:r>
              <a:rPr lang="en-US" b="1" dirty="0"/>
              <a:t>Summary:</a:t>
            </a:r>
            <a:r>
              <a:rPr lang="en-US" dirty="0"/>
              <a:t> An intravascular catheter with interior PDMS bioscaffold for use in islet transplantation. The PDMS allows for even distribution of cells in the catheter lumen while blood flows through side holes of catheter, placed in a spiral corkscrew pattern.</a:t>
            </a:r>
          </a:p>
          <a:p>
            <a:endParaRPr lang="en-US" dirty="0"/>
          </a:p>
          <a:p>
            <a:pPr rtl="0" fontAlgn="b"/>
            <a:r>
              <a:rPr lang="en-US" dirty="0"/>
              <a:t>Patent: </a:t>
            </a:r>
            <a:r>
              <a:rPr lang="en-US" sz="1800" dirty="0">
                <a:effectLst/>
                <a:latin typeface="+mj-lt"/>
                <a:hlinkClick r:id="rId3"/>
              </a:rPr>
              <a:t>PCT published 2023</a:t>
            </a:r>
            <a:endParaRPr lang="en-US" sz="1800" dirty="0">
              <a:effectLst/>
              <a:latin typeface="+mj-lt"/>
            </a:endParaRPr>
          </a:p>
          <a:p>
            <a:endParaRPr lang="en-US" dirty="0"/>
          </a:p>
          <a:p>
            <a:pPr rtl="0" fontAlgn="b"/>
            <a:r>
              <a:rPr lang="en-US" dirty="0"/>
              <a:t>Publication: </a:t>
            </a:r>
            <a:r>
              <a:rPr lang="en-US" sz="1800" i="1" dirty="0">
                <a:effectLst/>
                <a:latin typeface="+mj-lt"/>
                <a:hlinkClick r:id="rId4"/>
              </a:rPr>
              <a:t>ACS Appl. Bio Mater., 2020</a:t>
            </a:r>
            <a:endParaRPr lang="en-US" sz="1800" i="1" dirty="0">
              <a:effectLst/>
              <a:latin typeface="+mj-lt"/>
            </a:endParaRPr>
          </a:p>
          <a:p>
            <a:endParaRPr lang="en-US" dirty="0"/>
          </a:p>
          <a:p>
            <a:r>
              <a:rPr lang="en-US" dirty="0"/>
              <a:t>Stage of Development: </a:t>
            </a:r>
            <a:r>
              <a:rPr lang="en-US" i="1" dirty="0"/>
              <a:t>In vivo </a:t>
            </a:r>
            <a:r>
              <a:rPr lang="en-US" dirty="0"/>
              <a:t>data</a:t>
            </a:r>
          </a:p>
        </p:txBody>
      </p:sp>
      <p:pic>
        <p:nvPicPr>
          <p:cNvPr id="5" name="Picture 4" descr="Diagram of a diagram of a plant&#10;&#10;Description automatically generated">
            <a:extLst>
              <a:ext uri="{FF2B5EF4-FFF2-40B4-BE49-F238E27FC236}">
                <a16:creationId xmlns:a16="http://schemas.microsoft.com/office/drawing/2014/main" id="{74B90661-BBBE-02B0-C291-022A464C1B4F}"/>
              </a:ext>
            </a:extLst>
          </p:cNvPr>
          <p:cNvPicPr>
            <a:picLocks noChangeAspect="1"/>
          </p:cNvPicPr>
          <p:nvPr/>
        </p:nvPicPr>
        <p:blipFill>
          <a:blip r:embed="rId5"/>
          <a:stretch>
            <a:fillRect/>
          </a:stretch>
        </p:blipFill>
        <p:spPr>
          <a:xfrm>
            <a:off x="6803572" y="2050786"/>
            <a:ext cx="4219200" cy="3326341"/>
          </a:xfrm>
          <a:prstGeom prst="rect">
            <a:avLst/>
          </a:prstGeom>
        </p:spPr>
      </p:pic>
    </p:spTree>
    <p:extLst>
      <p:ext uri="{BB962C8B-B14F-4D97-AF65-F5344CB8AC3E}">
        <p14:creationId xmlns:p14="http://schemas.microsoft.com/office/powerpoint/2010/main" val="31371161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F993BB-E5E6-4E7E-4610-A865F7EC26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D0CBB3-EE16-CB7C-DF30-4C25DA5A4F0D}"/>
              </a:ext>
            </a:extLst>
          </p:cNvPr>
          <p:cNvSpPr>
            <a:spLocks noGrp="1"/>
          </p:cNvSpPr>
          <p:nvPr>
            <p:ph type="title"/>
          </p:nvPr>
        </p:nvSpPr>
        <p:spPr/>
        <p:txBody>
          <a:bodyPr/>
          <a:lstStyle/>
          <a:p>
            <a:r>
              <a:rPr lang="en-US" b="1" dirty="0">
                <a:hlinkClick r:id="rId2"/>
              </a:rPr>
              <a:t>S18-432</a:t>
            </a:r>
            <a:r>
              <a:rPr lang="en-US" dirty="0">
                <a:hlinkClick r:id="rId2"/>
              </a:rPr>
              <a:t>: Enhanced Transplantation of Pancreatic Islets via Controlled Nutrient Delivery System</a:t>
            </a:r>
          </a:p>
        </p:txBody>
      </p:sp>
      <p:sp>
        <p:nvSpPr>
          <p:cNvPr id="3" name="Content Placeholder 2">
            <a:extLst>
              <a:ext uri="{FF2B5EF4-FFF2-40B4-BE49-F238E27FC236}">
                <a16:creationId xmlns:a16="http://schemas.microsoft.com/office/drawing/2014/main" id="{2B8CF9B5-13D3-2282-0692-8886583BCC5B}"/>
              </a:ext>
            </a:extLst>
          </p:cNvPr>
          <p:cNvSpPr>
            <a:spLocks noGrp="1"/>
          </p:cNvSpPr>
          <p:nvPr>
            <p:ph idx="1"/>
          </p:nvPr>
        </p:nvSpPr>
        <p:spPr>
          <a:xfrm>
            <a:off x="1265767" y="1204914"/>
            <a:ext cx="4601633" cy="4782229"/>
          </a:xfrm>
        </p:spPr>
        <p:txBody>
          <a:bodyPr>
            <a:normAutofit/>
          </a:bodyPr>
          <a:lstStyle/>
          <a:p>
            <a:r>
              <a:rPr lang="en-US" b="1" dirty="0"/>
              <a:t>Summary: </a:t>
            </a:r>
            <a:r>
              <a:rPr lang="en-US" dirty="0"/>
              <a:t>A mesoporous silica nanoparticle (MSNP) platform for use in islet transplantation. It incorporates glutamine in NP, an essential amino acid, and its porosity allows for islet migration.</a:t>
            </a:r>
          </a:p>
          <a:p>
            <a:endParaRPr lang="en-US" dirty="0"/>
          </a:p>
          <a:p>
            <a:pPr rtl="0" fontAlgn="b"/>
            <a:r>
              <a:rPr lang="en-US" dirty="0"/>
              <a:t>Patent: </a:t>
            </a:r>
            <a:r>
              <a:rPr lang="en-US" sz="1800" dirty="0">
                <a:effectLst/>
                <a:latin typeface="+mj-lt"/>
                <a:hlinkClick r:id="rId3"/>
              </a:rPr>
              <a:t>PCT published 2022</a:t>
            </a:r>
            <a:endParaRPr lang="en-US" sz="1800" dirty="0">
              <a:effectLst/>
              <a:latin typeface="+mj-lt"/>
            </a:endParaRPr>
          </a:p>
          <a:p>
            <a:endParaRPr lang="en-US" dirty="0"/>
          </a:p>
          <a:p>
            <a:r>
              <a:rPr lang="en-US" dirty="0"/>
              <a:t>Publication: Paper resubmitted</a:t>
            </a:r>
          </a:p>
          <a:p>
            <a:endParaRPr lang="en-US" dirty="0"/>
          </a:p>
          <a:p>
            <a:r>
              <a:rPr lang="en-US" dirty="0"/>
              <a:t>Stage of Development: </a:t>
            </a:r>
            <a:r>
              <a:rPr lang="en-US" i="1" dirty="0"/>
              <a:t>In vivo data</a:t>
            </a:r>
            <a:endParaRPr lang="en-US" dirty="0"/>
          </a:p>
        </p:txBody>
      </p:sp>
      <p:pic>
        <p:nvPicPr>
          <p:cNvPr id="8" name="Picture 7">
            <a:extLst>
              <a:ext uri="{FF2B5EF4-FFF2-40B4-BE49-F238E27FC236}">
                <a16:creationId xmlns:a16="http://schemas.microsoft.com/office/drawing/2014/main" id="{F1C0AF0B-1928-4558-ABB8-36D501534C83}"/>
              </a:ext>
            </a:extLst>
          </p:cNvPr>
          <p:cNvPicPr>
            <a:picLocks noChangeAspect="1"/>
          </p:cNvPicPr>
          <p:nvPr/>
        </p:nvPicPr>
        <p:blipFill>
          <a:blip r:embed="rId4"/>
          <a:stretch>
            <a:fillRect/>
          </a:stretch>
        </p:blipFill>
        <p:spPr>
          <a:xfrm>
            <a:off x="8581086" y="3730941"/>
            <a:ext cx="3610914" cy="2743200"/>
          </a:xfrm>
          <a:prstGeom prst="rect">
            <a:avLst/>
          </a:prstGeom>
        </p:spPr>
      </p:pic>
      <p:pic>
        <p:nvPicPr>
          <p:cNvPr id="10" name="Picture 9">
            <a:extLst>
              <a:ext uri="{FF2B5EF4-FFF2-40B4-BE49-F238E27FC236}">
                <a16:creationId xmlns:a16="http://schemas.microsoft.com/office/drawing/2014/main" id="{92593CC8-B23C-4438-9D91-902153FEFD24}"/>
              </a:ext>
            </a:extLst>
          </p:cNvPr>
          <p:cNvPicPr>
            <a:picLocks noChangeAspect="1"/>
          </p:cNvPicPr>
          <p:nvPr/>
        </p:nvPicPr>
        <p:blipFill>
          <a:blip r:embed="rId5"/>
          <a:stretch>
            <a:fillRect/>
          </a:stretch>
        </p:blipFill>
        <p:spPr>
          <a:xfrm>
            <a:off x="5081038" y="3730941"/>
            <a:ext cx="3819329" cy="2743200"/>
          </a:xfrm>
          <a:prstGeom prst="rect">
            <a:avLst/>
          </a:prstGeom>
        </p:spPr>
      </p:pic>
      <p:pic>
        <p:nvPicPr>
          <p:cNvPr id="11" name="Picture 10">
            <a:extLst>
              <a:ext uri="{FF2B5EF4-FFF2-40B4-BE49-F238E27FC236}">
                <a16:creationId xmlns:a16="http://schemas.microsoft.com/office/drawing/2014/main" id="{56E4F215-E72F-431B-80C4-C1D9058D5618}"/>
              </a:ext>
            </a:extLst>
          </p:cNvPr>
          <p:cNvPicPr>
            <a:picLocks noChangeAspect="1"/>
          </p:cNvPicPr>
          <p:nvPr/>
        </p:nvPicPr>
        <p:blipFill>
          <a:blip r:embed="rId6"/>
          <a:stretch>
            <a:fillRect/>
          </a:stretch>
        </p:blipFill>
        <p:spPr>
          <a:xfrm>
            <a:off x="6493558" y="987741"/>
            <a:ext cx="4175056" cy="2743200"/>
          </a:xfrm>
          <a:prstGeom prst="rect">
            <a:avLst/>
          </a:prstGeom>
        </p:spPr>
      </p:pic>
    </p:spTree>
    <p:extLst>
      <p:ext uri="{BB962C8B-B14F-4D97-AF65-F5344CB8AC3E}">
        <p14:creationId xmlns:p14="http://schemas.microsoft.com/office/powerpoint/2010/main" val="262364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074B4A-6B7D-2816-3EE3-48736089FA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AB2638-FB60-6204-DFD3-AF96C64E36D0}"/>
              </a:ext>
            </a:extLst>
          </p:cNvPr>
          <p:cNvSpPr>
            <a:spLocks noGrp="1"/>
          </p:cNvSpPr>
          <p:nvPr>
            <p:ph type="title"/>
          </p:nvPr>
        </p:nvSpPr>
        <p:spPr/>
        <p:txBody>
          <a:bodyPr/>
          <a:lstStyle/>
          <a:p>
            <a:r>
              <a:rPr lang="en-US" b="1" dirty="0">
                <a:hlinkClick r:id="rId2"/>
              </a:rPr>
              <a:t>S21-284</a:t>
            </a:r>
            <a:r>
              <a:rPr lang="en-US" dirty="0">
                <a:hlinkClick r:id="rId2"/>
              </a:rPr>
              <a:t>: Localized Drug Delivery Graphene </a:t>
            </a:r>
            <a:r>
              <a:rPr lang="en-US" dirty="0" err="1">
                <a:hlinkClick r:id="rId2"/>
              </a:rPr>
              <a:t>Bioscaffolds</a:t>
            </a:r>
            <a:r>
              <a:rPr lang="en-US" dirty="0">
                <a:hlinkClick r:id="rId2"/>
              </a:rPr>
              <a:t> for Co-</a:t>
            </a:r>
            <a:r>
              <a:rPr lang="en-US" dirty="0" err="1">
                <a:hlinkClick r:id="rId2"/>
              </a:rPr>
              <a:t>Transplanation</a:t>
            </a:r>
            <a:r>
              <a:rPr lang="en-US" dirty="0">
                <a:hlinkClick r:id="rId2"/>
              </a:rPr>
              <a:t> of Islets and Mesenchymal Stem Cells</a:t>
            </a:r>
            <a:endParaRPr lang="en-US" dirty="0"/>
          </a:p>
        </p:txBody>
      </p:sp>
      <p:sp>
        <p:nvSpPr>
          <p:cNvPr id="3" name="Content Placeholder 2">
            <a:extLst>
              <a:ext uri="{FF2B5EF4-FFF2-40B4-BE49-F238E27FC236}">
                <a16:creationId xmlns:a16="http://schemas.microsoft.com/office/drawing/2014/main" id="{2C4F12E9-0E6E-9322-D363-97DD8AC861F0}"/>
              </a:ext>
            </a:extLst>
          </p:cNvPr>
          <p:cNvSpPr>
            <a:spLocks noGrp="1"/>
          </p:cNvSpPr>
          <p:nvPr>
            <p:ph idx="1"/>
          </p:nvPr>
        </p:nvSpPr>
        <p:spPr>
          <a:xfrm>
            <a:off x="1265768" y="1204914"/>
            <a:ext cx="5080603" cy="5018087"/>
          </a:xfrm>
        </p:spPr>
        <p:txBody>
          <a:bodyPr>
            <a:normAutofit/>
          </a:bodyPr>
          <a:lstStyle/>
          <a:p>
            <a:r>
              <a:rPr lang="en-US" b="1" dirty="0"/>
              <a:t>Summary: </a:t>
            </a:r>
            <a:r>
              <a:rPr lang="en-US" dirty="0"/>
              <a:t>A </a:t>
            </a:r>
            <a:r>
              <a:rPr lang="en-US" dirty="0" err="1"/>
              <a:t>bioscaffold</a:t>
            </a:r>
            <a:r>
              <a:rPr lang="en-US" dirty="0"/>
              <a:t> comprised of a 3D graphene matrix coated in dexamethasone (Dex) for use in co-transplantation of islets and MSCs. The macropores accommodate cells.</a:t>
            </a:r>
          </a:p>
          <a:p>
            <a:endParaRPr lang="en-US" dirty="0"/>
          </a:p>
          <a:p>
            <a:pPr rtl="0" fontAlgn="b"/>
            <a:r>
              <a:rPr lang="en-US" dirty="0"/>
              <a:t>Patent: </a:t>
            </a:r>
            <a:r>
              <a:rPr lang="en-US" sz="1800" dirty="0">
                <a:effectLst/>
                <a:latin typeface="+mj-lt"/>
                <a:hlinkClick r:id="rId3"/>
              </a:rPr>
              <a:t>US published 2023</a:t>
            </a:r>
            <a:endParaRPr lang="en-US" sz="1800" dirty="0">
              <a:effectLst/>
              <a:latin typeface="+mj-lt"/>
            </a:endParaRPr>
          </a:p>
          <a:p>
            <a:endParaRPr lang="en-US" dirty="0"/>
          </a:p>
          <a:p>
            <a:pPr rtl="0" fontAlgn="b"/>
            <a:r>
              <a:rPr lang="en-US" dirty="0"/>
              <a:t>Publication: </a:t>
            </a:r>
            <a:r>
              <a:rPr lang="en-US" sz="1800" i="1" dirty="0">
                <a:effectLst/>
                <a:latin typeface="+mj-lt"/>
                <a:hlinkClick r:id="rId4"/>
              </a:rPr>
              <a:t>Sci Adv., </a:t>
            </a:r>
            <a:r>
              <a:rPr lang="en-US" sz="1800" dirty="0">
                <a:effectLst/>
                <a:latin typeface="+mj-lt"/>
                <a:hlinkClick r:id="rId4"/>
              </a:rPr>
              <a:t>2021</a:t>
            </a:r>
            <a:endParaRPr lang="en-US" sz="1800" dirty="0">
              <a:effectLst/>
              <a:latin typeface="+mj-lt"/>
            </a:endParaRPr>
          </a:p>
          <a:p>
            <a:endParaRPr lang="en-US" dirty="0"/>
          </a:p>
          <a:p>
            <a:r>
              <a:rPr lang="en-US" dirty="0"/>
              <a:t>Stage of Development: </a:t>
            </a:r>
            <a:r>
              <a:rPr lang="en-US" i="1" dirty="0"/>
              <a:t>In vivo data</a:t>
            </a:r>
            <a:endParaRPr lang="en-US" dirty="0"/>
          </a:p>
        </p:txBody>
      </p:sp>
      <p:pic>
        <p:nvPicPr>
          <p:cNvPr id="5" name="Picture 4" descr="A graph of a number of different types of blood&#10;&#10;Description automatically generated with medium confidence">
            <a:extLst>
              <a:ext uri="{FF2B5EF4-FFF2-40B4-BE49-F238E27FC236}">
                <a16:creationId xmlns:a16="http://schemas.microsoft.com/office/drawing/2014/main" id="{7E0EEE7B-5148-BDB7-933D-F78226A48C4B}"/>
              </a:ext>
            </a:extLst>
          </p:cNvPr>
          <p:cNvPicPr>
            <a:picLocks noChangeAspect="1"/>
          </p:cNvPicPr>
          <p:nvPr/>
        </p:nvPicPr>
        <p:blipFill>
          <a:blip r:embed="rId5"/>
          <a:stretch>
            <a:fillRect/>
          </a:stretch>
        </p:blipFill>
        <p:spPr>
          <a:xfrm>
            <a:off x="6911867" y="1565697"/>
            <a:ext cx="4750060" cy="3914943"/>
          </a:xfrm>
          <a:prstGeom prst="rect">
            <a:avLst/>
          </a:prstGeom>
        </p:spPr>
      </p:pic>
    </p:spTree>
    <p:extLst>
      <p:ext uri="{BB962C8B-B14F-4D97-AF65-F5344CB8AC3E}">
        <p14:creationId xmlns:p14="http://schemas.microsoft.com/office/powerpoint/2010/main" val="13162982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5CDC3-412A-7D9A-4BBD-7BE45F54937B}"/>
              </a:ext>
            </a:extLst>
          </p:cNvPr>
          <p:cNvSpPr>
            <a:spLocks noGrp="1"/>
          </p:cNvSpPr>
          <p:nvPr>
            <p:ph type="title"/>
          </p:nvPr>
        </p:nvSpPr>
        <p:spPr>
          <a:xfrm>
            <a:off x="2024743" y="2819399"/>
            <a:ext cx="7881257" cy="466727"/>
          </a:xfrm>
        </p:spPr>
        <p:txBody>
          <a:bodyPr/>
          <a:lstStyle/>
          <a:p>
            <a:pPr algn="ctr"/>
            <a:r>
              <a:rPr lang="en-US" dirty="0"/>
              <a:t>Advancing transplant &amp; dialysis with ultrasound, EVs, catheters</a:t>
            </a:r>
          </a:p>
        </p:txBody>
      </p:sp>
      <p:sp>
        <p:nvSpPr>
          <p:cNvPr id="3" name="Text Placeholder 2">
            <a:extLst>
              <a:ext uri="{FF2B5EF4-FFF2-40B4-BE49-F238E27FC236}">
                <a16:creationId xmlns:a16="http://schemas.microsoft.com/office/drawing/2014/main" id="{D9602DD3-9830-9D9D-0CDC-BECE57FA82B0}"/>
              </a:ext>
            </a:extLst>
          </p:cNvPr>
          <p:cNvSpPr>
            <a:spLocks noGrp="1"/>
          </p:cNvSpPr>
          <p:nvPr>
            <p:ph type="body" idx="1"/>
          </p:nvPr>
        </p:nvSpPr>
        <p:spPr>
          <a:xfrm>
            <a:off x="2137837" y="3429000"/>
            <a:ext cx="7659305" cy="1243967"/>
          </a:xfrm>
        </p:spPr>
        <p:txBody>
          <a:bodyPr/>
          <a:lstStyle/>
          <a:p>
            <a:pPr algn="l"/>
            <a:endParaRPr lang="en-US" dirty="0"/>
          </a:p>
        </p:txBody>
      </p:sp>
    </p:spTree>
    <p:extLst>
      <p:ext uri="{BB962C8B-B14F-4D97-AF65-F5344CB8AC3E}">
        <p14:creationId xmlns:p14="http://schemas.microsoft.com/office/powerpoint/2010/main" val="1952666731"/>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A1F4203-8C80-254F-6426-014BECE27984}"/>
              </a:ext>
            </a:extLst>
          </p:cNvPr>
          <p:cNvSpPr>
            <a:spLocks noGrp="1"/>
          </p:cNvSpPr>
          <p:nvPr>
            <p:ph type="sldNum" sz="quarter" idx="12"/>
          </p:nvPr>
        </p:nvSpPr>
        <p:spPr/>
        <p:txBody>
          <a:bodyPr/>
          <a:lstStyle/>
          <a:p>
            <a:pPr algn="r"/>
            <a:fld id="{F7340B6C-CA73-B044-A89C-37F5E5CDE01B}" type="slidenum">
              <a:rPr lang="en-US" smtClean="0"/>
              <a:pPr algn="r"/>
              <a:t>13</a:t>
            </a:fld>
            <a:endParaRPr lang="en-US" dirty="0"/>
          </a:p>
        </p:txBody>
      </p:sp>
      <p:graphicFrame>
        <p:nvGraphicFramePr>
          <p:cNvPr id="4" name="Table 3">
            <a:extLst>
              <a:ext uri="{FF2B5EF4-FFF2-40B4-BE49-F238E27FC236}">
                <a16:creationId xmlns:a16="http://schemas.microsoft.com/office/drawing/2014/main" id="{E160FE5D-92EF-B5F6-35D6-F0B212E2D25E}"/>
              </a:ext>
            </a:extLst>
          </p:cNvPr>
          <p:cNvGraphicFramePr>
            <a:graphicFrameLocks noGrp="1"/>
          </p:cNvGraphicFramePr>
          <p:nvPr>
            <p:extLst>
              <p:ext uri="{D42A27DB-BD31-4B8C-83A1-F6EECF244321}">
                <p14:modId xmlns:p14="http://schemas.microsoft.com/office/powerpoint/2010/main" val="617310136"/>
              </p:ext>
            </p:extLst>
          </p:nvPr>
        </p:nvGraphicFramePr>
        <p:xfrm>
          <a:off x="631370" y="2146463"/>
          <a:ext cx="10910814" cy="2710865"/>
        </p:xfrm>
        <a:graphic>
          <a:graphicData uri="http://schemas.openxmlformats.org/drawingml/2006/table">
            <a:tbl>
              <a:tblPr/>
              <a:tblGrid>
                <a:gridCol w="1159753">
                  <a:extLst>
                    <a:ext uri="{9D8B030D-6E8A-4147-A177-3AD203B41FA5}">
                      <a16:colId xmlns:a16="http://schemas.microsoft.com/office/drawing/2014/main" val="2057837051"/>
                    </a:ext>
                  </a:extLst>
                </a:gridCol>
                <a:gridCol w="4982924">
                  <a:extLst>
                    <a:ext uri="{9D8B030D-6E8A-4147-A177-3AD203B41FA5}">
                      <a16:colId xmlns:a16="http://schemas.microsoft.com/office/drawing/2014/main" val="2256218805"/>
                    </a:ext>
                  </a:extLst>
                </a:gridCol>
                <a:gridCol w="1441333">
                  <a:extLst>
                    <a:ext uri="{9D8B030D-6E8A-4147-A177-3AD203B41FA5}">
                      <a16:colId xmlns:a16="http://schemas.microsoft.com/office/drawing/2014/main" val="2066639427"/>
                    </a:ext>
                  </a:extLst>
                </a:gridCol>
                <a:gridCol w="1668649">
                  <a:extLst>
                    <a:ext uri="{9D8B030D-6E8A-4147-A177-3AD203B41FA5}">
                      <a16:colId xmlns:a16="http://schemas.microsoft.com/office/drawing/2014/main" val="1045346432"/>
                    </a:ext>
                  </a:extLst>
                </a:gridCol>
                <a:gridCol w="805070">
                  <a:extLst>
                    <a:ext uri="{9D8B030D-6E8A-4147-A177-3AD203B41FA5}">
                      <a16:colId xmlns:a16="http://schemas.microsoft.com/office/drawing/2014/main" val="3836894822"/>
                    </a:ext>
                  </a:extLst>
                </a:gridCol>
                <a:gridCol w="853085">
                  <a:extLst>
                    <a:ext uri="{9D8B030D-6E8A-4147-A177-3AD203B41FA5}">
                      <a16:colId xmlns:a16="http://schemas.microsoft.com/office/drawing/2014/main" val="2962736867"/>
                    </a:ext>
                  </a:extLst>
                </a:gridCol>
              </a:tblGrid>
              <a:tr h="439625">
                <a:tc>
                  <a:txBody>
                    <a:bodyPr/>
                    <a:lstStyle/>
                    <a:p>
                      <a:pPr rtl="0" fontAlgn="b"/>
                      <a:r>
                        <a:rPr lang="en-US" sz="1600" b="1" dirty="0">
                          <a:solidFill>
                            <a:schemeClr val="bg1"/>
                          </a:solidFill>
                          <a:effectLst/>
                        </a:rPr>
                        <a:t>Docket</a:t>
                      </a:r>
                    </a:p>
                  </a:txBody>
                  <a:tcPr marL="19170" marR="19170" marT="12780" marB="1278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8C1515"/>
                    </a:solidFill>
                  </a:tcPr>
                </a:tc>
                <a:tc>
                  <a:txBody>
                    <a:bodyPr/>
                    <a:lstStyle/>
                    <a:p>
                      <a:pPr rtl="0" fontAlgn="b"/>
                      <a:r>
                        <a:rPr lang="en-US" sz="1600" b="1" dirty="0">
                          <a:solidFill>
                            <a:schemeClr val="bg1"/>
                          </a:solidFill>
                          <a:effectLst/>
                        </a:rPr>
                        <a:t>Title</a:t>
                      </a:r>
                    </a:p>
                  </a:txBody>
                  <a:tcPr marL="19170" marR="19170" marT="12780" marB="1278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8C1515"/>
                    </a:solidFill>
                  </a:tcPr>
                </a:tc>
                <a:tc>
                  <a:txBody>
                    <a:bodyPr/>
                    <a:lstStyle/>
                    <a:p>
                      <a:pPr rtl="0" fontAlgn="b"/>
                      <a:r>
                        <a:rPr lang="en-US" sz="1600" b="1" dirty="0">
                          <a:solidFill>
                            <a:schemeClr val="bg1"/>
                          </a:solidFill>
                          <a:effectLst/>
                        </a:rPr>
                        <a:t>Publication</a:t>
                      </a:r>
                    </a:p>
                  </a:txBody>
                  <a:tcPr marL="19170" marR="19170" marT="12780" marB="1278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8C1515"/>
                    </a:solidFill>
                  </a:tcPr>
                </a:tc>
                <a:tc>
                  <a:txBody>
                    <a:bodyPr/>
                    <a:lstStyle/>
                    <a:p>
                      <a:pPr rtl="0" fontAlgn="b"/>
                      <a:r>
                        <a:rPr lang="en-US" sz="1600" b="1" dirty="0">
                          <a:solidFill>
                            <a:schemeClr val="bg1"/>
                          </a:solidFill>
                          <a:effectLst/>
                        </a:rPr>
                        <a:t>Patent Apps</a:t>
                      </a:r>
                    </a:p>
                  </a:txBody>
                  <a:tcPr marL="19170" marR="19170" marT="12780" marB="1278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8C1515"/>
                    </a:solidFill>
                  </a:tcPr>
                </a:tc>
                <a:tc>
                  <a:txBody>
                    <a:bodyPr/>
                    <a:lstStyle/>
                    <a:p>
                      <a:pPr rtl="0" fontAlgn="b"/>
                      <a:r>
                        <a:rPr lang="en-US" sz="1600" b="1" dirty="0">
                          <a:solidFill>
                            <a:schemeClr val="bg1"/>
                          </a:solidFill>
                          <a:effectLst/>
                        </a:rPr>
                        <a:t>Stage</a:t>
                      </a:r>
                    </a:p>
                  </a:txBody>
                  <a:tcPr marL="19170" marR="19170" marT="12780" marB="1278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8C1515"/>
                    </a:solidFill>
                  </a:tcPr>
                </a:tc>
                <a:tc>
                  <a:txBody>
                    <a:bodyPr/>
                    <a:lstStyle/>
                    <a:p>
                      <a:pPr rtl="0" fontAlgn="b"/>
                      <a:r>
                        <a:rPr lang="en-US" sz="1600" b="1" dirty="0">
                          <a:solidFill>
                            <a:schemeClr val="bg1"/>
                          </a:solidFill>
                          <a:effectLst/>
                        </a:rPr>
                        <a:t>Slide</a:t>
                      </a:r>
                    </a:p>
                  </a:txBody>
                  <a:tcPr marL="19170" marR="19170" marT="12780" marB="1278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8C1515"/>
                    </a:solidFill>
                  </a:tcPr>
                </a:tc>
                <a:extLst>
                  <a:ext uri="{0D108BD9-81ED-4DB2-BD59-A6C34878D82A}">
                    <a16:rowId xmlns:a16="http://schemas.microsoft.com/office/drawing/2014/main" val="2689911634"/>
                  </a:ext>
                </a:extLst>
              </a:tr>
              <a:tr h="534845">
                <a:tc>
                  <a:txBody>
                    <a:bodyPr/>
                    <a:lstStyle/>
                    <a:p>
                      <a:pPr rtl="0" fontAlgn="b"/>
                      <a:r>
                        <a:rPr lang="en-US" sz="1600" b="1" dirty="0"/>
                        <a:t>S19-089</a:t>
                      </a:r>
                      <a:endParaRPr lang="en-US" sz="1600" dirty="0">
                        <a:effectLst/>
                      </a:endParaRPr>
                    </a:p>
                  </a:txBody>
                  <a:tcPr marL="19170" marR="19170" marT="12780" marB="1278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rtl="0" fontAlgn="b"/>
                      <a:r>
                        <a:rPr lang="en-US" sz="1600" dirty="0">
                          <a:hlinkClick r:id="rId2"/>
                        </a:rPr>
                        <a:t>Focused Ultrasound to enhance function and engraftment of pancreatic islets following transplantation </a:t>
                      </a:r>
                      <a:endParaRPr lang="en-US" sz="1600" dirty="0">
                        <a:effectLst/>
                      </a:endParaRPr>
                    </a:p>
                  </a:txBody>
                  <a:tcPr marL="19170" marR="19170" marT="12780" marB="1278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marR="0" lvl="0" indent="0" algn="l" defTabSz="914400" rtl="0" eaLnBrk="1" fontAlgn="b" latinLnBrk="0" hangingPunct="1">
                        <a:lnSpc>
                          <a:spcPct val="100000"/>
                        </a:lnSpc>
                        <a:spcBef>
                          <a:spcPts val="0"/>
                        </a:spcBef>
                        <a:spcAft>
                          <a:spcPts val="0"/>
                        </a:spcAft>
                        <a:buClr>
                          <a:srgbClr val="000000"/>
                        </a:buClr>
                        <a:buSzTx/>
                        <a:buFont typeface="Arial"/>
                        <a:buNone/>
                        <a:tabLst/>
                        <a:defRPr/>
                      </a:pPr>
                      <a:r>
                        <a:rPr lang="en-US" sz="1600" i="1" dirty="0">
                          <a:hlinkClick r:id="rId3"/>
                        </a:rPr>
                        <a:t>Scientific Reports</a:t>
                      </a:r>
                      <a:r>
                        <a:rPr lang="en-US" sz="1600" dirty="0">
                          <a:hlinkClick r:id="rId3"/>
                        </a:rPr>
                        <a:t>, 2019</a:t>
                      </a:r>
                      <a:endParaRPr lang="en-US" sz="1600" dirty="0"/>
                    </a:p>
                  </a:txBody>
                  <a:tcPr marL="19170" marR="19170" marT="12780" marB="1278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rtl="0" fontAlgn="b"/>
                      <a:r>
                        <a:rPr lang="en-US" sz="1600" dirty="0">
                          <a:effectLst/>
                          <a:hlinkClick r:id="rId4"/>
                        </a:rPr>
                        <a:t>PCT published 2020</a:t>
                      </a:r>
                      <a:endParaRPr lang="en-US" sz="1600" dirty="0">
                        <a:effectLst/>
                      </a:endParaRPr>
                    </a:p>
                  </a:txBody>
                  <a:tcPr marL="19170" marR="19170" marT="12780" marB="1278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marR="0" lvl="0" indent="0" algn="l" defTabSz="914400" rtl="0" eaLnBrk="1" fontAlgn="b" latinLnBrk="0" hangingPunct="1">
                        <a:lnSpc>
                          <a:spcPct val="100000"/>
                        </a:lnSpc>
                        <a:spcBef>
                          <a:spcPts val="0"/>
                        </a:spcBef>
                        <a:spcAft>
                          <a:spcPts val="0"/>
                        </a:spcAft>
                        <a:buClr>
                          <a:srgbClr val="000000"/>
                        </a:buClr>
                        <a:buSzTx/>
                        <a:buFont typeface="Arial"/>
                        <a:buNone/>
                        <a:tabLst/>
                        <a:defRPr/>
                      </a:pPr>
                      <a:r>
                        <a:rPr lang="en-US" sz="1600" b="0" i="1" u="none" strike="noStrike" cap="none" dirty="0">
                          <a:solidFill>
                            <a:schemeClr val="tx1"/>
                          </a:solidFill>
                          <a:effectLst/>
                          <a:latin typeface="+mn-lt"/>
                          <a:ea typeface="+mn-ea"/>
                          <a:cs typeface="+mn-cs"/>
                          <a:sym typeface="Arial"/>
                        </a:rPr>
                        <a:t>In vivo </a:t>
                      </a:r>
                      <a:r>
                        <a:rPr lang="en-US" sz="1600" b="0" i="0" u="none" strike="noStrike" cap="none" dirty="0">
                          <a:solidFill>
                            <a:schemeClr val="tx1"/>
                          </a:solidFill>
                          <a:effectLst/>
                          <a:latin typeface="+mn-lt"/>
                          <a:ea typeface="+mn-ea"/>
                          <a:cs typeface="+mn-cs"/>
                          <a:sym typeface="Arial"/>
                        </a:rPr>
                        <a:t>data</a:t>
                      </a:r>
                      <a:endParaRPr lang="en-US" sz="1600" b="0" i="1" u="none" strike="noStrike" cap="none" dirty="0">
                        <a:solidFill>
                          <a:schemeClr val="tx1"/>
                        </a:solidFill>
                        <a:effectLst/>
                        <a:latin typeface="+mn-lt"/>
                        <a:ea typeface="+mn-ea"/>
                        <a:cs typeface="+mn-cs"/>
                        <a:sym typeface="Arial"/>
                      </a:endParaRPr>
                    </a:p>
                  </a:txBody>
                  <a:tcPr marL="19170" marR="19170" marT="12780" marB="1278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rtl="0" fontAlgn="b"/>
                      <a:r>
                        <a:rPr lang="en-US" sz="1600" dirty="0">
                          <a:effectLst/>
                        </a:rPr>
                        <a:t>15</a:t>
                      </a:r>
                    </a:p>
                  </a:txBody>
                  <a:tcPr marL="19170" marR="19170" marT="12780" marB="1278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3746013480"/>
                  </a:ext>
                </a:extLst>
              </a:tr>
              <a:tr h="534845">
                <a:tc>
                  <a:txBody>
                    <a:bodyPr/>
                    <a:lstStyle/>
                    <a:p>
                      <a:pPr rtl="0" fontAlgn="b"/>
                      <a:r>
                        <a:rPr lang="en-US" sz="1600" b="1" dirty="0"/>
                        <a:t>S20-070</a:t>
                      </a:r>
                      <a:endParaRPr lang="en-US" sz="1600" dirty="0">
                        <a:effectLst/>
                      </a:endParaRPr>
                    </a:p>
                  </a:txBody>
                  <a:tcPr marL="19170" marR="19170" marT="12780" marB="1278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rtl="0" fontAlgn="b"/>
                      <a:r>
                        <a:rPr lang="en-US" sz="1600" dirty="0">
                          <a:hlinkClick r:id="rId5"/>
                        </a:rPr>
                        <a:t>Kidney tissue regeneration using pulsed focused ultrasound (</a:t>
                      </a:r>
                      <a:r>
                        <a:rPr lang="en-US" sz="1600" dirty="0" err="1">
                          <a:hlinkClick r:id="rId5"/>
                        </a:rPr>
                        <a:t>pFUS</a:t>
                      </a:r>
                      <a:r>
                        <a:rPr lang="en-US" sz="1600" dirty="0">
                          <a:hlinkClick r:id="rId5"/>
                        </a:rPr>
                        <a:t>) therapy with MSCs and/or MSC-</a:t>
                      </a:r>
                      <a:r>
                        <a:rPr lang="en-US" sz="1600" dirty="0" err="1">
                          <a:hlinkClick r:id="rId5"/>
                        </a:rPr>
                        <a:t>Evs</a:t>
                      </a:r>
                      <a:r>
                        <a:rPr lang="en-US" sz="1600" dirty="0">
                          <a:hlinkClick r:id="rId5"/>
                        </a:rPr>
                        <a:t> </a:t>
                      </a:r>
                      <a:endParaRPr lang="en-US" sz="1600" dirty="0">
                        <a:effectLst/>
                      </a:endParaRPr>
                    </a:p>
                  </a:txBody>
                  <a:tcPr marL="19170" marR="19170" marT="12780" marB="1278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rtl="0" fontAlgn="b"/>
                      <a:r>
                        <a:rPr lang="en-US" sz="1600" i="1" dirty="0">
                          <a:hlinkClick r:id="rId6"/>
                        </a:rPr>
                        <a:t>Stem Cell Res </a:t>
                      </a:r>
                      <a:r>
                        <a:rPr lang="en-US" sz="1600" i="1" dirty="0" err="1">
                          <a:hlinkClick r:id="rId6"/>
                        </a:rPr>
                        <a:t>Ther</a:t>
                      </a:r>
                      <a:r>
                        <a:rPr lang="en-US" sz="1600" dirty="0">
                          <a:hlinkClick r:id="rId6"/>
                        </a:rPr>
                        <a:t>, 2020</a:t>
                      </a:r>
                      <a:endParaRPr lang="en-US" sz="1600" dirty="0">
                        <a:effectLst/>
                      </a:endParaRPr>
                    </a:p>
                  </a:txBody>
                  <a:tcPr marL="19170" marR="19170" marT="12780" marB="1278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rtl="0" fontAlgn="b"/>
                      <a:r>
                        <a:rPr lang="en-US" sz="1600" dirty="0">
                          <a:effectLst/>
                          <a:hlinkClick r:id="rId7"/>
                        </a:rPr>
                        <a:t>PCT published 2021</a:t>
                      </a:r>
                      <a:endParaRPr lang="en-US" sz="1600" dirty="0">
                        <a:effectLst/>
                      </a:endParaRPr>
                    </a:p>
                  </a:txBody>
                  <a:tcPr marL="19170" marR="19170" marT="12780" marB="1278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marR="0" lvl="0" indent="0" algn="l" defTabSz="914400" rtl="0" eaLnBrk="1" fontAlgn="b" latinLnBrk="0" hangingPunct="1">
                        <a:lnSpc>
                          <a:spcPct val="100000"/>
                        </a:lnSpc>
                        <a:spcBef>
                          <a:spcPts val="0"/>
                        </a:spcBef>
                        <a:spcAft>
                          <a:spcPts val="0"/>
                        </a:spcAft>
                        <a:buClr>
                          <a:srgbClr val="000000"/>
                        </a:buClr>
                        <a:buSzTx/>
                        <a:buFont typeface="Arial"/>
                        <a:buNone/>
                        <a:tabLst/>
                        <a:defRPr/>
                      </a:pPr>
                      <a:r>
                        <a:rPr lang="en-US" sz="1600" b="0" i="1" u="none" strike="noStrike" cap="none" dirty="0">
                          <a:solidFill>
                            <a:schemeClr val="tx1"/>
                          </a:solidFill>
                          <a:effectLst/>
                          <a:latin typeface="+mn-lt"/>
                          <a:ea typeface="+mn-ea"/>
                          <a:cs typeface="+mn-cs"/>
                          <a:sym typeface="Arial"/>
                        </a:rPr>
                        <a:t>In vivo </a:t>
                      </a:r>
                      <a:r>
                        <a:rPr lang="en-US" sz="1600" b="0" i="0" u="none" strike="noStrike" cap="none" dirty="0">
                          <a:solidFill>
                            <a:schemeClr val="tx1"/>
                          </a:solidFill>
                          <a:effectLst/>
                          <a:latin typeface="+mn-lt"/>
                          <a:ea typeface="+mn-ea"/>
                          <a:cs typeface="+mn-cs"/>
                          <a:sym typeface="Arial"/>
                        </a:rPr>
                        <a:t>data</a:t>
                      </a:r>
                      <a:endParaRPr lang="en-US" sz="1600" b="0" i="1" u="none" strike="noStrike" cap="none" dirty="0">
                        <a:solidFill>
                          <a:schemeClr val="tx1"/>
                        </a:solidFill>
                        <a:effectLst/>
                        <a:latin typeface="+mn-lt"/>
                        <a:ea typeface="+mn-ea"/>
                        <a:cs typeface="+mn-cs"/>
                        <a:sym typeface="Arial"/>
                      </a:endParaRPr>
                    </a:p>
                  </a:txBody>
                  <a:tcPr marL="19170" marR="19170" marT="12780" marB="1278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rtl="0" fontAlgn="b"/>
                      <a:r>
                        <a:rPr lang="en-US" sz="1600" dirty="0">
                          <a:effectLst/>
                        </a:rPr>
                        <a:t>16</a:t>
                      </a:r>
                    </a:p>
                  </a:txBody>
                  <a:tcPr marL="19170" marR="19170" marT="12780" marB="1278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211251609"/>
                  </a:ext>
                </a:extLst>
              </a:tr>
              <a:tr h="534845">
                <a:tc>
                  <a:txBody>
                    <a:bodyPr/>
                    <a:lstStyle/>
                    <a:p>
                      <a:pPr rtl="0" fontAlgn="b"/>
                      <a:r>
                        <a:rPr lang="en-US" sz="1600" b="1" dirty="0"/>
                        <a:t>S21-374</a:t>
                      </a:r>
                      <a:endParaRPr lang="en-US" sz="1600" dirty="0">
                        <a:effectLst/>
                      </a:endParaRPr>
                    </a:p>
                  </a:txBody>
                  <a:tcPr marL="19170" marR="19170" marT="12780" marB="1278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rtl="0" fontAlgn="b"/>
                      <a:r>
                        <a:rPr lang="en-US" sz="1600" dirty="0">
                          <a:hlinkClick r:id="rId8"/>
                        </a:rPr>
                        <a:t>Targeted locoregional delivery of therapeutic extracellular vesicles with enhanced bioenergetic profile </a:t>
                      </a:r>
                      <a:endParaRPr lang="en-US" sz="1600" dirty="0">
                        <a:effectLst/>
                      </a:endParaRPr>
                    </a:p>
                  </a:txBody>
                  <a:tcPr marL="19170" marR="19170" marT="12780" marB="1278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marR="0" lvl="0" indent="0" algn="l" defTabSz="914400" rtl="0" eaLnBrk="1" fontAlgn="b" latinLnBrk="0" hangingPunct="1">
                        <a:lnSpc>
                          <a:spcPct val="100000"/>
                        </a:lnSpc>
                        <a:spcBef>
                          <a:spcPts val="0"/>
                        </a:spcBef>
                        <a:spcAft>
                          <a:spcPts val="0"/>
                        </a:spcAft>
                        <a:buClr>
                          <a:srgbClr val="000000"/>
                        </a:buClr>
                        <a:buSzTx/>
                        <a:buFont typeface="Arial"/>
                        <a:buNone/>
                        <a:tabLst/>
                        <a:defRPr/>
                      </a:pPr>
                      <a:r>
                        <a:rPr lang="en-US" sz="1600" dirty="0">
                          <a:effectLst/>
                        </a:rPr>
                        <a:t>No Publication</a:t>
                      </a:r>
                    </a:p>
                  </a:txBody>
                  <a:tcPr marL="19170" marR="19170" marT="12780" marB="1278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rtl="0" fontAlgn="b"/>
                      <a:r>
                        <a:rPr lang="en-US" sz="1600" dirty="0">
                          <a:effectLst/>
                          <a:hlinkClick r:id="rId9"/>
                        </a:rPr>
                        <a:t>PCT published 2023</a:t>
                      </a:r>
                      <a:endParaRPr lang="en-US" sz="1600" dirty="0">
                        <a:effectLst/>
                      </a:endParaRPr>
                    </a:p>
                  </a:txBody>
                  <a:tcPr marL="19170" marR="19170" marT="12780" marB="1278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marR="0" lvl="0" indent="0" algn="l" defTabSz="914400" rtl="0" eaLnBrk="1" fontAlgn="b" latinLnBrk="0" hangingPunct="1">
                        <a:lnSpc>
                          <a:spcPct val="100000"/>
                        </a:lnSpc>
                        <a:spcBef>
                          <a:spcPts val="0"/>
                        </a:spcBef>
                        <a:spcAft>
                          <a:spcPts val="0"/>
                        </a:spcAft>
                        <a:buClr>
                          <a:srgbClr val="000000"/>
                        </a:buClr>
                        <a:buSzTx/>
                        <a:buFont typeface="Arial"/>
                        <a:buNone/>
                        <a:tabLst/>
                        <a:defRPr/>
                      </a:pPr>
                      <a:r>
                        <a:rPr lang="en-US" sz="1600" b="0" i="1" u="none" strike="noStrike" cap="none" dirty="0">
                          <a:solidFill>
                            <a:schemeClr val="tx1"/>
                          </a:solidFill>
                          <a:effectLst/>
                          <a:latin typeface="+mn-lt"/>
                          <a:ea typeface="+mn-ea"/>
                          <a:cs typeface="+mn-cs"/>
                          <a:sym typeface="Arial"/>
                        </a:rPr>
                        <a:t>In vivo </a:t>
                      </a:r>
                      <a:r>
                        <a:rPr lang="en-US" sz="1600" b="0" i="0" u="none" strike="noStrike" cap="none" dirty="0">
                          <a:solidFill>
                            <a:schemeClr val="tx1"/>
                          </a:solidFill>
                          <a:effectLst/>
                          <a:latin typeface="+mn-lt"/>
                          <a:ea typeface="+mn-ea"/>
                          <a:cs typeface="+mn-cs"/>
                          <a:sym typeface="Arial"/>
                        </a:rPr>
                        <a:t>data</a:t>
                      </a:r>
                      <a:endParaRPr lang="en-US" sz="1600" b="0" i="1" u="none" strike="noStrike" cap="none" dirty="0">
                        <a:solidFill>
                          <a:schemeClr val="tx1"/>
                        </a:solidFill>
                        <a:effectLst/>
                        <a:latin typeface="+mn-lt"/>
                        <a:ea typeface="+mn-ea"/>
                        <a:cs typeface="+mn-cs"/>
                        <a:sym typeface="Arial"/>
                      </a:endParaRPr>
                    </a:p>
                  </a:txBody>
                  <a:tcPr marL="19170" marR="19170" marT="12780" marB="1278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rtl="0" fontAlgn="b"/>
                      <a:r>
                        <a:rPr lang="en-US" sz="1600" dirty="0">
                          <a:effectLst/>
                        </a:rPr>
                        <a:t>17</a:t>
                      </a:r>
                    </a:p>
                  </a:txBody>
                  <a:tcPr marL="19170" marR="19170" marT="12780" marB="1278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4071970186"/>
                  </a:ext>
                </a:extLst>
              </a:tr>
            </a:tbl>
          </a:graphicData>
        </a:graphic>
      </p:graphicFrame>
      <p:sp>
        <p:nvSpPr>
          <p:cNvPr id="7" name="Title 1">
            <a:extLst>
              <a:ext uri="{FF2B5EF4-FFF2-40B4-BE49-F238E27FC236}">
                <a16:creationId xmlns:a16="http://schemas.microsoft.com/office/drawing/2014/main" id="{C87DA75B-B984-BAC8-3494-24C51214D2F0}"/>
              </a:ext>
            </a:extLst>
          </p:cNvPr>
          <p:cNvSpPr>
            <a:spLocks noGrp="1"/>
          </p:cNvSpPr>
          <p:nvPr>
            <p:ph type="title"/>
          </p:nvPr>
        </p:nvSpPr>
        <p:spPr>
          <a:xfrm>
            <a:off x="1265035" y="479389"/>
            <a:ext cx="10277149" cy="650699"/>
          </a:xfrm>
        </p:spPr>
        <p:txBody>
          <a:bodyPr/>
          <a:lstStyle/>
          <a:p>
            <a:r>
              <a:rPr lang="en-US" dirty="0"/>
              <a:t>Ultrasound and EV Technologies</a:t>
            </a:r>
          </a:p>
        </p:txBody>
      </p:sp>
    </p:spTree>
    <p:extLst>
      <p:ext uri="{BB962C8B-B14F-4D97-AF65-F5344CB8AC3E}">
        <p14:creationId xmlns:p14="http://schemas.microsoft.com/office/powerpoint/2010/main" val="38199265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EDF0423-D5F3-1934-B1E4-FF10C70AD778}"/>
              </a:ext>
            </a:extLst>
          </p:cNvPr>
          <p:cNvSpPr>
            <a:spLocks noGrp="1"/>
          </p:cNvSpPr>
          <p:nvPr>
            <p:ph type="sldNum" sz="quarter" idx="12"/>
          </p:nvPr>
        </p:nvSpPr>
        <p:spPr/>
        <p:txBody>
          <a:bodyPr/>
          <a:lstStyle/>
          <a:p>
            <a:fld id="{F7340B6C-CA73-B044-A89C-37F5E5CDE01B}" type="slidenum">
              <a:rPr lang="en-US" smtClean="0"/>
              <a:pPr/>
              <a:t>14</a:t>
            </a:fld>
            <a:endParaRPr lang="en-US" dirty="0"/>
          </a:p>
        </p:txBody>
      </p:sp>
      <p:sp>
        <p:nvSpPr>
          <p:cNvPr id="4" name="Text Placeholder 3">
            <a:extLst>
              <a:ext uri="{FF2B5EF4-FFF2-40B4-BE49-F238E27FC236}">
                <a16:creationId xmlns:a16="http://schemas.microsoft.com/office/drawing/2014/main" id="{D86B6A6C-ADD7-E427-D23C-789D0CD99E9A}"/>
              </a:ext>
            </a:extLst>
          </p:cNvPr>
          <p:cNvSpPr>
            <a:spLocks noGrp="1"/>
          </p:cNvSpPr>
          <p:nvPr>
            <p:ph type="body" sz="quarter" idx="13"/>
          </p:nvPr>
        </p:nvSpPr>
        <p:spPr/>
        <p:txBody>
          <a:bodyPr>
            <a:normAutofit/>
          </a:bodyPr>
          <a:lstStyle/>
          <a:p>
            <a:pPr marL="514350" indent="-285750">
              <a:buFont typeface="Arial" panose="020B0604020202020204" pitchFamily="34" charset="0"/>
              <a:buChar char="•"/>
            </a:pPr>
            <a:r>
              <a:rPr lang="en-US" dirty="0"/>
              <a:t>Non-invasive or minimally invasive therapies using </a:t>
            </a:r>
            <a:r>
              <a:rPr lang="en-US" dirty="0" err="1"/>
              <a:t>pFUS</a:t>
            </a:r>
            <a:r>
              <a:rPr lang="en-US" dirty="0"/>
              <a:t>, targeted vesicles, and catheters that offer more precise, efficient, and potentially less risky treatment options.</a:t>
            </a:r>
          </a:p>
          <a:p>
            <a:pPr marL="514350" indent="-285750">
              <a:buFont typeface="Arial" panose="020B0604020202020204" pitchFamily="34" charset="0"/>
              <a:buChar char="•"/>
            </a:pPr>
            <a:endParaRPr lang="en-US" dirty="0"/>
          </a:p>
          <a:p>
            <a:r>
              <a:rPr lang="en-US" b="1" dirty="0"/>
              <a:t>In Brief:</a:t>
            </a:r>
          </a:p>
          <a:p>
            <a:pPr marL="514350" indent="-285750">
              <a:buFont typeface="Arial" panose="020B0604020202020204" pitchFamily="34" charset="0"/>
              <a:buChar char="•"/>
            </a:pPr>
            <a:r>
              <a:rPr lang="en-US" u="sng" dirty="0"/>
              <a:t>Focused ultrasound (</a:t>
            </a:r>
            <a:r>
              <a:rPr lang="en-US" u="sng" dirty="0" err="1"/>
              <a:t>pFUS</a:t>
            </a:r>
            <a:r>
              <a:rPr lang="en-US" u="sng" dirty="0"/>
              <a:t>)</a:t>
            </a:r>
          </a:p>
          <a:p>
            <a:pPr marL="971550" lvl="1" indent="-285750">
              <a:buFont typeface="Arial" panose="020B0604020202020204" pitchFamily="34" charset="0"/>
              <a:buChar char="•"/>
            </a:pPr>
            <a:r>
              <a:rPr lang="en-US" dirty="0"/>
              <a:t>Pancreatic islet transplantation: </a:t>
            </a:r>
            <a:r>
              <a:rPr lang="en-US" dirty="0" err="1"/>
              <a:t>pFUS</a:t>
            </a:r>
            <a:r>
              <a:rPr lang="en-US" dirty="0"/>
              <a:t> improves the success of transplanting pancreatic islets for diabetes treatment, helping transplanted cells function better and engraft in the body (S19-089)</a:t>
            </a:r>
          </a:p>
          <a:p>
            <a:pPr marL="971550" lvl="1" indent="-285750">
              <a:buFont typeface="Arial" panose="020B0604020202020204" pitchFamily="34" charset="0"/>
              <a:buChar char="•"/>
            </a:pPr>
            <a:r>
              <a:rPr lang="en-US" dirty="0"/>
              <a:t>Kidney regeneration: Using mesenchymal stem cells (MSCs) or their extracellular vesicles (MSC-EVs) to promote kidney repair, </a:t>
            </a:r>
            <a:r>
              <a:rPr lang="en-US" dirty="0" err="1"/>
              <a:t>pFUS</a:t>
            </a:r>
            <a:r>
              <a:rPr lang="en-US" dirty="0"/>
              <a:t> helps these regenerative elements work more effectively (S20-070)</a:t>
            </a:r>
          </a:p>
          <a:p>
            <a:pPr marL="514350" indent="-285750">
              <a:buFont typeface="Arial" panose="020B0604020202020204" pitchFamily="34" charset="0"/>
              <a:buChar char="•"/>
            </a:pPr>
            <a:r>
              <a:rPr lang="en-US" u="sng" dirty="0"/>
              <a:t>Extracellular vesicle delivery</a:t>
            </a:r>
            <a:r>
              <a:rPr lang="en-US" dirty="0"/>
              <a:t>: Delivering therapeutic particles (extracellular vesicles) to specific areas of the body for targeted treatment with improved effectiveness (S21-374)</a:t>
            </a:r>
          </a:p>
        </p:txBody>
      </p:sp>
      <p:sp>
        <p:nvSpPr>
          <p:cNvPr id="5" name="Title 1">
            <a:extLst>
              <a:ext uri="{FF2B5EF4-FFF2-40B4-BE49-F238E27FC236}">
                <a16:creationId xmlns:a16="http://schemas.microsoft.com/office/drawing/2014/main" id="{2700E7A6-C63C-B5EF-B81F-F67CF1E7FEF2}"/>
              </a:ext>
            </a:extLst>
          </p:cNvPr>
          <p:cNvSpPr txBox="1">
            <a:spLocks/>
          </p:cNvSpPr>
          <p:nvPr/>
        </p:nvSpPr>
        <p:spPr>
          <a:xfrm>
            <a:off x="1265035" y="479389"/>
            <a:ext cx="10277149" cy="650699"/>
          </a:xfrm>
          <a:prstGeom prst="rect">
            <a:avLst/>
          </a:prstGeom>
          <a:noFill/>
          <a:ln>
            <a:noFill/>
          </a:ln>
        </p:spPr>
        <p:txBody>
          <a:bodyPr spcFirstLastPara="1" wrap="square" lIns="0" tIns="45700" rIns="91425" bIns="45700" anchor="b" anchorCtr="0">
            <a:noAutofit/>
          </a:bodyPr>
          <a:lstStyle>
            <a:defPPr marR="0" lvl="0" algn="l" rtl="0">
              <a:lnSpc>
                <a:spcPct val="100000"/>
              </a:lnSpc>
              <a:spcBef>
                <a:spcPts val="0"/>
              </a:spcBef>
              <a:spcAft>
                <a:spcPts val="0"/>
              </a:spcAft>
            </a:defPPr>
            <a:lvl1pPr marR="0" lvl="0" algn="l" rtl="0">
              <a:lnSpc>
                <a:spcPct val="85000"/>
              </a:lnSpc>
              <a:spcBef>
                <a:spcPts val="0"/>
              </a:spcBef>
              <a:spcAft>
                <a:spcPts val="0"/>
              </a:spcAft>
              <a:buClr>
                <a:srgbClr val="000000"/>
              </a:buClr>
              <a:buSzPts val="1400"/>
              <a:buFont typeface="Arial"/>
              <a:buNone/>
              <a:defRPr sz="2400" b="0" i="0" u="none" strike="noStrike" cap="none">
                <a:solidFill>
                  <a:schemeClr val="lt2"/>
                </a:solidFill>
                <a:latin typeface="Arial"/>
                <a:ea typeface="Arial"/>
                <a:cs typeface="Arial"/>
                <a:sym typeface="Arial"/>
              </a:defRPr>
            </a:lvl1pPr>
            <a:lvl2pPr marR="0" lvl="1" algn="l" rtl="0">
              <a:lnSpc>
                <a:spcPct val="85000"/>
              </a:lnSpc>
              <a:spcBef>
                <a:spcPts val="0"/>
              </a:spcBef>
              <a:spcAft>
                <a:spcPts val="0"/>
              </a:spcAft>
              <a:buClr>
                <a:srgbClr val="000000"/>
              </a:buClr>
              <a:buSzPts val="1400"/>
              <a:buFont typeface="Arial"/>
              <a:buNone/>
              <a:defRPr sz="2400" b="0" i="0" u="none" strike="noStrike" cap="none">
                <a:solidFill>
                  <a:schemeClr val="lt2"/>
                </a:solidFill>
                <a:latin typeface="Arial"/>
                <a:ea typeface="Arial"/>
                <a:cs typeface="Arial"/>
                <a:sym typeface="Arial"/>
              </a:defRPr>
            </a:lvl2pPr>
            <a:lvl3pPr marR="0" lvl="2" algn="l" rtl="0">
              <a:lnSpc>
                <a:spcPct val="85000"/>
              </a:lnSpc>
              <a:spcBef>
                <a:spcPts val="0"/>
              </a:spcBef>
              <a:spcAft>
                <a:spcPts val="0"/>
              </a:spcAft>
              <a:buClr>
                <a:srgbClr val="000000"/>
              </a:buClr>
              <a:buSzPts val="1400"/>
              <a:buFont typeface="Arial"/>
              <a:buNone/>
              <a:defRPr sz="2400" b="0" i="0" u="none" strike="noStrike" cap="none">
                <a:solidFill>
                  <a:schemeClr val="lt2"/>
                </a:solidFill>
                <a:latin typeface="Arial"/>
                <a:ea typeface="Arial"/>
                <a:cs typeface="Arial"/>
                <a:sym typeface="Arial"/>
              </a:defRPr>
            </a:lvl3pPr>
            <a:lvl4pPr marR="0" lvl="3" algn="l" rtl="0">
              <a:lnSpc>
                <a:spcPct val="85000"/>
              </a:lnSpc>
              <a:spcBef>
                <a:spcPts val="0"/>
              </a:spcBef>
              <a:spcAft>
                <a:spcPts val="0"/>
              </a:spcAft>
              <a:buClr>
                <a:srgbClr val="000000"/>
              </a:buClr>
              <a:buSzPts val="1400"/>
              <a:buFont typeface="Arial"/>
              <a:buNone/>
              <a:defRPr sz="2400" b="0" i="0" u="none" strike="noStrike" cap="none">
                <a:solidFill>
                  <a:schemeClr val="lt2"/>
                </a:solidFill>
                <a:latin typeface="Arial"/>
                <a:ea typeface="Arial"/>
                <a:cs typeface="Arial"/>
                <a:sym typeface="Arial"/>
              </a:defRPr>
            </a:lvl4pPr>
            <a:lvl5pPr marR="0" lvl="4" algn="l" rtl="0">
              <a:lnSpc>
                <a:spcPct val="85000"/>
              </a:lnSpc>
              <a:spcBef>
                <a:spcPts val="0"/>
              </a:spcBef>
              <a:spcAft>
                <a:spcPts val="0"/>
              </a:spcAft>
              <a:buClr>
                <a:srgbClr val="000000"/>
              </a:buClr>
              <a:buSzPts val="1400"/>
              <a:buFont typeface="Arial"/>
              <a:buNone/>
              <a:defRPr sz="2400" b="0" i="0" u="none" strike="noStrike" cap="none">
                <a:solidFill>
                  <a:schemeClr val="lt2"/>
                </a:solidFill>
                <a:latin typeface="Arial"/>
                <a:ea typeface="Arial"/>
                <a:cs typeface="Arial"/>
                <a:sym typeface="Arial"/>
              </a:defRPr>
            </a:lvl5pPr>
            <a:lvl6pPr marR="0" lvl="5" algn="l" rtl="0">
              <a:lnSpc>
                <a:spcPct val="85000"/>
              </a:lnSpc>
              <a:spcBef>
                <a:spcPts val="0"/>
              </a:spcBef>
              <a:spcAft>
                <a:spcPts val="0"/>
              </a:spcAft>
              <a:buClr>
                <a:srgbClr val="000000"/>
              </a:buClr>
              <a:buSzPts val="1400"/>
              <a:buFont typeface="Arial"/>
              <a:buNone/>
              <a:defRPr sz="2400" b="0" i="0" u="none" strike="noStrike" cap="none">
                <a:solidFill>
                  <a:schemeClr val="lt2"/>
                </a:solidFill>
                <a:latin typeface="Arial"/>
                <a:ea typeface="Arial"/>
                <a:cs typeface="Arial"/>
                <a:sym typeface="Arial"/>
              </a:defRPr>
            </a:lvl6pPr>
            <a:lvl7pPr marR="0" lvl="6" algn="l" rtl="0">
              <a:lnSpc>
                <a:spcPct val="85000"/>
              </a:lnSpc>
              <a:spcBef>
                <a:spcPts val="0"/>
              </a:spcBef>
              <a:spcAft>
                <a:spcPts val="0"/>
              </a:spcAft>
              <a:buClr>
                <a:srgbClr val="000000"/>
              </a:buClr>
              <a:buSzPts val="1400"/>
              <a:buFont typeface="Arial"/>
              <a:buNone/>
              <a:defRPr sz="2400" b="0" i="0" u="none" strike="noStrike" cap="none">
                <a:solidFill>
                  <a:schemeClr val="lt2"/>
                </a:solidFill>
                <a:latin typeface="Arial"/>
                <a:ea typeface="Arial"/>
                <a:cs typeface="Arial"/>
                <a:sym typeface="Arial"/>
              </a:defRPr>
            </a:lvl7pPr>
            <a:lvl8pPr marR="0" lvl="7" algn="l" rtl="0">
              <a:lnSpc>
                <a:spcPct val="85000"/>
              </a:lnSpc>
              <a:spcBef>
                <a:spcPts val="0"/>
              </a:spcBef>
              <a:spcAft>
                <a:spcPts val="0"/>
              </a:spcAft>
              <a:buClr>
                <a:srgbClr val="000000"/>
              </a:buClr>
              <a:buSzPts val="1400"/>
              <a:buFont typeface="Arial"/>
              <a:buNone/>
              <a:defRPr sz="2400" b="0" i="0" u="none" strike="noStrike" cap="none">
                <a:solidFill>
                  <a:schemeClr val="lt2"/>
                </a:solidFill>
                <a:latin typeface="Arial"/>
                <a:ea typeface="Arial"/>
                <a:cs typeface="Arial"/>
                <a:sym typeface="Arial"/>
              </a:defRPr>
            </a:lvl8pPr>
            <a:lvl9pPr marR="0" lvl="8" algn="l" rtl="0">
              <a:lnSpc>
                <a:spcPct val="85000"/>
              </a:lnSpc>
              <a:spcBef>
                <a:spcPts val="0"/>
              </a:spcBef>
              <a:spcAft>
                <a:spcPts val="0"/>
              </a:spcAft>
              <a:buClr>
                <a:srgbClr val="000000"/>
              </a:buClr>
              <a:buSzPts val="1400"/>
              <a:buFont typeface="Arial"/>
              <a:buNone/>
              <a:defRPr sz="2400" b="0" i="0" u="none" strike="noStrike" cap="none">
                <a:solidFill>
                  <a:schemeClr val="lt2"/>
                </a:solidFill>
                <a:latin typeface="Arial"/>
                <a:ea typeface="Arial"/>
                <a:cs typeface="Arial"/>
                <a:sym typeface="Arial"/>
              </a:defRPr>
            </a:lvl9pPr>
          </a:lstStyle>
          <a:p>
            <a:r>
              <a:rPr lang="en-US" dirty="0"/>
              <a:t>Advancing transplant &amp; dialysis with ultrasound, EVs, catheters</a:t>
            </a:r>
          </a:p>
        </p:txBody>
      </p:sp>
    </p:spTree>
    <p:extLst>
      <p:ext uri="{BB962C8B-B14F-4D97-AF65-F5344CB8AC3E}">
        <p14:creationId xmlns:p14="http://schemas.microsoft.com/office/powerpoint/2010/main" val="33771889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BA4739-9764-223E-4B15-F4BCE3731E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C4AFDA-7C17-E813-C8DB-04EB6272C270}"/>
              </a:ext>
            </a:extLst>
          </p:cNvPr>
          <p:cNvSpPr>
            <a:spLocks noGrp="1"/>
          </p:cNvSpPr>
          <p:nvPr>
            <p:ph type="title"/>
          </p:nvPr>
        </p:nvSpPr>
        <p:spPr/>
        <p:txBody>
          <a:bodyPr/>
          <a:lstStyle/>
          <a:p>
            <a:r>
              <a:rPr lang="en-US" sz="2400" b="1" dirty="0">
                <a:hlinkClick r:id="rId2"/>
              </a:rPr>
              <a:t>S19-089</a:t>
            </a:r>
            <a:r>
              <a:rPr lang="en-US" sz="2400" dirty="0">
                <a:hlinkClick r:id="rId2"/>
              </a:rPr>
              <a:t>: Focused Ultrasound to enhance function and engraftment of pancreatic islets following transplantation</a:t>
            </a:r>
            <a:endParaRPr lang="en-US" dirty="0">
              <a:hlinkClick r:id="rId2"/>
            </a:endParaRPr>
          </a:p>
        </p:txBody>
      </p:sp>
      <p:sp>
        <p:nvSpPr>
          <p:cNvPr id="3" name="Content Placeholder 2">
            <a:extLst>
              <a:ext uri="{FF2B5EF4-FFF2-40B4-BE49-F238E27FC236}">
                <a16:creationId xmlns:a16="http://schemas.microsoft.com/office/drawing/2014/main" id="{403A7206-FE81-4949-B9DC-B03973ECCD1F}"/>
              </a:ext>
            </a:extLst>
          </p:cNvPr>
          <p:cNvSpPr>
            <a:spLocks noGrp="1"/>
          </p:cNvSpPr>
          <p:nvPr>
            <p:ph idx="1"/>
          </p:nvPr>
        </p:nvSpPr>
        <p:spPr>
          <a:xfrm>
            <a:off x="1265768" y="1204914"/>
            <a:ext cx="3886266" cy="4967286"/>
          </a:xfrm>
        </p:spPr>
        <p:txBody>
          <a:bodyPr>
            <a:normAutofit/>
          </a:bodyPr>
          <a:lstStyle/>
          <a:p>
            <a:r>
              <a:rPr lang="en-US" b="1" dirty="0"/>
              <a:t>Summary: </a:t>
            </a:r>
            <a:r>
              <a:rPr lang="en-US" dirty="0"/>
              <a:t>A method of using pulsed focused ultrasound (</a:t>
            </a:r>
            <a:r>
              <a:rPr lang="en-US" dirty="0" err="1"/>
              <a:t>pFUS</a:t>
            </a:r>
            <a:r>
              <a:rPr lang="en-US" dirty="0"/>
              <a:t>) on islets that enhances function and engraftment of pancreatic islets after transplantation. Usually, 60% of islets are lost within first 2 weeks following transplantation.</a:t>
            </a:r>
          </a:p>
          <a:p>
            <a:endParaRPr lang="en-US" dirty="0"/>
          </a:p>
          <a:p>
            <a:pPr rtl="0" fontAlgn="b"/>
            <a:r>
              <a:rPr lang="en-US" dirty="0"/>
              <a:t>Patent: </a:t>
            </a:r>
            <a:r>
              <a:rPr lang="en-US" sz="1800" dirty="0">
                <a:effectLst/>
                <a:hlinkClick r:id="rId3"/>
              </a:rPr>
              <a:t>PCT published 2020</a:t>
            </a:r>
            <a:endParaRPr lang="en-US" sz="1800" dirty="0">
              <a:effectLst/>
            </a:endParaRPr>
          </a:p>
          <a:p>
            <a:endParaRPr lang="en-US" dirty="0"/>
          </a:p>
          <a:p>
            <a:pPr marL="0" marR="0" lvl="0" indent="0" algn="l" defTabSz="914400" rtl="0" eaLnBrk="1" fontAlgn="b" latinLnBrk="0" hangingPunct="1">
              <a:lnSpc>
                <a:spcPct val="100000"/>
              </a:lnSpc>
              <a:spcBef>
                <a:spcPts val="0"/>
              </a:spcBef>
              <a:spcAft>
                <a:spcPts val="0"/>
              </a:spcAft>
              <a:buClr>
                <a:srgbClr val="000000"/>
              </a:buClr>
              <a:buSzTx/>
              <a:buFont typeface="Arial"/>
              <a:buNone/>
              <a:tabLst/>
              <a:defRPr/>
            </a:pPr>
            <a:r>
              <a:rPr lang="en-US" dirty="0"/>
              <a:t>Publication: </a:t>
            </a:r>
            <a:r>
              <a:rPr lang="en-US" sz="1800" i="1" dirty="0">
                <a:hlinkClick r:id="rId4"/>
              </a:rPr>
              <a:t>Scientific Reports</a:t>
            </a:r>
            <a:r>
              <a:rPr lang="en-US" sz="1800" dirty="0">
                <a:hlinkClick r:id="rId4"/>
              </a:rPr>
              <a:t>, 2019</a:t>
            </a:r>
            <a:endParaRPr lang="en-US" sz="1800" dirty="0"/>
          </a:p>
          <a:p>
            <a:endParaRPr lang="en-US" dirty="0"/>
          </a:p>
          <a:p>
            <a:r>
              <a:rPr lang="en-US" dirty="0"/>
              <a:t>Stage of Development: </a:t>
            </a:r>
            <a:r>
              <a:rPr lang="en-US" sz="1800" b="0" i="1" u="none" strike="noStrike" cap="none" dirty="0">
                <a:solidFill>
                  <a:schemeClr val="tx1"/>
                </a:solidFill>
                <a:effectLst/>
                <a:latin typeface="+mn-lt"/>
                <a:ea typeface="+mn-ea"/>
                <a:cs typeface="+mn-cs"/>
                <a:sym typeface="Arial"/>
              </a:rPr>
              <a:t>In vivo </a:t>
            </a:r>
            <a:r>
              <a:rPr lang="en-US" sz="1800" b="0" i="0" u="none" strike="noStrike" cap="none" dirty="0">
                <a:solidFill>
                  <a:schemeClr val="tx1"/>
                </a:solidFill>
                <a:effectLst/>
                <a:latin typeface="+mn-lt"/>
                <a:ea typeface="+mn-ea"/>
                <a:cs typeface="+mn-cs"/>
                <a:sym typeface="Arial"/>
              </a:rPr>
              <a:t>data</a:t>
            </a:r>
            <a:endParaRPr lang="en-US" sz="1800" b="0" i="1" u="none" strike="noStrike" cap="none" dirty="0">
              <a:solidFill>
                <a:schemeClr val="tx1"/>
              </a:solidFill>
              <a:effectLst/>
              <a:latin typeface="+mn-lt"/>
              <a:ea typeface="+mn-ea"/>
              <a:cs typeface="+mn-cs"/>
              <a:sym typeface="Arial"/>
            </a:endParaRPr>
          </a:p>
        </p:txBody>
      </p:sp>
      <p:pic>
        <p:nvPicPr>
          <p:cNvPr id="1026" name="Picture 2">
            <a:extLst>
              <a:ext uri="{FF2B5EF4-FFF2-40B4-BE49-F238E27FC236}">
                <a16:creationId xmlns:a16="http://schemas.microsoft.com/office/drawing/2014/main" id="{2E235D93-5F2C-FB27-C7E7-55F883A45FE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33034" y="1360716"/>
            <a:ext cx="5543857" cy="268877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graph of blood glucose level&#10;&#10;Description automatically generated">
            <a:extLst>
              <a:ext uri="{FF2B5EF4-FFF2-40B4-BE49-F238E27FC236}">
                <a16:creationId xmlns:a16="http://schemas.microsoft.com/office/drawing/2014/main" id="{E5C531BE-BB96-A36B-4500-796CEDD6090E}"/>
              </a:ext>
            </a:extLst>
          </p:cNvPr>
          <p:cNvPicPr>
            <a:picLocks noChangeAspect="1"/>
          </p:cNvPicPr>
          <p:nvPr/>
        </p:nvPicPr>
        <p:blipFill rotWithShape="1">
          <a:blip r:embed="rId6"/>
          <a:srcRect t="7955"/>
          <a:stretch/>
        </p:blipFill>
        <p:spPr>
          <a:xfrm>
            <a:off x="5533034" y="3689805"/>
            <a:ext cx="3404314" cy="2688770"/>
          </a:xfrm>
          <a:prstGeom prst="rect">
            <a:avLst/>
          </a:prstGeom>
        </p:spPr>
      </p:pic>
    </p:spTree>
    <p:extLst>
      <p:ext uri="{BB962C8B-B14F-4D97-AF65-F5344CB8AC3E}">
        <p14:creationId xmlns:p14="http://schemas.microsoft.com/office/powerpoint/2010/main" val="40746416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57809C-2454-588A-F375-BB9D94C0C2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96A971-E0FE-6060-F07C-15E81AB7BB87}"/>
              </a:ext>
            </a:extLst>
          </p:cNvPr>
          <p:cNvSpPr>
            <a:spLocks noGrp="1"/>
          </p:cNvSpPr>
          <p:nvPr>
            <p:ph type="title"/>
          </p:nvPr>
        </p:nvSpPr>
        <p:spPr/>
        <p:txBody>
          <a:bodyPr/>
          <a:lstStyle/>
          <a:p>
            <a:r>
              <a:rPr lang="en-US" sz="2400" b="1" dirty="0">
                <a:hlinkClick r:id="rId2"/>
              </a:rPr>
              <a:t>S20-070</a:t>
            </a:r>
            <a:r>
              <a:rPr lang="en-US" sz="2400" dirty="0">
                <a:hlinkClick r:id="rId2"/>
              </a:rPr>
              <a:t>: Kidney tissue regeneration using pulsed focused ultrasound (</a:t>
            </a:r>
            <a:r>
              <a:rPr lang="en-US" sz="2400" dirty="0" err="1">
                <a:hlinkClick r:id="rId2"/>
              </a:rPr>
              <a:t>pFUS</a:t>
            </a:r>
            <a:r>
              <a:rPr lang="en-US" sz="2400" dirty="0">
                <a:hlinkClick r:id="rId2"/>
              </a:rPr>
              <a:t>) therapy with MSCs and/or MSC-EVs</a:t>
            </a:r>
            <a:endParaRPr lang="en-US" dirty="0">
              <a:hlinkClick r:id="rId2"/>
            </a:endParaRPr>
          </a:p>
        </p:txBody>
      </p:sp>
      <p:sp>
        <p:nvSpPr>
          <p:cNvPr id="3" name="Content Placeholder 2">
            <a:extLst>
              <a:ext uri="{FF2B5EF4-FFF2-40B4-BE49-F238E27FC236}">
                <a16:creationId xmlns:a16="http://schemas.microsoft.com/office/drawing/2014/main" id="{E2921267-FD6B-F3F9-CCFB-46798342CF34}"/>
              </a:ext>
            </a:extLst>
          </p:cNvPr>
          <p:cNvSpPr>
            <a:spLocks noGrp="1"/>
          </p:cNvSpPr>
          <p:nvPr>
            <p:ph idx="1"/>
          </p:nvPr>
        </p:nvSpPr>
        <p:spPr>
          <a:xfrm>
            <a:off x="1265768" y="1204914"/>
            <a:ext cx="4024689" cy="5018087"/>
          </a:xfrm>
        </p:spPr>
        <p:txBody>
          <a:bodyPr>
            <a:normAutofit/>
          </a:bodyPr>
          <a:lstStyle/>
          <a:p>
            <a:r>
              <a:rPr lang="en-US" b="1" dirty="0"/>
              <a:t>Summary: </a:t>
            </a:r>
            <a:r>
              <a:rPr lang="en-US" dirty="0"/>
              <a:t>A method of treating acute kidney disease (AKI) by administering </a:t>
            </a:r>
            <a:r>
              <a:rPr lang="en-US" dirty="0" err="1"/>
              <a:t>pFUS</a:t>
            </a:r>
            <a:r>
              <a:rPr lang="en-US" dirty="0"/>
              <a:t> with therapeutic MSCs or MSC-derived extracellular vehicles (EVs, sometimes exosomes or Exo). The </a:t>
            </a:r>
            <a:r>
              <a:rPr lang="en-US" dirty="0" err="1"/>
              <a:t>pFUS</a:t>
            </a:r>
            <a:r>
              <a:rPr lang="en-US" dirty="0"/>
              <a:t> are added to enhance the function of EVs.</a:t>
            </a:r>
          </a:p>
          <a:p>
            <a:pPr lvl="1"/>
            <a:endParaRPr lang="en-US" dirty="0"/>
          </a:p>
          <a:p>
            <a:r>
              <a:rPr lang="en-US" dirty="0"/>
              <a:t>Patent: </a:t>
            </a:r>
            <a:r>
              <a:rPr lang="en-US" sz="1800" dirty="0">
                <a:effectLst/>
                <a:hlinkClick r:id="rId3"/>
              </a:rPr>
              <a:t>PCT published 2021</a:t>
            </a:r>
            <a:endParaRPr lang="en-US" dirty="0"/>
          </a:p>
          <a:p>
            <a:endParaRPr lang="en-US" dirty="0"/>
          </a:p>
          <a:p>
            <a:pPr rtl="0" fontAlgn="b"/>
            <a:r>
              <a:rPr lang="en-US" dirty="0"/>
              <a:t>Publication: </a:t>
            </a:r>
            <a:r>
              <a:rPr lang="en-US" sz="1800" i="1" dirty="0">
                <a:hlinkClick r:id="rId4"/>
              </a:rPr>
              <a:t>Stem Cell Res </a:t>
            </a:r>
            <a:r>
              <a:rPr lang="en-US" sz="1800" i="1" dirty="0" err="1">
                <a:hlinkClick r:id="rId4"/>
              </a:rPr>
              <a:t>Ther</a:t>
            </a:r>
            <a:r>
              <a:rPr lang="en-US" sz="1800" dirty="0">
                <a:hlinkClick r:id="rId4"/>
              </a:rPr>
              <a:t>, 2020</a:t>
            </a:r>
            <a:endParaRPr lang="en-US" sz="1800" dirty="0">
              <a:effectLst/>
            </a:endParaRPr>
          </a:p>
          <a:p>
            <a:endParaRPr lang="en-US" dirty="0"/>
          </a:p>
          <a:p>
            <a:r>
              <a:rPr lang="en-US" dirty="0"/>
              <a:t>Stage of Development: </a:t>
            </a:r>
            <a:r>
              <a:rPr lang="en-US" sz="1800" b="0" i="1" u="none" strike="noStrike" cap="none" dirty="0">
                <a:solidFill>
                  <a:schemeClr val="tx1"/>
                </a:solidFill>
                <a:effectLst/>
                <a:latin typeface="+mn-lt"/>
                <a:ea typeface="+mn-ea"/>
                <a:cs typeface="+mn-cs"/>
                <a:sym typeface="Arial"/>
              </a:rPr>
              <a:t>In vivo </a:t>
            </a:r>
            <a:r>
              <a:rPr lang="en-US" sz="1800" b="0" i="0" u="none" strike="noStrike" cap="none" dirty="0">
                <a:solidFill>
                  <a:schemeClr val="tx1"/>
                </a:solidFill>
                <a:effectLst/>
                <a:latin typeface="+mn-lt"/>
                <a:ea typeface="+mn-ea"/>
                <a:cs typeface="+mn-cs"/>
                <a:sym typeface="Arial"/>
              </a:rPr>
              <a:t>data</a:t>
            </a:r>
            <a:endParaRPr lang="en-US" sz="1800" b="0" i="1" u="none" strike="noStrike" cap="none" dirty="0">
              <a:solidFill>
                <a:schemeClr val="tx1"/>
              </a:solidFill>
              <a:effectLst/>
              <a:latin typeface="+mn-lt"/>
              <a:ea typeface="+mn-ea"/>
              <a:cs typeface="+mn-cs"/>
              <a:sym typeface="Arial"/>
            </a:endParaRPr>
          </a:p>
        </p:txBody>
      </p:sp>
      <p:pic>
        <p:nvPicPr>
          <p:cNvPr id="5" name="Picture 4" descr="A graph of different colored bars&#10;&#10;Description automatically generated with medium confidence">
            <a:extLst>
              <a:ext uri="{FF2B5EF4-FFF2-40B4-BE49-F238E27FC236}">
                <a16:creationId xmlns:a16="http://schemas.microsoft.com/office/drawing/2014/main" id="{20C2C691-8A8C-8750-901B-46D78DC54ECA}"/>
              </a:ext>
            </a:extLst>
          </p:cNvPr>
          <p:cNvPicPr>
            <a:picLocks noChangeAspect="1"/>
          </p:cNvPicPr>
          <p:nvPr/>
        </p:nvPicPr>
        <p:blipFill>
          <a:blip r:embed="rId5"/>
          <a:stretch>
            <a:fillRect/>
          </a:stretch>
        </p:blipFill>
        <p:spPr>
          <a:xfrm>
            <a:off x="5399420" y="1611086"/>
            <a:ext cx="3626276" cy="1798936"/>
          </a:xfrm>
          <a:prstGeom prst="rect">
            <a:avLst/>
          </a:prstGeom>
        </p:spPr>
      </p:pic>
      <p:pic>
        <p:nvPicPr>
          <p:cNvPr id="7" name="Picture 6" descr="A graph of survival and a few other graphs&#10;&#10;Description automatically generated with medium confidence">
            <a:extLst>
              <a:ext uri="{FF2B5EF4-FFF2-40B4-BE49-F238E27FC236}">
                <a16:creationId xmlns:a16="http://schemas.microsoft.com/office/drawing/2014/main" id="{7D9D066F-DB9D-D9BB-43D5-4836C570B3CC}"/>
              </a:ext>
            </a:extLst>
          </p:cNvPr>
          <p:cNvPicPr>
            <a:picLocks noChangeAspect="1"/>
          </p:cNvPicPr>
          <p:nvPr/>
        </p:nvPicPr>
        <p:blipFill>
          <a:blip r:embed="rId6"/>
          <a:stretch>
            <a:fillRect/>
          </a:stretch>
        </p:blipFill>
        <p:spPr>
          <a:xfrm>
            <a:off x="6857229" y="3538191"/>
            <a:ext cx="2413441" cy="2581820"/>
          </a:xfrm>
          <a:prstGeom prst="rect">
            <a:avLst/>
          </a:prstGeom>
        </p:spPr>
      </p:pic>
      <p:pic>
        <p:nvPicPr>
          <p:cNvPr id="9" name="Picture 8" descr="A graph of a weight scale&#10;&#10;Description automatically generated with medium confidence">
            <a:extLst>
              <a:ext uri="{FF2B5EF4-FFF2-40B4-BE49-F238E27FC236}">
                <a16:creationId xmlns:a16="http://schemas.microsoft.com/office/drawing/2014/main" id="{51BAD782-8822-9F63-FB45-33A092AB9E49}"/>
              </a:ext>
            </a:extLst>
          </p:cNvPr>
          <p:cNvPicPr>
            <a:picLocks noChangeAspect="1"/>
          </p:cNvPicPr>
          <p:nvPr/>
        </p:nvPicPr>
        <p:blipFill>
          <a:blip r:embed="rId7"/>
          <a:stretch>
            <a:fillRect/>
          </a:stretch>
        </p:blipFill>
        <p:spPr>
          <a:xfrm>
            <a:off x="9270670" y="3641824"/>
            <a:ext cx="2706943" cy="2478187"/>
          </a:xfrm>
          <a:prstGeom prst="rect">
            <a:avLst/>
          </a:prstGeom>
        </p:spPr>
      </p:pic>
      <p:pic>
        <p:nvPicPr>
          <p:cNvPr id="11" name="Picture 10" descr="A graph of numbers and symbols&#10;&#10;Description automatically generated with medium confidence">
            <a:extLst>
              <a:ext uri="{FF2B5EF4-FFF2-40B4-BE49-F238E27FC236}">
                <a16:creationId xmlns:a16="http://schemas.microsoft.com/office/drawing/2014/main" id="{89E32356-C73E-6AA2-97A7-091A86A143CB}"/>
              </a:ext>
            </a:extLst>
          </p:cNvPr>
          <p:cNvPicPr>
            <a:picLocks noChangeAspect="1"/>
          </p:cNvPicPr>
          <p:nvPr/>
        </p:nvPicPr>
        <p:blipFill>
          <a:blip r:embed="rId8"/>
          <a:stretch>
            <a:fillRect/>
          </a:stretch>
        </p:blipFill>
        <p:spPr>
          <a:xfrm>
            <a:off x="8926286" y="1038754"/>
            <a:ext cx="3051327" cy="2597410"/>
          </a:xfrm>
          <a:prstGeom prst="rect">
            <a:avLst/>
          </a:prstGeom>
        </p:spPr>
      </p:pic>
    </p:spTree>
    <p:extLst>
      <p:ext uri="{BB962C8B-B14F-4D97-AF65-F5344CB8AC3E}">
        <p14:creationId xmlns:p14="http://schemas.microsoft.com/office/powerpoint/2010/main" val="1176260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866EF4-157B-B456-AD0E-053620F0AB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D8822C-EC4A-22A4-B801-A8960095D11B}"/>
              </a:ext>
            </a:extLst>
          </p:cNvPr>
          <p:cNvSpPr>
            <a:spLocks noGrp="1"/>
          </p:cNvSpPr>
          <p:nvPr>
            <p:ph type="title"/>
          </p:nvPr>
        </p:nvSpPr>
        <p:spPr/>
        <p:txBody>
          <a:bodyPr/>
          <a:lstStyle/>
          <a:p>
            <a:pPr marL="0" indent="0">
              <a:buNone/>
            </a:pPr>
            <a:r>
              <a:rPr lang="en-US" sz="2400" b="1" dirty="0">
                <a:hlinkClick r:id="rId2"/>
              </a:rPr>
              <a:t>S21-374</a:t>
            </a:r>
            <a:r>
              <a:rPr lang="en-US" sz="2400" dirty="0">
                <a:hlinkClick r:id="rId2"/>
              </a:rPr>
              <a:t>: Targeted locoregional delivery of therapeutic extracellular vesicles with enhanced bioenergetic profile </a:t>
            </a:r>
          </a:p>
        </p:txBody>
      </p:sp>
      <p:sp>
        <p:nvSpPr>
          <p:cNvPr id="3" name="Content Placeholder 2">
            <a:extLst>
              <a:ext uri="{FF2B5EF4-FFF2-40B4-BE49-F238E27FC236}">
                <a16:creationId xmlns:a16="http://schemas.microsoft.com/office/drawing/2014/main" id="{40074408-0447-C5A4-5412-49CCBBB2FA19}"/>
              </a:ext>
            </a:extLst>
          </p:cNvPr>
          <p:cNvSpPr>
            <a:spLocks noGrp="1"/>
          </p:cNvSpPr>
          <p:nvPr>
            <p:ph idx="1"/>
          </p:nvPr>
        </p:nvSpPr>
        <p:spPr>
          <a:xfrm>
            <a:off x="1265768" y="1204914"/>
            <a:ext cx="3828746" cy="5018087"/>
          </a:xfrm>
        </p:spPr>
        <p:txBody>
          <a:bodyPr>
            <a:normAutofit/>
          </a:bodyPr>
          <a:lstStyle/>
          <a:p>
            <a:r>
              <a:rPr lang="en-US" b="1" dirty="0"/>
              <a:t>Summary: </a:t>
            </a:r>
            <a:r>
              <a:rPr lang="en-US" dirty="0"/>
              <a:t>A method of treating disease by administering EVs derived from MSCs  pre-treated with </a:t>
            </a:r>
            <a:r>
              <a:rPr lang="en-US" dirty="0" err="1"/>
              <a:t>pFUS</a:t>
            </a:r>
            <a:r>
              <a:rPr lang="en-US" dirty="0"/>
              <a:t>. Tested in acute respiratory disease and acute kidney disease.</a:t>
            </a:r>
          </a:p>
          <a:p>
            <a:endParaRPr lang="en-US" dirty="0"/>
          </a:p>
          <a:p>
            <a:r>
              <a:rPr lang="en-US" dirty="0"/>
              <a:t>Patent: </a:t>
            </a:r>
            <a:r>
              <a:rPr lang="en-US" sz="1800" dirty="0">
                <a:effectLst/>
                <a:hlinkClick r:id="rId3"/>
              </a:rPr>
              <a:t>PCT published 2023</a:t>
            </a:r>
            <a:endParaRPr lang="en-US" dirty="0"/>
          </a:p>
          <a:p>
            <a:r>
              <a:rPr lang="en-US" dirty="0"/>
              <a:t> </a:t>
            </a:r>
          </a:p>
          <a:p>
            <a:r>
              <a:rPr lang="en-US" dirty="0"/>
              <a:t>Publication: No publication</a:t>
            </a:r>
          </a:p>
          <a:p>
            <a:endParaRPr lang="en-US" dirty="0"/>
          </a:p>
          <a:p>
            <a:r>
              <a:rPr lang="en-US" dirty="0"/>
              <a:t>Stage of Development: </a:t>
            </a:r>
            <a:r>
              <a:rPr lang="en-US" sz="1800" b="0" i="1" u="none" strike="noStrike" cap="none" dirty="0">
                <a:solidFill>
                  <a:schemeClr val="tx1"/>
                </a:solidFill>
                <a:effectLst/>
                <a:latin typeface="+mn-lt"/>
                <a:ea typeface="+mn-ea"/>
                <a:cs typeface="+mn-cs"/>
                <a:sym typeface="Arial"/>
              </a:rPr>
              <a:t>In vivo </a:t>
            </a:r>
            <a:r>
              <a:rPr lang="en-US" sz="1800" b="0" i="0" u="none" strike="noStrike" cap="none" dirty="0">
                <a:solidFill>
                  <a:schemeClr val="tx1"/>
                </a:solidFill>
                <a:effectLst/>
                <a:latin typeface="+mn-lt"/>
                <a:ea typeface="+mn-ea"/>
                <a:cs typeface="+mn-cs"/>
                <a:sym typeface="Arial"/>
              </a:rPr>
              <a:t>data</a:t>
            </a:r>
            <a:endParaRPr lang="en-US" sz="1800" b="0" i="1" u="none" strike="noStrike" cap="none" dirty="0">
              <a:solidFill>
                <a:schemeClr val="tx1"/>
              </a:solidFill>
              <a:effectLst/>
              <a:latin typeface="+mn-lt"/>
              <a:ea typeface="+mn-ea"/>
              <a:cs typeface="+mn-cs"/>
              <a:sym typeface="Arial"/>
            </a:endParaRPr>
          </a:p>
        </p:txBody>
      </p:sp>
      <p:pic>
        <p:nvPicPr>
          <p:cNvPr id="5" name="Picture 4" descr="A graph of a number of cells&#10;&#10;Description automatically generated with medium confidence">
            <a:extLst>
              <a:ext uri="{FF2B5EF4-FFF2-40B4-BE49-F238E27FC236}">
                <a16:creationId xmlns:a16="http://schemas.microsoft.com/office/drawing/2014/main" id="{524F9DA3-1A9E-89CA-06FD-99BD2979E5B6}"/>
              </a:ext>
            </a:extLst>
          </p:cNvPr>
          <p:cNvPicPr>
            <a:picLocks noChangeAspect="1"/>
          </p:cNvPicPr>
          <p:nvPr/>
        </p:nvPicPr>
        <p:blipFill>
          <a:blip r:embed="rId4"/>
          <a:stretch>
            <a:fillRect/>
          </a:stretch>
        </p:blipFill>
        <p:spPr>
          <a:xfrm>
            <a:off x="5962996" y="1596986"/>
            <a:ext cx="2636718" cy="2725028"/>
          </a:xfrm>
          <a:prstGeom prst="rect">
            <a:avLst/>
          </a:prstGeom>
        </p:spPr>
      </p:pic>
      <p:sp>
        <p:nvSpPr>
          <p:cNvPr id="11" name="TextBox 10">
            <a:extLst>
              <a:ext uri="{FF2B5EF4-FFF2-40B4-BE49-F238E27FC236}">
                <a16:creationId xmlns:a16="http://schemas.microsoft.com/office/drawing/2014/main" id="{5A451209-A41B-B649-D3AD-E620DA00AC64}"/>
              </a:ext>
            </a:extLst>
          </p:cNvPr>
          <p:cNvSpPr txBox="1"/>
          <p:nvPr/>
        </p:nvSpPr>
        <p:spPr>
          <a:xfrm>
            <a:off x="6193973" y="4427566"/>
            <a:ext cx="4996542" cy="954107"/>
          </a:xfrm>
          <a:prstGeom prst="rect">
            <a:avLst/>
          </a:prstGeom>
          <a:noFill/>
        </p:spPr>
        <p:txBody>
          <a:bodyPr wrap="square">
            <a:spAutoFit/>
          </a:bodyPr>
          <a:lstStyle/>
          <a:p>
            <a:r>
              <a:rPr lang="en-US" b="0" i="0" dirty="0">
                <a:solidFill>
                  <a:srgbClr val="1A1A1A"/>
                </a:solidFill>
                <a:effectLst/>
                <a:highlight>
                  <a:srgbClr val="FFFFFF"/>
                </a:highlight>
                <a:latin typeface="simplon"/>
              </a:rPr>
              <a:t>ATP production in neurons after inflammatory cocktail (TNF a and IFN-y) treatment where </a:t>
            </a:r>
            <a:r>
              <a:rPr lang="en-US" b="0" i="0" dirty="0" err="1">
                <a:solidFill>
                  <a:srgbClr val="1A1A1A"/>
                </a:solidFill>
                <a:effectLst/>
                <a:highlight>
                  <a:srgbClr val="FFFFFF"/>
                </a:highlight>
                <a:latin typeface="simplon"/>
              </a:rPr>
              <a:t>pFUS</a:t>
            </a:r>
            <a:r>
              <a:rPr lang="en-US" b="0" i="0" dirty="0">
                <a:solidFill>
                  <a:srgbClr val="1A1A1A"/>
                </a:solidFill>
                <a:effectLst/>
                <a:highlight>
                  <a:srgbClr val="FFFFFF"/>
                </a:highlight>
                <a:latin typeface="simplon"/>
              </a:rPr>
              <a:t>-UC-MSCs showed improvement in ATP generation compared to UC-MSC-EVs and reduced the cell death suggested by decrease in necrosis </a:t>
            </a:r>
            <a:endParaRPr lang="en-US" dirty="0"/>
          </a:p>
        </p:txBody>
      </p:sp>
      <p:pic>
        <p:nvPicPr>
          <p:cNvPr id="13" name="Picture 12" descr="A graph of a number of cells&#10;&#10;Description automatically generated">
            <a:extLst>
              <a:ext uri="{FF2B5EF4-FFF2-40B4-BE49-F238E27FC236}">
                <a16:creationId xmlns:a16="http://schemas.microsoft.com/office/drawing/2014/main" id="{A931D899-B4B3-83AA-0F8D-DAC13B5DF365}"/>
              </a:ext>
            </a:extLst>
          </p:cNvPr>
          <p:cNvPicPr>
            <a:picLocks noChangeAspect="1"/>
          </p:cNvPicPr>
          <p:nvPr/>
        </p:nvPicPr>
        <p:blipFill>
          <a:blip r:embed="rId5"/>
          <a:stretch>
            <a:fillRect/>
          </a:stretch>
        </p:blipFill>
        <p:spPr>
          <a:xfrm>
            <a:off x="8599713" y="1596986"/>
            <a:ext cx="2736383" cy="2725028"/>
          </a:xfrm>
          <a:prstGeom prst="rect">
            <a:avLst/>
          </a:prstGeom>
        </p:spPr>
      </p:pic>
    </p:spTree>
    <p:extLst>
      <p:ext uri="{BB962C8B-B14F-4D97-AF65-F5344CB8AC3E}">
        <p14:creationId xmlns:p14="http://schemas.microsoft.com/office/powerpoint/2010/main" val="6792036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1BEBA52-92CE-D166-33EC-1813B14916F6}"/>
              </a:ext>
            </a:extLst>
          </p:cNvPr>
          <p:cNvSpPr>
            <a:spLocks noGrp="1"/>
          </p:cNvSpPr>
          <p:nvPr>
            <p:ph type="sldNum" sz="quarter" idx="12"/>
          </p:nvPr>
        </p:nvSpPr>
        <p:spPr/>
        <p:txBody>
          <a:bodyPr/>
          <a:lstStyle/>
          <a:p>
            <a:pPr algn="r"/>
            <a:fld id="{F7340B6C-CA73-B044-A89C-37F5E5CDE01B}" type="slidenum">
              <a:rPr lang="en-US" smtClean="0"/>
              <a:pPr algn="r"/>
              <a:t>18</a:t>
            </a:fld>
            <a:endParaRPr lang="en-US" dirty="0"/>
          </a:p>
        </p:txBody>
      </p:sp>
      <p:sp>
        <p:nvSpPr>
          <p:cNvPr id="4" name="Text Placeholder 3">
            <a:extLst>
              <a:ext uri="{FF2B5EF4-FFF2-40B4-BE49-F238E27FC236}">
                <a16:creationId xmlns:a16="http://schemas.microsoft.com/office/drawing/2014/main" id="{16EFB794-99A3-A6DD-5B25-489C08CBFAF5}"/>
              </a:ext>
            </a:extLst>
          </p:cNvPr>
          <p:cNvSpPr>
            <a:spLocks noGrp="1"/>
          </p:cNvSpPr>
          <p:nvPr>
            <p:ph type="body" sz="quarter" idx="13"/>
          </p:nvPr>
        </p:nvSpPr>
        <p:spPr/>
        <p:txBody>
          <a:bodyPr>
            <a:normAutofit/>
          </a:bodyPr>
          <a:lstStyle/>
          <a:p>
            <a:pPr marL="514350" indent="-285750">
              <a:buFont typeface="Arial" panose="020B0604020202020204" pitchFamily="34" charset="0"/>
              <a:buChar char="•"/>
            </a:pPr>
            <a:r>
              <a:rPr lang="en-US" sz="2000" b="1" dirty="0"/>
              <a:t>Licensees</a:t>
            </a:r>
            <a:r>
              <a:rPr lang="en-US" sz="2000" dirty="0"/>
              <a:t> to commercialize one or more of these technologies</a:t>
            </a:r>
          </a:p>
          <a:p>
            <a:pPr marL="514350" indent="-285750">
              <a:buFont typeface="Arial" panose="020B0604020202020204" pitchFamily="34" charset="0"/>
              <a:buChar char="•"/>
            </a:pPr>
            <a:endParaRPr lang="en-US" sz="2000" dirty="0"/>
          </a:p>
          <a:p>
            <a:pPr marL="514350" indent="-285750">
              <a:buFont typeface="Arial" panose="020B0604020202020204" pitchFamily="34" charset="0"/>
              <a:buChar char="•"/>
            </a:pPr>
            <a:r>
              <a:rPr lang="en-US" sz="2000" b="1" dirty="0"/>
              <a:t>Research partners/sponsors </a:t>
            </a:r>
            <a:r>
              <a:rPr lang="en-US" sz="2000" dirty="0"/>
              <a:t>to develop and commercialize one or more of these technologies</a:t>
            </a:r>
          </a:p>
          <a:p>
            <a:pPr marL="514350" indent="-285750">
              <a:buFont typeface="Arial" panose="020B0604020202020204" pitchFamily="34" charset="0"/>
              <a:buChar char="•"/>
            </a:pPr>
            <a:endParaRPr lang="en-US" sz="2000" dirty="0"/>
          </a:p>
          <a:p>
            <a:pPr marL="514350" indent="-285750">
              <a:buFont typeface="Arial" panose="020B0604020202020204" pitchFamily="34" charset="0"/>
              <a:buChar char="•"/>
            </a:pPr>
            <a:r>
              <a:rPr lang="en-US" sz="2000" b="1" dirty="0"/>
              <a:t>Investors</a:t>
            </a:r>
            <a:r>
              <a:rPr lang="en-US" sz="2000" dirty="0"/>
              <a:t> to help fund and support the creation of a start-up company around one or more of these technologies</a:t>
            </a:r>
          </a:p>
        </p:txBody>
      </p:sp>
      <p:sp>
        <p:nvSpPr>
          <p:cNvPr id="5" name="Title 1">
            <a:extLst>
              <a:ext uri="{FF2B5EF4-FFF2-40B4-BE49-F238E27FC236}">
                <a16:creationId xmlns:a16="http://schemas.microsoft.com/office/drawing/2014/main" id="{2CF8DC15-1951-32BD-E9CE-41B062895994}"/>
              </a:ext>
            </a:extLst>
          </p:cNvPr>
          <p:cNvSpPr>
            <a:spLocks noGrp="1"/>
          </p:cNvSpPr>
          <p:nvPr>
            <p:ph type="title"/>
          </p:nvPr>
        </p:nvSpPr>
        <p:spPr>
          <a:xfrm>
            <a:off x="1265035" y="479389"/>
            <a:ext cx="10277149" cy="650699"/>
          </a:xfrm>
        </p:spPr>
        <p:txBody>
          <a:bodyPr/>
          <a:lstStyle/>
          <a:p>
            <a:r>
              <a:rPr lang="en-US" dirty="0"/>
              <a:t>For these novel IRIS lab technologies, </a:t>
            </a:r>
            <a:r>
              <a:rPr lang="en-US" b="1" dirty="0"/>
              <a:t>Stanford is seeking</a:t>
            </a:r>
            <a:r>
              <a:rPr lang="en-US" dirty="0"/>
              <a:t>:</a:t>
            </a:r>
          </a:p>
        </p:txBody>
      </p:sp>
    </p:spTree>
    <p:extLst>
      <p:ext uri="{BB962C8B-B14F-4D97-AF65-F5344CB8AC3E}">
        <p14:creationId xmlns:p14="http://schemas.microsoft.com/office/powerpoint/2010/main" val="8109232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72"/>
        <p:cNvGrpSpPr/>
        <p:nvPr/>
      </p:nvGrpSpPr>
      <p:grpSpPr>
        <a:xfrm>
          <a:off x="0" y="0"/>
          <a:ext cx="0" cy="0"/>
          <a:chOff x="0" y="0"/>
          <a:chExt cx="0" cy="0"/>
        </a:xfrm>
      </p:grpSpPr>
      <p:sp>
        <p:nvSpPr>
          <p:cNvPr id="573" name="Google Shape;573;p57"/>
          <p:cNvSpPr txBox="1">
            <a:spLocks noGrp="1"/>
          </p:cNvSpPr>
          <p:nvPr>
            <p:ph type="title"/>
          </p:nvPr>
        </p:nvSpPr>
        <p:spPr>
          <a:xfrm>
            <a:off x="1356000" y="638340"/>
            <a:ext cx="9479880" cy="1098000"/>
          </a:xfrm>
          <a:prstGeom prst="rect">
            <a:avLst/>
          </a:prstGeom>
          <a:noFill/>
          <a:ln>
            <a:noFill/>
          </a:ln>
        </p:spPr>
        <p:txBody>
          <a:bodyPr spcFirstLastPara="1" wrap="square" lIns="0" tIns="54840" rIns="0" bIns="54840" anchor="ctr" anchorCtr="0">
            <a:normAutofit/>
          </a:bodyPr>
          <a:lstStyle/>
          <a:p>
            <a:pPr algn="ctr">
              <a:buSzPts val="3200"/>
            </a:pPr>
            <a:r>
              <a:rPr lang="en-US" b="1" dirty="0"/>
              <a:t>Contact Us</a:t>
            </a:r>
            <a:endParaRPr b="1" dirty="0"/>
          </a:p>
        </p:txBody>
      </p:sp>
      <p:cxnSp>
        <p:nvCxnSpPr>
          <p:cNvPr id="574" name="Google Shape;574;p57"/>
          <p:cNvCxnSpPr/>
          <p:nvPr/>
        </p:nvCxnSpPr>
        <p:spPr>
          <a:xfrm>
            <a:off x="993648" y="6356351"/>
            <a:ext cx="10204560" cy="0"/>
          </a:xfrm>
          <a:prstGeom prst="straightConnector1">
            <a:avLst/>
          </a:prstGeom>
          <a:noFill/>
          <a:ln w="9525" cap="flat" cmpd="sng">
            <a:solidFill>
              <a:srgbClr val="7F7F7F"/>
            </a:solidFill>
            <a:prstDash val="solid"/>
            <a:miter lim="800000"/>
            <a:headEnd type="none" w="sm" len="sm"/>
            <a:tailEnd type="none" w="sm" len="sm"/>
          </a:ln>
        </p:spPr>
      </p:cxnSp>
      <p:sp>
        <p:nvSpPr>
          <p:cNvPr id="575" name="Google Shape;575;p57"/>
          <p:cNvSpPr txBox="1">
            <a:spLocks noGrp="1"/>
          </p:cNvSpPr>
          <p:nvPr>
            <p:ph type="sldNum" idx="12"/>
          </p:nvPr>
        </p:nvSpPr>
        <p:spPr>
          <a:xfrm>
            <a:off x="8729472" y="6356351"/>
            <a:ext cx="2468880" cy="365040"/>
          </a:xfrm>
          <a:prstGeom prst="rect">
            <a:avLst/>
          </a:prstGeom>
        </p:spPr>
        <p:txBody>
          <a:bodyPr spcFirstLastPara="1" wrap="square" lIns="109710" tIns="54840" rIns="109710" bIns="54840" anchor="ctr" anchorCtr="0">
            <a:noAutofit/>
          </a:bodyPr>
          <a:lstStyle/>
          <a:p>
            <a:fld id="{00000000-1234-1234-1234-123412341234}" type="slidenum">
              <a:rPr lang="en-US"/>
              <a:pPr/>
              <a:t>19</a:t>
            </a:fld>
            <a:endParaRPr/>
          </a:p>
        </p:txBody>
      </p:sp>
      <p:sp>
        <p:nvSpPr>
          <p:cNvPr id="576" name="Google Shape;576;p57"/>
          <p:cNvSpPr/>
          <p:nvPr/>
        </p:nvSpPr>
        <p:spPr>
          <a:xfrm>
            <a:off x="3409265" y="2512315"/>
            <a:ext cx="5373360" cy="2326680"/>
          </a:xfrm>
          <a:prstGeom prst="rect">
            <a:avLst/>
          </a:prstGeom>
          <a:noFill/>
          <a:ln>
            <a:noFill/>
          </a:ln>
        </p:spPr>
        <p:txBody>
          <a:bodyPr spcFirstLastPara="1" wrap="square" lIns="109710" tIns="54840" rIns="109710" bIns="54840" anchor="ctr" anchorCtr="0">
            <a:noAutofit/>
          </a:bodyPr>
          <a:lstStyle/>
          <a:p>
            <a:pPr algn="ctr">
              <a:buSzPts val="2000"/>
            </a:pPr>
            <a:r>
              <a:rPr lang="en-US" sz="2400" dirty="0">
                <a:latin typeface="Source Sans Pro"/>
                <a:ea typeface="Source Sans Pro"/>
                <a:cs typeface="Source Sans Pro"/>
                <a:sym typeface="Source Sans Pro"/>
              </a:rPr>
              <a:t>415 Broadway Street, 2nd Floor, </a:t>
            </a:r>
            <a:endParaRPr sz="1680" dirty="0">
              <a:latin typeface="Source Sans Pro"/>
              <a:ea typeface="Source Sans Pro"/>
              <a:cs typeface="Source Sans Pro"/>
              <a:sym typeface="Source Sans Pro"/>
            </a:endParaRPr>
          </a:p>
          <a:p>
            <a:pPr algn="ctr">
              <a:buSzPts val="2000"/>
            </a:pPr>
            <a:r>
              <a:rPr lang="en-US" sz="2400" dirty="0">
                <a:latin typeface="Source Sans Pro"/>
                <a:ea typeface="Source Sans Pro"/>
                <a:cs typeface="Source Sans Pro"/>
                <a:sym typeface="Source Sans Pro"/>
              </a:rPr>
              <a:t>Redwood City, CA 94063</a:t>
            </a:r>
            <a:endParaRPr sz="1680" dirty="0">
              <a:latin typeface="Source Sans Pro"/>
              <a:ea typeface="Source Sans Pro"/>
              <a:cs typeface="Source Sans Pro"/>
              <a:sym typeface="Source Sans Pro"/>
            </a:endParaRPr>
          </a:p>
          <a:p>
            <a:pPr algn="ctr">
              <a:buSzPts val="2000"/>
            </a:pPr>
            <a:r>
              <a:rPr lang="en-US" sz="2400" u="sng" dirty="0">
                <a:solidFill>
                  <a:schemeClr val="hlink"/>
                </a:solidFill>
                <a:latin typeface="Source Sans Pro"/>
                <a:ea typeface="Source Sans Pro"/>
                <a:cs typeface="Source Sans Pro"/>
                <a:sym typeface="Source Sans Pro"/>
                <a:hlinkClick r:id="rId3"/>
              </a:rPr>
              <a:t>otl.stanford.edu</a:t>
            </a:r>
            <a:endParaRPr sz="2400" dirty="0">
              <a:solidFill>
                <a:srgbClr val="3333FF"/>
              </a:solidFill>
              <a:latin typeface="Source Sans Pro"/>
              <a:ea typeface="Source Sans Pro"/>
              <a:cs typeface="Source Sans Pro"/>
              <a:sym typeface="Source Sans Pro"/>
            </a:endParaRPr>
          </a:p>
          <a:p>
            <a:pPr algn="ctr">
              <a:buSzPts val="2000"/>
            </a:pPr>
            <a:r>
              <a:rPr lang="en-US" sz="2400" u="sng" dirty="0">
                <a:solidFill>
                  <a:schemeClr val="hlink"/>
                </a:solidFill>
                <a:latin typeface="Source Sans Pro"/>
                <a:ea typeface="Source Sans Pro"/>
                <a:cs typeface="Source Sans Pro"/>
                <a:sym typeface="Source Sans Pro"/>
                <a:hlinkClick r:id="rId4"/>
              </a:rPr>
              <a:t>otl-connect@stanford.edu</a:t>
            </a:r>
            <a:endParaRPr sz="2400" dirty="0">
              <a:solidFill>
                <a:srgbClr val="3333FF"/>
              </a:solidFill>
              <a:latin typeface="Source Sans Pro"/>
              <a:ea typeface="Source Sans Pro"/>
              <a:cs typeface="Source Sans Pro"/>
              <a:sym typeface="Source Sans Pro"/>
            </a:endParaRPr>
          </a:p>
        </p:txBody>
      </p:sp>
      <p:pic>
        <p:nvPicPr>
          <p:cNvPr id="577" name="Google Shape;577;p57"/>
          <p:cNvPicPr preferRelativeResize="0"/>
          <p:nvPr/>
        </p:nvPicPr>
        <p:blipFill>
          <a:blip r:embed="rId5">
            <a:alphaModFix/>
          </a:blip>
          <a:stretch>
            <a:fillRect/>
          </a:stretch>
        </p:blipFill>
        <p:spPr>
          <a:xfrm>
            <a:off x="2869201" y="1846146"/>
            <a:ext cx="6453601" cy="939421"/>
          </a:xfrm>
          <a:prstGeom prst="rect">
            <a:avLst/>
          </a:prstGeom>
          <a:noFill/>
          <a:ln>
            <a:noFill/>
          </a:ln>
        </p:spPr>
      </p:pic>
      <p:pic>
        <p:nvPicPr>
          <p:cNvPr id="578" name="Google Shape;578;p57">
            <a:hlinkClick r:id="rId6"/>
          </p:cNvPr>
          <p:cNvPicPr preferRelativeResize="0"/>
          <p:nvPr/>
        </p:nvPicPr>
        <p:blipFill rotWithShape="1">
          <a:blip r:embed="rId7">
            <a:alphaModFix/>
          </a:blip>
          <a:srcRect l="7670" r="7670"/>
          <a:stretch/>
        </p:blipFill>
        <p:spPr>
          <a:xfrm>
            <a:off x="3392480" y="4686265"/>
            <a:ext cx="1033258" cy="1220492"/>
          </a:xfrm>
          <a:prstGeom prst="rect">
            <a:avLst/>
          </a:prstGeom>
          <a:noFill/>
          <a:ln>
            <a:noFill/>
          </a:ln>
        </p:spPr>
      </p:pic>
      <p:pic>
        <p:nvPicPr>
          <p:cNvPr id="579" name="Google Shape;579;p57">
            <a:hlinkClick r:id="rId8"/>
          </p:cNvPr>
          <p:cNvPicPr preferRelativeResize="0"/>
          <p:nvPr/>
        </p:nvPicPr>
        <p:blipFill rotWithShape="1">
          <a:blip r:embed="rId9">
            <a:alphaModFix/>
          </a:blip>
          <a:srcRect l="28835" r="28835" b="9698"/>
          <a:stretch/>
        </p:blipFill>
        <p:spPr>
          <a:xfrm>
            <a:off x="4635870" y="4900514"/>
            <a:ext cx="742320" cy="792000"/>
          </a:xfrm>
          <a:prstGeom prst="roundRect">
            <a:avLst>
              <a:gd name="adj" fmla="val 28049"/>
            </a:avLst>
          </a:prstGeom>
          <a:noFill/>
          <a:ln>
            <a:noFill/>
          </a:ln>
        </p:spPr>
      </p:pic>
      <p:sp>
        <p:nvSpPr>
          <p:cNvPr id="580" name="Google Shape;580;p57">
            <a:hlinkClick r:id="rId10"/>
          </p:cNvPr>
          <p:cNvSpPr/>
          <p:nvPr/>
        </p:nvSpPr>
        <p:spPr>
          <a:xfrm>
            <a:off x="5795010" y="4900499"/>
            <a:ext cx="1710720" cy="792000"/>
          </a:xfrm>
          <a:prstGeom prst="roundRect">
            <a:avLst>
              <a:gd name="adj" fmla="val 16667"/>
            </a:avLst>
          </a:prstGeom>
          <a:solidFill>
            <a:srgbClr val="A4001D"/>
          </a:solidFill>
          <a:ln>
            <a:noFill/>
          </a:ln>
        </p:spPr>
        <p:txBody>
          <a:bodyPr spcFirstLastPara="1" wrap="square" lIns="109710" tIns="54840" rIns="109710" bIns="54840" anchor="t" anchorCtr="0">
            <a:noAutofit/>
          </a:bodyPr>
          <a:lstStyle/>
          <a:p>
            <a:pPr algn="ctr">
              <a:lnSpc>
                <a:spcPct val="107000"/>
              </a:lnSpc>
              <a:buSzPts val="1600"/>
            </a:pPr>
            <a:r>
              <a:rPr lang="en-US" sz="2040">
                <a:solidFill>
                  <a:srgbClr val="FFFFFF"/>
                </a:solidFill>
                <a:latin typeface="Source Sans Pro"/>
                <a:ea typeface="Source Sans Pro"/>
                <a:cs typeface="Source Sans Pro"/>
                <a:sym typeface="Source Sans Pro"/>
              </a:rPr>
              <a:t>SPOTLIGHT</a:t>
            </a:r>
            <a:r>
              <a:rPr lang="en-US" sz="2040">
                <a:latin typeface="Source Sans Pro"/>
                <a:ea typeface="Source Sans Pro"/>
                <a:cs typeface="Source Sans Pro"/>
                <a:sym typeface="Source Sans Pro"/>
              </a:rPr>
              <a:t> </a:t>
            </a:r>
            <a:r>
              <a:rPr lang="en-US" sz="2040">
                <a:solidFill>
                  <a:srgbClr val="FFFFFF"/>
                </a:solidFill>
                <a:latin typeface="Source Sans Pro"/>
                <a:ea typeface="Source Sans Pro"/>
                <a:cs typeface="Source Sans Pro"/>
                <a:sym typeface="Source Sans Pro"/>
              </a:rPr>
              <a:t>Newsletter</a:t>
            </a:r>
            <a:endParaRPr sz="1800">
              <a:latin typeface="Source Sans Pro"/>
              <a:ea typeface="Source Sans Pro"/>
              <a:cs typeface="Source Sans Pro"/>
              <a:sym typeface="Source Sans Pro"/>
            </a:endParaRPr>
          </a:p>
        </p:txBody>
      </p:sp>
      <p:pic>
        <p:nvPicPr>
          <p:cNvPr id="581" name="Google Shape;581;p57"/>
          <p:cNvPicPr preferRelativeResize="0"/>
          <p:nvPr/>
        </p:nvPicPr>
        <p:blipFill rotWithShape="1">
          <a:blip r:embed="rId11">
            <a:alphaModFix/>
          </a:blip>
          <a:srcRect/>
          <a:stretch/>
        </p:blipFill>
        <p:spPr>
          <a:xfrm>
            <a:off x="7922551" y="4858049"/>
            <a:ext cx="876960" cy="876960"/>
          </a:xfrm>
          <a:prstGeom prst="rect">
            <a:avLst/>
          </a:prstGeom>
          <a:noFill/>
          <a:ln>
            <a:noFill/>
          </a:ln>
        </p:spPr>
      </p:pic>
    </p:spTree>
  </p:cSld>
  <p:clrMapOvr>
    <a:masterClrMapping/>
  </p:clrMapOvr>
</p:sld>
</file>

<file path=ppt/theme/theme1.xml><?xml version="1.0" encoding="utf-8"?>
<a:theme xmlns:a="http://schemas.openxmlformats.org/drawingml/2006/main" name="2_SU_Preso_4x3_v6">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684</TotalTime>
  <Words>1298</Words>
  <Application>Microsoft Office PowerPoint</Application>
  <PresentationFormat>Widescreen</PresentationFormat>
  <Paragraphs>173</Paragraphs>
  <Slides>19</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Arial</vt:lpstr>
      <vt:lpstr>Calibri</vt:lpstr>
      <vt:lpstr>Aptos</vt:lpstr>
      <vt:lpstr>simplon</vt:lpstr>
      <vt:lpstr>Source Sans Pro</vt:lpstr>
      <vt:lpstr>Calibri Light</vt:lpstr>
      <vt:lpstr>Georgia</vt:lpstr>
      <vt:lpstr>2_SU_Preso_4x3_v6</vt:lpstr>
      <vt:lpstr>PowerPoint Presentation</vt:lpstr>
      <vt:lpstr>Elevator Pitch</vt:lpstr>
      <vt:lpstr>Interventional Radiology Innovation at Stanford (IRIS)</vt:lpstr>
      <vt:lpstr>IRIS Lab Research Areas</vt:lpstr>
      <vt:lpstr>Advancing islet transplantation with specialized bioscaffolds</vt:lpstr>
      <vt:lpstr>Bioscaffold Technologies</vt:lpstr>
      <vt:lpstr>PowerPoint Presentation</vt:lpstr>
      <vt:lpstr>S18-259: An Oxygen-Generating Collagen-Based Cryogel Bioscaffold for Pancreatic Islet Transplantation</vt:lpstr>
      <vt:lpstr>S20-274: A Bioscaffold Platform for Improved Islet Transplantation</vt:lpstr>
      <vt:lpstr>S18-432: Enhanced Transplantation of Pancreatic Islets via Controlled Nutrient Delivery System</vt:lpstr>
      <vt:lpstr>S21-284: Localized Drug Delivery Graphene Bioscaffolds for Co-Transplanation of Islets and Mesenchymal Stem Cells</vt:lpstr>
      <vt:lpstr>Advancing transplant &amp; dialysis with ultrasound, EVs, catheters</vt:lpstr>
      <vt:lpstr>Ultrasound and EV Technologies</vt:lpstr>
      <vt:lpstr>PowerPoint Presentation</vt:lpstr>
      <vt:lpstr>S19-089: Focused Ultrasound to enhance function and engraftment of pancreatic islets following transplantation</vt:lpstr>
      <vt:lpstr>S20-070: Kidney tissue regeneration using pulsed focused ultrasound (pFUS) therapy with MSCs and/or MSC-EVs</vt:lpstr>
      <vt:lpstr>S21-374: Targeted locoregional delivery of therapeutic extracellular vesicles with enhanced bioenergetic profile </vt:lpstr>
      <vt:lpstr>For these novel IRIS lab technologies, Stanford is seeking:</vt:lpstr>
      <vt:lpstr>Contact 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Ying-Li Chen</dc:creator>
  <cp:lastModifiedBy>Risa Gearhart</cp:lastModifiedBy>
  <cp:revision>23</cp:revision>
  <dcterms:created xsi:type="dcterms:W3CDTF">2020-07-07T14:52:59Z</dcterms:created>
  <dcterms:modified xsi:type="dcterms:W3CDTF">2024-04-19T14:34:56Z</dcterms:modified>
</cp:coreProperties>
</file>