
<file path=[Content_Types].xml><?xml version="1.0" encoding="utf-8"?>
<Types xmlns="http://schemas.openxmlformats.org/package/2006/content-types">
  <Override PartName="/ppt/notesSlides/notesSlide24.xml" ContentType="application/vnd.openxmlformats-officedocument.presentationml.notesSlide+xml"/>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Default Extension="xml" ContentType="application/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handoutMasters/handoutMaster1.xml" ContentType="application/vnd.openxmlformats-officedocument.presentationml.handoutMaster+xml"/>
  <Override PartName="/ppt/slides/slide27.xml" ContentType="application/vnd.openxmlformats-officedocument.presentationml.slide+xml"/>
  <Default Extension="vml" ContentType="application/vnd.openxmlformats-officedocument.vmlDrawing"/>
  <Override PartName="/ppt/slides/slide20.xml" ContentType="application/vnd.openxmlformats-officedocument.presentationml.slide+xml"/>
  <Override PartName="/ppt/slides/slide36.xml" ContentType="application/vnd.openxmlformats-officedocument.presentationml.slide+xml"/>
  <Default Extension="emf" ContentType="image/x-emf"/>
  <Override PartName="/ppt/slides/slide4.xml" ContentType="application/vnd.openxmlformats-officedocument.presentationml.slide+xml"/>
  <Override PartName="/ppt/notesSlides/notesSlide22.xml" ContentType="application/vnd.openxmlformats-officedocument.presentationml.notes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26.xml" ContentType="application/vnd.openxmlformats-officedocument.presentationml.slide+xml"/>
  <Override PartName="/ppt/notesSlides/notesSlide28.xml" ContentType="application/vnd.openxmlformats-officedocument.presentationml.notesSlide+xml"/>
  <Override PartName="/ppt/slides/slide35.xml" ContentType="application/vnd.openxmlformats-officedocument.presentationml.slide+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slides/slide25.xml" ContentType="application/vnd.openxmlformats-officedocument.presentationml.slide+xml"/>
  <Override PartName="/ppt/notesSlides/notesSlide27.xml" ContentType="application/vnd.openxmlformats-officedocument.presentationml.notes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notesSlides/notesSlide20.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notesSlides/notesSlide4.xml" ContentType="application/vnd.openxmlformats-officedocument.presentationml.notesSlide+xml"/>
  <Override PartName="/ppt/theme/theme3.xml" ContentType="application/vnd.openxmlformats-officedocument.theme+xml"/>
  <Override PartName="/ppt/slideLayouts/slideLayout12.xml" ContentType="application/vnd.openxmlformats-officedocument.presentationml.slideLayout+xml"/>
  <Override PartName="/ppt/slides/slide24.xml" ContentType="application/vnd.openxmlformats-officedocument.presentationml.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26.xml" ContentType="application/vnd.openxmlformats-officedocument.presentationml.notes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Override PartName="/ppt/viewProps.xml" ContentType="application/vnd.openxmlformats-officedocument.presentationml.viewProps+xml"/>
  <Override PartName="/ppt/notesSlides/notesSlide11.xml" ContentType="application/vnd.openxmlformats-officedocument.presentationml.notesSlide+xml"/>
  <Override PartName="/ppt/notesSlides/notesSlide3.xml" ContentType="application/vnd.openxmlformats-officedocument.presentationml.notesSlide+xml"/>
  <Override PartName="/ppt/theme/theme2.xml" ContentType="application/vnd.openxmlformats-officedocument.theme+xml"/>
  <Override PartName="/ppt/slideLayouts/slideLayout11.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Default Extension="doc" ContentType="application/msword"/>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presentation.xml" ContentType="application/vnd.openxmlformats-officedocument.presentationml.presentation.main+xml"/>
  <Override PartName="/ppt/slideLayouts/slideLayout10.xml" ContentType="application/vnd.openxmlformats-officedocument.presentationml.slideLayout+xml"/>
  <Override PartName="/ppt/slides/slide6.xml" ContentType="application/vnd.openxmlformats-officedocument.presentationml.slide+xml"/>
  <Default Extension="bin" ContentType="application/vnd.openxmlformats-officedocument.presentationml.printerSettings"/>
  <Override PartName="/ppt/slideLayouts/slideLayout6.xml" ContentType="application/vnd.openxmlformats-officedocument.presentationml.slideLayout+xml"/>
  <Override PartName="/ppt/slides/slide31.xml" ContentType="application/vnd.openxmlformats-officedocument.presentationml.slide+xml"/>
  <Default Extension="pdf" ContentType="application/pdf"/>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39"/>
  </p:notesMasterIdLst>
  <p:handoutMasterIdLst>
    <p:handoutMasterId r:id="rId40"/>
  </p:handoutMasterIdLst>
  <p:sldIdLst>
    <p:sldId id="257" r:id="rId2"/>
    <p:sldId id="395" r:id="rId3"/>
    <p:sldId id="339" r:id="rId4"/>
    <p:sldId id="398" r:id="rId5"/>
    <p:sldId id="405" r:id="rId6"/>
    <p:sldId id="406" r:id="rId7"/>
    <p:sldId id="396" r:id="rId8"/>
    <p:sldId id="388" r:id="rId9"/>
    <p:sldId id="342" r:id="rId10"/>
    <p:sldId id="407" r:id="rId11"/>
    <p:sldId id="408" r:id="rId12"/>
    <p:sldId id="391" r:id="rId13"/>
    <p:sldId id="412" r:id="rId14"/>
    <p:sldId id="413" r:id="rId15"/>
    <p:sldId id="410" r:id="rId16"/>
    <p:sldId id="411" r:id="rId17"/>
    <p:sldId id="414" r:id="rId18"/>
    <p:sldId id="418" r:id="rId19"/>
    <p:sldId id="419" r:id="rId20"/>
    <p:sldId id="420" r:id="rId21"/>
    <p:sldId id="394" r:id="rId22"/>
    <p:sldId id="403" r:id="rId23"/>
    <p:sldId id="381" r:id="rId24"/>
    <p:sldId id="311" r:id="rId25"/>
    <p:sldId id="312" r:id="rId26"/>
    <p:sldId id="397" r:id="rId27"/>
    <p:sldId id="313" r:id="rId28"/>
    <p:sldId id="356" r:id="rId29"/>
    <p:sldId id="389" r:id="rId30"/>
    <p:sldId id="357" r:id="rId31"/>
    <p:sldId id="364" r:id="rId32"/>
    <p:sldId id="382" r:id="rId33"/>
    <p:sldId id="421" r:id="rId34"/>
    <p:sldId id="400" r:id="rId35"/>
    <p:sldId id="401" r:id="rId36"/>
    <p:sldId id="402" r:id="rId37"/>
    <p:sldId id="338" r:id="rId38"/>
  </p:sldIdLst>
  <p:sldSz cx="18288000" cy="10287000"/>
  <p:notesSz cx="9144000" cy="6858000"/>
  <p:defaultTextStyle>
    <a:defPPr>
      <a:defRPr lang="en-US"/>
    </a:defPPr>
    <a:lvl1pPr marL="0" algn="l" defTabSz="816422" rtl="0" eaLnBrk="1" latinLnBrk="0" hangingPunct="1">
      <a:defRPr sz="3200" kern="1200">
        <a:solidFill>
          <a:schemeClr val="tx1"/>
        </a:solidFill>
        <a:latin typeface="+mn-lt"/>
        <a:ea typeface="+mn-ea"/>
        <a:cs typeface="+mn-cs"/>
      </a:defRPr>
    </a:lvl1pPr>
    <a:lvl2pPr marL="816422" algn="l" defTabSz="816422" rtl="0" eaLnBrk="1" latinLnBrk="0" hangingPunct="1">
      <a:defRPr sz="3200" kern="1200">
        <a:solidFill>
          <a:schemeClr val="tx1"/>
        </a:solidFill>
        <a:latin typeface="+mn-lt"/>
        <a:ea typeface="+mn-ea"/>
        <a:cs typeface="+mn-cs"/>
      </a:defRPr>
    </a:lvl2pPr>
    <a:lvl3pPr marL="1632844" algn="l" defTabSz="816422" rtl="0" eaLnBrk="1" latinLnBrk="0" hangingPunct="1">
      <a:defRPr sz="3200" kern="1200">
        <a:solidFill>
          <a:schemeClr val="tx1"/>
        </a:solidFill>
        <a:latin typeface="+mn-lt"/>
        <a:ea typeface="+mn-ea"/>
        <a:cs typeface="+mn-cs"/>
      </a:defRPr>
    </a:lvl3pPr>
    <a:lvl4pPr marL="2449266" algn="l" defTabSz="816422" rtl="0" eaLnBrk="1" latinLnBrk="0" hangingPunct="1">
      <a:defRPr sz="3200" kern="1200">
        <a:solidFill>
          <a:schemeClr val="tx1"/>
        </a:solidFill>
        <a:latin typeface="+mn-lt"/>
        <a:ea typeface="+mn-ea"/>
        <a:cs typeface="+mn-cs"/>
      </a:defRPr>
    </a:lvl4pPr>
    <a:lvl5pPr marL="3265688" algn="l" defTabSz="816422" rtl="0" eaLnBrk="1" latinLnBrk="0" hangingPunct="1">
      <a:defRPr sz="3200" kern="1200">
        <a:solidFill>
          <a:schemeClr val="tx1"/>
        </a:solidFill>
        <a:latin typeface="+mn-lt"/>
        <a:ea typeface="+mn-ea"/>
        <a:cs typeface="+mn-cs"/>
      </a:defRPr>
    </a:lvl5pPr>
    <a:lvl6pPr marL="4082110" algn="l" defTabSz="816422" rtl="0" eaLnBrk="1" latinLnBrk="0" hangingPunct="1">
      <a:defRPr sz="3200" kern="1200">
        <a:solidFill>
          <a:schemeClr val="tx1"/>
        </a:solidFill>
        <a:latin typeface="+mn-lt"/>
        <a:ea typeface="+mn-ea"/>
        <a:cs typeface="+mn-cs"/>
      </a:defRPr>
    </a:lvl6pPr>
    <a:lvl7pPr marL="4898532" algn="l" defTabSz="816422" rtl="0" eaLnBrk="1" latinLnBrk="0" hangingPunct="1">
      <a:defRPr sz="3200" kern="1200">
        <a:solidFill>
          <a:schemeClr val="tx1"/>
        </a:solidFill>
        <a:latin typeface="+mn-lt"/>
        <a:ea typeface="+mn-ea"/>
        <a:cs typeface="+mn-cs"/>
      </a:defRPr>
    </a:lvl7pPr>
    <a:lvl8pPr marL="5714954" algn="l" defTabSz="816422" rtl="0" eaLnBrk="1" latinLnBrk="0" hangingPunct="1">
      <a:defRPr sz="3200" kern="1200">
        <a:solidFill>
          <a:schemeClr val="tx1"/>
        </a:solidFill>
        <a:latin typeface="+mn-lt"/>
        <a:ea typeface="+mn-ea"/>
        <a:cs typeface="+mn-cs"/>
      </a:defRPr>
    </a:lvl8pPr>
    <a:lvl9pPr marL="6531376" algn="l" defTabSz="816422" rtl="0" eaLnBrk="1" latinLnBrk="0" hangingPunct="1">
      <a:defRPr sz="3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7F7F7F"/>
    <a:srgbClr val="BFBFBF"/>
    <a:srgbClr val="FCE542"/>
    <a:srgbClr val="929292"/>
    <a:srgbClr val="000000"/>
    <a:srgbClr val="F82629"/>
    <a:srgbClr val="959595"/>
    <a:srgbClr val="9B9B9B"/>
    <a:srgbClr val="FF3C3C"/>
    <a:srgbClr val="FF5859"/>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20479" autoAdjust="0"/>
    <p:restoredTop sz="95034" autoAdjust="0"/>
  </p:normalViewPr>
  <p:slideViewPr>
    <p:cSldViewPr snapToGrid="0">
      <p:cViewPr>
        <p:scale>
          <a:sx n="41" d="100"/>
          <a:sy n="41" d="100"/>
        </p:scale>
        <p:origin x="-2888" y="-1960"/>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handoutMaster" Target="handoutMasters/handout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fld id="{A4566C0C-1281-CF45-8C38-4B13FEE1C086}" type="datetime1">
              <a:rPr lang="en-US" smtClean="0"/>
              <a:pPr/>
              <a:t>2/17/12</a:t>
            </a:fld>
            <a:endParaRPr lang="en-US"/>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a:lvl1pPr>
          </a:lstStyle>
          <a:p>
            <a:fld id="{0CF27245-634E-4B46-BEE2-ADF899903643}"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4281073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7966047F-8EE9-5444-B172-8B54547146C9}" type="datetime1">
              <a:rPr lang="en-US" smtClean="0"/>
              <a:pPr/>
              <a:t>2/17/12</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D9FF2468-6DEC-D44D-8694-0E1FA0AB9F1E}"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2785819"/>
      </p:ext>
    </p:extLst>
  </p:cSld>
  <p:clrMap bg1="lt1" tx1="dk1" bg2="lt2" tx2="dk2" accent1="accent1" accent2="accent2" accent3="accent3" accent4="accent4" accent5="accent5" accent6="accent6" hlink="hlink" folHlink="folHlink"/>
  <p:hf hdr="0" ftr="0" dt="0"/>
  <p:notesStyle>
    <a:lvl1pPr marL="0" algn="l" defTabSz="816422" rtl="0" eaLnBrk="1" latinLnBrk="0" hangingPunct="1">
      <a:defRPr sz="2100" kern="1200">
        <a:solidFill>
          <a:schemeClr val="tx1"/>
        </a:solidFill>
        <a:latin typeface="+mn-lt"/>
        <a:ea typeface="+mn-ea"/>
        <a:cs typeface="+mn-cs"/>
      </a:defRPr>
    </a:lvl1pPr>
    <a:lvl2pPr marL="816422" algn="l" defTabSz="816422" rtl="0" eaLnBrk="1" latinLnBrk="0" hangingPunct="1">
      <a:defRPr sz="2100" kern="1200">
        <a:solidFill>
          <a:schemeClr val="tx1"/>
        </a:solidFill>
        <a:latin typeface="+mn-lt"/>
        <a:ea typeface="+mn-ea"/>
        <a:cs typeface="+mn-cs"/>
      </a:defRPr>
    </a:lvl2pPr>
    <a:lvl3pPr marL="1632844" algn="l" defTabSz="816422" rtl="0" eaLnBrk="1" latinLnBrk="0" hangingPunct="1">
      <a:defRPr sz="2100" kern="1200">
        <a:solidFill>
          <a:schemeClr val="tx1"/>
        </a:solidFill>
        <a:latin typeface="+mn-lt"/>
        <a:ea typeface="+mn-ea"/>
        <a:cs typeface="+mn-cs"/>
      </a:defRPr>
    </a:lvl3pPr>
    <a:lvl4pPr marL="2449266" algn="l" defTabSz="816422" rtl="0" eaLnBrk="1" latinLnBrk="0" hangingPunct="1">
      <a:defRPr sz="2100" kern="1200">
        <a:solidFill>
          <a:schemeClr val="tx1"/>
        </a:solidFill>
        <a:latin typeface="+mn-lt"/>
        <a:ea typeface="+mn-ea"/>
        <a:cs typeface="+mn-cs"/>
      </a:defRPr>
    </a:lvl4pPr>
    <a:lvl5pPr marL="3265688" algn="l" defTabSz="816422" rtl="0" eaLnBrk="1" latinLnBrk="0" hangingPunct="1">
      <a:defRPr sz="2100" kern="1200">
        <a:solidFill>
          <a:schemeClr val="tx1"/>
        </a:solidFill>
        <a:latin typeface="+mn-lt"/>
        <a:ea typeface="+mn-ea"/>
        <a:cs typeface="+mn-cs"/>
      </a:defRPr>
    </a:lvl5pPr>
    <a:lvl6pPr marL="4082110" algn="l" defTabSz="816422" rtl="0" eaLnBrk="1" latinLnBrk="0" hangingPunct="1">
      <a:defRPr sz="2100" kern="1200">
        <a:solidFill>
          <a:schemeClr val="tx1"/>
        </a:solidFill>
        <a:latin typeface="+mn-lt"/>
        <a:ea typeface="+mn-ea"/>
        <a:cs typeface="+mn-cs"/>
      </a:defRPr>
    </a:lvl6pPr>
    <a:lvl7pPr marL="4898532" algn="l" defTabSz="816422" rtl="0" eaLnBrk="1" latinLnBrk="0" hangingPunct="1">
      <a:defRPr sz="2100" kern="1200">
        <a:solidFill>
          <a:schemeClr val="tx1"/>
        </a:solidFill>
        <a:latin typeface="+mn-lt"/>
        <a:ea typeface="+mn-ea"/>
        <a:cs typeface="+mn-cs"/>
      </a:defRPr>
    </a:lvl7pPr>
    <a:lvl8pPr marL="5714954" algn="l" defTabSz="816422" rtl="0" eaLnBrk="1" latinLnBrk="0" hangingPunct="1">
      <a:defRPr sz="2100" kern="1200">
        <a:solidFill>
          <a:schemeClr val="tx1"/>
        </a:solidFill>
        <a:latin typeface="+mn-lt"/>
        <a:ea typeface="+mn-ea"/>
        <a:cs typeface="+mn-cs"/>
      </a:defRPr>
    </a:lvl8pPr>
    <a:lvl9pPr marL="6531376" algn="l" defTabSz="816422" rtl="0" eaLnBrk="1" latinLnBrk="0" hangingPunct="1">
      <a:defRPr sz="2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2</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8E1D07-7245-F648-9C50-DE27F44C4242}" type="slidenum">
              <a:rPr lang="en-US"/>
              <a:pPr/>
              <a:t>3</a:t>
            </a:fld>
            <a:endParaRPr 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r>
              <a:rPr lang="en-US"/>
              <a:t>This is cloud optical depth versus aerosol optical depth over the braz domain (highest resolution) for the MODIS Aqua satellite over the time period of the simulation.  You can see the boomerang shape in AOD, which has been attributed to both radiative effects as well as satellite retrieval artifacts.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ln/>
        </p:spPr>
      </p:sp>
      <p:sp>
        <p:nvSpPr>
          <p:cNvPr id="41986" name="Rectangle 3"/>
          <p:cNvSpPr>
            <a:spLocks noGrp="1" noChangeArrowheads="1"/>
          </p:cNvSpPr>
          <p:nvPr>
            <p:ph type="body" idx="1"/>
          </p:nvPr>
        </p:nvSpPr>
        <p:spPr>
          <a:noFill/>
          <a:ln w="9525"/>
        </p:spPr>
        <p:txBody>
          <a:bodyPr/>
          <a:lstStyle/>
          <a:p>
            <a:endParaRPr lang="en-US">
              <a:latin typeface="Helvetica" pitchFamily="-106" charset="0"/>
              <a:ea typeface="ＭＳ Ｐゴシック" pitchFamily="-106" charset="-128"/>
              <a:cs typeface="ＭＳ Ｐゴシック" pitchFamily="-106"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ln/>
        </p:spPr>
      </p:sp>
      <p:sp>
        <p:nvSpPr>
          <p:cNvPr id="39938" name="Rectangle 3"/>
          <p:cNvSpPr>
            <a:spLocks noGrp="1" noChangeArrowheads="1"/>
          </p:cNvSpPr>
          <p:nvPr>
            <p:ph type="body" idx="1"/>
          </p:nvPr>
        </p:nvSpPr>
        <p:spPr>
          <a:noFill/>
          <a:ln w="9525"/>
        </p:spPr>
        <p:txBody>
          <a:bodyPr/>
          <a:lstStyle/>
          <a:p>
            <a:endParaRPr lang="en-US">
              <a:latin typeface="Helvetica" pitchFamily="-106" charset="0"/>
              <a:ea typeface="ＭＳ Ｐゴシック" pitchFamily="-106" charset="-128"/>
              <a:cs typeface="ＭＳ Ｐゴシック" pitchFamily="-106"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9970FD-B115-462B-AA63-0B1D803DC54E}" type="slidenum">
              <a:rPr lang="en-US"/>
              <a:pPr/>
              <a:t>7</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r>
              <a:rPr lang="en-US"/>
              <a:t>In the model simulation, we also see a boomerang shape in the baseline COD vs. the baseline AOD for the same time period and area as the previous satellite-derived slide (left panel).  In the model, CODs are about twice as large as the satellite-derived AODs.   The right slide represents the baseline minus the sensitivity simulation, so the y-axis represents the CHANGE in COD by adding biomass burning aerosol.  The fact that the COD is always positive indicates that at all AODs, addition of biomass burning aerosol serves to INCREASE cloud optical depth.  At higher CODs between 0.6 and 1, the aerosol increases the COD to a lesser extent than at lower aerosol optical depths.  This results in the boomerang shape shown in the left panel of this figure.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9970FD-B115-462B-AA63-0B1D803DC54E}" type="slidenum">
              <a:rPr lang="en-US"/>
              <a:pPr/>
              <a:t>8</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r>
              <a:rPr lang="en-US"/>
              <a:t>In the model simulation, we also see a boomerang shape in the baseline COD vs. the baseline AOD for the same time period and area as the previous satellite-derived slide (left panel).  In the model, CODs are about twice as large as the satellite-derived AODs.   The right slide represents the baseline minus the sensitivity simulation, so the y-axis represents the CHANGE in COD by adding biomass burning aerosol.  The fact that the COD is always positive indicates that at all AODs, addition of biomass burning aerosol serves to INCREASE cloud optical depth.  At higher CODs between 0.6 and 1, the aerosol increases the COD to a lesser extent than at lower aerosol optical depths.  This results in the boomerang shape shown in the left panel of this figure.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ln/>
        </p:spPr>
      </p:sp>
      <p:sp>
        <p:nvSpPr>
          <p:cNvPr id="44034" name="Rectangle 3"/>
          <p:cNvSpPr>
            <a:spLocks noGrp="1" noChangeArrowheads="1"/>
          </p:cNvSpPr>
          <p:nvPr>
            <p:ph type="body" idx="1"/>
          </p:nvPr>
        </p:nvSpPr>
        <p:spPr>
          <a:noFill/>
          <a:ln w="9525"/>
        </p:spPr>
        <p:txBody>
          <a:bodyPr/>
          <a:lstStyle/>
          <a:p>
            <a:endParaRPr lang="en-US">
              <a:latin typeface="Helvetica" pitchFamily="-106" charset="0"/>
              <a:ea typeface="ＭＳ Ｐゴシック" pitchFamily="-106" charset="-128"/>
              <a:cs typeface="ＭＳ Ｐゴシック" pitchFamily="-106"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ln/>
        </p:spPr>
      </p:sp>
      <p:sp>
        <p:nvSpPr>
          <p:cNvPr id="46082" name="Rectangle 3"/>
          <p:cNvSpPr>
            <a:spLocks noGrp="1" noChangeArrowheads="1"/>
          </p:cNvSpPr>
          <p:nvPr>
            <p:ph type="body" idx="1"/>
          </p:nvPr>
        </p:nvSpPr>
        <p:spPr>
          <a:noFill/>
          <a:ln w="9525"/>
        </p:spPr>
        <p:txBody>
          <a:bodyPr/>
          <a:lstStyle/>
          <a:p>
            <a:endParaRPr lang="en-US">
              <a:latin typeface="Helvetica" pitchFamily="-106" charset="0"/>
              <a:ea typeface="ＭＳ Ｐゴシック" pitchFamily="-106" charset="-128"/>
              <a:cs typeface="ＭＳ Ｐゴシック" pitchFamily="-106"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6866" name="Text Box 1"/>
          <p:cNvSpPr>
            <a:spLocks noGrp="1" noRot="1" noChangeAspect="1" noChangeArrowheads="1"/>
          </p:cNvSpPr>
          <p:nvPr>
            <p:ph type="sldImg"/>
          </p:nvPr>
        </p:nvSpPr>
        <p:spPr>
          <a:solidFill>
            <a:srgbClr val="FFFFFF"/>
          </a:solidFill>
          <a:ln/>
        </p:spPr>
      </p:sp>
      <p:sp>
        <p:nvSpPr>
          <p:cNvPr id="36867" name="Text Box 2"/>
          <p:cNvSpPr>
            <a:spLocks noGrp="1" noChangeArrowheads="1"/>
          </p:cNvSpPr>
          <p:nvPr>
            <p:ph type="body" idx="1"/>
          </p:nvPr>
        </p:nvSpPr>
        <p:spPr>
          <a:xfrm>
            <a:off x="1217680" y="3256612"/>
            <a:ext cx="6706567" cy="3086569"/>
          </a:xfrm>
          <a:noFill/>
          <a:ln w="9525"/>
        </p:spPr>
        <p:txBody>
          <a:bodyPr wrap="none" anchor="ctr"/>
          <a:lstStyle/>
          <a:p>
            <a:endParaRPr lang="en-US">
              <a:latin typeface="Helvetica" charset="0"/>
              <a:ea typeface="ＭＳ Ｐゴシック" charset="-128"/>
              <a:cs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ln/>
        </p:spPr>
      </p:sp>
      <p:sp>
        <p:nvSpPr>
          <p:cNvPr id="31746" name="Rectangle 3"/>
          <p:cNvSpPr>
            <a:spLocks noGrp="1" noChangeArrowheads="1"/>
          </p:cNvSpPr>
          <p:nvPr>
            <p:ph type="body" idx="1"/>
          </p:nvPr>
        </p:nvSpPr>
        <p:spPr>
          <a:noFill/>
          <a:ln w="9525"/>
        </p:spPr>
        <p:txBody>
          <a:bodyPr/>
          <a:lstStyle/>
          <a:p>
            <a:endParaRPr lang="en-US">
              <a:latin typeface="Helvetica" pitchFamily="-106" charset="0"/>
              <a:ea typeface="ＭＳ Ｐゴシック" pitchFamily="-106" charset="-128"/>
              <a:cs typeface="ＭＳ Ｐゴシック" pitchFamily="-106"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C95448CD-5BB3-40BD-8E5B-A62D1399D243}" type="slidenum">
              <a:rPr lang="en-US">
                <a:latin typeface="Times" pitchFamily="64" charset="0"/>
              </a:rPr>
              <a:pPr/>
              <a:t>14</a:t>
            </a:fld>
            <a:endParaRPr lang="en-US" dirty="0">
              <a:latin typeface="Times" pitchFamily="64" charset="0"/>
            </a:endParaRPr>
          </a:p>
        </p:txBody>
      </p:sp>
      <p:sp>
        <p:nvSpPr>
          <p:cNvPr id="27651" name="Rectangle 2"/>
          <p:cNvSpPr>
            <a:spLocks noGrp="1" noRot="1" noChangeAspect="1" noChangeArrowheads="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Times" pitchFamily="64" charset="0"/>
              <a:ea typeface="ＭＳ Ｐゴシック" pitchFamily="64" charset="-128"/>
              <a:cs typeface="ＭＳ Ｐゴシック" pitchFamily="6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ln/>
        </p:spPr>
      </p:sp>
      <p:sp>
        <p:nvSpPr>
          <p:cNvPr id="35842" name="Rectangle 3"/>
          <p:cNvSpPr>
            <a:spLocks noGrp="1" noChangeArrowheads="1"/>
          </p:cNvSpPr>
          <p:nvPr>
            <p:ph type="body" idx="1"/>
          </p:nvPr>
        </p:nvSpPr>
        <p:spPr>
          <a:noFill/>
          <a:ln w="9525"/>
        </p:spPr>
        <p:txBody>
          <a:bodyPr/>
          <a:lstStyle/>
          <a:p>
            <a:endParaRPr lang="en-US">
              <a:latin typeface="Helvetica" pitchFamily="-106" charset="0"/>
              <a:ea typeface="ＭＳ Ｐゴシック" pitchFamily="-106" charset="-128"/>
              <a:cs typeface="ＭＳ Ｐゴシック" pitchFamily="-106"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ln/>
        </p:spPr>
      </p:sp>
      <p:sp>
        <p:nvSpPr>
          <p:cNvPr id="37890" name="Rectangle 3"/>
          <p:cNvSpPr>
            <a:spLocks noGrp="1" noChangeArrowheads="1"/>
          </p:cNvSpPr>
          <p:nvPr>
            <p:ph type="body" idx="1"/>
          </p:nvPr>
        </p:nvSpPr>
        <p:spPr>
          <a:noFill/>
          <a:ln w="9525"/>
        </p:spPr>
        <p:txBody>
          <a:bodyPr/>
          <a:lstStyle/>
          <a:p>
            <a:endParaRPr lang="en-US">
              <a:latin typeface="Helvetica" pitchFamily="-106" charset="0"/>
              <a:ea typeface="ＭＳ Ｐゴシック" pitchFamily="-106" charset="-128"/>
              <a:cs typeface="ＭＳ Ｐゴシック" pitchFamily="-106"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C95448CD-5BB3-40BD-8E5B-A62D1399D243}" type="slidenum">
              <a:rPr lang="en-US">
                <a:latin typeface="Times" pitchFamily="64" charset="0"/>
              </a:rPr>
              <a:pPr/>
              <a:t>17</a:t>
            </a:fld>
            <a:endParaRPr lang="en-US" dirty="0">
              <a:latin typeface="Times" pitchFamily="64" charset="0"/>
            </a:endParaRPr>
          </a:p>
        </p:txBody>
      </p:sp>
      <p:sp>
        <p:nvSpPr>
          <p:cNvPr id="27651" name="Rectangle 2"/>
          <p:cNvSpPr>
            <a:spLocks noGrp="1" noRot="1" noChangeAspect="1" noChangeArrowheads="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Times" pitchFamily="64" charset="0"/>
              <a:ea typeface="ＭＳ Ｐゴシック" pitchFamily="64" charset="-128"/>
              <a:cs typeface="ＭＳ Ｐゴシック" pitchFamily="6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343444CE-6400-4F8C-9836-2F61227AADB5}" type="slidenum">
              <a:rPr lang="en-US">
                <a:latin typeface="Times" pitchFamily="64" charset="0"/>
              </a:rPr>
              <a:pPr/>
              <a:t>21</a:t>
            </a:fld>
            <a:endParaRPr lang="en-US" dirty="0">
              <a:latin typeface="Times" pitchFamily="64" charset="0"/>
            </a:endParaRPr>
          </a:p>
        </p:txBody>
      </p:sp>
      <p:sp>
        <p:nvSpPr>
          <p:cNvPr id="25603" name="Rectangle 1026"/>
          <p:cNvSpPr>
            <a:spLocks noGrp="1" noRot="1" noChangeAspect="1" noChangeArrowheads="1"/>
          </p:cNvSpPr>
          <p:nvPr>
            <p:ph type="sldImg"/>
          </p:nvPr>
        </p:nvSpPr>
        <p:spPr>
          <a:solidFill>
            <a:srgbClr val="FFFFFF"/>
          </a:solidFill>
          <a:ln/>
        </p:spPr>
      </p:sp>
      <p:sp>
        <p:nvSpPr>
          <p:cNvPr id="25604" name="Rectangle 1027"/>
          <p:cNvSpPr>
            <a:spLocks noGrp="1" noChangeArrowheads="1"/>
          </p:cNvSpPr>
          <p:nvPr>
            <p:ph type="body" idx="1"/>
          </p:nvPr>
        </p:nvSpPr>
        <p:spPr>
          <a:solidFill>
            <a:srgbClr val="FFFFFF"/>
          </a:solidFill>
          <a:ln>
            <a:solidFill>
              <a:srgbClr val="000000"/>
            </a:solidFill>
          </a:ln>
        </p:spPr>
        <p:txBody>
          <a:bodyPr/>
          <a:lstStyle/>
          <a:p>
            <a:endParaRPr lang="en-US" dirty="0">
              <a:latin typeface="Times" pitchFamily="64" charset="0"/>
              <a:ea typeface="ＭＳ Ｐゴシック" pitchFamily="64" charset="-128"/>
              <a:cs typeface="ＭＳ Ｐゴシック" pitchFamily="6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332ACBFB-B395-4B1A-9AE1-B8DCD306540F}" type="slidenum">
              <a:rPr lang="en-US">
                <a:latin typeface="Times" pitchFamily="64" charset="0"/>
              </a:rPr>
              <a:pPr/>
              <a:t>23</a:t>
            </a:fld>
            <a:endParaRPr lang="en-US" dirty="0">
              <a:latin typeface="Times" pitchFamily="64"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Times" pitchFamily="64" charset="0"/>
              <a:ea typeface="ＭＳ Ｐゴシック" pitchFamily="64" charset="-128"/>
              <a:cs typeface="ＭＳ Ｐゴシック" pitchFamily="6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5F293A23-81C8-45BF-8153-F9231A6BFDC2}" type="slidenum">
              <a:rPr lang="en-US">
                <a:latin typeface="Times" pitchFamily="64" charset="0"/>
              </a:rPr>
              <a:pPr/>
              <a:t>24</a:t>
            </a:fld>
            <a:endParaRPr lang="en-US" dirty="0">
              <a:latin typeface="Times" pitchFamily="64" charset="0"/>
            </a:endParaRPr>
          </a:p>
        </p:txBody>
      </p:sp>
      <p:sp>
        <p:nvSpPr>
          <p:cNvPr id="48131" name="Rectangle 2"/>
          <p:cNvSpPr>
            <a:spLocks noGrp="1" noRot="1" noChangeAspect="1" noChangeArrowheads="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Times" pitchFamily="64" charset="0"/>
              <a:ea typeface="ＭＳ Ｐゴシック" pitchFamily="64" charset="-128"/>
              <a:cs typeface="ＭＳ Ｐゴシック" pitchFamily="6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5F293A23-81C8-45BF-8153-F9231A6BFDC2}" type="slidenum">
              <a:rPr lang="en-US">
                <a:latin typeface="Times" pitchFamily="64" charset="0"/>
              </a:rPr>
              <a:pPr/>
              <a:t>25</a:t>
            </a:fld>
            <a:endParaRPr lang="en-US" dirty="0">
              <a:latin typeface="Times" pitchFamily="64" charset="0"/>
            </a:endParaRPr>
          </a:p>
        </p:txBody>
      </p:sp>
      <p:sp>
        <p:nvSpPr>
          <p:cNvPr id="48131" name="Rectangle 2"/>
          <p:cNvSpPr>
            <a:spLocks noGrp="1" noRot="1" noChangeAspect="1" noChangeArrowheads="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Times" pitchFamily="64" charset="0"/>
              <a:ea typeface="ＭＳ Ｐゴシック" pitchFamily="64" charset="-128"/>
              <a:cs typeface="ＭＳ Ｐゴシック" pitchFamily="6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E382FB04-0BD8-45DE-B2AC-C2A8870A50BC}" type="slidenum">
              <a:rPr lang="en-US">
                <a:latin typeface="Times" pitchFamily="64" charset="0"/>
              </a:rPr>
              <a:pPr/>
              <a:t>26</a:t>
            </a:fld>
            <a:endParaRPr lang="en-US" dirty="0">
              <a:latin typeface="Times" pitchFamily="64" charset="0"/>
            </a:endParaRPr>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Times" pitchFamily="64" charset="0"/>
              <a:ea typeface="ＭＳ Ｐゴシック" pitchFamily="64" charset="-128"/>
              <a:cs typeface="ＭＳ Ｐゴシック" pitchFamily="6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7FE7F61D-C15B-49C9-A522-268C345A8BA9}" type="slidenum">
              <a:rPr lang="en-US">
                <a:latin typeface="Times" pitchFamily="64" charset="0"/>
              </a:rPr>
              <a:pPr/>
              <a:t>27</a:t>
            </a:fld>
            <a:endParaRPr lang="en-US" dirty="0">
              <a:latin typeface="Times" pitchFamily="64" charset="0"/>
            </a:endParaRPr>
          </a:p>
        </p:txBody>
      </p:sp>
      <p:sp>
        <p:nvSpPr>
          <p:cNvPr id="46083" name="Rectangle 2"/>
          <p:cNvSpPr>
            <a:spLocks noGrp="1" noRot="1" noChangeAspect="1" noChangeArrowheads="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Times" pitchFamily="64" charset="0"/>
              <a:ea typeface="ＭＳ Ｐゴシック" pitchFamily="64" charset="-128"/>
              <a:cs typeface="ＭＳ Ｐゴシック" pitchFamily="6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684C2D-F08D-3442-83F8-ECE4B4C44096}" type="slidenum">
              <a:rPr lang="en-US"/>
              <a:pPr/>
              <a:t>28</a:t>
            </a:fld>
            <a:endParaRPr lang="en-US" dirty="0"/>
          </a:p>
        </p:txBody>
      </p:sp>
      <p:sp>
        <p:nvSpPr>
          <p:cNvPr id="894978" name="Rectangle 2"/>
          <p:cNvSpPr>
            <a:spLocks noGrp="1" noRot="1" noChangeAspect="1" noChangeArrowheads="1"/>
          </p:cNvSpPr>
          <p:nvPr>
            <p:ph type="sldImg"/>
          </p:nvPr>
        </p:nvSpPr>
        <p:spPr bwMode="auto">
          <a:xfrm>
            <a:off x="2286000" y="514350"/>
            <a:ext cx="4572000" cy="2571750"/>
          </a:xfrm>
          <a:prstGeom prst="rect">
            <a:avLst/>
          </a:prstGeom>
          <a:solidFill>
            <a:srgbClr val="FFFFFF"/>
          </a:solidFill>
          <a:ln>
            <a:solidFill>
              <a:srgbClr val="000000"/>
            </a:solidFill>
            <a:miter lim="800000"/>
            <a:headEnd/>
            <a:tailEnd/>
          </a:ln>
        </p:spPr>
      </p:sp>
      <p:sp>
        <p:nvSpPr>
          <p:cNvPr id="894979" name="Rectangle 3"/>
          <p:cNvSpPr>
            <a:spLocks noGrp="1"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793F5D7-616D-4D95-9CC9-A5E7B4F52B11}" type="slidenum">
              <a:rPr lang="en-US">
                <a:latin typeface="Times" pitchFamily="16" charset="0"/>
              </a:rPr>
              <a:pPr/>
              <a:t>30</a:t>
            </a:fld>
            <a:endParaRPr lang="en-US">
              <a:latin typeface="Times" pitchFamily="16" charset="0"/>
            </a:endParaRPr>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6"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343444CE-6400-4F8C-9836-2F61227AADB5}" type="slidenum">
              <a:rPr lang="en-US">
                <a:latin typeface="Times" pitchFamily="64" charset="0"/>
              </a:rPr>
              <a:pPr/>
              <a:t>31</a:t>
            </a:fld>
            <a:endParaRPr lang="en-US" dirty="0">
              <a:latin typeface="Times" pitchFamily="64" charset="0"/>
            </a:endParaRPr>
          </a:p>
        </p:txBody>
      </p:sp>
      <p:sp>
        <p:nvSpPr>
          <p:cNvPr id="25603" name="Rectangle 1026"/>
          <p:cNvSpPr>
            <a:spLocks noGrp="1" noRot="1" noChangeAspect="1" noChangeArrowheads="1"/>
          </p:cNvSpPr>
          <p:nvPr>
            <p:ph type="sldImg"/>
          </p:nvPr>
        </p:nvSpPr>
        <p:spPr>
          <a:solidFill>
            <a:srgbClr val="FFFFFF"/>
          </a:solidFill>
          <a:ln/>
        </p:spPr>
      </p:sp>
      <p:sp>
        <p:nvSpPr>
          <p:cNvPr id="25604" name="Rectangle 1027"/>
          <p:cNvSpPr>
            <a:spLocks noGrp="1" noChangeArrowheads="1"/>
          </p:cNvSpPr>
          <p:nvPr>
            <p:ph type="body" idx="1"/>
          </p:nvPr>
        </p:nvSpPr>
        <p:spPr>
          <a:solidFill>
            <a:srgbClr val="FFFFFF"/>
          </a:solidFill>
          <a:ln>
            <a:solidFill>
              <a:srgbClr val="000000"/>
            </a:solidFill>
          </a:ln>
        </p:spPr>
        <p:txBody>
          <a:bodyPr/>
          <a:lstStyle/>
          <a:p>
            <a:endParaRPr lang="en-US" dirty="0">
              <a:latin typeface="Times" pitchFamily="64" charset="0"/>
              <a:ea typeface="ＭＳ Ｐゴシック" pitchFamily="64" charset="-128"/>
              <a:cs typeface="ＭＳ Ｐゴシック" pitchFamily="6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5F293A23-81C8-45BF-8153-F9231A6BFDC2}" type="slidenum">
              <a:rPr lang="en-US">
                <a:latin typeface="Times" pitchFamily="64" charset="0"/>
              </a:rPr>
              <a:pPr/>
              <a:t>32</a:t>
            </a:fld>
            <a:endParaRPr lang="en-US" dirty="0">
              <a:latin typeface="Times" pitchFamily="64" charset="0"/>
            </a:endParaRPr>
          </a:p>
        </p:txBody>
      </p:sp>
      <p:sp>
        <p:nvSpPr>
          <p:cNvPr id="48131" name="Rectangle 2"/>
          <p:cNvSpPr>
            <a:spLocks noGrp="1" noRot="1" noChangeAspect="1" noChangeArrowheads="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Times" pitchFamily="64" charset="0"/>
              <a:ea typeface="ＭＳ Ｐゴシック" pitchFamily="64" charset="-128"/>
              <a:cs typeface="ＭＳ Ｐゴシック" pitchFamily="6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5F293A23-81C8-45BF-8153-F9231A6BFDC2}" type="slidenum">
              <a:rPr lang="en-US">
                <a:latin typeface="Times" pitchFamily="64" charset="0"/>
              </a:rPr>
              <a:pPr/>
              <a:t>34</a:t>
            </a:fld>
            <a:endParaRPr lang="en-US" dirty="0">
              <a:latin typeface="Times" pitchFamily="64" charset="0"/>
            </a:endParaRPr>
          </a:p>
        </p:txBody>
      </p:sp>
      <p:sp>
        <p:nvSpPr>
          <p:cNvPr id="48131" name="Rectangle 2"/>
          <p:cNvSpPr>
            <a:spLocks noGrp="1" noRot="1" noChangeAspect="1" noChangeArrowheads="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Times" pitchFamily="64" charset="0"/>
              <a:ea typeface="ＭＳ Ｐゴシック" pitchFamily="64" charset="-128"/>
              <a:cs typeface="ＭＳ Ｐゴシック" pitchFamily="6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5F293A23-81C8-45BF-8153-F9231A6BFDC2}" type="slidenum">
              <a:rPr lang="en-US">
                <a:latin typeface="Times" pitchFamily="64" charset="0"/>
              </a:rPr>
              <a:pPr/>
              <a:t>35</a:t>
            </a:fld>
            <a:endParaRPr lang="en-US" dirty="0">
              <a:latin typeface="Times" pitchFamily="64" charset="0"/>
            </a:endParaRPr>
          </a:p>
        </p:txBody>
      </p:sp>
      <p:sp>
        <p:nvSpPr>
          <p:cNvPr id="48131" name="Rectangle 2"/>
          <p:cNvSpPr>
            <a:spLocks noGrp="1" noRot="1" noChangeAspect="1" noChangeArrowheads="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Times" pitchFamily="64" charset="0"/>
              <a:ea typeface="ＭＳ Ｐゴシック" pitchFamily="64" charset="-128"/>
              <a:cs typeface="ＭＳ Ｐゴシック" pitchFamily="6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5F293A23-81C8-45BF-8153-F9231A6BFDC2}" type="slidenum">
              <a:rPr lang="en-US">
                <a:latin typeface="Times" pitchFamily="64" charset="0"/>
              </a:rPr>
              <a:pPr/>
              <a:t>36</a:t>
            </a:fld>
            <a:endParaRPr lang="en-US" dirty="0">
              <a:latin typeface="Times" pitchFamily="64" charset="0"/>
            </a:endParaRPr>
          </a:p>
        </p:txBody>
      </p:sp>
      <p:sp>
        <p:nvSpPr>
          <p:cNvPr id="48131" name="Rectangle 2"/>
          <p:cNvSpPr>
            <a:spLocks noGrp="1" noRot="1" noChangeAspect="1" noChangeArrowheads="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Times" pitchFamily="64" charset="0"/>
              <a:ea typeface="ＭＳ Ｐゴシック" pitchFamily="64" charset="-128"/>
              <a:cs typeface="ＭＳ Ｐゴシック" pitchFamily="6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FB650ACB-EBDF-464C-B206-52C2695BEDAA}" type="slidenum">
              <a:rPr lang="en-US"/>
              <a:pPr/>
              <a:t>37</a:t>
            </a:fld>
            <a:endParaRPr lang="en-US"/>
          </a:p>
        </p:txBody>
      </p:sp>
      <p:sp>
        <p:nvSpPr>
          <p:cNvPr id="54275" name="Rectangle 2"/>
          <p:cNvSpPr>
            <a:spLocks noGrp="1" noRot="1" noChangeAspect="1" noChangeArrowheads="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6" charset="0"/>
              <a:ea typeface="ＭＳ Ｐゴシック" pitchFamily="16" charset="-128"/>
              <a:cs typeface="ＭＳ Ｐゴシック" pitchFamily="16"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Closing Slide">
    <p:spTree>
      <p:nvGrpSpPr>
        <p:cNvPr id="1" name=""/>
        <p:cNvGrpSpPr/>
        <p:nvPr/>
      </p:nvGrpSpPr>
      <p:grpSpPr>
        <a:xfrm>
          <a:off x="0" y="0"/>
          <a:ext cx="0" cy="0"/>
          <a:chOff x="0" y="0"/>
          <a:chExt cx="0" cy="0"/>
        </a:xfrm>
      </p:grpSpPr>
      <p:pic>
        <p:nvPicPr>
          <p:cNvPr id="3" name="Picture 2" descr="TED_logo.png"/>
          <p:cNvPicPr>
            <a:picLocks noChangeAspect="1"/>
          </p:cNvPicPr>
          <p:nvPr userDrawn="1"/>
        </p:nvPicPr>
        <p:blipFill>
          <a:blip r:embed="rId2"/>
          <a:stretch>
            <a:fillRect/>
          </a:stretch>
        </p:blipFill>
        <p:spPr>
          <a:xfrm>
            <a:off x="7073900" y="4394200"/>
            <a:ext cx="4140200" cy="1498600"/>
          </a:xfrm>
          <a:prstGeom prst="rect">
            <a:avLst/>
          </a:prstGeom>
        </p:spPr>
      </p:pic>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Solo Graphic">
    <p:spTree>
      <p:nvGrpSpPr>
        <p:cNvPr id="1" name=""/>
        <p:cNvGrpSpPr/>
        <p:nvPr/>
      </p:nvGrpSpPr>
      <p:grpSpPr>
        <a:xfrm>
          <a:off x="0" y="0"/>
          <a:ext cx="0" cy="0"/>
          <a:chOff x="0" y="0"/>
          <a:chExt cx="0" cy="0"/>
        </a:xfrm>
      </p:grpSpPr>
      <p:sp>
        <p:nvSpPr>
          <p:cNvPr id="2" name="Title 1"/>
          <p:cNvSpPr>
            <a:spLocks noGrp="1"/>
          </p:cNvSpPr>
          <p:nvPr>
            <p:ph type="ctrTitle"/>
          </p:nvPr>
        </p:nvSpPr>
        <p:spPr>
          <a:xfrm>
            <a:off x="1316979" y="8804836"/>
            <a:ext cx="15544800" cy="1069046"/>
          </a:xfrm>
        </p:spPr>
        <p:txBody>
          <a:bodyPr anchor="b" anchorCtr="0">
            <a:normAutofit/>
          </a:bodyPr>
          <a:lstStyle>
            <a:lvl1pPr algn="ctr">
              <a:defRPr sz="6000"/>
            </a:lvl1pPr>
          </a:lstStyle>
          <a:p>
            <a:r>
              <a:rPr lang="en-US" dirty="0" smtClean="0"/>
              <a:t>Click to edit Master title style</a:t>
            </a:r>
            <a:endParaRPr lang="en-US"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gue">
    <p:spTree>
      <p:nvGrpSpPr>
        <p:cNvPr id="1" name=""/>
        <p:cNvGrpSpPr/>
        <p:nvPr/>
      </p:nvGrpSpPr>
      <p:grpSpPr>
        <a:xfrm>
          <a:off x="0" y="0"/>
          <a:ext cx="0" cy="0"/>
          <a:chOff x="0" y="0"/>
          <a:chExt cx="0" cy="0"/>
        </a:xfrm>
      </p:grpSpPr>
      <p:sp>
        <p:nvSpPr>
          <p:cNvPr id="2" name="Title 1"/>
          <p:cNvSpPr>
            <a:spLocks noGrp="1"/>
          </p:cNvSpPr>
          <p:nvPr>
            <p:ph type="title"/>
          </p:nvPr>
        </p:nvSpPr>
        <p:spPr>
          <a:xfrm>
            <a:off x="1444626" y="5082037"/>
            <a:ext cx="15544800" cy="1088208"/>
          </a:xfrm>
        </p:spPr>
        <p:txBody>
          <a:bodyPr anchor="b" anchorCtr="0">
            <a:spAutoFit/>
          </a:bodyPr>
          <a:lstStyle>
            <a:lvl1pPr algn="l">
              <a:defRPr sz="6000" b="1" cap="none">
                <a:solidFill>
                  <a:srgbClr val="ED1C24"/>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444626" y="6450972"/>
            <a:ext cx="15544800" cy="718876"/>
          </a:xfrm>
        </p:spPr>
        <p:txBody>
          <a:bodyPr anchor="t" anchorCtr="0">
            <a:spAutoFit/>
          </a:bodyPr>
          <a:lstStyle>
            <a:lvl1pPr marL="0" indent="0">
              <a:buNone/>
              <a:defRPr sz="3600">
                <a:solidFill>
                  <a:schemeClr val="tx1">
                    <a:lumMod val="75000"/>
                  </a:schemeClr>
                </a:solidFill>
              </a:defRPr>
            </a:lvl1pPr>
            <a:lvl2pPr marL="816422" indent="0">
              <a:buNone/>
              <a:defRPr sz="3200">
                <a:solidFill>
                  <a:schemeClr val="tx1">
                    <a:tint val="75000"/>
                  </a:schemeClr>
                </a:solidFill>
              </a:defRPr>
            </a:lvl2pPr>
            <a:lvl3pPr marL="1632844" indent="0">
              <a:buNone/>
              <a:defRPr sz="2900">
                <a:solidFill>
                  <a:schemeClr val="tx1">
                    <a:tint val="75000"/>
                  </a:schemeClr>
                </a:solidFill>
              </a:defRPr>
            </a:lvl3pPr>
            <a:lvl4pPr marL="2449266" indent="0">
              <a:buNone/>
              <a:defRPr sz="2500">
                <a:solidFill>
                  <a:schemeClr val="tx1">
                    <a:tint val="75000"/>
                  </a:schemeClr>
                </a:solidFill>
              </a:defRPr>
            </a:lvl4pPr>
            <a:lvl5pPr marL="3265688" indent="0">
              <a:buNone/>
              <a:defRPr sz="2500">
                <a:solidFill>
                  <a:schemeClr val="tx1">
                    <a:tint val="75000"/>
                  </a:schemeClr>
                </a:solidFill>
              </a:defRPr>
            </a:lvl5pPr>
            <a:lvl6pPr marL="4082110" indent="0">
              <a:buNone/>
              <a:defRPr sz="2500">
                <a:solidFill>
                  <a:schemeClr val="tx1">
                    <a:tint val="75000"/>
                  </a:schemeClr>
                </a:solidFill>
              </a:defRPr>
            </a:lvl6pPr>
            <a:lvl7pPr marL="4898532" indent="0">
              <a:buNone/>
              <a:defRPr sz="2500">
                <a:solidFill>
                  <a:schemeClr val="tx1">
                    <a:tint val="75000"/>
                  </a:schemeClr>
                </a:solidFill>
              </a:defRPr>
            </a:lvl7pPr>
            <a:lvl8pPr marL="5714954" indent="0">
              <a:buNone/>
              <a:defRPr sz="2500">
                <a:solidFill>
                  <a:schemeClr val="tx1">
                    <a:tint val="75000"/>
                  </a:schemeClr>
                </a:solidFill>
              </a:defRPr>
            </a:lvl8pPr>
            <a:lvl9pPr marL="6531376" indent="0">
              <a:buNone/>
              <a:defRPr sz="2500">
                <a:solidFill>
                  <a:schemeClr val="tx1">
                    <a:tint val="75000"/>
                  </a:schemeClr>
                </a:solidFill>
              </a:defRPr>
            </a:lvl9pPr>
          </a:lstStyle>
          <a:p>
            <a:pPr lvl="0"/>
            <a:r>
              <a:rPr lang="en-US" dirty="0" smtClean="0"/>
              <a:t>Click to edit Master text styles</a:t>
            </a: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Blank with Head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14400" y="411957"/>
            <a:ext cx="16459200" cy="1302543"/>
          </a:xfrm>
        </p:spPr>
        <p:txBody>
          <a:bodyPr/>
          <a:lstStyle/>
          <a:p>
            <a:r>
              <a:rPr lang="en-US" smtClean="0"/>
              <a:t>Click to edit Master title style</a:t>
            </a:r>
            <a:endParaRPr lang="en-US"/>
          </a:p>
        </p:txBody>
      </p:sp>
      <p:sp>
        <p:nvSpPr>
          <p:cNvPr id="4" name="Content Placeholder 2"/>
          <p:cNvSpPr>
            <a:spLocks noGrp="1"/>
          </p:cNvSpPr>
          <p:nvPr>
            <p:ph idx="1"/>
          </p:nvPr>
        </p:nvSpPr>
        <p:spPr>
          <a:xfrm>
            <a:off x="914400" y="2857500"/>
            <a:ext cx="16459200" cy="633174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Big Idea">
    <p:spTree>
      <p:nvGrpSpPr>
        <p:cNvPr id="1" name=""/>
        <p:cNvGrpSpPr/>
        <p:nvPr/>
      </p:nvGrpSpPr>
      <p:grpSpPr>
        <a:xfrm>
          <a:off x="0" y="0"/>
          <a:ext cx="0" cy="0"/>
          <a:chOff x="0" y="0"/>
          <a:chExt cx="0" cy="0"/>
        </a:xfrm>
      </p:grpSpPr>
      <p:sp>
        <p:nvSpPr>
          <p:cNvPr id="2" name="Title 1"/>
          <p:cNvSpPr>
            <a:spLocks noGrp="1"/>
          </p:cNvSpPr>
          <p:nvPr>
            <p:ph type="title"/>
          </p:nvPr>
        </p:nvSpPr>
        <p:spPr>
          <a:xfrm>
            <a:off x="914400" y="1866900"/>
            <a:ext cx="16459200" cy="6553200"/>
          </a:xfrm>
        </p:spPr>
        <p:txBody>
          <a:bodyPr anchor="ctr" anchorCtr="0"/>
          <a:lstStyle>
            <a:lvl1pPr algn="ctr">
              <a:defRPr b="1" i="0">
                <a:solidFill>
                  <a:srgbClr val="ED1C24"/>
                </a:solidFill>
              </a:defRPr>
            </a:lvl1pPr>
          </a:lstStyle>
          <a:p>
            <a:r>
              <a:rPr lang="en-US" dirty="0" smtClean="0"/>
              <a:t>Click to edit Master title style</a:t>
            </a:r>
            <a:endParaRPr lang="en-US" dirty="0"/>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Double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914400" y="2400301"/>
            <a:ext cx="8077200" cy="67889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2"/>
          <p:cNvSpPr>
            <a:spLocks noGrp="1"/>
          </p:cNvSpPr>
          <p:nvPr>
            <p:ph idx="10"/>
          </p:nvPr>
        </p:nvSpPr>
        <p:spPr>
          <a:xfrm>
            <a:off x="9340296" y="2400301"/>
            <a:ext cx="8033304" cy="67889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71600" y="914400"/>
            <a:ext cx="15544800" cy="17145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371600" y="2971800"/>
            <a:ext cx="7620000" cy="6172200"/>
          </a:xfrm>
        </p:spPr>
        <p:txBody>
          <a:bodyPr/>
          <a:lstStyle/>
          <a:p>
            <a:pPr lvl="0"/>
            <a:endParaRPr lang="en-US" noProof="0" dirty="0"/>
          </a:p>
        </p:txBody>
      </p:sp>
      <p:sp>
        <p:nvSpPr>
          <p:cNvPr id="4" name="Text Placeholder 3"/>
          <p:cNvSpPr>
            <a:spLocks noGrp="1"/>
          </p:cNvSpPr>
          <p:nvPr>
            <p:ph type="body" sz="half" idx="2"/>
          </p:nvPr>
        </p:nvSpPr>
        <p:spPr>
          <a:xfrm>
            <a:off x="9296400" y="2971800"/>
            <a:ext cx="7620000" cy="617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1371600" y="9372600"/>
            <a:ext cx="3810000" cy="685800"/>
          </a:xfrm>
          <a:prstGeom prst="rect">
            <a:avLst/>
          </a:prstGeom>
          <a:ln/>
        </p:spPr>
        <p:txBody>
          <a:bodyPr lIns="163284" tIns="81642" rIns="163284" bIns="81642"/>
          <a:lstStyle>
            <a:lvl1pPr>
              <a:defRPr/>
            </a:lvl1pPr>
          </a:lstStyle>
          <a:p>
            <a:pPr>
              <a:defRPr/>
            </a:pPr>
            <a:endParaRPr lang="en-US" dirty="0"/>
          </a:p>
        </p:txBody>
      </p:sp>
      <p:sp>
        <p:nvSpPr>
          <p:cNvPr id="6" name="Footer Placeholder 5"/>
          <p:cNvSpPr>
            <a:spLocks noGrp="1" noChangeArrowheads="1"/>
          </p:cNvSpPr>
          <p:nvPr>
            <p:ph type="ftr" sz="quarter" idx="11"/>
          </p:nvPr>
        </p:nvSpPr>
        <p:spPr>
          <a:xfrm>
            <a:off x="6248400" y="9372600"/>
            <a:ext cx="5791200" cy="685800"/>
          </a:xfrm>
          <a:prstGeom prst="rect">
            <a:avLst/>
          </a:prstGeom>
          <a:ln/>
        </p:spPr>
        <p:txBody>
          <a:bodyPr lIns="163284" tIns="81642" rIns="163284" bIns="81642"/>
          <a:lstStyle>
            <a:lvl1pPr>
              <a:defRPr/>
            </a:lvl1pPr>
          </a:lstStyle>
          <a:p>
            <a:pPr>
              <a:defRPr/>
            </a:pPr>
            <a:endParaRPr lang="en-US" dirty="0"/>
          </a:p>
        </p:txBody>
      </p:sp>
      <p:sp>
        <p:nvSpPr>
          <p:cNvPr id="7" name="Slide Number Placeholder 6"/>
          <p:cNvSpPr>
            <a:spLocks noGrp="1" noChangeArrowheads="1"/>
          </p:cNvSpPr>
          <p:nvPr>
            <p:ph type="sldNum" sz="quarter" idx="12"/>
          </p:nvPr>
        </p:nvSpPr>
        <p:spPr>
          <a:xfrm>
            <a:off x="13106400" y="9372600"/>
            <a:ext cx="3810000" cy="685800"/>
          </a:xfrm>
          <a:prstGeom prst="rect">
            <a:avLst/>
          </a:prstGeom>
          <a:ln/>
        </p:spPr>
        <p:txBody>
          <a:bodyPr lIns="163284" tIns="81642" rIns="163284" bIns="81642"/>
          <a:lstStyle>
            <a:lvl1pPr>
              <a:defRPr/>
            </a:lvl1pPr>
          </a:lstStyle>
          <a:p>
            <a:pPr>
              <a:defRPr/>
            </a:pPr>
            <a:fld id="{5198B22F-E71E-466D-AD7D-CE5000625299}"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2971800"/>
            <a:ext cx="7620000" cy="6172200"/>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296400" y="2971800"/>
            <a:ext cx="7620000" cy="6172200"/>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1371600" y="9372600"/>
            <a:ext cx="3810000" cy="685800"/>
          </a:xfrm>
          <a:prstGeom prst="rect">
            <a:avLst/>
          </a:prstGeom>
          <a:ln/>
        </p:spPr>
        <p:txBody>
          <a:bodyPr lIns="163284" tIns="81642" rIns="163284" bIns="81642"/>
          <a:lstStyle>
            <a:lvl1pPr>
              <a:defRPr/>
            </a:lvl1pPr>
          </a:lstStyle>
          <a:p>
            <a:pPr>
              <a:defRPr/>
            </a:pPr>
            <a:endParaRPr lang="en-US" dirty="0"/>
          </a:p>
        </p:txBody>
      </p:sp>
      <p:sp>
        <p:nvSpPr>
          <p:cNvPr id="6" name="Footer Placeholder 5"/>
          <p:cNvSpPr>
            <a:spLocks noGrp="1" noChangeArrowheads="1"/>
          </p:cNvSpPr>
          <p:nvPr>
            <p:ph type="ftr" sz="quarter" idx="11"/>
          </p:nvPr>
        </p:nvSpPr>
        <p:spPr>
          <a:xfrm>
            <a:off x="6248400" y="9372600"/>
            <a:ext cx="5791200" cy="685800"/>
          </a:xfrm>
          <a:prstGeom prst="rect">
            <a:avLst/>
          </a:prstGeom>
          <a:ln/>
        </p:spPr>
        <p:txBody>
          <a:bodyPr lIns="163284" tIns="81642" rIns="163284" bIns="81642"/>
          <a:lstStyle>
            <a:lvl1pPr>
              <a:defRPr/>
            </a:lvl1pPr>
          </a:lstStyle>
          <a:p>
            <a:pPr>
              <a:defRPr/>
            </a:pPr>
            <a:endParaRPr lang="en-US" dirty="0"/>
          </a:p>
        </p:txBody>
      </p:sp>
      <p:sp>
        <p:nvSpPr>
          <p:cNvPr id="7" name="Slide Number Placeholder 6"/>
          <p:cNvSpPr>
            <a:spLocks noGrp="1" noChangeArrowheads="1"/>
          </p:cNvSpPr>
          <p:nvPr>
            <p:ph type="sldNum" sz="quarter" idx="12"/>
          </p:nvPr>
        </p:nvSpPr>
        <p:spPr>
          <a:xfrm>
            <a:off x="13106400" y="9372600"/>
            <a:ext cx="3810000" cy="685800"/>
          </a:xfrm>
          <a:prstGeom prst="rect">
            <a:avLst/>
          </a:prstGeom>
          <a:ln/>
        </p:spPr>
        <p:txBody>
          <a:bodyPr lIns="163284" tIns="81642" rIns="163284" bIns="81642"/>
          <a:lstStyle>
            <a:lvl1pPr>
              <a:defRPr/>
            </a:lvl1pPr>
          </a:lstStyle>
          <a:p>
            <a:pPr>
              <a:defRPr/>
            </a:pPr>
            <a:fld id="{A8775FBC-A550-419C-A2B0-333F8D0C2BB6}"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71600" y="914400"/>
            <a:ext cx="15544800" cy="17145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1600" y="2971800"/>
            <a:ext cx="7620000" cy="617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9296400" y="2971800"/>
            <a:ext cx="7620000" cy="6172200"/>
          </a:xfrm>
        </p:spPr>
        <p:txBody>
          <a:bodyPr/>
          <a:lstStyle/>
          <a:p>
            <a:pPr lvl="0"/>
            <a:endParaRPr lang="en-US" noProof="0" smtClean="0"/>
          </a:p>
        </p:txBody>
      </p:sp>
      <p:sp>
        <p:nvSpPr>
          <p:cNvPr id="5" name="Date Placeholder 4"/>
          <p:cNvSpPr>
            <a:spLocks noGrp="1" noChangeArrowheads="1"/>
          </p:cNvSpPr>
          <p:nvPr>
            <p:ph type="dt" sz="half" idx="10"/>
          </p:nvPr>
        </p:nvSpPr>
        <p:spPr>
          <a:xfrm>
            <a:off x="1371600" y="9372600"/>
            <a:ext cx="3810000" cy="685800"/>
          </a:xfrm>
          <a:prstGeom prst="rect">
            <a:avLst/>
          </a:prstGeom>
          <a:ln/>
        </p:spPr>
        <p:txBody>
          <a:bodyPr lIns="163284" tIns="81642" rIns="163284" bIns="81642"/>
          <a:lstStyle>
            <a:lvl1pPr>
              <a:defRPr/>
            </a:lvl1pPr>
          </a:lstStyle>
          <a:p>
            <a:pPr>
              <a:defRPr/>
            </a:pPr>
            <a:endParaRPr lang="en-US"/>
          </a:p>
        </p:txBody>
      </p:sp>
      <p:sp>
        <p:nvSpPr>
          <p:cNvPr id="6" name="Footer Placeholder 5"/>
          <p:cNvSpPr>
            <a:spLocks noGrp="1" noChangeArrowheads="1"/>
          </p:cNvSpPr>
          <p:nvPr>
            <p:ph type="ftr" sz="quarter" idx="11"/>
          </p:nvPr>
        </p:nvSpPr>
        <p:spPr>
          <a:xfrm>
            <a:off x="6248400" y="9372600"/>
            <a:ext cx="5791200" cy="685800"/>
          </a:xfrm>
          <a:prstGeom prst="rect">
            <a:avLst/>
          </a:prstGeom>
          <a:ln/>
        </p:spPr>
        <p:txBody>
          <a:bodyPr lIns="163284" tIns="81642" rIns="163284" bIns="81642"/>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13106400" y="9372600"/>
            <a:ext cx="3810000" cy="685800"/>
          </a:xfrm>
          <a:prstGeom prst="rect">
            <a:avLst/>
          </a:prstGeom>
          <a:ln/>
        </p:spPr>
        <p:txBody>
          <a:bodyPr lIns="163284" tIns="81642" rIns="163284" bIns="81642"/>
          <a:lstStyle>
            <a:lvl1pPr>
              <a:defRPr/>
            </a:lvl1pPr>
          </a:lstStyle>
          <a:p>
            <a:pPr>
              <a:defRPr/>
            </a:pPr>
            <a:fld id="{781C86B6-7C17-4BD9-A27F-1E372541DA7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11957"/>
            <a:ext cx="16459200" cy="1714500"/>
          </a:xfrm>
          <a:prstGeom prst="rect">
            <a:avLst/>
          </a:prstGeom>
        </p:spPr>
        <p:txBody>
          <a:bodyPr vert="horz" lIns="163284" tIns="81642" rIns="163284" bIns="81642"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14400" y="2400301"/>
            <a:ext cx="16459200" cy="6788945"/>
          </a:xfrm>
          <a:prstGeom prst="rect">
            <a:avLst/>
          </a:prstGeom>
        </p:spPr>
        <p:txBody>
          <a:bodyPr vert="horz" lIns="163284" tIns="81642" rIns="163284" bIns="81642"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56" r:id="rId1"/>
    <p:sldLayoutId id="2147483649" r:id="rId2"/>
    <p:sldLayoutId id="2147483650" r:id="rId3"/>
    <p:sldLayoutId id="2147483651" r:id="rId4"/>
    <p:sldLayoutId id="2147483654" r:id="rId5"/>
    <p:sldLayoutId id="2147483658" r:id="rId6"/>
    <p:sldLayoutId id="2147483655" r:id="rId7"/>
    <p:sldLayoutId id="2147483659" r:id="rId8"/>
    <p:sldLayoutId id="2147483657" r:id="rId9"/>
    <p:sldLayoutId id="2147483661" r:id="rId10"/>
    <p:sldLayoutId id="2147483663" r:id="rId11"/>
    <p:sldLayoutId id="2147483664" r:id="rId12"/>
  </p:sldLayoutIdLst>
  <p:transition spd="med">
    <p:fade/>
  </p:transition>
  <p:timing>
    <p:tnLst>
      <p:par>
        <p:cTn id="1" dur="indefinite" restart="never" nodeType="tmRoot"/>
      </p:par>
    </p:tnLst>
  </p:timing>
  <p:hf sldNum="0" hdr="0" ftr="0" dt="0"/>
  <p:txStyles>
    <p:titleStyle>
      <a:lvl1pPr algn="l" defTabSz="816422" rtl="0" eaLnBrk="1" latinLnBrk="0" hangingPunct="1">
        <a:spcBef>
          <a:spcPct val="0"/>
        </a:spcBef>
        <a:buNone/>
        <a:defRPr sz="6600" kern="1200">
          <a:solidFill>
            <a:schemeClr val="tx1"/>
          </a:solidFill>
          <a:latin typeface="Helvetica"/>
          <a:ea typeface="+mj-ea"/>
          <a:cs typeface="Helvetica"/>
        </a:defRPr>
      </a:lvl1pPr>
    </p:titleStyle>
    <p:bodyStyle>
      <a:lvl1pPr marL="612317" indent="-612317" algn="l" defTabSz="816422" rtl="0" eaLnBrk="1" latinLnBrk="0" hangingPunct="1">
        <a:spcBef>
          <a:spcPct val="20000"/>
        </a:spcBef>
        <a:buFont typeface="Arial"/>
        <a:buChar char="•"/>
        <a:defRPr sz="4000" kern="1200">
          <a:solidFill>
            <a:schemeClr val="tx1"/>
          </a:solidFill>
          <a:latin typeface="Helvetica"/>
          <a:ea typeface="+mn-ea"/>
          <a:cs typeface="Helvetica"/>
        </a:defRPr>
      </a:lvl1pPr>
      <a:lvl2pPr marL="1326686" indent="-510264" algn="l" defTabSz="816422" rtl="0" eaLnBrk="1" latinLnBrk="0" hangingPunct="1">
        <a:spcBef>
          <a:spcPct val="20000"/>
        </a:spcBef>
        <a:buFont typeface="Arial"/>
        <a:buChar char="–"/>
        <a:defRPr sz="3600" kern="1200">
          <a:solidFill>
            <a:schemeClr val="tx1"/>
          </a:solidFill>
          <a:latin typeface="Helvetica"/>
          <a:ea typeface="+mn-ea"/>
          <a:cs typeface="Helvetica"/>
        </a:defRPr>
      </a:lvl2pPr>
      <a:lvl3pPr marL="2041055" indent="-408211" algn="l" defTabSz="816422" rtl="0" eaLnBrk="1" latinLnBrk="0" hangingPunct="1">
        <a:spcBef>
          <a:spcPct val="20000"/>
        </a:spcBef>
        <a:buFont typeface="Arial"/>
        <a:buChar char="•"/>
        <a:defRPr sz="3200" kern="1200">
          <a:solidFill>
            <a:schemeClr val="tx1"/>
          </a:solidFill>
          <a:latin typeface="Helvetica"/>
          <a:ea typeface="+mn-ea"/>
          <a:cs typeface="Helvetica"/>
        </a:defRPr>
      </a:lvl3pPr>
      <a:lvl4pPr marL="2857477" indent="-408211" algn="l" defTabSz="816422" rtl="0" eaLnBrk="1" latinLnBrk="0" hangingPunct="1">
        <a:spcBef>
          <a:spcPct val="20000"/>
        </a:spcBef>
        <a:buFont typeface="Arial"/>
        <a:buChar char="–"/>
        <a:defRPr sz="2800" kern="1200">
          <a:solidFill>
            <a:schemeClr val="tx1"/>
          </a:solidFill>
          <a:latin typeface="Helvetica"/>
          <a:ea typeface="+mn-ea"/>
          <a:cs typeface="Helvetica"/>
        </a:defRPr>
      </a:lvl4pPr>
      <a:lvl5pPr marL="3673899" indent="-408211" algn="l" defTabSz="816422" rtl="0" eaLnBrk="1" latinLnBrk="0" hangingPunct="1">
        <a:spcBef>
          <a:spcPct val="20000"/>
        </a:spcBef>
        <a:buFont typeface="Arial"/>
        <a:buChar char="»"/>
        <a:defRPr sz="2400" kern="1200">
          <a:solidFill>
            <a:schemeClr val="tx1"/>
          </a:solidFill>
          <a:latin typeface="Helvetica"/>
          <a:ea typeface="+mn-ea"/>
          <a:cs typeface="Helvetica"/>
        </a:defRPr>
      </a:lvl5pPr>
      <a:lvl6pPr marL="4490321" indent="-408211" algn="l" defTabSz="816422" rtl="0" eaLnBrk="1" latinLnBrk="0" hangingPunct="1">
        <a:spcBef>
          <a:spcPct val="20000"/>
        </a:spcBef>
        <a:buFont typeface="Arial"/>
        <a:buChar char="•"/>
        <a:defRPr sz="3600" kern="1200">
          <a:solidFill>
            <a:schemeClr val="tx1"/>
          </a:solidFill>
          <a:latin typeface="+mn-lt"/>
          <a:ea typeface="+mn-ea"/>
          <a:cs typeface="+mn-cs"/>
        </a:defRPr>
      </a:lvl6pPr>
      <a:lvl7pPr marL="5306743" indent="-408211" algn="l" defTabSz="816422" rtl="0" eaLnBrk="1" latinLnBrk="0" hangingPunct="1">
        <a:spcBef>
          <a:spcPct val="20000"/>
        </a:spcBef>
        <a:buFont typeface="Arial"/>
        <a:buChar char="•"/>
        <a:defRPr sz="3600" kern="1200">
          <a:solidFill>
            <a:schemeClr val="tx1"/>
          </a:solidFill>
          <a:latin typeface="+mn-lt"/>
          <a:ea typeface="+mn-ea"/>
          <a:cs typeface="+mn-cs"/>
        </a:defRPr>
      </a:lvl7pPr>
      <a:lvl8pPr marL="6123165" indent="-408211" algn="l" defTabSz="816422" rtl="0" eaLnBrk="1" latinLnBrk="0" hangingPunct="1">
        <a:spcBef>
          <a:spcPct val="20000"/>
        </a:spcBef>
        <a:buFont typeface="Arial"/>
        <a:buChar char="•"/>
        <a:defRPr sz="3600" kern="1200">
          <a:solidFill>
            <a:schemeClr val="tx1"/>
          </a:solidFill>
          <a:latin typeface="+mn-lt"/>
          <a:ea typeface="+mn-ea"/>
          <a:cs typeface="+mn-cs"/>
        </a:defRPr>
      </a:lvl8pPr>
      <a:lvl9pPr marL="6939587" indent="-408211" algn="l" defTabSz="816422" rtl="0" eaLnBrk="1" latinLnBrk="0" hangingPunct="1">
        <a:spcBef>
          <a:spcPct val="20000"/>
        </a:spcBef>
        <a:buFont typeface="Arial"/>
        <a:buChar char="•"/>
        <a:defRPr sz="3600" kern="1200">
          <a:solidFill>
            <a:schemeClr val="tx1"/>
          </a:solidFill>
          <a:latin typeface="+mn-lt"/>
          <a:ea typeface="+mn-ea"/>
          <a:cs typeface="+mn-cs"/>
        </a:defRPr>
      </a:lvl9pPr>
    </p:bodyStyle>
    <p:otherStyle>
      <a:defPPr>
        <a:defRPr lang="en-US"/>
      </a:defPPr>
      <a:lvl1pPr marL="0" algn="l" defTabSz="816422" rtl="0" eaLnBrk="1" latinLnBrk="0" hangingPunct="1">
        <a:defRPr sz="3200" kern="1200">
          <a:solidFill>
            <a:schemeClr val="tx1"/>
          </a:solidFill>
          <a:latin typeface="+mn-lt"/>
          <a:ea typeface="+mn-ea"/>
          <a:cs typeface="+mn-cs"/>
        </a:defRPr>
      </a:lvl1pPr>
      <a:lvl2pPr marL="816422" algn="l" defTabSz="816422" rtl="0" eaLnBrk="1" latinLnBrk="0" hangingPunct="1">
        <a:defRPr sz="3200" kern="1200">
          <a:solidFill>
            <a:schemeClr val="tx1"/>
          </a:solidFill>
          <a:latin typeface="+mn-lt"/>
          <a:ea typeface="+mn-ea"/>
          <a:cs typeface="+mn-cs"/>
        </a:defRPr>
      </a:lvl2pPr>
      <a:lvl3pPr marL="1632844" algn="l" defTabSz="816422" rtl="0" eaLnBrk="1" latinLnBrk="0" hangingPunct="1">
        <a:defRPr sz="3200" kern="1200">
          <a:solidFill>
            <a:schemeClr val="tx1"/>
          </a:solidFill>
          <a:latin typeface="+mn-lt"/>
          <a:ea typeface="+mn-ea"/>
          <a:cs typeface="+mn-cs"/>
        </a:defRPr>
      </a:lvl3pPr>
      <a:lvl4pPr marL="2449266" algn="l" defTabSz="816422" rtl="0" eaLnBrk="1" latinLnBrk="0" hangingPunct="1">
        <a:defRPr sz="3200" kern="1200">
          <a:solidFill>
            <a:schemeClr val="tx1"/>
          </a:solidFill>
          <a:latin typeface="+mn-lt"/>
          <a:ea typeface="+mn-ea"/>
          <a:cs typeface="+mn-cs"/>
        </a:defRPr>
      </a:lvl4pPr>
      <a:lvl5pPr marL="3265688" algn="l" defTabSz="816422" rtl="0" eaLnBrk="1" latinLnBrk="0" hangingPunct="1">
        <a:defRPr sz="3200" kern="1200">
          <a:solidFill>
            <a:schemeClr val="tx1"/>
          </a:solidFill>
          <a:latin typeface="+mn-lt"/>
          <a:ea typeface="+mn-ea"/>
          <a:cs typeface="+mn-cs"/>
        </a:defRPr>
      </a:lvl5pPr>
      <a:lvl6pPr marL="4082110" algn="l" defTabSz="816422" rtl="0" eaLnBrk="1" latinLnBrk="0" hangingPunct="1">
        <a:defRPr sz="3200" kern="1200">
          <a:solidFill>
            <a:schemeClr val="tx1"/>
          </a:solidFill>
          <a:latin typeface="+mn-lt"/>
          <a:ea typeface="+mn-ea"/>
          <a:cs typeface="+mn-cs"/>
        </a:defRPr>
      </a:lvl6pPr>
      <a:lvl7pPr marL="4898532" algn="l" defTabSz="816422" rtl="0" eaLnBrk="1" latinLnBrk="0" hangingPunct="1">
        <a:defRPr sz="3200" kern="1200">
          <a:solidFill>
            <a:schemeClr val="tx1"/>
          </a:solidFill>
          <a:latin typeface="+mn-lt"/>
          <a:ea typeface="+mn-ea"/>
          <a:cs typeface="+mn-cs"/>
        </a:defRPr>
      </a:lvl7pPr>
      <a:lvl8pPr marL="5714954" algn="l" defTabSz="816422" rtl="0" eaLnBrk="1" latinLnBrk="0" hangingPunct="1">
        <a:defRPr sz="3200" kern="1200">
          <a:solidFill>
            <a:schemeClr val="tx1"/>
          </a:solidFill>
          <a:latin typeface="+mn-lt"/>
          <a:ea typeface="+mn-ea"/>
          <a:cs typeface="+mn-cs"/>
        </a:defRPr>
      </a:lvl8pPr>
      <a:lvl9pPr marL="6531376" algn="l" defTabSz="816422"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emf"/><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4" Type="http://schemas.openxmlformats.org/officeDocument/2006/relationships/image" Target="../media/image8.emf"/><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7.xml"/><Relationship Id="rId3" Type="http://schemas.openxmlformats.org/officeDocument/2006/relationships/oleObject" Target="../embeddings/Microsoft_Word_97_-_2004_Document1.doc"/></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4" Type="http://schemas.openxmlformats.org/officeDocument/2006/relationships/image" Target="../media/image12.emf"/><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4" Type="http://schemas.openxmlformats.org/officeDocument/2006/relationships/image" Target="../media/image14.emf"/><Relationship Id="rId5" Type="http://schemas.openxmlformats.org/officeDocument/2006/relationships/image" Target="../media/image15.emf"/><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1" Type="http://schemas.openxmlformats.org/officeDocument/2006/relationships/image" Target="../media/image24.png"/><Relationship Id="rId12" Type="http://schemas.openxmlformats.org/officeDocument/2006/relationships/image" Target="../media/image25.pdf"/><Relationship Id="rId13" Type="http://schemas.openxmlformats.org/officeDocument/2006/relationships/image" Target="../media/image26.png"/><Relationship Id="rId14" Type="http://schemas.openxmlformats.org/officeDocument/2006/relationships/image" Target="../media/image27.pdf"/><Relationship Id="rId15" Type="http://schemas.openxmlformats.org/officeDocument/2006/relationships/image" Target="../media/image28.png"/><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7.pdf"/><Relationship Id="rId5" Type="http://schemas.openxmlformats.org/officeDocument/2006/relationships/image" Target="../media/image18.png"/><Relationship Id="rId6" Type="http://schemas.openxmlformats.org/officeDocument/2006/relationships/image" Target="../media/image19.pdf"/><Relationship Id="rId7" Type="http://schemas.openxmlformats.org/officeDocument/2006/relationships/image" Target="../media/image20.png"/><Relationship Id="rId8" Type="http://schemas.openxmlformats.org/officeDocument/2006/relationships/image" Target="../media/image21.pdf"/><Relationship Id="rId9" Type="http://schemas.openxmlformats.org/officeDocument/2006/relationships/image" Target="../media/image22.png"/><Relationship Id="rId10" Type="http://schemas.openxmlformats.org/officeDocument/2006/relationships/image" Target="../media/image23.pdf"/></Relationships>
</file>

<file path=ppt/slides/_rels/slide13.xml.rels><?xml version="1.0" encoding="UTF-8" standalone="yes"?>
<Relationships xmlns="http://schemas.openxmlformats.org/package/2006/relationships"><Relationship Id="rId3" Type="http://schemas.openxmlformats.org/officeDocument/2006/relationships/image" Target="../media/image29.emf"/><Relationship Id="rId4" Type="http://schemas.openxmlformats.org/officeDocument/2006/relationships/image" Target="../media/image30.emf"/><Relationship Id="rId5" Type="http://schemas.openxmlformats.org/officeDocument/2006/relationships/image" Target="../media/image31.emf"/><Relationship Id="rId6" Type="http://schemas.openxmlformats.org/officeDocument/2006/relationships/image" Target="../media/image32.emf"/><Relationship Id="rId7" Type="http://schemas.openxmlformats.org/officeDocument/2006/relationships/image" Target="../media/image33.emf"/><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34.emf"/><Relationship Id="rId4" Type="http://schemas.openxmlformats.org/officeDocument/2006/relationships/image" Target="../media/image35.emf"/><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image" Target="../media/image36.emf"/><Relationship Id="rId4" Type="http://schemas.openxmlformats.org/officeDocument/2006/relationships/image" Target="../media/image37.emf"/><Relationship Id="rId5" Type="http://schemas.openxmlformats.org/officeDocument/2006/relationships/image" Target="../media/image38.emf"/><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9.emf"/></Relationships>
</file>

<file path=ppt/slides/_rels/slide17.xml.rels><?xml version="1.0" encoding="UTF-8" standalone="yes"?>
<Relationships xmlns="http://schemas.openxmlformats.org/package/2006/relationships"><Relationship Id="rId3" Type="http://schemas.openxmlformats.org/officeDocument/2006/relationships/image" Target="../media/image40.emf"/><Relationship Id="rId4" Type="http://schemas.openxmlformats.org/officeDocument/2006/relationships/image" Target="../media/image41.emf"/><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2.emf"/><Relationship Id="rId3" Type="http://schemas.openxmlformats.org/officeDocument/2006/relationships/image" Target="../media/image43.emf"/></Relationships>
</file>

<file path=ppt/slides/_rels/slide19.xml.rels><?xml version="1.0" encoding="UTF-8" standalone="yes"?>
<Relationships xmlns="http://schemas.openxmlformats.org/package/2006/relationships"><Relationship Id="rId3" Type="http://schemas.openxmlformats.org/officeDocument/2006/relationships/image" Target="../media/image45.emf"/><Relationship Id="rId4" Type="http://schemas.openxmlformats.org/officeDocument/2006/relationships/image" Target="../media/image46.emf"/><Relationship Id="rId5" Type="http://schemas.openxmlformats.org/officeDocument/2006/relationships/image" Target="../media/image47.emf"/><Relationship Id="rId6" Type="http://schemas.openxmlformats.org/officeDocument/2006/relationships/image" Target="../media/image48.emf"/><Relationship Id="rId7" Type="http://schemas.openxmlformats.org/officeDocument/2006/relationships/image" Target="../media/image49.emf"/><Relationship Id="rId8" Type="http://schemas.openxmlformats.org/officeDocument/2006/relationships/image" Target="../media/image50.emf"/><Relationship Id="rId9" Type="http://schemas.openxmlformats.org/officeDocument/2006/relationships/image" Target="../media/image51.emf"/><Relationship Id="rId1" Type="http://schemas.openxmlformats.org/officeDocument/2006/relationships/slideLayout" Target="../slideLayouts/slideLayout3.xml"/><Relationship Id="rId2" Type="http://schemas.openxmlformats.org/officeDocument/2006/relationships/image" Target="../media/image44.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2.emf"/><Relationship Id="rId3" Type="http://schemas.openxmlformats.org/officeDocument/2006/relationships/image" Target="../media/image53.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4.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55.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56.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 Id="rId3" Type="http://schemas.openxmlformats.org/officeDocument/2006/relationships/image" Target="../media/image57.emf"/></Relationships>
</file>

<file path=ppt/slides/_rels/slide26.xml.rels><?xml version="1.0" encoding="UTF-8" standalone="yes"?>
<Relationships xmlns="http://schemas.openxmlformats.org/package/2006/relationships"><Relationship Id="rId3" Type="http://schemas.openxmlformats.org/officeDocument/2006/relationships/image" Target="../media/image58.emf"/><Relationship Id="rId4" Type="http://schemas.openxmlformats.org/officeDocument/2006/relationships/image" Target="../media/image59.emf"/><Relationship Id="rId1" Type="http://schemas.openxmlformats.org/officeDocument/2006/relationships/slideLayout" Target="../slideLayouts/slideLayout10.xml"/><Relationship Id="rId2" Type="http://schemas.openxmlformats.org/officeDocument/2006/relationships/notesSlide" Target="../notesSlides/notesSlide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60.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 Id="rId3" Type="http://schemas.openxmlformats.org/officeDocument/2006/relationships/image" Target="../media/image61.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63.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64.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5.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image" Target="../media/image66.png"/></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1" Type="http://schemas.openxmlformats.org/officeDocument/2006/relationships/slideLayout" Target="../slideLayouts/slideLayout10.xml"/><Relationship Id="rId2" Type="http://schemas.openxmlformats.org/officeDocument/2006/relationships/notesSlide" Target="../notesSlides/notesSlide26.xml"/></Relationships>
</file>

<file path=ppt/slides/_rels/slide36.xml.rels><?xml version="1.0" encoding="UTF-8" standalone="yes"?>
<Relationships xmlns="http://schemas.openxmlformats.org/package/2006/relationships"><Relationship Id="rId3" Type="http://schemas.openxmlformats.org/officeDocument/2006/relationships/image" Target="../media/image69.emf"/><Relationship Id="rId4" Type="http://schemas.openxmlformats.org/officeDocument/2006/relationships/image" Target="../media/image70.emf"/><Relationship Id="rId1" Type="http://schemas.openxmlformats.org/officeDocument/2006/relationships/slideLayout" Target="../slideLayouts/slideLayout10.xml"/><Relationship Id="rId2" Type="http://schemas.openxmlformats.org/officeDocument/2006/relationships/notesSlide" Target="../notesSlides/notesSlide2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0" y="1033862"/>
            <a:ext cx="17475200" cy="1011264"/>
          </a:xfrm>
        </p:spPr>
        <p:txBody>
          <a:bodyPr/>
          <a:lstStyle/>
          <a:p>
            <a:r>
              <a:rPr lang="en-US" sz="5500" b="0" dirty="0" smtClean="0">
                <a:solidFill>
                  <a:schemeClr val="tx1"/>
                </a:solidFill>
              </a:rPr>
              <a:t>Effects of Black Carbon on Clouds and Climate</a:t>
            </a:r>
            <a:endParaRPr lang="en-US" sz="5500" b="0" dirty="0">
              <a:solidFill>
                <a:schemeClr val="tx1"/>
              </a:solidFill>
            </a:endParaRPr>
          </a:p>
        </p:txBody>
      </p:sp>
      <p:sp>
        <p:nvSpPr>
          <p:cNvPr id="5" name="Text Placeholder 4"/>
          <p:cNvSpPr>
            <a:spLocks noGrp="1"/>
          </p:cNvSpPr>
          <p:nvPr>
            <p:ph type="body" idx="1"/>
          </p:nvPr>
        </p:nvSpPr>
        <p:spPr>
          <a:xfrm>
            <a:off x="2665965" y="3256480"/>
            <a:ext cx="14983818" cy="6100862"/>
          </a:xfrm>
        </p:spPr>
        <p:txBody>
          <a:bodyPr wrap="square">
            <a:spAutoFit/>
          </a:bodyPr>
          <a:lstStyle/>
          <a:p>
            <a:r>
              <a:rPr lang="en-US" sz="4400" b="1" dirty="0" smtClean="0">
                <a:solidFill>
                  <a:schemeClr val="tx1"/>
                </a:solidFill>
              </a:rPr>
              <a:t>Mark Z. Jacobson</a:t>
            </a:r>
          </a:p>
          <a:p>
            <a:r>
              <a:rPr lang="en-US" sz="4400" dirty="0" smtClean="0">
                <a:solidFill>
                  <a:schemeClr val="tx1"/>
                </a:solidFill>
              </a:rPr>
              <a:t>Atmosphere/Energy Program</a:t>
            </a:r>
          </a:p>
          <a:p>
            <a:r>
              <a:rPr lang="en-US" sz="4400" dirty="0" smtClean="0">
                <a:solidFill>
                  <a:schemeClr val="tx1"/>
                </a:solidFill>
              </a:rPr>
              <a:t>Dept. of Civil &amp; Environmental Engineering</a:t>
            </a:r>
          </a:p>
          <a:p>
            <a:r>
              <a:rPr lang="en-US" sz="4400" dirty="0" smtClean="0">
                <a:solidFill>
                  <a:schemeClr val="tx1"/>
                </a:solidFill>
              </a:rPr>
              <a:t>Stanford University</a:t>
            </a:r>
          </a:p>
          <a:p>
            <a:pPr algn="just">
              <a:lnSpc>
                <a:spcPct val="120000"/>
              </a:lnSpc>
            </a:pPr>
            <a:endParaRPr lang="en-US" sz="4400" dirty="0" smtClean="0">
              <a:ea typeface="ＭＳ Ｐゴシック" pitchFamily="-108" charset="-128"/>
              <a:cs typeface="ＭＳ Ｐゴシック" pitchFamily="-108" charset="-128"/>
            </a:endParaRPr>
          </a:p>
          <a:p>
            <a:pPr algn="just">
              <a:lnSpc>
                <a:spcPct val="120000"/>
              </a:lnSpc>
            </a:pPr>
            <a:r>
              <a:rPr lang="en-US" sz="4400" dirty="0" smtClean="0">
                <a:ea typeface="ＭＳ Ｐゴシック" pitchFamily="-108" charset="-128"/>
                <a:cs typeface="ＭＳ Ｐゴシック" pitchFamily="-108" charset="-128"/>
              </a:rPr>
              <a:t>Department of Meteorology, San Jose State University</a:t>
            </a:r>
          </a:p>
          <a:p>
            <a:pPr algn="just">
              <a:lnSpc>
                <a:spcPct val="120000"/>
              </a:lnSpc>
            </a:pPr>
            <a:r>
              <a:rPr lang="en-US" sz="4400" dirty="0" smtClean="0">
                <a:ea typeface="ＭＳ Ｐゴシック" pitchFamily="-108" charset="-128"/>
                <a:cs typeface="ＭＳ Ｐゴシック" pitchFamily="-108" charset="-128"/>
              </a:rPr>
              <a:t>February 1, 2012</a:t>
            </a:r>
            <a:endParaRPr lang="en-US" sz="4400" dirty="0" smtClean="0"/>
          </a:p>
        </p:txBody>
      </p:sp>
      <p:pic>
        <p:nvPicPr>
          <p:cNvPr id="7" name="Picture 6" descr="stanford_seal_fix.png"/>
          <p:cNvPicPr>
            <a:picLocks noChangeAspect="1"/>
          </p:cNvPicPr>
          <p:nvPr/>
        </p:nvPicPr>
        <p:blipFill>
          <a:blip r:embed="rId2">
            <a:lum bright="26000" contrast="52000"/>
          </a:blip>
          <a:stretch>
            <a:fillRect/>
          </a:stretch>
        </p:blipFill>
        <p:spPr>
          <a:xfrm>
            <a:off x="331313" y="3904375"/>
            <a:ext cx="1950701" cy="1950701"/>
          </a:xfrm>
          <a:prstGeom prst="rect">
            <a:avLst/>
          </a:prstGeom>
        </p:spPr>
      </p:pic>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0"/>
            <a:ext cx="18288000" cy="1714500"/>
          </a:xfrm>
        </p:spPr>
        <p:txBody>
          <a:bodyPr/>
          <a:lstStyle/>
          <a:p>
            <a:pPr eaLnBrk="1" hangingPunct="1"/>
            <a:r>
              <a:rPr lang="en-US" b="1" dirty="0">
                <a:solidFill>
                  <a:srgbClr val="FFFF00"/>
                </a:solidFill>
              </a:rPr>
              <a:t>I</a:t>
            </a:r>
            <a:r>
              <a:rPr lang="en-US" b="1" dirty="0" smtClean="0">
                <a:solidFill>
                  <a:srgbClr val="FFFF00"/>
                </a:solidFill>
              </a:rPr>
              <a:t>mportant Physical Processes Affecting BC Climate Response</a:t>
            </a:r>
            <a:endParaRPr lang="en-US" dirty="0" smtClean="0">
              <a:solidFill>
                <a:srgbClr val="FFFF00"/>
              </a:solidFill>
            </a:endParaRPr>
          </a:p>
        </p:txBody>
      </p:sp>
      <p:sp>
        <p:nvSpPr>
          <p:cNvPr id="66563" name="Rectangle 4"/>
          <p:cNvSpPr>
            <a:spLocks noChangeArrowheads="1"/>
          </p:cNvSpPr>
          <p:nvPr/>
        </p:nvSpPr>
        <p:spPr bwMode="auto">
          <a:xfrm>
            <a:off x="0" y="2427707"/>
            <a:ext cx="18288000" cy="7212961"/>
          </a:xfrm>
          <a:prstGeom prst="rect">
            <a:avLst/>
          </a:prstGeom>
          <a:noFill/>
          <a:ln w="9525">
            <a:noFill/>
            <a:miter lim="800000"/>
            <a:headEnd/>
            <a:tailEnd/>
          </a:ln>
        </p:spPr>
        <p:txBody>
          <a:bodyPr wrap="square" lIns="163284" tIns="81642" rIns="163284" bIns="81642">
            <a:prstTxWarp prst="textNoShape">
              <a:avLst/>
            </a:prstTxWarp>
            <a:spAutoFit/>
          </a:bodyPr>
          <a:lstStyle/>
          <a:p>
            <a:pPr marL="914400" indent="-914400">
              <a:buAutoNum type="arabicPeriod"/>
            </a:pPr>
            <a:r>
              <a:rPr lang="en-US" sz="5000" dirty="0" smtClean="0"/>
              <a:t>Direct effect (dependent on evolution of mixing state)</a:t>
            </a:r>
          </a:p>
          <a:p>
            <a:pPr marL="914400" indent="-914400">
              <a:buAutoNum type="arabicPeriod"/>
            </a:pPr>
            <a:r>
              <a:rPr lang="en-US" sz="5000" dirty="0" smtClean="0"/>
              <a:t>Indirect effects I and II</a:t>
            </a:r>
          </a:p>
          <a:p>
            <a:pPr marL="914400" indent="-914400">
              <a:buFontTx/>
              <a:buAutoNum type="arabicPeriod"/>
            </a:pPr>
            <a:r>
              <a:rPr lang="en-US" sz="5000" dirty="0"/>
              <a:t>Cloud absorption </a:t>
            </a:r>
            <a:r>
              <a:rPr lang="en-US" sz="5000" dirty="0" smtClean="0"/>
              <a:t>effects I and II</a:t>
            </a:r>
          </a:p>
          <a:p>
            <a:pPr marL="914400" indent="-914400">
              <a:buAutoNum type="arabicPeriod"/>
            </a:pPr>
            <a:r>
              <a:rPr lang="en-US" sz="5000" dirty="0" err="1" smtClean="0"/>
              <a:t>Semidirect</a:t>
            </a:r>
            <a:r>
              <a:rPr lang="en-US" sz="5000" dirty="0" smtClean="0"/>
              <a:t> effect</a:t>
            </a:r>
          </a:p>
          <a:p>
            <a:pPr marL="914400" indent="-914400">
              <a:buAutoNum type="arabicPeriod"/>
            </a:pPr>
            <a:r>
              <a:rPr lang="en-US" sz="5000" dirty="0" smtClean="0"/>
              <a:t>Effect on snow and sea ice albedo</a:t>
            </a:r>
          </a:p>
          <a:p>
            <a:pPr marL="914400" indent="-914400">
              <a:buAutoNum type="arabicPeriod"/>
            </a:pPr>
            <a:r>
              <a:rPr lang="en-US" sz="5000" dirty="0" smtClean="0"/>
              <a:t>Water evaporation effect</a:t>
            </a:r>
          </a:p>
          <a:p>
            <a:pPr marL="914400" indent="-914400">
              <a:buAutoNum type="arabicPeriod"/>
            </a:pPr>
            <a:endParaRPr lang="en-US" sz="5000" dirty="0"/>
          </a:p>
          <a:p>
            <a:r>
              <a:rPr lang="en-US" sz="5400" b="1" dirty="0" smtClean="0">
                <a:solidFill>
                  <a:srgbClr val="FFFF00"/>
                </a:solidFill>
              </a:rPr>
              <a:t>All processes involve nonlinear feedback and coupling </a:t>
            </a:r>
            <a:r>
              <a:rPr lang="en-US" sz="5400" b="1" dirty="0" smtClean="0">
                <a:solidFill>
                  <a:srgbClr val="FFFF00"/>
                </a:solidFill>
                <a:sym typeface="Wingdings"/>
              </a:rPr>
              <a:t>must be treated </a:t>
            </a:r>
            <a:r>
              <a:rPr lang="en-US" sz="5400" b="1" dirty="0" err="1" smtClean="0">
                <a:solidFill>
                  <a:srgbClr val="FFFF00"/>
                </a:solidFill>
                <a:sym typeface="Wingdings"/>
              </a:rPr>
              <a:t>simutaneously</a:t>
            </a:r>
            <a:r>
              <a:rPr lang="en-US" sz="5400" b="1" dirty="0" smtClean="0">
                <a:solidFill>
                  <a:srgbClr val="FFFF00"/>
                </a:solidFill>
                <a:sym typeface="Wingdings"/>
              </a:rPr>
              <a:t>. Effects cannot be linearly added.</a:t>
            </a:r>
            <a:endParaRPr lang="en-US" sz="5000" dirty="0" smtClean="0">
              <a:solidFill>
                <a:srgbClr val="FFFF00"/>
              </a:solidFill>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79991865"/>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5" name="Rectangle 7"/>
          <p:cNvSpPr>
            <a:spLocks noGrp="1" noChangeArrowheads="1"/>
          </p:cNvSpPr>
          <p:nvPr>
            <p:ph type="title"/>
          </p:nvPr>
        </p:nvSpPr>
        <p:spPr>
          <a:xfrm>
            <a:off x="-355600" y="0"/>
            <a:ext cx="18643600" cy="1714500"/>
          </a:xfrm>
        </p:spPr>
        <p:txBody>
          <a:bodyPr/>
          <a:lstStyle/>
          <a:p>
            <a:pPr algn="ctr"/>
            <a:r>
              <a:rPr lang="en-US" sz="6400" dirty="0" smtClean="0"/>
              <a:t>Boomerang Curve</a:t>
            </a:r>
            <a:br>
              <a:rPr lang="en-US" sz="6400" dirty="0" smtClean="0"/>
            </a:br>
            <a:r>
              <a:rPr lang="en-US" sz="6400" dirty="0" smtClean="0"/>
              <a:t>Indirect + Cloud Absorption+ </a:t>
            </a:r>
            <a:r>
              <a:rPr lang="en-US" sz="6400" dirty="0" err="1" smtClean="0"/>
              <a:t>Semidirect</a:t>
            </a:r>
            <a:r>
              <a:rPr lang="en-US" sz="6400" dirty="0" smtClean="0"/>
              <a:t> Effects</a:t>
            </a:r>
            <a:br>
              <a:rPr lang="en-US" sz="6400" dirty="0" smtClean="0"/>
            </a:br>
            <a:r>
              <a:rPr lang="en-US" sz="5000" dirty="0" smtClean="0">
                <a:solidFill>
                  <a:srgbClr val="FFFF00"/>
                </a:solidFill>
              </a:rPr>
              <a:t>COD </a:t>
            </a:r>
            <a:r>
              <a:rPr lang="en-US" sz="5000" dirty="0" err="1" smtClean="0">
                <a:solidFill>
                  <a:srgbClr val="FFFF00"/>
                </a:solidFill>
              </a:rPr>
              <a:t>v</a:t>
            </a:r>
            <a:r>
              <a:rPr lang="en-US" sz="5000" dirty="0" smtClean="0">
                <a:solidFill>
                  <a:srgbClr val="FFFF00"/>
                </a:solidFill>
              </a:rPr>
              <a:t>. AOD Over Biomass Burning in Brazil Sept ‘06</a:t>
            </a:r>
            <a:endParaRPr lang="en-US" sz="5000" dirty="0">
              <a:solidFill>
                <a:srgbClr val="FFFF00"/>
              </a:solidFill>
            </a:endParaRPr>
          </a:p>
        </p:txBody>
      </p:sp>
      <p:sp>
        <p:nvSpPr>
          <p:cNvPr id="5" name="Rectangle 4"/>
          <p:cNvSpPr/>
          <p:nvPr/>
        </p:nvSpPr>
        <p:spPr>
          <a:xfrm>
            <a:off x="10927819" y="9568124"/>
            <a:ext cx="7360181" cy="718876"/>
          </a:xfrm>
          <a:prstGeom prst="rect">
            <a:avLst/>
          </a:prstGeom>
        </p:spPr>
        <p:txBody>
          <a:bodyPr wrap="square" lIns="163284" tIns="81642" rIns="163284" bIns="81642">
            <a:spAutoFit/>
          </a:bodyPr>
          <a:lstStyle/>
          <a:p>
            <a:r>
              <a:rPr lang="en-US" sz="3600" dirty="0" smtClean="0">
                <a:solidFill>
                  <a:srgbClr val="FFFF00"/>
                </a:solidFill>
              </a:rPr>
              <a:t>Ten </a:t>
            </a:r>
            <a:r>
              <a:rPr lang="en-US" sz="3600" dirty="0" err="1" smtClean="0">
                <a:solidFill>
                  <a:srgbClr val="FFFF00"/>
                </a:solidFill>
              </a:rPr>
              <a:t>Hoeve</a:t>
            </a:r>
            <a:r>
              <a:rPr lang="en-US" sz="3600" dirty="0" smtClean="0">
                <a:solidFill>
                  <a:srgbClr val="FFFF00"/>
                </a:solidFill>
              </a:rPr>
              <a:t> et al. ACP 11, 3021 (2011)</a:t>
            </a:r>
            <a:endParaRPr lang="en-US" sz="3600" dirty="0">
              <a:solidFill>
                <a:srgbClr val="FFFF00"/>
              </a:solidFill>
            </a:endParaRPr>
          </a:p>
        </p:txBody>
      </p:sp>
      <p:sp>
        <p:nvSpPr>
          <p:cNvPr id="8" name="Rectangle 7"/>
          <p:cNvSpPr/>
          <p:nvPr/>
        </p:nvSpPr>
        <p:spPr>
          <a:xfrm>
            <a:off x="9743962" y="4382125"/>
            <a:ext cx="4866374" cy="1785104"/>
          </a:xfrm>
          <a:prstGeom prst="rect">
            <a:avLst/>
          </a:prstGeom>
        </p:spPr>
        <p:txBody>
          <a:bodyPr wrap="none">
            <a:spAutoFit/>
          </a:bodyPr>
          <a:lstStyle/>
          <a:p>
            <a:pPr algn="ctr"/>
            <a:r>
              <a:rPr lang="en-US" sz="5500" dirty="0" smtClean="0">
                <a:solidFill>
                  <a:schemeClr val="bg1"/>
                </a:solidFill>
              </a:rPr>
              <a:t>GATOR-GCMOM</a:t>
            </a:r>
          </a:p>
          <a:p>
            <a:pPr algn="ctr"/>
            <a:r>
              <a:rPr lang="en-US" sz="5500" dirty="0" smtClean="0">
                <a:solidFill>
                  <a:schemeClr val="bg1"/>
                </a:solidFill>
              </a:rPr>
              <a:t>Model</a:t>
            </a:r>
            <a:endParaRPr lang="en-US" sz="5500" dirty="0">
              <a:solidFill>
                <a:schemeClr val="bg1"/>
              </a:solidFill>
            </a:endParaRPr>
          </a:p>
        </p:txBody>
      </p:sp>
      <p:pic>
        <p:nvPicPr>
          <p:cNvPr id="9" name="Picture 8"/>
          <p:cNvPicPr/>
          <p:nvPr/>
        </p:nvPicPr>
        <p:blipFill>
          <a:blip r:embed="rId3"/>
          <a:srcRect/>
          <a:stretch>
            <a:fillRect/>
          </a:stretch>
        </p:blipFill>
        <p:spPr bwMode="auto">
          <a:xfrm>
            <a:off x="4002547" y="2860163"/>
            <a:ext cx="9875520" cy="6789420"/>
          </a:xfrm>
          <a:prstGeom prst="rect">
            <a:avLst/>
          </a:prstGeom>
          <a:solidFill>
            <a:schemeClr val="tx1"/>
          </a:solid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rcRect/>
          <a:stretch>
            <a:fillRect/>
          </a:stretch>
        </p:blipFill>
        <p:spPr bwMode="auto">
          <a:xfrm>
            <a:off x="2494763" y="0"/>
            <a:ext cx="13716000" cy="10286999"/>
          </a:xfrm>
          <a:prstGeom prst="rect">
            <a:avLst/>
          </a:prstGeom>
          <a:noFill/>
          <a:ln w="9525">
            <a:noFill/>
            <a:miter lim="800000"/>
            <a:headEnd/>
            <a:tailEnd/>
          </a:ln>
        </p:spPr>
      </p:pic>
      <p:sp>
        <p:nvSpPr>
          <p:cNvPr id="23555" name="Rectangle 3"/>
          <p:cNvSpPr>
            <a:spLocks noGrp="1" noChangeArrowheads="1"/>
          </p:cNvSpPr>
          <p:nvPr>
            <p:ph type="title"/>
          </p:nvPr>
        </p:nvSpPr>
        <p:spPr>
          <a:xfrm>
            <a:off x="2275526" y="0"/>
            <a:ext cx="14693903" cy="1199342"/>
          </a:xfrm>
        </p:spPr>
        <p:txBody>
          <a:bodyPr/>
          <a:lstStyle/>
          <a:p>
            <a:pPr eaLnBrk="1" hangingPunct="1"/>
            <a:r>
              <a:rPr lang="en-US" sz="5700" b="1" dirty="0" smtClean="0">
                <a:ea typeface="ＭＳ Ｐゴシック" pitchFamily="65" charset="-128"/>
                <a:cs typeface="ＭＳ Ｐゴシック" pitchFamily="65" charset="-128"/>
              </a:rPr>
              <a:t>Smog Over Asia Decreasing Cloudiness</a:t>
            </a:r>
            <a:endParaRPr lang="en-US" sz="3600" dirty="0">
              <a:ea typeface="ＭＳ Ｐゴシック" pitchFamily="65" charset="-128"/>
              <a:cs typeface="ＭＳ Ｐゴシック" pitchFamily="65" charset="-128"/>
            </a:endParaRPr>
          </a:p>
        </p:txBody>
      </p:sp>
      <p:sp>
        <p:nvSpPr>
          <p:cNvPr id="7" name="Text Box 3"/>
          <p:cNvSpPr txBox="1">
            <a:spLocks noChangeArrowheads="1"/>
          </p:cNvSpPr>
          <p:nvPr/>
        </p:nvSpPr>
        <p:spPr bwMode="auto">
          <a:xfrm>
            <a:off x="12902286" y="9629679"/>
            <a:ext cx="3279283" cy="657321"/>
          </a:xfrm>
          <a:prstGeom prst="rect">
            <a:avLst/>
          </a:prstGeom>
          <a:noFill/>
          <a:ln w="9525">
            <a:noFill/>
            <a:miter lim="800000"/>
            <a:headEnd/>
            <a:tailEnd/>
          </a:ln>
        </p:spPr>
        <p:txBody>
          <a:bodyPr wrap="none" lIns="163284" tIns="81642" rIns="163284" bIns="81642">
            <a:prstTxWarp prst="textNoShape">
              <a:avLst/>
            </a:prstTxWarp>
            <a:spAutoFit/>
          </a:bodyPr>
          <a:lstStyle/>
          <a:p>
            <a:r>
              <a:rPr lang="en-US" dirty="0" smtClean="0">
                <a:solidFill>
                  <a:srgbClr val="993366"/>
                </a:solidFill>
              </a:rPr>
              <a:t>NASA/ORBIMAGE</a:t>
            </a:r>
            <a:endParaRPr lang="en-US" dirty="0">
              <a:solidFill>
                <a:srgbClr val="993366"/>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0" y="240508"/>
            <a:ext cx="18288000" cy="1145381"/>
          </a:xfrm>
        </p:spPr>
        <p:txBody>
          <a:bodyPr/>
          <a:lstStyle/>
          <a:p>
            <a:pPr algn="ctr"/>
            <a:r>
              <a:rPr lang="en-US" sz="4400" b="0" dirty="0">
                <a:ea typeface="ＭＳ Ｐゴシック" pitchFamily="-106" charset="-128"/>
                <a:cs typeface="ＭＳ Ｐゴシック" pitchFamily="-106" charset="-128"/>
              </a:rPr>
              <a:t>Heating Rate Due to BC in Middle Cloud Inclusions, Interstitially Between Cloud Particles, and in the Clear Sky</a:t>
            </a:r>
            <a:endParaRPr lang="en-US" sz="4400" baseline="-25000" dirty="0">
              <a:ea typeface="ＭＳ Ｐゴシック" pitchFamily="-106" charset="-128"/>
              <a:cs typeface="ＭＳ Ｐゴシック" pitchFamily="-106" charset="-128"/>
            </a:endParaRPr>
          </a:p>
        </p:txBody>
      </p:sp>
      <p:sp>
        <p:nvSpPr>
          <p:cNvPr id="40962" name="Rectangle 5"/>
          <p:cNvSpPr>
            <a:spLocks noChangeArrowheads="1"/>
          </p:cNvSpPr>
          <p:nvPr/>
        </p:nvSpPr>
        <p:spPr bwMode="auto">
          <a:xfrm>
            <a:off x="8700191" y="8644794"/>
            <a:ext cx="8874124" cy="1642206"/>
          </a:xfrm>
          <a:prstGeom prst="rect">
            <a:avLst/>
          </a:prstGeom>
          <a:noFill/>
          <a:ln w="9525">
            <a:noFill/>
            <a:miter lim="800000"/>
            <a:headEnd/>
            <a:tailEnd/>
          </a:ln>
        </p:spPr>
        <p:txBody>
          <a:bodyPr lIns="163284" tIns="81642" rIns="163284" bIns="81642">
            <a:prstTxWarp prst="textNoShape">
              <a:avLst/>
            </a:prstTxWarp>
            <a:spAutoFit/>
          </a:bodyPr>
          <a:lstStyle/>
          <a:p>
            <a:r>
              <a:rPr lang="en-US" dirty="0">
                <a:solidFill>
                  <a:srgbClr val="FFFF00"/>
                </a:solidFill>
              </a:rPr>
              <a:t>Column-integrated heating rate of inclusions 2.8 times that of BC in clear sky, 2.4 times that of interstitial BC</a:t>
            </a:r>
          </a:p>
        </p:txBody>
      </p:sp>
      <p:sp>
        <p:nvSpPr>
          <p:cNvPr id="40963" name="Rectangle 10"/>
          <p:cNvSpPr>
            <a:spLocks noChangeArrowheads="1"/>
          </p:cNvSpPr>
          <p:nvPr/>
        </p:nvSpPr>
        <p:spPr bwMode="auto">
          <a:xfrm>
            <a:off x="3599372" y="8739274"/>
            <a:ext cx="3678029" cy="1149764"/>
          </a:xfrm>
          <a:prstGeom prst="rect">
            <a:avLst/>
          </a:prstGeom>
          <a:noFill/>
          <a:ln w="9525">
            <a:noFill/>
            <a:miter lim="800000"/>
            <a:headEnd/>
            <a:tailEnd/>
          </a:ln>
        </p:spPr>
        <p:txBody>
          <a:bodyPr wrap="none" lIns="163284" tIns="81642" rIns="163284" bIns="81642">
            <a:prstTxWarp prst="textNoShape">
              <a:avLst/>
            </a:prstTxWarp>
            <a:spAutoFit/>
          </a:bodyPr>
          <a:lstStyle/>
          <a:p>
            <a:r>
              <a:rPr lang="en-US" dirty="0">
                <a:solidFill>
                  <a:srgbClr val="FFFF00"/>
                </a:solidFill>
              </a:rPr>
              <a:t>Cloud LWC and BC</a:t>
            </a:r>
          </a:p>
          <a:p>
            <a:r>
              <a:rPr lang="en-US" dirty="0">
                <a:solidFill>
                  <a:srgbClr val="FFFF00"/>
                </a:solidFill>
              </a:rPr>
              <a:t>In Cloud &amp; Clear Sky</a:t>
            </a:r>
          </a:p>
        </p:txBody>
      </p:sp>
      <p:pic>
        <p:nvPicPr>
          <p:cNvPr id="40964" name="Picture 12"/>
          <p:cNvPicPr>
            <a:picLocks noChangeAspect="1" noChangeArrowheads="1"/>
          </p:cNvPicPr>
          <p:nvPr/>
        </p:nvPicPr>
        <p:blipFill>
          <a:blip r:embed="rId3"/>
          <a:srcRect/>
          <a:stretch>
            <a:fillRect/>
          </a:stretch>
        </p:blipFill>
        <p:spPr bwMode="auto">
          <a:xfrm>
            <a:off x="2265954" y="1883688"/>
            <a:ext cx="6583680" cy="6583680"/>
          </a:xfrm>
          <a:prstGeom prst="rect">
            <a:avLst/>
          </a:prstGeom>
          <a:solidFill>
            <a:schemeClr val="tx1"/>
          </a:solidFill>
          <a:ln w="9525">
            <a:noFill/>
            <a:miter lim="800000"/>
            <a:headEnd/>
            <a:tailEnd/>
          </a:ln>
        </p:spPr>
      </p:pic>
      <p:pic>
        <p:nvPicPr>
          <p:cNvPr id="40965" name="Picture 14"/>
          <p:cNvPicPr>
            <a:picLocks noChangeAspect="1" noChangeArrowheads="1"/>
          </p:cNvPicPr>
          <p:nvPr/>
        </p:nvPicPr>
        <p:blipFill>
          <a:blip r:embed="rId4"/>
          <a:srcRect/>
          <a:stretch>
            <a:fillRect/>
          </a:stretch>
        </p:blipFill>
        <p:spPr bwMode="auto">
          <a:xfrm>
            <a:off x="9575443" y="1905155"/>
            <a:ext cx="6144768" cy="6583680"/>
          </a:xfrm>
          <a:prstGeom prst="rect">
            <a:avLst/>
          </a:prstGeom>
          <a:solidFill>
            <a:schemeClr val="tx1"/>
          </a:solid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0" y="240508"/>
            <a:ext cx="18288000" cy="1145381"/>
          </a:xfrm>
        </p:spPr>
        <p:txBody>
          <a:bodyPr/>
          <a:lstStyle/>
          <a:p>
            <a:pPr algn="ctr"/>
            <a:r>
              <a:rPr lang="en-US" sz="4400" b="0" dirty="0">
                <a:ea typeface="ＭＳ Ｐゴシック" pitchFamily="-106" charset="-128"/>
                <a:cs typeface="ＭＳ Ｐゴシック" pitchFamily="-106" charset="-128"/>
              </a:rPr>
              <a:t>Heating Rate Due to BC in Contrail Inclusions, Interstitially Between Contrail Particles, and in the Clear Sky</a:t>
            </a:r>
            <a:endParaRPr lang="en-US" sz="4400" baseline="-25000" dirty="0">
              <a:ea typeface="ＭＳ Ｐゴシック" pitchFamily="-106" charset="-128"/>
              <a:cs typeface="ＭＳ Ｐゴシック" pitchFamily="-106" charset="-128"/>
            </a:endParaRPr>
          </a:p>
        </p:txBody>
      </p:sp>
      <p:sp>
        <p:nvSpPr>
          <p:cNvPr id="38914" name="Rectangle 5"/>
          <p:cNvSpPr>
            <a:spLocks noChangeArrowheads="1"/>
          </p:cNvSpPr>
          <p:nvPr/>
        </p:nvSpPr>
        <p:spPr bwMode="auto">
          <a:xfrm>
            <a:off x="8860653" y="9137236"/>
            <a:ext cx="8874124" cy="1149764"/>
          </a:xfrm>
          <a:prstGeom prst="rect">
            <a:avLst/>
          </a:prstGeom>
          <a:noFill/>
          <a:ln w="9525">
            <a:noFill/>
            <a:miter lim="800000"/>
            <a:headEnd/>
            <a:tailEnd/>
          </a:ln>
        </p:spPr>
        <p:txBody>
          <a:bodyPr lIns="163284" tIns="81642" rIns="163284" bIns="81642">
            <a:prstTxWarp prst="textNoShape">
              <a:avLst/>
            </a:prstTxWarp>
            <a:spAutoFit/>
          </a:bodyPr>
          <a:lstStyle/>
          <a:p>
            <a:pPr algn="ctr"/>
            <a:r>
              <a:rPr lang="en-US" dirty="0">
                <a:solidFill>
                  <a:srgbClr val="FFFF00"/>
                </a:solidFill>
              </a:rPr>
              <a:t>Heating rate of inclusions 30 times that of BC in clear sky, 6 times that of interstitial BC</a:t>
            </a:r>
          </a:p>
        </p:txBody>
      </p:sp>
      <p:sp>
        <p:nvSpPr>
          <p:cNvPr id="38915" name="Rectangle 10"/>
          <p:cNvSpPr>
            <a:spLocks noChangeArrowheads="1"/>
          </p:cNvSpPr>
          <p:nvPr/>
        </p:nvSpPr>
        <p:spPr bwMode="auto">
          <a:xfrm>
            <a:off x="2911831" y="9137236"/>
            <a:ext cx="4910061" cy="1149764"/>
          </a:xfrm>
          <a:prstGeom prst="rect">
            <a:avLst/>
          </a:prstGeom>
          <a:noFill/>
          <a:ln w="9525">
            <a:noFill/>
            <a:miter lim="800000"/>
            <a:headEnd/>
            <a:tailEnd/>
          </a:ln>
        </p:spPr>
        <p:txBody>
          <a:bodyPr wrap="square" lIns="163284" tIns="81642" rIns="163284" bIns="81642">
            <a:prstTxWarp prst="textNoShape">
              <a:avLst/>
            </a:prstTxWarp>
            <a:spAutoFit/>
          </a:bodyPr>
          <a:lstStyle/>
          <a:p>
            <a:pPr algn="ctr"/>
            <a:r>
              <a:rPr lang="en-US" dirty="0">
                <a:solidFill>
                  <a:srgbClr val="FFFF00"/>
                </a:solidFill>
              </a:rPr>
              <a:t>Conrail IWC and </a:t>
            </a:r>
            <a:r>
              <a:rPr lang="en-US" dirty="0" smtClean="0">
                <a:solidFill>
                  <a:srgbClr val="FFFF00"/>
                </a:solidFill>
              </a:rPr>
              <a:t>BC In </a:t>
            </a:r>
            <a:r>
              <a:rPr lang="en-US" dirty="0">
                <a:solidFill>
                  <a:srgbClr val="FFFF00"/>
                </a:solidFill>
              </a:rPr>
              <a:t>Contrail &amp; Clear Sky</a:t>
            </a:r>
          </a:p>
        </p:txBody>
      </p:sp>
      <p:pic>
        <p:nvPicPr>
          <p:cNvPr id="38916" name="Picture 8"/>
          <p:cNvPicPr>
            <a:picLocks noChangeAspect="1" noChangeArrowheads="1"/>
          </p:cNvPicPr>
          <p:nvPr/>
        </p:nvPicPr>
        <p:blipFill>
          <a:blip r:embed="rId3"/>
          <a:srcRect/>
          <a:stretch>
            <a:fillRect/>
          </a:stretch>
        </p:blipFill>
        <p:spPr bwMode="auto">
          <a:xfrm>
            <a:off x="2294447" y="1952762"/>
            <a:ext cx="6892290" cy="6892290"/>
          </a:xfrm>
          <a:prstGeom prst="rect">
            <a:avLst/>
          </a:prstGeom>
          <a:solidFill>
            <a:schemeClr val="tx1"/>
          </a:solidFill>
          <a:ln w="9525">
            <a:noFill/>
            <a:miter lim="800000"/>
            <a:headEnd/>
            <a:tailEnd/>
          </a:ln>
        </p:spPr>
      </p:pic>
      <p:pic>
        <p:nvPicPr>
          <p:cNvPr id="38917" name="Picture 9"/>
          <p:cNvPicPr>
            <a:picLocks noChangeAspect="1" noChangeArrowheads="1"/>
          </p:cNvPicPr>
          <p:nvPr/>
        </p:nvPicPr>
        <p:blipFill>
          <a:blip r:embed="rId4"/>
          <a:srcRect/>
          <a:stretch>
            <a:fillRect/>
          </a:stretch>
        </p:blipFill>
        <p:spPr bwMode="auto">
          <a:xfrm>
            <a:off x="9716687" y="1912282"/>
            <a:ext cx="6432804" cy="6892290"/>
          </a:xfrm>
          <a:prstGeom prst="rect">
            <a:avLst/>
          </a:prstGeom>
          <a:solidFill>
            <a:schemeClr val="tx1"/>
          </a:solid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2" name="Rectangle 4"/>
          <p:cNvSpPr>
            <a:spLocks noChangeArrowheads="1"/>
          </p:cNvSpPr>
          <p:nvPr/>
        </p:nvSpPr>
        <p:spPr bwMode="auto">
          <a:xfrm>
            <a:off x="0" y="0"/>
            <a:ext cx="18288000" cy="1714500"/>
          </a:xfrm>
          <a:prstGeom prst="rect">
            <a:avLst/>
          </a:prstGeom>
          <a:noFill/>
          <a:ln w="9525">
            <a:noFill/>
            <a:miter lim="800000"/>
            <a:headEnd/>
            <a:tailEnd/>
          </a:ln>
          <a:effectLst/>
        </p:spPr>
        <p:txBody>
          <a:bodyPr lIns="163284" tIns="81642" rIns="163284" bIns="81642" anchor="ctr">
            <a:prstTxWarp prst="textNoShape">
              <a:avLst/>
            </a:prstTxWarp>
          </a:bodyPr>
          <a:lstStyle/>
          <a:p>
            <a:pPr algn="ctr"/>
            <a:r>
              <a:rPr lang="en-US" sz="6400" dirty="0" smtClean="0"/>
              <a:t>Cloud Absorption Should be Treated with DEMA (Multiple BC Inclusions in Drops)</a:t>
            </a:r>
            <a:endParaRPr lang="en-US" sz="4400" dirty="0">
              <a:solidFill>
                <a:srgbClr val="FCE542"/>
              </a:solidFill>
            </a:endParaRPr>
          </a:p>
        </p:txBody>
      </p:sp>
      <p:sp>
        <p:nvSpPr>
          <p:cNvPr id="5" name="Rectangle 4"/>
          <p:cNvSpPr/>
          <p:nvPr/>
        </p:nvSpPr>
        <p:spPr>
          <a:xfrm>
            <a:off x="14655802" y="7129724"/>
            <a:ext cx="3632198" cy="1272874"/>
          </a:xfrm>
          <a:prstGeom prst="rect">
            <a:avLst/>
          </a:prstGeom>
        </p:spPr>
        <p:txBody>
          <a:bodyPr wrap="square" lIns="163284" tIns="81642" rIns="163284" bIns="81642">
            <a:spAutoFit/>
          </a:bodyPr>
          <a:lstStyle/>
          <a:p>
            <a:r>
              <a:rPr lang="en-US" sz="3600" dirty="0" smtClean="0">
                <a:solidFill>
                  <a:srgbClr val="CCFFCC"/>
                </a:solidFill>
              </a:rPr>
              <a:t>Jacobson, J. Phys. Chem. (2006)</a:t>
            </a:r>
            <a:endParaRPr lang="en-US" sz="3600" dirty="0">
              <a:solidFill>
                <a:srgbClr val="CCFFCC"/>
              </a:solidFill>
            </a:endParaRPr>
          </a:p>
        </p:txBody>
      </p:sp>
      <p:pic>
        <p:nvPicPr>
          <p:cNvPr id="6" name="Picture 5"/>
          <p:cNvPicPr>
            <a:picLocks noChangeAspect="1"/>
          </p:cNvPicPr>
          <p:nvPr/>
        </p:nvPicPr>
        <p:blipFill>
          <a:blip r:embed="rId3"/>
          <a:stretch>
            <a:fillRect/>
          </a:stretch>
        </p:blipFill>
        <p:spPr>
          <a:xfrm>
            <a:off x="3962400" y="1981200"/>
            <a:ext cx="10287000" cy="6858000"/>
          </a:xfrm>
          <a:prstGeom prst="rect">
            <a:avLst/>
          </a:prstGeom>
          <a:solidFill>
            <a:schemeClr val="tx1"/>
          </a:solidFill>
        </p:spPr>
      </p:pic>
      <p:sp>
        <p:nvSpPr>
          <p:cNvPr id="7" name="Rectangle 6"/>
          <p:cNvSpPr/>
          <p:nvPr/>
        </p:nvSpPr>
        <p:spPr>
          <a:xfrm>
            <a:off x="0" y="8932783"/>
            <a:ext cx="18288000" cy="1354217"/>
          </a:xfrm>
          <a:prstGeom prst="rect">
            <a:avLst/>
          </a:prstGeom>
        </p:spPr>
        <p:txBody>
          <a:bodyPr wrap="square">
            <a:spAutoFit/>
          </a:bodyPr>
          <a:lstStyle/>
          <a:p>
            <a:pPr algn="ctr"/>
            <a:r>
              <a:rPr lang="en-US" sz="5000" dirty="0" smtClean="0">
                <a:solidFill>
                  <a:srgbClr val="FFFF00"/>
                </a:solidFill>
              </a:rPr>
              <a:t>Absorption Efficiency 12.6-Micron Cloud Drops</a:t>
            </a:r>
          </a:p>
          <a:p>
            <a:pPr algn="ctr"/>
            <a:r>
              <a:rPr lang="en-US" dirty="0" smtClean="0">
                <a:solidFill>
                  <a:srgbClr val="FCE542"/>
                </a:solidFill>
              </a:rPr>
              <a:t>DEMA1,2=0.1-, 0.2-micron BC inclusions; </a:t>
            </a:r>
            <a:r>
              <a:rPr lang="en-US" dirty="0" err="1" smtClean="0">
                <a:solidFill>
                  <a:srgbClr val="FCE542"/>
                </a:solidFill>
              </a:rPr>
              <a:t>Brug</a:t>
            </a:r>
            <a:r>
              <a:rPr lang="en-US" dirty="0" smtClean="0">
                <a:solidFill>
                  <a:srgbClr val="FCE542"/>
                </a:solidFill>
              </a:rPr>
              <a:t>=</a:t>
            </a:r>
            <a:r>
              <a:rPr lang="en-US" dirty="0" err="1" smtClean="0">
                <a:solidFill>
                  <a:srgbClr val="FCE542"/>
                </a:solidFill>
              </a:rPr>
              <a:t>Bruggeman</a:t>
            </a:r>
            <a:r>
              <a:rPr lang="en-US" dirty="0" smtClean="0">
                <a:solidFill>
                  <a:srgbClr val="FCE542"/>
                </a:solidFill>
              </a:rPr>
              <a:t> (BC well-mixed); Core/shell=single BC core</a:t>
            </a:r>
            <a:endParaRPr lang="en-US" dirty="0">
              <a:solidFill>
                <a:srgbClr val="FCE542"/>
              </a:solidFill>
            </a:endParaRPr>
          </a:p>
        </p:txBody>
      </p:sp>
      <p:sp>
        <p:nvSpPr>
          <p:cNvPr id="8" name="Oval 7"/>
          <p:cNvSpPr/>
          <p:nvPr/>
        </p:nvSpPr>
        <p:spPr bwMode="auto">
          <a:xfrm>
            <a:off x="406400" y="5918200"/>
            <a:ext cx="2240280" cy="22860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163284" tIns="81642" rIns="163284" bIns="81642" numCol="1" rtlCol="0" anchor="t" anchorCtr="0" compatLnSpc="1">
            <a:prstTxWarp prst="textNoShape">
              <a:avLst/>
            </a:prstTxWarp>
          </a:bodyPr>
          <a:lstStyle/>
          <a:p>
            <a:pPr defTabSz="1632844" eaLnBrk="0" fontAlgn="base" hangingPunct="0">
              <a:spcBef>
                <a:spcPct val="0"/>
              </a:spcBef>
              <a:spcAft>
                <a:spcPct val="0"/>
              </a:spcAft>
            </a:pPr>
            <a:endParaRPr lang="en-US" sz="4300" dirty="0">
              <a:latin typeface="Times" pitchFamily="61" charset="0"/>
            </a:endParaRPr>
          </a:p>
        </p:txBody>
      </p:sp>
      <p:sp>
        <p:nvSpPr>
          <p:cNvPr id="9" name="Oval 8"/>
          <p:cNvSpPr/>
          <p:nvPr/>
        </p:nvSpPr>
        <p:spPr bwMode="auto">
          <a:xfrm>
            <a:off x="1168400" y="6718300"/>
            <a:ext cx="694944" cy="6858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163284" tIns="81642" rIns="163284" bIns="81642" numCol="1" rtlCol="0" anchor="t" anchorCtr="0" compatLnSpc="1">
            <a:prstTxWarp prst="textNoShape">
              <a:avLst/>
            </a:prstTxWarp>
          </a:bodyPr>
          <a:lstStyle/>
          <a:p>
            <a:pPr defTabSz="1632844" eaLnBrk="0" fontAlgn="base" hangingPunct="0">
              <a:spcBef>
                <a:spcPct val="0"/>
              </a:spcBef>
              <a:spcAft>
                <a:spcPct val="0"/>
              </a:spcAft>
            </a:pPr>
            <a:endParaRPr lang="en-US" sz="4300" dirty="0">
              <a:latin typeface="Times" pitchFamily="61" charset="0"/>
            </a:endParaRPr>
          </a:p>
        </p:txBody>
      </p:sp>
      <p:sp>
        <p:nvSpPr>
          <p:cNvPr id="10" name="Oval 9"/>
          <p:cNvSpPr/>
          <p:nvPr/>
        </p:nvSpPr>
        <p:spPr bwMode="auto">
          <a:xfrm>
            <a:off x="304800" y="1778000"/>
            <a:ext cx="2240280" cy="22860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163284" tIns="81642" rIns="163284" bIns="81642" numCol="1" rtlCol="0" anchor="t" anchorCtr="0" compatLnSpc="1">
            <a:prstTxWarp prst="textNoShape">
              <a:avLst/>
            </a:prstTxWarp>
          </a:bodyPr>
          <a:lstStyle/>
          <a:p>
            <a:pPr defTabSz="1632844" eaLnBrk="0" fontAlgn="base" hangingPunct="0">
              <a:spcBef>
                <a:spcPct val="0"/>
              </a:spcBef>
              <a:spcAft>
                <a:spcPct val="0"/>
              </a:spcAft>
            </a:pPr>
            <a:endParaRPr lang="en-US" sz="4300" dirty="0">
              <a:latin typeface="Times" pitchFamily="61" charset="0"/>
            </a:endParaRPr>
          </a:p>
        </p:txBody>
      </p:sp>
      <p:sp>
        <p:nvSpPr>
          <p:cNvPr id="11" name="Oval 10"/>
          <p:cNvSpPr/>
          <p:nvPr/>
        </p:nvSpPr>
        <p:spPr bwMode="auto">
          <a:xfrm>
            <a:off x="838200" y="2247900"/>
            <a:ext cx="347472" cy="3429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163284" tIns="81642" rIns="163284" bIns="81642" numCol="1" rtlCol="0" anchor="t" anchorCtr="0" compatLnSpc="1">
            <a:prstTxWarp prst="textNoShape">
              <a:avLst/>
            </a:prstTxWarp>
          </a:bodyPr>
          <a:lstStyle/>
          <a:p>
            <a:pPr defTabSz="1632844" eaLnBrk="0" fontAlgn="base" hangingPunct="0">
              <a:spcBef>
                <a:spcPct val="0"/>
              </a:spcBef>
              <a:spcAft>
                <a:spcPct val="0"/>
              </a:spcAft>
            </a:pPr>
            <a:endParaRPr lang="en-US" sz="4300" dirty="0">
              <a:latin typeface="Times" pitchFamily="61" charset="0"/>
            </a:endParaRPr>
          </a:p>
        </p:txBody>
      </p:sp>
      <p:sp>
        <p:nvSpPr>
          <p:cNvPr id="12" name="Oval 11"/>
          <p:cNvSpPr/>
          <p:nvPr/>
        </p:nvSpPr>
        <p:spPr bwMode="auto">
          <a:xfrm>
            <a:off x="1727200" y="2222500"/>
            <a:ext cx="347472" cy="3429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163284" tIns="81642" rIns="163284" bIns="81642" numCol="1" rtlCol="0" anchor="t" anchorCtr="0" compatLnSpc="1">
            <a:prstTxWarp prst="textNoShape">
              <a:avLst/>
            </a:prstTxWarp>
          </a:bodyPr>
          <a:lstStyle/>
          <a:p>
            <a:pPr defTabSz="1632844" eaLnBrk="0" fontAlgn="base" hangingPunct="0">
              <a:spcBef>
                <a:spcPct val="0"/>
              </a:spcBef>
              <a:spcAft>
                <a:spcPct val="0"/>
              </a:spcAft>
            </a:pPr>
            <a:endParaRPr lang="en-US" sz="4300" dirty="0">
              <a:latin typeface="Times" pitchFamily="61" charset="0"/>
            </a:endParaRPr>
          </a:p>
        </p:txBody>
      </p:sp>
      <p:sp>
        <p:nvSpPr>
          <p:cNvPr id="14" name="Oval 13"/>
          <p:cNvSpPr/>
          <p:nvPr/>
        </p:nvSpPr>
        <p:spPr bwMode="auto">
          <a:xfrm>
            <a:off x="1346200" y="2933700"/>
            <a:ext cx="347472" cy="3429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163284" tIns="81642" rIns="163284" bIns="81642" numCol="1" rtlCol="0" anchor="t" anchorCtr="0" compatLnSpc="1">
            <a:prstTxWarp prst="textNoShape">
              <a:avLst/>
            </a:prstTxWarp>
          </a:bodyPr>
          <a:lstStyle/>
          <a:p>
            <a:pPr defTabSz="1632844" eaLnBrk="0" fontAlgn="base" hangingPunct="0">
              <a:spcBef>
                <a:spcPct val="0"/>
              </a:spcBef>
              <a:spcAft>
                <a:spcPct val="0"/>
              </a:spcAft>
            </a:pPr>
            <a:endParaRPr lang="en-US" sz="4300" dirty="0">
              <a:latin typeface="Times" pitchFamily="61" charset="0"/>
            </a:endParaRPr>
          </a:p>
        </p:txBody>
      </p:sp>
      <p:sp>
        <p:nvSpPr>
          <p:cNvPr id="15" name="Oval 14"/>
          <p:cNvSpPr/>
          <p:nvPr/>
        </p:nvSpPr>
        <p:spPr bwMode="auto">
          <a:xfrm>
            <a:off x="635000" y="3136900"/>
            <a:ext cx="347472" cy="3429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163284" tIns="81642" rIns="163284" bIns="81642" numCol="1" rtlCol="0" anchor="t" anchorCtr="0" compatLnSpc="1">
            <a:prstTxWarp prst="textNoShape">
              <a:avLst/>
            </a:prstTxWarp>
          </a:bodyPr>
          <a:lstStyle/>
          <a:p>
            <a:pPr defTabSz="1632844" eaLnBrk="0" fontAlgn="base" hangingPunct="0">
              <a:spcBef>
                <a:spcPct val="0"/>
              </a:spcBef>
              <a:spcAft>
                <a:spcPct val="0"/>
              </a:spcAft>
            </a:pPr>
            <a:endParaRPr lang="en-US" sz="4300" dirty="0">
              <a:latin typeface="Times" pitchFamily="61" charset="0"/>
            </a:endParaRPr>
          </a:p>
        </p:txBody>
      </p:sp>
      <p:sp>
        <p:nvSpPr>
          <p:cNvPr id="16" name="Oval 15"/>
          <p:cNvSpPr/>
          <p:nvPr/>
        </p:nvSpPr>
        <p:spPr bwMode="auto">
          <a:xfrm>
            <a:off x="1879600" y="3263900"/>
            <a:ext cx="347472" cy="3429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163284" tIns="81642" rIns="163284" bIns="81642" numCol="1" rtlCol="0" anchor="t" anchorCtr="0" compatLnSpc="1">
            <a:prstTxWarp prst="textNoShape">
              <a:avLst/>
            </a:prstTxWarp>
          </a:bodyPr>
          <a:lstStyle/>
          <a:p>
            <a:pPr defTabSz="1632844" eaLnBrk="0" fontAlgn="base" hangingPunct="0">
              <a:spcBef>
                <a:spcPct val="0"/>
              </a:spcBef>
              <a:spcAft>
                <a:spcPct val="0"/>
              </a:spcAft>
            </a:pPr>
            <a:endParaRPr lang="en-US" sz="4300" dirty="0">
              <a:latin typeface="Times" pitchFamily="61"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06482446"/>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2" name="Rectangle 4"/>
          <p:cNvSpPr>
            <a:spLocks noChangeArrowheads="1"/>
          </p:cNvSpPr>
          <p:nvPr/>
        </p:nvSpPr>
        <p:spPr bwMode="auto">
          <a:xfrm>
            <a:off x="0" y="0"/>
            <a:ext cx="18288000" cy="2362200"/>
          </a:xfrm>
          <a:prstGeom prst="rect">
            <a:avLst/>
          </a:prstGeom>
          <a:noFill/>
          <a:ln w="9525">
            <a:noFill/>
            <a:miter lim="800000"/>
            <a:headEnd/>
            <a:tailEnd/>
          </a:ln>
          <a:effectLst/>
        </p:spPr>
        <p:txBody>
          <a:bodyPr lIns="163284" tIns="81642" rIns="163284" bIns="81642" anchor="ctr">
            <a:prstTxWarp prst="textNoShape">
              <a:avLst/>
            </a:prstTxWarp>
          </a:bodyPr>
          <a:lstStyle/>
          <a:p>
            <a:pPr algn="ctr"/>
            <a:r>
              <a:rPr lang="en-US" sz="5600" dirty="0" smtClean="0"/>
              <a:t>Why Does Interstitial Cloud (IC) BC Heat </a:t>
            </a:r>
            <a:r>
              <a:rPr lang="en-US" sz="5600" dirty="0"/>
              <a:t>More Than Clear-Sky </a:t>
            </a:r>
            <a:r>
              <a:rPr lang="en-US" sz="5600" dirty="0" smtClean="0"/>
              <a:t>BC and In-Cloud-Drop BC Heat More Than IC BC?</a:t>
            </a:r>
            <a:endParaRPr lang="en-US" sz="5600" dirty="0">
              <a:solidFill>
                <a:srgbClr val="FCE542"/>
              </a:solidFill>
            </a:endParaRPr>
          </a:p>
        </p:txBody>
      </p:sp>
      <p:sp>
        <p:nvSpPr>
          <p:cNvPr id="7" name="Rectangle 6"/>
          <p:cNvSpPr/>
          <p:nvPr/>
        </p:nvSpPr>
        <p:spPr>
          <a:xfrm>
            <a:off x="317476" y="2338626"/>
            <a:ext cx="17646433" cy="7786747"/>
          </a:xfrm>
          <a:prstGeom prst="rect">
            <a:avLst/>
          </a:prstGeom>
        </p:spPr>
        <p:txBody>
          <a:bodyPr wrap="square">
            <a:spAutoFit/>
          </a:bodyPr>
          <a:lstStyle/>
          <a:p>
            <a:endParaRPr lang="en-US" sz="5000" dirty="0" smtClean="0">
              <a:solidFill>
                <a:srgbClr val="FFFF00"/>
              </a:solidFill>
            </a:endParaRPr>
          </a:p>
          <a:p>
            <a:r>
              <a:rPr lang="en-US" sz="5000" dirty="0">
                <a:solidFill>
                  <a:srgbClr val="FFFF00"/>
                </a:solidFill>
              </a:rPr>
              <a:t>1</a:t>
            </a:r>
            <a:r>
              <a:rPr lang="en-US" sz="5000" dirty="0" smtClean="0">
                <a:solidFill>
                  <a:srgbClr val="FFFF00"/>
                </a:solidFill>
              </a:rPr>
              <a:t>) BC between cloud drops (interstitial) heats more than aerosol BC due to enhanced scattering of light between cloud drops thus more photons hitting BC in the cloud than outside the cloud.</a:t>
            </a:r>
          </a:p>
          <a:p>
            <a:endParaRPr lang="en-US" sz="5000" dirty="0" smtClean="0">
              <a:solidFill>
                <a:srgbClr val="FFFF00"/>
              </a:solidFill>
            </a:endParaRPr>
          </a:p>
          <a:p>
            <a:r>
              <a:rPr lang="en-US" sz="5000" dirty="0" smtClean="0">
                <a:solidFill>
                  <a:srgbClr val="FFFF00"/>
                </a:solidFill>
              </a:rPr>
              <a:t>2) BC in cloud drops heats more than BC between cloud drops due to optical focusing of enhanced scatter cloud light into drops and multiple internal reflections of such light to BC inclusions.</a:t>
            </a:r>
          </a:p>
          <a:p>
            <a:pPr marL="914400" indent="-914400">
              <a:buAutoNum type="arabicParenR"/>
            </a:pPr>
            <a:endParaRPr lang="en-US" sz="5000" dirty="0" smtClean="0">
              <a:solidFill>
                <a:srgbClr val="FFFF00"/>
              </a:solidFill>
            </a:endParaRPr>
          </a:p>
          <a:p>
            <a:pPr marL="914400" indent="-914400"/>
            <a:endParaRPr lang="en-US" sz="5000" dirty="0" smtClean="0">
              <a:solidFill>
                <a:srgbClr val="FFFF00"/>
              </a:solidFill>
            </a:endParaRPr>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1506" name="Object 2"/>
          <p:cNvGraphicFramePr>
            <a:graphicFrameLocks noChangeAspect="1"/>
          </p:cNvGraphicFramePr>
          <p:nvPr/>
        </p:nvGraphicFramePr>
        <p:xfrm>
          <a:off x="5118100" y="0"/>
          <a:ext cx="8318500" cy="10285413"/>
        </p:xfrm>
        <a:graphic>
          <a:graphicData uri="http://schemas.openxmlformats.org/presentationml/2006/ole">
            <p:oleObj spid="_x0000_s207908" name="Document" r:id="rId3" imgW="21942857" imgH="27580952" progId="Word.Document.8">
              <p:embed/>
            </p:oleObj>
          </a:graphicData>
        </a:graphic>
      </p:graphicFrame>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1" y="240508"/>
            <a:ext cx="18288001" cy="1145381"/>
          </a:xfrm>
        </p:spPr>
        <p:txBody>
          <a:bodyPr/>
          <a:lstStyle/>
          <a:p>
            <a:pPr algn="ctr"/>
            <a:r>
              <a:rPr lang="en-US" sz="4400" b="0" dirty="0">
                <a:ea typeface="ＭＳ Ｐゴシック" pitchFamily="-106" charset="-128"/>
                <a:cs typeface="ＭＳ Ｐゴシック" pitchFamily="-106" charset="-128"/>
              </a:rPr>
              <a:t>Cloud Evolution With Versus Without Absorption by BC Inclusions</a:t>
            </a:r>
            <a:endParaRPr lang="en-US" sz="4400" baseline="-25000" dirty="0">
              <a:ea typeface="ＭＳ Ｐゴシック" pitchFamily="-106" charset="-128"/>
              <a:cs typeface="ＭＳ Ｐゴシック" pitchFamily="-106" charset="-128"/>
            </a:endParaRPr>
          </a:p>
        </p:txBody>
      </p:sp>
      <p:sp>
        <p:nvSpPr>
          <p:cNvPr id="43010" name="Rectangle 5"/>
          <p:cNvSpPr>
            <a:spLocks noChangeArrowheads="1"/>
          </p:cNvSpPr>
          <p:nvPr/>
        </p:nvSpPr>
        <p:spPr bwMode="auto">
          <a:xfrm>
            <a:off x="0" y="9041607"/>
            <a:ext cx="17780000" cy="1149764"/>
          </a:xfrm>
          <a:prstGeom prst="rect">
            <a:avLst/>
          </a:prstGeom>
          <a:noFill/>
          <a:ln w="9525">
            <a:noFill/>
            <a:miter lim="800000"/>
            <a:headEnd/>
            <a:tailEnd/>
          </a:ln>
        </p:spPr>
        <p:txBody>
          <a:bodyPr lIns="163284" tIns="81642" rIns="163284" bIns="81642">
            <a:prstTxWarp prst="textNoShape">
              <a:avLst/>
            </a:prstTxWarp>
            <a:spAutoFit/>
          </a:bodyPr>
          <a:lstStyle/>
          <a:p>
            <a:pPr algn="ctr"/>
            <a:r>
              <a:rPr lang="en-US" dirty="0">
                <a:solidFill>
                  <a:srgbClr val="FFFF00"/>
                </a:solidFill>
              </a:rPr>
              <a:t>Absorption by BC inclusions speed up cloud dissipation, allowing more sunlight to reach surface in positive feedback</a:t>
            </a:r>
          </a:p>
        </p:txBody>
      </p:sp>
      <p:sp>
        <p:nvSpPr>
          <p:cNvPr id="43011" name="Rectangle 4"/>
          <p:cNvSpPr>
            <a:spLocks noChangeArrowheads="1"/>
          </p:cNvSpPr>
          <p:nvPr/>
        </p:nvSpPr>
        <p:spPr bwMode="auto">
          <a:xfrm>
            <a:off x="10934535" y="1285705"/>
            <a:ext cx="3651580" cy="657321"/>
          </a:xfrm>
          <a:prstGeom prst="rect">
            <a:avLst/>
          </a:prstGeom>
          <a:noFill/>
          <a:ln w="9525">
            <a:noFill/>
            <a:miter lim="800000"/>
            <a:headEnd/>
            <a:tailEnd/>
          </a:ln>
        </p:spPr>
        <p:txBody>
          <a:bodyPr wrap="none" lIns="163284" tIns="81642" rIns="163284" bIns="81642">
            <a:prstTxWarp prst="textNoShape">
              <a:avLst/>
            </a:prstTxWarp>
            <a:spAutoFit/>
          </a:bodyPr>
          <a:lstStyle/>
          <a:p>
            <a:r>
              <a:rPr lang="en-US" dirty="0">
                <a:solidFill>
                  <a:srgbClr val="FFFF00"/>
                </a:solidFill>
              </a:rPr>
              <a:t>Without Absorption</a:t>
            </a:r>
          </a:p>
        </p:txBody>
      </p:sp>
      <p:sp>
        <p:nvSpPr>
          <p:cNvPr id="43012" name="Rectangle 10"/>
          <p:cNvSpPr>
            <a:spLocks noChangeArrowheads="1"/>
          </p:cNvSpPr>
          <p:nvPr/>
        </p:nvSpPr>
        <p:spPr bwMode="auto">
          <a:xfrm>
            <a:off x="3682199" y="1300044"/>
            <a:ext cx="3082113" cy="657321"/>
          </a:xfrm>
          <a:prstGeom prst="rect">
            <a:avLst/>
          </a:prstGeom>
          <a:noFill/>
          <a:ln w="9525">
            <a:noFill/>
            <a:miter lim="800000"/>
            <a:headEnd/>
            <a:tailEnd/>
          </a:ln>
        </p:spPr>
        <p:txBody>
          <a:bodyPr wrap="none" lIns="163284" tIns="81642" rIns="163284" bIns="81642">
            <a:prstTxWarp prst="textNoShape">
              <a:avLst/>
            </a:prstTxWarp>
            <a:spAutoFit/>
          </a:bodyPr>
          <a:lstStyle/>
          <a:p>
            <a:r>
              <a:rPr lang="en-US" dirty="0">
                <a:solidFill>
                  <a:srgbClr val="FFFF00"/>
                </a:solidFill>
              </a:rPr>
              <a:t>With Absorption</a:t>
            </a:r>
          </a:p>
        </p:txBody>
      </p:sp>
      <p:pic>
        <p:nvPicPr>
          <p:cNvPr id="43013" name="Picture 10"/>
          <p:cNvPicPr>
            <a:picLocks noChangeAspect="1" noChangeArrowheads="1"/>
          </p:cNvPicPr>
          <p:nvPr/>
        </p:nvPicPr>
        <p:blipFill>
          <a:blip r:embed="rId3"/>
          <a:srcRect/>
          <a:stretch>
            <a:fillRect/>
          </a:stretch>
        </p:blipFill>
        <p:spPr bwMode="auto">
          <a:xfrm>
            <a:off x="2075454" y="2107287"/>
            <a:ext cx="6858000" cy="6858000"/>
          </a:xfrm>
          <a:prstGeom prst="rect">
            <a:avLst/>
          </a:prstGeom>
          <a:solidFill>
            <a:schemeClr val="tx1"/>
          </a:solidFill>
          <a:ln w="9525">
            <a:noFill/>
            <a:miter lim="800000"/>
            <a:headEnd/>
            <a:tailEnd/>
          </a:ln>
        </p:spPr>
      </p:pic>
      <p:pic>
        <p:nvPicPr>
          <p:cNvPr id="43014" name="Picture 11"/>
          <p:cNvPicPr>
            <a:picLocks noChangeAspect="1" noChangeArrowheads="1"/>
          </p:cNvPicPr>
          <p:nvPr/>
        </p:nvPicPr>
        <p:blipFill>
          <a:blip r:embed="rId4"/>
          <a:srcRect/>
          <a:stretch>
            <a:fillRect/>
          </a:stretch>
        </p:blipFill>
        <p:spPr bwMode="auto">
          <a:xfrm>
            <a:off x="9144000" y="2076314"/>
            <a:ext cx="6858000" cy="6858000"/>
          </a:xfrm>
          <a:prstGeom prst="rect">
            <a:avLst/>
          </a:prstGeom>
          <a:solidFill>
            <a:schemeClr val="tx1"/>
          </a:solid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0" y="240508"/>
            <a:ext cx="18288000" cy="1145381"/>
          </a:xfrm>
        </p:spPr>
        <p:txBody>
          <a:bodyPr/>
          <a:lstStyle/>
          <a:p>
            <a:pPr algn="ctr"/>
            <a:r>
              <a:rPr lang="en-US" sz="4400" b="0" dirty="0">
                <a:ea typeface="ＭＳ Ｐゴシック" pitchFamily="-106" charset="-128"/>
                <a:cs typeface="ＭＳ Ｐゴシック" pitchFamily="-106" charset="-128"/>
              </a:rPr>
              <a:t>Cloud Evolution With Versus Without Absorption by BC Inclusions</a:t>
            </a:r>
            <a:endParaRPr lang="en-US" sz="4400" baseline="-25000" dirty="0">
              <a:ea typeface="ＭＳ Ｐゴシック" pitchFamily="-106" charset="-128"/>
              <a:cs typeface="ＭＳ Ｐゴシック" pitchFamily="-106" charset="-128"/>
            </a:endParaRPr>
          </a:p>
        </p:txBody>
      </p:sp>
      <p:sp>
        <p:nvSpPr>
          <p:cNvPr id="45058" name="Rectangle 10"/>
          <p:cNvSpPr>
            <a:spLocks noChangeArrowheads="1"/>
          </p:cNvSpPr>
          <p:nvPr/>
        </p:nvSpPr>
        <p:spPr bwMode="auto">
          <a:xfrm>
            <a:off x="0" y="1955144"/>
            <a:ext cx="7851774" cy="1642206"/>
          </a:xfrm>
          <a:prstGeom prst="rect">
            <a:avLst/>
          </a:prstGeom>
          <a:noFill/>
          <a:ln w="9525">
            <a:noFill/>
            <a:miter lim="800000"/>
            <a:headEnd/>
            <a:tailEnd/>
          </a:ln>
        </p:spPr>
        <p:txBody>
          <a:bodyPr lIns="163284" tIns="81642" rIns="163284" bIns="81642">
            <a:prstTxWarp prst="textNoShape">
              <a:avLst/>
            </a:prstTxWarp>
            <a:spAutoFit/>
          </a:bodyPr>
          <a:lstStyle/>
          <a:p>
            <a:r>
              <a:rPr lang="en-US" dirty="0">
                <a:solidFill>
                  <a:srgbClr val="FFFF00"/>
                </a:solidFill>
              </a:rPr>
              <a:t>Irradiance (dots) and </a:t>
            </a:r>
            <a:r>
              <a:rPr lang="en-US" dirty="0" err="1">
                <a:solidFill>
                  <a:srgbClr val="FFFF00"/>
                </a:solidFill>
              </a:rPr>
              <a:t>radiative</a:t>
            </a:r>
            <a:r>
              <a:rPr lang="en-US" dirty="0">
                <a:solidFill>
                  <a:srgbClr val="FFFF00"/>
                </a:solidFill>
              </a:rPr>
              <a:t> forcing (solid) due to BC inclusions (lower curves) and BC inclusions + aerosol (upper curves)</a:t>
            </a:r>
          </a:p>
        </p:txBody>
      </p:sp>
      <p:pic>
        <p:nvPicPr>
          <p:cNvPr id="45059" name="Picture 13"/>
          <p:cNvPicPr>
            <a:picLocks noChangeAspect="1" noChangeArrowheads="1"/>
          </p:cNvPicPr>
          <p:nvPr/>
        </p:nvPicPr>
        <p:blipFill>
          <a:blip r:embed="rId3"/>
          <a:srcRect/>
          <a:stretch>
            <a:fillRect/>
          </a:stretch>
        </p:blipFill>
        <p:spPr bwMode="auto">
          <a:xfrm>
            <a:off x="557584" y="4609658"/>
            <a:ext cx="5760720" cy="4036060"/>
          </a:xfrm>
          <a:prstGeom prst="rect">
            <a:avLst/>
          </a:prstGeom>
          <a:noFill/>
          <a:ln w="9525">
            <a:noFill/>
            <a:miter lim="800000"/>
            <a:headEnd/>
            <a:tailEnd/>
          </a:ln>
        </p:spPr>
      </p:pic>
      <p:pic>
        <p:nvPicPr>
          <p:cNvPr id="45060" name="Picture 16"/>
          <p:cNvPicPr>
            <a:picLocks noChangeAspect="1" noChangeArrowheads="1"/>
          </p:cNvPicPr>
          <p:nvPr/>
        </p:nvPicPr>
        <p:blipFill>
          <a:blip r:embed="rId4"/>
          <a:srcRect/>
          <a:stretch>
            <a:fillRect/>
          </a:stretch>
        </p:blipFill>
        <p:spPr bwMode="auto">
          <a:xfrm>
            <a:off x="7421769" y="4566794"/>
            <a:ext cx="4800600" cy="4000500"/>
          </a:xfrm>
          <a:prstGeom prst="rect">
            <a:avLst/>
          </a:prstGeom>
          <a:noFill/>
          <a:ln w="9525">
            <a:noFill/>
            <a:miter lim="800000"/>
            <a:headEnd/>
            <a:tailEnd/>
          </a:ln>
        </p:spPr>
      </p:pic>
      <p:pic>
        <p:nvPicPr>
          <p:cNvPr id="45061" name="Picture 17"/>
          <p:cNvPicPr>
            <a:picLocks noChangeAspect="1" noChangeArrowheads="1"/>
          </p:cNvPicPr>
          <p:nvPr/>
        </p:nvPicPr>
        <p:blipFill>
          <a:blip r:embed="rId5"/>
          <a:srcRect/>
          <a:stretch>
            <a:fillRect/>
          </a:stretch>
        </p:blipFill>
        <p:spPr bwMode="auto">
          <a:xfrm>
            <a:off x="13167360" y="4421302"/>
            <a:ext cx="5120640" cy="4160520"/>
          </a:xfrm>
          <a:prstGeom prst="rect">
            <a:avLst/>
          </a:prstGeom>
          <a:noFill/>
          <a:ln w="9525">
            <a:noFill/>
            <a:miter lim="800000"/>
            <a:headEnd/>
            <a:tailEnd/>
          </a:ln>
        </p:spPr>
      </p:pic>
      <p:sp>
        <p:nvSpPr>
          <p:cNvPr id="45062" name="Rectangle 4"/>
          <p:cNvSpPr>
            <a:spLocks noChangeArrowheads="1"/>
          </p:cNvSpPr>
          <p:nvPr/>
        </p:nvSpPr>
        <p:spPr bwMode="auto">
          <a:xfrm>
            <a:off x="13387265" y="1957524"/>
            <a:ext cx="4511674" cy="1642206"/>
          </a:xfrm>
          <a:prstGeom prst="rect">
            <a:avLst/>
          </a:prstGeom>
          <a:noFill/>
          <a:ln w="9525">
            <a:noFill/>
            <a:miter lim="800000"/>
            <a:headEnd/>
            <a:tailEnd/>
          </a:ln>
        </p:spPr>
        <p:txBody>
          <a:bodyPr lIns="163284" tIns="81642" rIns="163284" bIns="81642">
            <a:prstTxWarp prst="textNoShape">
              <a:avLst/>
            </a:prstTxWarp>
            <a:spAutoFit/>
          </a:bodyPr>
          <a:lstStyle/>
          <a:p>
            <a:r>
              <a:rPr lang="en-US" dirty="0">
                <a:solidFill>
                  <a:srgbClr val="FFFF00"/>
                </a:solidFill>
              </a:rPr>
              <a:t>Anti-correlation between </a:t>
            </a:r>
            <a:r>
              <a:rPr lang="en-US" dirty="0" err="1">
                <a:solidFill>
                  <a:srgbClr val="FFFF00"/>
                </a:solidFill>
              </a:rPr>
              <a:t>radiative</a:t>
            </a:r>
            <a:r>
              <a:rPr lang="en-US" dirty="0">
                <a:solidFill>
                  <a:srgbClr val="FFFF00"/>
                </a:solidFill>
              </a:rPr>
              <a:t> forcing and surface temperature</a:t>
            </a:r>
          </a:p>
        </p:txBody>
      </p:sp>
      <p:sp>
        <p:nvSpPr>
          <p:cNvPr id="45063" name="Rectangle 4"/>
          <p:cNvSpPr>
            <a:spLocks noChangeArrowheads="1"/>
          </p:cNvSpPr>
          <p:nvPr/>
        </p:nvSpPr>
        <p:spPr bwMode="auto">
          <a:xfrm>
            <a:off x="7641205" y="1881324"/>
            <a:ext cx="5632450" cy="2134649"/>
          </a:xfrm>
          <a:prstGeom prst="rect">
            <a:avLst/>
          </a:prstGeom>
          <a:noFill/>
          <a:ln w="9525">
            <a:noFill/>
            <a:miter lim="800000"/>
            <a:headEnd/>
            <a:tailEnd/>
          </a:ln>
        </p:spPr>
        <p:txBody>
          <a:bodyPr lIns="163284" tIns="81642" rIns="163284" bIns="81642">
            <a:prstTxWarp prst="textNoShape">
              <a:avLst/>
            </a:prstTxWarp>
            <a:spAutoFit/>
          </a:bodyPr>
          <a:lstStyle/>
          <a:p>
            <a:r>
              <a:rPr lang="en-US" dirty="0">
                <a:solidFill>
                  <a:srgbClr val="FFFF00"/>
                </a:solidFill>
              </a:rPr>
              <a:t>Temperature change due to BC inclusions only and </a:t>
            </a:r>
            <a:r>
              <a:rPr lang="en-US" dirty="0" err="1">
                <a:solidFill>
                  <a:srgbClr val="FFFF00"/>
                </a:solidFill>
              </a:rPr>
              <a:t>inclusions+aerosol</a:t>
            </a:r>
            <a:r>
              <a:rPr lang="en-US" dirty="0">
                <a:solidFill>
                  <a:srgbClr val="FFFF00"/>
                </a:solidFill>
              </a:rPr>
              <a:t> (accounting for indirect effects) </a:t>
            </a:r>
          </a:p>
        </p:txBody>
      </p:sp>
      <p:sp>
        <p:nvSpPr>
          <p:cNvPr id="45064" name="Rectangle 5"/>
          <p:cNvSpPr>
            <a:spLocks noChangeArrowheads="1"/>
          </p:cNvSpPr>
          <p:nvPr/>
        </p:nvSpPr>
        <p:spPr bwMode="auto">
          <a:xfrm>
            <a:off x="0" y="9108282"/>
            <a:ext cx="18059400" cy="1149764"/>
          </a:xfrm>
          <a:prstGeom prst="rect">
            <a:avLst/>
          </a:prstGeom>
          <a:noFill/>
          <a:ln w="9525">
            <a:noFill/>
            <a:miter lim="800000"/>
            <a:headEnd/>
            <a:tailEnd/>
          </a:ln>
        </p:spPr>
        <p:txBody>
          <a:bodyPr lIns="163284" tIns="81642" rIns="163284" bIns="81642">
            <a:prstTxWarp prst="textNoShape">
              <a:avLst/>
            </a:prstTxWarp>
            <a:spAutoFit/>
          </a:bodyPr>
          <a:lstStyle/>
          <a:p>
            <a:pPr algn="ctr"/>
            <a:r>
              <a:rPr lang="en-US" dirty="0">
                <a:solidFill>
                  <a:srgbClr val="FFFF00"/>
                </a:solidFill>
              </a:rPr>
              <a:t>Instantaneous </a:t>
            </a:r>
            <a:r>
              <a:rPr lang="en-US" dirty="0" err="1">
                <a:solidFill>
                  <a:srgbClr val="FFFF00"/>
                </a:solidFill>
              </a:rPr>
              <a:t>radiative</a:t>
            </a:r>
            <a:r>
              <a:rPr lang="en-US" dirty="0">
                <a:solidFill>
                  <a:srgbClr val="FFFF00"/>
                </a:solidFill>
              </a:rPr>
              <a:t> forcing and surface temperature change are anti-correlated in the case of cloud absorption</a:t>
            </a:r>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5" name="Text Box 1"/>
          <p:cNvSpPr txBox="1">
            <a:spLocks noChangeArrowheads="1"/>
          </p:cNvSpPr>
          <p:nvPr/>
        </p:nvSpPr>
        <p:spPr bwMode="auto">
          <a:xfrm>
            <a:off x="1" y="0"/>
            <a:ext cx="13617574" cy="1057275"/>
          </a:xfrm>
          <a:prstGeom prst="rect">
            <a:avLst/>
          </a:prstGeom>
          <a:noFill/>
          <a:ln w="9525">
            <a:noFill/>
            <a:round/>
            <a:headEnd/>
            <a:tailEnd/>
          </a:ln>
        </p:spPr>
        <p:txBody>
          <a:bodyPr lIns="161356" tIns="79071" rIns="161356" bIns="79071" anchor="ctr">
            <a:prstTxWarp prst="textNoShape">
              <a:avLst/>
            </a:prstTxWarp>
          </a:bodyPr>
          <a:lstStyle/>
          <a:p>
            <a:pPr>
              <a:lnSpc>
                <a:spcPct val="80000"/>
              </a:lnSpc>
              <a:tabLst>
                <a:tab pos="0" algn="l"/>
                <a:tab pos="816422" algn="l"/>
                <a:tab pos="1632844" algn="l"/>
                <a:tab pos="2449266" algn="l"/>
                <a:tab pos="3265688" algn="l"/>
                <a:tab pos="4082110" algn="l"/>
                <a:tab pos="4898532" algn="l"/>
                <a:tab pos="5714954" algn="l"/>
                <a:tab pos="6531376" algn="l"/>
                <a:tab pos="7347798" algn="l"/>
                <a:tab pos="8164220" algn="l"/>
                <a:tab pos="8980642" algn="l"/>
                <a:tab pos="9797064" algn="l"/>
                <a:tab pos="10613487" algn="l"/>
                <a:tab pos="11429909" algn="l"/>
                <a:tab pos="12246331" algn="l"/>
                <a:tab pos="13062753" algn="l"/>
                <a:tab pos="13879175" algn="l"/>
                <a:tab pos="14695597" algn="l"/>
                <a:tab pos="15512019" algn="l"/>
                <a:tab pos="16328441" algn="l"/>
              </a:tabLst>
            </a:pPr>
            <a:r>
              <a:rPr lang="en-US" sz="5000" b="1" dirty="0" smtClean="0">
                <a:ea typeface="ＭＳ Ｐゴシック" charset="-128"/>
                <a:cs typeface="ＭＳ Ｐゴシック" charset="-128"/>
              </a:rPr>
              <a:t>Models </a:t>
            </a:r>
            <a:r>
              <a:rPr lang="en-US" sz="5000" b="1" dirty="0" err="1">
                <a:ea typeface="ＭＳ Ｐゴシック" charset="-128"/>
                <a:cs typeface="ＭＳ Ｐゴシック" charset="-128"/>
              </a:rPr>
              <a:t>v</a:t>
            </a:r>
            <a:r>
              <a:rPr lang="en-US" sz="5000" b="1" dirty="0" smtClean="0">
                <a:ea typeface="ＭＳ Ｐゴシック" charset="-128"/>
                <a:cs typeface="ＭＳ Ｐゴシック" charset="-128"/>
              </a:rPr>
              <a:t>. HIPPO BC Data Pacific</a:t>
            </a:r>
            <a:endParaRPr lang="en-US" sz="5000" b="1" dirty="0">
              <a:ea typeface="ＭＳ Ｐゴシック" charset="-128"/>
              <a:cs typeface="ＭＳ Ｐゴシック" charset="-128"/>
            </a:endParaRPr>
          </a:p>
        </p:txBody>
      </p:sp>
      <p:sp>
        <p:nvSpPr>
          <p:cNvPr id="35846" name="Text Box 3"/>
          <p:cNvSpPr txBox="1">
            <a:spLocks noChangeArrowheads="1"/>
          </p:cNvSpPr>
          <p:nvPr/>
        </p:nvSpPr>
        <p:spPr bwMode="auto">
          <a:xfrm>
            <a:off x="0" y="800100"/>
            <a:ext cx="18288000" cy="1724025"/>
          </a:xfrm>
          <a:prstGeom prst="rect">
            <a:avLst/>
          </a:prstGeom>
          <a:noFill/>
          <a:ln w="9525">
            <a:noFill/>
            <a:round/>
            <a:headEnd/>
            <a:tailEnd/>
          </a:ln>
        </p:spPr>
        <p:txBody>
          <a:bodyPr lIns="161356" tIns="79071" rIns="161356" bIns="79071" anchor="ctr">
            <a:prstTxWarp prst="textNoShape">
              <a:avLst/>
            </a:prstTxWarp>
          </a:bodyPr>
          <a:lstStyle/>
          <a:p>
            <a:pPr>
              <a:lnSpc>
                <a:spcPct val="93000"/>
              </a:lnSpc>
              <a:tabLst>
                <a:tab pos="0" algn="l"/>
                <a:tab pos="816422" algn="l"/>
                <a:tab pos="1632844" algn="l"/>
                <a:tab pos="2449266" algn="l"/>
                <a:tab pos="3265688" algn="l"/>
                <a:tab pos="4082110" algn="l"/>
                <a:tab pos="4898532" algn="l"/>
                <a:tab pos="5714954" algn="l"/>
                <a:tab pos="6531376" algn="l"/>
                <a:tab pos="7347798" algn="l"/>
                <a:tab pos="8164220" algn="l"/>
                <a:tab pos="8980642" algn="l"/>
                <a:tab pos="9797064" algn="l"/>
                <a:tab pos="10613487" algn="l"/>
                <a:tab pos="11429909" algn="l"/>
                <a:tab pos="12246331" algn="l"/>
                <a:tab pos="13062753" algn="l"/>
                <a:tab pos="13879175" algn="l"/>
                <a:tab pos="14695597" algn="l"/>
                <a:tab pos="15512019" algn="l"/>
                <a:tab pos="16328441" algn="l"/>
              </a:tabLst>
            </a:pPr>
            <a:endParaRPr lang="en-US" sz="3600" b="1" dirty="0">
              <a:solidFill>
                <a:srgbClr val="000000"/>
              </a:solidFill>
              <a:ea typeface="ＭＳ Ｐゴシック" charset="-128"/>
              <a:cs typeface="ＭＳ Ｐゴシック" charset="-128"/>
            </a:endParaRPr>
          </a:p>
        </p:txBody>
      </p:sp>
      <p:sp>
        <p:nvSpPr>
          <p:cNvPr id="35847" name="Rectangle 9"/>
          <p:cNvSpPr>
            <a:spLocks noChangeArrowheads="1"/>
          </p:cNvSpPr>
          <p:nvPr/>
        </p:nvSpPr>
        <p:spPr bwMode="auto">
          <a:xfrm>
            <a:off x="8878956" y="824499"/>
            <a:ext cx="9409044" cy="1642206"/>
          </a:xfrm>
          <a:prstGeom prst="rect">
            <a:avLst/>
          </a:prstGeom>
          <a:noFill/>
          <a:ln w="9525">
            <a:noFill/>
            <a:miter lim="800000"/>
            <a:headEnd/>
            <a:tailEnd/>
          </a:ln>
        </p:spPr>
        <p:txBody>
          <a:bodyPr wrap="square" lIns="163284" tIns="81642" rIns="163284" bIns="81642">
            <a:prstTxWarp prst="textNoShape">
              <a:avLst/>
            </a:prstTxWarp>
            <a:spAutoFit/>
          </a:bodyPr>
          <a:lstStyle/>
          <a:p>
            <a:pPr algn="ctr"/>
            <a:r>
              <a:rPr lang="en-US" b="1" dirty="0" smtClean="0">
                <a:ea typeface="ＭＳ Ｐゴシック" charset="-128"/>
                <a:cs typeface="ＭＳ Ｐゴシック" charset="-128"/>
              </a:rPr>
              <a:t>Schwartz et al. (2010) 14 Models vs. HIPPO</a:t>
            </a:r>
          </a:p>
          <a:p>
            <a:pPr algn="ctr"/>
            <a:r>
              <a:rPr lang="en-US" b="1" dirty="0" smtClean="0">
                <a:ea typeface="ＭＳ Ｐゴシック" charset="-128"/>
                <a:cs typeface="ＭＳ Ｐゴシック" charset="-128"/>
              </a:rPr>
              <a:t>(“Models </a:t>
            </a:r>
            <a:r>
              <a:rPr lang="en-US" b="1" dirty="0" err="1" smtClean="0">
                <a:ea typeface="ＭＳ Ｐゴシック" charset="-128"/>
                <a:cs typeface="ＭＳ Ｐゴシック" charset="-128"/>
              </a:rPr>
              <a:t>overpredict</a:t>
            </a:r>
            <a:r>
              <a:rPr lang="en-US" b="1" dirty="0" smtClean="0">
                <a:ea typeface="ＭＳ Ｐゴシック" charset="-128"/>
                <a:cs typeface="ＭＳ Ｐゴシック" charset="-128"/>
              </a:rPr>
              <a:t> by factor of five”)</a:t>
            </a:r>
          </a:p>
          <a:p>
            <a:pPr algn="ctr"/>
            <a:endParaRPr lang="en-US" dirty="0"/>
          </a:p>
        </p:txBody>
      </p:sp>
      <p:sp>
        <p:nvSpPr>
          <p:cNvPr id="35850" name="Rectangle 12"/>
          <p:cNvSpPr>
            <a:spLocks noChangeArrowheads="1"/>
          </p:cNvSpPr>
          <p:nvPr/>
        </p:nvSpPr>
        <p:spPr bwMode="auto">
          <a:xfrm>
            <a:off x="1752201" y="933207"/>
            <a:ext cx="4865654" cy="1149764"/>
          </a:xfrm>
          <a:prstGeom prst="rect">
            <a:avLst/>
          </a:prstGeom>
          <a:noFill/>
          <a:ln w="9525">
            <a:noFill/>
            <a:miter lim="800000"/>
            <a:headEnd/>
            <a:tailEnd/>
          </a:ln>
        </p:spPr>
        <p:txBody>
          <a:bodyPr wrap="none" lIns="163284" tIns="81642" rIns="163284" bIns="81642">
            <a:prstTxWarp prst="textNoShape">
              <a:avLst/>
            </a:prstTxWarp>
            <a:spAutoFit/>
          </a:bodyPr>
          <a:lstStyle/>
          <a:p>
            <a:r>
              <a:rPr lang="en-US" b="1" dirty="0" smtClean="0">
                <a:ea typeface="ＭＳ Ｐゴシック" charset="-128"/>
                <a:cs typeface="ＭＳ Ｐゴシック" charset="-128"/>
              </a:rPr>
              <a:t>GATOR-GCMOM </a:t>
            </a:r>
            <a:r>
              <a:rPr lang="en-US" b="1" dirty="0" err="1" smtClean="0">
                <a:ea typeface="ＭＳ Ｐゴシック" charset="-128"/>
                <a:cs typeface="ＭＳ Ｐゴシック" charset="-128"/>
              </a:rPr>
              <a:t>vs</a:t>
            </a:r>
            <a:r>
              <a:rPr lang="en-US" b="1" dirty="0" smtClean="0">
                <a:ea typeface="ＭＳ Ｐゴシック" charset="-128"/>
                <a:cs typeface="ＭＳ Ｐゴシック" charset="-128"/>
              </a:rPr>
              <a:t> HIPPO</a:t>
            </a:r>
          </a:p>
          <a:p>
            <a:r>
              <a:rPr lang="en-US" b="1" dirty="0" smtClean="0">
                <a:ea typeface="ＭＳ Ｐゴシック" charset="-128"/>
                <a:cs typeface="ＭＳ Ｐゴシック" charset="-128"/>
              </a:rPr>
              <a:t>(1.4% column diff. all data)</a:t>
            </a:r>
            <a:endParaRPr lang="en-US" dirty="0"/>
          </a:p>
        </p:txBody>
      </p:sp>
      <p:sp>
        <p:nvSpPr>
          <p:cNvPr id="35852" name="Rectangle 16"/>
          <p:cNvSpPr>
            <a:spLocks noChangeArrowheads="1"/>
          </p:cNvSpPr>
          <p:nvPr/>
        </p:nvSpPr>
        <p:spPr bwMode="auto">
          <a:xfrm rot="5400000">
            <a:off x="3581491" y="5748661"/>
            <a:ext cx="7368027" cy="657321"/>
          </a:xfrm>
          <a:prstGeom prst="rect">
            <a:avLst/>
          </a:prstGeom>
          <a:noFill/>
          <a:ln w="9525">
            <a:noFill/>
            <a:miter lim="800000"/>
            <a:headEnd/>
            <a:tailEnd/>
          </a:ln>
        </p:spPr>
        <p:txBody>
          <a:bodyPr wrap="square" lIns="163284" tIns="81642" rIns="163284" bIns="81642">
            <a:prstTxWarp prst="textNoShape">
              <a:avLst/>
            </a:prstTxWarp>
            <a:spAutoFit/>
          </a:bodyPr>
          <a:lstStyle/>
          <a:p>
            <a:pPr algn="l"/>
            <a:r>
              <a:rPr lang="en-US" b="1" dirty="0" smtClean="0">
                <a:solidFill>
                  <a:srgbClr val="FFFF00"/>
                </a:solidFill>
                <a:ea typeface="ＭＳ Ｐゴシック" charset="-128"/>
                <a:cs typeface="ＭＳ Ｐゴシック" charset="-128"/>
              </a:rPr>
              <a:t>60 - 80N             20S - 20N             67 - 60S</a:t>
            </a:r>
          </a:p>
        </p:txBody>
      </p:sp>
      <p:pic>
        <p:nvPicPr>
          <p:cNvPr id="23" name="Picture 22"/>
          <p:cNvPicPr>
            <a:picLocks noChangeAspect="1"/>
          </p:cNvPicPr>
          <p:nvPr/>
        </p:nvPicPr>
        <p:blipFill>
          <a:blip r:embed="rId3"/>
          <a:stretch>
            <a:fillRect/>
          </a:stretch>
        </p:blipFill>
        <p:spPr>
          <a:xfrm>
            <a:off x="10126648" y="2105937"/>
            <a:ext cx="7169920" cy="8181063"/>
          </a:xfrm>
          <a:prstGeom prst="rect">
            <a:avLst/>
          </a:prstGeom>
        </p:spPr>
      </p:pic>
      <p:sp>
        <p:nvSpPr>
          <p:cNvPr id="24" name="Rectangle 16"/>
          <p:cNvSpPr>
            <a:spLocks noChangeArrowheads="1"/>
          </p:cNvSpPr>
          <p:nvPr/>
        </p:nvSpPr>
        <p:spPr bwMode="auto">
          <a:xfrm rot="16200000">
            <a:off x="-2396346" y="5469262"/>
            <a:ext cx="7368027" cy="657321"/>
          </a:xfrm>
          <a:prstGeom prst="rect">
            <a:avLst/>
          </a:prstGeom>
          <a:noFill/>
          <a:ln w="9525">
            <a:noFill/>
            <a:miter lim="800000"/>
            <a:headEnd/>
            <a:tailEnd/>
          </a:ln>
        </p:spPr>
        <p:txBody>
          <a:bodyPr wrap="square" lIns="163284" tIns="81642" rIns="163284" bIns="81642">
            <a:prstTxWarp prst="textNoShape">
              <a:avLst/>
            </a:prstTxWarp>
            <a:spAutoFit/>
          </a:bodyPr>
          <a:lstStyle/>
          <a:p>
            <a:pPr algn="l"/>
            <a:r>
              <a:rPr lang="en-US" b="1" dirty="0" smtClean="0">
                <a:solidFill>
                  <a:srgbClr val="FFFF00"/>
                </a:solidFill>
                <a:ea typeface="ＭＳ Ｐゴシック" charset="-128"/>
                <a:cs typeface="ＭＳ Ｐゴシック" charset="-128"/>
              </a:rPr>
              <a:t>60 – 20S             20 - 60N             All Data</a:t>
            </a:r>
          </a:p>
        </p:txBody>
      </p:sp>
      <p:sp>
        <p:nvSpPr>
          <p:cNvPr id="25" name="Rectangle 16"/>
          <p:cNvSpPr>
            <a:spLocks noChangeArrowheads="1"/>
          </p:cNvSpPr>
          <p:nvPr/>
        </p:nvSpPr>
        <p:spPr bwMode="auto">
          <a:xfrm rot="16200000">
            <a:off x="6344486" y="5568560"/>
            <a:ext cx="7070042" cy="657321"/>
          </a:xfrm>
          <a:prstGeom prst="rect">
            <a:avLst/>
          </a:prstGeom>
          <a:noFill/>
          <a:ln w="9525">
            <a:noFill/>
            <a:miter lim="800000"/>
            <a:headEnd/>
            <a:tailEnd/>
          </a:ln>
        </p:spPr>
        <p:txBody>
          <a:bodyPr wrap="square" lIns="163284" tIns="81642" rIns="163284" bIns="81642">
            <a:prstTxWarp prst="textNoShape">
              <a:avLst/>
            </a:prstTxWarp>
            <a:spAutoFit/>
          </a:bodyPr>
          <a:lstStyle/>
          <a:p>
            <a:pPr algn="l"/>
            <a:r>
              <a:rPr lang="en-US" b="1" dirty="0" smtClean="0">
                <a:solidFill>
                  <a:srgbClr val="FFFF00"/>
                </a:solidFill>
                <a:ea typeface="ＭＳ Ｐゴシック" charset="-128"/>
                <a:cs typeface="ＭＳ Ｐゴシック" charset="-128"/>
              </a:rPr>
              <a:t>60 – 20S            20 - 60N             All Data</a:t>
            </a:r>
          </a:p>
        </p:txBody>
      </p:sp>
      <p:sp>
        <p:nvSpPr>
          <p:cNvPr id="26" name="Rectangle 16"/>
          <p:cNvSpPr>
            <a:spLocks noChangeArrowheads="1"/>
          </p:cNvSpPr>
          <p:nvPr/>
        </p:nvSpPr>
        <p:spPr bwMode="auto">
          <a:xfrm rot="5400000">
            <a:off x="13908040" y="5995940"/>
            <a:ext cx="7315197" cy="657321"/>
          </a:xfrm>
          <a:prstGeom prst="rect">
            <a:avLst/>
          </a:prstGeom>
          <a:noFill/>
          <a:ln w="9525">
            <a:noFill/>
            <a:miter lim="800000"/>
            <a:headEnd/>
            <a:tailEnd/>
          </a:ln>
        </p:spPr>
        <p:txBody>
          <a:bodyPr wrap="square" lIns="163284" tIns="81642" rIns="163284" bIns="81642">
            <a:prstTxWarp prst="textNoShape">
              <a:avLst/>
            </a:prstTxWarp>
            <a:spAutoFit/>
          </a:bodyPr>
          <a:lstStyle/>
          <a:p>
            <a:pPr algn="l"/>
            <a:r>
              <a:rPr lang="en-US" b="1" dirty="0" smtClean="0">
                <a:solidFill>
                  <a:srgbClr val="FFFF00"/>
                </a:solidFill>
                <a:ea typeface="ＭＳ Ｐゴシック" charset="-128"/>
                <a:cs typeface="ＭＳ Ｐゴシック" charset="-128"/>
              </a:rPr>
              <a:t>60 - 80N           20S - 20N            67 - 60S</a:t>
            </a:r>
          </a:p>
        </p:txBody>
      </p:sp>
      <p:pic>
        <p:nvPicPr>
          <p:cNvPr id="27" name="Picture 26"/>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1650731" y="7576820"/>
            <a:ext cx="2514600" cy="2710180"/>
          </a:xfrm>
          <a:prstGeom prst="rect">
            <a:avLst/>
          </a:prstGeom>
          <a:solidFill>
            <a:schemeClr val="tx1"/>
          </a:solidFill>
        </p:spPr>
      </p:pic>
      <p:pic>
        <p:nvPicPr>
          <p:cNvPr id="28" name="Picture 27"/>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4190838" y="4964692"/>
            <a:ext cx="2514600" cy="2710180"/>
          </a:xfrm>
          <a:prstGeom prst="rect">
            <a:avLst/>
          </a:prstGeom>
          <a:solidFill>
            <a:schemeClr val="tx1"/>
          </a:solidFill>
        </p:spPr>
      </p:pic>
      <p:pic>
        <p:nvPicPr>
          <p:cNvPr id="29" name="Picture 28"/>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1712687" y="2208070"/>
            <a:ext cx="2514600" cy="2710180"/>
          </a:xfrm>
          <a:prstGeom prst="rect">
            <a:avLst/>
          </a:prstGeom>
          <a:solidFill>
            <a:schemeClr val="tx1"/>
          </a:solidFill>
        </p:spPr>
      </p:pic>
      <p:pic>
        <p:nvPicPr>
          <p:cNvPr id="30" name="Picture 29"/>
          <p:cNvPicPr>
            <a:picLocks noChangeAspect="1"/>
          </p:cNvPicPr>
          <p:nvPr/>
        </p:nvPicPr>
        <mc:AlternateContent>
          <mc:Choice xmlns:ma="http://schemas.microsoft.com/office/mac/drawingml/2008/main" Requires="ma">
            <p:blipFill>
              <a:blip r:embed="rId10"/>
              <a:stretch>
                <a:fillRect/>
              </a:stretch>
            </p:blipFill>
          </mc:Choice>
          <mc:Fallback>
            <p:blipFill>
              <a:blip r:embed="rId11"/>
              <a:stretch>
                <a:fillRect/>
              </a:stretch>
            </p:blipFill>
          </mc:Fallback>
        </mc:AlternateContent>
        <p:spPr>
          <a:xfrm>
            <a:off x="1681707" y="4933719"/>
            <a:ext cx="2514600" cy="2710180"/>
          </a:xfrm>
          <a:prstGeom prst="rect">
            <a:avLst/>
          </a:prstGeom>
          <a:solidFill>
            <a:schemeClr val="tx1"/>
          </a:solidFill>
        </p:spPr>
      </p:pic>
      <p:pic>
        <p:nvPicPr>
          <p:cNvPr id="31" name="Picture 30"/>
          <p:cNvPicPr>
            <a:picLocks noChangeAspect="1"/>
          </p:cNvPicPr>
          <p:nvPr/>
        </p:nvPicPr>
        <mc:AlternateContent>
          <mc:Choice xmlns:ma="http://schemas.microsoft.com/office/mac/drawingml/2008/main" Requires="ma">
            <p:blipFill>
              <a:blip r:embed="rId12"/>
              <a:stretch>
                <a:fillRect/>
              </a:stretch>
            </p:blipFill>
          </mc:Choice>
          <mc:Fallback>
            <p:blipFill>
              <a:blip r:embed="rId13"/>
              <a:stretch>
                <a:fillRect/>
              </a:stretch>
            </p:blipFill>
          </mc:Fallback>
        </mc:AlternateContent>
        <p:spPr>
          <a:xfrm>
            <a:off x="4159861" y="2208071"/>
            <a:ext cx="2514600" cy="2710180"/>
          </a:xfrm>
          <a:prstGeom prst="rect">
            <a:avLst/>
          </a:prstGeom>
          <a:solidFill>
            <a:schemeClr val="tx1"/>
          </a:solidFill>
        </p:spPr>
      </p:pic>
      <p:pic>
        <p:nvPicPr>
          <p:cNvPr id="32" name="Picture 31"/>
          <p:cNvPicPr>
            <a:picLocks noChangeAspect="1"/>
          </p:cNvPicPr>
          <p:nvPr/>
        </p:nvPicPr>
        <mc:AlternateContent>
          <mc:Choice xmlns:ma="http://schemas.microsoft.com/office/mac/drawingml/2008/main" Requires="ma">
            <p:blipFill>
              <a:blip r:embed="rId14"/>
              <a:stretch>
                <a:fillRect/>
              </a:stretch>
            </p:blipFill>
          </mc:Choice>
          <mc:Fallback>
            <p:blipFill>
              <a:blip r:embed="rId15"/>
              <a:stretch>
                <a:fillRect/>
              </a:stretch>
            </p:blipFill>
          </mc:Fallback>
        </mc:AlternateContent>
        <p:spPr>
          <a:xfrm>
            <a:off x="4190839" y="7576820"/>
            <a:ext cx="2514600" cy="2710180"/>
          </a:xfrm>
          <a:prstGeom prst="rect">
            <a:avLst/>
          </a:prstGeom>
          <a:solidFill>
            <a:schemeClr val="tx1"/>
          </a:solidFill>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0" y="240508"/>
            <a:ext cx="18288000" cy="1145381"/>
          </a:xfrm>
        </p:spPr>
        <p:txBody>
          <a:bodyPr/>
          <a:lstStyle/>
          <a:p>
            <a:pPr algn="ctr"/>
            <a:r>
              <a:rPr lang="en-US" b="0" dirty="0">
                <a:ea typeface="ＭＳ Ｐゴシック" pitchFamily="-106" charset="-128"/>
                <a:cs typeface="ＭＳ Ｐゴシック" pitchFamily="-106" charset="-128"/>
              </a:rPr>
              <a:t>Modeled (4</a:t>
            </a:r>
            <a:r>
              <a:rPr lang="en-US" b="0" baseline="30000" dirty="0">
                <a:ea typeface="ＭＳ Ｐゴシック" pitchFamily="-106" charset="-128"/>
                <a:cs typeface="ＭＳ Ｐゴシック" pitchFamily="-106" charset="-128"/>
              </a:rPr>
              <a:t>o</a:t>
            </a:r>
            <a:r>
              <a:rPr lang="en-US" b="0" dirty="0">
                <a:ea typeface="ＭＳ Ｐゴシック" pitchFamily="-106" charset="-128"/>
                <a:cs typeface="ＭＳ Ｐゴシック" pitchFamily="-106" charset="-128"/>
              </a:rPr>
              <a:t>x5</a:t>
            </a:r>
            <a:r>
              <a:rPr lang="en-US" b="0" baseline="30000" dirty="0">
                <a:ea typeface="ＭＳ Ｐゴシック" pitchFamily="-106" charset="-128"/>
                <a:cs typeface="ＭＳ Ｐゴシック" pitchFamily="-106" charset="-128"/>
              </a:rPr>
              <a:t>o</a:t>
            </a:r>
            <a:r>
              <a:rPr lang="en-US" b="0" dirty="0">
                <a:ea typeface="ＭＳ Ｐゴシック" pitchFamily="-106" charset="-128"/>
                <a:cs typeface="ＭＳ Ｐゴシック" pitchFamily="-106" charset="-128"/>
              </a:rPr>
              <a:t>) Versus AERONET AAOD</a:t>
            </a:r>
            <a:endParaRPr lang="en-US" sz="4300" baseline="-25000" dirty="0">
              <a:ea typeface="ＭＳ Ｐゴシック" pitchFamily="-106" charset="-128"/>
              <a:cs typeface="ＭＳ Ｐゴシック" pitchFamily="-106" charset="-128"/>
            </a:endParaRPr>
          </a:p>
        </p:txBody>
      </p:sp>
      <p:pic>
        <p:nvPicPr>
          <p:cNvPr id="30722" name="Picture 8"/>
          <p:cNvPicPr>
            <a:picLocks noChangeAspect="1" noChangeArrowheads="1"/>
          </p:cNvPicPr>
          <p:nvPr/>
        </p:nvPicPr>
        <p:blipFill>
          <a:blip r:embed="rId3"/>
          <a:srcRect/>
          <a:stretch>
            <a:fillRect/>
          </a:stretch>
        </p:blipFill>
        <p:spPr bwMode="auto">
          <a:xfrm>
            <a:off x="509877" y="1976557"/>
            <a:ext cx="5486400" cy="3657600"/>
          </a:xfrm>
          <a:prstGeom prst="rect">
            <a:avLst/>
          </a:prstGeom>
          <a:solidFill>
            <a:schemeClr val="tx1"/>
          </a:solidFill>
          <a:ln w="9525">
            <a:noFill/>
            <a:miter lim="800000"/>
            <a:headEnd/>
            <a:tailEnd/>
          </a:ln>
        </p:spPr>
      </p:pic>
      <p:pic>
        <p:nvPicPr>
          <p:cNvPr id="30723" name="Picture 9"/>
          <p:cNvPicPr>
            <a:picLocks noChangeAspect="1" noChangeArrowheads="1"/>
          </p:cNvPicPr>
          <p:nvPr/>
        </p:nvPicPr>
        <p:blipFill>
          <a:blip r:embed="rId4"/>
          <a:srcRect/>
          <a:stretch>
            <a:fillRect/>
          </a:stretch>
        </p:blipFill>
        <p:spPr bwMode="auto">
          <a:xfrm>
            <a:off x="6418553" y="2033707"/>
            <a:ext cx="5486400" cy="3657600"/>
          </a:xfrm>
          <a:prstGeom prst="rect">
            <a:avLst/>
          </a:prstGeom>
          <a:solidFill>
            <a:schemeClr val="tx1"/>
          </a:solidFill>
          <a:ln w="9525">
            <a:noFill/>
            <a:miter lim="800000"/>
            <a:headEnd/>
            <a:tailEnd/>
          </a:ln>
        </p:spPr>
      </p:pic>
      <p:pic>
        <p:nvPicPr>
          <p:cNvPr id="30724" name="Picture 12"/>
          <p:cNvPicPr>
            <a:picLocks noChangeAspect="1" noChangeArrowheads="1"/>
          </p:cNvPicPr>
          <p:nvPr/>
        </p:nvPicPr>
        <p:blipFill>
          <a:blip r:embed="rId5"/>
          <a:srcRect/>
          <a:stretch>
            <a:fillRect/>
          </a:stretch>
        </p:blipFill>
        <p:spPr bwMode="auto">
          <a:xfrm>
            <a:off x="371723" y="5815337"/>
            <a:ext cx="5486400" cy="3657600"/>
          </a:xfrm>
          <a:prstGeom prst="rect">
            <a:avLst/>
          </a:prstGeom>
          <a:solidFill>
            <a:schemeClr val="tx1"/>
          </a:solidFill>
          <a:ln w="9525">
            <a:noFill/>
            <a:miter lim="800000"/>
            <a:headEnd/>
            <a:tailEnd/>
          </a:ln>
        </p:spPr>
      </p:pic>
      <p:pic>
        <p:nvPicPr>
          <p:cNvPr id="30725" name="Picture 14"/>
          <p:cNvPicPr>
            <a:picLocks noChangeAspect="1" noChangeArrowheads="1"/>
          </p:cNvPicPr>
          <p:nvPr/>
        </p:nvPicPr>
        <p:blipFill>
          <a:blip r:embed="rId6"/>
          <a:srcRect/>
          <a:stretch>
            <a:fillRect/>
          </a:stretch>
        </p:blipFill>
        <p:spPr bwMode="auto">
          <a:xfrm>
            <a:off x="6559799" y="5853437"/>
            <a:ext cx="5486400" cy="3657600"/>
          </a:xfrm>
          <a:prstGeom prst="rect">
            <a:avLst/>
          </a:prstGeom>
          <a:solidFill>
            <a:schemeClr val="tx1"/>
          </a:solidFill>
          <a:ln w="9525">
            <a:noFill/>
            <a:miter lim="800000"/>
            <a:headEnd/>
            <a:tailEnd/>
          </a:ln>
        </p:spPr>
      </p:pic>
      <p:pic>
        <p:nvPicPr>
          <p:cNvPr id="30726" name="Picture 15"/>
          <p:cNvPicPr>
            <a:picLocks noChangeAspect="1" noChangeArrowheads="1"/>
          </p:cNvPicPr>
          <p:nvPr/>
        </p:nvPicPr>
        <p:blipFill>
          <a:blip r:embed="rId5"/>
          <a:srcRect/>
          <a:stretch>
            <a:fillRect/>
          </a:stretch>
        </p:blipFill>
        <p:spPr bwMode="auto">
          <a:xfrm>
            <a:off x="12331176" y="2086061"/>
            <a:ext cx="5486400" cy="3657600"/>
          </a:xfrm>
          <a:prstGeom prst="rect">
            <a:avLst/>
          </a:prstGeom>
          <a:solidFill>
            <a:schemeClr val="tx1"/>
          </a:solidFill>
          <a:ln w="9525">
            <a:noFill/>
            <a:miter lim="800000"/>
            <a:headEnd/>
            <a:tailEnd/>
          </a:ln>
        </p:spPr>
      </p:pic>
      <p:pic>
        <p:nvPicPr>
          <p:cNvPr id="30727" name="Picture 16"/>
          <p:cNvPicPr>
            <a:picLocks noChangeAspect="1" noChangeArrowheads="1"/>
          </p:cNvPicPr>
          <p:nvPr/>
        </p:nvPicPr>
        <p:blipFill>
          <a:blip r:embed="rId7"/>
          <a:srcRect/>
          <a:stretch>
            <a:fillRect/>
          </a:stretch>
        </p:blipFill>
        <p:spPr bwMode="auto">
          <a:xfrm>
            <a:off x="12331176" y="5872486"/>
            <a:ext cx="5486400" cy="3657600"/>
          </a:xfrm>
          <a:prstGeom prst="rect">
            <a:avLst/>
          </a:prstGeom>
          <a:solidFill>
            <a:schemeClr val="tx1"/>
          </a:solid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2354246" y="0"/>
            <a:ext cx="13691799" cy="1714500"/>
          </a:xfrm>
        </p:spPr>
        <p:txBody>
          <a:bodyPr/>
          <a:lstStyle/>
          <a:p>
            <a:r>
              <a:rPr lang="en-US" sz="5600" b="1" dirty="0" smtClean="0">
                <a:ea typeface="ＭＳ Ｐゴシック" pitchFamily="64" charset="-128"/>
                <a:cs typeface="ＭＳ Ｐゴシック" pitchFamily="64" charset="-128"/>
              </a:rPr>
              <a:t>Modeled vs. OMI and AERONET AAOD</a:t>
            </a:r>
            <a:r>
              <a:rPr lang="en-US" b="1" dirty="0" smtClean="0">
                <a:ea typeface="ＭＳ Ｐゴシック" pitchFamily="64" charset="-128"/>
                <a:cs typeface="ＭＳ Ｐゴシック" pitchFamily="64" charset="-128"/>
              </a:rPr>
              <a:t/>
            </a:r>
            <a:br>
              <a:rPr lang="en-US" b="1" dirty="0" smtClean="0">
                <a:ea typeface="ＭＳ Ｐゴシック" pitchFamily="64" charset="-128"/>
                <a:cs typeface="ＭＳ Ｐゴシック" pitchFamily="64" charset="-128"/>
              </a:rPr>
            </a:br>
            <a:endParaRPr lang="en-US" b="1" dirty="0" smtClean="0">
              <a:ea typeface="ＭＳ Ｐゴシック" pitchFamily="64" charset="-128"/>
              <a:cs typeface="ＭＳ Ｐゴシック" pitchFamily="64" charset="-128"/>
            </a:endParaRPr>
          </a:p>
        </p:txBody>
      </p:sp>
      <p:sp>
        <p:nvSpPr>
          <p:cNvPr id="7" name="Rectangle 3"/>
          <p:cNvSpPr>
            <a:spLocks noChangeArrowheads="1"/>
          </p:cNvSpPr>
          <p:nvPr/>
        </p:nvSpPr>
        <p:spPr bwMode="auto">
          <a:xfrm>
            <a:off x="0" y="7696824"/>
            <a:ext cx="18288000" cy="2196204"/>
          </a:xfrm>
          <a:prstGeom prst="rect">
            <a:avLst/>
          </a:prstGeom>
          <a:noFill/>
          <a:ln w="9525">
            <a:noFill/>
            <a:miter lim="800000"/>
            <a:headEnd/>
            <a:tailEnd/>
          </a:ln>
        </p:spPr>
        <p:txBody>
          <a:bodyPr wrap="square" lIns="163284" tIns="81642" rIns="163284" bIns="81642">
            <a:prstTxWarp prst="textNoShape">
              <a:avLst/>
            </a:prstTxWarp>
            <a:spAutoFit/>
          </a:bodyPr>
          <a:lstStyle/>
          <a:p>
            <a:r>
              <a:rPr lang="en-US" sz="4400" dirty="0" smtClean="0">
                <a:solidFill>
                  <a:srgbClr val="FFFF00"/>
                </a:solidFill>
              </a:rPr>
              <a:t>Model (4</a:t>
            </a:r>
            <a:r>
              <a:rPr lang="en-US" sz="4400" baseline="30000" dirty="0" smtClean="0">
                <a:solidFill>
                  <a:srgbClr val="FFFF00"/>
                </a:solidFill>
              </a:rPr>
              <a:t>o</a:t>
            </a:r>
            <a:r>
              <a:rPr lang="en-US" sz="4400" dirty="0" smtClean="0">
                <a:solidFill>
                  <a:srgbClr val="FFFF00"/>
                </a:solidFill>
              </a:rPr>
              <a:t>x5</a:t>
            </a:r>
            <a:r>
              <a:rPr lang="en-US" sz="4400" baseline="30000" dirty="0" smtClean="0">
                <a:solidFill>
                  <a:srgbClr val="FFFF00"/>
                </a:solidFill>
              </a:rPr>
              <a:t>o</a:t>
            </a:r>
            <a:r>
              <a:rPr lang="en-US" sz="4400" dirty="0" smtClean="0">
                <a:solidFill>
                  <a:srgbClr val="FFFF00"/>
                </a:solidFill>
              </a:rPr>
              <a:t> resolution) calculates AAOD slightly higher than AERONET but lower than OMI at AERONET sites. Model correlates better with AERONET and OMI separately better than OMI correlates with AERONET</a:t>
            </a:r>
          </a:p>
        </p:txBody>
      </p:sp>
      <p:pic>
        <p:nvPicPr>
          <p:cNvPr id="8" name="Picture 7"/>
          <p:cNvPicPr/>
          <p:nvPr/>
        </p:nvPicPr>
        <p:blipFill>
          <a:blip r:embed="rId3"/>
          <a:srcRect/>
          <a:stretch>
            <a:fillRect/>
          </a:stretch>
        </p:blipFill>
        <p:spPr bwMode="auto">
          <a:xfrm>
            <a:off x="0" y="1869557"/>
            <a:ext cx="8890000" cy="4445000"/>
          </a:xfrm>
          <a:prstGeom prst="rect">
            <a:avLst/>
          </a:prstGeom>
          <a:solidFill>
            <a:schemeClr val="tx1"/>
          </a:solidFill>
          <a:ln w="9525">
            <a:noFill/>
            <a:miter lim="800000"/>
            <a:headEnd/>
            <a:tailEnd/>
          </a:ln>
        </p:spPr>
      </p:pic>
      <p:pic>
        <p:nvPicPr>
          <p:cNvPr id="9" name="Picture 8"/>
          <p:cNvPicPr/>
          <p:nvPr/>
        </p:nvPicPr>
        <p:blipFill>
          <a:blip r:embed="rId4"/>
          <a:srcRect/>
          <a:stretch>
            <a:fillRect/>
          </a:stretch>
        </p:blipFill>
        <p:spPr bwMode="auto">
          <a:xfrm>
            <a:off x="9398000" y="1838584"/>
            <a:ext cx="8890000" cy="4445000"/>
          </a:xfrm>
          <a:prstGeom prst="rect">
            <a:avLst/>
          </a:prstGeom>
          <a:solidFill>
            <a:schemeClr val="tx1"/>
          </a:solid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0" y="0"/>
            <a:ext cx="18288000" cy="1145381"/>
          </a:xfrm>
        </p:spPr>
        <p:txBody>
          <a:bodyPr/>
          <a:lstStyle/>
          <a:p>
            <a:pPr algn="ctr"/>
            <a:r>
              <a:rPr lang="en-US" b="0" dirty="0">
                <a:solidFill>
                  <a:srgbClr val="FFFFFF"/>
                </a:solidFill>
                <a:ea typeface="ＭＳ Ｐゴシック" pitchFamily="-106" charset="-128"/>
                <a:cs typeface="ＭＳ Ｐゴシック" pitchFamily="-106" charset="-128"/>
              </a:rPr>
              <a:t>Modeled Mass Absorption Coefficients and Enhancement Factors</a:t>
            </a:r>
            <a:endParaRPr lang="en-US" sz="4300" baseline="-25000" dirty="0">
              <a:solidFill>
                <a:srgbClr val="FFFFFF"/>
              </a:solidFill>
              <a:ea typeface="ＭＳ Ｐゴシック" pitchFamily="-106" charset="-128"/>
              <a:cs typeface="ＭＳ Ｐゴシック" pitchFamily="-106" charset="-128"/>
            </a:endParaRPr>
          </a:p>
        </p:txBody>
      </p:sp>
      <p:sp>
        <p:nvSpPr>
          <p:cNvPr id="34818" name="Rectangle 5"/>
          <p:cNvSpPr>
            <a:spLocks noChangeArrowheads="1"/>
          </p:cNvSpPr>
          <p:nvPr/>
        </p:nvSpPr>
        <p:spPr bwMode="auto">
          <a:xfrm>
            <a:off x="8794337" y="8666561"/>
            <a:ext cx="8874124" cy="1149764"/>
          </a:xfrm>
          <a:prstGeom prst="rect">
            <a:avLst/>
          </a:prstGeom>
          <a:noFill/>
          <a:ln w="9525">
            <a:noFill/>
            <a:miter lim="800000"/>
            <a:headEnd/>
            <a:tailEnd/>
          </a:ln>
        </p:spPr>
        <p:txBody>
          <a:bodyPr lIns="163284" tIns="81642" rIns="163284" bIns="81642">
            <a:prstTxWarp prst="textNoShape">
              <a:avLst/>
            </a:prstTxWarp>
            <a:spAutoFit/>
          </a:bodyPr>
          <a:lstStyle/>
          <a:p>
            <a:r>
              <a:rPr lang="en-US" dirty="0">
                <a:solidFill>
                  <a:srgbClr val="FFFF00"/>
                </a:solidFill>
              </a:rPr>
              <a:t>Internal-mixing enhancement factor: IM:EM MAC (</a:t>
            </a:r>
            <a:r>
              <a:rPr lang="en-US" dirty="0" err="1">
                <a:solidFill>
                  <a:srgbClr val="FFFF00"/>
                </a:solidFill>
              </a:rPr>
              <a:t>Avg</a:t>
            </a:r>
            <a:r>
              <a:rPr lang="en-US" dirty="0">
                <a:solidFill>
                  <a:srgbClr val="FFFF00"/>
                </a:solidFill>
              </a:rPr>
              <a:t> = 2.4 – highest where RH is high)</a:t>
            </a:r>
          </a:p>
        </p:txBody>
      </p:sp>
      <p:sp>
        <p:nvSpPr>
          <p:cNvPr id="34819" name="Rectangle 4"/>
          <p:cNvSpPr>
            <a:spLocks noChangeArrowheads="1"/>
          </p:cNvSpPr>
          <p:nvPr/>
        </p:nvSpPr>
        <p:spPr bwMode="auto">
          <a:xfrm>
            <a:off x="13761581" y="1833631"/>
            <a:ext cx="4526419" cy="657321"/>
          </a:xfrm>
          <a:prstGeom prst="rect">
            <a:avLst/>
          </a:prstGeom>
          <a:noFill/>
          <a:ln w="9525">
            <a:noFill/>
            <a:miter lim="800000"/>
            <a:headEnd/>
            <a:tailEnd/>
          </a:ln>
        </p:spPr>
        <p:txBody>
          <a:bodyPr wrap="none" lIns="163284" tIns="81642" rIns="163284" bIns="81642">
            <a:prstTxWarp prst="textNoShape">
              <a:avLst/>
            </a:prstTxWarp>
            <a:spAutoFit/>
          </a:bodyPr>
          <a:lstStyle/>
          <a:p>
            <a:r>
              <a:rPr lang="en-US" dirty="0">
                <a:solidFill>
                  <a:srgbClr val="FFFF00"/>
                </a:solidFill>
              </a:rPr>
              <a:t>MAC of IM BC (</a:t>
            </a:r>
            <a:r>
              <a:rPr lang="en-US" dirty="0" err="1">
                <a:solidFill>
                  <a:srgbClr val="FFFF00"/>
                </a:solidFill>
              </a:rPr>
              <a:t>Avg</a:t>
            </a:r>
            <a:r>
              <a:rPr lang="en-US" dirty="0">
                <a:solidFill>
                  <a:srgbClr val="FFFF00"/>
                </a:solidFill>
              </a:rPr>
              <a:t>=</a:t>
            </a:r>
            <a:r>
              <a:rPr lang="en-US" dirty="0" smtClean="0">
                <a:solidFill>
                  <a:srgbClr val="FFFF00"/>
                </a:solidFill>
              </a:rPr>
              <a:t>16.2)</a:t>
            </a:r>
            <a:endParaRPr lang="en-US" dirty="0">
              <a:solidFill>
                <a:srgbClr val="FFFF00"/>
              </a:solidFill>
            </a:endParaRPr>
          </a:p>
        </p:txBody>
      </p:sp>
      <p:sp>
        <p:nvSpPr>
          <p:cNvPr id="34820" name="Rectangle 10"/>
          <p:cNvSpPr>
            <a:spLocks noChangeArrowheads="1"/>
          </p:cNvSpPr>
          <p:nvPr/>
        </p:nvSpPr>
        <p:spPr bwMode="auto">
          <a:xfrm>
            <a:off x="0" y="1788354"/>
            <a:ext cx="4415411" cy="657321"/>
          </a:xfrm>
          <a:prstGeom prst="rect">
            <a:avLst/>
          </a:prstGeom>
          <a:noFill/>
          <a:ln w="9525">
            <a:noFill/>
            <a:miter lim="800000"/>
            <a:headEnd/>
            <a:tailEnd/>
          </a:ln>
        </p:spPr>
        <p:txBody>
          <a:bodyPr wrap="none" lIns="163284" tIns="81642" rIns="163284" bIns="81642">
            <a:prstTxWarp prst="textNoShape">
              <a:avLst/>
            </a:prstTxWarp>
            <a:spAutoFit/>
          </a:bodyPr>
          <a:lstStyle/>
          <a:p>
            <a:r>
              <a:rPr lang="en-US" dirty="0">
                <a:solidFill>
                  <a:srgbClr val="FFFF00"/>
                </a:solidFill>
              </a:rPr>
              <a:t>MAC of EM BC (</a:t>
            </a:r>
            <a:r>
              <a:rPr lang="en-US" dirty="0" err="1">
                <a:solidFill>
                  <a:srgbClr val="FFFF00"/>
                </a:solidFill>
              </a:rPr>
              <a:t>Avg</a:t>
            </a:r>
            <a:r>
              <a:rPr lang="en-US" dirty="0">
                <a:solidFill>
                  <a:srgbClr val="FFFF00"/>
                </a:solidFill>
              </a:rPr>
              <a:t>=</a:t>
            </a:r>
            <a:r>
              <a:rPr lang="en-US" dirty="0" smtClean="0">
                <a:solidFill>
                  <a:srgbClr val="FFFF00"/>
                </a:solidFill>
              </a:rPr>
              <a:t>6.7)</a:t>
            </a:r>
            <a:endParaRPr lang="en-US" dirty="0">
              <a:solidFill>
                <a:srgbClr val="FFFF00"/>
              </a:solidFill>
            </a:endParaRPr>
          </a:p>
        </p:txBody>
      </p:sp>
      <p:pic>
        <p:nvPicPr>
          <p:cNvPr id="9" name="Picture 8"/>
          <p:cNvPicPr/>
          <p:nvPr/>
        </p:nvPicPr>
        <p:blipFill>
          <a:blip r:embed="rId3"/>
          <a:srcRect/>
          <a:stretch>
            <a:fillRect/>
          </a:stretch>
        </p:blipFill>
        <p:spPr bwMode="auto">
          <a:xfrm>
            <a:off x="997177" y="2634570"/>
            <a:ext cx="7620000" cy="3810000"/>
          </a:xfrm>
          <a:prstGeom prst="rect">
            <a:avLst/>
          </a:prstGeom>
          <a:solidFill>
            <a:schemeClr val="tx1"/>
          </a:solidFill>
          <a:ln w="9525">
            <a:noFill/>
            <a:miter lim="800000"/>
            <a:headEnd/>
            <a:tailEnd/>
          </a:ln>
        </p:spPr>
      </p:pic>
      <p:pic>
        <p:nvPicPr>
          <p:cNvPr id="10" name="Picture 9"/>
          <p:cNvPicPr/>
          <p:nvPr/>
        </p:nvPicPr>
        <p:blipFill>
          <a:blip r:embed="rId4"/>
          <a:srcRect/>
          <a:stretch>
            <a:fillRect/>
          </a:stretch>
        </p:blipFill>
        <p:spPr bwMode="auto">
          <a:xfrm>
            <a:off x="9794622" y="2665543"/>
            <a:ext cx="7620000" cy="3810000"/>
          </a:xfrm>
          <a:prstGeom prst="rect">
            <a:avLst/>
          </a:prstGeom>
          <a:solidFill>
            <a:schemeClr val="tx1"/>
          </a:solidFill>
          <a:ln w="9525">
            <a:noFill/>
            <a:miter lim="800000"/>
            <a:headEnd/>
            <a:tailEnd/>
          </a:ln>
        </p:spPr>
      </p:pic>
      <p:pic>
        <p:nvPicPr>
          <p:cNvPr id="11" name="Picture 10"/>
          <p:cNvPicPr/>
          <p:nvPr/>
        </p:nvPicPr>
        <p:blipFill>
          <a:blip r:embed="rId5"/>
          <a:srcRect/>
          <a:stretch>
            <a:fillRect/>
          </a:stretch>
        </p:blipFill>
        <p:spPr bwMode="auto">
          <a:xfrm>
            <a:off x="966202" y="6477000"/>
            <a:ext cx="7620000" cy="3810000"/>
          </a:xfrm>
          <a:prstGeom prst="rect">
            <a:avLst/>
          </a:prstGeom>
          <a:solidFill>
            <a:schemeClr val="tx1"/>
          </a:solid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0" y="240508"/>
            <a:ext cx="18288000" cy="1145381"/>
          </a:xfrm>
        </p:spPr>
        <p:txBody>
          <a:bodyPr/>
          <a:lstStyle/>
          <a:p>
            <a:pPr algn="ctr"/>
            <a:r>
              <a:rPr lang="en-US" b="0" dirty="0">
                <a:ea typeface="ＭＳ Ｐゴシック" pitchFamily="-106" charset="-128"/>
                <a:cs typeface="ＭＳ Ｐゴシック" pitchFamily="-106" charset="-128"/>
              </a:rPr>
              <a:t>MAC of BC in Cloud Drop Inclusions</a:t>
            </a:r>
            <a:endParaRPr lang="en-US" sz="4300" baseline="-25000" dirty="0">
              <a:ea typeface="ＭＳ Ｐゴシック" pitchFamily="-106" charset="-128"/>
              <a:cs typeface="ＭＳ Ｐゴシック" pitchFamily="-106" charset="-128"/>
            </a:endParaRPr>
          </a:p>
        </p:txBody>
      </p:sp>
      <p:sp>
        <p:nvSpPr>
          <p:cNvPr id="36866" name="Rectangle 10"/>
          <p:cNvSpPr>
            <a:spLocks noChangeArrowheads="1"/>
          </p:cNvSpPr>
          <p:nvPr/>
        </p:nvSpPr>
        <p:spPr bwMode="auto">
          <a:xfrm>
            <a:off x="954047" y="1569346"/>
            <a:ext cx="9318596" cy="657321"/>
          </a:xfrm>
          <a:prstGeom prst="rect">
            <a:avLst/>
          </a:prstGeom>
          <a:noFill/>
          <a:ln w="9525">
            <a:noFill/>
            <a:miter lim="800000"/>
            <a:headEnd/>
            <a:tailEnd/>
          </a:ln>
        </p:spPr>
        <p:txBody>
          <a:bodyPr wrap="none" lIns="163284" tIns="81642" rIns="163284" bIns="81642">
            <a:prstTxWarp prst="textNoShape">
              <a:avLst/>
            </a:prstTxWarp>
            <a:spAutoFit/>
          </a:bodyPr>
          <a:lstStyle/>
          <a:p>
            <a:r>
              <a:rPr lang="en-US" dirty="0">
                <a:solidFill>
                  <a:srgbClr val="FFFF00"/>
                </a:solidFill>
              </a:rPr>
              <a:t>Average = </a:t>
            </a:r>
            <a:r>
              <a:rPr lang="en-US" dirty="0" smtClean="0">
                <a:solidFill>
                  <a:srgbClr val="FFFF00"/>
                </a:solidFill>
              </a:rPr>
              <a:t>17.7, &gt;9% </a:t>
            </a:r>
            <a:r>
              <a:rPr lang="en-US" dirty="0">
                <a:solidFill>
                  <a:srgbClr val="FFFF00"/>
                </a:solidFill>
              </a:rPr>
              <a:t>higher than that of IM aerosol BC </a:t>
            </a:r>
          </a:p>
        </p:txBody>
      </p:sp>
      <p:pic>
        <p:nvPicPr>
          <p:cNvPr id="5" name="Picture 4"/>
          <p:cNvPicPr/>
          <p:nvPr/>
        </p:nvPicPr>
        <p:blipFill>
          <a:blip r:embed="rId3"/>
          <a:srcRect/>
          <a:stretch>
            <a:fillRect/>
          </a:stretch>
        </p:blipFill>
        <p:spPr bwMode="auto">
          <a:xfrm>
            <a:off x="2731885" y="2727489"/>
            <a:ext cx="12700000" cy="6350000"/>
          </a:xfrm>
          <a:prstGeom prst="rect">
            <a:avLst/>
          </a:prstGeom>
          <a:solidFill>
            <a:schemeClr val="tx1"/>
          </a:solid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0" y="0"/>
            <a:ext cx="18288000" cy="1714500"/>
          </a:xfrm>
        </p:spPr>
        <p:txBody>
          <a:bodyPr/>
          <a:lstStyle/>
          <a:p>
            <a:r>
              <a:rPr lang="en-US" sz="5600" b="1" dirty="0" smtClean="0">
                <a:ea typeface="ＭＳ Ｐゴシック" pitchFamily="64" charset="-128"/>
                <a:cs typeface="ＭＳ Ｐゴシック" pitchFamily="64" charset="-128"/>
              </a:rPr>
              <a:t>Modeled vs. Measured Annual Lightning Flash Rate</a:t>
            </a:r>
            <a:r>
              <a:rPr lang="en-US" b="1" dirty="0" smtClean="0">
                <a:ea typeface="ＭＳ Ｐゴシック" pitchFamily="64" charset="-128"/>
                <a:cs typeface="ＭＳ Ｐゴシック" pitchFamily="64" charset="-128"/>
              </a:rPr>
              <a:t/>
            </a:r>
            <a:br>
              <a:rPr lang="en-US" b="1" dirty="0" smtClean="0">
                <a:ea typeface="ＭＳ Ｐゴシック" pitchFamily="64" charset="-128"/>
                <a:cs typeface="ＭＳ Ｐゴシック" pitchFamily="64" charset="-128"/>
              </a:rPr>
            </a:br>
            <a:endParaRPr lang="en-US" b="1" dirty="0" smtClean="0">
              <a:ea typeface="ＭＳ Ｐゴシック" pitchFamily="64" charset="-128"/>
              <a:cs typeface="ＭＳ Ｐゴシック" pitchFamily="64" charset="-128"/>
            </a:endParaRPr>
          </a:p>
        </p:txBody>
      </p:sp>
      <p:sp>
        <p:nvSpPr>
          <p:cNvPr id="26628" name="Rectangle 6"/>
          <p:cNvSpPr>
            <a:spLocks noChangeArrowheads="1"/>
          </p:cNvSpPr>
          <p:nvPr/>
        </p:nvSpPr>
        <p:spPr bwMode="auto">
          <a:xfrm>
            <a:off x="9855199" y="7048501"/>
            <a:ext cx="8128001" cy="718876"/>
          </a:xfrm>
          <a:prstGeom prst="rect">
            <a:avLst/>
          </a:prstGeom>
          <a:noFill/>
          <a:ln w="9525">
            <a:noFill/>
            <a:miter lim="800000"/>
            <a:headEnd/>
            <a:tailEnd/>
          </a:ln>
        </p:spPr>
        <p:txBody>
          <a:bodyPr wrap="square" lIns="163284" tIns="81642" rIns="163284" bIns="81642">
            <a:prstTxWarp prst="textNoShape">
              <a:avLst/>
            </a:prstTxWarp>
            <a:spAutoFit/>
          </a:bodyPr>
          <a:lstStyle/>
          <a:p>
            <a:pPr algn="ctr"/>
            <a:r>
              <a:rPr lang="en-US" sz="3600" dirty="0">
                <a:solidFill>
                  <a:srgbClr val="CCFFCC"/>
                </a:solidFill>
              </a:rPr>
              <a:t>Data from</a:t>
            </a:r>
            <a:r>
              <a:rPr lang="en-US" sz="3600" dirty="0" smtClean="0">
                <a:solidFill>
                  <a:srgbClr val="CCFFCC"/>
                </a:solidFill>
              </a:rPr>
              <a:t> NASA LIS/OTD Science Team</a:t>
            </a:r>
            <a:endParaRPr lang="en-US" sz="3600" dirty="0">
              <a:solidFill>
                <a:srgbClr val="CCFFCC"/>
              </a:solidFill>
            </a:endParaRPr>
          </a:p>
        </p:txBody>
      </p:sp>
      <p:pic>
        <p:nvPicPr>
          <p:cNvPr id="6" name="Picture 5"/>
          <p:cNvPicPr/>
          <p:nvPr/>
        </p:nvPicPr>
        <p:blipFill>
          <a:blip r:embed="rId3"/>
          <a:srcRect/>
          <a:stretch>
            <a:fillRect/>
          </a:stretch>
        </p:blipFill>
        <p:spPr bwMode="auto">
          <a:xfrm>
            <a:off x="9144000" y="2235200"/>
            <a:ext cx="9144000" cy="4572000"/>
          </a:xfrm>
          <a:prstGeom prst="rect">
            <a:avLst/>
          </a:prstGeom>
          <a:solidFill>
            <a:schemeClr val="tx1"/>
          </a:solidFill>
          <a:ln w="9525">
            <a:noFill/>
            <a:miter lim="800000"/>
            <a:headEnd/>
            <a:tailEnd/>
          </a:ln>
        </p:spPr>
      </p:pic>
      <p:sp>
        <p:nvSpPr>
          <p:cNvPr id="7" name="Rectangle 3"/>
          <p:cNvSpPr>
            <a:spLocks noChangeArrowheads="1"/>
          </p:cNvSpPr>
          <p:nvPr/>
        </p:nvSpPr>
        <p:spPr bwMode="auto">
          <a:xfrm>
            <a:off x="0" y="8192396"/>
            <a:ext cx="18288000" cy="2196204"/>
          </a:xfrm>
          <a:prstGeom prst="rect">
            <a:avLst/>
          </a:prstGeom>
          <a:noFill/>
          <a:ln w="9525">
            <a:noFill/>
            <a:miter lim="800000"/>
            <a:headEnd/>
            <a:tailEnd/>
          </a:ln>
        </p:spPr>
        <p:txBody>
          <a:bodyPr wrap="square" lIns="163284" tIns="81642" rIns="163284" bIns="81642">
            <a:prstTxWarp prst="textNoShape">
              <a:avLst/>
            </a:prstTxWarp>
            <a:spAutoFit/>
          </a:bodyPr>
          <a:lstStyle/>
          <a:p>
            <a:r>
              <a:rPr lang="en-US" sz="4400" dirty="0" smtClean="0">
                <a:solidFill>
                  <a:srgbClr val="FFFF00"/>
                </a:solidFill>
              </a:rPr>
              <a:t>Model (4</a:t>
            </a:r>
            <a:r>
              <a:rPr lang="en-US" sz="4400" baseline="30000" dirty="0" smtClean="0">
                <a:solidFill>
                  <a:srgbClr val="FFFF00"/>
                </a:solidFill>
              </a:rPr>
              <a:t>o</a:t>
            </a:r>
            <a:r>
              <a:rPr lang="en-US" sz="4400" dirty="0" smtClean="0">
                <a:solidFill>
                  <a:srgbClr val="FFFF00"/>
                </a:solidFill>
              </a:rPr>
              <a:t>x5</a:t>
            </a:r>
            <a:r>
              <a:rPr lang="en-US" sz="4400" baseline="30000" dirty="0" smtClean="0">
                <a:solidFill>
                  <a:srgbClr val="FFFF00"/>
                </a:solidFill>
              </a:rPr>
              <a:t>o</a:t>
            </a:r>
            <a:r>
              <a:rPr lang="en-US" sz="4400" dirty="0" smtClean="0">
                <a:solidFill>
                  <a:srgbClr val="FFFF00"/>
                </a:solidFill>
              </a:rPr>
              <a:t> resolution) calculates lightning by accounting for size-resolved bounceoffs and charge separation in clouds. Results follow from new drop breakup algorithms.</a:t>
            </a:r>
          </a:p>
        </p:txBody>
      </p:sp>
      <p:pic>
        <p:nvPicPr>
          <p:cNvPr id="12" name="Picture 11"/>
          <p:cNvPicPr/>
          <p:nvPr/>
        </p:nvPicPr>
        <p:blipFill>
          <a:blip r:embed="rId4"/>
          <a:srcRect/>
          <a:stretch>
            <a:fillRect/>
          </a:stretch>
        </p:blipFill>
        <p:spPr bwMode="auto">
          <a:xfrm>
            <a:off x="0" y="2197100"/>
            <a:ext cx="9144000" cy="4572000"/>
          </a:xfrm>
          <a:prstGeom prst="rect">
            <a:avLst/>
          </a:prstGeom>
          <a:solidFill>
            <a:schemeClr val="tx1"/>
          </a:solid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0" y="0"/>
            <a:ext cx="18288000" cy="1257300"/>
          </a:xfrm>
        </p:spPr>
        <p:txBody>
          <a:bodyPr/>
          <a:lstStyle/>
          <a:p>
            <a:pPr algn="ctr"/>
            <a:r>
              <a:rPr lang="en-US" b="0" dirty="0" smtClean="0">
                <a:ea typeface="ＭＳ Ｐゴシック" pitchFamily="16" charset="-128"/>
                <a:cs typeface="ＭＳ Ｐゴシック" pitchFamily="16" charset="-128"/>
              </a:rPr>
              <a:t>Modeled </a:t>
            </a:r>
            <a:r>
              <a:rPr lang="en-US" b="0" dirty="0">
                <a:ea typeface="ＭＳ Ｐゴシック" pitchFamily="16" charset="-128"/>
                <a:cs typeface="ＭＳ Ｐゴシック" pitchFamily="16" charset="-128"/>
              </a:rPr>
              <a:t>vs.</a:t>
            </a:r>
            <a:r>
              <a:rPr lang="en-US" b="0" dirty="0" smtClean="0">
                <a:ea typeface="ＭＳ Ｐゴシック" pitchFamily="16" charset="-128"/>
                <a:cs typeface="ＭＳ Ｐゴシック" pitchFamily="16" charset="-128"/>
              </a:rPr>
              <a:t> Measured Precip</a:t>
            </a:r>
            <a:r>
              <a:rPr lang="en-US" dirty="0" smtClean="0">
                <a:ea typeface="ＭＳ Ｐゴシック" pitchFamily="16" charset="-128"/>
                <a:cs typeface="ＭＳ Ｐゴシック" pitchFamily="16" charset="-128"/>
              </a:rPr>
              <a:t>itation</a:t>
            </a:r>
            <a:endParaRPr lang="en-US" sz="4300" baseline="-25000" dirty="0">
              <a:ea typeface="ＭＳ Ｐゴシック" pitchFamily="16" charset="-128"/>
              <a:cs typeface="ＭＳ Ｐゴシック" pitchFamily="16" charset="-128"/>
            </a:endParaRPr>
          </a:p>
        </p:txBody>
      </p:sp>
      <p:sp>
        <p:nvSpPr>
          <p:cNvPr id="10" name="Rectangle 6"/>
          <p:cNvSpPr>
            <a:spLocks noChangeArrowheads="1"/>
          </p:cNvSpPr>
          <p:nvPr/>
        </p:nvSpPr>
        <p:spPr bwMode="auto">
          <a:xfrm>
            <a:off x="11429945" y="7064087"/>
            <a:ext cx="6463279" cy="718876"/>
          </a:xfrm>
          <a:prstGeom prst="rect">
            <a:avLst/>
          </a:prstGeom>
          <a:noFill/>
          <a:ln w="9525">
            <a:noFill/>
            <a:miter lim="800000"/>
            <a:headEnd/>
            <a:tailEnd/>
          </a:ln>
        </p:spPr>
        <p:txBody>
          <a:bodyPr wrap="square" lIns="163284" tIns="81642" rIns="163284" bIns="81642">
            <a:prstTxWarp prst="textNoShape">
              <a:avLst/>
            </a:prstTxWarp>
            <a:spAutoFit/>
          </a:bodyPr>
          <a:lstStyle/>
          <a:p>
            <a:pPr algn="ctr"/>
            <a:r>
              <a:rPr lang="en-US" sz="3600" dirty="0">
                <a:solidFill>
                  <a:schemeClr val="accent6"/>
                </a:solidFill>
              </a:rPr>
              <a:t>Data </a:t>
            </a:r>
            <a:r>
              <a:rPr lang="en-US" sz="3600" dirty="0" smtClean="0">
                <a:solidFill>
                  <a:schemeClr val="accent6"/>
                </a:solidFill>
              </a:rPr>
              <a:t>from Huffman </a:t>
            </a:r>
            <a:r>
              <a:rPr lang="en-US" sz="3600" dirty="0">
                <a:solidFill>
                  <a:schemeClr val="accent6"/>
                </a:solidFill>
              </a:rPr>
              <a:t>et </a:t>
            </a:r>
            <a:r>
              <a:rPr lang="en-US" sz="3600" dirty="0" smtClean="0">
                <a:solidFill>
                  <a:schemeClr val="accent6"/>
                </a:solidFill>
              </a:rPr>
              <a:t>al (2007)</a:t>
            </a:r>
            <a:endParaRPr lang="en-US" sz="3600" dirty="0">
              <a:solidFill>
                <a:schemeClr val="accent6"/>
              </a:solidFill>
            </a:endParaRPr>
          </a:p>
        </p:txBody>
      </p:sp>
      <p:pic>
        <p:nvPicPr>
          <p:cNvPr id="6" name="Picture 5"/>
          <p:cNvPicPr/>
          <p:nvPr/>
        </p:nvPicPr>
        <p:blipFill>
          <a:blip r:embed="rId2"/>
          <a:srcRect/>
          <a:stretch>
            <a:fillRect/>
          </a:stretch>
        </p:blipFill>
        <p:spPr bwMode="auto">
          <a:xfrm>
            <a:off x="0" y="2189286"/>
            <a:ext cx="9144000" cy="4572000"/>
          </a:xfrm>
          <a:prstGeom prst="rect">
            <a:avLst/>
          </a:prstGeom>
          <a:solidFill>
            <a:schemeClr val="tx1"/>
          </a:solidFill>
          <a:ln w="9525">
            <a:noFill/>
            <a:miter lim="800000"/>
            <a:headEnd/>
            <a:tailEnd/>
          </a:ln>
        </p:spPr>
      </p:pic>
      <p:pic>
        <p:nvPicPr>
          <p:cNvPr id="7" name="Picture 6"/>
          <p:cNvPicPr/>
          <p:nvPr/>
        </p:nvPicPr>
        <p:blipFill>
          <a:blip r:embed="rId3"/>
          <a:srcRect/>
          <a:stretch>
            <a:fillRect/>
          </a:stretch>
        </p:blipFill>
        <p:spPr bwMode="auto">
          <a:xfrm>
            <a:off x="9448800" y="2192313"/>
            <a:ext cx="8839200" cy="4572000"/>
          </a:xfrm>
          <a:prstGeom prst="rect">
            <a:avLst/>
          </a:prstGeom>
          <a:solidFill>
            <a:schemeClr val="tx1"/>
          </a:solidFill>
          <a:ln w="9525">
            <a:noFill/>
            <a:miter lim="800000"/>
            <a:headEnd/>
            <a:tailEnd/>
          </a:ln>
        </p:spPr>
      </p:pic>
      <p:sp>
        <p:nvSpPr>
          <p:cNvPr id="9" name="Rectangle 3"/>
          <p:cNvSpPr>
            <a:spLocks noChangeArrowheads="1"/>
          </p:cNvSpPr>
          <p:nvPr/>
        </p:nvSpPr>
        <p:spPr bwMode="auto">
          <a:xfrm>
            <a:off x="0" y="8090796"/>
            <a:ext cx="18288000" cy="2196204"/>
          </a:xfrm>
          <a:prstGeom prst="rect">
            <a:avLst/>
          </a:prstGeom>
          <a:noFill/>
          <a:ln w="9525">
            <a:noFill/>
            <a:miter lim="800000"/>
            <a:headEnd/>
            <a:tailEnd/>
          </a:ln>
        </p:spPr>
        <p:txBody>
          <a:bodyPr wrap="square" lIns="163284" tIns="81642" rIns="163284" bIns="81642">
            <a:prstTxWarp prst="textNoShape">
              <a:avLst/>
            </a:prstTxWarp>
            <a:spAutoFit/>
          </a:bodyPr>
          <a:lstStyle/>
          <a:p>
            <a:r>
              <a:rPr lang="en-US" sz="4400" dirty="0" smtClean="0">
                <a:solidFill>
                  <a:srgbClr val="FFFF00"/>
                </a:solidFill>
              </a:rPr>
              <a:t>Despite factor of 20 lower resolution than data, model predicts locations of main features of observed precipitation and, with no flux adjustment, correctly does not produce a double ITCZ</a:t>
            </a:r>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0" y="0"/>
            <a:ext cx="18288000" cy="1143000"/>
          </a:xfrm>
        </p:spPr>
        <p:txBody>
          <a:bodyPr/>
          <a:lstStyle/>
          <a:p>
            <a:pPr algn="ctr"/>
            <a:r>
              <a:rPr lang="en-US" sz="5700" dirty="0">
                <a:ea typeface="ＭＳ Ｐゴシック" pitchFamily="16" charset="-128"/>
                <a:cs typeface="ＭＳ Ｐゴシック" pitchFamily="16" charset="-128"/>
              </a:rPr>
              <a:t>Modeled vs. Measured Paired in Space Monthly </a:t>
            </a:r>
            <a:r>
              <a:rPr lang="en-US" sz="5700" dirty="0" smtClean="0">
                <a:ea typeface="ＭＳ Ｐゴシック" pitchFamily="16" charset="-128"/>
                <a:cs typeface="ＭＳ Ｐゴシック" pitchFamily="16" charset="-128"/>
              </a:rPr>
              <a:t>T/T</a:t>
            </a:r>
            <a:r>
              <a:rPr lang="en-US" sz="5700" baseline="-25000" dirty="0" smtClean="0">
                <a:ea typeface="ＭＳ Ｐゴシック" pitchFamily="16" charset="-128"/>
                <a:cs typeface="ＭＳ Ｐゴシック" pitchFamily="16" charset="-128"/>
              </a:rPr>
              <a:t>d</a:t>
            </a:r>
            <a:r>
              <a:rPr lang="en-US" sz="5700" dirty="0" smtClean="0">
                <a:ea typeface="ＭＳ Ｐゴシック" pitchFamily="16" charset="-128"/>
                <a:cs typeface="ＭＳ Ｐゴシック" pitchFamily="16" charset="-128"/>
              </a:rPr>
              <a:t> </a:t>
            </a:r>
            <a:endParaRPr lang="en-US" sz="5700" baseline="-25000" dirty="0">
              <a:ea typeface="ＭＳ Ｐゴシック" pitchFamily="16" charset="-128"/>
              <a:cs typeface="ＭＳ Ｐゴシック" pitchFamily="16" charset="-128"/>
            </a:endParaRPr>
          </a:p>
        </p:txBody>
      </p:sp>
      <p:sp>
        <p:nvSpPr>
          <p:cNvPr id="17" name="Rectangle 3"/>
          <p:cNvSpPr>
            <a:spLocks noChangeArrowheads="1"/>
          </p:cNvSpPr>
          <p:nvPr/>
        </p:nvSpPr>
        <p:spPr bwMode="auto">
          <a:xfrm>
            <a:off x="14039727" y="9568124"/>
            <a:ext cx="4248273" cy="718876"/>
          </a:xfrm>
          <a:prstGeom prst="rect">
            <a:avLst/>
          </a:prstGeom>
          <a:noFill/>
          <a:ln w="9525">
            <a:noFill/>
            <a:miter lim="800000"/>
            <a:headEnd/>
            <a:tailEnd/>
          </a:ln>
        </p:spPr>
        <p:txBody>
          <a:bodyPr wrap="none" lIns="163284" tIns="81642" rIns="163284" bIns="81642">
            <a:prstTxWarp prst="textNoShape">
              <a:avLst/>
            </a:prstTxWarp>
            <a:spAutoFit/>
          </a:bodyPr>
          <a:lstStyle/>
          <a:p>
            <a:r>
              <a:rPr lang="en-US" sz="3600" dirty="0">
                <a:solidFill>
                  <a:srgbClr val="FF1D19"/>
                </a:solidFill>
              </a:rPr>
              <a:t>Data from FSL (2008)</a:t>
            </a:r>
            <a:endParaRPr lang="en-US" dirty="0">
              <a:solidFill>
                <a:srgbClr val="FF1D19"/>
              </a:solidFill>
            </a:endParaRPr>
          </a:p>
        </p:txBody>
      </p:sp>
      <p:pic>
        <p:nvPicPr>
          <p:cNvPr id="18" name="Picture 17"/>
          <p:cNvPicPr/>
          <p:nvPr/>
        </p:nvPicPr>
        <p:blipFill>
          <a:blip r:embed="rId2"/>
          <a:srcRect/>
          <a:stretch>
            <a:fillRect/>
          </a:stretch>
        </p:blipFill>
        <p:spPr bwMode="auto">
          <a:xfrm>
            <a:off x="431800" y="1384300"/>
            <a:ext cx="3657600" cy="3835400"/>
          </a:xfrm>
          <a:prstGeom prst="rect">
            <a:avLst/>
          </a:prstGeom>
          <a:solidFill>
            <a:schemeClr val="tx1"/>
          </a:solidFill>
          <a:ln w="9525">
            <a:noFill/>
            <a:miter lim="800000"/>
            <a:headEnd/>
            <a:tailEnd/>
          </a:ln>
        </p:spPr>
      </p:pic>
      <p:pic>
        <p:nvPicPr>
          <p:cNvPr id="19" name="Picture 18"/>
          <p:cNvPicPr/>
          <p:nvPr/>
        </p:nvPicPr>
        <p:blipFill>
          <a:blip r:embed="rId3"/>
          <a:srcRect/>
          <a:stretch>
            <a:fillRect/>
          </a:stretch>
        </p:blipFill>
        <p:spPr bwMode="auto">
          <a:xfrm>
            <a:off x="4724400" y="1384300"/>
            <a:ext cx="3657600" cy="3835400"/>
          </a:xfrm>
          <a:prstGeom prst="rect">
            <a:avLst/>
          </a:prstGeom>
          <a:solidFill>
            <a:schemeClr val="tx1"/>
          </a:solidFill>
          <a:ln w="9525">
            <a:noFill/>
            <a:miter lim="800000"/>
            <a:headEnd/>
            <a:tailEnd/>
          </a:ln>
        </p:spPr>
      </p:pic>
      <p:pic>
        <p:nvPicPr>
          <p:cNvPr id="20" name="Picture 19"/>
          <p:cNvPicPr/>
          <p:nvPr/>
        </p:nvPicPr>
        <p:blipFill>
          <a:blip r:embed="rId4"/>
          <a:srcRect/>
          <a:stretch>
            <a:fillRect/>
          </a:stretch>
        </p:blipFill>
        <p:spPr bwMode="auto">
          <a:xfrm>
            <a:off x="8991600" y="1435100"/>
            <a:ext cx="3657600" cy="3835400"/>
          </a:xfrm>
          <a:prstGeom prst="rect">
            <a:avLst/>
          </a:prstGeom>
          <a:solidFill>
            <a:schemeClr val="tx1"/>
          </a:solidFill>
          <a:ln w="9525">
            <a:noFill/>
            <a:miter lim="800000"/>
            <a:headEnd/>
            <a:tailEnd/>
          </a:ln>
        </p:spPr>
      </p:pic>
      <p:pic>
        <p:nvPicPr>
          <p:cNvPr id="21" name="Picture 20"/>
          <p:cNvPicPr/>
          <p:nvPr/>
        </p:nvPicPr>
        <p:blipFill>
          <a:blip r:embed="rId5"/>
          <a:srcRect/>
          <a:stretch>
            <a:fillRect/>
          </a:stretch>
        </p:blipFill>
        <p:spPr bwMode="auto">
          <a:xfrm>
            <a:off x="13208000" y="1358900"/>
            <a:ext cx="3657600" cy="3835400"/>
          </a:xfrm>
          <a:prstGeom prst="rect">
            <a:avLst/>
          </a:prstGeom>
          <a:solidFill>
            <a:schemeClr val="tx1"/>
          </a:solidFill>
          <a:ln w="9525">
            <a:noFill/>
            <a:miter lim="800000"/>
            <a:headEnd/>
            <a:tailEnd/>
          </a:ln>
        </p:spPr>
      </p:pic>
      <p:pic>
        <p:nvPicPr>
          <p:cNvPr id="22" name="Picture 21"/>
          <p:cNvPicPr/>
          <p:nvPr/>
        </p:nvPicPr>
        <p:blipFill>
          <a:blip r:embed="rId6"/>
          <a:srcRect/>
          <a:stretch>
            <a:fillRect/>
          </a:stretch>
        </p:blipFill>
        <p:spPr bwMode="auto">
          <a:xfrm>
            <a:off x="381000" y="5689600"/>
            <a:ext cx="3657600" cy="3835400"/>
          </a:xfrm>
          <a:prstGeom prst="rect">
            <a:avLst/>
          </a:prstGeom>
          <a:solidFill>
            <a:schemeClr val="tx1"/>
          </a:solidFill>
          <a:ln w="9525">
            <a:noFill/>
            <a:miter lim="800000"/>
            <a:headEnd/>
            <a:tailEnd/>
          </a:ln>
        </p:spPr>
      </p:pic>
      <p:pic>
        <p:nvPicPr>
          <p:cNvPr id="23" name="Picture 22"/>
          <p:cNvPicPr/>
          <p:nvPr/>
        </p:nvPicPr>
        <p:blipFill>
          <a:blip r:embed="rId7"/>
          <a:srcRect/>
          <a:stretch>
            <a:fillRect/>
          </a:stretch>
        </p:blipFill>
        <p:spPr bwMode="auto">
          <a:xfrm>
            <a:off x="4724400" y="5715000"/>
            <a:ext cx="3657600" cy="3835400"/>
          </a:xfrm>
          <a:prstGeom prst="rect">
            <a:avLst/>
          </a:prstGeom>
          <a:solidFill>
            <a:schemeClr val="tx1"/>
          </a:solidFill>
          <a:ln w="9525">
            <a:noFill/>
            <a:miter lim="800000"/>
            <a:headEnd/>
            <a:tailEnd/>
          </a:ln>
        </p:spPr>
      </p:pic>
      <p:pic>
        <p:nvPicPr>
          <p:cNvPr id="24" name="Picture 23"/>
          <p:cNvPicPr/>
          <p:nvPr/>
        </p:nvPicPr>
        <p:blipFill>
          <a:blip r:embed="rId8"/>
          <a:srcRect/>
          <a:stretch>
            <a:fillRect/>
          </a:stretch>
        </p:blipFill>
        <p:spPr bwMode="auto">
          <a:xfrm>
            <a:off x="9017000" y="5664200"/>
            <a:ext cx="3657600" cy="3835400"/>
          </a:xfrm>
          <a:prstGeom prst="rect">
            <a:avLst/>
          </a:prstGeom>
          <a:solidFill>
            <a:schemeClr val="tx1"/>
          </a:solidFill>
          <a:ln w="9525">
            <a:noFill/>
            <a:miter lim="800000"/>
            <a:headEnd/>
            <a:tailEnd/>
          </a:ln>
        </p:spPr>
      </p:pic>
      <p:pic>
        <p:nvPicPr>
          <p:cNvPr id="25" name="Picture 24"/>
          <p:cNvPicPr/>
          <p:nvPr/>
        </p:nvPicPr>
        <p:blipFill>
          <a:blip r:embed="rId9"/>
          <a:srcRect/>
          <a:stretch>
            <a:fillRect/>
          </a:stretch>
        </p:blipFill>
        <p:spPr bwMode="auto">
          <a:xfrm>
            <a:off x="13182600" y="5740400"/>
            <a:ext cx="3657600" cy="3835400"/>
          </a:xfrm>
          <a:prstGeom prst="rect">
            <a:avLst/>
          </a:prstGeom>
          <a:solidFill>
            <a:schemeClr val="tx1"/>
          </a:solidFill>
          <a:ln w="9525">
            <a:noFill/>
            <a:miter lim="800000"/>
            <a:headEnd/>
            <a:tailEnd/>
          </a:ln>
        </p:spPr>
      </p:pic>
      <p:sp>
        <p:nvSpPr>
          <p:cNvPr id="26" name="Rectangle 25"/>
          <p:cNvSpPr/>
          <p:nvPr/>
        </p:nvSpPr>
        <p:spPr>
          <a:xfrm>
            <a:off x="0" y="749301"/>
            <a:ext cx="2764518" cy="657321"/>
          </a:xfrm>
          <a:prstGeom prst="rect">
            <a:avLst/>
          </a:prstGeom>
        </p:spPr>
        <p:txBody>
          <a:bodyPr wrap="none" lIns="163284" tIns="81642" rIns="163284" bIns="81642">
            <a:spAutoFit/>
          </a:bodyPr>
          <a:lstStyle/>
          <a:p>
            <a:r>
              <a:rPr lang="en-US" dirty="0" smtClean="0">
                <a:solidFill>
                  <a:srgbClr val="FF1D19"/>
                </a:solidFill>
              </a:rPr>
              <a:t>Global domain</a:t>
            </a:r>
            <a:endParaRPr lang="en-US" dirty="0"/>
          </a:p>
        </p:txBody>
      </p:sp>
      <p:sp>
        <p:nvSpPr>
          <p:cNvPr id="27" name="Rectangle 26"/>
          <p:cNvSpPr/>
          <p:nvPr/>
        </p:nvSpPr>
        <p:spPr>
          <a:xfrm>
            <a:off x="0" y="5080001"/>
            <a:ext cx="2340524" cy="657321"/>
          </a:xfrm>
          <a:prstGeom prst="rect">
            <a:avLst/>
          </a:prstGeom>
        </p:spPr>
        <p:txBody>
          <a:bodyPr wrap="none" lIns="163284" tIns="81642" rIns="163284" bIns="81642">
            <a:spAutoFit/>
          </a:bodyPr>
          <a:lstStyle/>
          <a:p>
            <a:r>
              <a:rPr lang="en-US" dirty="0" smtClean="0">
                <a:solidFill>
                  <a:srgbClr val="FF1D19"/>
                </a:solidFill>
              </a:rPr>
              <a:t>U.S. domain</a:t>
            </a:r>
            <a:endParaRPr lang="en-US" dirty="0"/>
          </a:p>
        </p:txBody>
      </p:sp>
      <p:sp>
        <p:nvSpPr>
          <p:cNvPr id="14" name="Rectangle 3"/>
          <p:cNvSpPr>
            <a:spLocks noChangeArrowheads="1"/>
          </p:cNvSpPr>
          <p:nvPr/>
        </p:nvSpPr>
        <p:spPr bwMode="auto">
          <a:xfrm>
            <a:off x="304800" y="9568124"/>
            <a:ext cx="14061732" cy="780432"/>
          </a:xfrm>
          <a:prstGeom prst="rect">
            <a:avLst/>
          </a:prstGeom>
          <a:noFill/>
          <a:ln w="9525">
            <a:noFill/>
            <a:miter lim="800000"/>
            <a:headEnd/>
            <a:tailEnd/>
          </a:ln>
        </p:spPr>
        <p:txBody>
          <a:bodyPr wrap="none" lIns="163284" tIns="81642" rIns="163284" bIns="81642">
            <a:prstTxWarp prst="textNoShape">
              <a:avLst/>
            </a:prstTxWarp>
            <a:spAutoFit/>
          </a:bodyPr>
          <a:lstStyle/>
          <a:p>
            <a:r>
              <a:rPr lang="en-US" sz="4000" dirty="0" smtClean="0">
                <a:solidFill>
                  <a:srgbClr val="FFFF00"/>
                </a:solidFill>
              </a:rPr>
              <a:t>Little numerical diffusion of water vapor or energy to stratosphere</a:t>
            </a:r>
            <a:endParaRPr lang="en-US" sz="4000" dirty="0">
              <a:solidFill>
                <a:srgbClr val="FFFF00"/>
              </a:solidFill>
            </a:endParaRPr>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0" y="228600"/>
            <a:ext cx="18288000" cy="1714500"/>
          </a:xfrm>
        </p:spPr>
        <p:txBody>
          <a:bodyPr/>
          <a:lstStyle/>
          <a:p>
            <a:pPr algn="ctr"/>
            <a:r>
              <a:rPr lang="en-US" b="0" dirty="0">
                <a:ea typeface="ＭＳ Ｐゴシック" pitchFamily="16" charset="-128"/>
                <a:cs typeface="ＭＳ Ｐゴシック" pitchFamily="16" charset="-128"/>
              </a:rPr>
              <a:t>Modeled vs. Measured</a:t>
            </a:r>
            <a:r>
              <a:rPr lang="en-US" b="0" dirty="0" smtClean="0">
                <a:ea typeface="ＭＳ Ｐゴシック" pitchFamily="16" charset="-128"/>
                <a:cs typeface="ＭＳ Ｐゴシック" pitchFamily="16" charset="-128"/>
              </a:rPr>
              <a:t> Sea Ice Area</a:t>
            </a:r>
            <a:endParaRPr lang="en-US" sz="4300" baseline="-25000" dirty="0">
              <a:ea typeface="ＭＳ Ｐゴシック" pitchFamily="16" charset="-128"/>
              <a:cs typeface="ＭＳ Ｐゴシック" pitchFamily="16" charset="-128"/>
            </a:endParaRPr>
          </a:p>
        </p:txBody>
      </p:sp>
      <p:sp>
        <p:nvSpPr>
          <p:cNvPr id="17" name="Rectangle 3"/>
          <p:cNvSpPr>
            <a:spLocks noChangeArrowheads="1"/>
          </p:cNvSpPr>
          <p:nvPr/>
        </p:nvSpPr>
        <p:spPr bwMode="auto">
          <a:xfrm>
            <a:off x="4224665" y="1855613"/>
            <a:ext cx="2384005" cy="841987"/>
          </a:xfrm>
          <a:prstGeom prst="rect">
            <a:avLst/>
          </a:prstGeom>
          <a:noFill/>
          <a:ln w="9525">
            <a:noFill/>
            <a:miter lim="800000"/>
            <a:headEnd/>
            <a:tailEnd/>
          </a:ln>
        </p:spPr>
        <p:txBody>
          <a:bodyPr wrap="none" lIns="163284" tIns="81642" rIns="163284" bIns="81642">
            <a:prstTxWarp prst="textNoShape">
              <a:avLst/>
            </a:prstTxWarp>
            <a:spAutoFit/>
          </a:bodyPr>
          <a:lstStyle/>
          <a:p>
            <a:r>
              <a:rPr lang="en-US" sz="4400" dirty="0" smtClean="0">
                <a:solidFill>
                  <a:srgbClr val="FFFF00"/>
                </a:solidFill>
              </a:rPr>
              <a:t>Antarctic</a:t>
            </a:r>
            <a:endParaRPr lang="en-US" sz="4400" dirty="0">
              <a:solidFill>
                <a:srgbClr val="FFFF00"/>
              </a:solidFill>
            </a:endParaRPr>
          </a:p>
        </p:txBody>
      </p:sp>
      <p:sp>
        <p:nvSpPr>
          <p:cNvPr id="5" name="Rectangle 3"/>
          <p:cNvSpPr>
            <a:spLocks noChangeArrowheads="1"/>
          </p:cNvSpPr>
          <p:nvPr/>
        </p:nvSpPr>
        <p:spPr bwMode="auto">
          <a:xfrm>
            <a:off x="1054403" y="8520854"/>
            <a:ext cx="16611600" cy="841987"/>
          </a:xfrm>
          <a:prstGeom prst="rect">
            <a:avLst/>
          </a:prstGeom>
          <a:noFill/>
          <a:ln w="9525">
            <a:noFill/>
            <a:miter lim="800000"/>
            <a:headEnd/>
            <a:tailEnd/>
          </a:ln>
        </p:spPr>
        <p:txBody>
          <a:bodyPr wrap="square" lIns="163284" tIns="81642" rIns="163284" bIns="81642">
            <a:prstTxWarp prst="textNoShape">
              <a:avLst/>
            </a:prstTxWarp>
            <a:spAutoFit/>
          </a:bodyPr>
          <a:lstStyle/>
          <a:p>
            <a:pPr algn="ctr"/>
            <a:r>
              <a:rPr lang="en-US" sz="4400" dirty="0" smtClean="0">
                <a:solidFill>
                  <a:srgbClr val="FFFF00"/>
                </a:solidFill>
              </a:rPr>
              <a:t>Model (at 4 x 5 degree resolution) predicts stable sea ice area</a:t>
            </a:r>
          </a:p>
        </p:txBody>
      </p:sp>
      <p:pic>
        <p:nvPicPr>
          <p:cNvPr id="6" name="Picture 5"/>
          <p:cNvPicPr>
            <a:picLocks noChangeAspect="1"/>
          </p:cNvPicPr>
          <p:nvPr/>
        </p:nvPicPr>
        <p:blipFill>
          <a:blip r:embed="rId2"/>
          <a:stretch>
            <a:fillRect/>
          </a:stretch>
        </p:blipFill>
        <p:spPr>
          <a:xfrm>
            <a:off x="355600" y="2755900"/>
            <a:ext cx="8778240" cy="5852160"/>
          </a:xfrm>
          <a:prstGeom prst="rect">
            <a:avLst/>
          </a:prstGeom>
        </p:spPr>
      </p:pic>
      <p:pic>
        <p:nvPicPr>
          <p:cNvPr id="7" name="Picture 6"/>
          <p:cNvPicPr>
            <a:picLocks noChangeAspect="1"/>
          </p:cNvPicPr>
          <p:nvPr/>
        </p:nvPicPr>
        <p:blipFill>
          <a:blip r:embed="rId3"/>
          <a:stretch>
            <a:fillRect/>
          </a:stretch>
        </p:blipFill>
        <p:spPr>
          <a:xfrm>
            <a:off x="9296400" y="2730500"/>
            <a:ext cx="8778240" cy="5852160"/>
          </a:xfrm>
          <a:prstGeom prst="rect">
            <a:avLst/>
          </a:prstGeom>
        </p:spPr>
      </p:pic>
      <p:sp>
        <p:nvSpPr>
          <p:cNvPr id="9" name="Rectangle 3"/>
          <p:cNvSpPr>
            <a:spLocks noChangeArrowheads="1"/>
          </p:cNvSpPr>
          <p:nvPr/>
        </p:nvSpPr>
        <p:spPr bwMode="auto">
          <a:xfrm>
            <a:off x="11500964" y="9260870"/>
            <a:ext cx="5785427" cy="718876"/>
          </a:xfrm>
          <a:prstGeom prst="rect">
            <a:avLst/>
          </a:prstGeom>
          <a:noFill/>
          <a:ln w="9525">
            <a:noFill/>
            <a:miter lim="800000"/>
            <a:headEnd/>
            <a:tailEnd/>
          </a:ln>
        </p:spPr>
        <p:txBody>
          <a:bodyPr wrap="none" lIns="163284" tIns="81642" rIns="163284" bIns="81642">
            <a:prstTxWarp prst="textNoShape">
              <a:avLst/>
            </a:prstTxWarp>
            <a:spAutoFit/>
          </a:bodyPr>
          <a:lstStyle/>
          <a:p>
            <a:r>
              <a:rPr lang="en-US" sz="3600" dirty="0">
                <a:solidFill>
                  <a:srgbClr val="FF5859"/>
                </a:solidFill>
              </a:rPr>
              <a:t>Data from</a:t>
            </a:r>
            <a:r>
              <a:rPr lang="en-US" sz="3600" dirty="0" smtClean="0">
                <a:solidFill>
                  <a:srgbClr val="FF5859"/>
                </a:solidFill>
              </a:rPr>
              <a:t> NASA Team (2009)</a:t>
            </a:r>
            <a:endParaRPr lang="en-US" dirty="0">
              <a:solidFill>
                <a:srgbClr val="FF5859"/>
              </a:solidFill>
            </a:endParaRPr>
          </a:p>
        </p:txBody>
      </p:sp>
      <p:sp>
        <p:nvSpPr>
          <p:cNvPr id="10" name="Rectangle 3"/>
          <p:cNvSpPr>
            <a:spLocks noChangeArrowheads="1"/>
          </p:cNvSpPr>
          <p:nvPr/>
        </p:nvSpPr>
        <p:spPr bwMode="auto">
          <a:xfrm>
            <a:off x="12827001" y="1817230"/>
            <a:ext cx="1640387" cy="841987"/>
          </a:xfrm>
          <a:prstGeom prst="rect">
            <a:avLst/>
          </a:prstGeom>
          <a:noFill/>
          <a:ln w="9525">
            <a:noFill/>
            <a:miter lim="800000"/>
            <a:headEnd/>
            <a:tailEnd/>
          </a:ln>
        </p:spPr>
        <p:txBody>
          <a:bodyPr wrap="none" lIns="163284" tIns="81642" rIns="163284" bIns="81642">
            <a:prstTxWarp prst="textNoShape">
              <a:avLst/>
            </a:prstTxWarp>
            <a:spAutoFit/>
          </a:bodyPr>
          <a:lstStyle/>
          <a:p>
            <a:r>
              <a:rPr lang="en-US" sz="4400" dirty="0" smtClean="0">
                <a:solidFill>
                  <a:srgbClr val="FFFF00"/>
                </a:solidFill>
              </a:rPr>
              <a:t>Arctic</a:t>
            </a:r>
            <a:endParaRPr lang="en-US" sz="4400" dirty="0">
              <a:solidFill>
                <a:srgbClr val="FFFF00"/>
              </a:solidFill>
            </a:endParaRPr>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1026"/>
          <p:cNvSpPr>
            <a:spLocks noGrp="1" noChangeArrowheads="1"/>
          </p:cNvSpPr>
          <p:nvPr>
            <p:ph type="title"/>
          </p:nvPr>
        </p:nvSpPr>
        <p:spPr>
          <a:xfrm>
            <a:off x="0" y="-228600"/>
            <a:ext cx="18288000" cy="1714500"/>
          </a:xfrm>
        </p:spPr>
        <p:txBody>
          <a:bodyPr/>
          <a:lstStyle/>
          <a:p>
            <a:r>
              <a:rPr lang="en-US" sz="7100" b="1" dirty="0">
                <a:ea typeface="ＭＳ Ｐゴシック" pitchFamily="64" charset="-128"/>
                <a:cs typeface="ＭＳ Ｐゴシック" pitchFamily="64" charset="-128"/>
              </a:rPr>
              <a:t>Aerosol Size Distributions</a:t>
            </a:r>
            <a:br>
              <a:rPr lang="en-US" sz="7100" b="1" dirty="0">
                <a:ea typeface="ＭＳ Ｐゴシック" pitchFamily="64" charset="-128"/>
                <a:cs typeface="ＭＳ Ｐゴシック" pitchFamily="64" charset="-128"/>
              </a:rPr>
            </a:br>
            <a:r>
              <a:rPr lang="en-US" sz="4300" dirty="0"/>
              <a:t>Two distributions, each with multiple size bins and components per bin </a:t>
            </a:r>
            <a:endParaRPr lang="en-US" sz="4300" b="1" dirty="0">
              <a:ea typeface="ＭＳ Ｐゴシック" pitchFamily="64" charset="-128"/>
              <a:cs typeface="ＭＳ Ｐゴシック" pitchFamily="64" charset="-128"/>
            </a:endParaRPr>
          </a:p>
        </p:txBody>
      </p:sp>
      <p:sp>
        <p:nvSpPr>
          <p:cNvPr id="24580" name="Rectangle 6"/>
          <p:cNvSpPr>
            <a:spLocks noChangeArrowheads="1"/>
          </p:cNvSpPr>
          <p:nvPr/>
        </p:nvSpPr>
        <p:spPr bwMode="auto">
          <a:xfrm>
            <a:off x="404287" y="4582142"/>
            <a:ext cx="17373600" cy="5150859"/>
          </a:xfrm>
          <a:prstGeom prst="rect">
            <a:avLst/>
          </a:prstGeom>
          <a:noFill/>
          <a:ln w="9525">
            <a:noFill/>
            <a:miter lim="800000"/>
            <a:headEnd/>
            <a:tailEnd/>
          </a:ln>
        </p:spPr>
        <p:txBody>
          <a:bodyPr wrap="square" lIns="163284" tIns="81642" rIns="163284" bIns="81642">
            <a:prstTxWarp prst="textNoShape">
              <a:avLst/>
            </a:prstTxWarp>
            <a:spAutoFit/>
          </a:bodyPr>
          <a:lstStyle/>
          <a:p>
            <a:r>
              <a:rPr lang="en-US" sz="3600" dirty="0"/>
              <a:t>Homogeneous nucleation: H</a:t>
            </a:r>
            <a:r>
              <a:rPr lang="en-US" sz="3600" baseline="-25000" dirty="0"/>
              <a:t>2</a:t>
            </a:r>
            <a:r>
              <a:rPr lang="en-US" sz="3600" dirty="0"/>
              <a:t>SO</a:t>
            </a:r>
            <a:r>
              <a:rPr lang="en-US" sz="3600" baseline="-25000" dirty="0"/>
              <a:t>4</a:t>
            </a:r>
            <a:r>
              <a:rPr lang="en-US" sz="3600" dirty="0"/>
              <a:t>-HNO</a:t>
            </a:r>
            <a:r>
              <a:rPr lang="en-US" sz="3600" baseline="-25000" dirty="0"/>
              <a:t>3</a:t>
            </a:r>
            <a:r>
              <a:rPr lang="en-US" sz="3600" dirty="0"/>
              <a:t>-H</a:t>
            </a:r>
            <a:r>
              <a:rPr lang="en-US" sz="3600" baseline="-25000" dirty="0"/>
              <a:t>2</a:t>
            </a:r>
            <a:r>
              <a:rPr lang="en-US" sz="3600" dirty="0"/>
              <a:t>O into IM distribution</a:t>
            </a:r>
          </a:p>
          <a:p>
            <a:endParaRPr lang="en-US" sz="3600" dirty="0"/>
          </a:p>
          <a:p>
            <a:r>
              <a:rPr lang="en-US" sz="3600" dirty="0"/>
              <a:t>Coagulation:</a:t>
            </a:r>
          </a:p>
          <a:p>
            <a:r>
              <a:rPr lang="en-US" sz="3600" dirty="0"/>
              <a:t>	EFFS + EFFS 	= EFFS</a:t>
            </a:r>
          </a:p>
          <a:p>
            <a:r>
              <a:rPr lang="en-US" sz="3600" dirty="0"/>
              <a:t>	EFFS + IM	= IM</a:t>
            </a:r>
          </a:p>
          <a:p>
            <a:r>
              <a:rPr lang="en-US" sz="3600" dirty="0"/>
              <a:t>	IM + IM		= IM</a:t>
            </a:r>
          </a:p>
          <a:p>
            <a:endParaRPr lang="en-US" sz="3600" dirty="0"/>
          </a:p>
          <a:p>
            <a:r>
              <a:rPr lang="en-US" sz="3600" dirty="0"/>
              <a:t>Growth: Organic matter, H</a:t>
            </a:r>
            <a:r>
              <a:rPr lang="en-US" sz="3600" baseline="-25000" dirty="0"/>
              <a:t>2</a:t>
            </a:r>
            <a:r>
              <a:rPr lang="en-US" sz="3600" dirty="0"/>
              <a:t>SO</a:t>
            </a:r>
            <a:r>
              <a:rPr lang="en-US" sz="3600" baseline="-25000" dirty="0"/>
              <a:t>4</a:t>
            </a:r>
            <a:r>
              <a:rPr lang="en-US" sz="3600" dirty="0"/>
              <a:t>, HNO</a:t>
            </a:r>
            <a:r>
              <a:rPr lang="en-US" sz="3600" baseline="-25000" dirty="0"/>
              <a:t>3</a:t>
            </a:r>
            <a:r>
              <a:rPr lang="en-US" sz="3600" dirty="0"/>
              <a:t>, </a:t>
            </a:r>
            <a:r>
              <a:rPr lang="en-US" sz="3600" dirty="0" err="1"/>
              <a:t>HCl</a:t>
            </a:r>
            <a:r>
              <a:rPr lang="en-US" sz="3600" dirty="0"/>
              <a:t>, NH</a:t>
            </a:r>
            <a:r>
              <a:rPr lang="en-US" sz="3600" baseline="-25000" dirty="0"/>
              <a:t>3</a:t>
            </a:r>
            <a:r>
              <a:rPr lang="en-US" sz="3600" dirty="0"/>
              <a:t> H</a:t>
            </a:r>
            <a:r>
              <a:rPr lang="en-US" sz="3600" baseline="-25000" dirty="0"/>
              <a:t>2</a:t>
            </a:r>
            <a:r>
              <a:rPr lang="en-US" sz="3600" dirty="0"/>
              <a:t>O grow on both EFFS &amp; IM</a:t>
            </a:r>
          </a:p>
          <a:p>
            <a:r>
              <a:rPr lang="en-US" sz="3600" dirty="0" smtClean="0"/>
              <a:t>Clouds</a:t>
            </a:r>
            <a:r>
              <a:rPr lang="en-US" sz="3600" dirty="0"/>
              <a:t>: Both distributions activate size-resolved liquid, ice, </a:t>
            </a:r>
            <a:r>
              <a:rPr lang="en-US" sz="3600" dirty="0" err="1"/>
              <a:t>graupel</a:t>
            </a:r>
            <a:r>
              <a:rPr lang="en-US" sz="3600" dirty="0"/>
              <a:t> clouds</a:t>
            </a:r>
          </a:p>
        </p:txBody>
      </p:sp>
      <p:sp>
        <p:nvSpPr>
          <p:cNvPr id="5" name="Oval 4"/>
          <p:cNvSpPr/>
          <p:nvPr/>
        </p:nvSpPr>
        <p:spPr bwMode="auto">
          <a:xfrm>
            <a:off x="1676400" y="1943100"/>
            <a:ext cx="457200" cy="457200"/>
          </a:xfrm>
          <a:prstGeom prst="ellipse">
            <a:avLst/>
          </a:prstGeom>
          <a:solidFill>
            <a:srgbClr val="8C6136"/>
          </a:solidFill>
          <a:ln w="9525" cap="flat" cmpd="sng" algn="ctr">
            <a:solidFill>
              <a:schemeClr val="tx1"/>
            </a:solidFill>
            <a:prstDash val="solid"/>
            <a:round/>
            <a:headEnd type="none" w="med" len="med"/>
            <a:tailEnd type="none" w="med" len="med"/>
          </a:ln>
          <a:effectLst/>
        </p:spPr>
        <p:txBody>
          <a:bodyPr vert="horz" wrap="square" lIns="163284" tIns="81642" rIns="163284" bIns="81642" numCol="1" rtlCol="0" anchor="t" anchorCtr="0" compatLnSpc="1">
            <a:prstTxWarp prst="textNoShape">
              <a:avLst/>
            </a:prstTxWarp>
          </a:bodyPr>
          <a:lstStyle/>
          <a:p>
            <a:pPr defTabSz="1632844" eaLnBrk="0" fontAlgn="base" hangingPunct="0">
              <a:spcBef>
                <a:spcPct val="0"/>
              </a:spcBef>
              <a:spcAft>
                <a:spcPct val="0"/>
              </a:spcAft>
            </a:pPr>
            <a:endParaRPr lang="en-US" sz="4300">
              <a:latin typeface="Times" pitchFamily="61" charset="0"/>
            </a:endParaRPr>
          </a:p>
        </p:txBody>
      </p:sp>
      <p:sp>
        <p:nvSpPr>
          <p:cNvPr id="6" name="Oval 5"/>
          <p:cNvSpPr/>
          <p:nvPr/>
        </p:nvSpPr>
        <p:spPr bwMode="auto">
          <a:xfrm>
            <a:off x="2438400" y="1828800"/>
            <a:ext cx="640080" cy="64008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163284" tIns="81642" rIns="163284" bIns="81642" numCol="1" rtlCol="0" anchor="t" anchorCtr="0" compatLnSpc="1">
            <a:prstTxWarp prst="textNoShape">
              <a:avLst/>
            </a:prstTxWarp>
          </a:bodyPr>
          <a:lstStyle/>
          <a:p>
            <a:pPr defTabSz="1632844" eaLnBrk="0" fontAlgn="base" hangingPunct="0">
              <a:spcBef>
                <a:spcPct val="0"/>
              </a:spcBef>
              <a:spcAft>
                <a:spcPct val="0"/>
              </a:spcAft>
            </a:pPr>
            <a:endParaRPr lang="en-US" sz="4300">
              <a:latin typeface="Times" pitchFamily="61" charset="0"/>
            </a:endParaRPr>
          </a:p>
        </p:txBody>
      </p:sp>
      <p:sp>
        <p:nvSpPr>
          <p:cNvPr id="7" name="Oval 6"/>
          <p:cNvSpPr/>
          <p:nvPr/>
        </p:nvSpPr>
        <p:spPr bwMode="auto">
          <a:xfrm>
            <a:off x="3352800" y="1714500"/>
            <a:ext cx="822960" cy="82296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163284" tIns="81642" rIns="163284" bIns="81642" numCol="1" rtlCol="0" anchor="t" anchorCtr="0" compatLnSpc="1">
            <a:prstTxWarp prst="textNoShape">
              <a:avLst/>
            </a:prstTxWarp>
          </a:bodyPr>
          <a:lstStyle/>
          <a:p>
            <a:pPr defTabSz="1632844" eaLnBrk="0" fontAlgn="base" hangingPunct="0">
              <a:spcBef>
                <a:spcPct val="0"/>
              </a:spcBef>
              <a:spcAft>
                <a:spcPct val="0"/>
              </a:spcAft>
            </a:pPr>
            <a:endParaRPr lang="en-US" sz="4300">
              <a:latin typeface="Times" pitchFamily="61" charset="0"/>
            </a:endParaRPr>
          </a:p>
        </p:txBody>
      </p:sp>
      <p:sp>
        <p:nvSpPr>
          <p:cNvPr id="8" name="Oval 7"/>
          <p:cNvSpPr/>
          <p:nvPr/>
        </p:nvSpPr>
        <p:spPr bwMode="auto">
          <a:xfrm>
            <a:off x="1676400" y="3543300"/>
            <a:ext cx="457200" cy="4572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163284" tIns="81642" rIns="163284" bIns="81642" numCol="1" rtlCol="0" anchor="t" anchorCtr="0" compatLnSpc="1">
            <a:prstTxWarp prst="textNoShape">
              <a:avLst/>
            </a:prstTxWarp>
          </a:bodyPr>
          <a:lstStyle/>
          <a:p>
            <a:pPr defTabSz="1632844" eaLnBrk="0" fontAlgn="base" hangingPunct="0">
              <a:spcBef>
                <a:spcPct val="0"/>
              </a:spcBef>
              <a:spcAft>
                <a:spcPct val="0"/>
              </a:spcAft>
            </a:pPr>
            <a:endParaRPr lang="en-US" sz="4300">
              <a:latin typeface="Times" pitchFamily="61" charset="0"/>
            </a:endParaRPr>
          </a:p>
        </p:txBody>
      </p:sp>
      <p:sp>
        <p:nvSpPr>
          <p:cNvPr id="9" name="Oval 8"/>
          <p:cNvSpPr/>
          <p:nvPr/>
        </p:nvSpPr>
        <p:spPr bwMode="auto">
          <a:xfrm>
            <a:off x="2438400" y="3429000"/>
            <a:ext cx="640080" cy="64008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163284" tIns="81642" rIns="163284" bIns="81642" numCol="1" rtlCol="0" anchor="t" anchorCtr="0" compatLnSpc="1">
            <a:prstTxWarp prst="textNoShape">
              <a:avLst/>
            </a:prstTxWarp>
          </a:bodyPr>
          <a:lstStyle/>
          <a:p>
            <a:pPr defTabSz="1632844" eaLnBrk="0" fontAlgn="base" hangingPunct="0">
              <a:spcBef>
                <a:spcPct val="0"/>
              </a:spcBef>
              <a:spcAft>
                <a:spcPct val="0"/>
              </a:spcAft>
            </a:pPr>
            <a:endParaRPr lang="en-US" sz="4300">
              <a:latin typeface="Times" pitchFamily="61" charset="0"/>
            </a:endParaRPr>
          </a:p>
        </p:txBody>
      </p:sp>
      <p:sp>
        <p:nvSpPr>
          <p:cNvPr id="10" name="Oval 9"/>
          <p:cNvSpPr/>
          <p:nvPr/>
        </p:nvSpPr>
        <p:spPr bwMode="auto">
          <a:xfrm>
            <a:off x="3352800" y="3314700"/>
            <a:ext cx="822960" cy="82296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163284" tIns="81642" rIns="163284" bIns="81642" numCol="1" rtlCol="0" anchor="t" anchorCtr="0" compatLnSpc="1">
            <a:prstTxWarp prst="textNoShape">
              <a:avLst/>
            </a:prstTxWarp>
          </a:bodyPr>
          <a:lstStyle/>
          <a:p>
            <a:pPr defTabSz="1632844" eaLnBrk="0" fontAlgn="base" hangingPunct="0">
              <a:spcBef>
                <a:spcPct val="0"/>
              </a:spcBef>
              <a:spcAft>
                <a:spcPct val="0"/>
              </a:spcAft>
            </a:pPr>
            <a:endParaRPr lang="en-US" sz="4300">
              <a:latin typeface="Times" pitchFamily="61" charset="0"/>
            </a:endParaRPr>
          </a:p>
        </p:txBody>
      </p:sp>
      <p:sp>
        <p:nvSpPr>
          <p:cNvPr id="12" name="Rectangle 11"/>
          <p:cNvSpPr/>
          <p:nvPr/>
        </p:nvSpPr>
        <p:spPr>
          <a:xfrm>
            <a:off x="4697945" y="1477447"/>
            <a:ext cx="13258800" cy="3611976"/>
          </a:xfrm>
          <a:prstGeom prst="rect">
            <a:avLst/>
          </a:prstGeom>
        </p:spPr>
        <p:txBody>
          <a:bodyPr wrap="square" lIns="163284" tIns="81642" rIns="163284" bIns="81642">
            <a:spAutoFit/>
          </a:bodyPr>
          <a:lstStyle/>
          <a:p>
            <a:r>
              <a:rPr lang="en-US" dirty="0" smtClean="0">
                <a:solidFill>
                  <a:srgbClr val="FFFF00"/>
                </a:solidFill>
              </a:rPr>
              <a:t>Emitted fossil-fuel soot (EFFS)</a:t>
            </a:r>
          </a:p>
          <a:p>
            <a:r>
              <a:rPr lang="en-US" dirty="0" smtClean="0">
                <a:solidFill>
                  <a:srgbClr val="FFFF00"/>
                </a:solidFill>
              </a:rPr>
              <a:t>Emission sources: fossil-fuel combustion</a:t>
            </a:r>
          </a:p>
          <a:p>
            <a:endParaRPr lang="en-US" dirty="0" smtClean="0">
              <a:solidFill>
                <a:srgbClr val="FFFF00"/>
              </a:solidFill>
            </a:endParaRPr>
          </a:p>
          <a:p>
            <a:r>
              <a:rPr lang="en-US" dirty="0" smtClean="0">
                <a:solidFill>
                  <a:srgbClr val="FFFF00"/>
                </a:solidFill>
              </a:rPr>
              <a:t>Internally-mixed (IM)</a:t>
            </a:r>
          </a:p>
          <a:p>
            <a:pPr marL="620822" indent="-620822"/>
            <a:r>
              <a:rPr lang="en-US" dirty="0" smtClean="0">
                <a:solidFill>
                  <a:srgbClr val="FFFF00"/>
                </a:solidFill>
              </a:rPr>
              <a:t>Emission sources: </a:t>
            </a:r>
            <a:r>
              <a:rPr lang="en-US" dirty="0" err="1" smtClean="0">
                <a:solidFill>
                  <a:srgbClr val="FFFF00"/>
                </a:solidFill>
              </a:rPr>
              <a:t>biofuel</a:t>
            </a:r>
            <a:r>
              <a:rPr lang="en-US" dirty="0" smtClean="0">
                <a:solidFill>
                  <a:srgbClr val="FFFF00"/>
                </a:solidFill>
              </a:rPr>
              <a:t> burning, biomass-burning, sea spray, soil dust, road dust, </a:t>
            </a:r>
            <a:r>
              <a:rPr lang="en-US" dirty="0" err="1" smtClean="0">
                <a:solidFill>
                  <a:srgbClr val="FFFF00"/>
                </a:solidFill>
              </a:rPr>
              <a:t>volcanos</a:t>
            </a:r>
            <a:r>
              <a:rPr lang="en-US" dirty="0" smtClean="0">
                <a:solidFill>
                  <a:srgbClr val="FFFF00"/>
                </a:solidFill>
              </a:rPr>
              <a:t>, pollen, spores, bacteria</a:t>
            </a:r>
          </a:p>
          <a:p>
            <a:endParaRPr lang="en-US" dirty="0">
              <a:solidFill>
                <a:srgbClr val="008000"/>
              </a:solidFill>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532138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0" y="0"/>
            <a:ext cx="18288000" cy="1714500"/>
          </a:xfrm>
        </p:spPr>
        <p:txBody>
          <a:bodyPr/>
          <a:lstStyle/>
          <a:p>
            <a:pPr eaLnBrk="1" hangingPunct="1"/>
            <a:r>
              <a:rPr lang="en-US" b="1" dirty="0" err="1" smtClean="0"/>
              <a:t>Imag</a:t>
            </a:r>
            <a:r>
              <a:rPr lang="en-US" b="1" dirty="0" smtClean="0"/>
              <a:t>. Ref. Indices Organic &amp; Black Carbon</a:t>
            </a:r>
            <a:endParaRPr lang="en-US" b="1" dirty="0"/>
          </a:p>
        </p:txBody>
      </p:sp>
      <p:sp>
        <p:nvSpPr>
          <p:cNvPr id="26629" name="Rectangle 5"/>
          <p:cNvSpPr>
            <a:spLocks noChangeArrowheads="1"/>
          </p:cNvSpPr>
          <p:nvPr/>
        </p:nvSpPr>
        <p:spPr bwMode="auto">
          <a:xfrm>
            <a:off x="1066800" y="3086100"/>
            <a:ext cx="762000" cy="4914900"/>
          </a:xfrm>
          <a:prstGeom prst="rect">
            <a:avLst/>
          </a:prstGeom>
          <a:solidFill>
            <a:schemeClr val="bg1"/>
          </a:solidFill>
          <a:ln w="9525">
            <a:solidFill>
              <a:schemeClr val="bg1"/>
            </a:solidFill>
            <a:miter lim="800000"/>
            <a:headEnd/>
            <a:tailEnd/>
          </a:ln>
        </p:spPr>
        <p:txBody>
          <a:bodyPr wrap="none" lIns="163284" tIns="81642" rIns="163284" bIns="81642" anchor="ctr">
            <a:prstTxWarp prst="textNoShape">
              <a:avLst/>
            </a:prstTxWarp>
          </a:bodyPr>
          <a:lstStyle/>
          <a:p>
            <a:endParaRPr lang="en-US"/>
          </a:p>
        </p:txBody>
      </p:sp>
      <p:pic>
        <p:nvPicPr>
          <p:cNvPr id="6" name="Picture 5"/>
          <p:cNvPicPr>
            <a:picLocks noChangeAspect="1"/>
          </p:cNvPicPr>
          <p:nvPr/>
        </p:nvPicPr>
        <p:blipFill>
          <a:blip r:embed="rId2"/>
          <a:srcRect/>
          <a:stretch>
            <a:fillRect/>
          </a:stretch>
        </p:blipFill>
        <p:spPr bwMode="auto">
          <a:xfrm>
            <a:off x="2737731" y="1304731"/>
            <a:ext cx="11887200" cy="8079911"/>
          </a:xfrm>
          <a:prstGeom prst="rect">
            <a:avLst/>
          </a:prstGeom>
          <a:solidFill>
            <a:schemeClr val="tx1"/>
          </a:solidFill>
          <a:ln w="9525">
            <a:noFill/>
            <a:miter lim="800000"/>
            <a:headEnd/>
            <a:tailEnd/>
          </a:ln>
        </p:spPr>
      </p:pic>
      <p:sp>
        <p:nvSpPr>
          <p:cNvPr id="5" name="Rectangle 4"/>
          <p:cNvSpPr/>
          <p:nvPr/>
        </p:nvSpPr>
        <p:spPr>
          <a:xfrm>
            <a:off x="247815" y="9568124"/>
            <a:ext cx="18040185" cy="718876"/>
          </a:xfrm>
          <a:prstGeom prst="rect">
            <a:avLst/>
          </a:prstGeom>
        </p:spPr>
        <p:txBody>
          <a:bodyPr wrap="square" lIns="163284" tIns="81642" rIns="163284" bIns="81642">
            <a:spAutoFit/>
          </a:bodyPr>
          <a:lstStyle/>
          <a:p>
            <a:r>
              <a:rPr lang="en-US" sz="3600" dirty="0" smtClean="0">
                <a:solidFill>
                  <a:srgbClr val="FFFF00"/>
                </a:solidFill>
              </a:rPr>
              <a:t>BC: Bergstrom; nitrated &amp; aromatics: Jacobson, 1999; Tar balls: Alexander et al., 2008 )</a:t>
            </a:r>
            <a:endParaRPr lang="en-US" sz="3600" dirty="0">
              <a:solidFill>
                <a:srgbClr val="FFFF00"/>
              </a:solidFill>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670257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3"/>
          <p:cNvSpPr>
            <a:spLocks noGrp="1" noChangeArrowheads="1"/>
          </p:cNvSpPr>
          <p:nvPr>
            <p:ph type="title"/>
          </p:nvPr>
        </p:nvSpPr>
        <p:spPr>
          <a:xfrm>
            <a:off x="0" y="0"/>
            <a:ext cx="18288000" cy="1714500"/>
          </a:xfrm>
        </p:spPr>
        <p:txBody>
          <a:bodyPr/>
          <a:lstStyle/>
          <a:p>
            <a:r>
              <a:rPr lang="en-US" sz="6400" b="1" dirty="0" smtClean="0">
                <a:ea typeface="ＭＳ Ｐゴシック" pitchFamily="64" charset="-128"/>
                <a:cs typeface="ＭＳ Ｐゴシック" pitchFamily="64" charset="-128"/>
              </a:rPr>
              <a:t>Black Carbon From Fossil- and Bio-fuel Soot</a:t>
            </a:r>
            <a:endParaRPr lang="en-US" sz="6400" dirty="0" smtClean="0">
              <a:ea typeface="ＭＳ Ｐゴシック" pitchFamily="64" charset="-128"/>
              <a:cs typeface="ＭＳ Ｐゴシック" pitchFamily="64" charset="-128"/>
            </a:endParaRPr>
          </a:p>
        </p:txBody>
      </p:sp>
      <p:sp>
        <p:nvSpPr>
          <p:cNvPr id="11" name="Rectangle 10"/>
          <p:cNvSpPr/>
          <p:nvPr/>
        </p:nvSpPr>
        <p:spPr>
          <a:xfrm>
            <a:off x="304803" y="9258301"/>
            <a:ext cx="17983198" cy="841987"/>
          </a:xfrm>
          <a:prstGeom prst="rect">
            <a:avLst/>
          </a:prstGeom>
        </p:spPr>
        <p:txBody>
          <a:bodyPr wrap="square" lIns="163284" tIns="81642" rIns="163284" bIns="81642">
            <a:spAutoFit/>
          </a:bodyPr>
          <a:lstStyle/>
          <a:p>
            <a:r>
              <a:rPr lang="en-US" sz="4400" dirty="0" smtClean="0">
                <a:solidFill>
                  <a:srgbClr val="FFFF00"/>
                </a:solidFill>
              </a:rPr>
              <a:t>BC from FF soot is about half that of BC from FF+BF soot</a:t>
            </a:r>
            <a:endParaRPr lang="en-US" sz="4400" dirty="0">
              <a:solidFill>
                <a:srgbClr val="FFFF00"/>
              </a:solidFill>
            </a:endParaRPr>
          </a:p>
        </p:txBody>
      </p:sp>
      <p:pic>
        <p:nvPicPr>
          <p:cNvPr id="13" name="Picture 12"/>
          <p:cNvPicPr/>
          <p:nvPr/>
        </p:nvPicPr>
        <p:blipFill>
          <a:blip r:embed="rId3"/>
          <a:srcRect/>
          <a:stretch>
            <a:fillRect/>
          </a:stretch>
        </p:blipFill>
        <p:spPr bwMode="auto">
          <a:xfrm>
            <a:off x="1663700" y="1464031"/>
            <a:ext cx="14732000" cy="7620000"/>
          </a:xfrm>
          <a:prstGeom prst="rect">
            <a:avLst/>
          </a:prstGeom>
          <a:solidFill>
            <a:schemeClr val="tx1"/>
          </a:solid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3"/>
          <p:cNvSpPr>
            <a:spLocks noGrp="1" noChangeArrowheads="1"/>
          </p:cNvSpPr>
          <p:nvPr>
            <p:ph type="title"/>
          </p:nvPr>
        </p:nvSpPr>
        <p:spPr>
          <a:xfrm>
            <a:off x="0" y="0"/>
            <a:ext cx="18288000" cy="1714500"/>
          </a:xfrm>
        </p:spPr>
        <p:txBody>
          <a:bodyPr/>
          <a:lstStyle/>
          <a:p>
            <a:r>
              <a:rPr lang="en-US" sz="6400" b="1" dirty="0" smtClean="0">
                <a:ea typeface="ＭＳ Ｐゴシック" pitchFamily="64" charset="-128"/>
                <a:cs typeface="ＭＳ Ｐゴシック" pitchFamily="64" charset="-128"/>
              </a:rPr>
              <a:t>Black Carbon in Snow and Sea Ice</a:t>
            </a:r>
            <a:endParaRPr lang="en-US" sz="3600" dirty="0" smtClean="0">
              <a:ea typeface="ＭＳ Ｐゴシック" pitchFamily="64" charset="-128"/>
              <a:cs typeface="ＭＳ Ｐゴシック" pitchFamily="64" charset="-128"/>
            </a:endParaRPr>
          </a:p>
        </p:txBody>
      </p:sp>
      <p:pic>
        <p:nvPicPr>
          <p:cNvPr id="10" name="Picture 9"/>
          <p:cNvPicPr/>
          <p:nvPr/>
        </p:nvPicPr>
        <p:blipFill>
          <a:blip r:embed="rId3"/>
          <a:srcRect/>
          <a:stretch>
            <a:fillRect/>
          </a:stretch>
        </p:blipFill>
        <p:spPr bwMode="auto">
          <a:xfrm>
            <a:off x="1886169" y="1392382"/>
            <a:ext cx="14732000" cy="7620000"/>
          </a:xfrm>
          <a:prstGeom prst="rect">
            <a:avLst/>
          </a:prstGeom>
          <a:solidFill>
            <a:schemeClr val="tx1"/>
          </a:solid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3"/>
          <p:cNvSpPr>
            <a:spLocks noGrp="1" noChangeArrowheads="1"/>
          </p:cNvSpPr>
          <p:nvPr>
            <p:ph type="title"/>
          </p:nvPr>
        </p:nvSpPr>
        <p:spPr>
          <a:xfrm>
            <a:off x="0" y="0"/>
            <a:ext cx="18288000" cy="1714500"/>
          </a:xfrm>
        </p:spPr>
        <p:txBody>
          <a:bodyPr/>
          <a:lstStyle/>
          <a:p>
            <a:r>
              <a:rPr lang="en-US" sz="5700" b="1" dirty="0" smtClean="0">
                <a:ea typeface="ＭＳ Ｐゴシック" pitchFamily="64" charset="-128"/>
                <a:cs typeface="ＭＳ Ｐゴシック" pitchFamily="64" charset="-128"/>
              </a:rPr>
              <a:t>Black Carbon Absorption in Clouds</a:t>
            </a:r>
            <a:endParaRPr lang="en-US" sz="5700" dirty="0" smtClean="0">
              <a:ea typeface="ＭＳ Ｐゴシック" pitchFamily="64" charset="-128"/>
              <a:cs typeface="ＭＳ Ｐゴシック" pitchFamily="64" charset="-128"/>
            </a:endParaRPr>
          </a:p>
        </p:txBody>
      </p:sp>
      <p:pic>
        <p:nvPicPr>
          <p:cNvPr id="12" name="Picture 11"/>
          <p:cNvPicPr/>
          <p:nvPr/>
        </p:nvPicPr>
        <p:blipFill>
          <a:blip r:embed="rId3"/>
          <a:srcRect/>
          <a:stretch>
            <a:fillRect/>
          </a:stretch>
        </p:blipFill>
        <p:spPr bwMode="auto">
          <a:xfrm>
            <a:off x="1878618" y="1472822"/>
            <a:ext cx="14732000" cy="7620000"/>
          </a:xfrm>
          <a:prstGeom prst="rect">
            <a:avLst/>
          </a:prstGeom>
          <a:solidFill>
            <a:schemeClr val="tx1"/>
          </a:solid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3"/>
          <p:cNvSpPr>
            <a:spLocks noGrp="1" noChangeArrowheads="1"/>
          </p:cNvSpPr>
          <p:nvPr>
            <p:ph type="title"/>
          </p:nvPr>
        </p:nvSpPr>
        <p:spPr>
          <a:xfrm>
            <a:off x="0" y="0"/>
            <a:ext cx="18288000" cy="1714500"/>
          </a:xfrm>
        </p:spPr>
        <p:txBody>
          <a:bodyPr/>
          <a:lstStyle/>
          <a:p>
            <a:r>
              <a:rPr lang="en-US" sz="6400" b="1" dirty="0" smtClean="0">
                <a:ea typeface="ＭＳ Ｐゴシック" pitchFamily="64" charset="-128"/>
                <a:cs typeface="ＭＳ Ｐゴシック" pitchFamily="64" charset="-128"/>
              </a:rPr>
              <a:t>COD </a:t>
            </a:r>
            <a:r>
              <a:rPr lang="en-US" sz="6400" b="1" dirty="0">
                <a:ea typeface="ＭＳ Ｐゴシック" pitchFamily="64" charset="-128"/>
                <a:cs typeface="ＭＳ Ｐゴシック" pitchFamily="64" charset="-128"/>
              </a:rPr>
              <a:t>Changes Due to FF+BF Soot + BF gases and to FF Soot Alone</a:t>
            </a:r>
            <a:endParaRPr lang="en-US" sz="3600" dirty="0">
              <a:ea typeface="ＭＳ Ｐゴシック" pitchFamily="64" charset="-128"/>
              <a:cs typeface="ＭＳ Ｐゴシック" pitchFamily="64" charset="-128"/>
            </a:endParaRPr>
          </a:p>
        </p:txBody>
      </p:sp>
      <p:sp>
        <p:nvSpPr>
          <p:cNvPr id="6" name="Rectangle 5"/>
          <p:cNvSpPr/>
          <p:nvPr/>
        </p:nvSpPr>
        <p:spPr>
          <a:xfrm>
            <a:off x="9371635" y="2163248"/>
            <a:ext cx="5384476" cy="1395985"/>
          </a:xfrm>
          <a:prstGeom prst="rect">
            <a:avLst/>
          </a:prstGeom>
        </p:spPr>
        <p:txBody>
          <a:bodyPr wrap="none" lIns="163284" tIns="81642" rIns="163284" bIns="81642">
            <a:spAutoFit/>
          </a:bodyPr>
          <a:lstStyle/>
          <a:p>
            <a:r>
              <a:rPr lang="en-US" sz="4000" dirty="0" smtClean="0"/>
              <a:t>Cloud OD change due to</a:t>
            </a:r>
          </a:p>
          <a:p>
            <a:r>
              <a:rPr lang="en-US" sz="4000" dirty="0" smtClean="0"/>
              <a:t>FF+BF soot + BF gases</a:t>
            </a:r>
            <a:endParaRPr lang="en-US" sz="4000" dirty="0"/>
          </a:p>
        </p:txBody>
      </p:sp>
      <p:sp>
        <p:nvSpPr>
          <p:cNvPr id="8" name="Rectangle 7"/>
          <p:cNvSpPr/>
          <p:nvPr/>
        </p:nvSpPr>
        <p:spPr>
          <a:xfrm>
            <a:off x="13071677" y="3794687"/>
            <a:ext cx="4826180" cy="1395985"/>
          </a:xfrm>
          <a:prstGeom prst="rect">
            <a:avLst/>
          </a:prstGeom>
        </p:spPr>
        <p:txBody>
          <a:bodyPr wrap="none" lIns="163284" tIns="81642" rIns="163284" bIns="81642">
            <a:spAutoFit/>
          </a:bodyPr>
          <a:lstStyle/>
          <a:p>
            <a:r>
              <a:rPr lang="en-US" sz="4000" dirty="0" smtClean="0"/>
              <a:t>Cloud OD change due</a:t>
            </a:r>
          </a:p>
          <a:p>
            <a:r>
              <a:rPr lang="en-US" sz="4000" dirty="0" smtClean="0"/>
              <a:t>to FF soot</a:t>
            </a:r>
            <a:endParaRPr lang="en-US" sz="4000" dirty="0"/>
          </a:p>
        </p:txBody>
      </p:sp>
      <p:sp>
        <p:nvSpPr>
          <p:cNvPr id="9" name="Rectangle 8"/>
          <p:cNvSpPr/>
          <p:nvPr/>
        </p:nvSpPr>
        <p:spPr>
          <a:xfrm>
            <a:off x="0" y="8562495"/>
            <a:ext cx="8558099" cy="1519095"/>
          </a:xfrm>
          <a:prstGeom prst="rect">
            <a:avLst/>
          </a:prstGeom>
        </p:spPr>
        <p:txBody>
          <a:bodyPr wrap="square" lIns="163284" tIns="81642" rIns="163284" bIns="81642">
            <a:spAutoFit/>
          </a:bodyPr>
          <a:lstStyle/>
          <a:p>
            <a:r>
              <a:rPr lang="en-US" sz="4400" dirty="0" smtClean="0"/>
              <a:t>FF+BF soot +BF gases increased COD; FF soot decreased COD</a:t>
            </a:r>
            <a:endParaRPr lang="en-US" sz="4400" dirty="0"/>
          </a:p>
        </p:txBody>
      </p:sp>
      <p:pic>
        <p:nvPicPr>
          <p:cNvPr id="10" name="Picture 9"/>
          <p:cNvPicPr/>
          <p:nvPr/>
        </p:nvPicPr>
        <p:blipFill>
          <a:blip r:embed="rId3"/>
          <a:srcRect/>
          <a:stretch>
            <a:fillRect/>
          </a:stretch>
        </p:blipFill>
        <p:spPr bwMode="auto">
          <a:xfrm>
            <a:off x="0" y="2252185"/>
            <a:ext cx="9144000" cy="5029200"/>
          </a:xfrm>
          <a:prstGeom prst="rect">
            <a:avLst/>
          </a:prstGeom>
          <a:solidFill>
            <a:schemeClr val="tx1"/>
          </a:solidFill>
          <a:ln w="9525">
            <a:noFill/>
            <a:miter lim="800000"/>
            <a:headEnd/>
            <a:tailEnd/>
          </a:ln>
        </p:spPr>
      </p:pic>
      <p:pic>
        <p:nvPicPr>
          <p:cNvPr id="13" name="Picture 12"/>
          <p:cNvPicPr/>
          <p:nvPr/>
        </p:nvPicPr>
        <p:blipFill>
          <a:blip r:embed="rId4"/>
          <a:srcRect/>
          <a:stretch>
            <a:fillRect/>
          </a:stretch>
        </p:blipFill>
        <p:spPr bwMode="auto">
          <a:xfrm>
            <a:off x="9144000" y="5257800"/>
            <a:ext cx="9144000" cy="5029200"/>
          </a:xfrm>
          <a:prstGeom prst="rect">
            <a:avLst/>
          </a:prstGeom>
          <a:solidFill>
            <a:schemeClr val="tx1"/>
          </a:solidFill>
          <a:ln w="9525">
            <a:noFill/>
            <a:miter lim="800000"/>
            <a:headEnd/>
            <a:tailEnd/>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543910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3"/>
          <p:cNvSpPr>
            <a:spLocks noGrp="1" noChangeArrowheads="1"/>
          </p:cNvSpPr>
          <p:nvPr>
            <p:ph type="title"/>
          </p:nvPr>
        </p:nvSpPr>
        <p:spPr>
          <a:xfrm>
            <a:off x="0" y="0"/>
            <a:ext cx="18288000" cy="1714500"/>
          </a:xfrm>
        </p:spPr>
        <p:txBody>
          <a:bodyPr/>
          <a:lstStyle/>
          <a:p>
            <a:r>
              <a:rPr lang="en-US" sz="6400" b="1" dirty="0" smtClean="0">
                <a:ea typeface="ＭＳ Ｐゴシック" pitchFamily="64" charset="-128"/>
                <a:cs typeface="ＭＳ Ｐゴシック" pitchFamily="64" charset="-128"/>
              </a:rPr>
              <a:t>Surface Air Temperature Changes Due Fossil-Fuel Soot Plus </a:t>
            </a:r>
            <a:r>
              <a:rPr lang="en-US" sz="6400" b="1" dirty="0" err="1" smtClean="0">
                <a:ea typeface="ＭＳ Ｐゴシック" pitchFamily="64" charset="-128"/>
                <a:cs typeface="ＭＳ Ｐゴシック" pitchFamily="64" charset="-128"/>
              </a:rPr>
              <a:t>Biofuel</a:t>
            </a:r>
            <a:r>
              <a:rPr lang="en-US" sz="6400" b="1" dirty="0" smtClean="0">
                <a:ea typeface="ＭＳ Ｐゴシック" pitchFamily="64" charset="-128"/>
                <a:cs typeface="ＭＳ Ｐゴシック" pitchFamily="64" charset="-128"/>
              </a:rPr>
              <a:t> Soot and Gases</a:t>
            </a:r>
            <a:endParaRPr lang="en-US" sz="3600" dirty="0" smtClean="0">
              <a:ea typeface="ＭＳ Ｐゴシック" pitchFamily="64" charset="-128"/>
              <a:cs typeface="ＭＳ Ｐゴシック" pitchFamily="64" charset="-128"/>
            </a:endParaRPr>
          </a:p>
        </p:txBody>
      </p:sp>
      <p:pic>
        <p:nvPicPr>
          <p:cNvPr id="25" name="Picture 24"/>
          <p:cNvPicPr/>
          <p:nvPr/>
        </p:nvPicPr>
        <p:blipFill>
          <a:blip r:embed="rId3"/>
          <a:srcRect/>
          <a:stretch>
            <a:fillRect/>
          </a:stretch>
        </p:blipFill>
        <p:spPr bwMode="auto">
          <a:xfrm>
            <a:off x="1488398" y="2229239"/>
            <a:ext cx="14732000" cy="7620000"/>
          </a:xfrm>
          <a:prstGeom prst="rect">
            <a:avLst/>
          </a:prstGeom>
          <a:solidFill>
            <a:schemeClr val="tx1"/>
          </a:solid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165600" y="2870200"/>
            <a:ext cx="9875520" cy="6789420"/>
          </a:xfrm>
          <a:prstGeom prst="rect">
            <a:avLst/>
          </a:prstGeom>
        </p:spPr>
      </p:pic>
      <p:sp>
        <p:nvSpPr>
          <p:cNvPr id="893955" name="Rectangle 3"/>
          <p:cNvSpPr>
            <a:spLocks noGrp="1" noChangeArrowheads="1"/>
          </p:cNvSpPr>
          <p:nvPr>
            <p:ph type="title"/>
          </p:nvPr>
        </p:nvSpPr>
        <p:spPr>
          <a:xfrm>
            <a:off x="0" y="0"/>
            <a:ext cx="18288000" cy="1714500"/>
          </a:xfrm>
        </p:spPr>
        <p:txBody>
          <a:bodyPr/>
          <a:lstStyle/>
          <a:p>
            <a:pPr algn="ctr"/>
            <a:r>
              <a:rPr lang="en-US" sz="5600" b="1" dirty="0" smtClean="0"/>
              <a:t>Fossil-Fuel Soot and </a:t>
            </a:r>
            <a:r>
              <a:rPr lang="en-US" sz="5600" b="1" dirty="0" err="1" smtClean="0"/>
              <a:t>Biofuel</a:t>
            </a:r>
            <a:r>
              <a:rPr lang="en-US" sz="5600" b="1" dirty="0" smtClean="0"/>
              <a:t> Soot &amp; Gas Controls may be Fastest Method of Slowing Global Warming and Saving Arctic Ice</a:t>
            </a:r>
            <a:endParaRPr lang="en-US" sz="5600" dirty="0"/>
          </a:p>
        </p:txBody>
      </p:sp>
      <p:sp>
        <p:nvSpPr>
          <p:cNvPr id="4" name="Rectangle 3"/>
          <p:cNvSpPr/>
          <p:nvPr/>
        </p:nvSpPr>
        <p:spPr>
          <a:xfrm>
            <a:off x="3883548" y="9702224"/>
            <a:ext cx="11113083" cy="584776"/>
          </a:xfrm>
          <a:prstGeom prst="rect">
            <a:avLst/>
          </a:prstGeom>
        </p:spPr>
        <p:txBody>
          <a:bodyPr wrap="square">
            <a:spAutoFit/>
          </a:bodyPr>
          <a:lstStyle/>
          <a:p>
            <a:r>
              <a:rPr lang="en-US" dirty="0" err="1" smtClean="0">
                <a:solidFill>
                  <a:srgbClr val="FFFF00"/>
                </a:solidFill>
              </a:rPr>
              <a:t>www.stanford.edu/group/efmh/jacobson/controlfossilfuel.html</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a:stretch>
            <a:fillRect/>
          </a:stretch>
        </p:blipFill>
        <p:spPr>
          <a:xfrm>
            <a:off x="1930402" y="-76220"/>
            <a:ext cx="14228703" cy="10363220"/>
          </a:xfrm>
          <a:prstGeom prst="rect">
            <a:avLst/>
          </a:prstGeom>
        </p:spPr>
      </p:pic>
      <p:sp>
        <p:nvSpPr>
          <p:cNvPr id="28675" name="Text Box 3"/>
          <p:cNvSpPr txBox="1">
            <a:spLocks noChangeArrowheads="1"/>
          </p:cNvSpPr>
          <p:nvPr/>
        </p:nvSpPr>
        <p:spPr bwMode="auto">
          <a:xfrm>
            <a:off x="3606800" y="8216900"/>
            <a:ext cx="4818967" cy="657321"/>
          </a:xfrm>
          <a:prstGeom prst="rect">
            <a:avLst/>
          </a:prstGeom>
          <a:noFill/>
          <a:ln w="9525">
            <a:noFill/>
            <a:miter lim="800000"/>
            <a:headEnd/>
            <a:tailEnd/>
          </a:ln>
        </p:spPr>
        <p:txBody>
          <a:bodyPr wrap="none" lIns="163284" tIns="81642" rIns="163284" bIns="81642">
            <a:prstTxWarp prst="textNoShape">
              <a:avLst/>
            </a:prstTxWarp>
            <a:spAutoFit/>
          </a:bodyPr>
          <a:lstStyle/>
          <a:p>
            <a:r>
              <a:rPr lang="en-US" dirty="0" err="1" smtClean="0">
                <a:solidFill>
                  <a:srgbClr val="993366"/>
                </a:solidFill>
              </a:rPr>
              <a:t>nsidc.org/arcticseaicenews</a:t>
            </a:r>
            <a:endParaRPr lang="en-US" dirty="0">
              <a:solidFill>
                <a:srgbClr val="993366"/>
              </a:solidFill>
            </a:endParaRPr>
          </a:p>
        </p:txBody>
      </p:sp>
      <p:sp>
        <p:nvSpPr>
          <p:cNvPr id="15" name="Rectangle 14"/>
          <p:cNvSpPr/>
          <p:nvPr/>
        </p:nvSpPr>
        <p:spPr>
          <a:xfrm>
            <a:off x="3835401" y="5306705"/>
            <a:ext cx="5136136" cy="1519095"/>
          </a:xfrm>
          <a:prstGeom prst="rect">
            <a:avLst/>
          </a:prstGeom>
        </p:spPr>
        <p:txBody>
          <a:bodyPr wrap="none" lIns="163284" tIns="81642" rIns="163284" bIns="81642">
            <a:spAutoFit/>
          </a:bodyPr>
          <a:lstStyle/>
          <a:p>
            <a:r>
              <a:rPr lang="en-US" sz="4400" dirty="0" smtClean="0">
                <a:solidFill>
                  <a:srgbClr val="FF0000"/>
                </a:solidFill>
                <a:ea typeface="ＭＳ Ｐゴシック" pitchFamily="65" charset="-128"/>
                <a:cs typeface="ＭＳ Ｐゴシック" pitchFamily="65" charset="-128"/>
              </a:rPr>
              <a:t>11.5% loss/decade</a:t>
            </a:r>
          </a:p>
          <a:p>
            <a:r>
              <a:rPr lang="en-US" sz="4400" dirty="0" smtClean="0">
                <a:solidFill>
                  <a:srgbClr val="FF0000"/>
                </a:solidFill>
                <a:ea typeface="ＭＳ Ｐゴシック" pitchFamily="65" charset="-128"/>
                <a:cs typeface="ＭＳ Ｐゴシック" pitchFamily="65" charset="-128"/>
              </a:rPr>
              <a:t>81,400 km</a:t>
            </a:r>
            <a:r>
              <a:rPr lang="en-US" sz="4400" baseline="30000" dirty="0" smtClean="0">
                <a:solidFill>
                  <a:srgbClr val="FF0000"/>
                </a:solidFill>
                <a:ea typeface="ＭＳ Ｐゴシック" pitchFamily="65" charset="-128"/>
                <a:cs typeface="ＭＳ Ｐゴシック" pitchFamily="65" charset="-128"/>
              </a:rPr>
              <a:t>2</a:t>
            </a:r>
            <a:r>
              <a:rPr lang="en-US" sz="4400" dirty="0" smtClean="0">
                <a:solidFill>
                  <a:srgbClr val="FF0000"/>
                </a:solidFill>
                <a:ea typeface="ＭＳ Ｐゴシック" pitchFamily="65" charset="-128"/>
                <a:cs typeface="ＭＳ Ｐゴシック" pitchFamily="65" charset="-128"/>
              </a:rPr>
              <a:t> loss/year</a:t>
            </a:r>
            <a:endParaRPr lang="en-US" sz="4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898900" y="1536700"/>
            <a:ext cx="10287000" cy="8229600"/>
          </a:xfrm>
          <a:prstGeom prst="rect">
            <a:avLst/>
          </a:prstGeom>
          <a:solidFill>
            <a:schemeClr val="tx1"/>
          </a:solidFill>
        </p:spPr>
      </p:pic>
      <p:sp>
        <p:nvSpPr>
          <p:cNvPr id="66562" name="Rectangle 2"/>
          <p:cNvSpPr>
            <a:spLocks noGrp="1" noChangeArrowheads="1"/>
          </p:cNvSpPr>
          <p:nvPr>
            <p:ph type="title"/>
          </p:nvPr>
        </p:nvSpPr>
        <p:spPr>
          <a:xfrm>
            <a:off x="0" y="0"/>
            <a:ext cx="18288000" cy="1714500"/>
          </a:xfrm>
        </p:spPr>
        <p:txBody>
          <a:bodyPr/>
          <a:lstStyle/>
          <a:p>
            <a:pPr eaLnBrk="1" hangingPunct="1"/>
            <a:r>
              <a:rPr lang="en-US" dirty="0" smtClean="0"/>
              <a:t>Contributors to Global Warming</a:t>
            </a:r>
          </a:p>
        </p:txBody>
      </p:sp>
      <p:sp>
        <p:nvSpPr>
          <p:cNvPr id="5" name="Rectangle 4"/>
          <p:cNvSpPr/>
          <p:nvPr/>
        </p:nvSpPr>
        <p:spPr>
          <a:xfrm>
            <a:off x="8100579" y="9042112"/>
            <a:ext cx="5890355" cy="584776"/>
          </a:xfrm>
          <a:prstGeom prst="rect">
            <a:avLst/>
          </a:prstGeom>
        </p:spPr>
        <p:txBody>
          <a:bodyPr wrap="none">
            <a:spAutoFit/>
          </a:bodyPr>
          <a:lstStyle/>
          <a:p>
            <a:r>
              <a:rPr lang="en-US" dirty="0" smtClean="0">
                <a:solidFill>
                  <a:srgbClr val="FF5859"/>
                </a:solidFill>
              </a:rPr>
              <a:t>Jacobson (2010, JGR 115, D14209)</a:t>
            </a:r>
            <a:endParaRPr lang="en-US" dirty="0"/>
          </a:p>
        </p:txBody>
      </p:sp>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1026"/>
          <p:cNvSpPr>
            <a:spLocks noGrp="1" noChangeArrowheads="1"/>
          </p:cNvSpPr>
          <p:nvPr>
            <p:ph type="title"/>
          </p:nvPr>
        </p:nvSpPr>
        <p:spPr>
          <a:xfrm>
            <a:off x="0" y="355600"/>
            <a:ext cx="18288000" cy="1714500"/>
          </a:xfrm>
        </p:spPr>
        <p:txBody>
          <a:bodyPr/>
          <a:lstStyle/>
          <a:p>
            <a:r>
              <a:rPr lang="en-US" sz="7100" b="1" dirty="0" smtClean="0">
                <a:ea typeface="ＭＳ Ｐゴシック" pitchFamily="64" charset="-128"/>
                <a:cs typeface="ＭＳ Ｐゴシック" pitchFamily="64" charset="-128"/>
              </a:rPr>
              <a:t>Some Climate Response Estimates of BC</a:t>
            </a:r>
            <a:r>
              <a:rPr lang="en-US" sz="7100" b="1" dirty="0" smtClean="0">
                <a:solidFill>
                  <a:srgbClr val="002EFF"/>
                </a:solidFill>
                <a:ea typeface="ＭＳ Ｐゴシック" pitchFamily="64" charset="-128"/>
                <a:cs typeface="ＭＳ Ｐゴシック" pitchFamily="64" charset="-128"/>
              </a:rPr>
              <a:t/>
            </a:r>
            <a:br>
              <a:rPr lang="en-US" sz="7100" b="1" dirty="0" smtClean="0">
                <a:solidFill>
                  <a:srgbClr val="002EFF"/>
                </a:solidFill>
                <a:ea typeface="ＭＳ Ｐゴシック" pitchFamily="64" charset="-128"/>
                <a:cs typeface="ＭＳ Ｐゴシック" pitchFamily="64" charset="-128"/>
              </a:rPr>
            </a:br>
            <a:endParaRPr lang="en-US" sz="4300" b="1" dirty="0" smtClean="0">
              <a:solidFill>
                <a:srgbClr val="800080"/>
              </a:solidFill>
              <a:ea typeface="ＭＳ Ｐゴシック" pitchFamily="64" charset="-128"/>
              <a:cs typeface="ＭＳ Ｐゴシック" pitchFamily="64" charset="-128"/>
            </a:endParaRPr>
          </a:p>
        </p:txBody>
      </p:sp>
      <p:sp>
        <p:nvSpPr>
          <p:cNvPr id="12" name="Rectangle 11"/>
          <p:cNvSpPr/>
          <p:nvPr/>
        </p:nvSpPr>
        <p:spPr>
          <a:xfrm>
            <a:off x="1016000" y="1905000"/>
            <a:ext cx="16865600" cy="8197847"/>
          </a:xfrm>
          <a:prstGeom prst="rect">
            <a:avLst/>
          </a:prstGeom>
        </p:spPr>
        <p:txBody>
          <a:bodyPr wrap="square" lIns="163284" tIns="81642" rIns="163284" bIns="81642">
            <a:spAutoFit/>
          </a:bodyPr>
          <a:lstStyle/>
          <a:p>
            <a:r>
              <a:rPr lang="en-US" sz="5500" dirty="0" err="1" smtClean="0">
                <a:solidFill>
                  <a:srgbClr val="FFFF00"/>
                </a:solidFill>
              </a:rPr>
              <a:t>Ramanathan</a:t>
            </a:r>
            <a:r>
              <a:rPr lang="en-US" sz="5500" dirty="0" smtClean="0">
                <a:solidFill>
                  <a:srgbClr val="FFFF00"/>
                </a:solidFill>
              </a:rPr>
              <a:t> and Carmichael (2008) 0.5-1 K (all BC) </a:t>
            </a:r>
          </a:p>
          <a:p>
            <a:endParaRPr lang="en-US" sz="5500" dirty="0" smtClean="0">
              <a:solidFill>
                <a:srgbClr val="FCE542"/>
              </a:solidFill>
            </a:endParaRPr>
          </a:p>
          <a:p>
            <a:r>
              <a:rPr lang="en-US" sz="5500" dirty="0" smtClean="0">
                <a:solidFill>
                  <a:srgbClr val="FCE542"/>
                </a:solidFill>
              </a:rPr>
              <a:t>Chung and Seinfeld (2005) 0.37 K (all BC internally mixed)</a:t>
            </a:r>
          </a:p>
          <a:p>
            <a:endParaRPr lang="en-US" sz="5500" dirty="0" smtClean="0">
              <a:solidFill>
                <a:srgbClr val="FCE542"/>
              </a:solidFill>
            </a:endParaRPr>
          </a:p>
          <a:p>
            <a:r>
              <a:rPr lang="en-US" sz="5500" dirty="0" smtClean="0">
                <a:solidFill>
                  <a:srgbClr val="FCE542"/>
                </a:solidFill>
              </a:rPr>
              <a:t>Hansen et al. (2005) &gt; 0.3 K (BC from fossil fuels)</a:t>
            </a:r>
          </a:p>
          <a:p>
            <a:endParaRPr lang="en-US" sz="5500" dirty="0" smtClean="0">
              <a:solidFill>
                <a:srgbClr val="FCE542"/>
              </a:solidFill>
            </a:endParaRPr>
          </a:p>
          <a:p>
            <a:r>
              <a:rPr lang="en-US" sz="5500" dirty="0" smtClean="0">
                <a:solidFill>
                  <a:srgbClr val="FCE542"/>
                </a:solidFill>
              </a:rPr>
              <a:t>Jacobson (2010) 0.4-0.7 K (BC, organic matter, and other particle components from fossil fuels and </a:t>
            </a:r>
            <a:r>
              <a:rPr lang="en-US" sz="5500" dirty="0" err="1" smtClean="0">
                <a:solidFill>
                  <a:srgbClr val="FCE542"/>
                </a:solidFill>
              </a:rPr>
              <a:t>biofuels</a:t>
            </a:r>
            <a:r>
              <a:rPr lang="en-US" sz="5500" dirty="0" smtClean="0">
                <a:solidFill>
                  <a:srgbClr val="FCE542"/>
                </a:solidFill>
              </a:rPr>
              <a:t>)</a:t>
            </a:r>
          </a:p>
          <a:p>
            <a:endParaRPr lang="en-US" sz="5000" dirty="0" smtClean="0">
              <a:solidFill>
                <a:srgbClr val="FCE542"/>
              </a:solidFill>
            </a:endParaRPr>
          </a:p>
          <a:p>
            <a:endParaRPr lang="en-US" dirty="0">
              <a:solidFill>
                <a:srgbClr val="00800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 name="Picture 13"/>
          <p:cNvPicPr/>
          <p:nvPr/>
        </p:nvPicPr>
        <p:blipFill>
          <a:blip r:embed="rId3"/>
          <a:srcRect/>
          <a:stretch>
            <a:fillRect/>
          </a:stretch>
        </p:blipFill>
        <p:spPr bwMode="auto">
          <a:xfrm>
            <a:off x="2489200" y="1632325"/>
            <a:ext cx="13335000" cy="6667500"/>
          </a:xfrm>
          <a:prstGeom prst="rect">
            <a:avLst/>
          </a:prstGeom>
          <a:solidFill>
            <a:schemeClr val="tx1"/>
          </a:solidFill>
          <a:ln w="9525">
            <a:noFill/>
            <a:miter lim="800000"/>
            <a:headEnd/>
            <a:tailEnd/>
          </a:ln>
        </p:spPr>
      </p:pic>
      <p:sp>
        <p:nvSpPr>
          <p:cNvPr id="47106" name="Rectangle 3"/>
          <p:cNvSpPr>
            <a:spLocks noGrp="1" noChangeArrowheads="1"/>
          </p:cNvSpPr>
          <p:nvPr>
            <p:ph type="title"/>
          </p:nvPr>
        </p:nvSpPr>
        <p:spPr>
          <a:xfrm>
            <a:off x="0" y="0"/>
            <a:ext cx="18288000" cy="1714500"/>
          </a:xfrm>
        </p:spPr>
        <p:txBody>
          <a:bodyPr/>
          <a:lstStyle/>
          <a:p>
            <a:r>
              <a:rPr lang="en-US" sz="6400" b="1" dirty="0" smtClean="0">
                <a:ea typeface="ＭＳ Ｐゴシック" pitchFamily="64" charset="-128"/>
                <a:cs typeface="ＭＳ Ｐゴシック" pitchFamily="64" charset="-128"/>
              </a:rPr>
              <a:t>Annual Deaths Due to Fossil-Fuel and </a:t>
            </a:r>
            <a:r>
              <a:rPr lang="en-US" sz="6400" b="1" dirty="0" err="1" smtClean="0">
                <a:ea typeface="ＭＳ Ｐゴシック" pitchFamily="64" charset="-128"/>
                <a:cs typeface="ＭＳ Ｐゴシック" pitchFamily="64" charset="-128"/>
              </a:rPr>
              <a:t>Biofuel</a:t>
            </a:r>
            <a:r>
              <a:rPr lang="en-US" sz="6400" b="1" dirty="0" smtClean="0">
                <a:ea typeface="ＭＳ Ｐゴシック" pitchFamily="64" charset="-128"/>
                <a:cs typeface="ＭＳ Ｐゴシック" pitchFamily="64" charset="-128"/>
              </a:rPr>
              <a:t> Soot</a:t>
            </a:r>
            <a:endParaRPr lang="en-US" sz="3600" dirty="0" smtClean="0">
              <a:ea typeface="ＭＳ Ｐゴシック" pitchFamily="64" charset="-128"/>
              <a:cs typeface="ＭＳ Ｐゴシック" pitchFamily="64" charset="-128"/>
            </a:endParaRPr>
          </a:p>
        </p:txBody>
      </p:sp>
      <p:sp>
        <p:nvSpPr>
          <p:cNvPr id="18" name="Rectangle 17"/>
          <p:cNvSpPr/>
          <p:nvPr/>
        </p:nvSpPr>
        <p:spPr>
          <a:xfrm>
            <a:off x="0" y="8429350"/>
            <a:ext cx="18288000" cy="1857650"/>
          </a:xfrm>
          <a:prstGeom prst="rect">
            <a:avLst/>
          </a:prstGeom>
        </p:spPr>
        <p:txBody>
          <a:bodyPr wrap="square" lIns="163284" tIns="81642" rIns="163284" bIns="81642">
            <a:spAutoFit/>
          </a:bodyPr>
          <a:lstStyle/>
          <a:p>
            <a:r>
              <a:rPr lang="en-US" sz="5500" dirty="0" smtClean="0">
                <a:solidFill>
                  <a:srgbClr val="FFFF00"/>
                </a:solidFill>
              </a:rPr>
              <a:t>Deaths due to BF soot (1.5 million/yr) ~7 times those due to FF soot (200,000/yr)</a:t>
            </a:r>
            <a:endParaRPr lang="en-US" sz="5500" dirty="0">
              <a:solidFill>
                <a:srgbClr val="FFFF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0" y="0"/>
            <a:ext cx="18288000" cy="1714500"/>
          </a:xfrm>
        </p:spPr>
        <p:txBody>
          <a:bodyPr/>
          <a:lstStyle/>
          <a:p>
            <a:r>
              <a:rPr lang="en-US" dirty="0" smtClean="0">
                <a:ea typeface="ＭＳ Ｐゴシック" pitchFamily="-106" charset="-128"/>
                <a:cs typeface="ＭＳ Ｐゴシック" pitchFamily="-106" charset="-128"/>
              </a:rPr>
              <a:t>Effects of Rerouting Flights Around Arctic Circle</a:t>
            </a:r>
            <a:endParaRPr lang="en-US" dirty="0">
              <a:ea typeface="ＭＳ Ｐゴシック" pitchFamily="-106" charset="-128"/>
              <a:cs typeface="ＭＳ Ｐゴシック" pitchFamily="-106" charset="-128"/>
            </a:endParaRPr>
          </a:p>
        </p:txBody>
      </p:sp>
      <p:sp>
        <p:nvSpPr>
          <p:cNvPr id="48130" name="Rectangle 3"/>
          <p:cNvSpPr>
            <a:spLocks noGrp="1" noChangeArrowheads="1"/>
          </p:cNvSpPr>
          <p:nvPr>
            <p:ph type="body" idx="1"/>
          </p:nvPr>
        </p:nvSpPr>
        <p:spPr>
          <a:xfrm>
            <a:off x="0" y="1293189"/>
            <a:ext cx="18288000" cy="1370514"/>
          </a:xfrm>
        </p:spPr>
        <p:txBody>
          <a:bodyPr>
            <a:normAutofit/>
          </a:bodyPr>
          <a:lstStyle/>
          <a:p>
            <a:pPr>
              <a:spcBef>
                <a:spcPct val="0"/>
              </a:spcBef>
              <a:buFont typeface="Helvetica CY" pitchFamily="-106" charset="-52"/>
              <a:buNone/>
            </a:pPr>
            <a:r>
              <a:rPr lang="en-US" sz="3600" dirty="0" smtClean="0">
                <a:solidFill>
                  <a:srgbClr val="FFFF00"/>
                </a:solidFill>
                <a:ea typeface="ＭＳ Ｐゴシック" pitchFamily="-106" charset="-128"/>
                <a:cs typeface="ＭＳ Ｐゴシック" pitchFamily="-106" charset="-128"/>
              </a:rPr>
              <a:t>Reroute </a:t>
            </a:r>
            <a:r>
              <a:rPr lang="en-US" sz="3600" dirty="0">
                <a:solidFill>
                  <a:srgbClr val="FFFF00"/>
                </a:solidFill>
                <a:ea typeface="ＭＳ Ｐゴシック" pitchFamily="-106" charset="-128"/>
                <a:cs typeface="ＭＳ Ｐゴシック" pitchFamily="-106" charset="-128"/>
              </a:rPr>
              <a:t>flights &gt;500 mi, &gt;50 seats, and</a:t>
            </a:r>
            <a:r>
              <a:rPr lang="en-US" sz="3600" dirty="0" smtClean="0">
                <a:solidFill>
                  <a:srgbClr val="FFFF00"/>
                </a:solidFill>
                <a:ea typeface="ＭＳ Ｐゴシック" pitchFamily="-106" charset="-128"/>
                <a:cs typeface="ＭＳ Ｐゴシック" pitchFamily="-106" charset="-128"/>
              </a:rPr>
              <a:t> </a:t>
            </a:r>
            <a:r>
              <a:rPr lang="en-US" sz="3600" dirty="0" err="1" smtClean="0">
                <a:solidFill>
                  <a:srgbClr val="FFFF00"/>
                </a:solidFill>
                <a:ea typeface="ＭＳ Ｐゴシック" pitchFamily="-106" charset="-128"/>
                <a:cs typeface="ＭＳ Ｐゴシック" pitchFamily="-106" charset="-128"/>
              </a:rPr>
              <a:t>origin+destination</a:t>
            </a:r>
            <a:r>
              <a:rPr lang="en-US" sz="3600" dirty="0" smtClean="0">
                <a:solidFill>
                  <a:srgbClr val="FFFF00"/>
                </a:solidFill>
                <a:ea typeface="ＭＳ Ｐゴシック" pitchFamily="-106" charset="-128"/>
                <a:cs typeface="ＭＳ Ｐゴシック" pitchFamily="-106" charset="-128"/>
              </a:rPr>
              <a:t> </a:t>
            </a:r>
            <a:r>
              <a:rPr lang="en-US" sz="3600" dirty="0">
                <a:solidFill>
                  <a:srgbClr val="FFFF00"/>
                </a:solidFill>
                <a:ea typeface="ＭＳ Ｐゴシック" pitchFamily="-106" charset="-128"/>
                <a:cs typeface="ＭＳ Ｐゴシック" pitchFamily="-106" charset="-128"/>
              </a:rPr>
              <a:t>airports below Arctic Circle. </a:t>
            </a:r>
          </a:p>
          <a:p>
            <a:pPr>
              <a:spcBef>
                <a:spcPct val="0"/>
              </a:spcBef>
              <a:buFont typeface="Helvetica CY" pitchFamily="-106" charset="-52"/>
              <a:buNone/>
            </a:pPr>
            <a:endParaRPr lang="en-US" dirty="0">
              <a:solidFill>
                <a:srgbClr val="FF0000"/>
              </a:solidFill>
              <a:ea typeface="ＭＳ Ｐゴシック" pitchFamily="-106" charset="-128"/>
              <a:cs typeface="ＭＳ Ｐゴシック" pitchFamily="-106" charset="-128"/>
            </a:endParaRPr>
          </a:p>
        </p:txBody>
      </p:sp>
      <p:pic>
        <p:nvPicPr>
          <p:cNvPr id="48131" name="Picture 4"/>
          <p:cNvPicPr>
            <a:picLocks noChangeAspect="1"/>
          </p:cNvPicPr>
          <p:nvPr/>
        </p:nvPicPr>
        <p:blipFill>
          <a:blip r:embed="rId2"/>
          <a:srcRect/>
          <a:stretch>
            <a:fillRect/>
          </a:stretch>
        </p:blipFill>
        <p:spPr bwMode="auto">
          <a:xfrm>
            <a:off x="3521101" y="2262867"/>
            <a:ext cx="10408920" cy="7528560"/>
          </a:xfrm>
          <a:prstGeom prst="rect">
            <a:avLst/>
          </a:prstGeom>
          <a:noFill/>
          <a:ln w="9525">
            <a:noFill/>
            <a:miter lim="800000"/>
            <a:headEnd/>
            <a:tailEnd/>
          </a:ln>
        </p:spPr>
      </p:pic>
      <p:sp>
        <p:nvSpPr>
          <p:cNvPr id="48132" name="Rectangle 1"/>
          <p:cNvSpPr>
            <a:spLocks noChangeArrowheads="1"/>
          </p:cNvSpPr>
          <p:nvPr/>
        </p:nvSpPr>
        <p:spPr bwMode="auto">
          <a:xfrm>
            <a:off x="14247351" y="5574338"/>
            <a:ext cx="4040649" cy="1149764"/>
          </a:xfrm>
          <a:prstGeom prst="rect">
            <a:avLst/>
          </a:prstGeom>
          <a:noFill/>
          <a:ln w="9525">
            <a:noFill/>
            <a:miter lim="800000"/>
            <a:headEnd/>
            <a:tailEnd/>
          </a:ln>
        </p:spPr>
        <p:txBody>
          <a:bodyPr wrap="square" lIns="163284" tIns="81642" rIns="163284" bIns="81642">
            <a:prstTxWarp prst="textNoShape">
              <a:avLst/>
            </a:prstTxWarp>
            <a:spAutoFit/>
          </a:bodyPr>
          <a:lstStyle/>
          <a:p>
            <a:r>
              <a:rPr lang="en-US" dirty="0">
                <a:solidFill>
                  <a:srgbClr val="FFFF00"/>
                </a:solidFill>
              </a:rPr>
              <a:t>Number of cross-polar flights 2004-2010</a:t>
            </a:r>
          </a:p>
        </p:txBody>
      </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3"/>
          <p:cNvSpPr>
            <a:spLocks noGrp="1" noChangeArrowheads="1"/>
          </p:cNvSpPr>
          <p:nvPr>
            <p:ph type="title"/>
          </p:nvPr>
        </p:nvSpPr>
        <p:spPr>
          <a:xfrm>
            <a:off x="0" y="0"/>
            <a:ext cx="18288000" cy="1714500"/>
          </a:xfrm>
        </p:spPr>
        <p:txBody>
          <a:bodyPr/>
          <a:lstStyle/>
          <a:p>
            <a:r>
              <a:rPr lang="en-US" sz="6400" b="1" dirty="0" smtClean="0">
                <a:ea typeface="ＭＳ Ｐゴシック" pitchFamily="64" charset="-128"/>
                <a:cs typeface="ＭＳ Ｐゴシック" pitchFamily="64" charset="-128"/>
              </a:rPr>
              <a:t>Rerouting One Flight (Frankfurt to Anchorage)</a:t>
            </a:r>
            <a:endParaRPr lang="en-US" sz="3600" dirty="0" smtClean="0">
              <a:ea typeface="ＭＳ Ｐゴシック" pitchFamily="64" charset="-128"/>
              <a:cs typeface="ＭＳ Ｐゴシック" pitchFamily="64" charset="-128"/>
            </a:endParaRPr>
          </a:p>
        </p:txBody>
      </p:sp>
      <p:pic>
        <p:nvPicPr>
          <p:cNvPr id="5" name="Picture 4"/>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57200" y="1254125"/>
            <a:ext cx="17149933" cy="8229600"/>
          </a:xfrm>
          <a:prstGeom prst="rect">
            <a:avLst/>
          </a:prstGeom>
          <a:noFill/>
        </p:spPr>
      </p:pic>
      <p:sp>
        <p:nvSpPr>
          <p:cNvPr id="6" name="Rectangle 3"/>
          <p:cNvSpPr>
            <a:spLocks noChangeArrowheads="1"/>
          </p:cNvSpPr>
          <p:nvPr/>
        </p:nvSpPr>
        <p:spPr bwMode="auto">
          <a:xfrm>
            <a:off x="14234943" y="9568124"/>
            <a:ext cx="4053057" cy="718876"/>
          </a:xfrm>
          <a:prstGeom prst="rect">
            <a:avLst/>
          </a:prstGeom>
          <a:noFill/>
          <a:ln w="9525">
            <a:noFill/>
            <a:miter lim="800000"/>
            <a:headEnd/>
            <a:tailEnd/>
          </a:ln>
        </p:spPr>
        <p:txBody>
          <a:bodyPr wrap="none" lIns="163284" tIns="81642" rIns="163284" bIns="81642">
            <a:prstTxWarp prst="textNoShape">
              <a:avLst/>
            </a:prstTxWarp>
            <a:spAutoFit/>
          </a:bodyPr>
          <a:lstStyle/>
          <a:p>
            <a:r>
              <a:rPr lang="en-US" sz="3600" dirty="0" smtClean="0">
                <a:solidFill>
                  <a:srgbClr val="FF5859"/>
                </a:solidFill>
              </a:rPr>
              <a:t>Cooper et al. (2011)</a:t>
            </a:r>
            <a:endParaRPr lang="en-US" dirty="0">
              <a:solidFill>
                <a:srgbClr val="FF5859"/>
              </a:solidFill>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469818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3"/>
          <p:cNvSpPr>
            <a:spLocks noGrp="1" noChangeArrowheads="1"/>
          </p:cNvSpPr>
          <p:nvPr>
            <p:ph type="title"/>
          </p:nvPr>
        </p:nvSpPr>
        <p:spPr>
          <a:xfrm>
            <a:off x="0" y="0"/>
            <a:ext cx="18288000" cy="1714500"/>
          </a:xfrm>
        </p:spPr>
        <p:txBody>
          <a:bodyPr/>
          <a:lstStyle/>
          <a:p>
            <a:r>
              <a:rPr lang="en-US" sz="6400" b="1" dirty="0" smtClean="0">
                <a:ea typeface="ＭＳ Ｐゴシック" pitchFamily="64" charset="-128"/>
                <a:cs typeface="ＭＳ Ｐゴシック" pitchFamily="64" charset="-128"/>
              </a:rPr>
              <a:t>Rerouting 2006 Cross-Arctic Flights (40,399)</a:t>
            </a:r>
            <a:endParaRPr lang="en-US" sz="3600" dirty="0" smtClean="0">
              <a:ea typeface="ＭＳ Ｐゴシック" pitchFamily="64" charset="-128"/>
              <a:cs typeface="ＭＳ Ｐゴシック" pitchFamily="64" charset="-128"/>
            </a:endParaRPr>
          </a:p>
        </p:txBody>
      </p:sp>
      <p:sp>
        <p:nvSpPr>
          <p:cNvPr id="6" name="Rectangle 3"/>
          <p:cNvSpPr>
            <a:spLocks noChangeArrowheads="1"/>
          </p:cNvSpPr>
          <p:nvPr/>
        </p:nvSpPr>
        <p:spPr bwMode="auto">
          <a:xfrm>
            <a:off x="13885088" y="9568124"/>
            <a:ext cx="4402912" cy="718876"/>
          </a:xfrm>
          <a:prstGeom prst="rect">
            <a:avLst/>
          </a:prstGeom>
          <a:noFill/>
          <a:ln w="9525">
            <a:noFill/>
            <a:miter lim="800000"/>
            <a:headEnd/>
            <a:tailEnd/>
          </a:ln>
        </p:spPr>
        <p:txBody>
          <a:bodyPr wrap="none" lIns="163284" tIns="81642" rIns="163284" bIns="81642">
            <a:prstTxWarp prst="textNoShape">
              <a:avLst/>
            </a:prstTxWarp>
            <a:spAutoFit/>
          </a:bodyPr>
          <a:lstStyle/>
          <a:p>
            <a:r>
              <a:rPr lang="en-US" sz="3600" dirty="0" smtClean="0">
                <a:solidFill>
                  <a:srgbClr val="FF5859"/>
                </a:solidFill>
              </a:rPr>
              <a:t>Jacobson et al. (2011)</a:t>
            </a:r>
            <a:endParaRPr lang="en-US" dirty="0">
              <a:solidFill>
                <a:srgbClr val="FF5859"/>
              </a:solidFill>
            </a:endParaRPr>
          </a:p>
        </p:txBody>
      </p:sp>
      <p:pic>
        <p:nvPicPr>
          <p:cNvPr id="7" name="Picture 6"/>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0" y="3157855"/>
            <a:ext cx="9144000" cy="4373946"/>
          </a:xfrm>
          <a:prstGeom prst="rect">
            <a:avLst/>
          </a:prstGeom>
          <a:solidFill>
            <a:schemeClr val="tx1"/>
          </a:solidFill>
          <a:ln>
            <a:noFill/>
          </a:ln>
        </p:spPr>
      </p:pic>
      <p:pic>
        <p:nvPicPr>
          <p:cNvPr id="8" name="Picture 7"/>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144000" y="3153092"/>
            <a:ext cx="9144000" cy="4389665"/>
          </a:xfrm>
          <a:prstGeom prst="rect">
            <a:avLst/>
          </a:prstGeom>
          <a:solidFill>
            <a:schemeClr val="tx1"/>
          </a:solidFill>
          <a:ln>
            <a:noFill/>
          </a:ln>
        </p:spPr>
      </p:pic>
      <p:sp>
        <p:nvSpPr>
          <p:cNvPr id="2" name="Rectangle 1"/>
          <p:cNvSpPr/>
          <p:nvPr/>
        </p:nvSpPr>
        <p:spPr>
          <a:xfrm>
            <a:off x="3087524" y="7899112"/>
            <a:ext cx="12838276" cy="769441"/>
          </a:xfrm>
          <a:prstGeom prst="rect">
            <a:avLst/>
          </a:prstGeom>
        </p:spPr>
        <p:txBody>
          <a:bodyPr wrap="square">
            <a:spAutoFit/>
          </a:bodyPr>
          <a:lstStyle/>
          <a:p>
            <a:r>
              <a:rPr lang="en-US" sz="4400" dirty="0" smtClean="0">
                <a:solidFill>
                  <a:srgbClr val="FFFF00"/>
                </a:solidFill>
              </a:rPr>
              <a:t>Before												After</a:t>
            </a:r>
            <a:r>
              <a:rPr lang="en-US" dirty="0" smtClean="0">
                <a:solidFill>
                  <a:srgbClr val="FFFF00"/>
                </a:solidFill>
              </a:rPr>
              <a:t>	</a:t>
            </a:r>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3696220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3"/>
          <p:cNvSpPr>
            <a:spLocks noGrp="1" noChangeArrowheads="1"/>
          </p:cNvSpPr>
          <p:nvPr>
            <p:ph type="title"/>
          </p:nvPr>
        </p:nvSpPr>
        <p:spPr>
          <a:xfrm>
            <a:off x="0" y="0"/>
            <a:ext cx="18288000" cy="1714500"/>
          </a:xfrm>
        </p:spPr>
        <p:txBody>
          <a:bodyPr/>
          <a:lstStyle/>
          <a:p>
            <a:r>
              <a:rPr lang="en-US" sz="6400" b="1" dirty="0" smtClean="0">
                <a:ea typeface="ＭＳ Ｐゴシック" pitchFamily="64" charset="-128"/>
                <a:cs typeface="ＭＳ Ｐゴシック" pitchFamily="64" charset="-128"/>
              </a:rPr>
              <a:t>Global Modeled Temperature Change Due to Rerouting Over 22 years</a:t>
            </a:r>
            <a:endParaRPr lang="en-US" sz="3600" dirty="0" smtClean="0">
              <a:ea typeface="ＭＳ Ｐゴシック" pitchFamily="64" charset="-128"/>
              <a:cs typeface="ＭＳ Ｐゴシック" pitchFamily="64" charset="-128"/>
            </a:endParaRPr>
          </a:p>
        </p:txBody>
      </p:sp>
      <p:sp>
        <p:nvSpPr>
          <p:cNvPr id="6" name="Rectangle 3"/>
          <p:cNvSpPr>
            <a:spLocks noChangeArrowheads="1"/>
          </p:cNvSpPr>
          <p:nvPr/>
        </p:nvSpPr>
        <p:spPr bwMode="auto">
          <a:xfrm>
            <a:off x="13885088" y="9568124"/>
            <a:ext cx="4402912" cy="718876"/>
          </a:xfrm>
          <a:prstGeom prst="rect">
            <a:avLst/>
          </a:prstGeom>
          <a:noFill/>
          <a:ln w="9525">
            <a:noFill/>
            <a:miter lim="800000"/>
            <a:headEnd/>
            <a:tailEnd/>
          </a:ln>
        </p:spPr>
        <p:txBody>
          <a:bodyPr wrap="none" lIns="163284" tIns="81642" rIns="163284" bIns="81642">
            <a:prstTxWarp prst="textNoShape">
              <a:avLst/>
            </a:prstTxWarp>
            <a:spAutoFit/>
          </a:bodyPr>
          <a:lstStyle/>
          <a:p>
            <a:r>
              <a:rPr lang="en-US" sz="3600" dirty="0" smtClean="0">
                <a:solidFill>
                  <a:srgbClr val="FF5859"/>
                </a:solidFill>
              </a:rPr>
              <a:t>Jacobson et al. (2011)</a:t>
            </a:r>
            <a:endParaRPr lang="en-US" dirty="0">
              <a:solidFill>
                <a:srgbClr val="FF5859"/>
              </a:solidFill>
            </a:endParaRPr>
          </a:p>
        </p:txBody>
      </p:sp>
      <p:pic>
        <p:nvPicPr>
          <p:cNvPr id="9" name="Picture 8"/>
          <p:cNvPicPr>
            <a:picLocks noChangeAspect="1"/>
          </p:cNvPicPr>
          <p:nvPr/>
        </p:nvPicPr>
        <p:blipFill>
          <a:blip r:embed="rId3">
            <a:alphaModFix/>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0" y="2667000"/>
            <a:ext cx="10607040" cy="54864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pic>
      <p:pic>
        <p:nvPicPr>
          <p:cNvPr id="10" name="Picture 9"/>
          <p:cNvPicPr>
            <a:picLocks noChangeAspect="1"/>
          </p:cNvPicPr>
          <p:nvPr/>
        </p:nvPicPr>
        <p:blipFill>
          <a:blip r:embed="rId4"/>
          <a:srcRect/>
          <a:stretch>
            <a:fillRect/>
          </a:stretch>
        </p:blipFill>
        <p:spPr bwMode="auto">
          <a:xfrm>
            <a:off x="10048883" y="2615666"/>
            <a:ext cx="8239117" cy="5486400"/>
          </a:xfrm>
          <a:prstGeom prst="rect">
            <a:avLst/>
          </a:prstGeom>
          <a:noFill/>
          <a:ln w="9525">
            <a:noFill/>
            <a:miter lim="800000"/>
            <a:headEnd/>
            <a:tailEnd/>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3918853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60400" y="0"/>
            <a:ext cx="16332200" cy="1143000"/>
          </a:xfrm>
        </p:spPr>
        <p:txBody>
          <a:bodyPr/>
          <a:lstStyle/>
          <a:p>
            <a:r>
              <a:rPr lang="en-US" sz="6400" dirty="0" smtClean="0">
                <a:solidFill>
                  <a:srgbClr val="FFFF00"/>
                </a:solidFill>
                <a:ea typeface="ＭＳ Ｐゴシック" pitchFamily="16" charset="-128"/>
                <a:cs typeface="ＭＳ Ｐゴシック" pitchFamily="16" charset="-128"/>
              </a:rPr>
              <a:t>Summary</a:t>
            </a:r>
            <a:endParaRPr lang="en-US" dirty="0">
              <a:solidFill>
                <a:srgbClr val="FFFF00"/>
              </a:solidFill>
              <a:ea typeface="ＭＳ Ｐゴシック" pitchFamily="16" charset="-128"/>
              <a:cs typeface="ＭＳ Ｐゴシック" pitchFamily="16" charset="-128"/>
            </a:endParaRPr>
          </a:p>
        </p:txBody>
      </p:sp>
      <p:sp>
        <p:nvSpPr>
          <p:cNvPr id="53251" name="Rectangle 3"/>
          <p:cNvSpPr>
            <a:spLocks noGrp="1" noChangeArrowheads="1"/>
          </p:cNvSpPr>
          <p:nvPr>
            <p:ph type="body" idx="1"/>
          </p:nvPr>
        </p:nvSpPr>
        <p:spPr>
          <a:xfrm>
            <a:off x="330200" y="1066799"/>
            <a:ext cx="17957800" cy="8968867"/>
          </a:xfrm>
        </p:spPr>
        <p:txBody>
          <a:bodyPr>
            <a:normAutofit fontScale="77500" lnSpcReduction="20000"/>
          </a:bodyPr>
          <a:lstStyle/>
          <a:p>
            <a:pPr marL="3175" indent="-3175" algn="just">
              <a:lnSpc>
                <a:spcPct val="90000"/>
              </a:lnSpc>
              <a:buFontTx/>
              <a:buNone/>
              <a:tabLst>
                <a:tab pos="3082925" algn="l"/>
                <a:tab pos="4916488" algn="l"/>
              </a:tabLst>
            </a:pPr>
            <a:r>
              <a:rPr lang="en-US" sz="5935" dirty="0" smtClean="0">
                <a:ea typeface="ＭＳ Ｐゴシック" pitchFamily="64" charset="-128"/>
                <a:cs typeface="ＭＳ Ｐゴシック" pitchFamily="64" charset="-128"/>
              </a:rPr>
              <a:t>FSBSG soot may be the second-leading cause of global warming behind CO</a:t>
            </a:r>
            <a:r>
              <a:rPr lang="en-US" sz="5935" baseline="-25000" dirty="0" smtClean="0">
                <a:ea typeface="ＭＳ Ｐゴシック" pitchFamily="64" charset="-128"/>
                <a:cs typeface="ＭＳ Ｐゴシック" pitchFamily="64" charset="-128"/>
              </a:rPr>
              <a:t>2</a:t>
            </a:r>
            <a:r>
              <a:rPr lang="en-US" sz="5935" dirty="0" smtClean="0">
                <a:ea typeface="ＭＳ Ｐゴシック" pitchFamily="64" charset="-128"/>
                <a:cs typeface="ＭＳ Ｐゴシック" pitchFamily="64" charset="-128"/>
              </a:rPr>
              <a:t> and ahead of CH</a:t>
            </a:r>
            <a:r>
              <a:rPr lang="en-US" sz="5935" baseline="-25000" dirty="0" smtClean="0">
                <a:ea typeface="ＭＳ Ｐゴシック" pitchFamily="64" charset="-128"/>
                <a:cs typeface="ＭＳ Ｐゴシック" pitchFamily="64" charset="-128"/>
              </a:rPr>
              <a:t>4</a:t>
            </a:r>
            <a:r>
              <a:rPr lang="en-US" sz="5935" dirty="0" smtClean="0">
                <a:ea typeface="ＭＳ Ｐゴシック" pitchFamily="64" charset="-128"/>
                <a:cs typeface="ＭＳ Ｐゴシック" pitchFamily="64" charset="-128"/>
              </a:rPr>
              <a:t>. FS causes 3 </a:t>
            </a:r>
            <a:r>
              <a:rPr lang="en-US" sz="5935" dirty="0" err="1" smtClean="0">
                <a:ea typeface="ＭＳ Ｐゴシック" pitchFamily="64" charset="-128"/>
                <a:cs typeface="ＭＳ Ｐゴシック" pitchFamily="64" charset="-128"/>
              </a:rPr>
              <a:t>x</a:t>
            </a:r>
            <a:r>
              <a:rPr lang="en-US" sz="5935" dirty="0" smtClean="0">
                <a:ea typeface="ＭＳ Ｐゴシック" pitchFamily="64" charset="-128"/>
                <a:cs typeface="ＭＳ Ｐゴシック" pitchFamily="64" charset="-128"/>
              </a:rPr>
              <a:t> the warming of BSG, but BSG causes ~7x more deaths than FS.</a:t>
            </a:r>
          </a:p>
          <a:p>
            <a:pPr marL="3175" indent="-3175" algn="just">
              <a:lnSpc>
                <a:spcPct val="90000"/>
              </a:lnSpc>
              <a:buFontTx/>
              <a:buNone/>
              <a:tabLst>
                <a:tab pos="3082925" algn="l"/>
                <a:tab pos="4916488" algn="l"/>
              </a:tabLst>
            </a:pPr>
            <a:endParaRPr lang="en-US" sz="5935" dirty="0" smtClean="0">
              <a:ea typeface="ＭＳ Ｐゴシック" pitchFamily="64" charset="-128"/>
              <a:cs typeface="ＭＳ Ｐゴシック" pitchFamily="64" charset="-128"/>
            </a:endParaRPr>
          </a:p>
          <a:p>
            <a:pPr marL="3175" indent="-3175" algn="just">
              <a:lnSpc>
                <a:spcPct val="90000"/>
              </a:lnSpc>
              <a:buFontTx/>
              <a:buNone/>
              <a:tabLst>
                <a:tab pos="3082925" algn="l"/>
                <a:tab pos="4916488" algn="l"/>
              </a:tabLst>
            </a:pPr>
            <a:r>
              <a:rPr lang="en-US" sz="5935" dirty="0" smtClean="0">
                <a:ea typeface="ＭＳ Ｐゴシック" pitchFamily="64" charset="-128"/>
                <a:cs typeface="ＭＳ Ｐゴシック" pitchFamily="64" charset="-128"/>
              </a:rPr>
              <a:t>Strong warming mainly due to cloud absorption effect, </a:t>
            </a:r>
            <a:r>
              <a:rPr lang="en-US" sz="5935" dirty="0" err="1" smtClean="0">
                <a:ea typeface="ＭＳ Ｐゴシック" pitchFamily="64" charset="-128"/>
                <a:cs typeface="ＭＳ Ｐゴシック" pitchFamily="64" charset="-128"/>
              </a:rPr>
              <a:t>semidirect</a:t>
            </a:r>
            <a:r>
              <a:rPr lang="en-US" sz="5935" dirty="0" smtClean="0">
                <a:ea typeface="ＭＳ Ｐゴシック" pitchFamily="64" charset="-128"/>
                <a:cs typeface="ＭＳ Ｐゴシック" pitchFamily="64" charset="-128"/>
              </a:rPr>
              <a:t> effect, internal mixing of aerosol, snow absorption effect, and feedback to water evaporation.</a:t>
            </a:r>
          </a:p>
          <a:p>
            <a:pPr marL="3175" indent="-3175" algn="just">
              <a:lnSpc>
                <a:spcPct val="90000"/>
              </a:lnSpc>
              <a:buFontTx/>
              <a:buNone/>
              <a:tabLst>
                <a:tab pos="3082925" algn="l"/>
                <a:tab pos="4916488" algn="l"/>
              </a:tabLst>
            </a:pPr>
            <a:endParaRPr lang="en-US" sz="5935" dirty="0" smtClean="0">
              <a:ea typeface="ＭＳ Ｐゴシック" pitchFamily="64" charset="-128"/>
              <a:cs typeface="ＭＳ Ｐゴシック" pitchFamily="64" charset="-128"/>
            </a:endParaRPr>
          </a:p>
          <a:p>
            <a:pPr marL="3175" indent="-3175" algn="just">
              <a:lnSpc>
                <a:spcPct val="90000"/>
              </a:lnSpc>
              <a:buFontTx/>
              <a:buNone/>
              <a:tabLst>
                <a:tab pos="3082925" algn="l"/>
                <a:tab pos="4916488" algn="l"/>
              </a:tabLst>
            </a:pPr>
            <a:r>
              <a:rPr lang="en-US" sz="5935" dirty="0" smtClean="0">
                <a:ea typeface="ＭＳ Ｐゴシック" pitchFamily="64" charset="-128"/>
                <a:cs typeface="ＭＳ Ｐゴシック" pitchFamily="64" charset="-128"/>
              </a:rPr>
              <a:t>Net global warming (0.7-0.8 K) appears due to gross warming from FF GHGs (2-2.4 K) and FSBSG (0.4-0.7 K) offset by cooling due to non-FSBSG aerosol particles (-1.7 to -2.3 K). FS and FSBSG may contribute to 13-16% and 17-23% of gross warming due to atmospheric pollutants.</a:t>
            </a:r>
          </a:p>
          <a:p>
            <a:pPr marL="3175" indent="-3175" algn="just">
              <a:lnSpc>
                <a:spcPct val="90000"/>
              </a:lnSpc>
              <a:buFontTx/>
              <a:buNone/>
              <a:tabLst>
                <a:tab pos="3082925" algn="l"/>
                <a:tab pos="4916488" algn="l"/>
              </a:tabLst>
            </a:pPr>
            <a:endParaRPr lang="en-US" sz="5935" dirty="0" smtClean="0">
              <a:ea typeface="ＭＳ Ｐゴシック" pitchFamily="64" charset="-128"/>
              <a:cs typeface="ＭＳ Ｐゴシック" pitchFamily="64" charset="-128"/>
            </a:endParaRPr>
          </a:p>
          <a:p>
            <a:pPr marL="3175" indent="-3175" algn="just">
              <a:lnSpc>
                <a:spcPct val="90000"/>
              </a:lnSpc>
              <a:buFontTx/>
              <a:buNone/>
              <a:tabLst>
                <a:tab pos="3082925" algn="l"/>
                <a:tab pos="4916488" algn="l"/>
              </a:tabLst>
            </a:pPr>
            <a:r>
              <a:rPr lang="en-US" sz="5935" dirty="0" smtClean="0">
                <a:ea typeface="ＭＳ Ｐゴシック" pitchFamily="64" charset="-128"/>
                <a:cs typeface="ＭＳ Ｐゴシック" pitchFamily="64" charset="-128"/>
              </a:rPr>
              <a:t>Control of FS, FSBSG is fastest method of reducing Arctic loss</a:t>
            </a:r>
          </a:p>
          <a:p>
            <a:pPr marL="3175" indent="-3175" algn="just">
              <a:lnSpc>
                <a:spcPct val="90000"/>
              </a:lnSpc>
              <a:buFontTx/>
              <a:buNone/>
              <a:tabLst>
                <a:tab pos="3082925" algn="l"/>
                <a:tab pos="4916488" algn="l"/>
              </a:tabLst>
            </a:pPr>
            <a:r>
              <a:rPr lang="en-US" sz="5400" dirty="0" err="1" smtClean="0">
                <a:ea typeface="ＭＳ Ｐゴシック" pitchFamily="64" charset="-128"/>
                <a:cs typeface="ＭＳ Ｐゴシック" pitchFamily="64" charset="-128"/>
              </a:rPr>
              <a:t>www.stanford.edu/group/efmh/jacobson/Articles/VIII/controlfossilfuel.html</a:t>
            </a:r>
            <a:endParaRPr lang="en-US" sz="5400" dirty="0" smtClean="0">
              <a:solidFill>
                <a:srgbClr val="0000FF"/>
              </a:solidFill>
              <a:ea typeface="ＭＳ Ｐゴシック" pitchFamily="16" charset="-128"/>
              <a:cs typeface="ＭＳ Ｐゴシック" pitchFamily="16" charset="-128"/>
            </a:endParaRPr>
          </a:p>
          <a:p>
            <a:pPr marL="5670" indent="-5670" algn="just">
              <a:lnSpc>
                <a:spcPct val="90000"/>
              </a:lnSpc>
              <a:buNone/>
              <a:tabLst>
                <a:tab pos="5505179" algn="l"/>
                <a:tab pos="8779373" algn="l"/>
              </a:tabLst>
            </a:pPr>
            <a:endParaRPr lang="en-US" sz="4300" dirty="0" smtClean="0">
              <a:solidFill>
                <a:srgbClr val="0000FF"/>
              </a:solidFill>
              <a:ea typeface="ＭＳ Ｐゴシック" pitchFamily="16" charset="-128"/>
              <a:cs typeface="ＭＳ Ｐゴシック" pitchFamily="16" charset="-128"/>
            </a:endParaRPr>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3072</TotalTime>
  <Words>1912</Words>
  <Application>Microsoft Macintosh PowerPoint</Application>
  <PresentationFormat>Custom</PresentationFormat>
  <Paragraphs>169</Paragraphs>
  <Slides>37</Slides>
  <Notes>28</Notes>
  <HiddenSlides>0</HiddenSlides>
  <MMClips>0</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Office Theme</vt:lpstr>
      <vt:lpstr>Document</vt:lpstr>
      <vt:lpstr>Effects of Black Carbon on Clouds and Climate</vt:lpstr>
      <vt:lpstr>Important Physical Processes Affecting BC Climate Response</vt:lpstr>
      <vt:lpstr>Boomerang Curve Indirect + Cloud Absorption+ Semidirect Effects COD v. AOD Over Biomass Burning in Brazil Sept ‘06</vt:lpstr>
      <vt:lpstr>Smog Over Asia Decreasing Cloudiness</vt:lpstr>
      <vt:lpstr>Heating Rate Due to BC in Middle Cloud Inclusions, Interstitially Between Cloud Particles, and in the Clear Sky</vt:lpstr>
      <vt:lpstr>Heating Rate Due to BC in Contrail Inclusions, Interstitially Between Contrail Particles, and in the Clear Sky</vt:lpstr>
      <vt:lpstr>Slide 7</vt:lpstr>
      <vt:lpstr>Slide 8</vt:lpstr>
      <vt:lpstr>Slide 9</vt:lpstr>
      <vt:lpstr>Cloud Evolution With Versus Without Absorption by BC Inclusions</vt:lpstr>
      <vt:lpstr>Cloud Evolution With Versus Without Absorption by BC Inclusions</vt:lpstr>
      <vt:lpstr>Slide 12</vt:lpstr>
      <vt:lpstr>Modeled (4ox5o) Versus AERONET AAOD</vt:lpstr>
      <vt:lpstr>Modeled vs. OMI and AERONET AAOD </vt:lpstr>
      <vt:lpstr>Modeled Mass Absorption Coefficients and Enhancement Factors</vt:lpstr>
      <vt:lpstr>MAC of BC in Cloud Drop Inclusions</vt:lpstr>
      <vt:lpstr>Modeled vs. Measured Annual Lightning Flash Rate </vt:lpstr>
      <vt:lpstr>Modeled vs. Measured Precipitation</vt:lpstr>
      <vt:lpstr>Modeled vs. Measured Paired in Space Monthly T/Td </vt:lpstr>
      <vt:lpstr>Modeled vs. Measured Sea Ice Area</vt:lpstr>
      <vt:lpstr>Aerosol Size Distributions Two distributions, each with multiple size bins and components per bin </vt:lpstr>
      <vt:lpstr>Imag. Ref. Indices Organic &amp; Black Carbon</vt:lpstr>
      <vt:lpstr>Black Carbon From Fossil- and Bio-fuel Soot</vt:lpstr>
      <vt:lpstr>Black Carbon in Snow and Sea Ice</vt:lpstr>
      <vt:lpstr>Black Carbon Absorption in Clouds</vt:lpstr>
      <vt:lpstr>COD Changes Due to FF+BF Soot + BF gases and to FF Soot Alone</vt:lpstr>
      <vt:lpstr>Surface Air Temperature Changes Due Fossil-Fuel Soot Plus Biofuel Soot and Gases</vt:lpstr>
      <vt:lpstr>Fossil-Fuel Soot and Biofuel Soot &amp; Gas Controls may be Fastest Method of Slowing Global Warming and Saving Arctic Ice</vt:lpstr>
      <vt:lpstr>Slide 29</vt:lpstr>
      <vt:lpstr>Contributors to Global Warming</vt:lpstr>
      <vt:lpstr>Some Climate Response Estimates of BC </vt:lpstr>
      <vt:lpstr>Annual Deaths Due to Fossil-Fuel and Biofuel Soot</vt:lpstr>
      <vt:lpstr>Effects of Rerouting Flights Around Arctic Circle</vt:lpstr>
      <vt:lpstr>Rerouting One Flight (Frankfurt to Anchorage)</vt:lpstr>
      <vt:lpstr>Rerouting 2006 Cross-Arctic Flights (40,399)</vt:lpstr>
      <vt:lpstr>Global Modeled Temperature Change Due to Rerouting Over 22 years</vt:lpstr>
      <vt:lpstr>Summary</vt:lpstr>
    </vt:vector>
  </TitlesOfParts>
  <Company>Duarte Design,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Kyle Borges</dc:creator>
  <cp:lastModifiedBy>Mark Jacobson</cp:lastModifiedBy>
  <cp:revision>242</cp:revision>
  <cp:lastPrinted>2010-12-14T17:16:59Z</cp:lastPrinted>
  <dcterms:created xsi:type="dcterms:W3CDTF">2012-02-17T20:26:39Z</dcterms:created>
  <dcterms:modified xsi:type="dcterms:W3CDTF">2012-02-17T20:30:20Z</dcterms:modified>
</cp:coreProperties>
</file>