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66" r:id="rId2"/>
    <p:sldId id="268" r:id="rId3"/>
    <p:sldId id="269" r:id="rId4"/>
    <p:sldId id="270" r:id="rId5"/>
    <p:sldId id="272" r:id="rId6"/>
    <p:sldId id="271" r:id="rId7"/>
    <p:sldId id="265" r:id="rId8"/>
    <p:sldId id="267" r:id="rId9"/>
    <p:sldId id="258" r:id="rId10"/>
    <p:sldId id="261" r:id="rId11"/>
    <p:sldId id="273" r:id="rId12"/>
    <p:sldId id="260" r:id="rId13"/>
    <p:sldId id="274" r:id="rId14"/>
    <p:sldId id="275" r:id="rId15"/>
    <p:sldId id="262" r:id="rId16"/>
    <p:sldId id="263" r:id="rId17"/>
    <p:sldId id="276" r:id="rId18"/>
    <p:sldId id="264" r:id="rId1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mn-cs"/>
      </a:defRPr>
    </a:lvl5pPr>
    <a:lvl6pPr marL="2286000" algn="l" defTabSz="457200" rtl="0" eaLnBrk="1" latinLnBrk="0" hangingPunct="1">
      <a:defRPr sz="2400" kern="1200">
        <a:solidFill>
          <a:schemeClr val="tx1"/>
        </a:solidFill>
        <a:latin typeface="Times" charset="0"/>
        <a:ea typeface="ＭＳ Ｐゴシック" charset="0"/>
        <a:cs typeface="+mn-cs"/>
      </a:defRPr>
    </a:lvl6pPr>
    <a:lvl7pPr marL="2743200" algn="l" defTabSz="457200" rtl="0" eaLnBrk="1" latinLnBrk="0" hangingPunct="1">
      <a:defRPr sz="2400" kern="1200">
        <a:solidFill>
          <a:schemeClr val="tx1"/>
        </a:solidFill>
        <a:latin typeface="Times" charset="0"/>
        <a:ea typeface="ＭＳ Ｐゴシック" charset="0"/>
        <a:cs typeface="+mn-cs"/>
      </a:defRPr>
    </a:lvl7pPr>
    <a:lvl8pPr marL="3200400" algn="l" defTabSz="457200" rtl="0" eaLnBrk="1" latinLnBrk="0" hangingPunct="1">
      <a:defRPr sz="2400" kern="1200">
        <a:solidFill>
          <a:schemeClr val="tx1"/>
        </a:solidFill>
        <a:latin typeface="Times" charset="0"/>
        <a:ea typeface="ＭＳ Ｐゴシック" charset="0"/>
        <a:cs typeface="+mn-cs"/>
      </a:defRPr>
    </a:lvl8pPr>
    <a:lvl9pPr marL="3657600" algn="l" defTabSz="457200" rtl="0" eaLnBrk="1" latinLnBrk="0" hangingPunct="1">
      <a:defRPr sz="2400" kern="1200">
        <a:solidFill>
          <a:schemeClr val="tx1"/>
        </a:solidFill>
        <a:latin typeface="Times"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87534"/>
    <a:srgbClr val="990E0C"/>
    <a:srgbClr val="FF00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09"/>
  </p:normalViewPr>
  <p:slideViewPr>
    <p:cSldViewPr>
      <p:cViewPr varScale="1">
        <p:scale>
          <a:sx n="97" d="100"/>
          <a:sy n="97" d="100"/>
        </p:scale>
        <p:origin x="100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BBE365B-B168-3F43-864F-A603D035EC73}" type="slidenum">
              <a:rPr lang="en-US"/>
              <a:pPr/>
              <a:t>‹#›</a:t>
            </a:fld>
            <a:endParaRPr lang="en-US"/>
          </a:p>
        </p:txBody>
      </p:sp>
    </p:spTree>
    <p:extLst>
      <p:ext uri="{BB962C8B-B14F-4D97-AF65-F5344CB8AC3E}">
        <p14:creationId xmlns:p14="http://schemas.microsoft.com/office/powerpoint/2010/main" val="2705519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89D1346-0250-5740-8215-2E4AA6E2D9DF}" type="slidenum">
              <a:rPr lang="en-US"/>
              <a:pPr/>
              <a:t>‹#›</a:t>
            </a:fld>
            <a:endParaRPr lang="en-US"/>
          </a:p>
        </p:txBody>
      </p:sp>
    </p:spTree>
    <p:extLst>
      <p:ext uri="{BB962C8B-B14F-4D97-AF65-F5344CB8AC3E}">
        <p14:creationId xmlns:p14="http://schemas.microsoft.com/office/powerpoint/2010/main" val="257560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9F8A353-9BE2-9F4A-A8E1-22E4B04A3EEC}" type="slidenum">
              <a:rPr lang="en-US"/>
              <a:pPr/>
              <a:t>‹#›</a:t>
            </a:fld>
            <a:endParaRPr lang="en-US"/>
          </a:p>
        </p:txBody>
      </p:sp>
    </p:spTree>
    <p:extLst>
      <p:ext uri="{BB962C8B-B14F-4D97-AF65-F5344CB8AC3E}">
        <p14:creationId xmlns:p14="http://schemas.microsoft.com/office/powerpoint/2010/main" val="533560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38600D9-203D-B648-8DEF-D32134BE8C4B}" type="slidenum">
              <a:rPr lang="en-US"/>
              <a:pPr/>
              <a:t>‹#›</a:t>
            </a:fld>
            <a:endParaRPr lang="en-US"/>
          </a:p>
        </p:txBody>
      </p:sp>
    </p:spTree>
    <p:extLst>
      <p:ext uri="{BB962C8B-B14F-4D97-AF65-F5344CB8AC3E}">
        <p14:creationId xmlns:p14="http://schemas.microsoft.com/office/powerpoint/2010/main" val="3052957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61E4F19-14C4-9943-98B1-F9A0615588E9}" type="slidenum">
              <a:rPr lang="en-US"/>
              <a:pPr/>
              <a:t>‹#›</a:t>
            </a:fld>
            <a:endParaRPr lang="en-US"/>
          </a:p>
        </p:txBody>
      </p:sp>
    </p:spTree>
    <p:extLst>
      <p:ext uri="{BB962C8B-B14F-4D97-AF65-F5344CB8AC3E}">
        <p14:creationId xmlns:p14="http://schemas.microsoft.com/office/powerpoint/2010/main" val="1011772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901069B-BC03-8847-B032-F63FFFAFCA26}" type="slidenum">
              <a:rPr lang="en-US"/>
              <a:pPr/>
              <a:t>‹#›</a:t>
            </a:fld>
            <a:endParaRPr lang="en-US"/>
          </a:p>
        </p:txBody>
      </p:sp>
    </p:spTree>
    <p:extLst>
      <p:ext uri="{BB962C8B-B14F-4D97-AF65-F5344CB8AC3E}">
        <p14:creationId xmlns:p14="http://schemas.microsoft.com/office/powerpoint/2010/main" val="266403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8B9F978-97FF-E84B-AF28-13F928FC6955}" type="slidenum">
              <a:rPr lang="en-US"/>
              <a:pPr/>
              <a:t>‹#›</a:t>
            </a:fld>
            <a:endParaRPr lang="en-US"/>
          </a:p>
        </p:txBody>
      </p:sp>
    </p:spTree>
    <p:extLst>
      <p:ext uri="{BB962C8B-B14F-4D97-AF65-F5344CB8AC3E}">
        <p14:creationId xmlns:p14="http://schemas.microsoft.com/office/powerpoint/2010/main" val="403256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0FDCFF4-B20F-ED44-9B30-0A9AEFF4FD63}" type="slidenum">
              <a:rPr lang="en-US"/>
              <a:pPr/>
              <a:t>‹#›</a:t>
            </a:fld>
            <a:endParaRPr lang="en-US"/>
          </a:p>
        </p:txBody>
      </p:sp>
    </p:spTree>
    <p:extLst>
      <p:ext uri="{BB962C8B-B14F-4D97-AF65-F5344CB8AC3E}">
        <p14:creationId xmlns:p14="http://schemas.microsoft.com/office/powerpoint/2010/main" val="1226713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5FA1CFE-FF27-674C-BA68-E780B1B53F1F}" type="slidenum">
              <a:rPr lang="en-US"/>
              <a:pPr/>
              <a:t>‹#›</a:t>
            </a:fld>
            <a:endParaRPr lang="en-US"/>
          </a:p>
        </p:txBody>
      </p:sp>
    </p:spTree>
    <p:extLst>
      <p:ext uri="{BB962C8B-B14F-4D97-AF65-F5344CB8AC3E}">
        <p14:creationId xmlns:p14="http://schemas.microsoft.com/office/powerpoint/2010/main" val="307499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A698ED-56E5-B24C-A652-3A32C3193812}" type="slidenum">
              <a:rPr lang="en-US"/>
              <a:pPr/>
              <a:t>‹#›</a:t>
            </a:fld>
            <a:endParaRPr lang="en-US"/>
          </a:p>
        </p:txBody>
      </p:sp>
    </p:spTree>
    <p:extLst>
      <p:ext uri="{BB962C8B-B14F-4D97-AF65-F5344CB8AC3E}">
        <p14:creationId xmlns:p14="http://schemas.microsoft.com/office/powerpoint/2010/main" val="2300521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F45469-1BE4-794E-9B9B-1FDFCAB66709}" type="slidenum">
              <a:rPr lang="en-US"/>
              <a:pPr/>
              <a:t>‹#›</a:t>
            </a:fld>
            <a:endParaRPr lang="en-US"/>
          </a:p>
        </p:txBody>
      </p:sp>
    </p:spTree>
    <p:extLst>
      <p:ext uri="{BB962C8B-B14F-4D97-AF65-F5344CB8AC3E}">
        <p14:creationId xmlns:p14="http://schemas.microsoft.com/office/powerpoint/2010/main" val="1937647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B89C0E7-665F-D743-A476-BFA06F5D3D12}" type="slidenum">
              <a:rPr lang="en-US"/>
              <a:pPr/>
              <a:t>‹#›</a:t>
            </a:fld>
            <a:endParaRPr lang="en-US"/>
          </a:p>
        </p:txBody>
      </p:sp>
    </p:spTree>
    <p:extLst>
      <p:ext uri="{BB962C8B-B14F-4D97-AF65-F5344CB8AC3E}">
        <p14:creationId xmlns:p14="http://schemas.microsoft.com/office/powerpoint/2010/main" val="701794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fld id="{EE709AF0-1A3F-7A44-AF41-D625C55B549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1676400"/>
            <a:ext cx="7772400" cy="1143000"/>
          </a:xfrm>
        </p:spPr>
        <p:txBody>
          <a:bodyPr/>
          <a:lstStyle/>
          <a:p>
            <a:r>
              <a:rPr lang="en-US" sz="2800" b="1">
                <a:solidFill>
                  <a:srgbClr val="990E0C"/>
                </a:solidFill>
              </a:rPr>
              <a:t>Presentation Slides for</a:t>
            </a:r>
            <a:r>
              <a:rPr lang="en-US" sz="3600" b="1">
                <a:solidFill>
                  <a:srgbClr val="0000FF"/>
                </a:solidFill>
              </a:rPr>
              <a:t> </a:t>
            </a:r>
            <a:br>
              <a:rPr lang="en-US" sz="3600" b="1">
                <a:solidFill>
                  <a:srgbClr val="0000FF"/>
                </a:solidFill>
              </a:rPr>
            </a:br>
            <a:r>
              <a:rPr lang="en-US" sz="3600" b="1">
                <a:solidFill>
                  <a:srgbClr val="0000FF"/>
                </a:solidFill>
              </a:rPr>
              <a:t>Atmospheric Pollution:</a:t>
            </a:r>
            <a:br>
              <a:rPr lang="en-US" sz="3600" b="1">
                <a:solidFill>
                  <a:srgbClr val="0000FF"/>
                </a:solidFill>
              </a:rPr>
            </a:br>
            <a:r>
              <a:rPr lang="en-US" sz="3600" b="1">
                <a:solidFill>
                  <a:srgbClr val="0000FF"/>
                </a:solidFill>
              </a:rPr>
              <a:t>History, Science, and Regulation</a:t>
            </a:r>
            <a:br>
              <a:rPr lang="en-US" sz="3600" b="1">
                <a:solidFill>
                  <a:srgbClr val="0000FF"/>
                </a:solidFill>
              </a:rPr>
            </a:br>
            <a:r>
              <a:rPr lang="en-US" sz="3600" b="1">
                <a:solidFill>
                  <a:srgbClr val="0000FF"/>
                </a:solidFill>
              </a:rPr>
              <a:t> </a:t>
            </a:r>
            <a:r>
              <a:rPr lang="en-US" sz="2400" b="1">
                <a:solidFill>
                  <a:srgbClr val="209920"/>
                </a:solidFill>
              </a:rPr>
              <a:t>Chapter 9: Indoor Air  Pollution </a:t>
            </a:r>
            <a:br>
              <a:rPr lang="en-US" sz="2400" b="1">
                <a:solidFill>
                  <a:srgbClr val="209920"/>
                </a:solidFill>
              </a:rPr>
            </a:br>
            <a:br>
              <a:rPr lang="en-US" sz="2400" b="1">
                <a:solidFill>
                  <a:srgbClr val="209920"/>
                </a:solidFill>
              </a:rPr>
            </a:br>
            <a:r>
              <a:rPr lang="en-US" sz="2400" b="1">
                <a:solidFill>
                  <a:srgbClr val="209920"/>
                </a:solidFill>
              </a:rPr>
              <a:t> </a:t>
            </a:r>
            <a:r>
              <a:rPr lang="en-US" sz="2400">
                <a:solidFill>
                  <a:srgbClr val="FF0000"/>
                </a:solidFill>
              </a:rPr>
              <a:t>By Mark Z. Jacobson</a:t>
            </a:r>
            <a:br>
              <a:rPr lang="en-US" sz="2400">
                <a:solidFill>
                  <a:srgbClr val="FF0000"/>
                </a:solidFill>
              </a:rPr>
            </a:br>
            <a:r>
              <a:rPr lang="en-US" sz="2400">
                <a:solidFill>
                  <a:srgbClr val="FF0000"/>
                </a:solidFill>
              </a:rPr>
              <a:t>Cambridge University Press, 399 pp. (2002)</a:t>
            </a:r>
            <a:br>
              <a:rPr lang="en-US" sz="2400">
                <a:solidFill>
                  <a:srgbClr val="FF0000"/>
                </a:solidFill>
              </a:rPr>
            </a:br>
            <a:br>
              <a:rPr lang="en-US" sz="2400">
                <a:solidFill>
                  <a:srgbClr val="FF0000"/>
                </a:solidFill>
              </a:rPr>
            </a:br>
            <a:r>
              <a:rPr lang="en-US" sz="2400">
                <a:solidFill>
                  <a:srgbClr val="FF0000"/>
                </a:solidFill>
              </a:rPr>
              <a:t> </a:t>
            </a:r>
            <a:r>
              <a:rPr lang="en-US" sz="2400" b="1">
                <a:solidFill>
                  <a:srgbClr val="0000FF"/>
                </a:solidFill>
              </a:rPr>
              <a:t>Last update: March 30, 2005</a:t>
            </a:r>
            <a:endParaRPr lang="en-US" sz="1600" b="1">
              <a:solidFill>
                <a:srgbClr val="0000FF"/>
              </a:solidFill>
            </a:endParaRPr>
          </a:p>
        </p:txBody>
      </p:sp>
      <p:sp>
        <p:nvSpPr>
          <p:cNvPr id="13315" name="Text Box 3"/>
          <p:cNvSpPr txBox="1">
            <a:spLocks noChangeArrowheads="1"/>
          </p:cNvSpPr>
          <p:nvPr/>
        </p:nvSpPr>
        <p:spPr bwMode="auto">
          <a:xfrm>
            <a:off x="457200" y="4495800"/>
            <a:ext cx="8001000" cy="198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sz="2000" b="1">
                <a:solidFill>
                  <a:srgbClr val="187534"/>
                </a:solidFill>
              </a:rPr>
              <a:t>The photographs shown here appear in the textbook and are provided to facilitate their display during course instruction. Permissions for publication of photographs must be requested from individual copyright holders. The source of each photograph is given below the figure and in the back of the textbook.</a:t>
            </a:r>
            <a:endParaRPr lang="en-US" b="1">
              <a:solidFill>
                <a:srgbClr val="209920"/>
              </a:solidFill>
            </a:endParaRPr>
          </a:p>
          <a:p>
            <a:endParaRPr lang="en-US" b="1">
              <a:solidFill>
                <a:srgbClr val="209920"/>
              </a:solidFill>
            </a:endParaRPr>
          </a:p>
        </p:txBody>
      </p:sp>
      <p:sp>
        <p:nvSpPr>
          <p:cNvPr id="13316" name="Rectangle 4"/>
          <p:cNvSpPr>
            <a:spLocks noChangeArrowheads="1"/>
          </p:cNvSpPr>
          <p:nvPr/>
        </p:nvSpPr>
        <p:spPr bwMode="auto">
          <a:xfrm>
            <a:off x="6019800" y="4876800"/>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152400"/>
            <a:ext cx="7772400" cy="1143000"/>
          </a:xfrm>
        </p:spPr>
        <p:txBody>
          <a:bodyPr/>
          <a:lstStyle/>
          <a:p>
            <a:r>
              <a:rPr lang="en-US" b="1">
                <a:solidFill>
                  <a:srgbClr val="0000FF"/>
                </a:solidFill>
              </a:rPr>
              <a:t>Indoor Air Pollutant Gases</a:t>
            </a:r>
          </a:p>
        </p:txBody>
      </p:sp>
      <p:sp>
        <p:nvSpPr>
          <p:cNvPr id="15363" name="Text Box 3"/>
          <p:cNvSpPr txBox="1">
            <a:spLocks noChangeArrowheads="1"/>
          </p:cNvSpPr>
          <p:nvPr/>
        </p:nvSpPr>
        <p:spPr bwMode="auto">
          <a:xfrm>
            <a:off x="7315200" y="60960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3366"/>
                </a:solidFill>
              </a:rPr>
              <a:t>Table 9.3</a:t>
            </a:r>
            <a:endParaRPr lang="en-US" sz="1800">
              <a:solidFill>
                <a:srgbClr val="993366"/>
              </a:solidFill>
            </a:endParaRPr>
          </a:p>
        </p:txBody>
      </p:sp>
      <p:sp>
        <p:nvSpPr>
          <p:cNvPr id="15364" name="Rectangle 4"/>
          <p:cNvSpPr>
            <a:spLocks noChangeArrowheads="1"/>
          </p:cNvSpPr>
          <p:nvPr/>
        </p:nvSpPr>
        <p:spPr bwMode="auto">
          <a:xfrm>
            <a:off x="152400" y="1371600"/>
            <a:ext cx="8763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2743200" indent="-2743200" eaLnBrk="1" hangingPunct="1">
              <a:lnSpc>
                <a:spcPct val="90000"/>
              </a:lnSpc>
              <a:tabLst>
                <a:tab pos="463550" algn="l"/>
              </a:tabLst>
            </a:pPr>
            <a:r>
              <a:rPr lang="en-US">
                <a:solidFill>
                  <a:srgbClr val="187534"/>
                </a:solidFill>
              </a:rPr>
              <a:t>Gas	Emission Sources</a:t>
            </a:r>
            <a:endParaRPr lang="en-US" u="sng">
              <a:solidFill>
                <a:srgbClr val="187534"/>
              </a:solidFill>
            </a:endParaRPr>
          </a:p>
          <a:p>
            <a:pPr marL="2743200" indent="-2743200" eaLnBrk="1" hangingPunct="1">
              <a:lnSpc>
                <a:spcPct val="90000"/>
              </a:lnSpc>
              <a:tabLst>
                <a:tab pos="463550" algn="l"/>
              </a:tabLst>
            </a:pPr>
            <a:r>
              <a:rPr lang="en-US">
                <a:solidFill>
                  <a:srgbClr val="0000FF"/>
                </a:solidFill>
              </a:rPr>
              <a:t>Carbon dioxide</a:t>
            </a:r>
            <a:r>
              <a:rPr lang="en-US">
                <a:solidFill>
                  <a:srgbClr val="FF070B"/>
                </a:solidFill>
              </a:rPr>
              <a:t>	Metabolic activity, combustion, garage exhaust, tobacco smoke</a:t>
            </a: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Carbon monoxide</a:t>
            </a:r>
            <a:r>
              <a:rPr lang="en-US">
                <a:solidFill>
                  <a:srgbClr val="FF070B"/>
                </a:solidFill>
              </a:rPr>
              <a:t>	Boilers, gas or kerosene heaters, gas stoves, wood stoves, fireplaces, tobacco smoke, garage exhaust, outdoor air</a:t>
            </a: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Nitrogen dioxide</a:t>
            </a:r>
            <a:r>
              <a:rPr lang="en-US">
                <a:solidFill>
                  <a:srgbClr val="FF070B"/>
                </a:solidFill>
              </a:rPr>
              <a:t>	Outdoor air, garage exhaust, kerosene and gas space heaters, wood stoves, gas stoves, tobacco smoke</a:t>
            </a: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Ozone</a:t>
            </a:r>
            <a:r>
              <a:rPr lang="en-US">
                <a:solidFill>
                  <a:srgbClr val="FF070B"/>
                </a:solidFill>
              </a:rPr>
              <a:t>	Outdoor air, </a:t>
            </a:r>
            <a:r>
              <a:rPr lang="en-US">
                <a:solidFill>
                  <a:srgbClr val="FF0000"/>
                </a:solidFill>
              </a:rPr>
              <a:t>photocopy machines, electrostatic air cleaners</a:t>
            </a:r>
          </a:p>
          <a:p>
            <a:pPr marL="2743200" indent="-2743200" eaLnBrk="1" hangingPunct="1">
              <a:lnSpc>
                <a:spcPct val="90000"/>
              </a:lnSpc>
              <a:tabLst>
                <a:tab pos="463550" algn="l"/>
              </a:tabLst>
            </a:pPr>
            <a:endParaRPr lang="en-US">
              <a:solidFill>
                <a:srgbClr val="FF0707"/>
              </a:solidFill>
            </a:endParaRPr>
          </a:p>
          <a:p>
            <a:pPr marL="2743200" indent="-2743200" eaLnBrk="1" hangingPunct="1">
              <a:lnSpc>
                <a:spcPct val="90000"/>
              </a:lnSpc>
              <a:tabLst>
                <a:tab pos="463550"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36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364">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364">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364">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536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152400"/>
            <a:ext cx="7772400" cy="1143000"/>
          </a:xfrm>
        </p:spPr>
        <p:txBody>
          <a:bodyPr/>
          <a:lstStyle/>
          <a:p>
            <a:r>
              <a:rPr lang="en-US" b="1">
                <a:solidFill>
                  <a:srgbClr val="0000FF"/>
                </a:solidFill>
              </a:rPr>
              <a:t>Indoor Air Pollutant Gases</a:t>
            </a:r>
          </a:p>
        </p:txBody>
      </p:sp>
      <p:sp>
        <p:nvSpPr>
          <p:cNvPr id="16387" name="Text Box 3"/>
          <p:cNvSpPr txBox="1">
            <a:spLocks noChangeArrowheads="1"/>
          </p:cNvSpPr>
          <p:nvPr/>
        </p:nvSpPr>
        <p:spPr bwMode="auto">
          <a:xfrm>
            <a:off x="7315200" y="60960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3366"/>
                </a:solidFill>
              </a:rPr>
              <a:t>Table 9.3</a:t>
            </a:r>
            <a:endParaRPr lang="en-US" sz="1800">
              <a:solidFill>
                <a:srgbClr val="993366"/>
              </a:solidFill>
            </a:endParaRPr>
          </a:p>
        </p:txBody>
      </p:sp>
      <p:sp>
        <p:nvSpPr>
          <p:cNvPr id="16388" name="Rectangle 4"/>
          <p:cNvSpPr>
            <a:spLocks noChangeArrowheads="1"/>
          </p:cNvSpPr>
          <p:nvPr/>
        </p:nvSpPr>
        <p:spPr bwMode="auto">
          <a:xfrm>
            <a:off x="152400" y="1524000"/>
            <a:ext cx="8763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2743200" indent="-2743200" eaLnBrk="1" hangingPunct="1">
              <a:lnSpc>
                <a:spcPct val="90000"/>
              </a:lnSpc>
              <a:tabLst>
                <a:tab pos="463550" algn="l"/>
              </a:tabLst>
            </a:pPr>
            <a:r>
              <a:rPr lang="en-US">
                <a:solidFill>
                  <a:srgbClr val="187534"/>
                </a:solidFill>
              </a:rPr>
              <a:t>Gas	Emission Sources</a:t>
            </a:r>
            <a:endParaRPr lang="en-US" u="sng">
              <a:solidFill>
                <a:srgbClr val="187534"/>
              </a:solidFill>
            </a:endParaRPr>
          </a:p>
          <a:p>
            <a:pPr marL="2743200" indent="-2743200" eaLnBrk="1" hangingPunct="1">
              <a:lnSpc>
                <a:spcPct val="90000"/>
              </a:lnSpc>
              <a:tabLst>
                <a:tab pos="463550" algn="l"/>
              </a:tabLst>
            </a:pPr>
            <a:r>
              <a:rPr lang="en-US">
                <a:solidFill>
                  <a:srgbClr val="0000FF"/>
                </a:solidFill>
              </a:rPr>
              <a:t>Sulfur dioxide</a:t>
            </a:r>
            <a:r>
              <a:rPr lang="en-US">
                <a:solidFill>
                  <a:srgbClr val="FF0000"/>
                </a:solidFill>
              </a:rPr>
              <a:t>	Outdoor air, kerosene space heaters, gas stoves, and coal appliances</a:t>
            </a:r>
            <a:r>
              <a:rPr lang="en-US">
                <a:solidFill>
                  <a:srgbClr val="0000FF"/>
                </a:solidFill>
              </a:rPr>
              <a:t> </a:t>
            </a: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Formaldehyde</a:t>
            </a:r>
            <a:r>
              <a:rPr lang="en-US">
                <a:solidFill>
                  <a:srgbClr val="FF070B"/>
                </a:solidFill>
              </a:rPr>
              <a:t>	</a:t>
            </a:r>
            <a:r>
              <a:rPr lang="en-US">
                <a:solidFill>
                  <a:srgbClr val="FF0000"/>
                </a:solidFill>
              </a:rPr>
              <a:t>Particleboard, insulation, furnishings, paneling, plywood, carpets, ceiling tile, tobacco smoke</a:t>
            </a:r>
            <a:endParaRPr lang="en-US">
              <a:solidFill>
                <a:srgbClr val="FF070B"/>
              </a:solidFill>
            </a:endParaRP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Volatile org. carbon </a:t>
            </a:r>
            <a:r>
              <a:rPr lang="en-US">
                <a:solidFill>
                  <a:srgbClr val="FF070B"/>
                </a:solidFill>
              </a:rPr>
              <a:t>	</a:t>
            </a:r>
            <a:r>
              <a:rPr lang="en-US">
                <a:solidFill>
                  <a:srgbClr val="FF0000"/>
                </a:solidFill>
              </a:rPr>
              <a:t>Adhesives, solvents, building materials, combustion appliances, paints, varnishes, tobacco smoke, room deodorizers, cooking, carpets, furniture, draperies</a:t>
            </a:r>
            <a:endParaRPr lang="en-US">
              <a:solidFill>
                <a:srgbClr val="FF070B"/>
              </a:solidFill>
            </a:endParaRP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Radon</a:t>
            </a:r>
            <a:r>
              <a:rPr lang="en-US">
                <a:solidFill>
                  <a:srgbClr val="FF070B"/>
                </a:solidFill>
              </a:rPr>
              <a:t>	Soils</a:t>
            </a:r>
          </a:p>
          <a:p>
            <a:pPr marL="2743200" indent="-2743200" eaLnBrk="1" hangingPunct="1">
              <a:lnSpc>
                <a:spcPct val="90000"/>
              </a:lnSpc>
              <a:tabLst>
                <a:tab pos="463550" algn="l"/>
              </a:tabLst>
            </a:pPr>
            <a:endParaRPr lang="en-US">
              <a:solidFill>
                <a:srgbClr val="FF0707"/>
              </a:solidFill>
            </a:endParaRPr>
          </a:p>
          <a:p>
            <a:pPr marL="2743200" indent="-2743200" eaLnBrk="1" hangingPunct="1">
              <a:lnSpc>
                <a:spcPct val="90000"/>
              </a:lnSpc>
              <a:tabLst>
                <a:tab pos="463550"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38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38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38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388">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388">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638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0"/>
            <a:ext cx="7772400" cy="1143000"/>
          </a:xfrm>
        </p:spPr>
        <p:txBody>
          <a:bodyPr/>
          <a:lstStyle/>
          <a:p>
            <a:r>
              <a:rPr lang="en-US" b="1">
                <a:solidFill>
                  <a:srgbClr val="0000FF"/>
                </a:solidFill>
              </a:rPr>
              <a:t>Indoor Air Pollutant Particles</a:t>
            </a:r>
          </a:p>
        </p:txBody>
      </p:sp>
      <p:sp>
        <p:nvSpPr>
          <p:cNvPr id="17411" name="Text Box 3"/>
          <p:cNvSpPr txBox="1">
            <a:spLocks noChangeArrowheads="1"/>
          </p:cNvSpPr>
          <p:nvPr/>
        </p:nvSpPr>
        <p:spPr bwMode="auto">
          <a:xfrm>
            <a:off x="7467600" y="61722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3366"/>
                </a:solidFill>
              </a:rPr>
              <a:t>Table 9.3</a:t>
            </a:r>
            <a:endParaRPr lang="en-US" sz="1800">
              <a:solidFill>
                <a:srgbClr val="993366"/>
              </a:solidFill>
            </a:endParaRPr>
          </a:p>
        </p:txBody>
      </p:sp>
      <p:sp>
        <p:nvSpPr>
          <p:cNvPr id="17412" name="Rectangle 4"/>
          <p:cNvSpPr>
            <a:spLocks noChangeArrowheads="1"/>
          </p:cNvSpPr>
          <p:nvPr/>
        </p:nvSpPr>
        <p:spPr bwMode="auto">
          <a:xfrm>
            <a:off x="0" y="1066800"/>
            <a:ext cx="8763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2743200" indent="-2743200" eaLnBrk="1" hangingPunct="1">
              <a:lnSpc>
                <a:spcPct val="90000"/>
              </a:lnSpc>
              <a:tabLst>
                <a:tab pos="463550" algn="l"/>
              </a:tabLst>
            </a:pPr>
            <a:r>
              <a:rPr lang="en-US">
                <a:solidFill>
                  <a:srgbClr val="187534"/>
                </a:solidFill>
              </a:rPr>
              <a:t>Particle	Emission Sources</a:t>
            </a:r>
            <a:endParaRPr lang="en-US" u="sng">
              <a:solidFill>
                <a:srgbClr val="187534"/>
              </a:solidFill>
            </a:endParaRPr>
          </a:p>
          <a:p>
            <a:pPr marL="2743200" indent="-2743200" eaLnBrk="1" hangingPunct="1">
              <a:lnSpc>
                <a:spcPct val="90000"/>
              </a:lnSpc>
              <a:tabLst>
                <a:tab pos="463550" algn="l"/>
              </a:tabLst>
            </a:pPr>
            <a:r>
              <a:rPr lang="en-US">
                <a:solidFill>
                  <a:srgbClr val="0000FF"/>
                </a:solidFill>
              </a:rPr>
              <a:t>Allergens</a:t>
            </a:r>
            <a:r>
              <a:rPr lang="en-US">
                <a:solidFill>
                  <a:srgbClr val="FF0000"/>
                </a:solidFill>
              </a:rPr>
              <a:t>	House dust, domestic animals, insects, pollen</a:t>
            </a:r>
          </a:p>
          <a:p>
            <a:pPr marL="2743200" indent="-2743200" eaLnBrk="1" hangingPunct="1">
              <a:lnSpc>
                <a:spcPct val="90000"/>
              </a:lnSpc>
              <a:tabLst>
                <a:tab pos="463550" algn="l"/>
              </a:tabLst>
            </a:pPr>
            <a:r>
              <a:rPr lang="en-US">
                <a:solidFill>
                  <a:srgbClr val="FF0000"/>
                </a:solidFill>
              </a:rPr>
              <a:t>		dust mite feces from cats, dogs, rodents</a:t>
            </a:r>
          </a:p>
          <a:p>
            <a:pPr marL="2743200" indent="-2743200" eaLnBrk="1" hangingPunct="1">
              <a:lnSpc>
                <a:spcPct val="90000"/>
              </a:lnSpc>
              <a:tabLst>
                <a:tab pos="463550" algn="l"/>
              </a:tabLst>
            </a:pPr>
            <a:r>
              <a:rPr lang="en-US">
                <a:solidFill>
                  <a:srgbClr val="FF0000"/>
                </a:solidFill>
              </a:rPr>
              <a:t>		~ 10-40 </a:t>
            </a:r>
            <a:r>
              <a:rPr lang="en-US">
                <a:solidFill>
                  <a:srgbClr val="FF0000"/>
                </a:solidFill>
                <a:latin typeface="Symbol" charset="0"/>
              </a:rPr>
              <a:t>m</a:t>
            </a:r>
            <a:r>
              <a:rPr lang="en-US">
                <a:solidFill>
                  <a:srgbClr val="FF0000"/>
                </a:solidFill>
              </a:rPr>
              <a:t>m diameter</a:t>
            </a:r>
          </a:p>
          <a:p>
            <a:pPr marL="2743200" indent="-2743200" eaLnBrk="1" hangingPunct="1">
              <a:lnSpc>
                <a:spcPct val="90000"/>
              </a:lnSpc>
              <a:tabLst>
                <a:tab pos="463550" algn="l"/>
              </a:tabLst>
            </a:pPr>
            <a:r>
              <a:rPr lang="en-US">
                <a:solidFill>
                  <a:srgbClr val="FF0000"/>
                </a:solidFill>
              </a:rPr>
              <a:t>		1 gram of dust --&gt; 100,000 feces</a:t>
            </a:r>
          </a:p>
          <a:p>
            <a:pPr marL="2743200" indent="-2743200" eaLnBrk="1" hangingPunct="1">
              <a:lnSpc>
                <a:spcPct val="90000"/>
              </a:lnSpc>
              <a:tabLst>
                <a:tab pos="463550" algn="l"/>
              </a:tabLst>
            </a:pPr>
            <a:r>
              <a:rPr lang="en-US">
                <a:solidFill>
                  <a:srgbClr val="FF0000"/>
                </a:solidFill>
              </a:rPr>
              <a:t>		Pollen ~ 20-150 </a:t>
            </a:r>
            <a:r>
              <a:rPr lang="en-US">
                <a:solidFill>
                  <a:srgbClr val="FF0000"/>
                </a:solidFill>
                <a:latin typeface="Symbol" charset="0"/>
              </a:rPr>
              <a:t>m</a:t>
            </a:r>
            <a:r>
              <a:rPr lang="en-US">
                <a:solidFill>
                  <a:srgbClr val="FF0000"/>
                </a:solidFill>
              </a:rPr>
              <a:t>m diameter</a:t>
            </a:r>
            <a:endParaRPr lang="en-US">
              <a:solidFill>
                <a:srgbClr val="0000FF"/>
              </a:solidFill>
            </a:endParaRP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Asbestos</a:t>
            </a:r>
            <a:r>
              <a:rPr lang="en-US">
                <a:solidFill>
                  <a:srgbClr val="FF070B"/>
                </a:solidFill>
              </a:rPr>
              <a:t>	</a:t>
            </a:r>
            <a:r>
              <a:rPr lang="en-US">
                <a:solidFill>
                  <a:srgbClr val="FF0000"/>
                </a:solidFill>
              </a:rPr>
              <a:t>Fire retardant materials, insulation</a:t>
            </a:r>
            <a:endParaRPr lang="en-US">
              <a:solidFill>
                <a:srgbClr val="FF070B"/>
              </a:solidFill>
            </a:endParaRP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Fungal spores</a:t>
            </a:r>
            <a:r>
              <a:rPr lang="en-US">
                <a:solidFill>
                  <a:srgbClr val="FF070B"/>
                </a:solidFill>
              </a:rPr>
              <a:t>	</a:t>
            </a:r>
            <a:r>
              <a:rPr lang="en-US">
                <a:solidFill>
                  <a:srgbClr val="FF0000"/>
                </a:solidFill>
              </a:rPr>
              <a:t>Soil, plants, foodstuffs, internal surfaces</a:t>
            </a:r>
          </a:p>
          <a:p>
            <a:pPr marL="2743200" indent="-2743200" eaLnBrk="1" hangingPunct="1">
              <a:lnSpc>
                <a:spcPct val="90000"/>
              </a:lnSpc>
              <a:tabLst>
                <a:tab pos="463550" algn="l"/>
              </a:tabLst>
            </a:pPr>
            <a:r>
              <a:rPr lang="en-US">
                <a:solidFill>
                  <a:srgbClr val="FF0000"/>
                </a:solidFill>
              </a:rPr>
              <a:t>		~ 3 </a:t>
            </a:r>
            <a:r>
              <a:rPr lang="en-US">
                <a:solidFill>
                  <a:srgbClr val="FF0000"/>
                </a:solidFill>
                <a:latin typeface="Symbol" charset="0"/>
              </a:rPr>
              <a:t>m</a:t>
            </a:r>
            <a:r>
              <a:rPr lang="en-US">
                <a:solidFill>
                  <a:srgbClr val="FF0000"/>
                </a:solidFill>
              </a:rPr>
              <a:t>m diameter</a:t>
            </a:r>
            <a:endParaRPr lang="en-US">
              <a:solidFill>
                <a:srgbClr val="FF070B"/>
              </a:solidFill>
            </a:endParaRPr>
          </a:p>
          <a:p>
            <a:pPr marL="2743200" indent="-2743200" eaLnBrk="1" hangingPunct="1">
              <a:lnSpc>
                <a:spcPct val="90000"/>
              </a:lnSpc>
              <a:tabLst>
                <a:tab pos="463550" algn="l"/>
              </a:tabLst>
            </a:pPr>
            <a:endParaRPr lang="en-US">
              <a:solidFill>
                <a:srgbClr val="0000FF"/>
              </a:solidFill>
            </a:endParaRPr>
          </a:p>
          <a:p>
            <a:pPr marL="2743200" indent="-2743200" eaLnBrk="1" hangingPunct="1">
              <a:lnSpc>
                <a:spcPct val="90000"/>
              </a:lnSpc>
              <a:tabLst>
                <a:tab pos="463550" algn="l"/>
              </a:tabLst>
            </a:pPr>
            <a:r>
              <a:rPr lang="en-US">
                <a:solidFill>
                  <a:srgbClr val="0000FF"/>
                </a:solidFill>
              </a:rPr>
              <a:t>Bacteria, viruses</a:t>
            </a:r>
            <a:r>
              <a:rPr lang="en-US">
                <a:solidFill>
                  <a:srgbClr val="FF070B"/>
                </a:solidFill>
              </a:rPr>
              <a:t>	</a:t>
            </a:r>
            <a:r>
              <a:rPr lang="en-US">
                <a:solidFill>
                  <a:srgbClr val="FF0000"/>
                </a:solidFill>
              </a:rPr>
              <a:t>People, animals, plants, air conditioners</a:t>
            </a:r>
          </a:p>
          <a:p>
            <a:pPr marL="2743200" indent="-2743200" eaLnBrk="1" hangingPunct="1">
              <a:lnSpc>
                <a:spcPct val="90000"/>
              </a:lnSpc>
              <a:tabLst>
                <a:tab pos="463550" algn="l"/>
              </a:tabLst>
            </a:pPr>
            <a:r>
              <a:rPr lang="en-US">
                <a:solidFill>
                  <a:srgbClr val="0000FF"/>
                </a:solidFill>
              </a:rPr>
              <a:t>PAHs</a:t>
            </a:r>
            <a:r>
              <a:rPr lang="en-US">
                <a:solidFill>
                  <a:srgbClr val="FF070B"/>
                </a:solidFill>
              </a:rPr>
              <a:t>	</a:t>
            </a:r>
            <a:r>
              <a:rPr lang="en-US">
                <a:solidFill>
                  <a:srgbClr val="FF0000"/>
                </a:solidFill>
              </a:rPr>
              <a:t>Fuel combustion, tobacco smoke</a:t>
            </a:r>
          </a:p>
          <a:p>
            <a:pPr marL="2743200" indent="-2743200" eaLnBrk="1" hangingPunct="1">
              <a:lnSpc>
                <a:spcPct val="90000"/>
              </a:lnSpc>
              <a:tabLst>
                <a:tab pos="463550" algn="l"/>
              </a:tabLst>
            </a:pPr>
            <a:r>
              <a:rPr lang="en-US">
                <a:solidFill>
                  <a:srgbClr val="0000FF"/>
                </a:solidFill>
              </a:rPr>
              <a:t>Other </a:t>
            </a:r>
            <a:r>
              <a:rPr lang="en-US">
                <a:solidFill>
                  <a:srgbClr val="FF070B"/>
                </a:solidFill>
              </a:rPr>
              <a:t>	</a:t>
            </a:r>
            <a:r>
              <a:rPr lang="en-US">
                <a:solidFill>
                  <a:srgbClr val="FF0000"/>
                </a:solidFill>
              </a:rPr>
              <a:t>Resuspension, tobacco smoke, wood stoves, fireplaces, outdoor air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41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41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41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41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741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7412">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7412">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7412">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7412">
                                            <p:txEl>
                                              <p:pRg st="12" end="1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7412">
                                            <p:txEl>
                                              <p:pRg st="13" end="13"/>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741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152400"/>
            <a:ext cx="7772400" cy="1143000"/>
          </a:xfrm>
        </p:spPr>
        <p:txBody>
          <a:bodyPr/>
          <a:lstStyle/>
          <a:p>
            <a:r>
              <a:rPr lang="en-US" b="1">
                <a:solidFill>
                  <a:srgbClr val="0000FF"/>
                </a:solidFill>
              </a:rPr>
              <a:t>Radon</a:t>
            </a:r>
          </a:p>
        </p:txBody>
      </p:sp>
      <p:sp>
        <p:nvSpPr>
          <p:cNvPr id="21507" name="Rectangle 3"/>
          <p:cNvSpPr>
            <a:spLocks noChangeArrowheads="1"/>
          </p:cNvSpPr>
          <p:nvPr/>
        </p:nvSpPr>
        <p:spPr bwMode="auto">
          <a:xfrm>
            <a:off x="685800" y="1295400"/>
            <a:ext cx="8001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just" eaLnBrk="1" hangingPunct="1">
              <a:lnSpc>
                <a:spcPct val="90000"/>
              </a:lnSpc>
            </a:pPr>
            <a:r>
              <a:rPr lang="en-US">
                <a:solidFill>
                  <a:srgbClr val="187534"/>
                </a:solidFill>
              </a:rPr>
              <a:t>Radioactive but chemically unreactive colorless, tasteless, odorless gas produced by radioactive decay of uranium.</a:t>
            </a:r>
            <a:endParaRPr lang="en-US">
              <a:solidFill>
                <a:srgbClr val="FF0000"/>
              </a:solidFill>
            </a:endParaRPr>
          </a:p>
          <a:p>
            <a:pPr algn="just" eaLnBrk="1" hangingPunct="1">
              <a:lnSpc>
                <a:spcPct val="90000"/>
              </a:lnSpc>
            </a:pPr>
            <a:endParaRPr lang="en-US">
              <a:solidFill>
                <a:srgbClr val="FF0000"/>
              </a:solidFill>
            </a:endParaRPr>
          </a:p>
          <a:p>
            <a:pPr algn="just" eaLnBrk="1" hangingPunct="1">
              <a:lnSpc>
                <a:spcPct val="90000"/>
              </a:lnSpc>
            </a:pPr>
            <a:r>
              <a:rPr lang="en-US">
                <a:solidFill>
                  <a:srgbClr val="FF0000"/>
                </a:solidFill>
              </a:rPr>
              <a:t>Radon precursors are bound to minerals, but radon is a gas that escapes through soil, through unsealed floors into houses, where its concentration builds up in the absence of ventilation</a:t>
            </a:r>
          </a:p>
          <a:p>
            <a:pPr algn="just" eaLnBrk="1" hangingPunct="1">
              <a:lnSpc>
                <a:spcPct val="90000"/>
              </a:lnSpc>
            </a:pPr>
            <a:endParaRPr lang="en-US">
              <a:solidFill>
                <a:srgbClr val="FF0000"/>
              </a:solidFill>
            </a:endParaRPr>
          </a:p>
          <a:p>
            <a:pPr algn="just" eaLnBrk="1" hangingPunct="1">
              <a:lnSpc>
                <a:spcPct val="90000"/>
              </a:lnSpc>
            </a:pPr>
            <a:r>
              <a:rPr lang="en-US">
                <a:solidFill>
                  <a:srgbClr val="187534"/>
                </a:solidFill>
              </a:rPr>
              <a:t>Radon has a half-life of about 3.8 days. Its decay products, called </a:t>
            </a:r>
            <a:r>
              <a:rPr lang="en-US">
                <a:solidFill>
                  <a:srgbClr val="990E0C"/>
                </a:solidFill>
              </a:rPr>
              <a:t>radon progeny</a:t>
            </a:r>
            <a:r>
              <a:rPr lang="en-US">
                <a:solidFill>
                  <a:srgbClr val="187534"/>
                </a:solidFill>
              </a:rPr>
              <a:t>, are electrically charged and can be inhaled or attach to particles that are inhaled.</a:t>
            </a:r>
          </a:p>
          <a:p>
            <a:pPr algn="just" eaLnBrk="1" hangingPunct="1">
              <a:lnSpc>
                <a:spcPct val="90000"/>
              </a:lnSpc>
            </a:pPr>
            <a:endParaRPr lang="en-US">
              <a:solidFill>
                <a:srgbClr val="187534"/>
              </a:solidFill>
            </a:endParaRPr>
          </a:p>
          <a:p>
            <a:pPr algn="just" eaLnBrk="1" hangingPunct="1">
              <a:lnSpc>
                <a:spcPct val="90000"/>
              </a:lnSpc>
            </a:pPr>
            <a:r>
              <a:rPr lang="en-US">
                <a:solidFill>
                  <a:srgbClr val="FF0000"/>
                </a:solidFill>
              </a:rPr>
              <a:t>Radon itself is not harmful, but its progeny, particularly polonium and lead, are highly carcinogenic. The combination of radon exposure with cigarette smoking increases lung-cancer risks.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50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5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152400"/>
            <a:ext cx="7772400" cy="1143000"/>
          </a:xfrm>
        </p:spPr>
        <p:txBody>
          <a:bodyPr/>
          <a:lstStyle/>
          <a:p>
            <a:r>
              <a:rPr lang="en-US" b="1">
                <a:solidFill>
                  <a:srgbClr val="0000FF"/>
                </a:solidFill>
              </a:rPr>
              <a:t>Radioactive Decay Emission</a:t>
            </a:r>
          </a:p>
        </p:txBody>
      </p:sp>
      <p:sp>
        <p:nvSpPr>
          <p:cNvPr id="19459" name="Rectangle 3"/>
          <p:cNvSpPr>
            <a:spLocks noChangeArrowheads="1"/>
          </p:cNvSpPr>
          <p:nvPr/>
        </p:nvSpPr>
        <p:spPr bwMode="auto">
          <a:xfrm>
            <a:off x="685800" y="1295400"/>
            <a:ext cx="8001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5613" indent="-455613" algn="just" eaLnBrk="1" hangingPunct="1">
              <a:lnSpc>
                <a:spcPct val="90000"/>
              </a:lnSpc>
            </a:pPr>
            <a:r>
              <a:rPr lang="en-US">
                <a:solidFill>
                  <a:srgbClr val="FF0000"/>
                </a:solidFill>
              </a:rPr>
              <a:t>Alpha particle</a:t>
            </a:r>
          </a:p>
          <a:p>
            <a:pPr marL="455613" indent="-455613" algn="just" eaLnBrk="1" hangingPunct="1">
              <a:lnSpc>
                <a:spcPct val="90000"/>
              </a:lnSpc>
            </a:pPr>
            <a:r>
              <a:rPr lang="en-US">
                <a:solidFill>
                  <a:srgbClr val="FF0000"/>
                </a:solidFill>
              </a:rPr>
              <a:t>	</a:t>
            </a:r>
            <a:r>
              <a:rPr lang="en-US">
                <a:solidFill>
                  <a:srgbClr val="187534"/>
                </a:solidFill>
              </a:rPr>
              <a:t>Nucleus of helium atom (2 neutrons + 2 protons). The least-penetrating form of radiation. Can be stopped by a piece of paper. Not dangerous unless inhaled or ingested.</a:t>
            </a:r>
            <a:endParaRPr lang="en-US">
              <a:solidFill>
                <a:srgbClr val="FF0000"/>
              </a:solidFill>
            </a:endParaRPr>
          </a:p>
          <a:p>
            <a:pPr marL="455613" indent="-455613" algn="just" eaLnBrk="1" hangingPunct="1">
              <a:lnSpc>
                <a:spcPct val="90000"/>
              </a:lnSpc>
            </a:pPr>
            <a:endParaRPr lang="en-US">
              <a:solidFill>
                <a:srgbClr val="FF0000"/>
              </a:solidFill>
            </a:endParaRPr>
          </a:p>
          <a:p>
            <a:pPr marL="455613" indent="-455613" algn="just" eaLnBrk="1" hangingPunct="1">
              <a:lnSpc>
                <a:spcPct val="90000"/>
              </a:lnSpc>
            </a:pPr>
            <a:r>
              <a:rPr lang="en-US">
                <a:solidFill>
                  <a:srgbClr val="FF0000"/>
                </a:solidFill>
              </a:rPr>
              <a:t>Beta particle</a:t>
            </a:r>
          </a:p>
          <a:p>
            <a:pPr marL="455613" indent="-455613" algn="just" eaLnBrk="1" hangingPunct="1">
              <a:lnSpc>
                <a:spcPct val="90000"/>
              </a:lnSpc>
            </a:pPr>
            <a:r>
              <a:rPr lang="en-US">
                <a:solidFill>
                  <a:srgbClr val="FF0000"/>
                </a:solidFill>
              </a:rPr>
              <a:t>	</a:t>
            </a:r>
            <a:r>
              <a:rPr lang="en-US">
                <a:solidFill>
                  <a:srgbClr val="187534"/>
                </a:solidFill>
              </a:rPr>
              <a:t>High-speed electron. Penetrates deeper than does alpha particle but less than does gamma ray.</a:t>
            </a:r>
            <a:endParaRPr lang="en-US">
              <a:solidFill>
                <a:srgbClr val="FF0000"/>
              </a:solidFill>
            </a:endParaRPr>
          </a:p>
          <a:p>
            <a:pPr marL="455613" indent="-455613" algn="just" eaLnBrk="1" hangingPunct="1">
              <a:lnSpc>
                <a:spcPct val="90000"/>
              </a:lnSpc>
            </a:pPr>
            <a:endParaRPr lang="en-US">
              <a:solidFill>
                <a:srgbClr val="FF0000"/>
              </a:solidFill>
            </a:endParaRPr>
          </a:p>
          <a:p>
            <a:pPr marL="455613" indent="-455613" algn="just" eaLnBrk="1" hangingPunct="1">
              <a:lnSpc>
                <a:spcPct val="90000"/>
              </a:lnSpc>
            </a:pPr>
            <a:r>
              <a:rPr lang="en-US">
                <a:solidFill>
                  <a:srgbClr val="FF0000"/>
                </a:solidFill>
              </a:rPr>
              <a:t>Gamma ray</a:t>
            </a:r>
          </a:p>
          <a:p>
            <a:pPr marL="455613" indent="-455613" algn="just" eaLnBrk="1" hangingPunct="1">
              <a:lnSpc>
                <a:spcPct val="90000"/>
              </a:lnSpc>
            </a:pPr>
            <a:r>
              <a:rPr lang="en-US">
                <a:solidFill>
                  <a:srgbClr val="FF0000"/>
                </a:solidFill>
              </a:rPr>
              <a:t>	</a:t>
            </a:r>
            <a:r>
              <a:rPr lang="en-US">
                <a:solidFill>
                  <a:srgbClr val="187534"/>
                </a:solidFill>
              </a:rPr>
              <a:t>Highly-energized, deeply-penetrating photon emitted from the nucleus of an atom during nuclear fission (e.g., in the sun</a:t>
            </a:r>
            <a:r>
              <a:rPr lang="ja-JP" altLang="en-US">
                <a:solidFill>
                  <a:srgbClr val="187534"/>
                </a:solidFill>
                <a:latin typeface="Arial"/>
              </a:rPr>
              <a:t>’</a:t>
            </a:r>
            <a:r>
              <a:rPr lang="en-US">
                <a:solidFill>
                  <a:srgbClr val="187534"/>
                </a:solidFill>
              </a:rPr>
              <a:t>s core) but sometimes during decay of an element.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45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45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45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228600"/>
            <a:ext cx="9144000" cy="1143000"/>
          </a:xfrm>
        </p:spPr>
        <p:txBody>
          <a:bodyPr/>
          <a:lstStyle/>
          <a:p>
            <a:r>
              <a:rPr lang="en-US" b="1">
                <a:solidFill>
                  <a:srgbClr val="0000FF"/>
                </a:solidFill>
              </a:rPr>
              <a:t>Antoine Henri Becquerel </a:t>
            </a:r>
            <a:br>
              <a:rPr lang="en-US" b="1">
                <a:solidFill>
                  <a:srgbClr val="0000FF"/>
                </a:solidFill>
              </a:rPr>
            </a:br>
            <a:r>
              <a:rPr lang="en-US" b="1">
                <a:solidFill>
                  <a:srgbClr val="0000FF"/>
                </a:solidFill>
              </a:rPr>
              <a:t>(1871-1937)</a:t>
            </a:r>
          </a:p>
        </p:txBody>
      </p:sp>
      <p:sp>
        <p:nvSpPr>
          <p:cNvPr id="12291" name="Text Box 3"/>
          <p:cNvSpPr txBox="1">
            <a:spLocks noChangeArrowheads="1"/>
          </p:cNvSpPr>
          <p:nvPr/>
        </p:nvSpPr>
        <p:spPr bwMode="auto">
          <a:xfrm>
            <a:off x="457200" y="6248400"/>
            <a:ext cx="8210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NBS Archives, courtesy of American Institute of Physics Emilio Segrè Visual Archives</a:t>
            </a:r>
          </a:p>
        </p:txBody>
      </p:sp>
      <p:pic>
        <p:nvPicPr>
          <p:cNvPr id="12292" name="Picture 4" descr="Fig9.0a.becquerelphoto_a2.tif                                  0000D118Macintosh HD                   ABA78158:"/>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09600" y="1524000"/>
            <a:ext cx="3249613" cy="4648200"/>
          </a:xfrm>
        </p:spPr>
      </p:pic>
      <p:sp>
        <p:nvSpPr>
          <p:cNvPr id="12293" name="Rectangle 5"/>
          <p:cNvSpPr>
            <a:spLocks noChangeArrowheads="1"/>
          </p:cNvSpPr>
          <p:nvPr/>
        </p:nvSpPr>
        <p:spPr bwMode="auto">
          <a:xfrm>
            <a:off x="4114800" y="1600200"/>
            <a:ext cx="4800600"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3175" eaLnBrk="1" hangingPunct="1">
              <a:lnSpc>
                <a:spcPct val="90000"/>
              </a:lnSpc>
              <a:tabLst>
                <a:tab pos="463550" algn="l"/>
              </a:tabLst>
            </a:pPr>
            <a:r>
              <a:rPr lang="en-US">
                <a:solidFill>
                  <a:srgbClr val="187534"/>
                </a:solidFill>
              </a:rPr>
              <a:t>March 1, 1896.</a:t>
            </a:r>
            <a:r>
              <a:rPr lang="en-US">
                <a:solidFill>
                  <a:srgbClr val="FF0000"/>
                </a:solidFill>
              </a:rPr>
              <a:t> Discovered radioactive decay. </a:t>
            </a:r>
          </a:p>
          <a:p>
            <a:pPr indent="3175" eaLnBrk="1" hangingPunct="1">
              <a:lnSpc>
                <a:spcPct val="90000"/>
              </a:lnSpc>
              <a:tabLst>
                <a:tab pos="463550" algn="l"/>
              </a:tabLst>
            </a:pPr>
            <a:endParaRPr lang="en-US">
              <a:solidFill>
                <a:srgbClr val="FF0000"/>
              </a:solidFill>
            </a:endParaRPr>
          </a:p>
          <a:p>
            <a:pPr indent="3175" eaLnBrk="1" hangingPunct="1">
              <a:lnSpc>
                <a:spcPct val="90000"/>
              </a:lnSpc>
              <a:tabLst>
                <a:tab pos="463550" algn="l"/>
              </a:tabLst>
            </a:pPr>
            <a:r>
              <a:rPr lang="en-US">
                <a:solidFill>
                  <a:srgbClr val="FF0000"/>
                </a:solidFill>
              </a:rPr>
              <a:t>Placed uranium-containing mineral on a photographic plate wrapped in thin, black paper, then put experiment in drawer.</a:t>
            </a:r>
          </a:p>
          <a:p>
            <a:pPr indent="3175" eaLnBrk="1" hangingPunct="1">
              <a:lnSpc>
                <a:spcPct val="90000"/>
              </a:lnSpc>
              <a:tabLst>
                <a:tab pos="463550" algn="l"/>
              </a:tabLst>
            </a:pPr>
            <a:endParaRPr lang="en-US">
              <a:solidFill>
                <a:srgbClr val="FF0000"/>
              </a:solidFill>
            </a:endParaRPr>
          </a:p>
          <a:p>
            <a:pPr indent="3175" eaLnBrk="1" hangingPunct="1">
              <a:lnSpc>
                <a:spcPct val="90000"/>
              </a:lnSpc>
              <a:tabLst>
                <a:tab pos="463550" algn="l"/>
              </a:tabLst>
            </a:pPr>
            <a:r>
              <a:rPr lang="en-US">
                <a:solidFill>
                  <a:srgbClr val="FF0000"/>
                </a:solidFill>
              </a:rPr>
              <a:t>After several days, developed plate. It was fogged by emissions due to radioactive decay of uranium.</a:t>
            </a:r>
          </a:p>
          <a:p>
            <a:pPr indent="3175" eaLnBrk="1" hangingPunct="1">
              <a:lnSpc>
                <a:spcPct val="90000"/>
              </a:lnSpc>
              <a:tabLst>
                <a:tab pos="463550" algn="l"/>
              </a:tabLst>
            </a:pPr>
            <a:endParaRPr lang="en-US">
              <a:solidFill>
                <a:srgbClr val="FF0000"/>
              </a:solidFill>
            </a:endParaRPr>
          </a:p>
          <a:p>
            <a:pPr indent="3175" eaLnBrk="1" hangingPunct="1">
              <a:lnSpc>
                <a:spcPct val="90000"/>
              </a:lnSpc>
              <a:tabLst>
                <a:tab pos="463550" algn="l"/>
              </a:tabLst>
            </a:pPr>
            <a:r>
              <a:rPr lang="en-US">
                <a:solidFill>
                  <a:srgbClr val="FF0000"/>
                </a:solidFill>
              </a:rPr>
              <a:t>Called it </a:t>
            </a:r>
            <a:r>
              <a:rPr lang="ja-JP" altLang="en-US">
                <a:solidFill>
                  <a:srgbClr val="FF0000"/>
                </a:solidFill>
                <a:latin typeface="Arial"/>
              </a:rPr>
              <a:t>“</a:t>
            </a:r>
            <a:r>
              <a:rPr lang="en-US">
                <a:solidFill>
                  <a:srgbClr val="FF0000"/>
                </a:solidFill>
              </a:rPr>
              <a:t>metallic phosphorescence</a:t>
            </a:r>
            <a:r>
              <a:rPr lang="ja-JP" altLang="en-US">
                <a:solidFill>
                  <a:srgbClr val="FF0000"/>
                </a:solidFill>
                <a:latin typeface="Arial"/>
              </a:rPr>
              <a:t>”</a:t>
            </a:r>
            <a:endParaRPr lang="en-US" sz="28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29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29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29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838200" y="152400"/>
            <a:ext cx="7772400" cy="1143000"/>
          </a:xfrm>
        </p:spPr>
        <p:txBody>
          <a:bodyPr/>
          <a:lstStyle/>
          <a:p>
            <a:r>
              <a:rPr lang="en-US" b="1">
                <a:solidFill>
                  <a:srgbClr val="0000FF"/>
                </a:solidFill>
              </a:rPr>
              <a:t>First Evidence of Radioactivity From Becquerel's Notes</a:t>
            </a:r>
          </a:p>
        </p:txBody>
      </p:sp>
      <p:sp>
        <p:nvSpPr>
          <p:cNvPr id="14339" name="Text Box 1027"/>
          <p:cNvSpPr txBox="1">
            <a:spLocks noChangeArrowheads="1"/>
          </p:cNvSpPr>
          <p:nvPr/>
        </p:nvSpPr>
        <p:spPr bwMode="auto">
          <a:xfrm>
            <a:off x="228600" y="6019800"/>
            <a:ext cx="8483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American Institute of Physics Emilio Segrè Visual Archives, William G. Myers Collection</a:t>
            </a:r>
          </a:p>
        </p:txBody>
      </p:sp>
      <p:pic>
        <p:nvPicPr>
          <p:cNvPr id="14340" name="Picture 1028" descr="Fig9.1.becquerelnotes_h1.tif                                   0000D118Macintosh HD                   ABA78158:"/>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2057400" y="1676400"/>
            <a:ext cx="5000625" cy="40513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152400"/>
            <a:ext cx="7772400" cy="1143000"/>
          </a:xfrm>
        </p:spPr>
        <p:txBody>
          <a:bodyPr/>
          <a:lstStyle/>
          <a:p>
            <a:r>
              <a:rPr lang="en-US" b="1">
                <a:solidFill>
                  <a:srgbClr val="0000FF"/>
                </a:solidFill>
              </a:rPr>
              <a:t>Ernest Rutherford (1871-1937)</a:t>
            </a:r>
          </a:p>
        </p:txBody>
      </p:sp>
      <p:sp>
        <p:nvSpPr>
          <p:cNvPr id="4100" name="Text Box 4"/>
          <p:cNvSpPr txBox="1">
            <a:spLocks noChangeArrowheads="1"/>
          </p:cNvSpPr>
          <p:nvPr/>
        </p:nvSpPr>
        <p:spPr bwMode="auto">
          <a:xfrm>
            <a:off x="1371600" y="6248400"/>
            <a:ext cx="6178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Edgar Fahs Smith Collection, University of Pennsylvania Library</a:t>
            </a:r>
          </a:p>
        </p:txBody>
      </p:sp>
      <p:pic>
        <p:nvPicPr>
          <p:cNvPr id="4103" name="Picture 7" descr="Fig9.0b.erutherford1.tif                                       0000D118Macintosh HD                   ABA78158:"/>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09600" y="1066800"/>
            <a:ext cx="3444875" cy="5029200"/>
          </a:xfrm>
        </p:spPr>
      </p:pic>
      <p:sp>
        <p:nvSpPr>
          <p:cNvPr id="4104" name="Rectangle 8"/>
          <p:cNvSpPr>
            <a:spLocks noChangeArrowheads="1"/>
          </p:cNvSpPr>
          <p:nvPr/>
        </p:nvSpPr>
        <p:spPr bwMode="auto">
          <a:xfrm>
            <a:off x="4267200" y="1905000"/>
            <a:ext cx="4191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3175" eaLnBrk="1" hangingPunct="1">
              <a:lnSpc>
                <a:spcPct val="90000"/>
              </a:lnSpc>
              <a:tabLst>
                <a:tab pos="463550" algn="l"/>
              </a:tabLst>
            </a:pPr>
            <a:r>
              <a:rPr lang="en-US">
                <a:solidFill>
                  <a:srgbClr val="187534"/>
                </a:solidFill>
              </a:rPr>
              <a:t>1898.</a:t>
            </a:r>
            <a:r>
              <a:rPr lang="en-US">
                <a:solidFill>
                  <a:srgbClr val="FF0000"/>
                </a:solidFill>
              </a:rPr>
              <a:t> Found that Becquerel</a:t>
            </a:r>
            <a:r>
              <a:rPr lang="ja-JP" altLang="en-US">
                <a:solidFill>
                  <a:srgbClr val="FF0000"/>
                </a:solidFill>
                <a:latin typeface="Arial"/>
              </a:rPr>
              <a:t>’</a:t>
            </a:r>
            <a:r>
              <a:rPr lang="en-US">
                <a:solidFill>
                  <a:srgbClr val="FF0000"/>
                </a:solidFill>
              </a:rPr>
              <a:t>s uranium emitted alpha and beta particles. </a:t>
            </a:r>
          </a:p>
          <a:p>
            <a:pPr indent="3175" eaLnBrk="1" hangingPunct="1">
              <a:lnSpc>
                <a:spcPct val="90000"/>
              </a:lnSpc>
              <a:tabLst>
                <a:tab pos="463550" algn="l"/>
              </a:tabLst>
            </a:pPr>
            <a:endParaRPr lang="en-US">
              <a:solidFill>
                <a:srgbClr val="FF0000"/>
              </a:solidFill>
            </a:endParaRPr>
          </a:p>
          <a:p>
            <a:pPr indent="3175" eaLnBrk="1" hangingPunct="1">
              <a:lnSpc>
                <a:spcPct val="90000"/>
              </a:lnSpc>
              <a:tabLst>
                <a:tab pos="463550" algn="l"/>
              </a:tabLst>
            </a:pPr>
            <a:r>
              <a:rPr lang="en-US">
                <a:solidFill>
                  <a:srgbClr val="FF0000"/>
                </a:solidFill>
              </a:rPr>
              <a:t>Rutherford also discovered gamma ray</a:t>
            </a:r>
            <a:endParaRPr lang="en-US" sz="28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0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0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838200" y="228600"/>
            <a:ext cx="7772400" cy="1143000"/>
          </a:xfrm>
        </p:spPr>
        <p:txBody>
          <a:bodyPr/>
          <a:lstStyle/>
          <a:p>
            <a:r>
              <a:rPr lang="en-US" b="1">
                <a:solidFill>
                  <a:srgbClr val="0000FF"/>
                </a:solidFill>
              </a:rPr>
              <a:t>Decay of Uranium to Lead</a:t>
            </a:r>
          </a:p>
        </p:txBody>
      </p:sp>
      <p:graphicFrame>
        <p:nvGraphicFramePr>
          <p:cNvPr id="7171" name="Object 3"/>
          <p:cNvGraphicFramePr>
            <a:graphicFrameLocks noGrp="1" noChangeAspect="1"/>
          </p:cNvGraphicFramePr>
          <p:nvPr>
            <p:ph type="subTitle" idx="1"/>
          </p:nvPr>
        </p:nvGraphicFramePr>
        <p:xfrm>
          <a:off x="76200" y="2514600"/>
          <a:ext cx="8839200" cy="2679700"/>
        </p:xfrm>
        <a:graphic>
          <a:graphicData uri="http://schemas.openxmlformats.org/presentationml/2006/ole">
            <mc:AlternateContent xmlns:mc="http://schemas.openxmlformats.org/markup-compatibility/2006">
              <mc:Choice xmlns:v="urn:schemas-microsoft-com:vml" Requires="v">
                <p:oleObj spid="_x0000_s7177" name="Document" r:id="rId3" imgW="4559808" imgH="1383792" progId="Word.Document.8">
                  <p:embed/>
                </p:oleObj>
              </mc:Choice>
              <mc:Fallback>
                <p:oleObj name="Document" r:id="rId3" imgW="4559808" imgH="1383792"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514600"/>
                        <a:ext cx="8839200" cy="2679700"/>
                      </a:xfrm>
                      <a:prstGeom prst="rect">
                        <a:avLst/>
                      </a:prstGeom>
                    </p:spPr>
                  </p:pic>
                </p:oleObj>
              </mc:Fallback>
            </mc:AlternateContent>
          </a:graphicData>
        </a:graphic>
      </p:graphicFrame>
      <p:sp>
        <p:nvSpPr>
          <p:cNvPr id="7172" name="Rectangle 4"/>
          <p:cNvSpPr>
            <a:spLocks noChangeArrowheads="1"/>
          </p:cNvSpPr>
          <p:nvPr/>
        </p:nvSpPr>
        <p:spPr bwMode="auto">
          <a:xfrm>
            <a:off x="7848600" y="6096000"/>
            <a:ext cx="7683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solidFill>
                  <a:schemeClr val="accent2"/>
                </a:solidFill>
              </a:rPr>
              <a:t>(9.1)</a:t>
            </a:r>
            <a:endParaRPr lang="en-US" sz="2000">
              <a:solidFill>
                <a:schemeClr val="accent2"/>
              </a:solidFill>
            </a:endParaRPr>
          </a:p>
        </p:txBody>
      </p:sp>
      <p:sp>
        <p:nvSpPr>
          <p:cNvPr id="7173" name="Rectangle 5"/>
          <p:cNvSpPr>
            <a:spLocks noChangeArrowheads="1"/>
          </p:cNvSpPr>
          <p:nvPr/>
        </p:nvSpPr>
        <p:spPr bwMode="auto">
          <a:xfrm>
            <a:off x="685800" y="1295400"/>
            <a:ext cx="78486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3175" eaLnBrk="1" hangingPunct="1">
              <a:lnSpc>
                <a:spcPct val="90000"/>
              </a:lnSpc>
              <a:tabLst>
                <a:tab pos="463550" algn="l"/>
              </a:tabLst>
            </a:pPr>
            <a:r>
              <a:rPr lang="en-US" sz="2800">
                <a:solidFill>
                  <a:srgbClr val="FF0000"/>
                </a:solidFill>
              </a:rPr>
              <a:t>Decay sequence produces radon, polonium, and lead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09600" y="152400"/>
            <a:ext cx="7772400" cy="1143000"/>
          </a:xfrm>
        </p:spPr>
        <p:txBody>
          <a:bodyPr/>
          <a:lstStyle/>
          <a:p>
            <a:r>
              <a:rPr lang="en-US" b="1">
                <a:solidFill>
                  <a:srgbClr val="0000FF"/>
                </a:solidFill>
              </a:rPr>
              <a:t>Asbestos</a:t>
            </a:r>
          </a:p>
        </p:txBody>
      </p:sp>
      <p:sp>
        <p:nvSpPr>
          <p:cNvPr id="22531" name="Rectangle 3"/>
          <p:cNvSpPr>
            <a:spLocks noChangeArrowheads="1"/>
          </p:cNvSpPr>
          <p:nvPr/>
        </p:nvSpPr>
        <p:spPr bwMode="auto">
          <a:xfrm>
            <a:off x="685800" y="1371600"/>
            <a:ext cx="8001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lnSpc>
                <a:spcPct val="90000"/>
              </a:lnSpc>
            </a:pPr>
            <a:r>
              <a:rPr lang="en-US">
                <a:solidFill>
                  <a:srgbClr val="187534"/>
                </a:solidFill>
              </a:rPr>
              <a:t>Class of natural impure hydrated silicate minerals that can be separated into flexible fibers.</a:t>
            </a:r>
            <a:endParaRPr lang="en-US">
              <a:solidFill>
                <a:srgbClr val="FF0000"/>
              </a:solidFill>
            </a:endParaRPr>
          </a:p>
          <a:p>
            <a:pPr eaLnBrk="1" hangingPunct="1">
              <a:lnSpc>
                <a:spcPct val="90000"/>
              </a:lnSpc>
            </a:pPr>
            <a:endParaRPr lang="en-US">
              <a:solidFill>
                <a:srgbClr val="FF0000"/>
              </a:solidFill>
            </a:endParaRPr>
          </a:p>
          <a:p>
            <a:pPr eaLnBrk="1" hangingPunct="1">
              <a:lnSpc>
                <a:spcPct val="90000"/>
              </a:lnSpc>
            </a:pPr>
            <a:r>
              <a:rPr lang="en-US">
                <a:solidFill>
                  <a:srgbClr val="FF0000"/>
                </a:solidFill>
              </a:rPr>
              <a:t>Chemically inert. Does not conduct heat or electricity. Is fire resistant. Properties known by French Emperor Charlemagne (742-814).</a:t>
            </a:r>
          </a:p>
          <a:p>
            <a:pPr eaLnBrk="1" hangingPunct="1">
              <a:lnSpc>
                <a:spcPct val="90000"/>
              </a:lnSpc>
            </a:pPr>
            <a:endParaRPr lang="en-US">
              <a:solidFill>
                <a:srgbClr val="FF0000"/>
              </a:solidFill>
            </a:endParaRPr>
          </a:p>
          <a:p>
            <a:pPr eaLnBrk="1" hangingPunct="1">
              <a:lnSpc>
                <a:spcPct val="90000"/>
              </a:lnSpc>
            </a:pPr>
            <a:r>
              <a:rPr lang="en-US">
                <a:solidFill>
                  <a:srgbClr val="187534"/>
                </a:solidFill>
              </a:rPr>
              <a:t>Until the 1970s, used in construction industry as an electrical and thermal insulator in pipe and boiler insulation, cementboard, thermal tiles, pain, wallpaper.</a:t>
            </a:r>
          </a:p>
          <a:p>
            <a:pPr eaLnBrk="1" hangingPunct="1">
              <a:lnSpc>
                <a:spcPct val="90000"/>
              </a:lnSpc>
            </a:pPr>
            <a:endParaRPr lang="en-US">
              <a:solidFill>
                <a:srgbClr val="187534"/>
              </a:solidFill>
            </a:endParaRPr>
          </a:p>
          <a:p>
            <a:pPr eaLnBrk="1" hangingPunct="1">
              <a:lnSpc>
                <a:spcPct val="90000"/>
              </a:lnSpc>
            </a:pPr>
            <a:r>
              <a:rPr lang="en-US">
                <a:solidFill>
                  <a:srgbClr val="FF0000"/>
                </a:solidFill>
              </a:rPr>
              <a:t>Today new asbestos is banned, but asbestos still exists in many buildings.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53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53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152400"/>
            <a:ext cx="7772400" cy="1143000"/>
          </a:xfrm>
        </p:spPr>
        <p:txBody>
          <a:bodyPr/>
          <a:lstStyle/>
          <a:p>
            <a:r>
              <a:rPr lang="en-US" b="1">
                <a:solidFill>
                  <a:srgbClr val="0000FF"/>
                </a:solidFill>
              </a:rPr>
              <a:t>Chrysotile Asbestos</a:t>
            </a:r>
          </a:p>
        </p:txBody>
      </p:sp>
      <p:sp>
        <p:nvSpPr>
          <p:cNvPr id="6148" name="Text Box 4"/>
          <p:cNvSpPr txBox="1">
            <a:spLocks noChangeArrowheads="1"/>
          </p:cNvSpPr>
          <p:nvPr/>
        </p:nvSpPr>
        <p:spPr bwMode="auto">
          <a:xfrm>
            <a:off x="6934200" y="6324600"/>
            <a:ext cx="18669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800">
                <a:solidFill>
                  <a:srgbClr val="993366"/>
                </a:solidFill>
              </a:rPr>
              <a:t>Robert Grieshaber</a:t>
            </a:r>
          </a:p>
        </p:txBody>
      </p:sp>
      <p:pic>
        <p:nvPicPr>
          <p:cNvPr id="6151" name="Picture 7" descr="Fig9.2 asbestos 60908K99.tif                                   0000D118Macintosh HD                   ABA78158:"/>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1143000" y="1143000"/>
            <a:ext cx="6858000" cy="498475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152400"/>
            <a:ext cx="7772400" cy="1143000"/>
          </a:xfrm>
        </p:spPr>
        <p:txBody>
          <a:bodyPr/>
          <a:lstStyle/>
          <a:p>
            <a:r>
              <a:rPr lang="en-US" b="1">
                <a:solidFill>
                  <a:srgbClr val="0000FF"/>
                </a:solidFill>
              </a:rPr>
              <a:t>Health Effects of Asbestos</a:t>
            </a:r>
          </a:p>
        </p:txBody>
      </p:sp>
      <p:sp>
        <p:nvSpPr>
          <p:cNvPr id="23555" name="Rectangle 3"/>
          <p:cNvSpPr>
            <a:spLocks noChangeArrowheads="1"/>
          </p:cNvSpPr>
          <p:nvPr/>
        </p:nvSpPr>
        <p:spPr bwMode="auto">
          <a:xfrm>
            <a:off x="685800" y="1371600"/>
            <a:ext cx="8001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5613" indent="-455613" eaLnBrk="1" hangingPunct="1">
              <a:lnSpc>
                <a:spcPct val="90000"/>
              </a:lnSpc>
            </a:pPr>
            <a:r>
              <a:rPr lang="en-US">
                <a:solidFill>
                  <a:srgbClr val="FF0000"/>
                </a:solidFill>
              </a:rPr>
              <a:t>Lung cancer</a:t>
            </a:r>
          </a:p>
          <a:p>
            <a:pPr marL="455613" indent="-455613" eaLnBrk="1" hangingPunct="1">
              <a:lnSpc>
                <a:spcPct val="90000"/>
              </a:lnSpc>
            </a:pPr>
            <a:endParaRPr lang="en-US">
              <a:solidFill>
                <a:srgbClr val="FF0000"/>
              </a:solidFill>
            </a:endParaRPr>
          </a:p>
          <a:p>
            <a:pPr marL="455613" indent="-455613" eaLnBrk="1" hangingPunct="1">
              <a:lnSpc>
                <a:spcPct val="90000"/>
              </a:lnSpc>
            </a:pPr>
            <a:r>
              <a:rPr lang="en-US">
                <a:solidFill>
                  <a:srgbClr val="FF0000"/>
                </a:solidFill>
              </a:rPr>
              <a:t>Mesothelioma</a:t>
            </a:r>
          </a:p>
          <a:p>
            <a:pPr marL="455613" indent="-455613" eaLnBrk="1" hangingPunct="1">
              <a:lnSpc>
                <a:spcPct val="90000"/>
              </a:lnSpc>
            </a:pPr>
            <a:r>
              <a:rPr lang="en-US">
                <a:solidFill>
                  <a:srgbClr val="FF0000"/>
                </a:solidFill>
              </a:rPr>
              <a:t>	 </a:t>
            </a:r>
            <a:r>
              <a:rPr lang="en-US">
                <a:solidFill>
                  <a:srgbClr val="187534"/>
                </a:solidFill>
              </a:rPr>
              <a:t>Cancer of the mesothelial membrane lining the lungs</a:t>
            </a:r>
          </a:p>
          <a:p>
            <a:pPr marL="455613" indent="-455613" eaLnBrk="1" hangingPunct="1">
              <a:lnSpc>
                <a:spcPct val="90000"/>
              </a:lnSpc>
            </a:pPr>
            <a:endParaRPr lang="en-US">
              <a:solidFill>
                <a:srgbClr val="FF0000"/>
              </a:solidFill>
            </a:endParaRPr>
          </a:p>
          <a:p>
            <a:pPr marL="455613" indent="-455613" eaLnBrk="1" hangingPunct="1">
              <a:lnSpc>
                <a:spcPct val="90000"/>
              </a:lnSpc>
            </a:pPr>
            <a:r>
              <a:rPr lang="en-US">
                <a:solidFill>
                  <a:srgbClr val="FF0000"/>
                </a:solidFill>
              </a:rPr>
              <a:t>Asbestosis</a:t>
            </a:r>
          </a:p>
          <a:p>
            <a:pPr marL="455613" indent="-455613" eaLnBrk="1" hangingPunct="1">
              <a:lnSpc>
                <a:spcPct val="90000"/>
              </a:lnSpc>
            </a:pPr>
            <a:r>
              <a:rPr lang="en-US">
                <a:solidFill>
                  <a:srgbClr val="FF0000"/>
                </a:solidFill>
              </a:rPr>
              <a:t>	</a:t>
            </a:r>
            <a:r>
              <a:rPr lang="en-US">
                <a:solidFill>
                  <a:srgbClr val="187534"/>
                </a:solidFill>
              </a:rPr>
              <a:t>Slow, debilitating disease of the lungs</a:t>
            </a:r>
          </a:p>
          <a:p>
            <a:pPr marL="455613" indent="-455613" eaLnBrk="1" hangingPunct="1">
              <a:lnSpc>
                <a:spcPct val="90000"/>
              </a:lnSpc>
            </a:pPr>
            <a:endParaRPr lang="en-US">
              <a:solidFill>
                <a:srgbClr val="187534"/>
              </a:solidFill>
            </a:endParaRPr>
          </a:p>
          <a:p>
            <a:pPr marL="455613" indent="-455613" eaLnBrk="1" hangingPunct="1">
              <a:lnSpc>
                <a:spcPct val="90000"/>
              </a:lnSpc>
            </a:pPr>
            <a:r>
              <a:rPr lang="en-US">
                <a:solidFill>
                  <a:srgbClr val="FF0008"/>
                </a:solidFill>
              </a:rPr>
              <a:t>1980s-2000. Libby Montana</a:t>
            </a:r>
            <a:endParaRPr lang="en-US">
              <a:solidFill>
                <a:srgbClr val="187534"/>
              </a:solidFill>
            </a:endParaRPr>
          </a:p>
          <a:p>
            <a:pPr marL="455613" indent="-455613" eaLnBrk="1" hangingPunct="1">
              <a:lnSpc>
                <a:spcPct val="90000"/>
              </a:lnSpc>
            </a:pPr>
            <a:r>
              <a:rPr lang="en-US">
                <a:solidFill>
                  <a:srgbClr val="187534"/>
                </a:solidFill>
              </a:rPr>
              <a:t>	192 deaths, 375 with lung problems due to mining vermiculite laden with asbestos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55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5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55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55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3555">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35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152400"/>
            <a:ext cx="7772400" cy="1143000"/>
          </a:xfrm>
        </p:spPr>
        <p:txBody>
          <a:bodyPr/>
          <a:lstStyle/>
          <a:p>
            <a:r>
              <a:rPr lang="en-US" b="1">
                <a:solidFill>
                  <a:srgbClr val="0000FF"/>
                </a:solidFill>
              </a:rPr>
              <a:t>Environmental Tobacco Smoke</a:t>
            </a:r>
          </a:p>
        </p:txBody>
      </p:sp>
      <p:sp>
        <p:nvSpPr>
          <p:cNvPr id="24579" name="Rectangle 3"/>
          <p:cNvSpPr>
            <a:spLocks noChangeArrowheads="1"/>
          </p:cNvSpPr>
          <p:nvPr/>
        </p:nvSpPr>
        <p:spPr bwMode="auto">
          <a:xfrm>
            <a:off x="685800" y="1371600"/>
            <a:ext cx="8001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5613" indent="-455613" eaLnBrk="1" hangingPunct="1">
              <a:lnSpc>
                <a:spcPct val="90000"/>
              </a:lnSpc>
            </a:pPr>
            <a:r>
              <a:rPr lang="en-US">
                <a:solidFill>
                  <a:srgbClr val="FF0000"/>
                </a:solidFill>
              </a:rPr>
              <a:t>Mainstream smoke</a:t>
            </a:r>
          </a:p>
          <a:p>
            <a:pPr marL="455613" indent="-455613" eaLnBrk="1" hangingPunct="1">
              <a:lnSpc>
                <a:spcPct val="90000"/>
              </a:lnSpc>
            </a:pPr>
            <a:r>
              <a:rPr lang="en-US">
                <a:solidFill>
                  <a:srgbClr val="FF0000"/>
                </a:solidFill>
              </a:rPr>
              <a:t>	</a:t>
            </a:r>
            <a:r>
              <a:rPr lang="en-US">
                <a:solidFill>
                  <a:srgbClr val="187534"/>
                </a:solidFill>
              </a:rPr>
              <a:t>Exhaled smoke</a:t>
            </a:r>
          </a:p>
          <a:p>
            <a:pPr marL="455613" indent="-455613" eaLnBrk="1" hangingPunct="1">
              <a:lnSpc>
                <a:spcPct val="90000"/>
              </a:lnSpc>
            </a:pPr>
            <a:endParaRPr lang="en-US">
              <a:solidFill>
                <a:srgbClr val="FF0000"/>
              </a:solidFill>
            </a:endParaRPr>
          </a:p>
          <a:p>
            <a:pPr marL="455613" indent="-455613" eaLnBrk="1" hangingPunct="1">
              <a:lnSpc>
                <a:spcPct val="90000"/>
              </a:lnSpc>
            </a:pPr>
            <a:r>
              <a:rPr lang="en-US">
                <a:solidFill>
                  <a:srgbClr val="FF0000"/>
                </a:solidFill>
              </a:rPr>
              <a:t>Sidestream smoke</a:t>
            </a:r>
          </a:p>
          <a:p>
            <a:pPr marL="455613" indent="-455613" eaLnBrk="1" hangingPunct="1">
              <a:lnSpc>
                <a:spcPct val="90000"/>
              </a:lnSpc>
            </a:pPr>
            <a:r>
              <a:rPr lang="en-US">
                <a:solidFill>
                  <a:srgbClr val="FF0000"/>
                </a:solidFill>
              </a:rPr>
              <a:t>	 </a:t>
            </a:r>
            <a:r>
              <a:rPr lang="en-US">
                <a:solidFill>
                  <a:srgbClr val="187534"/>
                </a:solidFill>
              </a:rPr>
              <a:t>Emitted from burning cigarette</a:t>
            </a:r>
          </a:p>
          <a:p>
            <a:pPr marL="455613" indent="-455613" eaLnBrk="1" hangingPunct="1">
              <a:lnSpc>
                <a:spcPct val="90000"/>
              </a:lnSpc>
            </a:pPr>
            <a:endParaRPr lang="en-US">
              <a:solidFill>
                <a:srgbClr val="FF0000"/>
              </a:solidFill>
            </a:endParaRPr>
          </a:p>
          <a:p>
            <a:pPr marL="455613" indent="-455613" eaLnBrk="1" hangingPunct="1">
              <a:lnSpc>
                <a:spcPct val="90000"/>
              </a:lnSpc>
            </a:pPr>
            <a:r>
              <a:rPr lang="en-US">
                <a:solidFill>
                  <a:srgbClr val="FF0000"/>
                </a:solidFill>
              </a:rPr>
              <a:t>Environmental tobacco smoke (ETS) = second-hand smoke</a:t>
            </a:r>
          </a:p>
          <a:p>
            <a:pPr marL="455613" indent="-455613" eaLnBrk="1" hangingPunct="1">
              <a:lnSpc>
                <a:spcPct val="90000"/>
              </a:lnSpc>
            </a:pPr>
            <a:r>
              <a:rPr lang="en-US">
                <a:solidFill>
                  <a:srgbClr val="FF0000"/>
                </a:solidFill>
              </a:rPr>
              <a:t>	</a:t>
            </a:r>
            <a:r>
              <a:rPr lang="en-US">
                <a:solidFill>
                  <a:srgbClr val="187534"/>
                </a:solidFill>
              </a:rPr>
              <a:t>Combination of mainstream and sidestream smoke. Contains more than 4000 particle components and gases, over 50 of which are known carcinogens. ETS may cause 17% of lung cancers of nonsmokers.</a:t>
            </a:r>
          </a:p>
          <a:p>
            <a:pPr marL="455613" indent="-455613" eaLnBrk="1" hangingPunct="1">
              <a:lnSpc>
                <a:spcPct val="90000"/>
              </a:lnSpc>
            </a:pPr>
            <a:endParaRPr lang="en-US">
              <a:solidFill>
                <a:srgbClr val="187534"/>
              </a:solidFill>
            </a:endParaRPr>
          </a:p>
          <a:p>
            <a:pPr marL="455613" indent="-455613" eaLnBrk="1" hangingPunct="1">
              <a:lnSpc>
                <a:spcPct val="90000"/>
              </a:lnSpc>
            </a:pPr>
            <a:r>
              <a:rPr lang="en-US">
                <a:solidFill>
                  <a:srgbClr val="FF0008"/>
                </a:solidFill>
              </a:rPr>
              <a:t>Concentrations</a:t>
            </a:r>
            <a:endParaRPr lang="en-US">
              <a:solidFill>
                <a:srgbClr val="187534"/>
              </a:solidFill>
            </a:endParaRPr>
          </a:p>
          <a:p>
            <a:pPr marL="455613" indent="-455613" eaLnBrk="1" hangingPunct="1">
              <a:lnSpc>
                <a:spcPct val="90000"/>
              </a:lnSpc>
            </a:pPr>
            <a:r>
              <a:rPr lang="en-US">
                <a:solidFill>
                  <a:srgbClr val="187534"/>
                </a:solidFill>
              </a:rPr>
              <a:t>	One pack of cigarettes ≈ 20 </a:t>
            </a:r>
            <a:r>
              <a:rPr lang="en-US">
                <a:solidFill>
                  <a:srgbClr val="187534"/>
                </a:solidFill>
                <a:latin typeface="Symbol" charset="0"/>
              </a:rPr>
              <a:t>m</a:t>
            </a:r>
            <a:r>
              <a:rPr lang="en-US">
                <a:solidFill>
                  <a:srgbClr val="187534"/>
                </a:solidFill>
              </a:rPr>
              <a:t>g m</a:t>
            </a:r>
            <a:r>
              <a:rPr lang="en-US" baseline="30000">
                <a:solidFill>
                  <a:srgbClr val="187534"/>
                </a:solidFill>
              </a:rPr>
              <a:t>-3</a:t>
            </a:r>
            <a:r>
              <a:rPr lang="en-US">
                <a:solidFill>
                  <a:srgbClr val="187534"/>
                </a:solidFill>
              </a:rPr>
              <a:t> of particles in room over 24 hours. Near smoker, concentrations 500-1000 </a:t>
            </a:r>
            <a:r>
              <a:rPr lang="en-US">
                <a:solidFill>
                  <a:srgbClr val="187534"/>
                </a:solidFill>
                <a:latin typeface="Symbol" charset="0"/>
              </a:rPr>
              <a:t>m</a:t>
            </a:r>
            <a:r>
              <a:rPr lang="en-US">
                <a:solidFill>
                  <a:srgbClr val="187534"/>
                </a:solidFill>
              </a:rPr>
              <a:t>g m</a:t>
            </a:r>
            <a:r>
              <a:rPr lang="en-US" baseline="30000">
                <a:solidFill>
                  <a:srgbClr val="187534"/>
                </a:solidFill>
              </a:rPr>
              <a:t>-3</a:t>
            </a:r>
            <a:r>
              <a:rPr lang="en-US">
                <a:solidFill>
                  <a:srgbClr val="187534"/>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5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57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57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457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4579">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4579">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45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152400"/>
            <a:ext cx="8610600" cy="1143000"/>
          </a:xfrm>
        </p:spPr>
        <p:txBody>
          <a:bodyPr/>
          <a:lstStyle/>
          <a:p>
            <a:r>
              <a:rPr lang="en-US" b="1">
                <a:solidFill>
                  <a:srgbClr val="0000FF"/>
                </a:solidFill>
              </a:rPr>
              <a:t>Mainstream, Sidestream Smoke</a:t>
            </a:r>
          </a:p>
        </p:txBody>
      </p:sp>
      <p:sp>
        <p:nvSpPr>
          <p:cNvPr id="8280" name="Text Box 88"/>
          <p:cNvSpPr txBox="1">
            <a:spLocks noChangeArrowheads="1"/>
          </p:cNvSpPr>
          <p:nvPr/>
        </p:nvSpPr>
        <p:spPr bwMode="auto">
          <a:xfrm>
            <a:off x="7477125" y="6180138"/>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3366"/>
                </a:solidFill>
              </a:rPr>
              <a:t>Table 9.2</a:t>
            </a:r>
            <a:endParaRPr lang="en-US" sz="1800">
              <a:solidFill>
                <a:srgbClr val="993366"/>
              </a:solidFill>
            </a:endParaRPr>
          </a:p>
        </p:txBody>
      </p:sp>
      <p:sp>
        <p:nvSpPr>
          <p:cNvPr id="8281" name="Rectangle 89"/>
          <p:cNvSpPr>
            <a:spLocks noChangeArrowheads="1"/>
          </p:cNvSpPr>
          <p:nvPr/>
        </p:nvSpPr>
        <p:spPr bwMode="auto">
          <a:xfrm>
            <a:off x="381000" y="1143000"/>
            <a:ext cx="84582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187534"/>
                </a:solidFill>
              </a:rPr>
              <a:t>				 	Mainstream smoke	Sidestream smoke</a:t>
            </a:r>
          </a:p>
          <a:p>
            <a:pPr marL="593725" indent="-533400" eaLnBrk="1" hangingPunct="1">
              <a:lnSpc>
                <a:spcPct val="90000"/>
              </a:lnSpc>
              <a:tabLst>
                <a:tab pos="463550" algn="l"/>
              </a:tabLst>
            </a:pPr>
            <a:r>
              <a:rPr lang="en-US">
                <a:solidFill>
                  <a:srgbClr val="187534"/>
                </a:solidFill>
              </a:rPr>
              <a:t>Pollutant		(</a:t>
            </a:r>
            <a:r>
              <a:rPr lang="en-US">
                <a:solidFill>
                  <a:srgbClr val="187534"/>
                </a:solidFill>
                <a:latin typeface="Symbol" charset="0"/>
              </a:rPr>
              <a:t>m</a:t>
            </a:r>
            <a:r>
              <a:rPr lang="en-US">
                <a:solidFill>
                  <a:srgbClr val="187534"/>
                </a:solidFill>
              </a:rPr>
              <a:t>g per cigarette)	(</a:t>
            </a:r>
            <a:r>
              <a:rPr lang="en-US">
                <a:solidFill>
                  <a:srgbClr val="187534"/>
                </a:solidFill>
                <a:latin typeface="Symbol" charset="0"/>
              </a:rPr>
              <a:t>m</a:t>
            </a:r>
            <a:r>
              <a:rPr lang="en-US">
                <a:solidFill>
                  <a:srgbClr val="187534"/>
                </a:solidFill>
              </a:rPr>
              <a:t>g per cigarette)</a:t>
            </a:r>
            <a:endParaRPr lang="en-US" u="sng">
              <a:solidFill>
                <a:srgbClr val="187534"/>
              </a:solidFill>
            </a:endParaRPr>
          </a:p>
          <a:p>
            <a:pPr marL="593725" indent="-533400" eaLnBrk="1" hangingPunct="1">
              <a:lnSpc>
                <a:spcPct val="90000"/>
              </a:lnSpc>
              <a:tabLst>
                <a:tab pos="463550" algn="l"/>
              </a:tabLst>
            </a:pPr>
            <a:r>
              <a:rPr lang="en-US">
                <a:solidFill>
                  <a:srgbClr val="FF070B"/>
                </a:solidFill>
              </a:rPr>
              <a:t>Carbon dioxide	10,000-80,000		81,000-640,000</a:t>
            </a:r>
          </a:p>
          <a:p>
            <a:pPr marL="593725" indent="-533400" eaLnBrk="1" hangingPunct="1">
              <a:lnSpc>
                <a:spcPct val="90000"/>
              </a:lnSpc>
              <a:tabLst>
                <a:tab pos="463550" algn="l"/>
              </a:tabLst>
            </a:pPr>
            <a:r>
              <a:rPr lang="en-US">
                <a:solidFill>
                  <a:srgbClr val="FF0707"/>
                </a:solidFill>
              </a:rPr>
              <a:t>Carbon monoxide	500-26,000		1200-65,000</a:t>
            </a:r>
          </a:p>
          <a:p>
            <a:pPr marL="593725" indent="-533400" eaLnBrk="1" hangingPunct="1">
              <a:lnSpc>
                <a:spcPct val="90000"/>
              </a:lnSpc>
              <a:tabLst>
                <a:tab pos="463550" algn="l"/>
              </a:tabLst>
            </a:pPr>
            <a:r>
              <a:rPr lang="en-US">
                <a:solidFill>
                  <a:srgbClr val="FF0707"/>
                </a:solidFill>
              </a:rPr>
              <a:t>Nitrogen oxides	16-600			80-3500</a:t>
            </a:r>
          </a:p>
          <a:p>
            <a:pPr marL="593725" indent="-533400" eaLnBrk="1" hangingPunct="1">
              <a:lnSpc>
                <a:spcPct val="90000"/>
              </a:lnSpc>
              <a:tabLst>
                <a:tab pos="463550" algn="l"/>
              </a:tabLst>
            </a:pPr>
            <a:r>
              <a:rPr lang="en-US">
                <a:solidFill>
                  <a:srgbClr val="FF0707"/>
                </a:solidFill>
              </a:rPr>
              <a:t>Ammonia		10-130			400-9500</a:t>
            </a:r>
          </a:p>
          <a:p>
            <a:pPr marL="593725" indent="-533400" eaLnBrk="1" hangingPunct="1">
              <a:lnSpc>
                <a:spcPct val="90000"/>
              </a:lnSpc>
              <a:tabLst>
                <a:tab pos="463550" algn="l"/>
              </a:tabLst>
            </a:pPr>
            <a:r>
              <a:rPr lang="en-US">
                <a:solidFill>
                  <a:srgbClr val="FF0707"/>
                </a:solidFill>
              </a:rPr>
              <a:t>Hydrogen cyanide	280-550		48-203</a:t>
            </a:r>
          </a:p>
          <a:p>
            <a:pPr marL="593725" indent="-533400" eaLnBrk="1" hangingPunct="1">
              <a:lnSpc>
                <a:spcPct val="90000"/>
              </a:lnSpc>
              <a:tabLst>
                <a:tab pos="463550" algn="l"/>
              </a:tabLst>
            </a:pPr>
            <a:r>
              <a:rPr lang="en-US">
                <a:solidFill>
                  <a:srgbClr val="FF0707"/>
                </a:solidFill>
              </a:rPr>
              <a:t>Formaldehyde		20-90			1000-4600</a:t>
            </a:r>
          </a:p>
          <a:p>
            <a:pPr marL="593725" indent="-533400" eaLnBrk="1" hangingPunct="1">
              <a:lnSpc>
                <a:spcPct val="90000"/>
              </a:lnSpc>
              <a:tabLst>
                <a:tab pos="463550" algn="l"/>
              </a:tabLst>
            </a:pPr>
            <a:r>
              <a:rPr lang="en-US">
                <a:solidFill>
                  <a:srgbClr val="FF0707"/>
                </a:solidFill>
              </a:rPr>
              <a:t>Acrolein		10-140			100-1700</a:t>
            </a:r>
          </a:p>
          <a:p>
            <a:pPr marL="593725" indent="-533400" eaLnBrk="1" hangingPunct="1">
              <a:lnSpc>
                <a:spcPct val="90000"/>
              </a:lnSpc>
              <a:tabLst>
                <a:tab pos="463550" algn="l"/>
              </a:tabLst>
            </a:pPr>
            <a:r>
              <a:rPr lang="en-US">
                <a:solidFill>
                  <a:srgbClr val="FF0707"/>
                </a:solidFill>
              </a:rPr>
              <a:t>Nicotine		60-2300		160-7600</a:t>
            </a:r>
          </a:p>
          <a:p>
            <a:pPr marL="593725" indent="-533400" eaLnBrk="1" hangingPunct="1">
              <a:lnSpc>
                <a:spcPct val="90000"/>
              </a:lnSpc>
              <a:tabLst>
                <a:tab pos="463550" algn="l"/>
              </a:tabLst>
            </a:pPr>
            <a:r>
              <a:rPr lang="en-US">
                <a:solidFill>
                  <a:srgbClr val="FF0707"/>
                </a:solidFill>
              </a:rPr>
              <a:t>Total particles		100-40,000		130-76,000</a:t>
            </a:r>
          </a:p>
          <a:p>
            <a:pPr marL="593725" indent="-533400" eaLnBrk="1" hangingPunct="1">
              <a:lnSpc>
                <a:spcPct val="90000"/>
              </a:lnSpc>
              <a:tabLst>
                <a:tab pos="463550" algn="l"/>
              </a:tabLst>
            </a:pPr>
            <a:r>
              <a:rPr lang="en-US">
                <a:solidFill>
                  <a:srgbClr val="FF0707"/>
                </a:solidFill>
              </a:rPr>
              <a:t>Phenol			20-150			52-390</a:t>
            </a:r>
          </a:p>
          <a:p>
            <a:pPr marL="593725" indent="-533400" eaLnBrk="1" hangingPunct="1">
              <a:lnSpc>
                <a:spcPct val="90000"/>
              </a:lnSpc>
              <a:tabLst>
                <a:tab pos="463550" algn="l"/>
              </a:tabLst>
            </a:pPr>
            <a:r>
              <a:rPr lang="en-US">
                <a:solidFill>
                  <a:srgbClr val="FF0707"/>
                </a:solidFill>
              </a:rPr>
              <a:t>Catechol		40-280			28-196</a:t>
            </a:r>
          </a:p>
          <a:p>
            <a:pPr marL="593725" indent="-533400" eaLnBrk="1" hangingPunct="1">
              <a:lnSpc>
                <a:spcPct val="90000"/>
              </a:lnSpc>
              <a:tabLst>
                <a:tab pos="463550" algn="l"/>
              </a:tabLst>
            </a:pPr>
            <a:r>
              <a:rPr lang="en-US">
                <a:solidFill>
                  <a:srgbClr val="FF0707"/>
                </a:solidFill>
              </a:rPr>
              <a:t>Naphthalene		2.8			45</a:t>
            </a:r>
          </a:p>
          <a:p>
            <a:pPr marL="593725" indent="-533400" eaLnBrk="1" hangingPunct="1">
              <a:lnSpc>
                <a:spcPct val="90000"/>
              </a:lnSpc>
              <a:tabLst>
                <a:tab pos="463550" algn="l"/>
              </a:tabLst>
            </a:pPr>
            <a:r>
              <a:rPr lang="en-US">
                <a:solidFill>
                  <a:srgbClr val="FF0707"/>
                </a:solidFill>
              </a:rPr>
              <a:t>Aniline		0.1-1.2			3-36</a:t>
            </a:r>
          </a:p>
          <a:p>
            <a:pPr marL="593725" indent="-533400" eaLnBrk="1" hangingPunct="1">
              <a:lnSpc>
                <a:spcPct val="90000"/>
              </a:lnSpc>
              <a:tabLst>
                <a:tab pos="463550" algn="l"/>
              </a:tabLst>
            </a:pPr>
            <a:r>
              <a:rPr lang="en-US">
                <a:solidFill>
                  <a:srgbClr val="FF0707"/>
                </a:solidFill>
              </a:rPr>
              <a:t>		</a:t>
            </a:r>
          </a:p>
          <a:p>
            <a:pPr marL="593725" indent="-533400" eaLnBrk="1" hangingPunct="1">
              <a:lnSpc>
                <a:spcPct val="90000"/>
              </a:lnSpc>
              <a:tabLst>
                <a:tab pos="463550"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8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8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8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8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8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28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28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28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8281">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8281">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8281">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8281">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8281">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8281">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8281">
                                            <p:txEl>
                                              <p:pRg st="14" end="1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8281">
                                            <p:txEl>
                                              <p:pRg st="15" end="1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8281">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1"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228600"/>
            <a:ext cx="7772400" cy="1143000"/>
          </a:xfrm>
        </p:spPr>
        <p:txBody>
          <a:bodyPr/>
          <a:lstStyle/>
          <a:p>
            <a:r>
              <a:rPr lang="en-US" b="1">
                <a:solidFill>
                  <a:srgbClr val="0000FF"/>
                </a:solidFill>
              </a:rPr>
              <a:t>Comparison of Cigarette with Automobile Emissions</a:t>
            </a:r>
          </a:p>
        </p:txBody>
      </p:sp>
      <p:sp>
        <p:nvSpPr>
          <p:cNvPr id="9297" name="Text Box 81"/>
          <p:cNvSpPr txBox="1">
            <a:spLocks noChangeArrowheads="1"/>
          </p:cNvSpPr>
          <p:nvPr/>
        </p:nvSpPr>
        <p:spPr bwMode="auto">
          <a:xfrm>
            <a:off x="7315200" y="60960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3366"/>
                </a:solidFill>
              </a:rPr>
              <a:t>Table 9.3</a:t>
            </a:r>
            <a:endParaRPr lang="en-US" sz="1800">
              <a:solidFill>
                <a:srgbClr val="993366"/>
              </a:solidFill>
            </a:endParaRPr>
          </a:p>
        </p:txBody>
      </p:sp>
      <p:sp>
        <p:nvSpPr>
          <p:cNvPr id="9306" name="Rectangle 90"/>
          <p:cNvSpPr>
            <a:spLocks noChangeArrowheads="1"/>
          </p:cNvSpPr>
          <p:nvPr/>
        </p:nvSpPr>
        <p:spPr bwMode="auto">
          <a:xfrm>
            <a:off x="152400" y="1752600"/>
            <a:ext cx="8763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 pos="5026025" algn="l"/>
                <a:tab pos="6284913" algn="l"/>
                <a:tab pos="7424738" algn="l"/>
              </a:tabLst>
            </a:pPr>
            <a:r>
              <a:rPr lang="en-US" u="sng">
                <a:solidFill>
                  <a:srgbClr val="187534"/>
                </a:solidFill>
              </a:rPr>
              <a:t>			</a:t>
            </a:r>
            <a:r>
              <a:rPr lang="en-US">
                <a:solidFill>
                  <a:srgbClr val="187534"/>
                </a:solidFill>
              </a:rPr>
              <a:t>CO	NO</a:t>
            </a:r>
            <a:r>
              <a:rPr lang="en-US" i="1">
                <a:solidFill>
                  <a:srgbClr val="187534"/>
                </a:solidFill>
              </a:rPr>
              <a:t>x</a:t>
            </a:r>
            <a:r>
              <a:rPr lang="en-US">
                <a:solidFill>
                  <a:srgbClr val="187534"/>
                </a:solidFill>
              </a:rPr>
              <a:t>	Particles</a:t>
            </a:r>
            <a:endParaRPr lang="en-US" u="sng">
              <a:solidFill>
                <a:srgbClr val="187534"/>
              </a:solidFill>
            </a:endParaRPr>
          </a:p>
          <a:p>
            <a:pPr marL="593725" indent="-533400" eaLnBrk="1" hangingPunct="1">
              <a:lnSpc>
                <a:spcPct val="90000"/>
              </a:lnSpc>
              <a:tabLst>
                <a:tab pos="463550" algn="l"/>
                <a:tab pos="5026025" algn="l"/>
                <a:tab pos="6284913" algn="l"/>
                <a:tab pos="7424738" algn="l"/>
              </a:tabLst>
            </a:pPr>
            <a:r>
              <a:rPr lang="en-US">
                <a:solidFill>
                  <a:srgbClr val="FF070B"/>
                </a:solidFill>
              </a:rPr>
              <a:t>Avg. cigarette emission (g/cigarette)	0.0464	0.0021	0.058</a:t>
            </a:r>
          </a:p>
          <a:p>
            <a:pPr marL="593725" indent="-533400" eaLnBrk="1" hangingPunct="1">
              <a:lnSpc>
                <a:spcPct val="90000"/>
              </a:lnSpc>
              <a:tabLst>
                <a:tab pos="463550" algn="l"/>
                <a:tab pos="5026025" algn="l"/>
                <a:tab pos="6284913" algn="l"/>
                <a:tab pos="7424738" algn="l"/>
              </a:tabLst>
            </a:pPr>
            <a:endParaRPr lang="en-US">
              <a:solidFill>
                <a:srgbClr val="FF0707"/>
              </a:solidFill>
            </a:endParaRPr>
          </a:p>
          <a:p>
            <a:pPr marL="593725" indent="-533400" eaLnBrk="1" hangingPunct="1">
              <a:lnSpc>
                <a:spcPct val="90000"/>
              </a:lnSpc>
              <a:tabLst>
                <a:tab pos="463550" algn="l"/>
                <a:tab pos="5026025" algn="l"/>
                <a:tab pos="6284913" algn="l"/>
                <a:tab pos="7424738" algn="l"/>
              </a:tabLst>
            </a:pPr>
            <a:r>
              <a:rPr lang="en-US">
                <a:solidFill>
                  <a:srgbClr val="FF0707"/>
                </a:solidFill>
              </a:rPr>
              <a:t>Avg. automobile emission (g/mi)	3.4	0.4	0.08</a:t>
            </a:r>
          </a:p>
          <a:p>
            <a:pPr marL="593725" indent="-533400" eaLnBrk="1" hangingPunct="1">
              <a:lnSpc>
                <a:spcPct val="90000"/>
              </a:lnSpc>
              <a:tabLst>
                <a:tab pos="463550" algn="l"/>
                <a:tab pos="5026025" algn="l"/>
                <a:tab pos="6284913" algn="l"/>
                <a:tab pos="7424738" algn="l"/>
              </a:tabLst>
            </a:pPr>
            <a:endParaRPr lang="en-US">
              <a:solidFill>
                <a:srgbClr val="FF0707"/>
              </a:solidFill>
            </a:endParaRPr>
          </a:p>
          <a:p>
            <a:pPr marL="593725" indent="-533400" eaLnBrk="1" hangingPunct="1">
              <a:lnSpc>
                <a:spcPct val="90000"/>
              </a:lnSpc>
              <a:tabLst>
                <a:tab pos="463550" algn="l"/>
                <a:tab pos="5026025" algn="l"/>
                <a:tab pos="6284913" algn="l"/>
                <a:tab pos="7424738" algn="l"/>
              </a:tabLst>
            </a:pPr>
            <a:r>
              <a:rPr lang="en-US">
                <a:solidFill>
                  <a:srgbClr val="FF0707"/>
                </a:solidFill>
              </a:rPr>
              <a:t>Number of cigarettes resulting in same</a:t>
            </a:r>
          </a:p>
          <a:p>
            <a:pPr marL="593725" indent="-533400" eaLnBrk="1" hangingPunct="1">
              <a:lnSpc>
                <a:spcPct val="90000"/>
              </a:lnSpc>
              <a:tabLst>
                <a:tab pos="463550" algn="l"/>
                <a:tab pos="5026025" algn="l"/>
                <a:tab pos="6284913" algn="l"/>
                <a:tab pos="7424738" algn="l"/>
              </a:tabLst>
            </a:pPr>
            <a:r>
              <a:rPr lang="en-US">
                <a:solidFill>
                  <a:srgbClr val="FF0707"/>
                </a:solidFill>
              </a:rPr>
              <a:t>	emission as driving one mile	73.3	190.5	1.4</a:t>
            </a:r>
          </a:p>
          <a:p>
            <a:pPr marL="593725" indent="-533400" eaLnBrk="1" hangingPunct="1">
              <a:lnSpc>
                <a:spcPct val="90000"/>
              </a:lnSpc>
              <a:tabLst>
                <a:tab pos="463550" algn="l"/>
                <a:tab pos="5026025" algn="l"/>
                <a:tab pos="6284913" algn="l"/>
                <a:tab pos="7424738" algn="l"/>
              </a:tabLst>
            </a:pPr>
            <a:endParaRPr lang="en-US">
              <a:solidFill>
                <a:srgbClr val="FF0707"/>
              </a:solidFill>
            </a:endParaRPr>
          </a:p>
          <a:p>
            <a:pPr marL="593725" indent="-533400" eaLnBrk="1" hangingPunct="1">
              <a:lnSpc>
                <a:spcPct val="90000"/>
              </a:lnSpc>
              <a:tabLst>
                <a:tab pos="463550" algn="l"/>
                <a:tab pos="5026025" algn="l"/>
                <a:tab pos="6284913" algn="l"/>
                <a:tab pos="7424738" algn="l"/>
              </a:tabLst>
            </a:pPr>
            <a:r>
              <a:rPr lang="en-US">
                <a:solidFill>
                  <a:srgbClr val="FF0707"/>
                </a:solidFill>
              </a:rPr>
              <a:t>Est. U.S. cigarette emission (ton/day)	60	2.7	75</a:t>
            </a:r>
          </a:p>
          <a:p>
            <a:pPr marL="593725" indent="-533400" eaLnBrk="1" hangingPunct="1">
              <a:lnSpc>
                <a:spcPct val="90000"/>
              </a:lnSpc>
              <a:tabLst>
                <a:tab pos="463550" algn="l"/>
                <a:tab pos="5026025" algn="l"/>
                <a:tab pos="6284913" algn="l"/>
                <a:tab pos="7424738" algn="l"/>
              </a:tabLst>
            </a:pPr>
            <a:endParaRPr lang="en-US">
              <a:solidFill>
                <a:srgbClr val="FF0707"/>
              </a:solidFill>
            </a:endParaRPr>
          </a:p>
          <a:p>
            <a:pPr marL="593725" indent="-533400" eaLnBrk="1" hangingPunct="1">
              <a:lnSpc>
                <a:spcPct val="90000"/>
              </a:lnSpc>
              <a:tabLst>
                <a:tab pos="463550" algn="l"/>
                <a:tab pos="5026025" algn="l"/>
                <a:tab pos="6284913" algn="l"/>
                <a:tab pos="7424738" algn="l"/>
              </a:tabLst>
            </a:pPr>
            <a:r>
              <a:rPr lang="en-US">
                <a:solidFill>
                  <a:srgbClr val="FF0707"/>
                </a:solidFill>
              </a:rPr>
              <a:t>Est. mobile-source emission (ton/day)	189,000	32,000	9300</a:t>
            </a:r>
          </a:p>
          <a:p>
            <a:pPr marL="593725" indent="-533400" eaLnBrk="1" hangingPunct="1">
              <a:lnSpc>
                <a:spcPct val="90000"/>
              </a:lnSpc>
              <a:tabLst>
                <a:tab pos="463550" algn="l"/>
                <a:tab pos="5026025" algn="l"/>
                <a:tab pos="6284913" algn="l"/>
                <a:tab pos="7424738" algn="l"/>
              </a:tabLst>
            </a:pPr>
            <a:r>
              <a:rPr lang="en-US">
                <a:solidFill>
                  <a:srgbClr val="FF0707"/>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3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30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30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306">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306">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306">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306">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30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6"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09600" y="0"/>
            <a:ext cx="7772400" cy="1143000"/>
          </a:xfrm>
        </p:spPr>
        <p:txBody>
          <a:bodyPr/>
          <a:lstStyle/>
          <a:p>
            <a:r>
              <a:rPr lang="en-US" b="1">
                <a:solidFill>
                  <a:srgbClr val="0000FF"/>
                </a:solidFill>
              </a:rPr>
              <a:t>Indoor Workplace Standards</a:t>
            </a:r>
          </a:p>
        </p:txBody>
      </p:sp>
      <p:sp>
        <p:nvSpPr>
          <p:cNvPr id="26627" name="Rectangle 3"/>
          <p:cNvSpPr>
            <a:spLocks noChangeArrowheads="1"/>
          </p:cNvSpPr>
          <p:nvPr/>
        </p:nvSpPr>
        <p:spPr bwMode="auto">
          <a:xfrm>
            <a:off x="228600" y="1219200"/>
            <a:ext cx="87630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5613" indent="-455613" eaLnBrk="1" hangingPunct="1">
              <a:lnSpc>
                <a:spcPct val="90000"/>
              </a:lnSpc>
            </a:pPr>
            <a:r>
              <a:rPr lang="en-US">
                <a:solidFill>
                  <a:srgbClr val="990E0C"/>
                </a:solidFill>
              </a:rPr>
              <a:t>NAAQS apply to outdoor pollution only in the U.S.</a:t>
            </a:r>
          </a:p>
          <a:p>
            <a:pPr marL="455613" indent="-455613" eaLnBrk="1" hangingPunct="1">
              <a:lnSpc>
                <a:spcPct val="90000"/>
              </a:lnSpc>
            </a:pPr>
            <a:endParaRPr lang="en-US">
              <a:solidFill>
                <a:srgbClr val="990E0C"/>
              </a:solidFill>
            </a:endParaRPr>
          </a:p>
          <a:p>
            <a:pPr marL="455613" indent="-455613" eaLnBrk="1" hangingPunct="1">
              <a:lnSpc>
                <a:spcPct val="90000"/>
              </a:lnSpc>
            </a:pPr>
            <a:r>
              <a:rPr lang="en-US">
                <a:solidFill>
                  <a:srgbClr val="990E0C"/>
                </a:solidFill>
              </a:rPr>
              <a:t>No regulations control air pollution in indoor residences.</a:t>
            </a:r>
          </a:p>
          <a:p>
            <a:pPr marL="455613" indent="-455613" eaLnBrk="1" hangingPunct="1">
              <a:lnSpc>
                <a:spcPct val="90000"/>
              </a:lnSpc>
            </a:pPr>
            <a:endParaRPr lang="en-US">
              <a:solidFill>
                <a:srgbClr val="990E0C"/>
              </a:solidFill>
            </a:endParaRPr>
          </a:p>
          <a:p>
            <a:pPr marL="455613" indent="-455613" eaLnBrk="1" hangingPunct="1">
              <a:lnSpc>
                <a:spcPct val="90000"/>
              </a:lnSpc>
            </a:pPr>
            <a:r>
              <a:rPr lang="en-US">
                <a:solidFill>
                  <a:srgbClr val="990E0C"/>
                </a:solidFill>
              </a:rPr>
              <a:t>Standards for indoor workplaces set by Occupational Safety and Health Administration (OSHA).</a:t>
            </a:r>
          </a:p>
          <a:p>
            <a:pPr marL="455613" indent="-455613" eaLnBrk="1" hangingPunct="1">
              <a:lnSpc>
                <a:spcPct val="90000"/>
              </a:lnSpc>
            </a:pPr>
            <a:endParaRPr lang="en-US">
              <a:solidFill>
                <a:srgbClr val="990E0C"/>
              </a:solidFill>
            </a:endParaRPr>
          </a:p>
          <a:p>
            <a:pPr marL="455613" indent="-455613" eaLnBrk="1" hangingPunct="1">
              <a:lnSpc>
                <a:spcPct val="90000"/>
              </a:lnSpc>
            </a:pPr>
            <a:r>
              <a:rPr lang="en-US">
                <a:solidFill>
                  <a:srgbClr val="990E0C"/>
                </a:solidFill>
              </a:rPr>
              <a:t>Recommendations for standards made by National Institute for Occupational Safety and Health (NIOSH) and American Conference of Governmental Industrial Hygienists, Inc. (ACGIH).</a:t>
            </a:r>
            <a:endParaRPr lang="en-US">
              <a:solidFill>
                <a:srgbClr val="187534"/>
              </a:solidFill>
            </a:endParaRPr>
          </a:p>
          <a:p>
            <a:pPr marL="455613" indent="-455613" eaLnBrk="1" hangingPunct="1">
              <a:lnSpc>
                <a:spcPct val="90000"/>
              </a:lnSpc>
            </a:pPr>
            <a:endParaRPr lang="en-US">
              <a:solidFill>
                <a:srgbClr val="187534"/>
              </a:solidFill>
            </a:endParaRPr>
          </a:p>
          <a:p>
            <a:pPr marL="455613" indent="-455613" eaLnBrk="1" hangingPunct="1">
              <a:lnSpc>
                <a:spcPct val="90000"/>
              </a:lnSpc>
            </a:pPr>
            <a:r>
              <a:rPr lang="en-US">
                <a:solidFill>
                  <a:srgbClr val="FF0008"/>
                </a:solidFill>
              </a:rPr>
              <a:t>Permissible exposure limits (PELs) - set by NIOSH</a:t>
            </a:r>
            <a:endParaRPr lang="en-US">
              <a:solidFill>
                <a:srgbClr val="187534"/>
              </a:solidFill>
            </a:endParaRPr>
          </a:p>
          <a:p>
            <a:pPr marL="455613" indent="-455613" eaLnBrk="1" hangingPunct="1">
              <a:lnSpc>
                <a:spcPct val="90000"/>
              </a:lnSpc>
            </a:pPr>
            <a:r>
              <a:rPr lang="en-US">
                <a:solidFill>
                  <a:srgbClr val="187534"/>
                </a:solidFill>
              </a:rPr>
              <a:t>	Maximum allowable indoor workplace concentration over 8-h day</a:t>
            </a:r>
          </a:p>
          <a:p>
            <a:pPr marL="455613" indent="-455613" eaLnBrk="1" hangingPunct="1">
              <a:lnSpc>
                <a:spcPct val="90000"/>
              </a:lnSpc>
            </a:pPr>
            <a:endParaRPr lang="en-US">
              <a:solidFill>
                <a:srgbClr val="187534"/>
              </a:solidFill>
            </a:endParaRPr>
          </a:p>
          <a:p>
            <a:pPr marL="455613" indent="-455613" eaLnBrk="1" hangingPunct="1">
              <a:lnSpc>
                <a:spcPct val="90000"/>
              </a:lnSpc>
            </a:pPr>
            <a:r>
              <a:rPr lang="en-US">
                <a:solidFill>
                  <a:srgbClr val="FF0008"/>
                </a:solidFill>
              </a:rPr>
              <a:t>Time-weighted average threshold limit value (TWA-TLV)</a:t>
            </a:r>
            <a:endParaRPr lang="en-US">
              <a:solidFill>
                <a:srgbClr val="187534"/>
              </a:solidFill>
            </a:endParaRPr>
          </a:p>
          <a:p>
            <a:pPr marL="455613" indent="-455613" eaLnBrk="1" hangingPunct="1">
              <a:lnSpc>
                <a:spcPct val="90000"/>
              </a:lnSpc>
            </a:pPr>
            <a:r>
              <a:rPr lang="en-US">
                <a:solidFill>
                  <a:srgbClr val="187534"/>
                </a:solidFill>
              </a:rPr>
              <a:t>	Similar to PELs, but set by ACGIH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6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62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62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627">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6627">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6627">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662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81000"/>
            <a:ext cx="7772400" cy="1143000"/>
          </a:xfrm>
        </p:spPr>
        <p:txBody>
          <a:bodyPr/>
          <a:lstStyle/>
          <a:p>
            <a:r>
              <a:rPr lang="en-US" b="1">
                <a:solidFill>
                  <a:srgbClr val="0000FF"/>
                </a:solidFill>
              </a:rPr>
              <a:t>Comparison of Indoor with Outdoor Standards</a:t>
            </a:r>
          </a:p>
        </p:txBody>
      </p:sp>
      <p:sp>
        <p:nvSpPr>
          <p:cNvPr id="10244" name="Text Box 4"/>
          <p:cNvSpPr txBox="1">
            <a:spLocks noChangeArrowheads="1"/>
          </p:cNvSpPr>
          <p:nvPr/>
        </p:nvSpPr>
        <p:spPr bwMode="auto">
          <a:xfrm>
            <a:off x="7239000" y="6172200"/>
            <a:ext cx="1333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993366"/>
                </a:solidFill>
              </a:rPr>
              <a:t>Table 9.4</a:t>
            </a:r>
            <a:endParaRPr lang="en-US" sz="1800">
              <a:solidFill>
                <a:srgbClr val="993366"/>
              </a:solidFill>
            </a:endParaRPr>
          </a:p>
        </p:txBody>
      </p:sp>
      <p:sp>
        <p:nvSpPr>
          <p:cNvPr id="10246" name="Rectangle 6"/>
          <p:cNvSpPr>
            <a:spLocks noChangeArrowheads="1"/>
          </p:cNvSpPr>
          <p:nvPr/>
        </p:nvSpPr>
        <p:spPr bwMode="auto">
          <a:xfrm>
            <a:off x="381000" y="1752600"/>
            <a:ext cx="84582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593725" indent="-533400" eaLnBrk="1" hangingPunct="1">
              <a:lnSpc>
                <a:spcPct val="90000"/>
              </a:lnSpc>
              <a:tabLst>
                <a:tab pos="463550" algn="l"/>
              </a:tabLst>
            </a:pPr>
            <a:r>
              <a:rPr lang="en-US">
                <a:solidFill>
                  <a:srgbClr val="187534"/>
                </a:solidFill>
              </a:rPr>
              <a:t>				 	Indoor 8-h			Outdoor</a:t>
            </a:r>
          </a:p>
          <a:p>
            <a:pPr marL="593725" indent="-533400" eaLnBrk="1" hangingPunct="1">
              <a:lnSpc>
                <a:spcPct val="90000"/>
              </a:lnSpc>
              <a:tabLst>
                <a:tab pos="463550" algn="l"/>
              </a:tabLst>
            </a:pPr>
            <a:r>
              <a:rPr lang="en-US">
                <a:solidFill>
                  <a:srgbClr val="187534"/>
                </a:solidFill>
              </a:rPr>
              <a:t>					PEL and	Outdoor 	California</a:t>
            </a:r>
          </a:p>
          <a:p>
            <a:pPr marL="593725" indent="-533400" eaLnBrk="1" hangingPunct="1">
              <a:lnSpc>
                <a:spcPct val="90000"/>
              </a:lnSpc>
              <a:tabLst>
                <a:tab pos="463550" algn="l"/>
              </a:tabLst>
            </a:pPr>
            <a:r>
              <a:rPr lang="en-US">
                <a:solidFill>
                  <a:srgbClr val="187534"/>
                </a:solidFill>
              </a:rPr>
              <a:t>					TWA-TLV	NAAQS 	Standard</a:t>
            </a:r>
          </a:p>
          <a:p>
            <a:pPr marL="593725" indent="-533400" eaLnBrk="1" hangingPunct="1">
              <a:lnSpc>
                <a:spcPct val="90000"/>
              </a:lnSpc>
              <a:tabLst>
                <a:tab pos="463550" algn="l"/>
              </a:tabLst>
            </a:pPr>
            <a:r>
              <a:rPr lang="en-US">
                <a:solidFill>
                  <a:srgbClr val="187534"/>
                </a:solidFill>
              </a:rPr>
              <a:t>Gas				(ppmv)		(ppmv)		(ppmv)</a:t>
            </a:r>
            <a:endParaRPr lang="en-US" u="sng">
              <a:solidFill>
                <a:srgbClr val="187534"/>
              </a:solidFill>
            </a:endParaRPr>
          </a:p>
          <a:p>
            <a:pPr marL="593725" indent="-533400" eaLnBrk="1" hangingPunct="1">
              <a:lnSpc>
                <a:spcPct val="90000"/>
              </a:lnSpc>
              <a:tabLst>
                <a:tab pos="463550" algn="l"/>
              </a:tabLst>
            </a:pPr>
            <a:endParaRPr lang="en-US">
              <a:solidFill>
                <a:srgbClr val="FF0707"/>
              </a:solidFill>
            </a:endParaRPr>
          </a:p>
          <a:p>
            <a:pPr marL="593725" indent="-533400" eaLnBrk="1" hangingPunct="1">
              <a:lnSpc>
                <a:spcPct val="90000"/>
              </a:lnSpc>
              <a:tabLst>
                <a:tab pos="463550" algn="l"/>
              </a:tabLst>
            </a:pPr>
            <a:r>
              <a:rPr lang="en-US">
                <a:solidFill>
                  <a:srgbClr val="FF0707"/>
                </a:solidFill>
              </a:rPr>
              <a:t>Carbon monoxide	35		9.5 (8-h)	9 (8-h)</a:t>
            </a:r>
          </a:p>
          <a:p>
            <a:pPr marL="593725" indent="-533400" eaLnBrk="1" hangingPunct="1">
              <a:lnSpc>
                <a:spcPct val="90000"/>
              </a:lnSpc>
              <a:tabLst>
                <a:tab pos="463550" algn="l"/>
              </a:tabLst>
            </a:pPr>
            <a:endParaRPr lang="en-US">
              <a:solidFill>
                <a:srgbClr val="FF0707"/>
              </a:solidFill>
            </a:endParaRPr>
          </a:p>
          <a:p>
            <a:pPr marL="593725" indent="-533400" eaLnBrk="1" hangingPunct="1">
              <a:lnSpc>
                <a:spcPct val="90000"/>
              </a:lnSpc>
              <a:tabLst>
                <a:tab pos="463550" algn="l"/>
              </a:tabLst>
            </a:pPr>
            <a:r>
              <a:rPr lang="en-US">
                <a:solidFill>
                  <a:srgbClr val="FF0707"/>
                </a:solidFill>
              </a:rPr>
              <a:t>Nitrogen dioxide	1 (15-m)	0.053 (annual)	0.25 (1-h)</a:t>
            </a:r>
          </a:p>
          <a:p>
            <a:pPr marL="593725" indent="-533400" eaLnBrk="1" hangingPunct="1">
              <a:lnSpc>
                <a:spcPct val="90000"/>
              </a:lnSpc>
              <a:tabLst>
                <a:tab pos="463550" algn="l"/>
              </a:tabLst>
            </a:pPr>
            <a:endParaRPr lang="en-US">
              <a:solidFill>
                <a:srgbClr val="FF0707"/>
              </a:solidFill>
            </a:endParaRPr>
          </a:p>
          <a:p>
            <a:pPr marL="593725" indent="-533400" eaLnBrk="1" hangingPunct="1">
              <a:lnSpc>
                <a:spcPct val="90000"/>
              </a:lnSpc>
              <a:tabLst>
                <a:tab pos="463550" algn="l"/>
              </a:tabLst>
            </a:pPr>
            <a:r>
              <a:rPr lang="en-US">
                <a:solidFill>
                  <a:srgbClr val="FF0707"/>
                </a:solidFill>
              </a:rPr>
              <a:t>Ozone			0.1		0.08 (8-h)	0.09 (1-h)</a:t>
            </a:r>
          </a:p>
          <a:p>
            <a:pPr marL="593725" indent="-533400" eaLnBrk="1" hangingPunct="1">
              <a:lnSpc>
                <a:spcPct val="90000"/>
              </a:lnSpc>
              <a:tabLst>
                <a:tab pos="463550" algn="l"/>
              </a:tabLst>
            </a:pPr>
            <a:endParaRPr lang="en-US">
              <a:solidFill>
                <a:srgbClr val="FF0707"/>
              </a:solidFill>
            </a:endParaRPr>
          </a:p>
          <a:p>
            <a:pPr marL="593725" indent="-533400" eaLnBrk="1" hangingPunct="1">
              <a:lnSpc>
                <a:spcPct val="90000"/>
              </a:lnSpc>
              <a:tabLst>
                <a:tab pos="463550" algn="l"/>
              </a:tabLst>
            </a:pPr>
            <a:r>
              <a:rPr lang="en-US">
                <a:solidFill>
                  <a:srgbClr val="0000FF"/>
                </a:solidFill>
              </a:rPr>
              <a:t>Outdoor standards tougher to protect entire population. </a:t>
            </a:r>
          </a:p>
          <a:p>
            <a:pPr marL="593725" indent="-533400" eaLnBrk="1" hangingPunct="1">
              <a:lnSpc>
                <a:spcPct val="90000"/>
              </a:lnSpc>
              <a:tabLst>
                <a:tab pos="463550" algn="l"/>
              </a:tabLst>
            </a:pPr>
            <a:r>
              <a:rPr lang="en-US">
                <a:solidFill>
                  <a:srgbClr val="0000FF"/>
                </a:solidFill>
              </a:rPr>
              <a:t>Outdoor standards for NO</a:t>
            </a:r>
            <a:r>
              <a:rPr lang="en-US" baseline="-25000">
                <a:solidFill>
                  <a:srgbClr val="0000FF"/>
                </a:solidFill>
              </a:rPr>
              <a:t>2</a:t>
            </a:r>
            <a:r>
              <a:rPr lang="en-US">
                <a:solidFill>
                  <a:srgbClr val="0000FF"/>
                </a:solidFill>
              </a:rPr>
              <a:t>(g) tougher since ozone forms outdoors, but not indoors, from NO</a:t>
            </a:r>
            <a:r>
              <a:rPr lang="en-US" baseline="-25000">
                <a:solidFill>
                  <a:srgbClr val="0000FF"/>
                </a:solidFill>
              </a:rPr>
              <a:t>2</a:t>
            </a:r>
            <a:r>
              <a:rPr lang="en-US">
                <a:solidFill>
                  <a:srgbClr val="0000FF"/>
                </a:solidFill>
              </a:rPr>
              <a:t>(g).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24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246">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246">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246">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246">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024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build="p" autoUpdateAnimBg="0"/>
    </p:bldLst>
  </p:timing>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146</TotalTime>
  <Words>1421</Words>
  <Application>Microsoft Macintosh PowerPoint</Application>
  <PresentationFormat>On-screen Show (4:3)</PresentationFormat>
  <Paragraphs>174</Paragraphs>
  <Slides>18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Arial</vt:lpstr>
      <vt:lpstr>Symbol</vt:lpstr>
      <vt:lpstr>Times</vt:lpstr>
      <vt:lpstr>Blank</vt:lpstr>
      <vt:lpstr>Document</vt:lpstr>
      <vt:lpstr>Presentation Slides for  Atmospheric Pollution: History, Science, and Regulation  Chapter 9: Indoor Air  Pollution    By Mark Z. Jacobson Cambridge University Press, 399 pp. (2002)   Last update: March 30, 2005</vt:lpstr>
      <vt:lpstr>Indoor Air Pollutant Gases</vt:lpstr>
      <vt:lpstr>Indoor Air Pollutant Gases</vt:lpstr>
      <vt:lpstr>Indoor Air Pollutant Particles</vt:lpstr>
      <vt:lpstr>Radon</vt:lpstr>
      <vt:lpstr>Radioactive Decay Emission</vt:lpstr>
      <vt:lpstr>Antoine Henri Becquerel  (1871-1937)</vt:lpstr>
      <vt:lpstr>First Evidence of Radioactivity From Becquerel's Notes</vt:lpstr>
      <vt:lpstr>Ernest Rutherford (1871-1937)</vt:lpstr>
      <vt:lpstr>Decay of Uranium to Lead</vt:lpstr>
      <vt:lpstr>Asbestos</vt:lpstr>
      <vt:lpstr>Chrysotile Asbestos</vt:lpstr>
      <vt:lpstr>Health Effects of Asbestos</vt:lpstr>
      <vt:lpstr>Environmental Tobacco Smoke</vt:lpstr>
      <vt:lpstr>Mainstream, Sidestream Smoke</vt:lpstr>
      <vt:lpstr>Comparison of Cigarette with Automobile Emissions</vt:lpstr>
      <vt:lpstr>Indoor Workplace Standards</vt:lpstr>
      <vt:lpstr>Comparison of Indoor with Outdoor Standards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 Jacobson</dc:creator>
  <cp:lastModifiedBy>Mark Z Jacobson</cp:lastModifiedBy>
  <cp:revision>35</cp:revision>
  <dcterms:created xsi:type="dcterms:W3CDTF">2003-02-18T18:36:55Z</dcterms:created>
  <dcterms:modified xsi:type="dcterms:W3CDTF">2022-05-06T07:16:48Z</dcterms:modified>
</cp:coreProperties>
</file>