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87"/>
  </p:notesMasterIdLst>
  <p:sldIdLst>
    <p:sldId id="442" r:id="rId2"/>
    <p:sldId id="431" r:id="rId3"/>
    <p:sldId id="432" r:id="rId4"/>
    <p:sldId id="433" r:id="rId5"/>
    <p:sldId id="484" r:id="rId6"/>
    <p:sldId id="434" r:id="rId7"/>
    <p:sldId id="435" r:id="rId8"/>
    <p:sldId id="436" r:id="rId9"/>
    <p:sldId id="485" r:id="rId10"/>
    <p:sldId id="438" r:id="rId11"/>
    <p:sldId id="461" r:id="rId12"/>
    <p:sldId id="440" r:id="rId13"/>
    <p:sldId id="441" r:id="rId14"/>
    <p:sldId id="443" r:id="rId15"/>
    <p:sldId id="487" r:id="rId16"/>
    <p:sldId id="488" r:id="rId17"/>
    <p:sldId id="417" r:id="rId18"/>
    <p:sldId id="381" r:id="rId19"/>
    <p:sldId id="387" r:id="rId20"/>
    <p:sldId id="382" r:id="rId21"/>
    <p:sldId id="388" r:id="rId22"/>
    <p:sldId id="389" r:id="rId23"/>
    <p:sldId id="383" r:id="rId24"/>
    <p:sldId id="390" r:id="rId25"/>
    <p:sldId id="397" r:id="rId26"/>
    <p:sldId id="391" r:id="rId27"/>
    <p:sldId id="398" r:id="rId28"/>
    <p:sldId id="370" r:id="rId29"/>
    <p:sldId id="444" r:id="rId30"/>
    <p:sldId id="483" r:id="rId31"/>
    <p:sldId id="445" r:id="rId32"/>
    <p:sldId id="446" r:id="rId33"/>
    <p:sldId id="447" r:id="rId34"/>
    <p:sldId id="392" r:id="rId35"/>
    <p:sldId id="393" r:id="rId36"/>
    <p:sldId id="394" r:id="rId37"/>
    <p:sldId id="371" r:id="rId38"/>
    <p:sldId id="448" r:id="rId39"/>
    <p:sldId id="449" r:id="rId40"/>
    <p:sldId id="450" r:id="rId41"/>
    <p:sldId id="451" r:id="rId42"/>
    <p:sldId id="372" r:id="rId43"/>
    <p:sldId id="408" r:id="rId44"/>
    <p:sldId id="486" r:id="rId45"/>
    <p:sldId id="452" r:id="rId46"/>
    <p:sldId id="363" r:id="rId47"/>
    <p:sldId id="395" r:id="rId48"/>
    <p:sldId id="355" r:id="rId49"/>
    <p:sldId id="351" r:id="rId50"/>
    <p:sldId id="409" r:id="rId51"/>
    <p:sldId id="416" r:id="rId52"/>
    <p:sldId id="412" r:id="rId53"/>
    <p:sldId id="404" r:id="rId54"/>
    <p:sldId id="405" r:id="rId55"/>
    <p:sldId id="414" r:id="rId56"/>
    <p:sldId id="415" r:id="rId57"/>
    <p:sldId id="459" r:id="rId58"/>
    <p:sldId id="460" r:id="rId59"/>
    <p:sldId id="462" r:id="rId60"/>
    <p:sldId id="463" r:id="rId61"/>
    <p:sldId id="467" r:id="rId62"/>
    <p:sldId id="468" r:id="rId63"/>
    <p:sldId id="477" r:id="rId64"/>
    <p:sldId id="469" r:id="rId65"/>
    <p:sldId id="470" r:id="rId66"/>
    <p:sldId id="471" r:id="rId67"/>
    <p:sldId id="472" r:id="rId68"/>
    <p:sldId id="473" r:id="rId69"/>
    <p:sldId id="474" r:id="rId70"/>
    <p:sldId id="475" r:id="rId71"/>
    <p:sldId id="476" r:id="rId72"/>
    <p:sldId id="337" r:id="rId73"/>
    <p:sldId id="361" r:id="rId74"/>
    <p:sldId id="420" r:id="rId75"/>
    <p:sldId id="421" r:id="rId76"/>
    <p:sldId id="360" r:id="rId77"/>
    <p:sldId id="478" r:id="rId78"/>
    <p:sldId id="479" r:id="rId79"/>
    <p:sldId id="480" r:id="rId80"/>
    <p:sldId id="481" r:id="rId81"/>
    <p:sldId id="482" r:id="rId82"/>
    <p:sldId id="464" r:id="rId83"/>
    <p:sldId id="465" r:id="rId84"/>
    <p:sldId id="466" r:id="rId85"/>
    <p:sldId id="373" r:id="rId8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65"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65"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65"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65"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65" charset="0"/>
        <a:ea typeface="+mn-ea"/>
        <a:cs typeface="+mn-cs"/>
      </a:defRPr>
    </a:lvl5pPr>
    <a:lvl6pPr marL="2286000" algn="l" defTabSz="457200" rtl="0" eaLnBrk="1" latinLnBrk="0" hangingPunct="1">
      <a:defRPr sz="2400" kern="1200">
        <a:solidFill>
          <a:schemeClr val="tx1"/>
        </a:solidFill>
        <a:latin typeface="Times" pitchFamily="65" charset="0"/>
        <a:ea typeface="+mn-ea"/>
        <a:cs typeface="+mn-cs"/>
      </a:defRPr>
    </a:lvl6pPr>
    <a:lvl7pPr marL="2743200" algn="l" defTabSz="457200" rtl="0" eaLnBrk="1" latinLnBrk="0" hangingPunct="1">
      <a:defRPr sz="2400" kern="1200">
        <a:solidFill>
          <a:schemeClr val="tx1"/>
        </a:solidFill>
        <a:latin typeface="Times" pitchFamily="65" charset="0"/>
        <a:ea typeface="+mn-ea"/>
        <a:cs typeface="+mn-cs"/>
      </a:defRPr>
    </a:lvl7pPr>
    <a:lvl8pPr marL="3200400" algn="l" defTabSz="457200" rtl="0" eaLnBrk="1" latinLnBrk="0" hangingPunct="1">
      <a:defRPr sz="2400" kern="1200">
        <a:solidFill>
          <a:schemeClr val="tx1"/>
        </a:solidFill>
        <a:latin typeface="Times" pitchFamily="65" charset="0"/>
        <a:ea typeface="+mn-ea"/>
        <a:cs typeface="+mn-cs"/>
      </a:defRPr>
    </a:lvl8pPr>
    <a:lvl9pPr marL="3657600" algn="l" defTabSz="457200" rtl="0" eaLnBrk="1" latinLnBrk="0" hangingPunct="1">
      <a:defRPr sz="2400" kern="1200">
        <a:solidFill>
          <a:schemeClr val="tx1"/>
        </a:solidFill>
        <a:latin typeface="Times" pitchFamily="65"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957"/>
    <a:srgbClr val="0000FF"/>
    <a:srgbClr val="6C18B0"/>
    <a:srgbClr val="187534"/>
    <a:srgbClr val="FF0A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p:cViewPr varScale="1">
        <p:scale>
          <a:sx n="104" d="100"/>
          <a:sy n="104" d="100"/>
        </p:scale>
        <p:origin x="178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8EEB57-15CB-3C4C-B6DB-E17A3D1D2484}" type="datetimeFigureOut">
              <a:rPr lang="en-US" smtClean="0"/>
              <a:pPr/>
              <a:t>1/6/20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546012-83F6-6F40-A7F6-292414697932}" type="slidenum">
              <a:rPr lang="en-US" smtClean="0"/>
              <a:pPr/>
              <a:t>‹#›</a:t>
            </a:fld>
            <a:endParaRPr lang="en-US"/>
          </a:p>
        </p:txBody>
      </p:sp>
    </p:spTree>
    <p:extLst>
      <p:ext uri="{BB962C8B-B14F-4D97-AF65-F5344CB8AC3E}">
        <p14:creationId xmlns:p14="http://schemas.microsoft.com/office/powerpoint/2010/main" val="30528479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C6076863-1108-F746-A528-98BB4A12CB48}" type="slidenum">
              <a:rPr lang="en-US"/>
              <a:pPr/>
              <a:t>77</a:t>
            </a:fld>
            <a:endParaRPr lang="en-US"/>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08" charset="0"/>
              <a:ea typeface="ＭＳ Ｐゴシック" pitchFamily="-108" charset="-128"/>
              <a:cs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B6ECD7E-3BCD-4327-91B5-3614407019BD}" type="slidenum">
              <a:rPr lang="en-US">
                <a:latin typeface="Times" pitchFamily="70" charset="0"/>
              </a:rPr>
              <a:pPr/>
              <a:t>78</a:t>
            </a:fld>
            <a:endParaRPr lang="en-US">
              <a:latin typeface="Times" pitchFamily="70"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70" charset="0"/>
              <a:ea typeface="ＭＳ Ｐゴシック" pitchFamily="70" charset="-128"/>
              <a:cs typeface="ＭＳ Ｐゴシック" pitchFamily="7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B6ECD7E-3BCD-4327-91B5-3614407019BD}" type="slidenum">
              <a:rPr lang="en-US">
                <a:latin typeface="Times" pitchFamily="70" charset="0"/>
              </a:rPr>
              <a:pPr/>
              <a:t>79</a:t>
            </a:fld>
            <a:endParaRPr lang="en-US">
              <a:latin typeface="Times" pitchFamily="70"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70" charset="0"/>
              <a:ea typeface="ＭＳ Ｐゴシック" pitchFamily="70" charset="-128"/>
              <a:cs typeface="ＭＳ Ｐゴシック" pitchFamily="7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B6ECD7E-3BCD-4327-91B5-3614407019BD}" type="slidenum">
              <a:rPr lang="en-US">
                <a:latin typeface="Times" pitchFamily="70" charset="0"/>
              </a:rPr>
              <a:pPr/>
              <a:t>80</a:t>
            </a:fld>
            <a:endParaRPr lang="en-US">
              <a:latin typeface="Times" pitchFamily="70"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70" charset="0"/>
              <a:ea typeface="ＭＳ Ｐゴシック" pitchFamily="70" charset="-128"/>
              <a:cs typeface="ＭＳ Ｐゴシック" pitchFamily="7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B6ECD7E-3BCD-4327-91B5-3614407019BD}" type="slidenum">
              <a:rPr lang="en-US">
                <a:latin typeface="Times" pitchFamily="70" charset="0"/>
              </a:rPr>
              <a:pPr/>
              <a:t>81</a:t>
            </a:fld>
            <a:endParaRPr lang="en-US">
              <a:latin typeface="Times" pitchFamily="70"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70" charset="0"/>
              <a:ea typeface="ＭＳ Ｐゴシック" pitchFamily="70" charset="-128"/>
              <a:cs typeface="ＭＳ Ｐゴシック" pitchFamily="7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0BEEAB-E7C1-45CA-A565-91BAC63FCD5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8D00D6-13BB-4E8F-B4CE-419A9A23424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B88AF68-4167-4EFA-BE3F-7CB4FA03591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6C53D58-7A1B-4220-A185-C3EEB35ED65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39B65B4-0AC2-47E1-828F-D689B3297B2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599711C-35A3-43E5-90D0-27C74DEB20B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1135F19-2862-46BD-BFEE-0FECE07E0E5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8A57A7B-FC71-4E14-B3CA-9C8DC0A4C58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48D0B0D-2117-4244-B19C-EDFAAC55183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E29689-3703-4EC3-9E50-3A9E942D1AE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28B7AE-697A-4CD3-8703-F1F6D78D008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81C86B6-7C17-4BD9-A27F-1E372541DA7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8575D6B-BC45-4400-9072-D05B08FEB80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1"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1"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1" charset="0"/>
              </a:defRPr>
            </a:lvl1pPr>
          </a:lstStyle>
          <a:p>
            <a:pPr>
              <a:defRPr/>
            </a:pPr>
            <a:fld id="{D2A3D0FE-36FB-4EF9-ADAB-7F2ADCE937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81" charset="-128"/>
          <a:cs typeface="ＭＳ Ｐゴシック" pitchFamily="81" charset="-128"/>
        </a:defRPr>
      </a:lvl1pPr>
      <a:lvl2pPr algn="ctr" rtl="0" eaLnBrk="0" fontAlgn="base" hangingPunct="0">
        <a:spcBef>
          <a:spcPct val="0"/>
        </a:spcBef>
        <a:spcAft>
          <a:spcPct val="0"/>
        </a:spcAft>
        <a:defRPr sz="4400">
          <a:solidFill>
            <a:schemeClr val="tx2"/>
          </a:solidFill>
          <a:latin typeface="Times" charset="0"/>
          <a:ea typeface="ＭＳ Ｐゴシック" pitchFamily="81" charset="-128"/>
          <a:cs typeface="ＭＳ Ｐゴシック" pitchFamily="81" charset="-128"/>
        </a:defRPr>
      </a:lvl2pPr>
      <a:lvl3pPr algn="ctr" rtl="0" eaLnBrk="0" fontAlgn="base" hangingPunct="0">
        <a:spcBef>
          <a:spcPct val="0"/>
        </a:spcBef>
        <a:spcAft>
          <a:spcPct val="0"/>
        </a:spcAft>
        <a:defRPr sz="4400">
          <a:solidFill>
            <a:schemeClr val="tx2"/>
          </a:solidFill>
          <a:latin typeface="Times" charset="0"/>
          <a:ea typeface="ＭＳ Ｐゴシック" pitchFamily="81" charset="-128"/>
          <a:cs typeface="ＭＳ Ｐゴシック" pitchFamily="81" charset="-128"/>
        </a:defRPr>
      </a:lvl3pPr>
      <a:lvl4pPr algn="ctr" rtl="0" eaLnBrk="0" fontAlgn="base" hangingPunct="0">
        <a:spcBef>
          <a:spcPct val="0"/>
        </a:spcBef>
        <a:spcAft>
          <a:spcPct val="0"/>
        </a:spcAft>
        <a:defRPr sz="4400">
          <a:solidFill>
            <a:schemeClr val="tx2"/>
          </a:solidFill>
          <a:latin typeface="Times" charset="0"/>
          <a:ea typeface="ＭＳ Ｐゴシック" pitchFamily="81" charset="-128"/>
          <a:cs typeface="ＭＳ Ｐゴシック" pitchFamily="81" charset="-128"/>
        </a:defRPr>
      </a:lvl4pPr>
      <a:lvl5pPr algn="ctr" rtl="0" eaLnBrk="0" fontAlgn="base" hangingPunct="0">
        <a:spcBef>
          <a:spcPct val="0"/>
        </a:spcBef>
        <a:spcAft>
          <a:spcPct val="0"/>
        </a:spcAft>
        <a:defRPr sz="4400">
          <a:solidFill>
            <a:schemeClr val="tx2"/>
          </a:solidFill>
          <a:latin typeface="Times" charset="0"/>
          <a:ea typeface="ＭＳ Ｐゴシック" pitchFamily="81" charset="-128"/>
          <a:cs typeface="ＭＳ Ｐゴシック" pitchFamily="81" charset="-128"/>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81" charset="-128"/>
          <a:cs typeface="ＭＳ Ｐゴシック" pitchFamily="8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1.bin"/><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oleObject" Target="../embeddings/oleObject2.bin"/><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32.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12.xml"/><Relationship Id="rId4" Type="http://schemas.openxmlformats.org/officeDocument/2006/relationships/image" Target="../media/image53.emf"/></Relationships>
</file>

<file path=ppt/slides/_rels/slide50.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56.emf"/></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55.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2.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9.emf"/></Relationships>
</file>

<file path=ppt/slides/_rels/slide80.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3.emf"/><Relationship Id="rId4" Type="http://schemas.openxmlformats.org/officeDocument/2006/relationships/image" Target="../media/image92.emf"/></Relationships>
</file>

<file path=ppt/slides/_rels/slide82.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09600" y="2743200"/>
            <a:ext cx="7772400" cy="1143000"/>
          </a:xfrm>
        </p:spPr>
        <p:txBody>
          <a:bodyPr/>
          <a:lstStyle/>
          <a:p>
            <a:pPr eaLnBrk="1" hangingPunct="1"/>
            <a:r>
              <a:rPr lang="en-US" sz="2800" b="1" dirty="0">
                <a:solidFill>
                  <a:srgbClr val="990E0C"/>
                </a:solidFill>
              </a:rPr>
              <a:t>Presentation Slides for</a:t>
            </a:r>
            <a:r>
              <a:rPr lang="en-US" sz="3600" b="1" dirty="0">
                <a:solidFill>
                  <a:srgbClr val="0000FF"/>
                </a:solidFill>
              </a:rPr>
              <a:t> </a:t>
            </a:r>
            <a:br>
              <a:rPr lang="en-US" sz="3600" b="1" dirty="0">
                <a:solidFill>
                  <a:srgbClr val="0000FF"/>
                </a:solidFill>
              </a:rPr>
            </a:br>
            <a:r>
              <a:rPr lang="en-US" sz="3600" b="1" dirty="0">
                <a:solidFill>
                  <a:srgbClr val="0000FF"/>
                </a:solidFill>
              </a:rPr>
              <a:t>Air Pollution and Global Warming:</a:t>
            </a:r>
            <a:br>
              <a:rPr lang="en-US" sz="3600" b="1" dirty="0">
                <a:solidFill>
                  <a:srgbClr val="0000FF"/>
                </a:solidFill>
              </a:rPr>
            </a:br>
            <a:r>
              <a:rPr lang="en-US" sz="3600" b="1" dirty="0">
                <a:solidFill>
                  <a:srgbClr val="0000FF"/>
                </a:solidFill>
              </a:rPr>
              <a:t>History, Science, and Solutions</a:t>
            </a:r>
            <a:br>
              <a:rPr lang="en-US" sz="3600" b="1" dirty="0">
                <a:solidFill>
                  <a:srgbClr val="187534"/>
                </a:solidFill>
              </a:rPr>
            </a:br>
            <a:r>
              <a:rPr lang="en-US" sz="3600" b="1" dirty="0">
                <a:solidFill>
                  <a:srgbClr val="187534"/>
                </a:solidFill>
              </a:rPr>
              <a:t> </a:t>
            </a:r>
            <a:r>
              <a:rPr lang="en-US" sz="2400" b="1" dirty="0">
                <a:solidFill>
                  <a:srgbClr val="187534"/>
                </a:solidFill>
              </a:rPr>
              <a:t>Chapter 12: The Greenhouse Effect and Global Warming</a:t>
            </a:r>
            <a:br>
              <a:rPr lang="en-US" sz="2400" b="1" dirty="0">
                <a:solidFill>
                  <a:srgbClr val="209920"/>
                </a:solidFill>
              </a:rPr>
            </a:br>
            <a:br>
              <a:rPr lang="en-US" sz="2400" b="1" dirty="0">
                <a:solidFill>
                  <a:srgbClr val="209920"/>
                </a:solidFill>
              </a:rPr>
            </a:br>
            <a:r>
              <a:rPr lang="en-US" sz="2400" b="1" dirty="0">
                <a:solidFill>
                  <a:srgbClr val="209920"/>
                </a:solidFill>
              </a:rPr>
              <a:t>  </a:t>
            </a:r>
            <a:r>
              <a:rPr lang="en-US" sz="2400" dirty="0">
                <a:solidFill>
                  <a:srgbClr val="FF0000"/>
                </a:solidFill>
              </a:rPr>
              <a:t>By Mark Z. Jacobson</a:t>
            </a:r>
            <a:br>
              <a:rPr lang="en-US" sz="2400" dirty="0">
                <a:solidFill>
                  <a:srgbClr val="FF0000"/>
                </a:solidFill>
              </a:rPr>
            </a:br>
            <a:r>
              <a:rPr lang="en-US" sz="2400" dirty="0">
                <a:solidFill>
                  <a:srgbClr val="FF0000"/>
                </a:solidFill>
              </a:rPr>
              <a:t>Cambridge University Press (2012)</a:t>
            </a:r>
            <a:br>
              <a:rPr lang="en-US" sz="2400" dirty="0">
                <a:solidFill>
                  <a:srgbClr val="FF0000"/>
                </a:solidFill>
              </a:rPr>
            </a:br>
            <a:br>
              <a:rPr lang="en-US" sz="2400" dirty="0">
                <a:solidFill>
                  <a:srgbClr val="FF0000"/>
                </a:solidFill>
              </a:rPr>
            </a:br>
            <a:r>
              <a:rPr lang="en-US" sz="2400" dirty="0">
                <a:solidFill>
                  <a:srgbClr val="FF0000"/>
                </a:solidFill>
              </a:rPr>
              <a:t> </a:t>
            </a:r>
            <a:r>
              <a:rPr lang="en-US" sz="2400" b="1" dirty="0">
                <a:solidFill>
                  <a:srgbClr val="0000FF"/>
                </a:solidFill>
              </a:rPr>
              <a:t>Last update: March 2, 2012</a:t>
            </a:r>
            <a:br>
              <a:rPr lang="en-US" sz="2400" b="1" dirty="0">
                <a:solidFill>
                  <a:srgbClr val="0000FF"/>
                </a:solidFill>
              </a:rPr>
            </a:br>
            <a:br>
              <a:rPr lang="en-US" sz="2400" b="1" dirty="0">
                <a:solidFill>
                  <a:srgbClr val="0000FF"/>
                </a:solidFill>
              </a:rPr>
            </a:br>
            <a:r>
              <a:rPr lang="en-US" sz="1600" b="1" dirty="0">
                <a:solidFill>
                  <a:srgbClr val="187534"/>
                </a:solidFill>
              </a:rPr>
              <a:t>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a:t>
            </a:r>
            <a:r>
              <a:rPr lang="en-US" sz="1600" b="1" dirty="0">
                <a:solidFill>
                  <a:srgbClr val="209920"/>
                </a:solidFill>
              </a:rPr>
              <a:t> </a:t>
            </a:r>
            <a:endParaRPr lang="en-US" sz="1600" b="1" dirty="0">
              <a:solidFill>
                <a:srgbClr val="0000FF"/>
              </a:solidFill>
            </a:endParaRPr>
          </a:p>
        </p:txBody>
      </p:sp>
      <p:sp>
        <p:nvSpPr>
          <p:cNvPr id="14340" name="Rectangle 5"/>
          <p:cNvSpPr>
            <a:spLocks noChangeArrowheads="1"/>
          </p:cNvSpPr>
          <p:nvPr/>
        </p:nvSpPr>
        <p:spPr bwMode="auto">
          <a:xfrm>
            <a:off x="6019800" y="48768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52400" y="0"/>
            <a:ext cx="8991600" cy="1143000"/>
          </a:xfrm>
        </p:spPr>
        <p:txBody>
          <a:bodyPr/>
          <a:lstStyle/>
          <a:p>
            <a:r>
              <a:rPr lang="en-US" b="1">
                <a:solidFill>
                  <a:srgbClr val="0000FF"/>
                </a:solidFill>
              </a:rPr>
              <a:t>Angle of the Sun Relative to Earth</a:t>
            </a:r>
          </a:p>
        </p:txBody>
      </p:sp>
      <p:sp>
        <p:nvSpPr>
          <p:cNvPr id="12292" name="Text Box 4"/>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r>
              <a:rPr lang="en-US">
                <a:solidFill>
                  <a:srgbClr val="993366"/>
                </a:solidFill>
              </a:rPr>
              <a:t>Figure 12.2</a:t>
            </a:r>
            <a:endParaRPr lang="en-US" sz="1800">
              <a:solidFill>
                <a:srgbClr val="993366"/>
              </a:solidFill>
            </a:endParaRPr>
          </a:p>
        </p:txBody>
      </p:sp>
      <p:pic>
        <p:nvPicPr>
          <p:cNvPr id="5" name="Picture 4"/>
          <p:cNvPicPr/>
          <p:nvPr/>
        </p:nvPicPr>
        <p:blipFill>
          <a:blip r:embed="rId2"/>
          <a:srcRect/>
          <a:stretch>
            <a:fillRect/>
          </a:stretch>
        </p:blipFill>
        <p:spPr bwMode="auto">
          <a:xfrm>
            <a:off x="1295400" y="1143000"/>
            <a:ext cx="6705600" cy="50292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026"/>
          <p:cNvSpPr>
            <a:spLocks noGrp="1" noChangeArrowheads="1"/>
          </p:cNvSpPr>
          <p:nvPr>
            <p:ph type="title"/>
          </p:nvPr>
        </p:nvSpPr>
        <p:spPr>
          <a:xfrm>
            <a:off x="2286000" y="0"/>
            <a:ext cx="4953000" cy="1143000"/>
          </a:xfrm>
        </p:spPr>
        <p:txBody>
          <a:bodyPr/>
          <a:lstStyle/>
          <a:p>
            <a:r>
              <a:rPr lang="en-US" b="1">
                <a:solidFill>
                  <a:srgbClr val="0000FF"/>
                </a:solidFill>
              </a:rPr>
              <a:t>Solar Flux</a:t>
            </a:r>
          </a:p>
        </p:txBody>
      </p:sp>
      <p:grpSp>
        <p:nvGrpSpPr>
          <p:cNvPr id="2" name="Group 1042"/>
          <p:cNvGrpSpPr>
            <a:grpSpLocks/>
          </p:cNvGrpSpPr>
          <p:nvPr/>
        </p:nvGrpSpPr>
        <p:grpSpPr bwMode="auto">
          <a:xfrm>
            <a:off x="152400" y="152400"/>
            <a:ext cx="7239000" cy="2895600"/>
            <a:chOff x="384" y="96"/>
            <a:chExt cx="4560" cy="1824"/>
          </a:xfrm>
        </p:grpSpPr>
        <p:sp>
          <p:nvSpPr>
            <p:cNvPr id="89091" name="AutoShape 1027"/>
            <p:cNvSpPr>
              <a:spLocks noChangeArrowheads="1"/>
            </p:cNvSpPr>
            <p:nvPr/>
          </p:nvSpPr>
          <p:spPr bwMode="auto">
            <a:xfrm>
              <a:off x="384" y="96"/>
              <a:ext cx="1872" cy="1824"/>
            </a:xfrm>
            <a:prstGeom prst="sun">
              <a:avLst>
                <a:gd name="adj" fmla="val 25000"/>
              </a:avLst>
            </a:prstGeom>
            <a:solidFill>
              <a:srgbClr val="FFE957"/>
            </a:solidFill>
            <a:ln w="9525">
              <a:solidFill>
                <a:schemeClr val="tx1"/>
              </a:solidFill>
              <a:miter lim="800000"/>
              <a:headEnd/>
              <a:tailEnd/>
            </a:ln>
            <a:effectLst/>
          </p:spPr>
          <p:txBody>
            <a:bodyPr wrap="none" anchor="ctr">
              <a:prstTxWarp prst="textNoShape">
                <a:avLst/>
              </a:prstTxWarp>
            </a:bodyPr>
            <a:lstStyle/>
            <a:p>
              <a:pPr algn="ctr"/>
              <a:endParaRPr lang="en-US">
                <a:solidFill>
                  <a:srgbClr val="FFE957"/>
                </a:solidFill>
              </a:endParaRPr>
            </a:p>
          </p:txBody>
        </p:sp>
        <p:sp>
          <p:nvSpPr>
            <p:cNvPr id="89092" name="Oval 1028"/>
            <p:cNvSpPr>
              <a:spLocks noChangeArrowheads="1"/>
            </p:cNvSpPr>
            <p:nvPr/>
          </p:nvSpPr>
          <p:spPr bwMode="auto">
            <a:xfrm>
              <a:off x="4752" y="912"/>
              <a:ext cx="192" cy="192"/>
            </a:xfrm>
            <a:prstGeom prst="ellipse">
              <a:avLst/>
            </a:prstGeom>
            <a:solidFill>
              <a:srgbClr val="0000FF"/>
            </a:solidFill>
            <a:ln w="9525">
              <a:solidFill>
                <a:schemeClr val="tx1"/>
              </a:solidFill>
              <a:round/>
              <a:headEnd/>
              <a:tailEnd/>
            </a:ln>
            <a:effectLst/>
          </p:spPr>
          <p:txBody>
            <a:bodyPr wrap="none" anchor="ctr">
              <a:prstTxWarp prst="textNoShape">
                <a:avLst/>
              </a:prstTxWarp>
            </a:bodyPr>
            <a:lstStyle/>
            <a:p>
              <a:endParaRPr lang="en-US"/>
            </a:p>
          </p:txBody>
        </p:sp>
        <p:sp>
          <p:nvSpPr>
            <p:cNvPr id="89093" name="Line 1029"/>
            <p:cNvSpPr>
              <a:spLocks noChangeShapeType="1"/>
            </p:cNvSpPr>
            <p:nvPr/>
          </p:nvSpPr>
          <p:spPr bwMode="auto">
            <a:xfrm>
              <a:off x="1344" y="1008"/>
              <a:ext cx="336" cy="288"/>
            </a:xfrm>
            <a:prstGeom prst="line">
              <a:avLst/>
            </a:prstGeom>
            <a:noFill/>
            <a:ln w="38100">
              <a:solidFill>
                <a:srgbClr val="FF0A0E"/>
              </a:solidFill>
              <a:round/>
              <a:headEnd/>
              <a:tailEnd/>
            </a:ln>
            <a:effectLst/>
          </p:spPr>
          <p:txBody>
            <a:bodyPr wrap="none" anchor="ctr">
              <a:prstTxWarp prst="textNoShape">
                <a:avLst/>
              </a:prstTxWarp>
            </a:bodyPr>
            <a:lstStyle/>
            <a:p>
              <a:endParaRPr lang="en-US"/>
            </a:p>
          </p:txBody>
        </p:sp>
        <p:sp>
          <p:nvSpPr>
            <p:cNvPr id="89094" name="Text Box 1030"/>
            <p:cNvSpPr txBox="1">
              <a:spLocks noChangeArrowheads="1"/>
            </p:cNvSpPr>
            <p:nvPr/>
          </p:nvSpPr>
          <p:spPr bwMode="auto">
            <a:xfrm>
              <a:off x="1248" y="1104"/>
              <a:ext cx="297" cy="288"/>
            </a:xfrm>
            <a:prstGeom prst="rect">
              <a:avLst/>
            </a:prstGeom>
            <a:noFill/>
            <a:ln w="9525">
              <a:noFill/>
              <a:miter lim="800000"/>
              <a:headEnd/>
              <a:tailEnd/>
            </a:ln>
            <a:effectLst/>
          </p:spPr>
          <p:txBody>
            <a:bodyPr wrap="none">
              <a:prstTxWarp prst="textNoShape">
                <a:avLst/>
              </a:prstTxWarp>
              <a:spAutoFit/>
            </a:bodyPr>
            <a:lstStyle/>
            <a:p>
              <a:r>
                <a:rPr lang="en-US" i="1">
                  <a:solidFill>
                    <a:srgbClr val="FF0A0E"/>
                  </a:solidFill>
                </a:rPr>
                <a:t>R</a:t>
              </a:r>
              <a:r>
                <a:rPr lang="en-US" i="1" baseline="-25000">
                  <a:solidFill>
                    <a:srgbClr val="FF0A0E"/>
                  </a:solidFill>
                </a:rPr>
                <a:t>p</a:t>
              </a:r>
              <a:endParaRPr lang="en-US"/>
            </a:p>
          </p:txBody>
        </p:sp>
        <p:sp>
          <p:nvSpPr>
            <p:cNvPr id="89095" name="Line 1031"/>
            <p:cNvSpPr>
              <a:spLocks noChangeShapeType="1"/>
            </p:cNvSpPr>
            <p:nvPr/>
          </p:nvSpPr>
          <p:spPr bwMode="auto">
            <a:xfrm flipV="1">
              <a:off x="1344" y="1008"/>
              <a:ext cx="3408" cy="0"/>
            </a:xfrm>
            <a:prstGeom prst="line">
              <a:avLst/>
            </a:prstGeom>
            <a:noFill/>
            <a:ln w="38100">
              <a:solidFill>
                <a:srgbClr val="FF0A0E"/>
              </a:solidFill>
              <a:round/>
              <a:headEnd/>
              <a:tailEnd/>
            </a:ln>
            <a:effectLst/>
          </p:spPr>
          <p:txBody>
            <a:bodyPr wrap="none" anchor="ctr">
              <a:prstTxWarp prst="textNoShape">
                <a:avLst/>
              </a:prstTxWarp>
            </a:bodyPr>
            <a:lstStyle/>
            <a:p>
              <a:endParaRPr lang="en-US"/>
            </a:p>
          </p:txBody>
        </p:sp>
        <p:sp>
          <p:nvSpPr>
            <p:cNvPr id="89096" name="Text Box 1032"/>
            <p:cNvSpPr txBox="1">
              <a:spLocks noChangeArrowheads="1"/>
            </p:cNvSpPr>
            <p:nvPr/>
          </p:nvSpPr>
          <p:spPr bwMode="auto">
            <a:xfrm>
              <a:off x="3072" y="672"/>
              <a:ext cx="340" cy="288"/>
            </a:xfrm>
            <a:prstGeom prst="rect">
              <a:avLst/>
            </a:prstGeom>
            <a:noFill/>
            <a:ln w="9525">
              <a:noFill/>
              <a:miter lim="800000"/>
              <a:headEnd/>
              <a:tailEnd/>
            </a:ln>
            <a:effectLst/>
          </p:spPr>
          <p:txBody>
            <a:bodyPr wrap="none">
              <a:prstTxWarp prst="textNoShape">
                <a:avLst/>
              </a:prstTxWarp>
              <a:spAutoFit/>
            </a:bodyPr>
            <a:lstStyle/>
            <a:p>
              <a:r>
                <a:rPr lang="en-US" i="1">
                  <a:solidFill>
                    <a:srgbClr val="FF0A0E"/>
                  </a:solidFill>
                </a:rPr>
                <a:t>R</a:t>
              </a:r>
              <a:r>
                <a:rPr lang="en-US" i="1" baseline="-25000">
                  <a:solidFill>
                    <a:srgbClr val="FF0A0E"/>
                  </a:solidFill>
                </a:rPr>
                <a:t>es</a:t>
              </a:r>
              <a:endParaRPr lang="en-US"/>
            </a:p>
          </p:txBody>
        </p:sp>
        <p:sp>
          <p:nvSpPr>
            <p:cNvPr id="89100" name="Text Box 1036"/>
            <p:cNvSpPr txBox="1">
              <a:spLocks noChangeArrowheads="1"/>
            </p:cNvSpPr>
            <p:nvPr/>
          </p:nvSpPr>
          <p:spPr bwMode="auto">
            <a:xfrm>
              <a:off x="4512" y="1056"/>
              <a:ext cx="283" cy="288"/>
            </a:xfrm>
            <a:prstGeom prst="rect">
              <a:avLst/>
            </a:prstGeom>
            <a:noFill/>
            <a:ln w="9525">
              <a:noFill/>
              <a:miter lim="800000"/>
              <a:headEnd/>
              <a:tailEnd/>
            </a:ln>
            <a:effectLst/>
          </p:spPr>
          <p:txBody>
            <a:bodyPr wrap="none">
              <a:prstTxWarp prst="textNoShape">
                <a:avLst/>
              </a:prstTxWarp>
              <a:spAutoFit/>
            </a:bodyPr>
            <a:lstStyle/>
            <a:p>
              <a:r>
                <a:rPr lang="en-US" i="1">
                  <a:solidFill>
                    <a:srgbClr val="FF0A0E"/>
                  </a:solidFill>
                </a:rPr>
                <a:t>F</a:t>
              </a:r>
              <a:r>
                <a:rPr lang="en-US" i="1" baseline="-25000">
                  <a:solidFill>
                    <a:srgbClr val="FF0A0E"/>
                  </a:solidFill>
                </a:rPr>
                <a:t>s</a:t>
              </a:r>
              <a:endParaRPr lang="en-US"/>
            </a:p>
          </p:txBody>
        </p:sp>
        <p:sp>
          <p:nvSpPr>
            <p:cNvPr id="89102" name="Text Box 1038"/>
            <p:cNvSpPr txBox="1">
              <a:spLocks noChangeArrowheads="1"/>
            </p:cNvSpPr>
            <p:nvPr/>
          </p:nvSpPr>
          <p:spPr bwMode="auto">
            <a:xfrm>
              <a:off x="1776" y="1104"/>
              <a:ext cx="297" cy="288"/>
            </a:xfrm>
            <a:prstGeom prst="rect">
              <a:avLst/>
            </a:prstGeom>
            <a:noFill/>
            <a:ln w="9525">
              <a:noFill/>
              <a:miter lim="800000"/>
              <a:headEnd/>
              <a:tailEnd/>
            </a:ln>
            <a:effectLst/>
          </p:spPr>
          <p:txBody>
            <a:bodyPr wrap="none">
              <a:prstTxWarp prst="textNoShape">
                <a:avLst/>
              </a:prstTxWarp>
              <a:spAutoFit/>
            </a:bodyPr>
            <a:lstStyle/>
            <a:p>
              <a:r>
                <a:rPr lang="en-US" i="1">
                  <a:solidFill>
                    <a:srgbClr val="FF0A0E"/>
                  </a:solidFill>
                </a:rPr>
                <a:t>F</a:t>
              </a:r>
              <a:r>
                <a:rPr lang="en-US" i="1" baseline="-25000">
                  <a:solidFill>
                    <a:srgbClr val="FF0A0E"/>
                  </a:solidFill>
                </a:rPr>
                <a:t>p</a:t>
              </a:r>
              <a:endParaRPr lang="en-US"/>
            </a:p>
          </p:txBody>
        </p:sp>
      </p:grpSp>
      <p:sp>
        <p:nvSpPr>
          <p:cNvPr id="89104" name="Rectangle 1040"/>
          <p:cNvSpPr>
            <a:spLocks noChangeArrowheads="1"/>
          </p:cNvSpPr>
          <p:nvPr/>
        </p:nvSpPr>
        <p:spPr bwMode="auto">
          <a:xfrm>
            <a:off x="457200" y="2971800"/>
            <a:ext cx="8229600" cy="2133600"/>
          </a:xfrm>
          <a:prstGeom prst="rect">
            <a:avLst/>
          </a:prstGeom>
          <a:noFill/>
          <a:ln w="9525">
            <a:noFill/>
            <a:miter lim="800000"/>
            <a:headEnd/>
            <a:tailEnd/>
          </a:ln>
          <a:effectLst/>
        </p:spPr>
        <p:txBody>
          <a:bodyPr>
            <a:prstTxWarp prst="textNoShape">
              <a:avLst/>
            </a:prstTxWarp>
          </a:bodyPr>
          <a:lstStyle/>
          <a:p>
            <a:pPr marL="342900" indent="-342900" eaLnBrk="1" hangingPunct="1">
              <a:spcBef>
                <a:spcPct val="20000"/>
              </a:spcBef>
              <a:tabLst>
                <a:tab pos="6969125" algn="l"/>
              </a:tabLst>
            </a:pPr>
            <a:r>
              <a:rPr lang="en-US" dirty="0">
                <a:solidFill>
                  <a:srgbClr val="009900"/>
                </a:solidFill>
              </a:rPr>
              <a:t>Flux emitted by the Sun’s photosphere (W m</a:t>
            </a:r>
            <a:r>
              <a:rPr lang="en-US" baseline="30000" dirty="0">
                <a:solidFill>
                  <a:srgbClr val="009900"/>
                </a:solidFill>
              </a:rPr>
              <a:t>-2</a:t>
            </a:r>
            <a:r>
              <a:rPr lang="en-US" dirty="0">
                <a:solidFill>
                  <a:srgbClr val="009900"/>
                </a:solidFill>
              </a:rPr>
              <a:t>)	</a:t>
            </a:r>
            <a:r>
              <a:rPr lang="en-US" dirty="0">
                <a:solidFill>
                  <a:srgbClr val="993366"/>
                </a:solidFill>
              </a:rPr>
              <a:t>(12.1)</a:t>
            </a:r>
            <a:endParaRPr lang="en-US" dirty="0">
              <a:solidFill>
                <a:srgbClr val="00FF00"/>
              </a:solidFill>
            </a:endParaRPr>
          </a:p>
          <a:p>
            <a:pPr marL="342900" indent="-342900" eaLnBrk="1" hangingPunct="1">
              <a:lnSpc>
                <a:spcPct val="90000"/>
              </a:lnSpc>
              <a:spcBef>
                <a:spcPct val="20000"/>
              </a:spcBef>
              <a:buFont typeface="Symbol" charset="2"/>
              <a:buNone/>
              <a:tabLst>
                <a:tab pos="6969125" algn="l"/>
              </a:tabLst>
            </a:pPr>
            <a:endParaRPr lang="en-US" dirty="0">
              <a:solidFill>
                <a:srgbClr val="009900"/>
              </a:solidFill>
            </a:endParaRPr>
          </a:p>
          <a:p>
            <a:pPr marL="342900" indent="-342900" eaLnBrk="1" hangingPunct="1">
              <a:lnSpc>
                <a:spcPct val="90000"/>
              </a:lnSpc>
              <a:spcBef>
                <a:spcPct val="20000"/>
              </a:spcBef>
              <a:buFont typeface="Symbol" charset="2"/>
              <a:buNone/>
              <a:tabLst>
                <a:tab pos="6969125" algn="l"/>
              </a:tabLst>
            </a:pPr>
            <a:endParaRPr lang="en-US" dirty="0">
              <a:solidFill>
                <a:srgbClr val="009900"/>
              </a:solidFill>
            </a:endParaRPr>
          </a:p>
          <a:p>
            <a:pPr marL="342900" indent="-342900" eaLnBrk="1" hangingPunct="1">
              <a:lnSpc>
                <a:spcPct val="90000"/>
              </a:lnSpc>
              <a:spcBef>
                <a:spcPct val="20000"/>
              </a:spcBef>
              <a:buFont typeface="Symbol" charset="2"/>
              <a:buNone/>
              <a:tabLst>
                <a:tab pos="6969125" algn="l"/>
              </a:tabLst>
            </a:pPr>
            <a:r>
              <a:rPr lang="en-US" dirty="0">
                <a:solidFill>
                  <a:srgbClr val="009900"/>
                </a:solidFill>
              </a:rPr>
              <a:t>Conserve energy at any distance from Sun	</a:t>
            </a:r>
            <a:r>
              <a:rPr lang="en-US" dirty="0">
                <a:solidFill>
                  <a:srgbClr val="993366"/>
                </a:solidFill>
              </a:rPr>
              <a:t>(12.2)</a:t>
            </a:r>
            <a:endParaRPr lang="en-US" dirty="0">
              <a:solidFill>
                <a:srgbClr val="00FF00"/>
              </a:solidFill>
            </a:endParaRPr>
          </a:p>
          <a:p>
            <a:pPr marL="342900" indent="-342900" eaLnBrk="1" hangingPunct="1">
              <a:lnSpc>
                <a:spcPct val="90000"/>
              </a:lnSpc>
              <a:spcBef>
                <a:spcPct val="20000"/>
              </a:spcBef>
              <a:buFontTx/>
              <a:buChar char="•"/>
              <a:tabLst>
                <a:tab pos="6969125" algn="l"/>
              </a:tabLst>
            </a:pPr>
            <a:endParaRPr lang="en-US" dirty="0">
              <a:solidFill>
                <a:srgbClr val="009900"/>
              </a:solidFill>
            </a:endParaRPr>
          </a:p>
          <a:p>
            <a:pPr marL="342900" indent="-342900" eaLnBrk="1" hangingPunct="1">
              <a:lnSpc>
                <a:spcPct val="90000"/>
              </a:lnSpc>
              <a:spcBef>
                <a:spcPct val="20000"/>
              </a:spcBef>
              <a:tabLst>
                <a:tab pos="6969125" algn="l"/>
              </a:tabLst>
            </a:pPr>
            <a:endParaRPr lang="en-US" dirty="0">
              <a:solidFill>
                <a:srgbClr val="009900"/>
              </a:solidFill>
            </a:endParaRPr>
          </a:p>
          <a:p>
            <a:pPr marL="342900" indent="-342900" eaLnBrk="1" hangingPunct="1">
              <a:lnSpc>
                <a:spcPct val="90000"/>
              </a:lnSpc>
              <a:spcBef>
                <a:spcPct val="20000"/>
              </a:spcBef>
              <a:tabLst>
                <a:tab pos="6969125" algn="l"/>
              </a:tabLst>
            </a:pPr>
            <a:r>
              <a:rPr lang="en-US" dirty="0">
                <a:solidFill>
                  <a:srgbClr val="009900"/>
                </a:solidFill>
              </a:rPr>
              <a:t>Solar flux received at top of Earth’s atmosphere (W m</a:t>
            </a:r>
            <a:r>
              <a:rPr lang="en-US" baseline="30000" dirty="0">
                <a:solidFill>
                  <a:srgbClr val="009900"/>
                </a:solidFill>
              </a:rPr>
              <a:t>-2</a:t>
            </a:r>
            <a:r>
              <a:rPr lang="en-US" dirty="0">
                <a:solidFill>
                  <a:srgbClr val="009900"/>
                </a:solidFill>
              </a:rPr>
              <a:t>)	</a:t>
            </a:r>
            <a:r>
              <a:rPr lang="en-US" dirty="0">
                <a:solidFill>
                  <a:srgbClr val="993366"/>
                </a:solidFill>
              </a:rPr>
              <a:t>(12.3)</a:t>
            </a:r>
            <a:endParaRPr lang="en-US" dirty="0">
              <a:solidFill>
                <a:srgbClr val="00FF00"/>
              </a:solidFill>
            </a:endParaRPr>
          </a:p>
          <a:p>
            <a:pPr marL="342900" indent="-342900" eaLnBrk="1" hangingPunct="1">
              <a:lnSpc>
                <a:spcPct val="90000"/>
              </a:lnSpc>
              <a:spcBef>
                <a:spcPct val="20000"/>
              </a:spcBef>
              <a:tabLst>
                <a:tab pos="5029200" algn="l"/>
                <a:tab pos="6969125" algn="l"/>
              </a:tabLst>
            </a:pPr>
            <a:r>
              <a:rPr lang="en-US" dirty="0">
                <a:solidFill>
                  <a:srgbClr val="FF0000"/>
                </a:solidFill>
              </a:rPr>
              <a:t>		  </a:t>
            </a:r>
          </a:p>
          <a:p>
            <a:pPr marL="342900" indent="-342900" eaLnBrk="1" hangingPunct="1">
              <a:lnSpc>
                <a:spcPct val="90000"/>
              </a:lnSpc>
              <a:spcBef>
                <a:spcPct val="20000"/>
              </a:spcBef>
              <a:tabLst>
                <a:tab pos="5199063" algn="l"/>
                <a:tab pos="6969125" algn="l"/>
              </a:tabLst>
            </a:pPr>
            <a:r>
              <a:rPr lang="en-US" dirty="0">
                <a:solidFill>
                  <a:srgbClr val="FF0000"/>
                </a:solidFill>
              </a:rPr>
              <a:t>		≈ 1365 W m</a:t>
            </a:r>
            <a:r>
              <a:rPr lang="en-US" baseline="30000" dirty="0">
                <a:solidFill>
                  <a:srgbClr val="FF0000"/>
                </a:solidFill>
              </a:rPr>
              <a:t>-2</a:t>
            </a:r>
          </a:p>
        </p:txBody>
      </p:sp>
      <p:pic>
        <p:nvPicPr>
          <p:cNvPr id="13" name="Picture 12"/>
          <p:cNvPicPr/>
          <p:nvPr/>
        </p:nvPicPr>
        <p:blipFill>
          <a:blip r:embed="rId3"/>
          <a:srcRect/>
          <a:stretch>
            <a:fillRect/>
          </a:stretch>
        </p:blipFill>
        <p:spPr bwMode="auto">
          <a:xfrm>
            <a:off x="2438400" y="5943600"/>
            <a:ext cx="3200400" cy="812800"/>
          </a:xfrm>
          <a:prstGeom prst="rect">
            <a:avLst/>
          </a:prstGeom>
          <a:noFill/>
          <a:ln w="9525">
            <a:noFill/>
            <a:miter lim="800000"/>
            <a:headEnd/>
            <a:tailEnd/>
          </a:ln>
        </p:spPr>
      </p:pic>
      <p:pic>
        <p:nvPicPr>
          <p:cNvPr id="14" name="Picture 13"/>
          <p:cNvPicPr/>
          <p:nvPr/>
        </p:nvPicPr>
        <p:blipFill>
          <a:blip r:embed="rId4"/>
          <a:srcRect/>
          <a:stretch>
            <a:fillRect/>
          </a:stretch>
        </p:blipFill>
        <p:spPr bwMode="auto">
          <a:xfrm>
            <a:off x="2819400" y="4724400"/>
            <a:ext cx="1981200" cy="406400"/>
          </a:xfrm>
          <a:prstGeom prst="rect">
            <a:avLst/>
          </a:prstGeom>
          <a:noFill/>
          <a:ln w="9525">
            <a:noFill/>
            <a:miter lim="800000"/>
            <a:headEnd/>
            <a:tailEnd/>
          </a:ln>
        </p:spPr>
      </p:pic>
      <p:graphicFrame>
        <p:nvGraphicFramePr>
          <p:cNvPr id="19459" name="Object 3"/>
          <p:cNvGraphicFramePr>
            <a:graphicFrameLocks noChangeAspect="1"/>
          </p:cNvGraphicFramePr>
          <p:nvPr/>
        </p:nvGraphicFramePr>
        <p:xfrm>
          <a:off x="2819400" y="3581400"/>
          <a:ext cx="1676400" cy="469900"/>
        </p:xfrm>
        <a:graphic>
          <a:graphicData uri="http://schemas.openxmlformats.org/presentationml/2006/ole">
            <mc:AlternateContent xmlns:mc="http://schemas.openxmlformats.org/markup-compatibility/2006">
              <mc:Choice xmlns:v="urn:schemas-microsoft-com:vml" Requires="v">
                <p:oleObj spid="_x0000_s19464" name="Equation" r:id="rId5" imgW="1676400" imgH="469900" progId="Equation.3">
                  <p:embed/>
                </p:oleObj>
              </mc:Choice>
              <mc:Fallback>
                <p:oleObj name="Equation" r:id="rId5" imgW="1676400" imgH="4699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3581400"/>
                        <a:ext cx="1676400" cy="469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52400" y="381000"/>
            <a:ext cx="8839200" cy="1143000"/>
          </a:xfrm>
        </p:spPr>
        <p:txBody>
          <a:bodyPr/>
          <a:lstStyle/>
          <a:p>
            <a:r>
              <a:rPr lang="en-US" b="1" dirty="0">
                <a:solidFill>
                  <a:srgbClr val="0000FF"/>
                </a:solidFill>
              </a:rPr>
              <a:t>Equilibrium Temperature of Earth</a:t>
            </a:r>
          </a:p>
        </p:txBody>
      </p:sp>
      <p:sp>
        <p:nvSpPr>
          <p:cNvPr id="56323" name="Rectangle 3"/>
          <p:cNvSpPr>
            <a:spLocks noGrp="1" noChangeArrowheads="1"/>
          </p:cNvSpPr>
          <p:nvPr>
            <p:ph type="body" idx="1"/>
          </p:nvPr>
        </p:nvSpPr>
        <p:spPr>
          <a:xfrm>
            <a:off x="685800" y="1371600"/>
            <a:ext cx="7772400" cy="4114800"/>
          </a:xfrm>
          <a:noFill/>
          <a:ln/>
        </p:spPr>
        <p:txBody>
          <a:bodyPr/>
          <a:lstStyle/>
          <a:p>
            <a:pPr>
              <a:lnSpc>
                <a:spcPct val="90000"/>
              </a:lnSpc>
              <a:buFontTx/>
              <a:buNone/>
              <a:tabLst>
                <a:tab pos="1368425" algn="l"/>
                <a:tab pos="6403975" algn="l"/>
              </a:tabLst>
            </a:pPr>
            <a:r>
              <a:rPr lang="en-US" sz="2400" dirty="0">
                <a:solidFill>
                  <a:srgbClr val="009900"/>
                </a:solidFill>
              </a:rPr>
              <a:t>Incoming radiation power (W)	</a:t>
            </a:r>
            <a:r>
              <a:rPr lang="en-US" sz="2400" dirty="0">
                <a:solidFill>
                  <a:srgbClr val="993366"/>
                </a:solidFill>
              </a:rPr>
              <a:t>(12.4)</a:t>
            </a:r>
            <a:endParaRPr lang="en-US" sz="2400" dirty="0">
              <a:solidFill>
                <a:srgbClr val="00FF00"/>
              </a:solidFill>
            </a:endParaRPr>
          </a:p>
          <a:p>
            <a:pPr>
              <a:lnSpc>
                <a:spcPct val="90000"/>
              </a:lnSpc>
              <a:buFont typeface="Symbol" charset="2"/>
              <a:buNone/>
              <a:tabLst>
                <a:tab pos="1368425" algn="l"/>
                <a:tab pos="6403975" algn="l"/>
              </a:tabLst>
            </a:pPr>
            <a:endParaRPr lang="en-US" sz="2400" dirty="0">
              <a:solidFill>
                <a:srgbClr val="00FF00"/>
              </a:solidFill>
            </a:endParaRPr>
          </a:p>
          <a:p>
            <a:pPr>
              <a:lnSpc>
                <a:spcPct val="90000"/>
              </a:lnSpc>
              <a:buFont typeface="Symbol" charset="2"/>
              <a:buNone/>
              <a:tabLst>
                <a:tab pos="1368425" algn="l"/>
                <a:tab pos="6403975" algn="l"/>
              </a:tabLst>
            </a:pPr>
            <a:endParaRPr lang="en-US" sz="2400" dirty="0">
              <a:solidFill>
                <a:srgbClr val="00FF00"/>
              </a:solidFill>
            </a:endParaRPr>
          </a:p>
          <a:p>
            <a:pPr>
              <a:lnSpc>
                <a:spcPct val="90000"/>
              </a:lnSpc>
              <a:buFont typeface="Symbol" charset="2"/>
              <a:buNone/>
              <a:tabLst>
                <a:tab pos="1368425" algn="l"/>
                <a:tab pos="6403975" algn="l"/>
              </a:tabLst>
            </a:pPr>
            <a:endParaRPr lang="en-US" sz="2400" dirty="0">
              <a:solidFill>
                <a:srgbClr val="009900"/>
              </a:solidFill>
            </a:endParaRPr>
          </a:p>
          <a:p>
            <a:pPr>
              <a:lnSpc>
                <a:spcPct val="90000"/>
              </a:lnSpc>
              <a:buFont typeface="Symbol" charset="2"/>
              <a:buNone/>
              <a:tabLst>
                <a:tab pos="1368425" algn="l"/>
                <a:tab pos="6403975" algn="l"/>
              </a:tabLst>
            </a:pPr>
            <a:r>
              <a:rPr lang="en-US" sz="2400" dirty="0">
                <a:solidFill>
                  <a:srgbClr val="009900"/>
                </a:solidFill>
              </a:rPr>
              <a:t>Outgoing radiation power (W)	</a:t>
            </a:r>
            <a:r>
              <a:rPr lang="en-US" sz="2400" dirty="0">
                <a:solidFill>
                  <a:srgbClr val="993366"/>
                </a:solidFill>
              </a:rPr>
              <a:t>(12.5)</a:t>
            </a:r>
            <a:endParaRPr lang="en-US" sz="2400" dirty="0">
              <a:solidFill>
                <a:srgbClr val="00FF00"/>
              </a:solidFill>
            </a:endParaRPr>
          </a:p>
          <a:p>
            <a:pPr>
              <a:lnSpc>
                <a:spcPct val="90000"/>
              </a:lnSpc>
              <a:buNone/>
              <a:tabLst>
                <a:tab pos="1368425" algn="l"/>
                <a:tab pos="6403975" algn="l"/>
              </a:tabLst>
            </a:pPr>
            <a:endParaRPr lang="en-US" sz="2400" dirty="0">
              <a:solidFill>
                <a:srgbClr val="FF0707"/>
              </a:solidFill>
              <a:latin typeface="Symbol" charset="2"/>
            </a:endParaRPr>
          </a:p>
          <a:p>
            <a:pPr lvl="1">
              <a:lnSpc>
                <a:spcPct val="90000"/>
              </a:lnSpc>
              <a:buFont typeface="Symbol" charset="2"/>
              <a:buChar char=" "/>
              <a:tabLst>
                <a:tab pos="1368425" algn="l"/>
                <a:tab pos="6403975" algn="l"/>
              </a:tabLst>
            </a:pPr>
            <a:endParaRPr lang="en-US" sz="2400" dirty="0">
              <a:solidFill>
                <a:srgbClr val="00FF00"/>
              </a:solidFill>
            </a:endParaRPr>
          </a:p>
          <a:p>
            <a:pPr lvl="1">
              <a:lnSpc>
                <a:spcPct val="90000"/>
              </a:lnSpc>
              <a:buFont typeface="Symbol" charset="2"/>
              <a:buChar char=" "/>
              <a:tabLst>
                <a:tab pos="1368425" algn="l"/>
                <a:tab pos="6403975" algn="l"/>
              </a:tabLst>
            </a:pPr>
            <a:endParaRPr lang="en-US" sz="2400" dirty="0">
              <a:solidFill>
                <a:srgbClr val="00FF00"/>
              </a:solidFill>
            </a:endParaRPr>
          </a:p>
          <a:p>
            <a:pPr>
              <a:lnSpc>
                <a:spcPct val="90000"/>
              </a:lnSpc>
              <a:buFontTx/>
              <a:buNone/>
              <a:tabLst>
                <a:tab pos="1368425" algn="l"/>
                <a:tab pos="6403975" algn="l"/>
              </a:tabLst>
            </a:pPr>
            <a:r>
              <a:rPr lang="en-US" sz="2400" dirty="0">
                <a:solidFill>
                  <a:srgbClr val="009900"/>
                </a:solidFill>
              </a:rPr>
              <a:t>Equilibrium temperature of Earth (K) (Set </a:t>
            </a:r>
            <a:r>
              <a:rPr lang="en-US" sz="2400" i="1" dirty="0">
                <a:solidFill>
                  <a:srgbClr val="FF0707"/>
                </a:solidFill>
              </a:rPr>
              <a:t>P</a:t>
            </a:r>
            <a:r>
              <a:rPr lang="en-US" sz="2400" baseline="-25000" dirty="0">
                <a:solidFill>
                  <a:srgbClr val="FF0707"/>
                </a:solidFill>
              </a:rPr>
              <a:t>in</a:t>
            </a:r>
            <a:r>
              <a:rPr lang="en-US" sz="2400" dirty="0">
                <a:solidFill>
                  <a:srgbClr val="009900"/>
                </a:solidFill>
              </a:rPr>
              <a:t>=</a:t>
            </a:r>
            <a:r>
              <a:rPr lang="en-US" sz="2400" i="1" dirty="0">
                <a:solidFill>
                  <a:srgbClr val="FF0707"/>
                </a:solidFill>
              </a:rPr>
              <a:t>P</a:t>
            </a:r>
            <a:r>
              <a:rPr lang="en-US" sz="2400" baseline="-25000" dirty="0">
                <a:solidFill>
                  <a:srgbClr val="FF0707"/>
                </a:solidFill>
              </a:rPr>
              <a:t>out</a:t>
            </a:r>
            <a:r>
              <a:rPr lang="en-US" sz="2400" dirty="0">
                <a:solidFill>
                  <a:srgbClr val="009900"/>
                </a:solidFill>
              </a:rPr>
              <a:t>)	</a:t>
            </a:r>
            <a:r>
              <a:rPr lang="en-US" sz="2400" dirty="0">
                <a:solidFill>
                  <a:srgbClr val="993366"/>
                </a:solidFill>
              </a:rPr>
              <a:t>(12.6)</a:t>
            </a:r>
            <a:endParaRPr lang="en-US" sz="2400" dirty="0">
              <a:solidFill>
                <a:srgbClr val="00FF00"/>
              </a:solidFill>
            </a:endParaRPr>
          </a:p>
          <a:p>
            <a:pPr>
              <a:lnSpc>
                <a:spcPct val="90000"/>
              </a:lnSpc>
              <a:buNone/>
              <a:tabLst>
                <a:tab pos="1368425" algn="l"/>
                <a:tab pos="6403975" algn="l"/>
              </a:tabLst>
            </a:pPr>
            <a:endParaRPr lang="en-US" sz="2400" dirty="0">
              <a:solidFill>
                <a:srgbClr val="FF0000"/>
              </a:solidFill>
            </a:endParaRPr>
          </a:p>
          <a:p>
            <a:pPr>
              <a:lnSpc>
                <a:spcPct val="90000"/>
              </a:lnSpc>
              <a:buNone/>
              <a:tabLst>
                <a:tab pos="1368425" algn="l"/>
                <a:tab pos="4572000" algn="l"/>
                <a:tab pos="6403975" algn="l"/>
              </a:tabLst>
            </a:pPr>
            <a:r>
              <a:rPr lang="en-US" sz="2400" dirty="0">
                <a:solidFill>
                  <a:srgbClr val="FF0000"/>
                </a:solidFill>
              </a:rPr>
              <a:t>			≈ 255 K </a:t>
            </a:r>
          </a:p>
        </p:txBody>
      </p:sp>
      <p:pic>
        <p:nvPicPr>
          <p:cNvPr id="4" name="Picture 3"/>
          <p:cNvPicPr/>
          <p:nvPr/>
        </p:nvPicPr>
        <p:blipFill>
          <a:blip r:embed="rId2"/>
          <a:srcRect/>
          <a:stretch>
            <a:fillRect/>
          </a:stretch>
        </p:blipFill>
        <p:spPr bwMode="auto">
          <a:xfrm>
            <a:off x="3200400" y="1828800"/>
            <a:ext cx="2235200" cy="482600"/>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3352800" y="3581400"/>
            <a:ext cx="2286000" cy="482600"/>
          </a:xfrm>
          <a:prstGeom prst="rect">
            <a:avLst/>
          </a:prstGeom>
          <a:noFill/>
          <a:ln w="9525">
            <a:noFill/>
            <a:miter lim="800000"/>
            <a:headEnd/>
            <a:tailEnd/>
          </a:ln>
        </p:spPr>
      </p:pic>
      <p:pic>
        <p:nvPicPr>
          <p:cNvPr id="6" name="Picture 5"/>
          <p:cNvPicPr/>
          <p:nvPr/>
        </p:nvPicPr>
        <p:blipFill>
          <a:blip r:embed="rId4"/>
          <a:srcRect/>
          <a:stretch>
            <a:fillRect/>
          </a:stretch>
        </p:blipFill>
        <p:spPr bwMode="auto">
          <a:xfrm>
            <a:off x="3200400" y="5181600"/>
            <a:ext cx="2082800" cy="863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b="1">
                <a:solidFill>
                  <a:srgbClr val="0000FF"/>
                </a:solidFill>
              </a:rPr>
              <a:t>Venus, Earth, and Mars</a:t>
            </a:r>
          </a:p>
        </p:txBody>
      </p:sp>
      <p:pic>
        <p:nvPicPr>
          <p:cNvPr id="51204" name="Picture 4" descr="apollo_0001.png                                                0003DB3FMacintosh HD                   ABA78158:"/>
          <p:cNvPicPr>
            <a:picLocks noChangeAspect="1" noChangeArrowheads="1"/>
          </p:cNvPicPr>
          <p:nvPr/>
        </p:nvPicPr>
        <p:blipFill>
          <a:blip r:embed="rId3"/>
          <a:srcRect/>
          <a:stretch>
            <a:fillRect/>
          </a:stretch>
        </p:blipFill>
        <p:spPr bwMode="auto">
          <a:xfrm>
            <a:off x="2971800" y="2209800"/>
            <a:ext cx="2833688" cy="2881313"/>
          </a:xfrm>
          <a:prstGeom prst="rect">
            <a:avLst/>
          </a:prstGeom>
          <a:noFill/>
          <a:ln w="9525">
            <a:noFill/>
            <a:miter lim="800000"/>
            <a:headEnd/>
            <a:tailEnd/>
          </a:ln>
          <a:effectLst/>
        </p:spPr>
      </p:pic>
      <p:pic>
        <p:nvPicPr>
          <p:cNvPr id="51205" name="Picture 5" descr="&#10;mars_0001.png                                                  0003DB3FMacintosh HD                   ABA7815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67400" y="2209800"/>
            <a:ext cx="2852738" cy="2855913"/>
          </a:xfrm>
          <a:prstGeom prst="rect">
            <a:avLst/>
          </a:prstGeom>
          <a:noFill/>
        </p:spPr>
      </p:pic>
      <p:sp>
        <p:nvSpPr>
          <p:cNvPr id="51206" name="Text Box 6"/>
          <p:cNvSpPr txBox="1">
            <a:spLocks noChangeArrowheads="1"/>
          </p:cNvSpPr>
          <p:nvPr/>
        </p:nvSpPr>
        <p:spPr bwMode="auto">
          <a:xfrm>
            <a:off x="2895600" y="5867400"/>
            <a:ext cx="3498850" cy="366713"/>
          </a:xfrm>
          <a:prstGeom prst="rect">
            <a:avLst/>
          </a:prstGeom>
          <a:noFill/>
          <a:ln w="9525">
            <a:noFill/>
            <a:miter lim="800000"/>
            <a:headEnd/>
            <a:tailEnd/>
          </a:ln>
          <a:effectLst/>
        </p:spPr>
        <p:txBody>
          <a:bodyPr wrap="none">
            <a:prstTxWarp prst="textNoShape">
              <a:avLst/>
            </a:prstTxWarp>
            <a:spAutoFit/>
          </a:bodyPr>
          <a:lstStyle/>
          <a:p>
            <a:r>
              <a:rPr lang="en-US" sz="1800">
                <a:solidFill>
                  <a:srgbClr val="993366"/>
                </a:solidFill>
              </a:rPr>
              <a:t>National Space Science Data Center</a:t>
            </a:r>
          </a:p>
        </p:txBody>
      </p:sp>
      <p:graphicFrame>
        <p:nvGraphicFramePr>
          <p:cNvPr id="51208" name="Object 8"/>
          <p:cNvGraphicFramePr>
            <a:graphicFrameLocks noChangeAspect="1"/>
          </p:cNvGraphicFramePr>
          <p:nvPr/>
        </p:nvGraphicFramePr>
        <p:xfrm>
          <a:off x="152400" y="2209800"/>
          <a:ext cx="2705100" cy="2895600"/>
        </p:xfrm>
        <a:graphic>
          <a:graphicData uri="http://schemas.openxmlformats.org/presentationml/2006/ole">
            <mc:AlternateContent xmlns:mc="http://schemas.openxmlformats.org/markup-compatibility/2006">
              <mc:Choice xmlns:v="urn:schemas-microsoft-com:vml" Requires="v">
                <p:oleObj spid="_x0000_s189447" name="Document" r:id="rId5" imgW="1828800" imgH="1956816" progId="Word.Document.8">
                  <p:embed/>
                </p:oleObj>
              </mc:Choice>
              <mc:Fallback>
                <p:oleObj name="Document" r:id="rId5" imgW="1828800" imgH="1956816" progId="Word.Document.8">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2209800"/>
                        <a:ext cx="2705100" cy="28956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 y="228600"/>
            <a:ext cx="8763000" cy="1143000"/>
          </a:xfrm>
        </p:spPr>
        <p:txBody>
          <a:bodyPr/>
          <a:lstStyle/>
          <a:p>
            <a:r>
              <a:rPr lang="en-US" b="1">
                <a:solidFill>
                  <a:srgbClr val="0000FF"/>
                </a:solidFill>
              </a:rPr>
              <a:t>Equilibrium/Actual Temperatures of Bodies in the Solar System</a:t>
            </a:r>
          </a:p>
        </p:txBody>
      </p:sp>
      <p:sp>
        <p:nvSpPr>
          <p:cNvPr id="17412" name="Text Box 4"/>
          <p:cNvSpPr txBox="1">
            <a:spLocks noChangeArrowheads="1"/>
          </p:cNvSpPr>
          <p:nvPr/>
        </p:nvSpPr>
        <p:spPr bwMode="auto">
          <a:xfrm>
            <a:off x="7658100" y="6400800"/>
            <a:ext cx="1485900"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993366"/>
                </a:solidFill>
              </a:rPr>
              <a:t>Table 12.2</a:t>
            </a:r>
            <a:endParaRPr lang="en-US" sz="1800" dirty="0">
              <a:solidFill>
                <a:srgbClr val="993366"/>
              </a:solidFill>
            </a:endParaRPr>
          </a:p>
        </p:txBody>
      </p:sp>
      <p:sp>
        <p:nvSpPr>
          <p:cNvPr id="17413" name="Rectangle 5"/>
          <p:cNvSpPr>
            <a:spLocks noChangeArrowheads="1"/>
          </p:cNvSpPr>
          <p:nvPr/>
        </p:nvSpPr>
        <p:spPr bwMode="auto">
          <a:xfrm>
            <a:off x="152400" y="1524000"/>
            <a:ext cx="8839200" cy="1524000"/>
          </a:xfrm>
          <a:prstGeom prst="rect">
            <a:avLst/>
          </a:prstGeom>
          <a:noFill/>
          <a:ln w="9525">
            <a:noFill/>
            <a:miter lim="800000"/>
            <a:headEnd/>
            <a:tailEnd/>
          </a:ln>
          <a:effectLst/>
        </p:spPr>
        <p:txBody>
          <a:bodyPr>
            <a:prstTxWarp prst="textNoShape">
              <a:avLst/>
            </a:prstTxWarp>
          </a:bodyPr>
          <a:lstStyle/>
          <a:p>
            <a:pPr marL="223838" indent="-223838" eaLnBrk="1" hangingPunct="1">
              <a:lnSpc>
                <a:spcPct val="90000"/>
              </a:lnSpc>
              <a:tabLst>
                <a:tab pos="463550" algn="l"/>
              </a:tabLst>
            </a:pPr>
            <a:r>
              <a:rPr lang="en-US" u="sng" dirty="0">
                <a:solidFill>
                  <a:srgbClr val="187534"/>
                </a:solidFill>
              </a:rPr>
              <a:t>				</a:t>
            </a:r>
            <a:r>
              <a:rPr lang="en-US" dirty="0">
                <a:solidFill>
                  <a:srgbClr val="187534"/>
                </a:solidFill>
              </a:rPr>
              <a:t>Surface	Major		Equilibrium	Actual </a:t>
            </a:r>
            <a:endParaRPr lang="en-US" u="sng" dirty="0">
              <a:solidFill>
                <a:srgbClr val="187534"/>
              </a:solidFill>
            </a:endParaRPr>
          </a:p>
          <a:p>
            <a:pPr marL="223838" indent="-223838" eaLnBrk="1" hangingPunct="1">
              <a:lnSpc>
                <a:spcPct val="90000"/>
              </a:lnSpc>
              <a:tabLst>
                <a:tab pos="463550" algn="l"/>
              </a:tabLst>
            </a:pPr>
            <a:r>
              <a:rPr lang="en-US" dirty="0">
                <a:solidFill>
                  <a:srgbClr val="187534"/>
                </a:solidFill>
              </a:rPr>
              <a:t>Body 	      	Pres. (bars)	Gases (</a:t>
            </a:r>
            <a:r>
              <a:rPr lang="en-US" dirty="0" err="1">
                <a:solidFill>
                  <a:srgbClr val="187534"/>
                </a:solidFill>
              </a:rPr>
              <a:t>frac</a:t>
            </a:r>
            <a:r>
              <a:rPr lang="en-US" dirty="0">
                <a:solidFill>
                  <a:srgbClr val="187534"/>
                </a:solidFill>
              </a:rPr>
              <a:t>.)	Temp. (K)	Temp. (K)</a:t>
            </a: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r>
              <a:rPr lang="en-US" dirty="0">
                <a:solidFill>
                  <a:srgbClr val="FF0A0E"/>
                </a:solidFill>
              </a:rPr>
              <a:t>Venus		90		CO</a:t>
            </a:r>
            <a:r>
              <a:rPr lang="en-US" baseline="-25000" dirty="0">
                <a:solidFill>
                  <a:srgbClr val="FF0A0E"/>
                </a:solidFill>
              </a:rPr>
              <a:t>2 </a:t>
            </a:r>
            <a:r>
              <a:rPr lang="en-US" dirty="0">
                <a:solidFill>
                  <a:srgbClr val="FF0A0E"/>
                </a:solidFill>
              </a:rPr>
              <a:t>(0.96)	252		730</a:t>
            </a:r>
          </a:p>
          <a:p>
            <a:pPr marL="223838" indent="-223838" eaLnBrk="1" hangingPunct="1">
              <a:lnSpc>
                <a:spcPct val="90000"/>
              </a:lnSpc>
              <a:tabLst>
                <a:tab pos="463550" algn="l"/>
              </a:tabLst>
            </a:pPr>
            <a:r>
              <a:rPr lang="en-US" dirty="0">
                <a:solidFill>
                  <a:srgbClr val="FF0A0E"/>
                </a:solidFill>
              </a:rPr>
              <a:t>						N</a:t>
            </a:r>
            <a:r>
              <a:rPr lang="en-US" baseline="-25000" dirty="0">
                <a:solidFill>
                  <a:srgbClr val="FF0A0E"/>
                </a:solidFill>
              </a:rPr>
              <a:t>2 </a:t>
            </a:r>
            <a:r>
              <a:rPr lang="en-US" dirty="0">
                <a:solidFill>
                  <a:srgbClr val="FF0A0E"/>
                </a:solidFill>
              </a:rPr>
              <a:t>(0.034) 	</a:t>
            </a: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r>
              <a:rPr lang="en-US" dirty="0">
                <a:solidFill>
                  <a:srgbClr val="FF0A0E"/>
                </a:solidFill>
              </a:rPr>
              <a:t>Earth		1		N</a:t>
            </a:r>
            <a:r>
              <a:rPr lang="en-US" baseline="-25000" dirty="0">
                <a:solidFill>
                  <a:srgbClr val="FF0A0E"/>
                </a:solidFill>
              </a:rPr>
              <a:t>2 </a:t>
            </a:r>
            <a:r>
              <a:rPr lang="en-US" dirty="0">
                <a:solidFill>
                  <a:srgbClr val="FF0A0E"/>
                </a:solidFill>
              </a:rPr>
              <a:t>(0.78)	255		288</a:t>
            </a:r>
          </a:p>
          <a:p>
            <a:pPr marL="223838" indent="-223838" eaLnBrk="1" hangingPunct="1">
              <a:lnSpc>
                <a:spcPct val="90000"/>
              </a:lnSpc>
              <a:tabLst>
                <a:tab pos="463550" algn="l"/>
              </a:tabLst>
            </a:pPr>
            <a:r>
              <a:rPr lang="en-US" dirty="0">
                <a:solidFill>
                  <a:srgbClr val="FF0A0E"/>
                </a:solidFill>
              </a:rPr>
              <a:t>						O</a:t>
            </a:r>
            <a:r>
              <a:rPr lang="en-US" baseline="-25000" dirty="0">
                <a:solidFill>
                  <a:srgbClr val="FF0A0E"/>
                </a:solidFill>
              </a:rPr>
              <a:t>2 </a:t>
            </a:r>
            <a:r>
              <a:rPr lang="en-US" dirty="0">
                <a:solidFill>
                  <a:srgbClr val="FF0A0E"/>
                </a:solidFill>
              </a:rPr>
              <a:t>(0.21)</a:t>
            </a:r>
          </a:p>
          <a:p>
            <a:pPr marL="223838" indent="-223838" eaLnBrk="1" hangingPunct="1">
              <a:lnSpc>
                <a:spcPct val="90000"/>
              </a:lnSpc>
              <a:tabLst>
                <a:tab pos="463550" algn="l"/>
              </a:tabLst>
            </a:pPr>
            <a:r>
              <a:rPr lang="en-US" dirty="0">
                <a:solidFill>
                  <a:srgbClr val="FF0A0E"/>
                </a:solidFill>
              </a:rPr>
              <a:t>						</a:t>
            </a:r>
            <a:r>
              <a:rPr lang="en-US" dirty="0" err="1">
                <a:solidFill>
                  <a:srgbClr val="FF0A0E"/>
                </a:solidFill>
              </a:rPr>
              <a:t>Ar</a:t>
            </a:r>
            <a:r>
              <a:rPr lang="en-US" dirty="0">
                <a:solidFill>
                  <a:srgbClr val="FF0A0E"/>
                </a:solidFill>
              </a:rPr>
              <a:t> (0.0093)</a:t>
            </a:r>
          </a:p>
          <a:p>
            <a:pPr marL="223838" indent="-223838" eaLnBrk="1" hangingPunct="1">
              <a:lnSpc>
                <a:spcPct val="90000"/>
              </a:lnSpc>
              <a:tabLst>
                <a:tab pos="463550" algn="l"/>
              </a:tabLst>
            </a:pPr>
            <a:r>
              <a:rPr lang="en-US" dirty="0">
                <a:solidFill>
                  <a:srgbClr val="FF0A0E"/>
                </a:solidFill>
              </a:rPr>
              <a:t>						CO</a:t>
            </a:r>
            <a:r>
              <a:rPr lang="en-US" baseline="-25000" dirty="0">
                <a:solidFill>
                  <a:srgbClr val="FF0A0E"/>
                </a:solidFill>
              </a:rPr>
              <a:t>2 </a:t>
            </a:r>
            <a:r>
              <a:rPr lang="en-US" dirty="0">
                <a:solidFill>
                  <a:srgbClr val="FF0A0E"/>
                </a:solidFill>
              </a:rPr>
              <a:t>(0.00039)</a:t>
            </a: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r>
              <a:rPr lang="en-US" dirty="0">
                <a:solidFill>
                  <a:srgbClr val="FF0A0E"/>
                </a:solidFill>
              </a:rPr>
              <a:t>Mars		0.007		CO</a:t>
            </a:r>
            <a:r>
              <a:rPr lang="en-US" baseline="-25000" dirty="0">
                <a:solidFill>
                  <a:srgbClr val="FF0A0E"/>
                </a:solidFill>
              </a:rPr>
              <a:t>2</a:t>
            </a:r>
            <a:r>
              <a:rPr lang="en-US" dirty="0">
                <a:solidFill>
                  <a:srgbClr val="FF0A0E"/>
                </a:solidFill>
              </a:rPr>
              <a:t> (0.95)	217		218</a:t>
            </a:r>
          </a:p>
          <a:p>
            <a:pPr marL="223838" indent="-223838" eaLnBrk="1" hangingPunct="1">
              <a:lnSpc>
                <a:spcPct val="90000"/>
              </a:lnSpc>
              <a:tabLst>
                <a:tab pos="463550" algn="l"/>
              </a:tabLst>
            </a:pPr>
            <a:r>
              <a:rPr lang="en-US" dirty="0">
                <a:solidFill>
                  <a:srgbClr val="FF0A0E"/>
                </a:solidFill>
              </a:rPr>
              <a:t>						N</a:t>
            </a:r>
            <a:r>
              <a:rPr lang="en-US" baseline="-25000" dirty="0">
                <a:solidFill>
                  <a:srgbClr val="FF0A0E"/>
                </a:solidFill>
              </a:rPr>
              <a:t>2</a:t>
            </a:r>
            <a:r>
              <a:rPr lang="en-US" dirty="0">
                <a:solidFill>
                  <a:srgbClr val="FF0A0E"/>
                </a:solidFill>
              </a:rPr>
              <a:t> (0.027)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304800" y="152400"/>
            <a:ext cx="8534400" cy="1143000"/>
          </a:xfrm>
        </p:spPr>
        <p:txBody>
          <a:bodyPr/>
          <a:lstStyle/>
          <a:p>
            <a:r>
              <a:rPr lang="en-US" b="1">
                <a:solidFill>
                  <a:srgbClr val="0000FF"/>
                </a:solidFill>
              </a:rPr>
              <a:t>Equilibrium/Actual Temperatures</a:t>
            </a:r>
          </a:p>
        </p:txBody>
      </p:sp>
      <p:sp>
        <p:nvSpPr>
          <p:cNvPr id="57349" name="Rectangle 5"/>
          <p:cNvSpPr>
            <a:spLocks noChangeArrowheads="1"/>
          </p:cNvSpPr>
          <p:nvPr/>
        </p:nvSpPr>
        <p:spPr bwMode="auto">
          <a:xfrm>
            <a:off x="304800" y="1066800"/>
            <a:ext cx="8839200" cy="1524000"/>
          </a:xfrm>
          <a:prstGeom prst="rect">
            <a:avLst/>
          </a:prstGeom>
          <a:noFill/>
          <a:ln w="9525">
            <a:noFill/>
            <a:miter lim="800000"/>
            <a:headEnd/>
            <a:tailEnd/>
          </a:ln>
          <a:effectLst/>
        </p:spPr>
        <p:txBody>
          <a:bodyPr>
            <a:prstTxWarp prst="textNoShape">
              <a:avLst/>
            </a:prstTxWarp>
          </a:bodyPr>
          <a:lstStyle/>
          <a:p>
            <a:pPr marL="223838" indent="-223838" eaLnBrk="1" hangingPunct="1">
              <a:lnSpc>
                <a:spcPct val="90000"/>
              </a:lnSpc>
              <a:tabLst>
                <a:tab pos="463550" algn="l"/>
              </a:tabLst>
            </a:pPr>
            <a:r>
              <a:rPr lang="en-US" u="sng" dirty="0">
                <a:solidFill>
                  <a:srgbClr val="187534"/>
                </a:solidFill>
              </a:rPr>
              <a:t>				</a:t>
            </a:r>
            <a:r>
              <a:rPr lang="en-US" dirty="0">
                <a:solidFill>
                  <a:srgbClr val="187534"/>
                </a:solidFill>
              </a:rPr>
              <a:t>Surface	Major		Equilibrium	Actual </a:t>
            </a:r>
            <a:endParaRPr lang="en-US" u="sng" dirty="0">
              <a:solidFill>
                <a:srgbClr val="187534"/>
              </a:solidFill>
            </a:endParaRPr>
          </a:p>
          <a:p>
            <a:pPr marL="223838" indent="-223838" eaLnBrk="1" hangingPunct="1">
              <a:lnSpc>
                <a:spcPct val="90000"/>
              </a:lnSpc>
              <a:tabLst>
                <a:tab pos="463550" algn="l"/>
              </a:tabLst>
            </a:pPr>
            <a:r>
              <a:rPr lang="en-US" dirty="0">
                <a:solidFill>
                  <a:srgbClr val="187534"/>
                </a:solidFill>
              </a:rPr>
              <a:t>Object 	      	Pres. (bars)	Gases		Temp. (K)	Temp. (K)</a:t>
            </a:r>
          </a:p>
          <a:p>
            <a:pPr marL="223838" indent="-223838" eaLnBrk="1" hangingPunct="1">
              <a:lnSpc>
                <a:spcPct val="90000"/>
              </a:lnSpc>
              <a:tabLst>
                <a:tab pos="463550" algn="l"/>
              </a:tabLst>
            </a:pPr>
            <a:r>
              <a:rPr lang="en-US" dirty="0">
                <a:solidFill>
                  <a:srgbClr val="FF0A0E"/>
                </a:solidFill>
              </a:rPr>
              <a:t>Moon		2x10</a:t>
            </a:r>
            <a:r>
              <a:rPr lang="en-US" baseline="30000" dirty="0">
                <a:solidFill>
                  <a:srgbClr val="FF0A0E"/>
                </a:solidFill>
              </a:rPr>
              <a:t>-14</a:t>
            </a:r>
            <a:r>
              <a:rPr lang="en-US" dirty="0">
                <a:solidFill>
                  <a:srgbClr val="FF0A0E"/>
                </a:solidFill>
              </a:rPr>
              <a:t>		Ne (0.4)	270		274</a:t>
            </a:r>
          </a:p>
          <a:p>
            <a:pPr marL="223838" indent="-223838" eaLnBrk="1" hangingPunct="1">
              <a:lnSpc>
                <a:spcPct val="90000"/>
              </a:lnSpc>
              <a:tabLst>
                <a:tab pos="463550" algn="l"/>
              </a:tabLst>
            </a:pPr>
            <a:r>
              <a:rPr lang="en-US" dirty="0">
                <a:solidFill>
                  <a:srgbClr val="FF0A0E"/>
                </a:solidFill>
              </a:rPr>
              <a:t>						</a:t>
            </a:r>
            <a:r>
              <a:rPr lang="en-US" dirty="0" err="1">
                <a:solidFill>
                  <a:srgbClr val="FF0A0E"/>
                </a:solidFill>
              </a:rPr>
              <a:t>Ar</a:t>
            </a:r>
            <a:r>
              <a:rPr lang="en-US" dirty="0">
                <a:solidFill>
                  <a:srgbClr val="FF0A0E"/>
                </a:solidFill>
              </a:rPr>
              <a:t> (0.4)</a:t>
            </a:r>
          </a:p>
          <a:p>
            <a:pPr marL="223838" indent="-223838" eaLnBrk="1" hangingPunct="1">
              <a:lnSpc>
                <a:spcPct val="90000"/>
              </a:lnSpc>
              <a:tabLst>
                <a:tab pos="463550" algn="l"/>
              </a:tabLst>
            </a:pPr>
            <a:r>
              <a:rPr lang="en-US" dirty="0">
                <a:solidFill>
                  <a:srgbClr val="FF0A0E"/>
                </a:solidFill>
              </a:rPr>
              <a:t>						He (0.2)</a:t>
            </a: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r>
              <a:rPr lang="en-US" dirty="0">
                <a:solidFill>
                  <a:srgbClr val="FF0A0E"/>
                </a:solidFill>
              </a:rPr>
              <a:t>Jupiter		&gt; 100		H</a:t>
            </a:r>
            <a:r>
              <a:rPr lang="en-US" baseline="-25000" dirty="0">
                <a:solidFill>
                  <a:srgbClr val="FF0A0E"/>
                </a:solidFill>
              </a:rPr>
              <a:t>2</a:t>
            </a:r>
            <a:r>
              <a:rPr lang="en-US" dirty="0">
                <a:solidFill>
                  <a:srgbClr val="FF0A0E"/>
                </a:solidFill>
              </a:rPr>
              <a:t> (0.86)	102		129</a:t>
            </a:r>
          </a:p>
          <a:p>
            <a:pPr marL="223838" indent="-223838" eaLnBrk="1" hangingPunct="1">
              <a:lnSpc>
                <a:spcPct val="90000"/>
              </a:lnSpc>
              <a:tabLst>
                <a:tab pos="463550" algn="l"/>
              </a:tabLst>
            </a:pPr>
            <a:r>
              <a:rPr lang="en-US" dirty="0">
                <a:solidFill>
                  <a:srgbClr val="FF0A0E"/>
                </a:solidFill>
              </a:rPr>
              <a:t>						He (0.14)</a:t>
            </a: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r>
              <a:rPr lang="en-US" dirty="0">
                <a:solidFill>
                  <a:srgbClr val="FF0A0E"/>
                </a:solidFill>
              </a:rPr>
              <a:t>Saturn		&gt; 100		H</a:t>
            </a:r>
            <a:r>
              <a:rPr lang="en-US" baseline="-25000" dirty="0">
                <a:solidFill>
                  <a:srgbClr val="FF0A0E"/>
                </a:solidFill>
              </a:rPr>
              <a:t>2</a:t>
            </a:r>
            <a:r>
              <a:rPr lang="en-US" dirty="0">
                <a:solidFill>
                  <a:srgbClr val="FF0A0E"/>
                </a:solidFill>
              </a:rPr>
              <a:t> (0.92)	77		97</a:t>
            </a:r>
          </a:p>
          <a:p>
            <a:pPr marL="223838" indent="-223838" eaLnBrk="1" hangingPunct="1">
              <a:lnSpc>
                <a:spcPct val="90000"/>
              </a:lnSpc>
              <a:tabLst>
                <a:tab pos="463550" algn="l"/>
              </a:tabLst>
            </a:pPr>
            <a:r>
              <a:rPr lang="en-US" dirty="0">
                <a:solidFill>
                  <a:srgbClr val="FF0A0E"/>
                </a:solidFill>
              </a:rPr>
              <a:t>						He (0.74)</a:t>
            </a: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r>
              <a:rPr lang="en-US" dirty="0">
                <a:solidFill>
                  <a:srgbClr val="FF0A0E"/>
                </a:solidFill>
              </a:rPr>
              <a:t>Uranus		&gt; 100		H</a:t>
            </a:r>
            <a:r>
              <a:rPr lang="en-US" baseline="-25000" dirty="0">
                <a:solidFill>
                  <a:srgbClr val="FF0A0E"/>
                </a:solidFill>
              </a:rPr>
              <a:t>2</a:t>
            </a:r>
            <a:r>
              <a:rPr lang="en-US" dirty="0">
                <a:solidFill>
                  <a:srgbClr val="FF0A0E"/>
                </a:solidFill>
              </a:rPr>
              <a:t> (0.89)	53		58</a:t>
            </a:r>
          </a:p>
          <a:p>
            <a:pPr marL="223838" indent="-223838" eaLnBrk="1" hangingPunct="1">
              <a:lnSpc>
                <a:spcPct val="90000"/>
              </a:lnSpc>
              <a:tabLst>
                <a:tab pos="463550" algn="l"/>
              </a:tabLst>
            </a:pPr>
            <a:r>
              <a:rPr lang="en-US" dirty="0">
                <a:solidFill>
                  <a:srgbClr val="FF0A0E"/>
                </a:solidFill>
              </a:rPr>
              <a:t>						He (0.11)</a:t>
            </a:r>
          </a:p>
          <a:p>
            <a:pPr marL="223838" indent="-223838" eaLnBrk="1" hangingPunct="1">
              <a:lnSpc>
                <a:spcPct val="90000"/>
              </a:lnSpc>
              <a:tabLst>
                <a:tab pos="463550" algn="l"/>
              </a:tabLst>
            </a:pPr>
            <a:endParaRPr lang="en-US" dirty="0">
              <a:solidFill>
                <a:srgbClr val="FF0A0E"/>
              </a:solidFill>
            </a:endParaRPr>
          </a:p>
          <a:p>
            <a:pPr marL="223838" indent="-223838" eaLnBrk="1" hangingPunct="1">
              <a:lnSpc>
                <a:spcPct val="90000"/>
              </a:lnSpc>
              <a:tabLst>
                <a:tab pos="463550" algn="l"/>
              </a:tabLst>
            </a:pPr>
            <a:r>
              <a:rPr lang="en-US" dirty="0">
                <a:solidFill>
                  <a:srgbClr val="FF0A0E"/>
                </a:solidFill>
              </a:rPr>
              <a:t>Pluto		1x10</a:t>
            </a:r>
            <a:r>
              <a:rPr lang="en-US" baseline="30000" dirty="0">
                <a:solidFill>
                  <a:srgbClr val="FF0A0E"/>
                </a:solidFill>
              </a:rPr>
              <a:t>-5</a:t>
            </a:r>
            <a:r>
              <a:rPr lang="en-US" dirty="0">
                <a:solidFill>
                  <a:srgbClr val="FF0A0E"/>
                </a:solidFill>
              </a:rPr>
              <a:t>		?		41		50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152400"/>
            <a:ext cx="7772400" cy="1143000"/>
          </a:xfrm>
        </p:spPr>
        <p:txBody>
          <a:bodyPr/>
          <a:lstStyle/>
          <a:p>
            <a:r>
              <a:rPr lang="en-US" b="1">
                <a:solidFill>
                  <a:srgbClr val="0000FF"/>
                </a:solidFill>
              </a:rPr>
              <a:t>Albedos and Emissivities</a:t>
            </a:r>
          </a:p>
        </p:txBody>
      </p:sp>
      <p:sp>
        <p:nvSpPr>
          <p:cNvPr id="27652" name="Text Box 4"/>
          <p:cNvSpPr txBox="1">
            <a:spLocks noChangeArrowheads="1"/>
          </p:cNvSpPr>
          <p:nvPr/>
        </p:nvSpPr>
        <p:spPr bwMode="auto">
          <a:xfrm>
            <a:off x="7658100" y="6400800"/>
            <a:ext cx="1485900"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993366"/>
                </a:solidFill>
              </a:rPr>
              <a:t>Table 12.1</a:t>
            </a:r>
            <a:endParaRPr lang="en-US" sz="1800" dirty="0">
              <a:solidFill>
                <a:srgbClr val="993366"/>
              </a:solidFill>
            </a:endParaRPr>
          </a:p>
        </p:txBody>
      </p:sp>
      <p:sp>
        <p:nvSpPr>
          <p:cNvPr id="27653" name="Rectangle 5"/>
          <p:cNvSpPr>
            <a:spLocks noChangeArrowheads="1"/>
          </p:cNvSpPr>
          <p:nvPr/>
        </p:nvSpPr>
        <p:spPr bwMode="auto">
          <a:xfrm>
            <a:off x="1219200" y="1371600"/>
            <a:ext cx="7086600" cy="1524000"/>
          </a:xfrm>
          <a:prstGeom prst="rect">
            <a:avLst/>
          </a:prstGeom>
          <a:noFill/>
          <a:ln w="9525">
            <a:noFill/>
            <a:miter lim="800000"/>
            <a:headEnd/>
            <a:tailEnd/>
          </a:ln>
          <a:effectLst/>
        </p:spPr>
        <p:txBody>
          <a:bodyPr>
            <a:prstTxWarp prst="textNoShape">
              <a:avLst/>
            </a:prstTxWarp>
          </a:bodyPr>
          <a:lstStyle/>
          <a:p>
            <a:pPr marL="223838" indent="-223838" eaLnBrk="1" hangingPunct="1">
              <a:lnSpc>
                <a:spcPct val="90000"/>
              </a:lnSpc>
              <a:tabLst>
                <a:tab pos="463550" algn="l"/>
              </a:tabLst>
            </a:pPr>
            <a:r>
              <a:rPr lang="en-US">
                <a:solidFill>
                  <a:srgbClr val="187534"/>
                </a:solidFill>
              </a:rPr>
              <a:t>Surface Type 	      	Albedo		Emissivity</a:t>
            </a:r>
          </a:p>
          <a:p>
            <a:pPr marL="223838" indent="-223838" eaLnBrk="1" hangingPunct="1">
              <a:lnSpc>
                <a:spcPct val="90000"/>
              </a:lnSpc>
              <a:tabLst>
                <a:tab pos="463550" algn="l"/>
              </a:tabLst>
            </a:pPr>
            <a:r>
              <a:rPr lang="en-US">
                <a:solidFill>
                  <a:srgbClr val="FF0A0E"/>
                </a:solidFill>
              </a:rPr>
              <a:t>Earth+atmosphere	0.3		0.9-0.98</a:t>
            </a:r>
          </a:p>
          <a:p>
            <a:pPr marL="223838" indent="-223838" eaLnBrk="1" hangingPunct="1">
              <a:lnSpc>
                <a:spcPct val="90000"/>
              </a:lnSpc>
              <a:tabLst>
                <a:tab pos="463550" algn="l"/>
              </a:tabLst>
            </a:pPr>
            <a:r>
              <a:rPr lang="en-US">
                <a:solidFill>
                  <a:srgbClr val="FF0A0E"/>
                </a:solidFill>
              </a:rPr>
              <a:t>Liquid water		0.05-0.2	0.92-0.96</a:t>
            </a:r>
          </a:p>
          <a:p>
            <a:pPr marL="223838" indent="-223838" eaLnBrk="1" hangingPunct="1">
              <a:lnSpc>
                <a:spcPct val="90000"/>
              </a:lnSpc>
              <a:tabLst>
                <a:tab pos="463550" algn="l"/>
              </a:tabLst>
            </a:pPr>
            <a:r>
              <a:rPr lang="en-US">
                <a:solidFill>
                  <a:srgbClr val="FF0A0E"/>
                </a:solidFill>
              </a:rPr>
              <a:t>Fresh snow		0.7-0.9		0.82-0.995</a:t>
            </a:r>
          </a:p>
          <a:p>
            <a:pPr marL="223838" indent="-223838" eaLnBrk="1" hangingPunct="1">
              <a:lnSpc>
                <a:spcPct val="90000"/>
              </a:lnSpc>
              <a:tabLst>
                <a:tab pos="463550" algn="l"/>
              </a:tabLst>
            </a:pPr>
            <a:r>
              <a:rPr lang="en-US">
                <a:solidFill>
                  <a:srgbClr val="FF0A0E"/>
                </a:solidFill>
              </a:rPr>
              <a:t>Old snow		0.35-0.65	0.82</a:t>
            </a:r>
          </a:p>
          <a:p>
            <a:pPr marL="223838" indent="-223838" eaLnBrk="1" hangingPunct="1">
              <a:lnSpc>
                <a:spcPct val="90000"/>
              </a:lnSpc>
              <a:tabLst>
                <a:tab pos="463550" algn="l"/>
              </a:tabLst>
            </a:pPr>
            <a:r>
              <a:rPr lang="en-US">
                <a:solidFill>
                  <a:srgbClr val="FF0A0E"/>
                </a:solidFill>
              </a:rPr>
              <a:t>Thick clouds		0.3-0.9		0.25-1.0</a:t>
            </a:r>
          </a:p>
          <a:p>
            <a:pPr marL="223838" indent="-223838" eaLnBrk="1" hangingPunct="1">
              <a:lnSpc>
                <a:spcPct val="90000"/>
              </a:lnSpc>
              <a:tabLst>
                <a:tab pos="463550" algn="l"/>
              </a:tabLst>
            </a:pPr>
            <a:r>
              <a:rPr lang="en-US">
                <a:solidFill>
                  <a:srgbClr val="FF0A0E"/>
                </a:solidFill>
              </a:rPr>
              <a:t>Thin clouds		0.2-0.7		0.1-0.9</a:t>
            </a:r>
          </a:p>
          <a:p>
            <a:pPr marL="223838" indent="-223838" eaLnBrk="1" hangingPunct="1">
              <a:lnSpc>
                <a:spcPct val="90000"/>
              </a:lnSpc>
              <a:tabLst>
                <a:tab pos="463550" algn="l"/>
              </a:tabLst>
            </a:pPr>
            <a:r>
              <a:rPr lang="en-US">
                <a:solidFill>
                  <a:srgbClr val="FF0A0E"/>
                </a:solidFill>
              </a:rPr>
              <a:t>Sea ice			0.25-0.4	0.96</a:t>
            </a:r>
          </a:p>
          <a:p>
            <a:pPr marL="223838" indent="-223838" eaLnBrk="1" hangingPunct="1">
              <a:lnSpc>
                <a:spcPct val="90000"/>
              </a:lnSpc>
              <a:tabLst>
                <a:tab pos="463550" algn="l"/>
              </a:tabLst>
            </a:pPr>
            <a:r>
              <a:rPr lang="en-US">
                <a:solidFill>
                  <a:srgbClr val="FF0A0E"/>
                </a:solidFill>
              </a:rPr>
              <a:t>Soil			0.05-0.2	0.9-0.98</a:t>
            </a:r>
          </a:p>
          <a:p>
            <a:pPr marL="223838" indent="-223838" eaLnBrk="1" hangingPunct="1">
              <a:lnSpc>
                <a:spcPct val="90000"/>
              </a:lnSpc>
              <a:tabLst>
                <a:tab pos="463550" algn="l"/>
              </a:tabLst>
            </a:pPr>
            <a:r>
              <a:rPr lang="en-US">
                <a:solidFill>
                  <a:srgbClr val="FF0A0E"/>
                </a:solidFill>
              </a:rPr>
              <a:t>Grass			0.16-0.26	0.9-0.95</a:t>
            </a:r>
          </a:p>
          <a:p>
            <a:pPr marL="223838" indent="-223838" eaLnBrk="1" hangingPunct="1">
              <a:lnSpc>
                <a:spcPct val="90000"/>
              </a:lnSpc>
              <a:tabLst>
                <a:tab pos="463550" algn="l"/>
              </a:tabLst>
            </a:pPr>
            <a:r>
              <a:rPr lang="en-US">
                <a:solidFill>
                  <a:srgbClr val="FF0A0E"/>
                </a:solidFill>
              </a:rPr>
              <a:t>Desert			0.2-0.4		0.84-0.91</a:t>
            </a:r>
          </a:p>
          <a:p>
            <a:pPr marL="223838" indent="-223838" eaLnBrk="1" hangingPunct="1">
              <a:lnSpc>
                <a:spcPct val="90000"/>
              </a:lnSpc>
              <a:tabLst>
                <a:tab pos="463550" algn="l"/>
              </a:tabLst>
            </a:pPr>
            <a:r>
              <a:rPr lang="en-US">
                <a:solidFill>
                  <a:srgbClr val="FF0A0E"/>
                </a:solidFill>
              </a:rPr>
              <a:t>Forest			0.1-0.25	0.95-0.97</a:t>
            </a:r>
          </a:p>
          <a:p>
            <a:pPr marL="223838" indent="-223838" eaLnBrk="1" hangingPunct="1">
              <a:lnSpc>
                <a:spcPct val="90000"/>
              </a:lnSpc>
              <a:tabLst>
                <a:tab pos="463550" algn="l"/>
              </a:tabLst>
            </a:pPr>
            <a:r>
              <a:rPr lang="en-US">
                <a:solidFill>
                  <a:srgbClr val="FF0A0E"/>
                </a:solidFill>
              </a:rPr>
              <a:t>Concrete		0.1-0.35	0.71-0.9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304800"/>
            <a:ext cx="7772400" cy="1143000"/>
          </a:xfrm>
        </p:spPr>
        <p:txBody>
          <a:bodyPr/>
          <a:lstStyle/>
          <a:p>
            <a:r>
              <a:rPr lang="en-US" sz="4000" b="1">
                <a:solidFill>
                  <a:srgbClr val="0000FF"/>
                </a:solidFill>
              </a:rPr>
              <a:t>Percent Absorption of Infrared Radiation by Greenhouse Gases</a:t>
            </a:r>
            <a:endParaRPr lang="en-US" b="1">
              <a:solidFill>
                <a:srgbClr val="0000FF"/>
              </a:solidFill>
            </a:endParaRPr>
          </a:p>
        </p:txBody>
      </p:sp>
      <p:pic>
        <p:nvPicPr>
          <p:cNvPr id="58371" name="Picture 3" descr="wavelength_0001.png                                            0003DB3FMacintosh HD                   ABA78158:"/>
          <p:cNvPicPr>
            <a:picLocks noGrp="1" noChangeAspect="1" noChangeArrowheads="1"/>
          </p:cNvPicPr>
          <p:nvPr>
            <p:ph type="clipArt" sz="half" idx="2"/>
          </p:nvPr>
        </p:nvPicPr>
        <p:blipFill>
          <a:blip r:embed="rId2" cstate="screen">
            <a:extLst>
              <a:ext uri="{28A0092B-C50C-407E-A947-70E740481C1C}">
                <a14:useLocalDpi xmlns:a14="http://schemas.microsoft.com/office/drawing/2010/main"/>
              </a:ext>
            </a:extLst>
          </a:blip>
          <a:srcRect/>
          <a:stretch>
            <a:fillRect/>
          </a:stretch>
        </p:blipFill>
        <p:spPr>
          <a:xfrm>
            <a:off x="1143000" y="1422400"/>
            <a:ext cx="6326188" cy="5435600"/>
          </a:xfrm>
        </p:spPr>
      </p:pic>
      <p:grpSp>
        <p:nvGrpSpPr>
          <p:cNvPr id="2" name="Group 4"/>
          <p:cNvGrpSpPr>
            <a:grpSpLocks/>
          </p:cNvGrpSpPr>
          <p:nvPr/>
        </p:nvGrpSpPr>
        <p:grpSpPr bwMode="auto">
          <a:xfrm>
            <a:off x="4572000" y="1600200"/>
            <a:ext cx="1365250" cy="4343400"/>
            <a:chOff x="2880" y="1008"/>
            <a:chExt cx="860" cy="2736"/>
          </a:xfrm>
        </p:grpSpPr>
        <p:sp>
          <p:nvSpPr>
            <p:cNvPr id="58373" name="Line 5"/>
            <p:cNvSpPr>
              <a:spLocks noChangeShapeType="1"/>
            </p:cNvSpPr>
            <p:nvPr/>
          </p:nvSpPr>
          <p:spPr bwMode="auto">
            <a:xfrm>
              <a:off x="2880" y="1008"/>
              <a:ext cx="0" cy="2736"/>
            </a:xfrm>
            <a:prstGeom prst="line">
              <a:avLst/>
            </a:prstGeom>
            <a:noFill/>
            <a:ln w="57150">
              <a:solidFill>
                <a:srgbClr val="9900CC"/>
              </a:solidFill>
              <a:round/>
              <a:headEnd/>
              <a:tailEnd/>
            </a:ln>
            <a:effectLst/>
          </p:spPr>
          <p:txBody>
            <a:bodyPr wrap="none" anchor="ctr">
              <a:prstTxWarp prst="textNoShape">
                <a:avLst/>
              </a:prstTxWarp>
            </a:bodyPr>
            <a:lstStyle/>
            <a:p>
              <a:endParaRPr lang="en-US"/>
            </a:p>
          </p:txBody>
        </p:sp>
        <p:sp>
          <p:nvSpPr>
            <p:cNvPr id="58374" name="Line 6"/>
            <p:cNvSpPr>
              <a:spLocks noChangeShapeType="1"/>
            </p:cNvSpPr>
            <p:nvPr/>
          </p:nvSpPr>
          <p:spPr bwMode="auto">
            <a:xfrm>
              <a:off x="3696" y="1008"/>
              <a:ext cx="0" cy="2736"/>
            </a:xfrm>
            <a:prstGeom prst="line">
              <a:avLst/>
            </a:prstGeom>
            <a:noFill/>
            <a:ln w="57150">
              <a:solidFill>
                <a:srgbClr val="9900CC"/>
              </a:solidFill>
              <a:round/>
              <a:headEnd/>
              <a:tailEnd/>
            </a:ln>
            <a:effectLst/>
          </p:spPr>
          <p:txBody>
            <a:bodyPr wrap="none" anchor="ctr">
              <a:prstTxWarp prst="textNoShape">
                <a:avLst/>
              </a:prstTxWarp>
            </a:bodyPr>
            <a:lstStyle/>
            <a:p>
              <a:endParaRPr lang="en-US"/>
            </a:p>
          </p:txBody>
        </p:sp>
        <p:sp>
          <p:nvSpPr>
            <p:cNvPr id="58375" name="Line 7"/>
            <p:cNvSpPr>
              <a:spLocks noChangeShapeType="1"/>
            </p:cNvSpPr>
            <p:nvPr/>
          </p:nvSpPr>
          <p:spPr bwMode="auto">
            <a:xfrm>
              <a:off x="2880" y="1632"/>
              <a:ext cx="816" cy="0"/>
            </a:xfrm>
            <a:prstGeom prst="line">
              <a:avLst/>
            </a:prstGeom>
            <a:noFill/>
            <a:ln w="28575">
              <a:solidFill>
                <a:srgbClr val="9900CC"/>
              </a:solidFill>
              <a:round/>
              <a:headEnd type="triangle" w="med" len="med"/>
              <a:tailEnd type="triangle" w="med" len="med"/>
            </a:ln>
            <a:effectLst/>
          </p:spPr>
          <p:txBody>
            <a:bodyPr wrap="none" anchor="ctr">
              <a:prstTxWarp prst="textNoShape">
                <a:avLst/>
              </a:prstTxWarp>
            </a:bodyPr>
            <a:lstStyle/>
            <a:p>
              <a:endParaRPr lang="en-US"/>
            </a:p>
          </p:txBody>
        </p:sp>
        <p:sp>
          <p:nvSpPr>
            <p:cNvPr id="58376" name="Text Box 8"/>
            <p:cNvSpPr txBox="1">
              <a:spLocks noChangeArrowheads="1"/>
            </p:cNvSpPr>
            <p:nvPr/>
          </p:nvSpPr>
          <p:spPr bwMode="auto">
            <a:xfrm>
              <a:off x="2880" y="1008"/>
              <a:ext cx="860" cy="404"/>
            </a:xfrm>
            <a:prstGeom prst="rect">
              <a:avLst/>
            </a:prstGeom>
            <a:noFill/>
            <a:ln w="9525">
              <a:noFill/>
              <a:miter lim="800000"/>
              <a:headEnd/>
              <a:tailEnd/>
            </a:ln>
            <a:effectLst/>
          </p:spPr>
          <p:txBody>
            <a:bodyPr wrap="none">
              <a:prstTxWarp prst="textNoShape">
                <a:avLst/>
              </a:prstTxWarp>
              <a:spAutoFit/>
            </a:bodyPr>
            <a:lstStyle/>
            <a:p>
              <a:pPr algn="ctr" eaLnBrk="1" hangingPunct="1"/>
              <a:r>
                <a:rPr lang="en-US" sz="1800">
                  <a:solidFill>
                    <a:srgbClr val="9900CC"/>
                  </a:solidFill>
                </a:rPr>
                <a:t>Atmospheric</a:t>
              </a:r>
            </a:p>
            <a:p>
              <a:pPr algn="ctr" eaLnBrk="1" hangingPunct="1"/>
              <a:r>
                <a:rPr lang="en-US" sz="1800">
                  <a:solidFill>
                    <a:srgbClr val="9900CC"/>
                  </a:solidFill>
                </a:rPr>
                <a:t>window</a:t>
              </a:r>
              <a:endParaRPr lang="en-US" sz="1800">
                <a:latin typeface="Times-Roman" charset="0"/>
              </a:endParaRPr>
            </a:p>
          </p:txBody>
        </p:sp>
      </p:grpSp>
      <p:sp>
        <p:nvSpPr>
          <p:cNvPr id="58377" name="Text Box 9"/>
          <p:cNvSpPr txBox="1">
            <a:spLocks noChangeArrowheads="1"/>
          </p:cNvSpPr>
          <p:nvPr/>
        </p:nvSpPr>
        <p:spPr bwMode="auto">
          <a:xfrm>
            <a:off x="7467600" y="6400800"/>
            <a:ext cx="1676400" cy="457200"/>
          </a:xfrm>
          <a:prstGeom prst="rect">
            <a:avLst/>
          </a:prstGeom>
          <a:noFill/>
          <a:ln w="9525">
            <a:noFill/>
            <a:miter lim="800000"/>
            <a:headEnd/>
            <a:tailEnd/>
          </a:ln>
          <a:effectLst/>
        </p:spPr>
        <p:txBody>
          <a:bodyPr>
            <a:prstTxWarp prst="textNoShape">
              <a:avLst/>
            </a:prstTxWarp>
            <a:spAutoFit/>
          </a:bodyPr>
          <a:lstStyle/>
          <a:p>
            <a:r>
              <a:rPr lang="en-US" dirty="0">
                <a:solidFill>
                  <a:srgbClr val="993366"/>
                </a:solidFill>
              </a:rPr>
              <a:t>Figure 12.4</a:t>
            </a:r>
            <a:endParaRPr lang="en-US" sz="1800" dirty="0">
              <a:solidFill>
                <a:srgbClr val="993366"/>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228600"/>
            <a:ext cx="9144000" cy="1143000"/>
          </a:xfrm>
        </p:spPr>
        <p:txBody>
          <a:bodyPr/>
          <a:lstStyle/>
          <a:p>
            <a:r>
              <a:rPr lang="en-US" b="1">
                <a:solidFill>
                  <a:srgbClr val="0000FF"/>
                </a:solidFill>
              </a:rPr>
              <a:t>Estimated Global Warming Due to Different Gases and Particles</a:t>
            </a:r>
          </a:p>
        </p:txBody>
      </p:sp>
      <p:sp>
        <p:nvSpPr>
          <p:cNvPr id="18436" name="Text Box 4"/>
          <p:cNvSpPr txBox="1">
            <a:spLocks noChangeArrowheads="1"/>
          </p:cNvSpPr>
          <p:nvPr/>
        </p:nvSpPr>
        <p:spPr bwMode="auto">
          <a:xfrm>
            <a:off x="7658100" y="6400800"/>
            <a:ext cx="1485900"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993366"/>
                </a:solidFill>
              </a:rPr>
              <a:t>Table 12.3</a:t>
            </a:r>
            <a:endParaRPr lang="en-US" sz="1800" dirty="0">
              <a:solidFill>
                <a:srgbClr val="993366"/>
              </a:solidFill>
            </a:endParaRPr>
          </a:p>
        </p:txBody>
      </p:sp>
      <p:sp>
        <p:nvSpPr>
          <p:cNvPr id="18437" name="Rectangle 5"/>
          <p:cNvSpPr>
            <a:spLocks noChangeArrowheads="1"/>
          </p:cNvSpPr>
          <p:nvPr/>
        </p:nvSpPr>
        <p:spPr bwMode="auto">
          <a:xfrm>
            <a:off x="990600" y="1676400"/>
            <a:ext cx="7086600" cy="1524000"/>
          </a:xfrm>
          <a:prstGeom prst="rect">
            <a:avLst/>
          </a:prstGeom>
          <a:noFill/>
          <a:ln w="9525">
            <a:noFill/>
            <a:miter lim="800000"/>
            <a:headEnd/>
            <a:tailEnd/>
          </a:ln>
          <a:effectLst/>
        </p:spPr>
        <p:txBody>
          <a:bodyPr>
            <a:prstTxWarp prst="textNoShape">
              <a:avLst/>
            </a:prstTxWarp>
          </a:bodyPr>
          <a:lstStyle/>
          <a:p>
            <a:pPr marL="223838" indent="-223838" eaLnBrk="1" hangingPunct="1">
              <a:lnSpc>
                <a:spcPct val="90000"/>
              </a:lnSpc>
              <a:tabLst>
                <a:tab pos="463550" algn="l"/>
              </a:tabLst>
            </a:pPr>
            <a:r>
              <a:rPr lang="en-US" u="sng" dirty="0">
                <a:solidFill>
                  <a:srgbClr val="187534"/>
                </a:solidFill>
              </a:rPr>
              <a:t>				</a:t>
            </a:r>
            <a:r>
              <a:rPr lang="en-US" dirty="0">
                <a:solidFill>
                  <a:srgbClr val="187534"/>
                </a:solidFill>
              </a:rPr>
              <a:t>Percent Natural 	Percent Global </a:t>
            </a:r>
            <a:endParaRPr lang="en-US" u="sng" dirty="0">
              <a:solidFill>
                <a:srgbClr val="187534"/>
              </a:solidFill>
            </a:endParaRPr>
          </a:p>
          <a:p>
            <a:pPr marL="223838" indent="-223838" eaLnBrk="1" hangingPunct="1">
              <a:lnSpc>
                <a:spcPct val="90000"/>
              </a:lnSpc>
              <a:tabLst>
                <a:tab pos="463550" algn="l"/>
              </a:tabLst>
            </a:pPr>
            <a:r>
              <a:rPr lang="en-US" u="sng" dirty="0">
                <a:solidFill>
                  <a:srgbClr val="187534"/>
                </a:solidFill>
              </a:rPr>
              <a:t>				</a:t>
            </a:r>
            <a:r>
              <a:rPr lang="en-US" dirty="0">
                <a:solidFill>
                  <a:srgbClr val="187534"/>
                </a:solidFill>
              </a:rPr>
              <a:t>Greenhouse Effect 	Warming</a:t>
            </a:r>
            <a:endParaRPr lang="en-US" u="sng" dirty="0">
              <a:solidFill>
                <a:srgbClr val="187534"/>
              </a:solidFill>
            </a:endParaRPr>
          </a:p>
          <a:p>
            <a:pPr marL="223838" indent="-223838" eaLnBrk="1" hangingPunct="1">
              <a:lnSpc>
                <a:spcPct val="90000"/>
              </a:lnSpc>
              <a:tabLst>
                <a:tab pos="463550" algn="l"/>
              </a:tabLst>
            </a:pPr>
            <a:r>
              <a:rPr lang="en-US" dirty="0">
                <a:solidFill>
                  <a:srgbClr val="187534"/>
                </a:solidFill>
              </a:rPr>
              <a:t>Chemical 	Due to Chemical 	Due to Chemical</a:t>
            </a:r>
          </a:p>
          <a:p>
            <a:pPr marL="223838" indent="-223838" eaLnBrk="1" hangingPunct="1">
              <a:lnSpc>
                <a:spcPct val="90000"/>
              </a:lnSpc>
              <a:tabLst>
                <a:tab pos="463550" algn="l"/>
              </a:tabLst>
            </a:pPr>
            <a:r>
              <a:rPr lang="en-US" dirty="0">
                <a:solidFill>
                  <a:srgbClr val="FF0A0E"/>
                </a:solidFill>
              </a:rPr>
              <a:t>H</a:t>
            </a:r>
            <a:r>
              <a:rPr lang="en-US" baseline="-25000" dirty="0">
                <a:solidFill>
                  <a:srgbClr val="FF0A0E"/>
                </a:solidFill>
              </a:rPr>
              <a:t>2</a:t>
            </a:r>
            <a:r>
              <a:rPr lang="en-US" dirty="0">
                <a:solidFill>
                  <a:srgbClr val="FF0A0E"/>
                </a:solidFill>
              </a:rPr>
              <a:t>O(g)			88.9			0.4</a:t>
            </a:r>
          </a:p>
          <a:p>
            <a:pPr marL="223838" indent="-223838" eaLnBrk="1" hangingPunct="1">
              <a:lnSpc>
                <a:spcPct val="90000"/>
              </a:lnSpc>
              <a:tabLst>
                <a:tab pos="463550" algn="l"/>
              </a:tabLst>
            </a:pPr>
            <a:r>
              <a:rPr lang="en-US" dirty="0">
                <a:solidFill>
                  <a:srgbClr val="FF0A0E"/>
                </a:solidFill>
              </a:rPr>
              <a:t>CO</a:t>
            </a:r>
            <a:r>
              <a:rPr lang="en-US" baseline="-25000" dirty="0">
                <a:solidFill>
                  <a:srgbClr val="FF0A0E"/>
                </a:solidFill>
              </a:rPr>
              <a:t>2</a:t>
            </a:r>
            <a:r>
              <a:rPr lang="en-US" dirty="0">
                <a:solidFill>
                  <a:srgbClr val="FF0A0E"/>
                </a:solidFill>
              </a:rPr>
              <a:t> (</a:t>
            </a:r>
            <a:r>
              <a:rPr lang="en-US" dirty="0" err="1">
                <a:solidFill>
                  <a:srgbClr val="FF0A0E"/>
                </a:solidFill>
              </a:rPr>
              <a:t>g</a:t>
            </a:r>
            <a:r>
              <a:rPr lang="en-US" dirty="0">
                <a:solidFill>
                  <a:srgbClr val="FF0A0E"/>
                </a:solidFill>
              </a:rPr>
              <a:t>)		7.5			46.5</a:t>
            </a:r>
          </a:p>
          <a:p>
            <a:pPr marL="223838" indent="-223838" eaLnBrk="1" hangingPunct="1">
              <a:lnSpc>
                <a:spcPct val="90000"/>
              </a:lnSpc>
              <a:tabLst>
                <a:tab pos="463550" algn="l"/>
              </a:tabLst>
            </a:pPr>
            <a:r>
              <a:rPr lang="en-US" dirty="0">
                <a:solidFill>
                  <a:srgbClr val="FF0A0E"/>
                </a:solidFill>
              </a:rPr>
              <a:t>Black carbon (S)	0.2			17</a:t>
            </a:r>
          </a:p>
          <a:p>
            <a:pPr marL="223838" indent="-223838" eaLnBrk="1" hangingPunct="1">
              <a:lnSpc>
                <a:spcPct val="90000"/>
              </a:lnSpc>
              <a:tabLst>
                <a:tab pos="463550" algn="l"/>
              </a:tabLst>
            </a:pPr>
            <a:r>
              <a:rPr lang="en-US" dirty="0">
                <a:solidFill>
                  <a:srgbClr val="FF0A0E"/>
                </a:solidFill>
              </a:rPr>
              <a:t>CH</a:t>
            </a:r>
            <a:r>
              <a:rPr lang="en-US" baseline="-25000" dirty="0">
                <a:solidFill>
                  <a:srgbClr val="FF0A0E"/>
                </a:solidFill>
              </a:rPr>
              <a:t>4</a:t>
            </a:r>
            <a:r>
              <a:rPr lang="en-US" dirty="0">
                <a:solidFill>
                  <a:srgbClr val="FF0A0E"/>
                </a:solidFill>
              </a:rPr>
              <a:t>(g)			0.5			14</a:t>
            </a:r>
          </a:p>
          <a:p>
            <a:pPr marL="223838" indent="-223838" eaLnBrk="1" hangingPunct="1">
              <a:lnSpc>
                <a:spcPct val="90000"/>
              </a:lnSpc>
              <a:tabLst>
                <a:tab pos="463550" algn="l"/>
              </a:tabLst>
            </a:pPr>
            <a:r>
              <a:rPr lang="en-US" dirty="0">
                <a:solidFill>
                  <a:srgbClr val="FF0A0E"/>
                </a:solidFill>
              </a:rPr>
              <a:t>O</a:t>
            </a:r>
            <a:r>
              <a:rPr lang="en-US" baseline="-25000" dirty="0">
                <a:solidFill>
                  <a:srgbClr val="FF0A0E"/>
                </a:solidFill>
              </a:rPr>
              <a:t>3</a:t>
            </a:r>
            <a:r>
              <a:rPr lang="en-US" dirty="0">
                <a:solidFill>
                  <a:srgbClr val="FF0A0E"/>
                </a:solidFill>
              </a:rPr>
              <a:t>(g)			1.1			11</a:t>
            </a:r>
          </a:p>
          <a:p>
            <a:pPr marL="223838" indent="-223838" eaLnBrk="1" hangingPunct="1">
              <a:lnSpc>
                <a:spcPct val="90000"/>
              </a:lnSpc>
              <a:tabLst>
                <a:tab pos="463550" algn="l"/>
              </a:tabLst>
            </a:pPr>
            <a:r>
              <a:rPr lang="en-US" dirty="0">
                <a:solidFill>
                  <a:srgbClr val="FF0A0E"/>
                </a:solidFill>
              </a:rPr>
              <a:t>N</a:t>
            </a:r>
            <a:r>
              <a:rPr lang="en-US" baseline="-25000" dirty="0">
                <a:solidFill>
                  <a:srgbClr val="FF0A0E"/>
                </a:solidFill>
              </a:rPr>
              <a:t>2</a:t>
            </a:r>
            <a:r>
              <a:rPr lang="en-US" dirty="0">
                <a:solidFill>
                  <a:srgbClr val="FF0A0E"/>
                </a:solidFill>
              </a:rPr>
              <a:t>O(g)			1.5			4.2</a:t>
            </a:r>
          </a:p>
          <a:p>
            <a:pPr marL="223838" indent="-223838" eaLnBrk="1" hangingPunct="1">
              <a:lnSpc>
                <a:spcPct val="90000"/>
              </a:lnSpc>
              <a:tabLst>
                <a:tab pos="463550" algn="l"/>
              </a:tabLst>
            </a:pPr>
            <a:r>
              <a:rPr lang="en-US" dirty="0">
                <a:solidFill>
                  <a:srgbClr val="FF0A0E"/>
                </a:solidFill>
              </a:rPr>
              <a:t>CH</a:t>
            </a:r>
            <a:r>
              <a:rPr lang="en-US" baseline="-25000" dirty="0">
                <a:solidFill>
                  <a:srgbClr val="FF0A0E"/>
                </a:solidFill>
              </a:rPr>
              <a:t>3</a:t>
            </a:r>
            <a:r>
              <a:rPr lang="en-US" dirty="0">
                <a:solidFill>
                  <a:srgbClr val="FF0A0E"/>
                </a:solidFill>
              </a:rPr>
              <a:t>Cl(g)		0.3			~0</a:t>
            </a:r>
          </a:p>
          <a:p>
            <a:pPr marL="223838" indent="-223838" eaLnBrk="1" hangingPunct="1">
              <a:lnSpc>
                <a:spcPct val="90000"/>
              </a:lnSpc>
              <a:tabLst>
                <a:tab pos="463550" algn="l"/>
              </a:tabLst>
            </a:pPr>
            <a:r>
              <a:rPr lang="en-US" dirty="0">
                <a:solidFill>
                  <a:srgbClr val="FF0A0E"/>
                </a:solidFill>
              </a:rPr>
              <a:t>CFCL</a:t>
            </a:r>
            <a:r>
              <a:rPr lang="en-US" baseline="-25000" dirty="0">
                <a:solidFill>
                  <a:srgbClr val="FF0A0E"/>
                </a:solidFill>
              </a:rPr>
              <a:t>3</a:t>
            </a:r>
            <a:r>
              <a:rPr lang="en-US" dirty="0">
                <a:solidFill>
                  <a:srgbClr val="FF0A0E"/>
                </a:solidFill>
              </a:rPr>
              <a:t>(g)		0			1.8</a:t>
            </a:r>
          </a:p>
          <a:p>
            <a:pPr marL="223838" indent="-223838" eaLnBrk="1" hangingPunct="1">
              <a:lnSpc>
                <a:spcPct val="90000"/>
              </a:lnSpc>
              <a:tabLst>
                <a:tab pos="463550" algn="l"/>
              </a:tabLst>
            </a:pPr>
            <a:r>
              <a:rPr lang="en-US" dirty="0">
                <a:solidFill>
                  <a:srgbClr val="FF0A0E"/>
                </a:solidFill>
              </a:rPr>
              <a:t>CF</a:t>
            </a:r>
            <a:r>
              <a:rPr lang="en-US" baseline="-25000" dirty="0">
                <a:solidFill>
                  <a:srgbClr val="FF0A0E"/>
                </a:solidFill>
              </a:rPr>
              <a:t>2</a:t>
            </a:r>
            <a:r>
              <a:rPr lang="en-US" dirty="0">
                <a:solidFill>
                  <a:srgbClr val="FF0A0E"/>
                </a:solidFill>
              </a:rPr>
              <a:t>Cl</a:t>
            </a:r>
            <a:r>
              <a:rPr lang="en-US" baseline="-25000" dirty="0">
                <a:solidFill>
                  <a:srgbClr val="FF0A0E"/>
                </a:solidFill>
              </a:rPr>
              <a:t>2</a:t>
            </a:r>
            <a:r>
              <a:rPr lang="en-US" dirty="0">
                <a:solidFill>
                  <a:srgbClr val="FF0A0E"/>
                </a:solidFill>
              </a:rPr>
              <a:t>(g)		0			4.2</a:t>
            </a:r>
          </a:p>
          <a:p>
            <a:pPr marL="223838" indent="-223838" eaLnBrk="1" hangingPunct="1">
              <a:lnSpc>
                <a:spcPct val="90000"/>
              </a:lnSpc>
              <a:tabLst>
                <a:tab pos="463550" algn="l"/>
              </a:tabLst>
            </a:pPr>
            <a:r>
              <a:rPr lang="en-US" dirty="0">
                <a:solidFill>
                  <a:srgbClr val="FF0A0E"/>
                </a:solidFill>
              </a:rPr>
              <a:t>CF</a:t>
            </a:r>
            <a:r>
              <a:rPr lang="en-US" baseline="-25000" dirty="0">
                <a:solidFill>
                  <a:srgbClr val="FF0A0E"/>
                </a:solidFill>
              </a:rPr>
              <a:t>2</a:t>
            </a:r>
            <a:r>
              <a:rPr lang="en-US" dirty="0">
                <a:solidFill>
                  <a:srgbClr val="FF0A0E"/>
                </a:solidFill>
              </a:rPr>
              <a:t>ClH(g)		0			0.6</a:t>
            </a:r>
          </a:p>
          <a:p>
            <a:pPr marL="223838" indent="-223838" eaLnBrk="1" hangingPunct="1">
              <a:lnSpc>
                <a:spcPct val="90000"/>
              </a:lnSpc>
              <a:tabLst>
                <a:tab pos="463550" algn="l"/>
              </a:tabLst>
            </a:pPr>
            <a:r>
              <a:rPr lang="en-US" dirty="0">
                <a:solidFill>
                  <a:srgbClr val="FF0A0E"/>
                </a:solidFill>
              </a:rPr>
              <a:t>CCl</a:t>
            </a:r>
            <a:r>
              <a:rPr lang="en-US" baseline="-25000" dirty="0">
                <a:solidFill>
                  <a:srgbClr val="FF0A0E"/>
                </a:solidFill>
              </a:rPr>
              <a:t>4</a:t>
            </a:r>
            <a:r>
              <a:rPr lang="en-US" dirty="0">
                <a:solidFill>
                  <a:srgbClr val="FF0A0E"/>
                </a:solidFill>
              </a:rPr>
              <a:t>(g)		0			0.3</a:t>
            </a:r>
          </a:p>
          <a:p>
            <a:pPr marL="223838" indent="-223838" eaLnBrk="1" hangingPunct="1">
              <a:lnSpc>
                <a:spcPct val="90000"/>
              </a:lnSpc>
              <a:tabLst>
                <a:tab pos="463550" algn="l"/>
              </a:tabLst>
            </a:pPr>
            <a:endParaRPr lang="en-US" dirty="0">
              <a:solidFill>
                <a:srgbClr val="FF0A0E"/>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0"/>
            <a:ext cx="9144000" cy="1143000"/>
          </a:xfrm>
        </p:spPr>
        <p:txBody>
          <a:bodyPr/>
          <a:lstStyle/>
          <a:p>
            <a:pPr eaLnBrk="1" hangingPunct="1"/>
            <a:r>
              <a:rPr lang="en-US" sz="3600" b="1" dirty="0">
                <a:solidFill>
                  <a:srgbClr val="0000FF"/>
                </a:solidFill>
                <a:ea typeface="ＭＳ Ｐゴシック" pitchFamily="-111" charset="-128"/>
                <a:cs typeface="ＭＳ Ｐゴシック" pitchFamily="-111" charset="-128"/>
              </a:rPr>
              <a:t>Primary Contributors to Net Observed Global Warming</a:t>
            </a:r>
          </a:p>
        </p:txBody>
      </p:sp>
      <p:sp>
        <p:nvSpPr>
          <p:cNvPr id="6" name="Text Box 3"/>
          <p:cNvSpPr txBox="1">
            <a:spLocks noChangeArrowheads="1"/>
          </p:cNvSpPr>
          <p:nvPr/>
        </p:nvSpPr>
        <p:spPr bwMode="auto">
          <a:xfrm>
            <a:off x="7543800" y="6400800"/>
            <a:ext cx="1600200" cy="461665"/>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12.7</a:t>
            </a:r>
            <a:endParaRPr lang="en-US" sz="1800" dirty="0">
              <a:solidFill>
                <a:srgbClr val="993366"/>
              </a:solidFill>
            </a:endParaRPr>
          </a:p>
        </p:txBody>
      </p:sp>
      <p:pic>
        <p:nvPicPr>
          <p:cNvPr id="9" name="Picture 8"/>
          <p:cNvPicPr/>
          <p:nvPr/>
        </p:nvPicPr>
        <p:blipFill>
          <a:blip r:embed="rId2"/>
          <a:srcRect/>
          <a:stretch>
            <a:fillRect/>
          </a:stretch>
        </p:blipFill>
        <p:spPr bwMode="auto">
          <a:xfrm>
            <a:off x="685800" y="822960"/>
            <a:ext cx="7543800" cy="603504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1066800"/>
            <a:ext cx="3962400" cy="914400"/>
          </a:xfrm>
        </p:spPr>
        <p:txBody>
          <a:bodyPr/>
          <a:lstStyle/>
          <a:p>
            <a:r>
              <a:rPr lang="en-US" b="1" dirty="0">
                <a:solidFill>
                  <a:srgbClr val="0000FF"/>
                </a:solidFill>
              </a:rPr>
              <a:t>John Tyndall (1820-1893)</a:t>
            </a:r>
          </a:p>
        </p:txBody>
      </p:sp>
      <p:pic>
        <p:nvPicPr>
          <p:cNvPr id="6" name="Picture 5"/>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86200" y="0"/>
            <a:ext cx="4953000" cy="6858000"/>
          </a:xfrm>
          <a:prstGeom prst="rect">
            <a:avLst/>
          </a:prstGeom>
          <a:noFill/>
          <a:ln>
            <a:noFill/>
          </a:ln>
        </p:spPr>
      </p:pic>
      <p:sp>
        <p:nvSpPr>
          <p:cNvPr id="7" name="Text Box 5"/>
          <p:cNvSpPr txBox="1">
            <a:spLocks noChangeArrowheads="1"/>
          </p:cNvSpPr>
          <p:nvPr/>
        </p:nvSpPr>
        <p:spPr bwMode="auto">
          <a:xfrm>
            <a:off x="6400800" y="6488668"/>
            <a:ext cx="2447568" cy="369332"/>
          </a:xfrm>
          <a:prstGeom prst="rect">
            <a:avLst/>
          </a:prstGeom>
          <a:noFill/>
          <a:ln w="9525">
            <a:noFill/>
            <a:miter lim="800000"/>
            <a:headEnd/>
            <a:tailEnd/>
          </a:ln>
          <a:effectLst/>
        </p:spPr>
        <p:txBody>
          <a:bodyPr wrap="none">
            <a:prstTxWarp prst="textNoShape">
              <a:avLst/>
            </a:prstTxWarp>
            <a:spAutoFit/>
          </a:bodyPr>
          <a:lstStyle/>
          <a:p>
            <a:r>
              <a:rPr lang="en-US" sz="1800" dirty="0">
                <a:solidFill>
                  <a:srgbClr val="660066"/>
                </a:solidFill>
              </a:rPr>
              <a:t>U. Pennsylvania Library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3429000" y="0"/>
            <a:ext cx="4416552" cy="6858000"/>
          </a:xfrm>
          <a:prstGeom prst="rect">
            <a:avLst/>
          </a:prstGeom>
          <a:noFill/>
          <a:ln w="9525">
            <a:noFill/>
            <a:miter lim="800000"/>
            <a:headEnd/>
            <a:tailEnd/>
          </a:ln>
        </p:spPr>
      </p:pic>
      <p:sp>
        <p:nvSpPr>
          <p:cNvPr id="23554" name="Rectangle 2"/>
          <p:cNvSpPr>
            <a:spLocks noGrp="1" noChangeArrowheads="1"/>
          </p:cNvSpPr>
          <p:nvPr>
            <p:ph type="title"/>
          </p:nvPr>
        </p:nvSpPr>
        <p:spPr>
          <a:xfrm>
            <a:off x="0" y="1295400"/>
            <a:ext cx="3200400" cy="1143000"/>
          </a:xfrm>
        </p:spPr>
        <p:txBody>
          <a:bodyPr/>
          <a:lstStyle/>
          <a:p>
            <a:r>
              <a:rPr lang="en-US" b="1" dirty="0" err="1">
                <a:solidFill>
                  <a:srgbClr val="0000FF"/>
                </a:solidFill>
              </a:rPr>
              <a:t>Svante</a:t>
            </a:r>
            <a:r>
              <a:rPr lang="en-US" b="1" dirty="0">
                <a:solidFill>
                  <a:srgbClr val="0000FF"/>
                </a:solidFill>
              </a:rPr>
              <a:t> August Arrhenius</a:t>
            </a:r>
            <a:br>
              <a:rPr lang="en-US" b="1" dirty="0">
                <a:solidFill>
                  <a:srgbClr val="0000FF"/>
                </a:solidFill>
              </a:rPr>
            </a:br>
            <a:r>
              <a:rPr lang="en-US" b="1" dirty="0">
                <a:solidFill>
                  <a:srgbClr val="0000FF"/>
                </a:solidFill>
              </a:rPr>
              <a:t>(1859-1927)</a:t>
            </a:r>
          </a:p>
        </p:txBody>
      </p:sp>
      <p:sp>
        <p:nvSpPr>
          <p:cNvPr id="23557" name="Text Box 5"/>
          <p:cNvSpPr txBox="1">
            <a:spLocks noChangeArrowheads="1"/>
          </p:cNvSpPr>
          <p:nvPr/>
        </p:nvSpPr>
        <p:spPr bwMode="auto">
          <a:xfrm>
            <a:off x="4648200" y="6488668"/>
            <a:ext cx="2447568" cy="369332"/>
          </a:xfrm>
          <a:prstGeom prst="rect">
            <a:avLst/>
          </a:prstGeom>
          <a:noFill/>
          <a:ln w="9525">
            <a:noFill/>
            <a:miter lim="800000"/>
            <a:headEnd/>
            <a:tailEnd/>
          </a:ln>
          <a:effectLst/>
        </p:spPr>
        <p:txBody>
          <a:bodyPr wrap="none">
            <a:prstTxWarp prst="textNoShape">
              <a:avLst/>
            </a:prstTxWarp>
            <a:spAutoFit/>
          </a:bodyPr>
          <a:lstStyle/>
          <a:p>
            <a:r>
              <a:rPr lang="en-US" sz="1800" dirty="0">
                <a:solidFill>
                  <a:srgbClr val="FFFF00"/>
                </a:solidFill>
              </a:rPr>
              <a:t>U. Pennsylvania Library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76200"/>
            <a:ext cx="8229600" cy="1143000"/>
          </a:xfrm>
        </p:spPr>
        <p:txBody>
          <a:bodyPr/>
          <a:lstStyle/>
          <a:p>
            <a:r>
              <a:rPr lang="en-US" b="1">
                <a:solidFill>
                  <a:srgbClr val="0000FF"/>
                </a:solidFill>
              </a:rPr>
              <a:t>Some Sources of Climate Data</a:t>
            </a:r>
            <a:endParaRPr lang="en-US">
              <a:solidFill>
                <a:srgbClr val="000000"/>
              </a:solidFill>
            </a:endParaRPr>
          </a:p>
        </p:txBody>
      </p:sp>
      <p:sp>
        <p:nvSpPr>
          <p:cNvPr id="81923" name="Rectangle 3"/>
          <p:cNvSpPr>
            <a:spLocks noGrp="1" noChangeArrowheads="1"/>
          </p:cNvSpPr>
          <p:nvPr>
            <p:ph type="body" idx="1"/>
          </p:nvPr>
        </p:nvSpPr>
        <p:spPr>
          <a:xfrm>
            <a:off x="0" y="914400"/>
            <a:ext cx="9144000" cy="4953000"/>
          </a:xfrm>
        </p:spPr>
        <p:txBody>
          <a:bodyPr/>
          <a:lstStyle/>
          <a:p>
            <a:pPr>
              <a:spcBef>
                <a:spcPts val="0"/>
              </a:spcBef>
              <a:buFontTx/>
              <a:buNone/>
            </a:pPr>
            <a:r>
              <a:rPr lang="en-US" sz="2400" dirty="0">
                <a:solidFill>
                  <a:srgbClr val="187534"/>
                </a:solidFill>
              </a:rPr>
              <a:t>Thickness of tree rings correlate with temperature and precipitation</a:t>
            </a:r>
          </a:p>
          <a:p>
            <a:pPr>
              <a:spcBef>
                <a:spcPts val="0"/>
              </a:spcBef>
              <a:buFontTx/>
              <a:buNone/>
            </a:pPr>
            <a:endParaRPr lang="en-US" sz="2400" dirty="0">
              <a:solidFill>
                <a:srgbClr val="187534"/>
              </a:solidFill>
            </a:endParaRPr>
          </a:p>
          <a:p>
            <a:pPr>
              <a:spcBef>
                <a:spcPts val="0"/>
              </a:spcBef>
              <a:buFontTx/>
              <a:buNone/>
            </a:pPr>
            <a:r>
              <a:rPr lang="en-US" sz="2400" baseline="30000" dirty="0">
                <a:solidFill>
                  <a:srgbClr val="187534"/>
                </a:solidFill>
              </a:rPr>
              <a:t>18</a:t>
            </a:r>
            <a:r>
              <a:rPr lang="en-US" sz="2400" dirty="0">
                <a:solidFill>
                  <a:srgbClr val="187534"/>
                </a:solidFill>
              </a:rPr>
              <a:t>O:</a:t>
            </a:r>
            <a:r>
              <a:rPr lang="en-US" sz="2400" baseline="30000" dirty="0">
                <a:solidFill>
                  <a:srgbClr val="187534"/>
                </a:solidFill>
              </a:rPr>
              <a:t>16</a:t>
            </a:r>
            <a:r>
              <a:rPr lang="en-US" sz="2400" dirty="0">
                <a:solidFill>
                  <a:srgbClr val="187534"/>
                </a:solidFill>
              </a:rPr>
              <a:t>O ratio</a:t>
            </a:r>
            <a:endParaRPr lang="en-US" sz="2400" dirty="0">
              <a:solidFill>
                <a:srgbClr val="FF0000"/>
              </a:solidFill>
            </a:endParaRPr>
          </a:p>
          <a:p>
            <a:pPr>
              <a:spcBef>
                <a:spcPts val="0"/>
              </a:spcBef>
              <a:buFontTx/>
              <a:buNone/>
            </a:pPr>
            <a:r>
              <a:rPr lang="en-US" sz="2400" dirty="0">
                <a:solidFill>
                  <a:srgbClr val="FF0000"/>
                </a:solidFill>
              </a:rPr>
              <a:t>		One out of one thousand oxygen molecules is heavy </a:t>
            </a:r>
            <a:r>
              <a:rPr lang="en-US" sz="2400" baseline="30000" dirty="0">
                <a:solidFill>
                  <a:srgbClr val="FF0000"/>
                </a:solidFill>
              </a:rPr>
              <a:t>18</a:t>
            </a:r>
            <a:r>
              <a:rPr lang="en-US" sz="2400" dirty="0">
                <a:solidFill>
                  <a:srgbClr val="FF0000"/>
                </a:solidFill>
              </a:rPr>
              <a:t>O</a:t>
            </a:r>
          </a:p>
          <a:p>
            <a:pPr>
              <a:spcBef>
                <a:spcPts val="0"/>
              </a:spcBef>
              <a:buFontTx/>
              <a:buNone/>
            </a:pPr>
            <a:r>
              <a:rPr lang="en-US" sz="2400" dirty="0">
                <a:solidFill>
                  <a:srgbClr val="FF0000"/>
                </a:solidFill>
              </a:rPr>
              <a:t>		H</a:t>
            </a:r>
            <a:r>
              <a:rPr lang="en-US" sz="2400" baseline="-25000" dirty="0">
                <a:solidFill>
                  <a:srgbClr val="FF0000"/>
                </a:solidFill>
              </a:rPr>
              <a:t>2</a:t>
            </a:r>
            <a:r>
              <a:rPr lang="en-US" sz="2400" baseline="30000" dirty="0">
                <a:solidFill>
                  <a:srgbClr val="FF0000"/>
                </a:solidFill>
              </a:rPr>
              <a:t>18</a:t>
            </a:r>
            <a:r>
              <a:rPr lang="en-US" sz="2400" dirty="0">
                <a:solidFill>
                  <a:srgbClr val="FF0000"/>
                </a:solidFill>
              </a:rPr>
              <a:t>O has lower saturation vapor pressure than H</a:t>
            </a:r>
            <a:r>
              <a:rPr lang="en-US" sz="2400" baseline="-25000" dirty="0">
                <a:solidFill>
                  <a:srgbClr val="FF0000"/>
                </a:solidFill>
              </a:rPr>
              <a:t>2</a:t>
            </a:r>
            <a:r>
              <a:rPr lang="en-US" sz="2400" baseline="30000" dirty="0">
                <a:solidFill>
                  <a:srgbClr val="FF0000"/>
                </a:solidFill>
              </a:rPr>
              <a:t>16</a:t>
            </a:r>
            <a:r>
              <a:rPr lang="en-US" sz="2400" dirty="0">
                <a:solidFill>
                  <a:srgbClr val="FF0000"/>
                </a:solidFill>
              </a:rPr>
              <a:t>O</a:t>
            </a:r>
          </a:p>
          <a:p>
            <a:pPr>
              <a:spcBef>
                <a:spcPts val="0"/>
              </a:spcBef>
              <a:buFontTx/>
              <a:buNone/>
            </a:pPr>
            <a:r>
              <a:rPr lang="en-US" sz="2400" dirty="0">
                <a:solidFill>
                  <a:srgbClr val="FF0000"/>
                </a:solidFill>
              </a:rPr>
              <a:t>		--&gt;More </a:t>
            </a:r>
            <a:r>
              <a:rPr lang="en-US" sz="2400" baseline="30000" dirty="0">
                <a:solidFill>
                  <a:srgbClr val="FF0000"/>
                </a:solidFill>
              </a:rPr>
              <a:t>18</a:t>
            </a:r>
            <a:r>
              <a:rPr lang="en-US" sz="2400" dirty="0">
                <a:solidFill>
                  <a:srgbClr val="FF0000"/>
                </a:solidFill>
              </a:rPr>
              <a:t>O than </a:t>
            </a:r>
            <a:r>
              <a:rPr lang="en-US" sz="2400" baseline="30000" dirty="0">
                <a:solidFill>
                  <a:srgbClr val="FF0000"/>
                </a:solidFill>
              </a:rPr>
              <a:t>16</a:t>
            </a:r>
            <a:r>
              <a:rPr lang="en-US" sz="2400" dirty="0">
                <a:solidFill>
                  <a:srgbClr val="FF0000"/>
                </a:solidFill>
              </a:rPr>
              <a:t>O remains when water evaporates/</a:t>
            </a:r>
            <a:r>
              <a:rPr lang="en-US" sz="2400" dirty="0" err="1">
                <a:solidFill>
                  <a:srgbClr val="FF0000"/>
                </a:solidFill>
              </a:rPr>
              <a:t>sublim</a:t>
            </a:r>
            <a:r>
              <a:rPr lang="en-US" sz="2400" dirty="0">
                <a:solidFill>
                  <a:srgbClr val="FF0000"/>
                </a:solidFill>
              </a:rPr>
              <a:t>.</a:t>
            </a:r>
          </a:p>
          <a:p>
            <a:pPr>
              <a:spcBef>
                <a:spcPts val="0"/>
              </a:spcBef>
              <a:buFontTx/>
              <a:buNone/>
            </a:pPr>
            <a:r>
              <a:rPr lang="en-US" sz="2400" dirty="0">
                <a:solidFill>
                  <a:srgbClr val="FF0000"/>
                </a:solidFill>
              </a:rPr>
              <a:t>		--&gt; high </a:t>
            </a:r>
            <a:r>
              <a:rPr lang="en-US" sz="2400" baseline="30000" dirty="0">
                <a:solidFill>
                  <a:srgbClr val="FF0000"/>
                </a:solidFill>
              </a:rPr>
              <a:t>18</a:t>
            </a:r>
            <a:r>
              <a:rPr lang="en-US" sz="2400" dirty="0">
                <a:solidFill>
                  <a:srgbClr val="FF0000"/>
                </a:solidFill>
              </a:rPr>
              <a:t>O:</a:t>
            </a:r>
            <a:r>
              <a:rPr lang="en-US" sz="2400" baseline="30000" dirty="0">
                <a:solidFill>
                  <a:srgbClr val="FF0000"/>
                </a:solidFill>
              </a:rPr>
              <a:t>16</a:t>
            </a:r>
            <a:r>
              <a:rPr lang="en-US" sz="2400" dirty="0">
                <a:solidFill>
                  <a:srgbClr val="FF0000"/>
                </a:solidFill>
              </a:rPr>
              <a:t>O in ice cores indicate warm snow/air</a:t>
            </a:r>
          </a:p>
          <a:p>
            <a:pPr>
              <a:spcBef>
                <a:spcPts val="0"/>
              </a:spcBef>
              <a:buFontTx/>
              <a:buNone/>
            </a:pPr>
            <a:r>
              <a:rPr lang="en-US" sz="2400" dirty="0">
                <a:solidFill>
                  <a:srgbClr val="FF0000"/>
                </a:solidFill>
              </a:rPr>
              <a:t>		Glacial advance (cold) --&gt; less seawater, more </a:t>
            </a:r>
            <a:r>
              <a:rPr lang="en-US" sz="2400" baseline="30000" dirty="0">
                <a:solidFill>
                  <a:srgbClr val="FF0000"/>
                </a:solidFill>
              </a:rPr>
              <a:t>18</a:t>
            </a:r>
            <a:r>
              <a:rPr lang="en-US" sz="2400" dirty="0">
                <a:solidFill>
                  <a:srgbClr val="FF0000"/>
                </a:solidFill>
              </a:rPr>
              <a:t>O in shells</a:t>
            </a:r>
          </a:p>
          <a:p>
            <a:pPr>
              <a:spcBef>
                <a:spcPts val="0"/>
              </a:spcBef>
              <a:buFontTx/>
              <a:buNone/>
            </a:pPr>
            <a:r>
              <a:rPr lang="en-US" sz="2400" dirty="0">
                <a:solidFill>
                  <a:srgbClr val="FF0000"/>
                </a:solidFill>
              </a:rPr>
              <a:t>		--&gt; 4.3</a:t>
            </a:r>
            <a:r>
              <a:rPr lang="en-US" sz="2400" baseline="30000" dirty="0">
                <a:solidFill>
                  <a:srgbClr val="FF0000"/>
                </a:solidFill>
              </a:rPr>
              <a:t>o</a:t>
            </a:r>
            <a:r>
              <a:rPr lang="en-US" sz="2400" dirty="0">
                <a:solidFill>
                  <a:srgbClr val="FF0000"/>
                </a:solidFill>
              </a:rPr>
              <a:t>C colder water --&gt; 0.1% increase in shell </a:t>
            </a:r>
            <a:r>
              <a:rPr lang="en-US" sz="2400" baseline="30000" dirty="0">
                <a:solidFill>
                  <a:srgbClr val="FF0000"/>
                </a:solidFill>
              </a:rPr>
              <a:t>18</a:t>
            </a:r>
            <a:r>
              <a:rPr lang="en-US" sz="2400" dirty="0">
                <a:solidFill>
                  <a:srgbClr val="FF0000"/>
                </a:solidFill>
              </a:rPr>
              <a:t>O:</a:t>
            </a:r>
            <a:r>
              <a:rPr lang="en-US" sz="2400" baseline="30000" dirty="0">
                <a:solidFill>
                  <a:srgbClr val="FF0000"/>
                </a:solidFill>
              </a:rPr>
              <a:t>16</a:t>
            </a:r>
            <a:r>
              <a:rPr lang="en-US" sz="2400" dirty="0">
                <a:solidFill>
                  <a:srgbClr val="FF0000"/>
                </a:solidFill>
              </a:rPr>
              <a:t>O</a:t>
            </a:r>
          </a:p>
          <a:p>
            <a:pPr>
              <a:spcBef>
                <a:spcPts val="0"/>
              </a:spcBef>
              <a:buFontTx/>
              <a:buNone/>
            </a:pPr>
            <a:endParaRPr lang="en-US" sz="2400" baseline="30000" dirty="0">
              <a:solidFill>
                <a:srgbClr val="187534"/>
              </a:solidFill>
            </a:endParaRPr>
          </a:p>
          <a:p>
            <a:pPr>
              <a:spcBef>
                <a:spcPts val="0"/>
              </a:spcBef>
              <a:buFontTx/>
              <a:buNone/>
            </a:pPr>
            <a:r>
              <a:rPr lang="en-US" sz="2400" baseline="30000" dirty="0">
                <a:solidFill>
                  <a:srgbClr val="187534"/>
                </a:solidFill>
              </a:rPr>
              <a:t>10</a:t>
            </a:r>
            <a:r>
              <a:rPr lang="en-US" sz="2400" dirty="0">
                <a:solidFill>
                  <a:srgbClr val="187534"/>
                </a:solidFill>
              </a:rPr>
              <a:t>Be from solar wind is high in ice sheets when solar activity is high</a:t>
            </a:r>
          </a:p>
          <a:p>
            <a:pPr>
              <a:spcBef>
                <a:spcPts val="0"/>
              </a:spcBef>
              <a:buFontTx/>
              <a:buNone/>
            </a:pPr>
            <a:endParaRPr lang="en-US" sz="2400" dirty="0">
              <a:solidFill>
                <a:srgbClr val="187534"/>
              </a:solidFill>
            </a:endParaRPr>
          </a:p>
          <a:p>
            <a:pPr>
              <a:spcBef>
                <a:spcPts val="0"/>
              </a:spcBef>
              <a:buFontTx/>
              <a:buNone/>
            </a:pPr>
            <a:r>
              <a:rPr lang="en-US" sz="2400" dirty="0">
                <a:solidFill>
                  <a:srgbClr val="187534"/>
                </a:solidFill>
              </a:rPr>
              <a:t>CO</a:t>
            </a:r>
            <a:r>
              <a:rPr lang="en-US" sz="2400" baseline="-25000" dirty="0">
                <a:solidFill>
                  <a:srgbClr val="187534"/>
                </a:solidFill>
              </a:rPr>
              <a:t>2</a:t>
            </a:r>
            <a:r>
              <a:rPr lang="en-US" sz="2400" dirty="0">
                <a:solidFill>
                  <a:srgbClr val="187534"/>
                </a:solidFill>
              </a:rPr>
              <a:t>(g) and CH</a:t>
            </a:r>
            <a:r>
              <a:rPr lang="en-US" sz="2400" baseline="-25000" dirty="0">
                <a:solidFill>
                  <a:srgbClr val="187534"/>
                </a:solidFill>
              </a:rPr>
              <a:t>4</a:t>
            </a:r>
            <a:r>
              <a:rPr lang="en-US" sz="2400" dirty="0">
                <a:solidFill>
                  <a:srgbClr val="187534"/>
                </a:solidFill>
              </a:rPr>
              <a:t>(g) in ice-core bubbles gives air composition</a:t>
            </a:r>
          </a:p>
          <a:p>
            <a:pPr>
              <a:spcBef>
                <a:spcPts val="0"/>
              </a:spcBef>
              <a:buFontTx/>
              <a:buNone/>
            </a:pPr>
            <a:endParaRPr lang="en-US" sz="2400" dirty="0">
              <a:solidFill>
                <a:srgbClr val="187534"/>
              </a:solidFill>
            </a:endParaRPr>
          </a:p>
          <a:p>
            <a:pPr>
              <a:spcBef>
                <a:spcPts val="0"/>
              </a:spcBef>
              <a:buFontTx/>
              <a:buNone/>
            </a:pPr>
            <a:r>
              <a:rPr lang="en-US" sz="2400" dirty="0">
                <a:solidFill>
                  <a:srgbClr val="187534"/>
                </a:solidFill>
              </a:rPr>
              <a:t>Thermometer and satellite data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152400"/>
            <a:ext cx="9144000" cy="1143000"/>
          </a:xfrm>
        </p:spPr>
        <p:txBody>
          <a:bodyPr/>
          <a:lstStyle/>
          <a:p>
            <a:r>
              <a:rPr lang="en-US" b="1" dirty="0">
                <a:solidFill>
                  <a:srgbClr val="0000FF"/>
                </a:solidFill>
              </a:rPr>
              <a:t>Hadean/</a:t>
            </a:r>
            <a:r>
              <a:rPr lang="en-US" b="1" dirty="0" err="1">
                <a:solidFill>
                  <a:srgbClr val="0000FF"/>
                </a:solidFill>
              </a:rPr>
              <a:t>Archean</a:t>
            </a:r>
            <a:r>
              <a:rPr lang="en-US" b="1" dirty="0">
                <a:solidFill>
                  <a:srgbClr val="0000FF"/>
                </a:solidFill>
              </a:rPr>
              <a:t> Eons (4.6-2.5 </a:t>
            </a:r>
            <a:r>
              <a:rPr lang="en-US" b="1" dirty="0" err="1">
                <a:solidFill>
                  <a:srgbClr val="0000FF"/>
                </a:solidFill>
              </a:rPr>
              <a:t>bya</a:t>
            </a:r>
            <a:r>
              <a:rPr lang="en-US" b="1" dirty="0">
                <a:solidFill>
                  <a:srgbClr val="0000FF"/>
                </a:solidFill>
              </a:rPr>
              <a:t>)</a:t>
            </a:r>
            <a:endParaRPr lang="en-US" dirty="0">
              <a:solidFill>
                <a:srgbClr val="000000"/>
              </a:solidFill>
            </a:endParaRPr>
          </a:p>
        </p:txBody>
      </p:sp>
      <p:sp>
        <p:nvSpPr>
          <p:cNvPr id="88067" name="Rectangle 3"/>
          <p:cNvSpPr>
            <a:spLocks noGrp="1" noChangeArrowheads="1"/>
          </p:cNvSpPr>
          <p:nvPr>
            <p:ph type="body" idx="1"/>
          </p:nvPr>
        </p:nvSpPr>
        <p:spPr>
          <a:xfrm>
            <a:off x="304800" y="914400"/>
            <a:ext cx="8839200" cy="1219200"/>
          </a:xfrm>
        </p:spPr>
        <p:txBody>
          <a:bodyPr/>
          <a:lstStyle/>
          <a:p>
            <a:pPr>
              <a:lnSpc>
                <a:spcPct val="80000"/>
              </a:lnSpc>
              <a:buFontTx/>
              <a:buNone/>
            </a:pPr>
            <a:r>
              <a:rPr lang="en-US" sz="2400" dirty="0">
                <a:solidFill>
                  <a:srgbClr val="FF0000"/>
                </a:solidFill>
              </a:rPr>
              <a:t>4.6-4 </a:t>
            </a:r>
            <a:r>
              <a:rPr lang="en-US" sz="2400" dirty="0" err="1">
                <a:solidFill>
                  <a:srgbClr val="FF0000"/>
                </a:solidFill>
              </a:rPr>
              <a:t>bya</a:t>
            </a:r>
            <a:r>
              <a:rPr lang="en-US" sz="2400" dirty="0">
                <a:solidFill>
                  <a:srgbClr val="FF0000"/>
                </a:solidFill>
              </a:rPr>
              <a:t> - meteorite bombardment</a:t>
            </a:r>
          </a:p>
          <a:p>
            <a:pPr>
              <a:lnSpc>
                <a:spcPct val="80000"/>
              </a:lnSpc>
              <a:buFontTx/>
              <a:buNone/>
            </a:pPr>
            <a:r>
              <a:rPr lang="en-US" sz="2400" dirty="0">
                <a:solidFill>
                  <a:srgbClr val="FF0000"/>
                </a:solidFill>
              </a:rPr>
              <a:t>4.5-4 </a:t>
            </a:r>
            <a:r>
              <a:rPr lang="en-US" sz="2400" dirty="0" err="1">
                <a:solidFill>
                  <a:srgbClr val="FF0000"/>
                </a:solidFill>
              </a:rPr>
              <a:t>bya</a:t>
            </a:r>
            <a:r>
              <a:rPr lang="en-US" sz="2400" dirty="0">
                <a:solidFill>
                  <a:srgbClr val="FF0000"/>
                </a:solidFill>
              </a:rPr>
              <a:t> - magma oceans </a:t>
            </a:r>
          </a:p>
          <a:p>
            <a:pPr>
              <a:lnSpc>
                <a:spcPct val="80000"/>
              </a:lnSpc>
              <a:buFontTx/>
              <a:buNone/>
            </a:pPr>
            <a:r>
              <a:rPr lang="en-US" sz="2400" dirty="0">
                <a:solidFill>
                  <a:srgbClr val="FF0000"/>
                </a:solidFill>
              </a:rPr>
              <a:t>4-2 </a:t>
            </a:r>
            <a:r>
              <a:rPr lang="en-US" sz="2400" dirty="0" err="1">
                <a:solidFill>
                  <a:srgbClr val="FF0000"/>
                </a:solidFill>
              </a:rPr>
              <a:t>bya</a:t>
            </a:r>
            <a:r>
              <a:rPr lang="en-US" sz="2400" dirty="0">
                <a:solidFill>
                  <a:srgbClr val="FF0000"/>
                </a:solidFill>
              </a:rPr>
              <a:t> - Faint Young Sun Paradox: 20-30% weaker sun but T~58C</a:t>
            </a:r>
          </a:p>
          <a:p>
            <a:pPr>
              <a:lnSpc>
                <a:spcPct val="80000"/>
              </a:lnSpc>
              <a:buFontTx/>
              <a:buNone/>
            </a:pPr>
            <a:r>
              <a:rPr lang="en-US" sz="2400" dirty="0">
                <a:solidFill>
                  <a:srgbClr val="FF0000"/>
                </a:solidFill>
              </a:rPr>
              <a:t>		</a:t>
            </a:r>
          </a:p>
          <a:p>
            <a:pPr>
              <a:lnSpc>
                <a:spcPct val="80000"/>
              </a:lnSpc>
              <a:buFontTx/>
              <a:buNone/>
            </a:pPr>
            <a:endParaRPr lang="en-US" sz="2400" dirty="0">
              <a:solidFill>
                <a:srgbClr val="9900CC"/>
              </a:solidFill>
            </a:endParaRPr>
          </a:p>
          <a:p>
            <a:pPr>
              <a:lnSpc>
                <a:spcPct val="80000"/>
              </a:lnSpc>
              <a:buFontTx/>
              <a:buNone/>
            </a:pPr>
            <a:r>
              <a:rPr lang="en-US" sz="2400" dirty="0">
                <a:solidFill>
                  <a:srgbClr val="FF0000"/>
                </a:solidFill>
              </a:rPr>
              <a:t>	</a:t>
            </a:r>
            <a:endParaRPr lang="en-US" sz="2400" dirty="0">
              <a:solidFill>
                <a:srgbClr val="9900CC"/>
              </a:solidFill>
            </a:endParaRPr>
          </a:p>
          <a:p>
            <a:pPr>
              <a:lnSpc>
                <a:spcPct val="80000"/>
              </a:lnSpc>
              <a:buFontTx/>
              <a:buNone/>
            </a:pPr>
            <a:endParaRPr lang="en-US" sz="2400" dirty="0">
              <a:solidFill>
                <a:srgbClr val="FF0000"/>
              </a:solidFill>
            </a:endParaRPr>
          </a:p>
        </p:txBody>
      </p:sp>
      <p:pic>
        <p:nvPicPr>
          <p:cNvPr id="4" name="Picture 3"/>
          <p:cNvPicPr>
            <a:picLocks noChangeAspect="1"/>
          </p:cNvPicPr>
          <p:nvPr/>
        </p:nvPicPr>
        <p:blipFill>
          <a:blip r:embed="rId2"/>
          <a:stretch>
            <a:fillRect/>
          </a:stretch>
        </p:blipFill>
        <p:spPr>
          <a:xfrm>
            <a:off x="2438400" y="2590800"/>
            <a:ext cx="4267200" cy="4267200"/>
          </a:xfrm>
          <a:prstGeom prst="rect">
            <a:avLst/>
          </a:prstGeom>
        </p:spPr>
      </p:pic>
      <p:sp>
        <p:nvSpPr>
          <p:cNvPr id="5" name="Rectangle 4"/>
          <p:cNvSpPr/>
          <p:nvPr/>
        </p:nvSpPr>
        <p:spPr>
          <a:xfrm>
            <a:off x="4648200" y="6519446"/>
            <a:ext cx="1955082" cy="338554"/>
          </a:xfrm>
          <a:prstGeom prst="rect">
            <a:avLst/>
          </a:prstGeom>
        </p:spPr>
        <p:txBody>
          <a:bodyPr wrap="none">
            <a:spAutoFit/>
          </a:bodyPr>
          <a:lstStyle/>
          <a:p>
            <a:r>
              <a:rPr lang="en-US" sz="1600" dirty="0" err="1">
                <a:solidFill>
                  <a:srgbClr val="660066"/>
                </a:solidFill>
              </a:rPr>
              <a:t>www.astrosociety.org</a:t>
            </a:r>
            <a:endParaRPr lang="en-US" sz="1600" dirty="0">
              <a:solidFill>
                <a:srgbClr val="660066"/>
              </a:solidFill>
            </a:endParaRPr>
          </a:p>
        </p:txBody>
      </p:sp>
    </p:spTree>
    <p:extLst>
      <p:ext uri="{BB962C8B-B14F-4D97-AF65-F5344CB8AC3E}">
        <p14:creationId xmlns:p14="http://schemas.microsoft.com/office/powerpoint/2010/main" val="567189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152400"/>
            <a:ext cx="8229600" cy="1143000"/>
          </a:xfrm>
        </p:spPr>
        <p:txBody>
          <a:bodyPr/>
          <a:lstStyle/>
          <a:p>
            <a:r>
              <a:rPr lang="en-US" b="1" dirty="0">
                <a:solidFill>
                  <a:srgbClr val="0000FF"/>
                </a:solidFill>
              </a:rPr>
              <a:t>Proterozoic Eon (2.5-0.57 </a:t>
            </a:r>
            <a:r>
              <a:rPr lang="en-US" b="1" dirty="0" err="1">
                <a:solidFill>
                  <a:srgbClr val="0000FF"/>
                </a:solidFill>
              </a:rPr>
              <a:t>bya</a:t>
            </a:r>
            <a:r>
              <a:rPr lang="en-US" b="1" dirty="0">
                <a:solidFill>
                  <a:srgbClr val="0000FF"/>
                </a:solidFill>
              </a:rPr>
              <a:t>)</a:t>
            </a:r>
            <a:endParaRPr lang="en-US" dirty="0">
              <a:solidFill>
                <a:srgbClr val="000000"/>
              </a:solidFill>
            </a:endParaRPr>
          </a:p>
        </p:txBody>
      </p:sp>
      <p:sp>
        <p:nvSpPr>
          <p:cNvPr id="88067" name="Rectangle 3"/>
          <p:cNvSpPr>
            <a:spLocks noGrp="1" noChangeArrowheads="1"/>
          </p:cNvSpPr>
          <p:nvPr>
            <p:ph type="body" idx="1"/>
          </p:nvPr>
        </p:nvSpPr>
        <p:spPr>
          <a:xfrm>
            <a:off x="457200" y="914400"/>
            <a:ext cx="8229600" cy="1600200"/>
          </a:xfrm>
        </p:spPr>
        <p:txBody>
          <a:bodyPr/>
          <a:lstStyle/>
          <a:p>
            <a:pPr>
              <a:lnSpc>
                <a:spcPct val="80000"/>
              </a:lnSpc>
              <a:buFontTx/>
              <a:buNone/>
            </a:pPr>
            <a:r>
              <a:rPr lang="en-US" sz="2400" dirty="0">
                <a:solidFill>
                  <a:srgbClr val="FF0000"/>
                </a:solidFill>
              </a:rPr>
              <a:t>Glaciation 2.4-2.1 </a:t>
            </a:r>
            <a:r>
              <a:rPr lang="en-US" sz="2400" dirty="0" err="1">
                <a:solidFill>
                  <a:srgbClr val="FF0000"/>
                </a:solidFill>
              </a:rPr>
              <a:t>bya</a:t>
            </a:r>
            <a:r>
              <a:rPr lang="en-US" sz="2400" dirty="0">
                <a:solidFill>
                  <a:srgbClr val="FF0000"/>
                </a:solidFill>
              </a:rPr>
              <a:t> and 900-600 </a:t>
            </a:r>
            <a:r>
              <a:rPr lang="en-US" sz="2400" dirty="0" err="1">
                <a:solidFill>
                  <a:srgbClr val="FF0000"/>
                </a:solidFill>
              </a:rPr>
              <a:t>mya</a:t>
            </a:r>
            <a:r>
              <a:rPr lang="en-US" sz="2400" dirty="0">
                <a:solidFill>
                  <a:srgbClr val="FF0000"/>
                </a:solidFill>
              </a:rPr>
              <a:t> (snowball Earth)</a:t>
            </a:r>
          </a:p>
          <a:p>
            <a:pPr>
              <a:lnSpc>
                <a:spcPct val="80000"/>
              </a:lnSpc>
              <a:buFontTx/>
              <a:buNone/>
            </a:pPr>
            <a:r>
              <a:rPr lang="en-US" sz="2400" dirty="0">
                <a:solidFill>
                  <a:srgbClr val="FF0000"/>
                </a:solidFill>
              </a:rPr>
              <a:t>Ice-free Earth between glaciations</a:t>
            </a:r>
          </a:p>
          <a:p>
            <a:pPr>
              <a:lnSpc>
                <a:spcPct val="80000"/>
              </a:lnSpc>
              <a:buFontTx/>
              <a:buNone/>
            </a:pPr>
            <a:endParaRPr lang="en-US" sz="2400" dirty="0">
              <a:solidFill>
                <a:srgbClr val="FF0000"/>
              </a:solidFill>
            </a:endParaRPr>
          </a:p>
          <a:p>
            <a:pPr>
              <a:lnSpc>
                <a:spcPct val="80000"/>
              </a:lnSpc>
              <a:buFontTx/>
              <a:buNone/>
            </a:pPr>
            <a:r>
              <a:rPr lang="en-US" sz="2400" dirty="0">
                <a:solidFill>
                  <a:srgbClr val="FF0000"/>
                </a:solidFill>
              </a:rPr>
              <a:t>2.3 </a:t>
            </a:r>
            <a:r>
              <a:rPr lang="en-US" sz="2400" dirty="0" err="1">
                <a:solidFill>
                  <a:srgbClr val="FF0000"/>
                </a:solidFill>
              </a:rPr>
              <a:t>bya</a:t>
            </a:r>
            <a:r>
              <a:rPr lang="en-US" sz="2400" dirty="0">
                <a:solidFill>
                  <a:srgbClr val="FF0000"/>
                </a:solidFill>
              </a:rPr>
              <a:t> oxygen began to build up slowly</a:t>
            </a:r>
          </a:p>
          <a:p>
            <a:pPr>
              <a:lnSpc>
                <a:spcPct val="80000"/>
              </a:lnSpc>
              <a:buFontTx/>
              <a:buNone/>
            </a:pPr>
            <a:r>
              <a:rPr lang="en-US" sz="2400" dirty="0">
                <a:solidFill>
                  <a:srgbClr val="FF0000"/>
                </a:solidFill>
              </a:rPr>
              <a:t>	</a:t>
            </a:r>
            <a:endParaRPr lang="en-US" sz="2400" dirty="0">
              <a:solidFill>
                <a:srgbClr val="9900CC"/>
              </a:solidFill>
            </a:endParaRPr>
          </a:p>
          <a:p>
            <a:pPr>
              <a:lnSpc>
                <a:spcPct val="80000"/>
              </a:lnSpc>
              <a:buFontTx/>
              <a:buNone/>
            </a:pPr>
            <a:endParaRPr lang="en-US" sz="2400" dirty="0">
              <a:solidFill>
                <a:srgbClr val="FF0000"/>
              </a:solidFill>
            </a:endParaRPr>
          </a:p>
        </p:txBody>
      </p:sp>
      <p:pic>
        <p:nvPicPr>
          <p:cNvPr id="4" name="Picture 3"/>
          <p:cNvPicPr>
            <a:picLocks noChangeAspect="1"/>
          </p:cNvPicPr>
          <p:nvPr/>
        </p:nvPicPr>
        <p:blipFill>
          <a:blip r:embed="rId2"/>
          <a:stretch>
            <a:fillRect/>
          </a:stretch>
        </p:blipFill>
        <p:spPr>
          <a:xfrm>
            <a:off x="1905000" y="2525219"/>
            <a:ext cx="5181600" cy="4332781"/>
          </a:xfrm>
          <a:prstGeom prst="rect">
            <a:avLst/>
          </a:prstGeom>
        </p:spPr>
      </p:pic>
    </p:spTree>
    <p:extLst>
      <p:ext uri="{BB962C8B-B14F-4D97-AF65-F5344CB8AC3E}">
        <p14:creationId xmlns:p14="http://schemas.microsoft.com/office/powerpoint/2010/main" val="1825590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8066" name="Rectangle 2"/>
          <p:cNvSpPr>
            <a:spLocks noGrp="1" noChangeArrowheads="1"/>
          </p:cNvSpPr>
          <p:nvPr>
            <p:ph type="title"/>
          </p:nvPr>
        </p:nvSpPr>
        <p:spPr>
          <a:xfrm>
            <a:off x="457200" y="-152400"/>
            <a:ext cx="8229600" cy="1143000"/>
          </a:xfrm>
        </p:spPr>
        <p:txBody>
          <a:bodyPr/>
          <a:lstStyle/>
          <a:p>
            <a:r>
              <a:rPr lang="en-US" b="1" dirty="0" err="1">
                <a:solidFill>
                  <a:srgbClr val="0000FF"/>
                </a:solidFill>
              </a:rPr>
              <a:t>Stromatolites</a:t>
            </a:r>
            <a:endParaRPr lang="en-US" dirty="0">
              <a:solidFill>
                <a:srgbClr val="000000"/>
              </a:solidFill>
            </a:endParaRPr>
          </a:p>
        </p:txBody>
      </p:sp>
      <p:sp>
        <p:nvSpPr>
          <p:cNvPr id="88067" name="Rectangle 3"/>
          <p:cNvSpPr>
            <a:spLocks noGrp="1" noChangeArrowheads="1"/>
          </p:cNvSpPr>
          <p:nvPr>
            <p:ph type="body" idx="1"/>
          </p:nvPr>
        </p:nvSpPr>
        <p:spPr>
          <a:xfrm>
            <a:off x="1295400" y="762000"/>
            <a:ext cx="7086600" cy="457200"/>
          </a:xfrm>
        </p:spPr>
        <p:txBody>
          <a:bodyPr/>
          <a:lstStyle/>
          <a:p>
            <a:pPr>
              <a:lnSpc>
                <a:spcPct val="80000"/>
              </a:lnSpc>
              <a:buFontTx/>
              <a:buNone/>
            </a:pPr>
            <a:r>
              <a:rPr lang="en-US" sz="2400" dirty="0">
                <a:solidFill>
                  <a:srgbClr val="FF0000"/>
                </a:solidFill>
              </a:rPr>
              <a:t>From bacterial consumption of CO</a:t>
            </a:r>
            <a:r>
              <a:rPr lang="en-US" sz="2400" baseline="-25000" dirty="0">
                <a:solidFill>
                  <a:srgbClr val="FF0000"/>
                </a:solidFill>
              </a:rPr>
              <a:t>2</a:t>
            </a:r>
            <a:r>
              <a:rPr lang="en-US" sz="2400" dirty="0">
                <a:solidFill>
                  <a:srgbClr val="FF0000"/>
                </a:solidFill>
              </a:rPr>
              <a:t> and fossilization</a:t>
            </a:r>
          </a:p>
          <a:p>
            <a:pPr>
              <a:lnSpc>
                <a:spcPct val="80000"/>
              </a:lnSpc>
              <a:buFontTx/>
              <a:buNone/>
            </a:pPr>
            <a:r>
              <a:rPr lang="en-US" sz="2400" dirty="0">
                <a:solidFill>
                  <a:srgbClr val="FF0000"/>
                </a:solidFill>
              </a:rPr>
              <a:t>		</a:t>
            </a:r>
          </a:p>
          <a:p>
            <a:pPr>
              <a:lnSpc>
                <a:spcPct val="80000"/>
              </a:lnSpc>
              <a:buFontTx/>
              <a:buNone/>
            </a:pPr>
            <a:endParaRPr lang="en-US" sz="2400" dirty="0">
              <a:solidFill>
                <a:srgbClr val="9900CC"/>
              </a:solidFill>
            </a:endParaRPr>
          </a:p>
          <a:p>
            <a:pPr>
              <a:lnSpc>
                <a:spcPct val="80000"/>
              </a:lnSpc>
              <a:buFontTx/>
              <a:buNone/>
            </a:pPr>
            <a:r>
              <a:rPr lang="en-US" sz="2400" dirty="0">
                <a:solidFill>
                  <a:srgbClr val="FF0000"/>
                </a:solidFill>
              </a:rPr>
              <a:t>	</a:t>
            </a:r>
            <a:endParaRPr lang="en-US" sz="2400" dirty="0">
              <a:solidFill>
                <a:srgbClr val="9900CC"/>
              </a:solidFill>
            </a:endParaRPr>
          </a:p>
          <a:p>
            <a:pPr>
              <a:lnSpc>
                <a:spcPct val="80000"/>
              </a:lnSpc>
              <a:buFontTx/>
              <a:buNone/>
            </a:pPr>
            <a:endParaRPr lang="en-US" sz="2400" dirty="0">
              <a:solidFill>
                <a:srgbClr val="FF0000"/>
              </a:solidFill>
            </a:endParaRPr>
          </a:p>
        </p:txBody>
      </p:sp>
      <p:sp>
        <p:nvSpPr>
          <p:cNvPr id="5" name="Text Box 3"/>
          <p:cNvSpPr txBox="1">
            <a:spLocks noChangeArrowheads="1"/>
          </p:cNvSpPr>
          <p:nvPr/>
        </p:nvSpPr>
        <p:spPr bwMode="auto">
          <a:xfrm>
            <a:off x="6793903" y="6457890"/>
            <a:ext cx="2350097" cy="400110"/>
          </a:xfrm>
          <a:prstGeom prst="rect">
            <a:avLst/>
          </a:prstGeom>
          <a:noFill/>
          <a:ln w="9525">
            <a:noFill/>
            <a:miter lim="800000"/>
            <a:headEnd/>
            <a:tailEnd/>
          </a:ln>
        </p:spPr>
        <p:txBody>
          <a:bodyPr wrap="none">
            <a:prstTxWarp prst="textNoShape">
              <a:avLst/>
            </a:prstTxWarp>
            <a:spAutoFit/>
          </a:bodyPr>
          <a:lstStyle/>
          <a:p>
            <a:r>
              <a:rPr lang="en-US" sz="2000" dirty="0">
                <a:solidFill>
                  <a:srgbClr val="FFFF00"/>
                </a:solidFill>
              </a:rPr>
              <a:t>M. </a:t>
            </a:r>
            <a:r>
              <a:rPr lang="en-US" sz="2000" dirty="0" err="1">
                <a:solidFill>
                  <a:srgbClr val="FFFF00"/>
                </a:solidFill>
              </a:rPr>
              <a:t>Pilar/Dreamstime</a:t>
            </a:r>
            <a:endParaRPr lang="en-US" sz="1800" dirty="0">
              <a:solidFill>
                <a:srgbClr val="FFFF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152400"/>
            <a:ext cx="8229600" cy="1143000"/>
          </a:xfrm>
        </p:spPr>
        <p:txBody>
          <a:bodyPr/>
          <a:lstStyle/>
          <a:p>
            <a:r>
              <a:rPr lang="en-US" b="1">
                <a:solidFill>
                  <a:srgbClr val="0000FF"/>
                </a:solidFill>
              </a:rPr>
              <a:t>Historic Climate</a:t>
            </a:r>
            <a:endParaRPr lang="en-US">
              <a:solidFill>
                <a:srgbClr val="000000"/>
              </a:solidFill>
            </a:endParaRPr>
          </a:p>
        </p:txBody>
      </p:sp>
      <p:sp>
        <p:nvSpPr>
          <p:cNvPr id="77827" name="Rectangle 3"/>
          <p:cNvSpPr>
            <a:spLocks noGrp="1" noChangeArrowheads="1"/>
          </p:cNvSpPr>
          <p:nvPr>
            <p:ph type="body" idx="1"/>
          </p:nvPr>
        </p:nvSpPr>
        <p:spPr>
          <a:xfrm>
            <a:off x="381000" y="685800"/>
            <a:ext cx="8229600" cy="2286000"/>
          </a:xfrm>
        </p:spPr>
        <p:txBody>
          <a:bodyPr/>
          <a:lstStyle/>
          <a:p>
            <a:pPr>
              <a:lnSpc>
                <a:spcPct val="80000"/>
              </a:lnSpc>
              <a:buFontTx/>
              <a:buNone/>
            </a:pPr>
            <a:r>
              <a:rPr lang="en-US" sz="2400" dirty="0">
                <a:solidFill>
                  <a:srgbClr val="9900CC"/>
                </a:solidFill>
              </a:rPr>
              <a:t>570-460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a:solidFill>
                  <a:srgbClr val="FF0000"/>
                </a:solidFill>
              </a:rPr>
              <a:t>13-14 </a:t>
            </a:r>
            <a:r>
              <a:rPr lang="en-US" sz="2400" dirty="0" err="1">
                <a:solidFill>
                  <a:srgbClr val="FF0000"/>
                </a:solidFill>
              </a:rPr>
              <a:t>x</a:t>
            </a:r>
            <a:r>
              <a:rPr lang="en-US" sz="2400" dirty="0">
                <a:solidFill>
                  <a:srgbClr val="FF0000"/>
                </a:solidFill>
              </a:rPr>
              <a:t> current CO</a:t>
            </a:r>
            <a:r>
              <a:rPr lang="en-US" sz="2400" baseline="-25000" dirty="0">
                <a:solidFill>
                  <a:srgbClr val="FF0000"/>
                </a:solidFill>
              </a:rPr>
              <a:t>2</a:t>
            </a:r>
            <a:endParaRPr lang="en-US" sz="2400" dirty="0">
              <a:solidFill>
                <a:srgbClr val="FF0000"/>
              </a:solidFill>
            </a:endParaRPr>
          </a:p>
          <a:p>
            <a:pPr>
              <a:lnSpc>
                <a:spcPct val="80000"/>
              </a:lnSpc>
              <a:buFontTx/>
              <a:buNone/>
            </a:pPr>
            <a:r>
              <a:rPr lang="en-US" sz="2400" dirty="0">
                <a:solidFill>
                  <a:srgbClr val="FF0000"/>
                </a:solidFill>
              </a:rPr>
              <a:t>	Sea levels high</a:t>
            </a:r>
          </a:p>
          <a:p>
            <a:pPr>
              <a:lnSpc>
                <a:spcPct val="80000"/>
              </a:lnSpc>
              <a:buFontTx/>
              <a:buNone/>
            </a:pPr>
            <a:r>
              <a:rPr lang="en-US" sz="2400" dirty="0">
                <a:solidFill>
                  <a:srgbClr val="FF0000"/>
                </a:solidFill>
              </a:rPr>
              <a:t>	Earth all water above 30 </a:t>
            </a:r>
            <a:r>
              <a:rPr lang="en-US" sz="2400" baseline="30000" dirty="0" err="1">
                <a:solidFill>
                  <a:srgbClr val="FF0000"/>
                </a:solidFill>
              </a:rPr>
              <a:t>o</a:t>
            </a:r>
            <a:r>
              <a:rPr lang="en-US" sz="2400" dirty="0" err="1">
                <a:solidFill>
                  <a:srgbClr val="FF0000"/>
                </a:solidFill>
              </a:rPr>
              <a:t>N</a:t>
            </a:r>
            <a:endParaRPr lang="en-US" sz="2400" dirty="0">
              <a:solidFill>
                <a:srgbClr val="9900CC"/>
              </a:solidFill>
            </a:endParaRPr>
          </a:p>
          <a:p>
            <a:pPr>
              <a:lnSpc>
                <a:spcPct val="80000"/>
              </a:lnSpc>
              <a:buFontTx/>
              <a:buNone/>
            </a:pPr>
            <a:r>
              <a:rPr lang="en-US" sz="2400" dirty="0">
                <a:solidFill>
                  <a:srgbClr val="9900CC"/>
                </a:solidFill>
              </a:rPr>
              <a:t>440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err="1">
                <a:solidFill>
                  <a:srgbClr val="FF0000"/>
                </a:solidFill>
              </a:rPr>
              <a:t>Glaciation</a:t>
            </a:r>
            <a:r>
              <a:rPr lang="en-US" sz="2400" dirty="0">
                <a:solidFill>
                  <a:srgbClr val="FF0000"/>
                </a:solidFill>
              </a:rPr>
              <a:t> with CO</a:t>
            </a:r>
            <a:r>
              <a:rPr lang="en-US" sz="2400" baseline="-25000" dirty="0">
                <a:solidFill>
                  <a:srgbClr val="FF0000"/>
                </a:solidFill>
              </a:rPr>
              <a:t>2 </a:t>
            </a:r>
            <a:r>
              <a:rPr lang="en-US" sz="2400" dirty="0">
                <a:solidFill>
                  <a:srgbClr val="FF0000"/>
                </a:solidFill>
              </a:rPr>
              <a:t>up to 10 </a:t>
            </a:r>
            <a:r>
              <a:rPr lang="en-US" sz="2400" dirty="0" err="1">
                <a:solidFill>
                  <a:srgbClr val="FF0000"/>
                </a:solidFill>
              </a:rPr>
              <a:t>x</a:t>
            </a:r>
            <a:r>
              <a:rPr lang="en-US" sz="2400" dirty="0">
                <a:solidFill>
                  <a:srgbClr val="FF0000"/>
                </a:solidFill>
              </a:rPr>
              <a:t> current level</a:t>
            </a:r>
          </a:p>
          <a:p>
            <a:pPr>
              <a:lnSpc>
                <a:spcPct val="80000"/>
              </a:lnSpc>
              <a:buFontTx/>
              <a:buNone/>
            </a:pPr>
            <a:endParaRPr lang="en-US" sz="2400" dirty="0">
              <a:solidFill>
                <a:srgbClr val="FF0000"/>
              </a:solidFill>
            </a:endParaRPr>
          </a:p>
        </p:txBody>
      </p:sp>
      <p:pic>
        <p:nvPicPr>
          <p:cNvPr id="4" name="Picture 3"/>
          <p:cNvPicPr>
            <a:picLocks noChangeAspect="1"/>
          </p:cNvPicPr>
          <p:nvPr/>
        </p:nvPicPr>
        <p:blipFill>
          <a:blip r:embed="rId2"/>
          <a:stretch>
            <a:fillRect/>
          </a:stretch>
        </p:blipFill>
        <p:spPr>
          <a:xfrm>
            <a:off x="152400" y="3429000"/>
            <a:ext cx="2857670" cy="3034529"/>
          </a:xfrm>
          <a:prstGeom prst="rect">
            <a:avLst/>
          </a:prstGeom>
        </p:spPr>
      </p:pic>
      <p:sp>
        <p:nvSpPr>
          <p:cNvPr id="5" name="Rectangle 4"/>
          <p:cNvSpPr/>
          <p:nvPr/>
        </p:nvSpPr>
        <p:spPr>
          <a:xfrm>
            <a:off x="0" y="6519446"/>
            <a:ext cx="1967506" cy="338554"/>
          </a:xfrm>
          <a:prstGeom prst="rect">
            <a:avLst/>
          </a:prstGeom>
        </p:spPr>
        <p:txBody>
          <a:bodyPr wrap="none">
            <a:spAutoFit/>
          </a:bodyPr>
          <a:lstStyle/>
          <a:p>
            <a:r>
              <a:rPr lang="en-US" sz="1600" dirty="0" err="1">
                <a:solidFill>
                  <a:srgbClr val="660066"/>
                </a:solidFill>
              </a:rPr>
              <a:t>Geoscape.nrcan.gc.ca</a:t>
            </a:r>
            <a:endParaRPr lang="en-US" sz="1600" dirty="0">
              <a:solidFill>
                <a:srgbClr val="660066"/>
              </a:solidFill>
            </a:endParaRPr>
          </a:p>
        </p:txBody>
      </p:sp>
      <p:pic>
        <p:nvPicPr>
          <p:cNvPr id="6" name="Picture 5"/>
          <p:cNvPicPr>
            <a:picLocks noChangeAspect="1"/>
          </p:cNvPicPr>
          <p:nvPr/>
        </p:nvPicPr>
        <p:blipFill>
          <a:blip r:embed="rId3"/>
          <a:stretch>
            <a:fillRect/>
          </a:stretch>
        </p:blipFill>
        <p:spPr>
          <a:xfrm>
            <a:off x="3354992" y="3200400"/>
            <a:ext cx="5789008" cy="3657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152400"/>
            <a:ext cx="8229600" cy="1143000"/>
          </a:xfrm>
        </p:spPr>
        <p:txBody>
          <a:bodyPr/>
          <a:lstStyle/>
          <a:p>
            <a:r>
              <a:rPr lang="en-US" b="1">
                <a:solidFill>
                  <a:srgbClr val="0000FF"/>
                </a:solidFill>
              </a:rPr>
              <a:t>Historic Climate</a:t>
            </a:r>
            <a:endParaRPr lang="en-US">
              <a:solidFill>
                <a:srgbClr val="000000"/>
              </a:solidFill>
            </a:endParaRPr>
          </a:p>
        </p:txBody>
      </p:sp>
      <p:sp>
        <p:nvSpPr>
          <p:cNvPr id="77827" name="Rectangle 3"/>
          <p:cNvSpPr>
            <a:spLocks noGrp="1" noChangeArrowheads="1"/>
          </p:cNvSpPr>
          <p:nvPr>
            <p:ph type="body" idx="1"/>
          </p:nvPr>
        </p:nvSpPr>
        <p:spPr>
          <a:xfrm>
            <a:off x="228600" y="762000"/>
            <a:ext cx="8763000" cy="2667000"/>
          </a:xfrm>
        </p:spPr>
        <p:txBody>
          <a:bodyPr/>
          <a:lstStyle/>
          <a:p>
            <a:pPr>
              <a:lnSpc>
                <a:spcPct val="80000"/>
              </a:lnSpc>
              <a:buFontTx/>
              <a:buNone/>
            </a:pPr>
            <a:r>
              <a:rPr lang="en-US" sz="2400" dirty="0">
                <a:solidFill>
                  <a:srgbClr val="9900CC"/>
                </a:solidFill>
              </a:rPr>
              <a:t>395-345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a:solidFill>
                  <a:srgbClr val="FF0000"/>
                </a:solidFill>
              </a:rPr>
              <a:t>Land plants – high CO</a:t>
            </a:r>
            <a:r>
              <a:rPr lang="en-US" sz="2400" baseline="-25000" dirty="0">
                <a:solidFill>
                  <a:srgbClr val="FF0000"/>
                </a:solidFill>
              </a:rPr>
              <a:t>2</a:t>
            </a:r>
            <a:r>
              <a:rPr lang="en-US" sz="2400" dirty="0">
                <a:solidFill>
                  <a:srgbClr val="FF0000"/>
                </a:solidFill>
              </a:rPr>
              <a:t> and warm but CO</a:t>
            </a:r>
            <a:r>
              <a:rPr lang="en-US" sz="2400" baseline="-25000" dirty="0">
                <a:solidFill>
                  <a:srgbClr val="FF0000"/>
                </a:solidFill>
              </a:rPr>
              <a:t>2</a:t>
            </a:r>
            <a:r>
              <a:rPr lang="en-US" sz="2400" dirty="0">
                <a:solidFill>
                  <a:srgbClr val="FF0000"/>
                </a:solidFill>
              </a:rPr>
              <a:t> began to drop</a:t>
            </a:r>
          </a:p>
          <a:p>
            <a:pPr>
              <a:lnSpc>
                <a:spcPct val="80000"/>
              </a:lnSpc>
              <a:buFontTx/>
              <a:buNone/>
            </a:pPr>
            <a:r>
              <a:rPr lang="en-US" sz="2400" dirty="0">
                <a:solidFill>
                  <a:srgbClr val="9900CC"/>
                </a:solidFill>
              </a:rPr>
              <a:t>345-280 </a:t>
            </a:r>
            <a:r>
              <a:rPr lang="en-US" sz="2400" dirty="0" err="1">
                <a:solidFill>
                  <a:srgbClr val="9900CC"/>
                </a:solidFill>
              </a:rPr>
              <a:t>mya</a:t>
            </a:r>
            <a:r>
              <a:rPr lang="en-US" sz="2400" dirty="0">
                <a:solidFill>
                  <a:srgbClr val="9900CC"/>
                </a:solidFill>
              </a:rPr>
              <a:t> (Carboniferous Period)</a:t>
            </a:r>
          </a:p>
          <a:p>
            <a:pPr>
              <a:lnSpc>
                <a:spcPct val="80000"/>
              </a:lnSpc>
              <a:buFontTx/>
              <a:buNone/>
            </a:pPr>
            <a:r>
              <a:rPr lang="en-US" sz="2400" dirty="0">
                <a:solidFill>
                  <a:srgbClr val="9900CC"/>
                </a:solidFill>
              </a:rPr>
              <a:t>	</a:t>
            </a:r>
            <a:r>
              <a:rPr lang="en-US" sz="2400" dirty="0">
                <a:solidFill>
                  <a:srgbClr val="FF0000"/>
                </a:solidFill>
              </a:rPr>
              <a:t>CO</a:t>
            </a:r>
            <a:r>
              <a:rPr lang="en-US" sz="2400" baseline="-25000" dirty="0">
                <a:solidFill>
                  <a:srgbClr val="FF0000"/>
                </a:solidFill>
              </a:rPr>
              <a:t>2</a:t>
            </a:r>
            <a:r>
              <a:rPr lang="en-US" sz="2400" dirty="0">
                <a:solidFill>
                  <a:srgbClr val="FF0000"/>
                </a:solidFill>
              </a:rPr>
              <a:t> dropped from 1500 to 350 </a:t>
            </a:r>
            <a:r>
              <a:rPr lang="en-US" sz="2400" dirty="0" err="1">
                <a:solidFill>
                  <a:srgbClr val="FF0000"/>
                </a:solidFill>
              </a:rPr>
              <a:t>ppmv</a:t>
            </a:r>
            <a:endParaRPr lang="en-US" sz="2400" dirty="0">
              <a:solidFill>
                <a:srgbClr val="FF0000"/>
              </a:solidFill>
            </a:endParaRPr>
          </a:p>
          <a:p>
            <a:pPr>
              <a:lnSpc>
                <a:spcPct val="80000"/>
              </a:lnSpc>
              <a:buFontTx/>
              <a:buNone/>
            </a:pPr>
            <a:r>
              <a:rPr lang="en-US" sz="2400" dirty="0">
                <a:solidFill>
                  <a:srgbClr val="FF0000"/>
                </a:solidFill>
              </a:rPr>
              <a:t>	Carboniferous Ice Age</a:t>
            </a:r>
          </a:p>
          <a:p>
            <a:pPr>
              <a:lnSpc>
                <a:spcPct val="80000"/>
              </a:lnSpc>
              <a:buFontTx/>
              <a:buNone/>
            </a:pPr>
            <a:r>
              <a:rPr lang="en-US" sz="2400" dirty="0">
                <a:solidFill>
                  <a:srgbClr val="FF0000"/>
                </a:solidFill>
              </a:rPr>
              <a:t>	For last 600 my, low CO</a:t>
            </a:r>
            <a:r>
              <a:rPr lang="en-US" sz="2400" baseline="-25000" dirty="0">
                <a:solidFill>
                  <a:srgbClr val="FF0000"/>
                </a:solidFill>
              </a:rPr>
              <a:t>2</a:t>
            </a:r>
            <a:r>
              <a:rPr lang="en-US" sz="2400" dirty="0">
                <a:solidFill>
                  <a:srgbClr val="FF0000"/>
                </a:solidFill>
              </a:rPr>
              <a:t> only in Carboniferous, current periods.</a:t>
            </a:r>
            <a:endParaRPr lang="en-US" sz="2000" dirty="0">
              <a:solidFill>
                <a:srgbClr val="FF0000"/>
              </a:solidFill>
            </a:endParaRPr>
          </a:p>
        </p:txBody>
      </p:sp>
      <p:pic>
        <p:nvPicPr>
          <p:cNvPr id="4" name="Picture 3"/>
          <p:cNvPicPr>
            <a:picLocks noChangeAspect="1"/>
          </p:cNvPicPr>
          <p:nvPr/>
        </p:nvPicPr>
        <p:blipFill>
          <a:blip r:embed="rId2"/>
          <a:stretch>
            <a:fillRect/>
          </a:stretch>
        </p:blipFill>
        <p:spPr>
          <a:xfrm>
            <a:off x="3354992" y="3200400"/>
            <a:ext cx="5789008" cy="3657600"/>
          </a:xfrm>
          <a:prstGeom prst="rect">
            <a:avLst/>
          </a:prstGeom>
        </p:spPr>
      </p:pic>
      <p:sp>
        <p:nvSpPr>
          <p:cNvPr id="6" name="Rectangle 5"/>
          <p:cNvSpPr/>
          <p:nvPr/>
        </p:nvSpPr>
        <p:spPr>
          <a:xfrm>
            <a:off x="381000" y="5562600"/>
            <a:ext cx="1743787" cy="338554"/>
          </a:xfrm>
          <a:prstGeom prst="rect">
            <a:avLst/>
          </a:prstGeom>
        </p:spPr>
        <p:txBody>
          <a:bodyPr wrap="none">
            <a:spAutoFit/>
          </a:bodyPr>
          <a:lstStyle/>
          <a:p>
            <a:r>
              <a:rPr lang="en-US" sz="1600" dirty="0" err="1">
                <a:solidFill>
                  <a:srgbClr val="660066"/>
                </a:solidFill>
              </a:rPr>
              <a:t>www.geocraft.com</a:t>
            </a:r>
            <a:endParaRPr lang="en-US" sz="1600" dirty="0">
              <a:solidFill>
                <a:srgbClr val="660066"/>
              </a:solidFill>
            </a:endParaRPr>
          </a:p>
        </p:txBody>
      </p:sp>
      <p:sp>
        <p:nvSpPr>
          <p:cNvPr id="7" name="Rectangle 6"/>
          <p:cNvSpPr/>
          <p:nvPr/>
        </p:nvSpPr>
        <p:spPr>
          <a:xfrm>
            <a:off x="0" y="5867400"/>
            <a:ext cx="3560740" cy="830997"/>
          </a:xfrm>
          <a:prstGeom prst="rect">
            <a:avLst/>
          </a:prstGeom>
        </p:spPr>
        <p:txBody>
          <a:bodyPr wrap="none">
            <a:spAutoFit/>
          </a:bodyPr>
          <a:lstStyle/>
          <a:p>
            <a:r>
              <a:rPr lang="en-US" dirty="0">
                <a:solidFill>
                  <a:srgbClr val="FF0000"/>
                </a:solidFill>
              </a:rPr>
              <a:t>Glaciers spread from South</a:t>
            </a:r>
          </a:p>
          <a:p>
            <a:r>
              <a:rPr lang="en-US" dirty="0">
                <a:solidFill>
                  <a:srgbClr val="FF0000"/>
                </a:solidFill>
              </a:rPr>
              <a:t>Pole, ocean circ. difficult</a:t>
            </a:r>
            <a:endParaRPr lang="en-US" dirty="0"/>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429000"/>
            <a:ext cx="3248526" cy="20574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152400"/>
            <a:ext cx="8229600" cy="1143000"/>
          </a:xfrm>
        </p:spPr>
        <p:txBody>
          <a:bodyPr/>
          <a:lstStyle/>
          <a:p>
            <a:r>
              <a:rPr lang="en-US" b="1">
                <a:solidFill>
                  <a:srgbClr val="0000FF"/>
                </a:solidFill>
              </a:rPr>
              <a:t>Historic Climate</a:t>
            </a:r>
            <a:endParaRPr lang="en-US">
              <a:solidFill>
                <a:srgbClr val="000000"/>
              </a:solidFill>
            </a:endParaRPr>
          </a:p>
        </p:txBody>
      </p:sp>
      <p:sp>
        <p:nvSpPr>
          <p:cNvPr id="78851" name="Rectangle 3"/>
          <p:cNvSpPr>
            <a:spLocks noGrp="1" noChangeArrowheads="1"/>
          </p:cNvSpPr>
          <p:nvPr>
            <p:ph type="body" idx="1"/>
          </p:nvPr>
        </p:nvSpPr>
        <p:spPr>
          <a:xfrm>
            <a:off x="457200" y="914400"/>
            <a:ext cx="8229600" cy="2286000"/>
          </a:xfrm>
        </p:spPr>
        <p:txBody>
          <a:bodyPr/>
          <a:lstStyle/>
          <a:p>
            <a:pPr>
              <a:lnSpc>
                <a:spcPct val="80000"/>
              </a:lnSpc>
              <a:buFontTx/>
              <a:buNone/>
            </a:pPr>
            <a:r>
              <a:rPr lang="en-US" sz="2400" dirty="0">
                <a:solidFill>
                  <a:srgbClr val="9900CC"/>
                </a:solidFill>
              </a:rPr>
              <a:t>280-50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a:solidFill>
                  <a:srgbClr val="FF0000"/>
                </a:solidFill>
              </a:rPr>
              <a:t>Relatively warm, CO</a:t>
            </a:r>
            <a:r>
              <a:rPr lang="en-US" sz="2400" baseline="-25000" dirty="0">
                <a:solidFill>
                  <a:srgbClr val="FF0000"/>
                </a:solidFill>
              </a:rPr>
              <a:t>2</a:t>
            </a:r>
            <a:r>
              <a:rPr lang="en-US" sz="2400" dirty="0">
                <a:solidFill>
                  <a:srgbClr val="FF0000"/>
                </a:solidFill>
              </a:rPr>
              <a:t> levels mostly high (5 </a:t>
            </a:r>
            <a:r>
              <a:rPr lang="en-US" sz="2400" dirty="0" err="1">
                <a:solidFill>
                  <a:srgbClr val="FF0000"/>
                </a:solidFill>
              </a:rPr>
              <a:t>x</a:t>
            </a:r>
            <a:r>
              <a:rPr lang="en-US" sz="2400" dirty="0">
                <a:solidFill>
                  <a:srgbClr val="FF0000"/>
                </a:solidFill>
              </a:rPr>
              <a:t> today)</a:t>
            </a:r>
          </a:p>
          <a:p>
            <a:pPr>
              <a:lnSpc>
                <a:spcPct val="80000"/>
              </a:lnSpc>
              <a:buFontTx/>
              <a:buNone/>
            </a:pPr>
            <a:endParaRPr lang="en-US" sz="2400" dirty="0">
              <a:solidFill>
                <a:srgbClr val="9900CC"/>
              </a:solidFill>
            </a:endParaRPr>
          </a:p>
          <a:p>
            <a:pPr>
              <a:lnSpc>
                <a:spcPct val="80000"/>
              </a:lnSpc>
              <a:buFontTx/>
              <a:buNone/>
            </a:pPr>
            <a:r>
              <a:rPr lang="en-US" sz="2400" dirty="0">
                <a:solidFill>
                  <a:srgbClr val="9900CC"/>
                </a:solidFill>
              </a:rPr>
              <a:t>220 </a:t>
            </a:r>
            <a:r>
              <a:rPr lang="en-US" sz="2400" dirty="0" err="1">
                <a:solidFill>
                  <a:srgbClr val="9900CC"/>
                </a:solidFill>
              </a:rPr>
              <a:t>mya</a:t>
            </a:r>
            <a:r>
              <a:rPr lang="en-US" sz="2400" dirty="0">
                <a:solidFill>
                  <a:srgbClr val="9900CC"/>
                </a:solidFill>
              </a:rPr>
              <a:t>- 180 </a:t>
            </a:r>
            <a:r>
              <a:rPr lang="en-US" sz="2400" dirty="0" err="1">
                <a:solidFill>
                  <a:srgbClr val="9900CC"/>
                </a:solidFill>
              </a:rPr>
              <a:t>mya</a:t>
            </a:r>
            <a:r>
              <a:rPr lang="en-US" sz="2400" dirty="0">
                <a:solidFill>
                  <a:srgbClr val="9900CC"/>
                </a:solidFill>
              </a:rPr>
              <a:t> </a:t>
            </a:r>
          </a:p>
          <a:p>
            <a:pPr>
              <a:lnSpc>
                <a:spcPct val="80000"/>
              </a:lnSpc>
              <a:buFontTx/>
              <a:buNone/>
            </a:pPr>
            <a:r>
              <a:rPr lang="en-US" sz="2400" dirty="0">
                <a:solidFill>
                  <a:srgbClr val="9900CC"/>
                </a:solidFill>
              </a:rPr>
              <a:t>	</a:t>
            </a:r>
            <a:r>
              <a:rPr lang="en-US" sz="2400" dirty="0" err="1">
                <a:solidFill>
                  <a:srgbClr val="FF0000"/>
                </a:solidFill>
              </a:rPr>
              <a:t>Pangea</a:t>
            </a:r>
            <a:r>
              <a:rPr lang="en-US" sz="2400" dirty="0">
                <a:solidFill>
                  <a:srgbClr val="FF0000"/>
                </a:solidFill>
              </a:rPr>
              <a:t> merged from </a:t>
            </a:r>
            <a:r>
              <a:rPr lang="en-US" sz="2400" dirty="0" err="1">
                <a:solidFill>
                  <a:srgbClr val="FF0000"/>
                </a:solidFill>
              </a:rPr>
              <a:t>Gondwana/Laurasia</a:t>
            </a:r>
            <a:r>
              <a:rPr lang="en-US" sz="2400" dirty="0">
                <a:solidFill>
                  <a:srgbClr val="FF0000"/>
                </a:solidFill>
              </a:rPr>
              <a:t>, then broke up</a:t>
            </a:r>
          </a:p>
          <a:p>
            <a:pPr>
              <a:lnSpc>
                <a:spcPct val="80000"/>
              </a:lnSpc>
              <a:buFontTx/>
              <a:buNone/>
            </a:pPr>
            <a:endParaRPr lang="en-US" sz="1800" dirty="0">
              <a:solidFill>
                <a:srgbClr val="FF0000"/>
              </a:solidFill>
            </a:endParaRPr>
          </a:p>
          <a:p>
            <a:pPr>
              <a:lnSpc>
                <a:spcPct val="80000"/>
              </a:lnSpc>
              <a:buFontTx/>
              <a:buNone/>
            </a:pPr>
            <a:endParaRPr lang="en-US" sz="1800" dirty="0">
              <a:solidFill>
                <a:srgbClr val="FF0000"/>
              </a:solidFill>
            </a:endParaRPr>
          </a:p>
        </p:txBody>
      </p:sp>
      <p:pic>
        <p:nvPicPr>
          <p:cNvPr id="4" name="Picture 3"/>
          <p:cNvPicPr>
            <a:picLocks noChangeAspect="1"/>
          </p:cNvPicPr>
          <p:nvPr/>
        </p:nvPicPr>
        <p:blipFill>
          <a:blip r:embed="rId2"/>
          <a:stretch>
            <a:fillRect/>
          </a:stretch>
        </p:blipFill>
        <p:spPr>
          <a:xfrm>
            <a:off x="3354992" y="3200400"/>
            <a:ext cx="5789008" cy="3657600"/>
          </a:xfrm>
          <a:prstGeom prst="rect">
            <a:avLst/>
          </a:prstGeom>
        </p:spPr>
      </p:pic>
      <p:pic>
        <p:nvPicPr>
          <p:cNvPr id="5" name="Picture 4"/>
          <p:cNvPicPr>
            <a:picLocks noChangeAspect="1"/>
          </p:cNvPicPr>
          <p:nvPr/>
        </p:nvPicPr>
        <p:blipFill>
          <a:blip r:embed="rId3"/>
          <a:stretch>
            <a:fillRect/>
          </a:stretch>
        </p:blipFill>
        <p:spPr>
          <a:xfrm>
            <a:off x="0" y="3429000"/>
            <a:ext cx="3213100" cy="3187700"/>
          </a:xfrm>
          <a:prstGeom prst="rect">
            <a:avLst/>
          </a:prstGeom>
        </p:spPr>
      </p:pic>
      <p:sp>
        <p:nvSpPr>
          <p:cNvPr id="6" name="Rectangle 5"/>
          <p:cNvSpPr/>
          <p:nvPr/>
        </p:nvSpPr>
        <p:spPr>
          <a:xfrm>
            <a:off x="0" y="6519446"/>
            <a:ext cx="1750099" cy="338554"/>
          </a:xfrm>
          <a:prstGeom prst="rect">
            <a:avLst/>
          </a:prstGeom>
        </p:spPr>
        <p:txBody>
          <a:bodyPr wrap="none">
            <a:spAutoFit/>
          </a:bodyPr>
          <a:lstStyle/>
          <a:p>
            <a:r>
              <a:rPr lang="en-US" sz="1600" dirty="0" err="1">
                <a:solidFill>
                  <a:srgbClr val="660066"/>
                </a:solidFill>
              </a:rPr>
              <a:t>www.fossils.me.uk</a:t>
            </a:r>
            <a:endParaRPr lang="en-US" sz="1600" dirty="0">
              <a:solidFill>
                <a:srgbClr val="660066"/>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3276600"/>
            <a:ext cx="3178396" cy="1981200"/>
          </a:xfrm>
          <a:prstGeom prst="rect">
            <a:avLst/>
          </a:prstGeom>
        </p:spPr>
      </p:pic>
      <p:sp>
        <p:nvSpPr>
          <p:cNvPr id="78850" name="Rectangle 2"/>
          <p:cNvSpPr>
            <a:spLocks noGrp="1" noChangeArrowheads="1"/>
          </p:cNvSpPr>
          <p:nvPr>
            <p:ph type="title"/>
          </p:nvPr>
        </p:nvSpPr>
        <p:spPr>
          <a:xfrm>
            <a:off x="457200" y="-152400"/>
            <a:ext cx="8229600" cy="1143000"/>
          </a:xfrm>
        </p:spPr>
        <p:txBody>
          <a:bodyPr/>
          <a:lstStyle/>
          <a:p>
            <a:r>
              <a:rPr lang="en-US" b="1">
                <a:solidFill>
                  <a:srgbClr val="0000FF"/>
                </a:solidFill>
              </a:rPr>
              <a:t>Historic Climate</a:t>
            </a:r>
            <a:endParaRPr lang="en-US">
              <a:solidFill>
                <a:srgbClr val="000000"/>
              </a:solidFill>
            </a:endParaRPr>
          </a:p>
        </p:txBody>
      </p:sp>
      <p:sp>
        <p:nvSpPr>
          <p:cNvPr id="78851" name="Rectangle 3"/>
          <p:cNvSpPr>
            <a:spLocks noGrp="1" noChangeArrowheads="1"/>
          </p:cNvSpPr>
          <p:nvPr>
            <p:ph type="body" idx="1"/>
          </p:nvPr>
        </p:nvSpPr>
        <p:spPr>
          <a:xfrm>
            <a:off x="457200" y="762000"/>
            <a:ext cx="8229600" cy="2743200"/>
          </a:xfrm>
        </p:spPr>
        <p:txBody>
          <a:bodyPr/>
          <a:lstStyle/>
          <a:p>
            <a:pPr>
              <a:lnSpc>
                <a:spcPct val="80000"/>
              </a:lnSpc>
              <a:buFontTx/>
              <a:buNone/>
            </a:pPr>
            <a:r>
              <a:rPr lang="en-US" sz="2400" dirty="0">
                <a:solidFill>
                  <a:srgbClr val="9900CC"/>
                </a:solidFill>
              </a:rPr>
              <a:t>120-90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a:solidFill>
                  <a:srgbClr val="FF0000"/>
                </a:solidFill>
              </a:rPr>
              <a:t>Last ice-free globe</a:t>
            </a:r>
          </a:p>
          <a:p>
            <a:pPr>
              <a:lnSpc>
                <a:spcPct val="80000"/>
              </a:lnSpc>
              <a:buFontTx/>
              <a:buNone/>
            </a:pPr>
            <a:r>
              <a:rPr lang="en-US" sz="2400" dirty="0">
                <a:solidFill>
                  <a:srgbClr val="FF0000"/>
                </a:solidFill>
              </a:rPr>
              <a:t>	Sea levels 100-200 </a:t>
            </a:r>
            <a:r>
              <a:rPr lang="en-US" sz="2400" dirty="0" err="1">
                <a:solidFill>
                  <a:srgbClr val="FF0000"/>
                </a:solidFill>
              </a:rPr>
              <a:t>m</a:t>
            </a:r>
            <a:r>
              <a:rPr lang="en-US" sz="2400" dirty="0">
                <a:solidFill>
                  <a:srgbClr val="FF0000"/>
                </a:solidFill>
              </a:rPr>
              <a:t> higher than today </a:t>
            </a:r>
          </a:p>
          <a:p>
            <a:pPr>
              <a:lnSpc>
                <a:spcPct val="80000"/>
              </a:lnSpc>
              <a:buFontTx/>
              <a:buNone/>
            </a:pPr>
            <a:r>
              <a:rPr lang="en-US" sz="2400" dirty="0">
                <a:solidFill>
                  <a:srgbClr val="FF0000"/>
                </a:solidFill>
              </a:rPr>
              <a:t>	20% of coast covered with water</a:t>
            </a:r>
            <a:endParaRPr lang="en-US" sz="2400" dirty="0">
              <a:solidFill>
                <a:srgbClr val="9900CC"/>
              </a:solidFill>
            </a:endParaRPr>
          </a:p>
          <a:p>
            <a:pPr>
              <a:lnSpc>
                <a:spcPct val="80000"/>
              </a:lnSpc>
              <a:buFontTx/>
              <a:buNone/>
            </a:pPr>
            <a:r>
              <a:rPr lang="en-US" sz="2400" dirty="0">
                <a:solidFill>
                  <a:srgbClr val="9900CC"/>
                </a:solidFill>
              </a:rPr>
              <a:t>65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a:solidFill>
                  <a:srgbClr val="FF0000"/>
                </a:solidFill>
              </a:rPr>
              <a:t>K-T (Cretaceous-Tertiary) extinction due to 10-km asteroid </a:t>
            </a:r>
          </a:p>
          <a:p>
            <a:pPr>
              <a:lnSpc>
                <a:spcPct val="80000"/>
              </a:lnSpc>
              <a:buFontTx/>
              <a:buNone/>
            </a:pPr>
            <a:endParaRPr lang="en-US" sz="1800" dirty="0">
              <a:solidFill>
                <a:srgbClr val="FF0000"/>
              </a:solidFill>
            </a:endParaRPr>
          </a:p>
          <a:p>
            <a:pPr>
              <a:lnSpc>
                <a:spcPct val="80000"/>
              </a:lnSpc>
              <a:buFontTx/>
              <a:buNone/>
            </a:pPr>
            <a:endParaRPr lang="en-US" sz="1800" dirty="0">
              <a:solidFill>
                <a:srgbClr val="FF0000"/>
              </a:solidFill>
            </a:endParaRPr>
          </a:p>
        </p:txBody>
      </p:sp>
      <p:pic>
        <p:nvPicPr>
          <p:cNvPr id="4" name="Picture 3"/>
          <p:cNvPicPr>
            <a:picLocks noChangeAspect="1"/>
          </p:cNvPicPr>
          <p:nvPr/>
        </p:nvPicPr>
        <p:blipFill>
          <a:blip r:embed="rId3"/>
          <a:stretch>
            <a:fillRect/>
          </a:stretch>
        </p:blipFill>
        <p:spPr>
          <a:xfrm>
            <a:off x="3354992" y="3200400"/>
            <a:ext cx="5789008" cy="3657600"/>
          </a:xfrm>
          <a:prstGeom prst="rect">
            <a:avLst/>
          </a:prstGeom>
        </p:spPr>
      </p:pic>
      <p:sp>
        <p:nvSpPr>
          <p:cNvPr id="6" name="Rectangle 5"/>
          <p:cNvSpPr/>
          <p:nvPr/>
        </p:nvSpPr>
        <p:spPr>
          <a:xfrm>
            <a:off x="0" y="4953000"/>
            <a:ext cx="1859904" cy="338554"/>
          </a:xfrm>
          <a:prstGeom prst="rect">
            <a:avLst/>
          </a:prstGeom>
        </p:spPr>
        <p:txBody>
          <a:bodyPr wrap="none">
            <a:spAutoFit/>
          </a:bodyPr>
          <a:lstStyle/>
          <a:p>
            <a:r>
              <a:rPr lang="en-US" sz="1600" dirty="0" err="1">
                <a:solidFill>
                  <a:srgbClr val="660066"/>
                </a:solidFill>
              </a:rPr>
              <a:t>News.softpedia.com</a:t>
            </a:r>
            <a:endParaRPr lang="en-US" sz="1600" dirty="0">
              <a:solidFill>
                <a:srgbClr val="66006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0"/>
            <a:ext cx="9144000" cy="1143000"/>
          </a:xfrm>
        </p:spPr>
        <p:txBody>
          <a:bodyPr/>
          <a:lstStyle/>
          <a:p>
            <a:r>
              <a:rPr lang="en-US" sz="4000" b="1" dirty="0">
                <a:solidFill>
                  <a:srgbClr val="0000FF"/>
                </a:solidFill>
              </a:rPr>
              <a:t>The Real Reasons For Dinosaur Extinction</a:t>
            </a:r>
            <a:endParaRPr lang="en-US" sz="4000" dirty="0">
              <a:solidFill>
                <a:srgbClr val="000000"/>
              </a:solidFill>
            </a:endParaRPr>
          </a:p>
        </p:txBody>
      </p:sp>
      <p:pic>
        <p:nvPicPr>
          <p:cNvPr id="8" name="Picture 7"/>
          <p:cNvPicPr>
            <a:picLocks noChangeAspect="1"/>
          </p:cNvPicPr>
          <p:nvPr/>
        </p:nvPicPr>
        <p:blipFill>
          <a:blip r:embed="rId2"/>
          <a:stretch>
            <a:fillRect/>
          </a:stretch>
        </p:blipFill>
        <p:spPr>
          <a:xfrm>
            <a:off x="5181600" y="1371600"/>
            <a:ext cx="3733800" cy="4856976"/>
          </a:xfrm>
          <a:prstGeom prst="rect">
            <a:avLst/>
          </a:prstGeom>
        </p:spPr>
      </p:pic>
      <p:sp>
        <p:nvSpPr>
          <p:cNvPr id="9" name="Rectangle 8"/>
          <p:cNvSpPr/>
          <p:nvPr/>
        </p:nvSpPr>
        <p:spPr>
          <a:xfrm>
            <a:off x="7696200" y="5943600"/>
            <a:ext cx="1215898" cy="338554"/>
          </a:xfrm>
          <a:prstGeom prst="rect">
            <a:avLst/>
          </a:prstGeom>
        </p:spPr>
        <p:txBody>
          <a:bodyPr wrap="none">
            <a:spAutoFit/>
          </a:bodyPr>
          <a:lstStyle/>
          <a:p>
            <a:r>
              <a:rPr lang="en-US" sz="1600" dirty="0">
                <a:solidFill>
                  <a:srgbClr val="660066"/>
                </a:solidFill>
              </a:rPr>
              <a:t>Gary Larson</a:t>
            </a:r>
          </a:p>
        </p:txBody>
      </p:sp>
      <p:pic>
        <p:nvPicPr>
          <p:cNvPr id="11" name="Picture 10"/>
          <p:cNvPicPr>
            <a:picLocks noChangeAspect="1"/>
          </p:cNvPicPr>
          <p:nvPr/>
        </p:nvPicPr>
        <p:blipFill>
          <a:blip r:embed="rId3"/>
          <a:stretch>
            <a:fillRect/>
          </a:stretch>
        </p:blipFill>
        <p:spPr>
          <a:xfrm>
            <a:off x="0" y="2514600"/>
            <a:ext cx="5217011" cy="2514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152400"/>
            <a:ext cx="8229600" cy="1143000"/>
          </a:xfrm>
        </p:spPr>
        <p:txBody>
          <a:bodyPr/>
          <a:lstStyle/>
          <a:p>
            <a:r>
              <a:rPr lang="en-US" b="1">
                <a:solidFill>
                  <a:srgbClr val="0000FF"/>
                </a:solidFill>
              </a:rPr>
              <a:t>Historic Climate</a:t>
            </a:r>
            <a:endParaRPr lang="en-US">
              <a:solidFill>
                <a:srgbClr val="000000"/>
              </a:solidFill>
            </a:endParaRPr>
          </a:p>
        </p:txBody>
      </p:sp>
      <p:sp>
        <p:nvSpPr>
          <p:cNvPr id="79875" name="Rectangle 3"/>
          <p:cNvSpPr>
            <a:spLocks noGrp="1" noChangeArrowheads="1"/>
          </p:cNvSpPr>
          <p:nvPr>
            <p:ph type="body" idx="1"/>
          </p:nvPr>
        </p:nvSpPr>
        <p:spPr>
          <a:xfrm>
            <a:off x="228600" y="914400"/>
            <a:ext cx="8763000" cy="2362200"/>
          </a:xfrm>
        </p:spPr>
        <p:txBody>
          <a:bodyPr/>
          <a:lstStyle/>
          <a:p>
            <a:pPr>
              <a:lnSpc>
                <a:spcPct val="80000"/>
              </a:lnSpc>
              <a:buFontTx/>
              <a:buNone/>
            </a:pPr>
            <a:r>
              <a:rPr lang="en-US" sz="2400" dirty="0">
                <a:solidFill>
                  <a:srgbClr val="9900CC"/>
                </a:solidFill>
              </a:rPr>
              <a:t>55-53 </a:t>
            </a:r>
            <a:r>
              <a:rPr lang="en-US" sz="2400" dirty="0" err="1">
                <a:solidFill>
                  <a:srgbClr val="9900CC"/>
                </a:solidFill>
              </a:rPr>
              <a:t>mya</a:t>
            </a:r>
            <a:endParaRPr lang="en-US" sz="2400" dirty="0">
              <a:solidFill>
                <a:srgbClr val="FF0000"/>
              </a:solidFill>
            </a:endParaRPr>
          </a:p>
          <a:p>
            <a:pPr>
              <a:lnSpc>
                <a:spcPct val="80000"/>
              </a:lnSpc>
              <a:buFontTx/>
              <a:buNone/>
            </a:pPr>
            <a:r>
              <a:rPr lang="en-US" sz="2400" baseline="-25000" dirty="0">
                <a:solidFill>
                  <a:srgbClr val="FF0000"/>
                </a:solidFill>
              </a:rPr>
              <a:t>	</a:t>
            </a:r>
            <a:r>
              <a:rPr lang="en-US" sz="2400" dirty="0">
                <a:solidFill>
                  <a:srgbClr val="FF0000"/>
                </a:solidFill>
              </a:rPr>
              <a:t>Tectonic activity temporarily increased volcanism and CO</a:t>
            </a:r>
            <a:r>
              <a:rPr lang="en-US" sz="2400" baseline="-25000" dirty="0">
                <a:solidFill>
                  <a:srgbClr val="FF0000"/>
                </a:solidFill>
              </a:rPr>
              <a:t>2</a:t>
            </a:r>
            <a:r>
              <a:rPr lang="en-US" sz="2400" dirty="0">
                <a:solidFill>
                  <a:srgbClr val="FF0000"/>
                </a:solidFill>
              </a:rPr>
              <a:t> and separated Norway/Greenland, opening Norwegian-Greenland Sea</a:t>
            </a:r>
          </a:p>
          <a:p>
            <a:pPr>
              <a:lnSpc>
                <a:spcPct val="80000"/>
              </a:lnSpc>
              <a:buFontTx/>
              <a:buNone/>
            </a:pPr>
            <a:r>
              <a:rPr lang="en-US" sz="2400" baseline="-25000" dirty="0">
                <a:solidFill>
                  <a:srgbClr val="FF0000"/>
                </a:solidFill>
              </a:rPr>
              <a:t>	</a:t>
            </a:r>
            <a:endParaRPr lang="en-US" sz="2400" dirty="0">
              <a:solidFill>
                <a:srgbClr val="9900CC"/>
              </a:solidFill>
            </a:endParaRPr>
          </a:p>
          <a:p>
            <a:pPr>
              <a:lnSpc>
                <a:spcPct val="80000"/>
              </a:lnSpc>
              <a:buFontTx/>
              <a:buNone/>
            </a:pPr>
            <a:r>
              <a:rPr lang="en-US" sz="2400" dirty="0">
                <a:solidFill>
                  <a:srgbClr val="9900CC"/>
                </a:solidFill>
              </a:rPr>
              <a:t>50-3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a:solidFill>
                  <a:srgbClr val="FF0000"/>
                </a:solidFill>
              </a:rPr>
              <a:t>Cooling trend; continents drift to high latitudes</a:t>
            </a:r>
          </a:p>
        </p:txBody>
      </p:sp>
      <p:pic>
        <p:nvPicPr>
          <p:cNvPr id="4" name="Picture 3"/>
          <p:cNvPicPr>
            <a:picLocks noChangeAspect="1"/>
          </p:cNvPicPr>
          <p:nvPr/>
        </p:nvPicPr>
        <p:blipFill>
          <a:blip r:embed="rId2"/>
          <a:stretch>
            <a:fillRect/>
          </a:stretch>
        </p:blipFill>
        <p:spPr>
          <a:xfrm>
            <a:off x="3354992" y="3200400"/>
            <a:ext cx="5789008" cy="3657600"/>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3505200"/>
            <a:ext cx="2906398" cy="2653541"/>
          </a:xfrm>
          <a:prstGeom prst="rect">
            <a:avLst/>
          </a:prstGeom>
        </p:spPr>
      </p:pic>
      <p:sp>
        <p:nvSpPr>
          <p:cNvPr id="6" name="Rectangle 5"/>
          <p:cNvSpPr/>
          <p:nvPr/>
        </p:nvSpPr>
        <p:spPr>
          <a:xfrm>
            <a:off x="228600" y="6248400"/>
            <a:ext cx="2027318" cy="338554"/>
          </a:xfrm>
          <a:prstGeom prst="rect">
            <a:avLst/>
          </a:prstGeom>
        </p:spPr>
        <p:txBody>
          <a:bodyPr wrap="none">
            <a:spAutoFit/>
          </a:bodyPr>
          <a:lstStyle/>
          <a:p>
            <a:r>
              <a:rPr lang="en-US" sz="1600" dirty="0" err="1">
                <a:solidFill>
                  <a:srgbClr val="660066"/>
                </a:solidFill>
              </a:rPr>
              <a:t>upload.wikimedia.org</a:t>
            </a:r>
            <a:endParaRPr lang="en-US" sz="1600" dirty="0">
              <a:solidFill>
                <a:srgbClr val="660066"/>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152400"/>
            <a:ext cx="8229600" cy="1143000"/>
          </a:xfrm>
        </p:spPr>
        <p:txBody>
          <a:bodyPr/>
          <a:lstStyle/>
          <a:p>
            <a:r>
              <a:rPr lang="en-US" b="1">
                <a:solidFill>
                  <a:srgbClr val="0000FF"/>
                </a:solidFill>
              </a:rPr>
              <a:t>Historic Climate</a:t>
            </a:r>
            <a:endParaRPr lang="en-US">
              <a:solidFill>
                <a:srgbClr val="000000"/>
              </a:solidFill>
            </a:endParaRPr>
          </a:p>
        </p:txBody>
      </p:sp>
      <p:sp>
        <p:nvSpPr>
          <p:cNvPr id="79875" name="Rectangle 3"/>
          <p:cNvSpPr>
            <a:spLocks noGrp="1" noChangeArrowheads="1"/>
          </p:cNvSpPr>
          <p:nvPr>
            <p:ph type="body" idx="1"/>
          </p:nvPr>
        </p:nvSpPr>
        <p:spPr>
          <a:xfrm>
            <a:off x="457200" y="914400"/>
            <a:ext cx="8534400" cy="2362200"/>
          </a:xfrm>
        </p:spPr>
        <p:txBody>
          <a:bodyPr/>
          <a:lstStyle/>
          <a:p>
            <a:pPr>
              <a:lnSpc>
                <a:spcPct val="80000"/>
              </a:lnSpc>
              <a:buFontTx/>
              <a:buNone/>
            </a:pPr>
            <a:r>
              <a:rPr lang="en-US" sz="2400" dirty="0">
                <a:solidFill>
                  <a:srgbClr val="9900CC"/>
                </a:solidFill>
              </a:rPr>
              <a:t>40-38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a:solidFill>
                  <a:srgbClr val="FF0000"/>
                </a:solidFill>
              </a:rPr>
              <a:t>Sharp cooling and extinctions</a:t>
            </a:r>
          </a:p>
          <a:p>
            <a:pPr>
              <a:lnSpc>
                <a:spcPct val="80000"/>
              </a:lnSpc>
              <a:buFontTx/>
              <a:buNone/>
            </a:pPr>
            <a:r>
              <a:rPr lang="en-US" sz="2400" dirty="0">
                <a:solidFill>
                  <a:srgbClr val="FF0000"/>
                </a:solidFill>
              </a:rPr>
              <a:t>	Antarctic became glaciated with West (10%) and East Ice Sheets </a:t>
            </a:r>
            <a:endParaRPr lang="en-US" sz="2400" dirty="0">
              <a:solidFill>
                <a:srgbClr val="9900CC"/>
              </a:solidFill>
            </a:endParaRPr>
          </a:p>
          <a:p>
            <a:pPr>
              <a:lnSpc>
                <a:spcPct val="80000"/>
              </a:lnSpc>
              <a:buFontTx/>
              <a:buNone/>
            </a:pPr>
            <a:r>
              <a:rPr lang="en-US" sz="2400" dirty="0">
                <a:solidFill>
                  <a:srgbClr val="9900CC"/>
                </a:solidFill>
              </a:rPr>
              <a:t>37-26 </a:t>
            </a:r>
            <a:r>
              <a:rPr lang="en-US" sz="2400" dirty="0" err="1">
                <a:solidFill>
                  <a:srgbClr val="9900CC"/>
                </a:solidFill>
              </a:rPr>
              <a:t>mya</a:t>
            </a:r>
            <a:endParaRPr lang="en-US" sz="2400" dirty="0">
              <a:solidFill>
                <a:srgbClr val="9900CC"/>
              </a:solidFill>
            </a:endParaRPr>
          </a:p>
          <a:p>
            <a:pPr>
              <a:lnSpc>
                <a:spcPct val="80000"/>
              </a:lnSpc>
              <a:buFontTx/>
              <a:buNone/>
            </a:pPr>
            <a:r>
              <a:rPr lang="en-US" sz="2400" dirty="0">
                <a:solidFill>
                  <a:srgbClr val="9900CC"/>
                </a:solidFill>
              </a:rPr>
              <a:t>	</a:t>
            </a:r>
            <a:r>
              <a:rPr lang="en-US" sz="2400" dirty="0">
                <a:solidFill>
                  <a:srgbClr val="FF0000"/>
                </a:solidFill>
              </a:rPr>
              <a:t>Cooling continued</a:t>
            </a:r>
          </a:p>
          <a:p>
            <a:pPr>
              <a:lnSpc>
                <a:spcPct val="80000"/>
              </a:lnSpc>
              <a:buFontTx/>
              <a:buNone/>
            </a:pPr>
            <a:r>
              <a:rPr lang="en-US" sz="2400" dirty="0">
                <a:solidFill>
                  <a:srgbClr val="FF0000"/>
                </a:solidFill>
              </a:rPr>
              <a:t>	Antarctic ice sheets expand</a:t>
            </a:r>
            <a:endParaRPr lang="en-US" sz="2000" dirty="0">
              <a:solidFill>
                <a:srgbClr val="FF0000"/>
              </a:solidFill>
            </a:endParaRPr>
          </a:p>
          <a:p>
            <a:pPr>
              <a:lnSpc>
                <a:spcPct val="80000"/>
              </a:lnSpc>
              <a:buFontTx/>
              <a:buNone/>
            </a:pPr>
            <a:endParaRPr lang="en-US" sz="2000" dirty="0">
              <a:solidFill>
                <a:srgbClr val="FF0000"/>
              </a:solidFill>
            </a:endParaRPr>
          </a:p>
        </p:txBody>
      </p:sp>
      <p:pic>
        <p:nvPicPr>
          <p:cNvPr id="4" name="Picture 3"/>
          <p:cNvPicPr>
            <a:picLocks noChangeAspect="1"/>
          </p:cNvPicPr>
          <p:nvPr/>
        </p:nvPicPr>
        <p:blipFill>
          <a:blip r:embed="rId2"/>
          <a:stretch>
            <a:fillRect/>
          </a:stretch>
        </p:blipFill>
        <p:spPr>
          <a:xfrm>
            <a:off x="3354992" y="3200400"/>
            <a:ext cx="5789008" cy="3657600"/>
          </a:xfrm>
          <a:prstGeom prst="rect">
            <a:avLst/>
          </a:prstGeom>
        </p:spPr>
      </p:pic>
      <p:pic>
        <p:nvPicPr>
          <p:cNvPr id="6" name="Picture 5"/>
          <p:cNvPicPr>
            <a:picLocks noChangeAspect="1"/>
          </p:cNvPicPr>
          <p:nvPr/>
        </p:nvPicPr>
        <p:blipFill>
          <a:blip r:embed="rId3"/>
          <a:stretch>
            <a:fillRect/>
          </a:stretch>
        </p:blipFill>
        <p:spPr>
          <a:xfrm>
            <a:off x="0" y="3581400"/>
            <a:ext cx="3269286" cy="3276600"/>
          </a:xfrm>
          <a:prstGeom prst="rect">
            <a:avLst/>
          </a:prstGeom>
        </p:spPr>
      </p:pic>
      <p:sp>
        <p:nvSpPr>
          <p:cNvPr id="7" name="Rectangle 6"/>
          <p:cNvSpPr/>
          <p:nvPr/>
        </p:nvSpPr>
        <p:spPr>
          <a:xfrm>
            <a:off x="0" y="6519446"/>
            <a:ext cx="1941858" cy="338554"/>
          </a:xfrm>
          <a:prstGeom prst="rect">
            <a:avLst/>
          </a:prstGeom>
        </p:spPr>
        <p:txBody>
          <a:bodyPr wrap="none">
            <a:spAutoFit/>
          </a:bodyPr>
          <a:lstStyle/>
          <a:p>
            <a:r>
              <a:rPr lang="en-US" sz="1600" dirty="0" err="1">
                <a:solidFill>
                  <a:srgbClr val="660066"/>
                </a:solidFill>
              </a:rPr>
              <a:t>www.seacoastnrg.org</a:t>
            </a:r>
            <a:endParaRPr lang="en-US" sz="1600" dirty="0">
              <a:solidFill>
                <a:srgbClr val="660066"/>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b="1">
                <a:solidFill>
                  <a:srgbClr val="0000FF"/>
                </a:solidFill>
                <a:ea typeface="ＭＳ Ｐゴシック" pitchFamily="65" charset="-128"/>
                <a:cs typeface="ＭＳ Ｐゴシック" pitchFamily="65" charset="-128"/>
              </a:rPr>
              <a:t>Ross-Sea Ice Shelf (1996) &amp; Icebergs in the Ross Sea (1999)</a:t>
            </a:r>
          </a:p>
        </p:txBody>
      </p:sp>
      <p:sp>
        <p:nvSpPr>
          <p:cNvPr id="31747" name="Text Box 3"/>
          <p:cNvSpPr txBox="1">
            <a:spLocks noChangeArrowheads="1"/>
          </p:cNvSpPr>
          <p:nvPr/>
        </p:nvSpPr>
        <p:spPr bwMode="auto">
          <a:xfrm>
            <a:off x="1220787" y="6491287"/>
            <a:ext cx="7923213" cy="366713"/>
          </a:xfrm>
          <a:prstGeom prst="rect">
            <a:avLst/>
          </a:prstGeom>
          <a:noFill/>
          <a:ln w="9525">
            <a:noFill/>
            <a:miter lim="800000"/>
            <a:headEnd/>
            <a:tailEnd/>
          </a:ln>
        </p:spPr>
        <p:txBody>
          <a:bodyPr wrap="none">
            <a:prstTxWarp prst="textNoShape">
              <a:avLst/>
            </a:prstTxWarp>
            <a:spAutoFit/>
          </a:bodyPr>
          <a:lstStyle/>
          <a:p>
            <a:r>
              <a:rPr lang="en-US" sz="1800" dirty="0">
                <a:solidFill>
                  <a:srgbClr val="993366"/>
                </a:solidFill>
              </a:rPr>
              <a:t>Michael Van </a:t>
            </a:r>
            <a:r>
              <a:rPr lang="en-US" sz="1800" dirty="0" err="1">
                <a:solidFill>
                  <a:srgbClr val="993366"/>
                </a:solidFill>
              </a:rPr>
              <a:t>Woert</a:t>
            </a:r>
            <a:r>
              <a:rPr lang="en-US" sz="1800" dirty="0">
                <a:solidFill>
                  <a:srgbClr val="993366"/>
                </a:solidFill>
              </a:rPr>
              <a:t>, NOAA NESDIS, ORA. Available from NOAA Central Library</a:t>
            </a:r>
          </a:p>
        </p:txBody>
      </p:sp>
      <p:pic>
        <p:nvPicPr>
          <p:cNvPr id="31748"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4800" y="2286000"/>
            <a:ext cx="4259263" cy="2763838"/>
          </a:xfrm>
          <a:prstGeom prst="rect">
            <a:avLst/>
          </a:prstGeom>
          <a:noFill/>
          <a:ln w="9525">
            <a:noFill/>
            <a:miter lim="800000"/>
            <a:headEnd/>
            <a:tailEnd/>
          </a:ln>
        </p:spPr>
      </p:pic>
      <p:pic>
        <p:nvPicPr>
          <p:cNvPr id="31749" name="Picture 5"/>
          <p:cNvPicPr>
            <a:picLocks noGrp="1" noChangeAspect="1" noChangeArrowheads="1"/>
          </p:cNvPicPr>
          <p:nvPr>
            <p:ph type="clipArt" sz="half" idx="2"/>
          </p:nvPr>
        </p:nvPicPr>
        <p:blipFill>
          <a:blip r:embed="rId3" cstate="screen">
            <a:extLst>
              <a:ext uri="{28A0092B-C50C-407E-A947-70E740481C1C}">
                <a14:useLocalDpi xmlns:a14="http://schemas.microsoft.com/office/drawing/2010/main"/>
              </a:ext>
            </a:extLst>
          </a:blip>
          <a:srcRect/>
          <a:stretch>
            <a:fillRect/>
          </a:stretch>
        </p:blipFill>
        <p:spPr>
          <a:xfrm>
            <a:off x="4648200" y="2286000"/>
            <a:ext cx="4251325" cy="2759075"/>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762000" y="0"/>
            <a:ext cx="7772400" cy="1143000"/>
          </a:xfrm>
        </p:spPr>
        <p:txBody>
          <a:bodyPr/>
          <a:lstStyle/>
          <a:p>
            <a:r>
              <a:rPr lang="en-US" b="1" dirty="0">
                <a:solidFill>
                  <a:srgbClr val="0000FF"/>
                </a:solidFill>
              </a:rPr>
              <a:t>Historic Climate</a:t>
            </a:r>
          </a:p>
        </p:txBody>
      </p:sp>
      <p:sp>
        <p:nvSpPr>
          <p:cNvPr id="80899" name="Rectangle 3"/>
          <p:cNvSpPr>
            <a:spLocks noChangeArrowheads="1"/>
          </p:cNvSpPr>
          <p:nvPr/>
        </p:nvSpPr>
        <p:spPr bwMode="auto">
          <a:xfrm>
            <a:off x="381000" y="914400"/>
            <a:ext cx="6457717" cy="2246769"/>
          </a:xfrm>
          <a:prstGeom prst="rect">
            <a:avLst/>
          </a:prstGeom>
          <a:noFill/>
          <a:ln w="9525">
            <a:noFill/>
            <a:miter lim="800000"/>
            <a:headEnd/>
            <a:tailEnd/>
          </a:ln>
          <a:effectLst/>
        </p:spPr>
        <p:txBody>
          <a:bodyPr wrap="none">
            <a:prstTxWarp prst="textNoShape">
              <a:avLst/>
            </a:prstTxWarp>
            <a:spAutoFit/>
          </a:bodyPr>
          <a:lstStyle/>
          <a:p>
            <a:pPr eaLnBrk="1" hangingPunct="1">
              <a:lnSpc>
                <a:spcPct val="80000"/>
              </a:lnSpc>
              <a:spcBef>
                <a:spcPct val="20000"/>
              </a:spcBef>
            </a:pPr>
            <a:r>
              <a:rPr lang="en-US" dirty="0">
                <a:solidFill>
                  <a:srgbClr val="9900CC"/>
                </a:solidFill>
              </a:rPr>
              <a:t>26-5 </a:t>
            </a:r>
            <a:r>
              <a:rPr lang="en-US" dirty="0" err="1">
                <a:solidFill>
                  <a:srgbClr val="9900CC"/>
                </a:solidFill>
              </a:rPr>
              <a:t>mya</a:t>
            </a:r>
            <a:endParaRPr lang="en-US" dirty="0">
              <a:solidFill>
                <a:srgbClr val="9900CC"/>
              </a:solidFill>
            </a:endParaRPr>
          </a:p>
          <a:p>
            <a:pPr eaLnBrk="1" hangingPunct="1">
              <a:lnSpc>
                <a:spcPct val="80000"/>
              </a:lnSpc>
              <a:spcBef>
                <a:spcPct val="20000"/>
              </a:spcBef>
            </a:pPr>
            <a:r>
              <a:rPr lang="en-US" dirty="0">
                <a:solidFill>
                  <a:srgbClr val="9900CC"/>
                </a:solidFill>
              </a:rPr>
              <a:t>	</a:t>
            </a:r>
            <a:r>
              <a:rPr lang="en-US" dirty="0">
                <a:solidFill>
                  <a:srgbClr val="FF0000"/>
                </a:solidFill>
              </a:rPr>
              <a:t>Temperatures stabilize</a:t>
            </a:r>
            <a:endParaRPr lang="en-US" dirty="0">
              <a:solidFill>
                <a:srgbClr val="9900CC"/>
              </a:solidFill>
            </a:endParaRPr>
          </a:p>
          <a:p>
            <a:pPr eaLnBrk="1" hangingPunct="1">
              <a:lnSpc>
                <a:spcPct val="80000"/>
              </a:lnSpc>
              <a:spcBef>
                <a:spcPct val="20000"/>
              </a:spcBef>
            </a:pPr>
            <a:r>
              <a:rPr lang="en-US" dirty="0">
                <a:solidFill>
                  <a:srgbClr val="9900CC"/>
                </a:solidFill>
              </a:rPr>
              <a:t>6-5 </a:t>
            </a:r>
            <a:r>
              <a:rPr lang="en-US" dirty="0" err="1">
                <a:solidFill>
                  <a:srgbClr val="9900CC"/>
                </a:solidFill>
              </a:rPr>
              <a:t>mya</a:t>
            </a:r>
            <a:endParaRPr lang="en-US" dirty="0">
              <a:solidFill>
                <a:srgbClr val="9900CC"/>
              </a:solidFill>
            </a:endParaRPr>
          </a:p>
          <a:p>
            <a:pPr eaLnBrk="1" hangingPunct="1">
              <a:lnSpc>
                <a:spcPct val="80000"/>
              </a:lnSpc>
              <a:spcBef>
                <a:spcPct val="20000"/>
              </a:spcBef>
            </a:pPr>
            <a:r>
              <a:rPr lang="en-US" dirty="0">
                <a:solidFill>
                  <a:srgbClr val="9900CC"/>
                </a:solidFill>
              </a:rPr>
              <a:t>	</a:t>
            </a:r>
            <a:r>
              <a:rPr lang="en-US" dirty="0">
                <a:solidFill>
                  <a:srgbClr val="FF0000"/>
                </a:solidFill>
              </a:rPr>
              <a:t>Arctic sea ice and Alaskan glaciers develop</a:t>
            </a:r>
            <a:endParaRPr lang="en-US" dirty="0">
              <a:solidFill>
                <a:srgbClr val="9900CC"/>
              </a:solidFill>
            </a:endParaRPr>
          </a:p>
          <a:p>
            <a:pPr eaLnBrk="1" hangingPunct="1">
              <a:lnSpc>
                <a:spcPct val="80000"/>
              </a:lnSpc>
              <a:spcBef>
                <a:spcPct val="20000"/>
              </a:spcBef>
            </a:pPr>
            <a:r>
              <a:rPr lang="en-US" dirty="0">
                <a:solidFill>
                  <a:srgbClr val="9900CC"/>
                </a:solidFill>
              </a:rPr>
              <a:t>4-2.4 </a:t>
            </a:r>
            <a:r>
              <a:rPr lang="en-US" dirty="0" err="1">
                <a:solidFill>
                  <a:srgbClr val="9900CC"/>
                </a:solidFill>
              </a:rPr>
              <a:t>mya</a:t>
            </a:r>
            <a:endParaRPr lang="en-US" dirty="0">
              <a:solidFill>
                <a:srgbClr val="9900CC"/>
              </a:solidFill>
            </a:endParaRPr>
          </a:p>
          <a:p>
            <a:pPr eaLnBrk="1" hangingPunct="1">
              <a:lnSpc>
                <a:spcPct val="80000"/>
              </a:lnSpc>
              <a:spcBef>
                <a:spcPct val="20000"/>
              </a:spcBef>
            </a:pPr>
            <a:r>
              <a:rPr lang="en-US" dirty="0">
                <a:solidFill>
                  <a:srgbClr val="9900CC"/>
                </a:solidFill>
              </a:rPr>
              <a:t>	</a:t>
            </a:r>
            <a:r>
              <a:rPr lang="en-US" dirty="0">
                <a:solidFill>
                  <a:srgbClr val="FF0000"/>
                </a:solidFill>
              </a:rPr>
              <a:t>Greenland ice sheet develops</a:t>
            </a:r>
            <a:endParaRPr lang="en-US" dirty="0">
              <a:solidFill>
                <a:srgbClr val="9900CC"/>
              </a:solidFill>
            </a:endParaRPr>
          </a:p>
        </p:txBody>
      </p:sp>
      <p:pic>
        <p:nvPicPr>
          <p:cNvPr id="4" name="Picture 3"/>
          <p:cNvPicPr>
            <a:picLocks noChangeAspect="1"/>
          </p:cNvPicPr>
          <p:nvPr/>
        </p:nvPicPr>
        <p:blipFill>
          <a:blip r:embed="rId2"/>
          <a:stretch>
            <a:fillRect/>
          </a:stretch>
        </p:blipFill>
        <p:spPr>
          <a:xfrm>
            <a:off x="4114800" y="3680460"/>
            <a:ext cx="5029200" cy="3177540"/>
          </a:xfrm>
          <a:prstGeom prst="rect">
            <a:avLst/>
          </a:prstGeom>
        </p:spPr>
      </p:pic>
      <p:pic>
        <p:nvPicPr>
          <p:cNvPr id="5" name="Picture 4"/>
          <p:cNvPicPr>
            <a:picLocks noChangeAspect="1"/>
          </p:cNvPicPr>
          <p:nvPr/>
        </p:nvPicPr>
        <p:blipFill>
          <a:blip r:embed="rId3"/>
          <a:stretch>
            <a:fillRect/>
          </a:stretch>
        </p:blipFill>
        <p:spPr>
          <a:xfrm>
            <a:off x="-1" y="3276600"/>
            <a:ext cx="4054415" cy="3581400"/>
          </a:xfrm>
          <a:prstGeom prst="rect">
            <a:avLst/>
          </a:prstGeom>
        </p:spPr>
      </p:pic>
      <p:sp>
        <p:nvSpPr>
          <p:cNvPr id="6" name="Rectangle 5"/>
          <p:cNvSpPr/>
          <p:nvPr/>
        </p:nvSpPr>
        <p:spPr>
          <a:xfrm>
            <a:off x="990600" y="6519446"/>
            <a:ext cx="1327707" cy="338554"/>
          </a:xfrm>
          <a:prstGeom prst="rect">
            <a:avLst/>
          </a:prstGeom>
        </p:spPr>
        <p:txBody>
          <a:bodyPr wrap="none">
            <a:spAutoFit/>
          </a:bodyPr>
          <a:lstStyle/>
          <a:p>
            <a:r>
              <a:rPr lang="en-US" sz="1600" dirty="0" err="1">
                <a:solidFill>
                  <a:srgbClr val="660066"/>
                </a:solidFill>
              </a:rPr>
              <a:t>www.ec.gc.ca</a:t>
            </a:r>
            <a:endParaRPr lang="en-US" sz="1600" dirty="0">
              <a:solidFill>
                <a:srgbClr val="660066"/>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52400" y="609600"/>
            <a:ext cx="8839200" cy="1143000"/>
          </a:xfrm>
        </p:spPr>
        <p:txBody>
          <a:bodyPr/>
          <a:lstStyle/>
          <a:p>
            <a:pPr eaLnBrk="1" hangingPunct="1"/>
            <a:r>
              <a:rPr lang="en-US" b="1">
                <a:solidFill>
                  <a:srgbClr val="0000FF"/>
                </a:solidFill>
                <a:ea typeface="ＭＳ Ｐゴシック" pitchFamily="65" charset="-128"/>
                <a:cs typeface="ＭＳ Ｐゴシック" pitchFamily="65" charset="-128"/>
              </a:rPr>
              <a:t>Sea Ice in Spring and Winter 1950, Near Alaska's North Slope</a:t>
            </a:r>
          </a:p>
        </p:txBody>
      </p:sp>
      <p:sp>
        <p:nvSpPr>
          <p:cNvPr id="30723" name="Text Box 3"/>
          <p:cNvSpPr txBox="1">
            <a:spLocks noChangeArrowheads="1"/>
          </p:cNvSpPr>
          <p:nvPr/>
        </p:nvSpPr>
        <p:spPr bwMode="auto">
          <a:xfrm>
            <a:off x="228600" y="5715000"/>
            <a:ext cx="8651875" cy="366713"/>
          </a:xfrm>
          <a:prstGeom prst="rect">
            <a:avLst/>
          </a:prstGeom>
          <a:noFill/>
          <a:ln w="9525">
            <a:noFill/>
            <a:miter lim="800000"/>
            <a:headEnd/>
            <a:tailEnd/>
          </a:ln>
        </p:spPr>
        <p:txBody>
          <a:bodyPr wrap="none">
            <a:prstTxWarp prst="textNoShape">
              <a:avLst/>
            </a:prstTxWarp>
            <a:spAutoFit/>
          </a:bodyPr>
          <a:lstStyle/>
          <a:p>
            <a:r>
              <a:rPr lang="en-US" sz="1800">
                <a:solidFill>
                  <a:srgbClr val="993366"/>
                </a:solidFill>
              </a:rPr>
              <a:t>Rear Admiral Harley D. Nygren, NOAA Corps (ret.), available from NOAA Central Library</a:t>
            </a:r>
          </a:p>
        </p:txBody>
      </p:sp>
      <p:pic>
        <p:nvPicPr>
          <p:cNvPr id="30724" name="Picture 4"/>
          <p:cNvPicPr>
            <a:picLocks noGrp="1" noChangeAspect="1" noChangeArrowheads="1"/>
          </p:cNvPicPr>
          <p:nvPr>
            <p:ph type="clipArt" sz="half" idx="2"/>
          </p:nvPr>
        </p:nvPicPr>
        <p:blipFill>
          <a:blip r:embed="rId2" cstate="screen">
            <a:extLst>
              <a:ext uri="{28A0092B-C50C-407E-A947-70E740481C1C}">
                <a14:useLocalDpi xmlns:a14="http://schemas.microsoft.com/office/drawing/2010/main"/>
              </a:ext>
            </a:extLst>
          </a:blip>
          <a:srcRect/>
          <a:stretch>
            <a:fillRect/>
          </a:stretch>
        </p:blipFill>
        <p:spPr>
          <a:xfrm>
            <a:off x="228600" y="2514600"/>
            <a:ext cx="4059238" cy="2728913"/>
          </a:xfrm>
        </p:spPr>
      </p:pic>
      <p:pic>
        <p:nvPicPr>
          <p:cNvPr id="30725"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2514600"/>
            <a:ext cx="4149725" cy="2719388"/>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685800" y="0"/>
            <a:ext cx="7772400" cy="1143000"/>
          </a:xfrm>
        </p:spPr>
        <p:txBody>
          <a:bodyPr/>
          <a:lstStyle/>
          <a:p>
            <a:pPr eaLnBrk="1" hangingPunct="1"/>
            <a:r>
              <a:rPr lang="en-US" b="1" dirty="0">
                <a:solidFill>
                  <a:srgbClr val="0000FF"/>
                </a:solidFill>
                <a:ea typeface="ＭＳ Ｐゴシック" pitchFamily="65" charset="-128"/>
                <a:cs typeface="ＭＳ Ｐゴシック" pitchFamily="65" charset="-128"/>
              </a:rPr>
              <a:t>Ice-Core Record</a:t>
            </a:r>
            <a:br>
              <a:rPr lang="en-US" b="1" dirty="0">
                <a:solidFill>
                  <a:srgbClr val="0000FF"/>
                </a:solidFill>
                <a:ea typeface="ＭＳ Ｐゴシック" pitchFamily="65" charset="-128"/>
                <a:cs typeface="ＭＳ Ｐゴシック" pitchFamily="65" charset="-128"/>
              </a:rPr>
            </a:br>
            <a:r>
              <a:rPr lang="en-US" sz="2400" dirty="0">
                <a:solidFill>
                  <a:srgbClr val="FF0A0E"/>
                </a:solidFill>
                <a:ea typeface="ＭＳ Ｐゴシック" pitchFamily="65" charset="-128"/>
                <a:cs typeface="ＭＳ Ｐゴシック" pitchFamily="65" charset="-128"/>
              </a:rPr>
              <a:t>Ice Ages Start 2.4 </a:t>
            </a:r>
            <a:r>
              <a:rPr lang="en-US" sz="2400" dirty="0" err="1">
                <a:solidFill>
                  <a:srgbClr val="FF0A0E"/>
                </a:solidFill>
                <a:ea typeface="ＭＳ Ｐゴシック" pitchFamily="65" charset="-128"/>
                <a:cs typeface="ＭＳ Ｐゴシック" pitchFamily="65" charset="-128"/>
              </a:rPr>
              <a:t>mya</a:t>
            </a:r>
            <a:endParaRPr lang="en-US" sz="2400" dirty="0">
              <a:solidFill>
                <a:srgbClr val="FF0A0E"/>
              </a:solidFill>
              <a:ea typeface="ＭＳ Ｐゴシック" pitchFamily="65" charset="-128"/>
              <a:cs typeface="ＭＳ Ｐゴシック" pitchFamily="65" charset="-128"/>
            </a:endParaRPr>
          </a:p>
        </p:txBody>
      </p:sp>
      <p:graphicFrame>
        <p:nvGraphicFramePr>
          <p:cNvPr id="33794" name="Object 2"/>
          <p:cNvGraphicFramePr>
            <a:graphicFrameLocks noChangeAspect="1"/>
          </p:cNvGraphicFramePr>
          <p:nvPr/>
        </p:nvGraphicFramePr>
        <p:xfrm>
          <a:off x="1066800" y="1295400"/>
          <a:ext cx="6992938" cy="4800600"/>
        </p:xfrm>
        <a:graphic>
          <a:graphicData uri="http://schemas.openxmlformats.org/presentationml/2006/ole">
            <mc:AlternateContent xmlns:mc="http://schemas.openxmlformats.org/markup-compatibility/2006">
              <mc:Choice xmlns:v="urn:schemas-microsoft-com:vml" Requires="v">
                <p:oleObj spid="_x0000_s35852" name="Document" r:id="rId3" imgW="4648200" imgH="3200400" progId="Word.Document.8">
                  <p:embed/>
                </p:oleObj>
              </mc:Choice>
              <mc:Fallback>
                <p:oleObj name="Document" r:id="rId3" imgW="4648200" imgH="3200400" progId="Word.Document.8">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295400"/>
                        <a:ext cx="6992938" cy="48006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3796" name="Text Box 4"/>
          <p:cNvSpPr txBox="1">
            <a:spLocks noChangeArrowheads="1"/>
          </p:cNvSpPr>
          <p:nvPr/>
        </p:nvSpPr>
        <p:spPr bwMode="auto">
          <a:xfrm>
            <a:off x="0" y="6519446"/>
            <a:ext cx="4648200" cy="338554"/>
          </a:xfrm>
          <a:prstGeom prst="rect">
            <a:avLst/>
          </a:prstGeom>
          <a:noFill/>
          <a:ln w="9525">
            <a:noFill/>
            <a:miter lim="800000"/>
            <a:headEnd/>
            <a:tailEnd/>
          </a:ln>
        </p:spPr>
        <p:txBody>
          <a:bodyPr wrap="square">
            <a:prstTxWarp prst="textNoShape">
              <a:avLst/>
            </a:prstTxWarp>
            <a:spAutoFit/>
          </a:bodyPr>
          <a:lstStyle/>
          <a:p>
            <a:r>
              <a:rPr lang="en-US" sz="1600" dirty="0" err="1">
                <a:solidFill>
                  <a:srgbClr val="993366"/>
                </a:solidFill>
              </a:rPr>
              <a:t>Jouzel</a:t>
            </a:r>
            <a:r>
              <a:rPr lang="en-US" sz="1600" dirty="0">
                <a:solidFill>
                  <a:srgbClr val="993366"/>
                </a:solidFill>
              </a:rPr>
              <a:t> et al. (1996); Petit et al. (1999)</a:t>
            </a:r>
          </a:p>
        </p:txBody>
      </p:sp>
      <p:sp>
        <p:nvSpPr>
          <p:cNvPr id="33797" name="Rectangle 5"/>
          <p:cNvSpPr>
            <a:spLocks noChangeArrowheads="1"/>
          </p:cNvSpPr>
          <p:nvPr/>
        </p:nvSpPr>
        <p:spPr bwMode="auto">
          <a:xfrm>
            <a:off x="1069975" y="2819400"/>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3798" name="Text Box 6"/>
          <p:cNvSpPr txBox="1">
            <a:spLocks noChangeArrowheads="1"/>
          </p:cNvSpPr>
          <p:nvPr/>
        </p:nvSpPr>
        <p:spPr bwMode="auto">
          <a:xfrm rot="-5400000">
            <a:off x="-624681" y="4053681"/>
            <a:ext cx="3535362" cy="457200"/>
          </a:xfrm>
          <a:prstGeom prst="rect">
            <a:avLst/>
          </a:prstGeom>
          <a:noFill/>
          <a:ln w="9525">
            <a:noFill/>
            <a:miter lim="800000"/>
            <a:headEnd/>
            <a:tailEnd/>
          </a:ln>
        </p:spPr>
        <p:txBody>
          <a:bodyPr wrap="none">
            <a:prstTxWarp prst="textNoShape">
              <a:avLst/>
            </a:prstTxWarp>
            <a:spAutoFit/>
          </a:bodyPr>
          <a:lstStyle/>
          <a:p>
            <a:pPr algn="ctr"/>
            <a:r>
              <a:rPr lang="en-US" dirty="0">
                <a:solidFill>
                  <a:srgbClr val="0202FF"/>
                </a:solidFill>
              </a:rPr>
              <a:t>Temperature deviation (</a:t>
            </a:r>
            <a:r>
              <a:rPr lang="en-US" baseline="30000" dirty="0" err="1">
                <a:solidFill>
                  <a:srgbClr val="0202FF"/>
                </a:solidFill>
              </a:rPr>
              <a:t>o</a:t>
            </a:r>
            <a:r>
              <a:rPr lang="en-US" dirty="0" err="1">
                <a:solidFill>
                  <a:srgbClr val="0202FF"/>
                </a:solidFill>
              </a:rPr>
              <a:t>C</a:t>
            </a:r>
            <a:r>
              <a:rPr lang="en-US" dirty="0">
                <a:solidFill>
                  <a:srgbClr val="0202FF"/>
                </a:solidFill>
              </a:rPr>
              <a:t>)</a:t>
            </a:r>
            <a:endParaRPr lang="en-US" sz="1600" dirty="0">
              <a:solidFill>
                <a:srgbClr val="0202FF"/>
              </a:solidFill>
            </a:endParaRPr>
          </a:p>
        </p:txBody>
      </p:sp>
      <p:sp>
        <p:nvSpPr>
          <p:cNvPr id="33799" name="Rectangle 7"/>
          <p:cNvSpPr>
            <a:spLocks noChangeArrowheads="1"/>
          </p:cNvSpPr>
          <p:nvPr/>
        </p:nvSpPr>
        <p:spPr bwMode="auto">
          <a:xfrm flipH="1">
            <a:off x="7696200" y="1066800"/>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3800" name="Text Box 8"/>
          <p:cNvSpPr txBox="1">
            <a:spLocks noChangeArrowheads="1"/>
          </p:cNvSpPr>
          <p:nvPr/>
        </p:nvSpPr>
        <p:spPr bwMode="auto">
          <a:xfrm rot="5400000" flipH="1">
            <a:off x="5762625" y="2238375"/>
            <a:ext cx="4476750" cy="457200"/>
          </a:xfrm>
          <a:prstGeom prst="rect">
            <a:avLst/>
          </a:prstGeom>
          <a:noFill/>
          <a:ln w="9525">
            <a:noFill/>
            <a:miter lim="800000"/>
            <a:headEnd/>
            <a:tailEnd/>
          </a:ln>
        </p:spPr>
        <p:txBody>
          <a:bodyPr wrap="none">
            <a:prstTxWarp prst="textNoShape">
              <a:avLst/>
            </a:prstTxWarp>
            <a:spAutoFit/>
          </a:bodyPr>
          <a:lstStyle/>
          <a:p>
            <a:pPr algn="ctr"/>
            <a:r>
              <a:rPr lang="en-US" dirty="0">
                <a:solidFill>
                  <a:srgbClr val="0202FF"/>
                </a:solidFill>
              </a:rPr>
              <a:t>CH</a:t>
            </a:r>
            <a:r>
              <a:rPr lang="en-US" baseline="-25000" dirty="0">
                <a:solidFill>
                  <a:srgbClr val="0202FF"/>
                </a:solidFill>
              </a:rPr>
              <a:t>4</a:t>
            </a:r>
            <a:r>
              <a:rPr lang="en-US" dirty="0">
                <a:solidFill>
                  <a:srgbClr val="0202FF"/>
                </a:solidFill>
              </a:rPr>
              <a:t>(g) (</a:t>
            </a:r>
            <a:r>
              <a:rPr lang="en-US" dirty="0" err="1">
                <a:solidFill>
                  <a:srgbClr val="0202FF"/>
                </a:solidFill>
              </a:rPr>
              <a:t>ppbv</a:t>
            </a:r>
            <a:r>
              <a:rPr lang="en-US" dirty="0">
                <a:solidFill>
                  <a:srgbClr val="0202FF"/>
                </a:solidFill>
              </a:rPr>
              <a:t>)  and CO</a:t>
            </a:r>
            <a:r>
              <a:rPr lang="en-US" baseline="-25000" dirty="0">
                <a:solidFill>
                  <a:srgbClr val="0202FF"/>
                </a:solidFill>
              </a:rPr>
              <a:t>2</a:t>
            </a:r>
            <a:r>
              <a:rPr lang="en-US" dirty="0">
                <a:solidFill>
                  <a:srgbClr val="0202FF"/>
                </a:solidFill>
              </a:rPr>
              <a:t>(g) (</a:t>
            </a:r>
            <a:r>
              <a:rPr lang="en-US" dirty="0" err="1">
                <a:solidFill>
                  <a:srgbClr val="0202FF"/>
                </a:solidFill>
              </a:rPr>
              <a:t>ppmv</a:t>
            </a:r>
            <a:r>
              <a:rPr lang="en-US" dirty="0">
                <a:solidFill>
                  <a:srgbClr val="0202FF"/>
                </a:solidFill>
              </a:rPr>
              <a:t>)</a:t>
            </a:r>
            <a:endParaRPr lang="en-US" sz="1400" dirty="0">
              <a:solidFill>
                <a:srgbClr val="0202FF"/>
              </a:solidFill>
            </a:endParaRPr>
          </a:p>
        </p:txBody>
      </p:sp>
      <p:sp>
        <p:nvSpPr>
          <p:cNvPr id="9" name="Text Box 8"/>
          <p:cNvSpPr txBox="1">
            <a:spLocks noChangeArrowheads="1"/>
          </p:cNvSpPr>
          <p:nvPr/>
        </p:nvSpPr>
        <p:spPr bwMode="auto">
          <a:xfrm>
            <a:off x="7234237" y="6400800"/>
            <a:ext cx="1909763" cy="457200"/>
          </a:xfrm>
          <a:prstGeom prst="rect">
            <a:avLst/>
          </a:prstGeom>
          <a:noFill/>
          <a:ln w="9525">
            <a:noFill/>
            <a:miter lim="800000"/>
            <a:headEnd/>
            <a:tailEnd/>
          </a:ln>
        </p:spPr>
        <p:txBody>
          <a:bodyPr>
            <a:prstTxWarp prst="textNoShape">
              <a:avLst/>
            </a:prstTxWarp>
            <a:spAutoFit/>
          </a:bodyPr>
          <a:lstStyle/>
          <a:p>
            <a:r>
              <a:rPr lang="en-US" dirty="0">
                <a:solidFill>
                  <a:srgbClr val="993366"/>
                </a:solidFill>
              </a:rPr>
              <a:t>Figure 12.20</a:t>
            </a:r>
            <a:endParaRPr lang="en-US" sz="1800" dirty="0">
              <a:solidFill>
                <a:srgbClr val="993366"/>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09600" y="228600"/>
            <a:ext cx="7772400" cy="1143000"/>
          </a:xfrm>
        </p:spPr>
        <p:txBody>
          <a:bodyPr/>
          <a:lstStyle/>
          <a:p>
            <a:r>
              <a:rPr lang="en-US" b="1">
                <a:solidFill>
                  <a:srgbClr val="0000FF"/>
                </a:solidFill>
              </a:rPr>
              <a:t>Milankovitch Cycles</a:t>
            </a:r>
          </a:p>
        </p:txBody>
      </p:sp>
      <p:sp>
        <p:nvSpPr>
          <p:cNvPr id="64515" name="Rectangle 3"/>
          <p:cNvSpPr>
            <a:spLocks noChangeArrowheads="1"/>
          </p:cNvSpPr>
          <p:nvPr/>
        </p:nvSpPr>
        <p:spPr bwMode="auto">
          <a:xfrm>
            <a:off x="304800" y="1219200"/>
            <a:ext cx="8458200" cy="1406525"/>
          </a:xfrm>
          <a:prstGeom prst="rect">
            <a:avLst/>
          </a:prstGeom>
          <a:noFill/>
          <a:ln w="9525">
            <a:noFill/>
            <a:miter lim="800000"/>
            <a:headEnd/>
            <a:tailEnd/>
          </a:ln>
          <a:effectLst/>
        </p:spPr>
        <p:txBody>
          <a:bodyPr>
            <a:prstTxWarp prst="textNoShape">
              <a:avLst/>
            </a:prstTxWarp>
            <a:spAutoFit/>
          </a:bodyPr>
          <a:lstStyle/>
          <a:p>
            <a:pPr algn="ctr" eaLnBrk="1" hangingPunct="1">
              <a:lnSpc>
                <a:spcPct val="80000"/>
              </a:lnSpc>
              <a:spcBef>
                <a:spcPct val="20000"/>
              </a:spcBef>
            </a:pPr>
            <a:r>
              <a:rPr lang="en-US">
                <a:solidFill>
                  <a:srgbClr val="9900CC"/>
                </a:solidFill>
              </a:rPr>
              <a:t>Milutin Milankovitch, Astronomer (1879-1958)</a:t>
            </a:r>
          </a:p>
          <a:p>
            <a:pPr algn="ctr" eaLnBrk="1" hangingPunct="1">
              <a:lnSpc>
                <a:spcPct val="80000"/>
              </a:lnSpc>
              <a:spcBef>
                <a:spcPct val="20000"/>
              </a:spcBef>
            </a:pPr>
            <a:endParaRPr lang="en-US">
              <a:solidFill>
                <a:srgbClr val="9900CC"/>
              </a:solidFill>
            </a:endParaRPr>
          </a:p>
          <a:p>
            <a:pPr algn="ctr" eaLnBrk="1" hangingPunct="1">
              <a:lnSpc>
                <a:spcPct val="80000"/>
              </a:lnSpc>
              <a:spcBef>
                <a:spcPct val="20000"/>
              </a:spcBef>
            </a:pPr>
            <a:r>
              <a:rPr lang="en-US">
                <a:solidFill>
                  <a:srgbClr val="187534"/>
                </a:solidFill>
              </a:rPr>
              <a:t>Natural temperature oscillations caused by gravitational attraction between Earth and other planets</a:t>
            </a:r>
            <a:endParaRPr lang="en-US">
              <a:solidFill>
                <a:srgbClr val="9900CC"/>
              </a:solidFill>
            </a:endParaRPr>
          </a:p>
        </p:txBody>
      </p:sp>
      <p:sp>
        <p:nvSpPr>
          <p:cNvPr id="64516" name="Rectangle 4"/>
          <p:cNvSpPr>
            <a:spLocks noChangeArrowheads="1"/>
          </p:cNvSpPr>
          <p:nvPr/>
        </p:nvSpPr>
        <p:spPr bwMode="auto">
          <a:xfrm>
            <a:off x="381000" y="3352800"/>
            <a:ext cx="8340725" cy="19177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FF0000"/>
                </a:solidFill>
              </a:rPr>
              <a:t>Eccentricity of orbit around sun - period of about 100,000 years</a:t>
            </a:r>
          </a:p>
          <a:p>
            <a:pPr eaLnBrk="1" hangingPunct="1"/>
            <a:endParaRPr lang="en-US">
              <a:solidFill>
                <a:srgbClr val="FF0000"/>
              </a:solidFill>
            </a:endParaRPr>
          </a:p>
          <a:p>
            <a:pPr eaLnBrk="1" hangingPunct="1"/>
            <a:r>
              <a:rPr lang="en-US">
                <a:solidFill>
                  <a:srgbClr val="FF0000"/>
                </a:solidFill>
              </a:rPr>
              <a:t>Obliquity of Earth’s axis - period of about 41,000 years</a:t>
            </a:r>
          </a:p>
          <a:p>
            <a:pPr eaLnBrk="1" hangingPunct="1"/>
            <a:endParaRPr lang="en-US">
              <a:solidFill>
                <a:srgbClr val="FF0000"/>
              </a:solidFill>
            </a:endParaRPr>
          </a:p>
          <a:p>
            <a:pPr eaLnBrk="1" hangingPunct="1"/>
            <a:r>
              <a:rPr lang="en-US">
                <a:solidFill>
                  <a:srgbClr val="FF0000"/>
                </a:solidFill>
              </a:rPr>
              <a:t>Precession (wobble) of Earth’s axis - period of about 22,000 years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28600" y="228600"/>
            <a:ext cx="8610600" cy="1143000"/>
          </a:xfrm>
        </p:spPr>
        <p:txBody>
          <a:bodyPr/>
          <a:lstStyle/>
          <a:p>
            <a:r>
              <a:rPr lang="en-US" b="1" dirty="0">
                <a:solidFill>
                  <a:srgbClr val="0000FF"/>
                </a:solidFill>
              </a:rPr>
              <a:t>Orbit of the Earth Around the Sun</a:t>
            </a:r>
          </a:p>
        </p:txBody>
      </p:sp>
      <p:sp>
        <p:nvSpPr>
          <p:cNvPr id="54276" name="Text Box 4"/>
          <p:cNvSpPr txBox="1">
            <a:spLocks noChangeArrowheads="1"/>
          </p:cNvSpPr>
          <p:nvPr/>
        </p:nvSpPr>
        <p:spPr bwMode="auto">
          <a:xfrm>
            <a:off x="7554912" y="6400800"/>
            <a:ext cx="1589088"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993366"/>
                </a:solidFill>
              </a:rPr>
              <a:t>Figure 12.1</a:t>
            </a:r>
            <a:endParaRPr lang="en-US" sz="1800" dirty="0">
              <a:solidFill>
                <a:srgbClr val="993366"/>
              </a:solidFill>
            </a:endParaRPr>
          </a:p>
        </p:txBody>
      </p:sp>
      <p:pic>
        <p:nvPicPr>
          <p:cNvPr id="5" name="Picture 4"/>
          <p:cNvPicPr/>
          <p:nvPr/>
        </p:nvPicPr>
        <p:blipFill>
          <a:blip r:embed="rId2"/>
          <a:srcRect/>
          <a:stretch>
            <a:fillRect/>
          </a:stretch>
        </p:blipFill>
        <p:spPr bwMode="auto">
          <a:xfrm>
            <a:off x="533400" y="1676400"/>
            <a:ext cx="7797800" cy="37084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5800" y="228600"/>
            <a:ext cx="7772400" cy="1143000"/>
          </a:xfrm>
        </p:spPr>
        <p:txBody>
          <a:bodyPr/>
          <a:lstStyle/>
          <a:p>
            <a:r>
              <a:rPr lang="en-US" b="1">
                <a:solidFill>
                  <a:srgbClr val="0000FF"/>
                </a:solidFill>
              </a:rPr>
              <a:t>Earth's Orbit During High and Low Eccentricity</a:t>
            </a:r>
          </a:p>
        </p:txBody>
      </p:sp>
      <p:sp>
        <p:nvSpPr>
          <p:cNvPr id="66565" name="Rectangle 5"/>
          <p:cNvSpPr>
            <a:spLocks noChangeArrowheads="1"/>
          </p:cNvSpPr>
          <p:nvPr/>
        </p:nvSpPr>
        <p:spPr bwMode="auto">
          <a:xfrm>
            <a:off x="4648200" y="1524000"/>
            <a:ext cx="4343400" cy="4191000"/>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6566" name="Text Box 6"/>
          <p:cNvSpPr txBox="1">
            <a:spLocks noChangeArrowheads="1"/>
          </p:cNvSpPr>
          <p:nvPr/>
        </p:nvSpPr>
        <p:spPr bwMode="auto">
          <a:xfrm>
            <a:off x="7315200" y="6400800"/>
            <a:ext cx="1828800" cy="457200"/>
          </a:xfrm>
          <a:prstGeom prst="rect">
            <a:avLst/>
          </a:prstGeom>
          <a:noFill/>
          <a:ln w="9525">
            <a:noFill/>
            <a:miter lim="800000"/>
            <a:headEnd/>
            <a:tailEnd/>
          </a:ln>
          <a:effectLst/>
        </p:spPr>
        <p:txBody>
          <a:bodyPr>
            <a:prstTxWarp prst="textNoShape">
              <a:avLst/>
            </a:prstTxWarp>
            <a:spAutoFit/>
          </a:bodyPr>
          <a:lstStyle/>
          <a:p>
            <a:r>
              <a:rPr lang="en-US" dirty="0">
                <a:solidFill>
                  <a:srgbClr val="993366"/>
                </a:solidFill>
              </a:rPr>
              <a:t>Figure 12.21</a:t>
            </a:r>
            <a:endParaRPr lang="en-US" sz="1800" dirty="0">
              <a:solidFill>
                <a:srgbClr val="993366"/>
              </a:solidFill>
            </a:endParaRPr>
          </a:p>
        </p:txBody>
      </p:sp>
      <p:pic>
        <p:nvPicPr>
          <p:cNvPr id="8" name="Picture 7"/>
          <p:cNvPicPr/>
          <p:nvPr/>
        </p:nvPicPr>
        <p:blipFill>
          <a:blip r:embed="rId2"/>
          <a:srcRect/>
          <a:stretch>
            <a:fillRect/>
          </a:stretch>
        </p:blipFill>
        <p:spPr bwMode="auto">
          <a:xfrm>
            <a:off x="457200" y="2057400"/>
            <a:ext cx="8001000" cy="3365500"/>
          </a:xfrm>
          <a:prstGeom prst="rect">
            <a:avLst/>
          </a:prstGeom>
          <a:noFill/>
          <a:ln w="9525">
            <a:noFill/>
            <a:miter lim="800000"/>
            <a:headEnd/>
            <a:tailEnd/>
          </a:ln>
        </p:spPr>
      </p:pic>
      <p:sp>
        <p:nvSpPr>
          <p:cNvPr id="66564" name="Text Box 4"/>
          <p:cNvSpPr txBox="1">
            <a:spLocks noChangeArrowheads="1"/>
          </p:cNvSpPr>
          <p:nvPr/>
        </p:nvSpPr>
        <p:spPr bwMode="auto">
          <a:xfrm>
            <a:off x="838200" y="5486400"/>
            <a:ext cx="7227309" cy="830997"/>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FF0A0E"/>
                </a:solidFill>
              </a:rPr>
              <a:t>Eccentricity </a:t>
            </a:r>
            <a:r>
              <a:rPr lang="en-US" i="1" dirty="0">
                <a:solidFill>
                  <a:srgbClr val="FF0A0E"/>
                </a:solidFill>
              </a:rPr>
              <a:t>= c</a:t>
            </a:r>
            <a:r>
              <a:rPr lang="en-US" dirty="0">
                <a:solidFill>
                  <a:srgbClr val="FF0A0E"/>
                </a:solidFill>
              </a:rPr>
              <a:t>/</a:t>
            </a:r>
            <a:r>
              <a:rPr lang="en-US" i="1" dirty="0">
                <a:solidFill>
                  <a:srgbClr val="FF0A0E"/>
                </a:solidFill>
              </a:rPr>
              <a:t>a</a:t>
            </a:r>
          </a:p>
          <a:p>
            <a:pPr algn="ctr"/>
            <a:r>
              <a:rPr lang="en-US" dirty="0">
                <a:solidFill>
                  <a:srgbClr val="FF0A0E"/>
                </a:solidFill>
              </a:rPr>
              <a:t>Varies from 0.01 to 0.05 - currently 0.017 and decreasing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762000" y="304800"/>
            <a:ext cx="7772400" cy="1143000"/>
          </a:xfrm>
        </p:spPr>
        <p:txBody>
          <a:bodyPr/>
          <a:lstStyle/>
          <a:p>
            <a:r>
              <a:rPr lang="en-US" b="1" dirty="0">
                <a:solidFill>
                  <a:srgbClr val="0000FF"/>
                </a:solidFill>
              </a:rPr>
              <a:t>Obliquity</a:t>
            </a:r>
          </a:p>
        </p:txBody>
      </p:sp>
      <p:sp>
        <p:nvSpPr>
          <p:cNvPr id="67588" name="Rectangle 4"/>
          <p:cNvSpPr>
            <a:spLocks noChangeArrowheads="1"/>
          </p:cNvSpPr>
          <p:nvPr/>
        </p:nvSpPr>
        <p:spPr bwMode="auto">
          <a:xfrm>
            <a:off x="6629400" y="3657600"/>
            <a:ext cx="2286000" cy="830997"/>
          </a:xfrm>
          <a:prstGeom prst="rect">
            <a:avLst/>
          </a:prstGeom>
          <a:noFill/>
          <a:ln w="9525">
            <a:noFill/>
            <a:miter lim="800000"/>
            <a:headEnd/>
            <a:tailEnd/>
          </a:ln>
          <a:effectLst/>
        </p:spPr>
        <p:txBody>
          <a:bodyPr>
            <a:prstTxWarp prst="textNoShape">
              <a:avLst/>
            </a:prstTxWarp>
            <a:spAutoFit/>
          </a:bodyPr>
          <a:lstStyle/>
          <a:p>
            <a:pPr eaLnBrk="1" hangingPunct="1"/>
            <a:r>
              <a:rPr lang="en-US" dirty="0">
                <a:solidFill>
                  <a:srgbClr val="FF0A0E"/>
                </a:solidFill>
              </a:rPr>
              <a:t>Currently 23.5</a:t>
            </a:r>
            <a:r>
              <a:rPr lang="en-US" baseline="30000" dirty="0">
                <a:solidFill>
                  <a:srgbClr val="FF0A0E"/>
                </a:solidFill>
              </a:rPr>
              <a:t>o</a:t>
            </a:r>
            <a:endParaRPr lang="en-US" dirty="0">
              <a:solidFill>
                <a:srgbClr val="FF0A0E"/>
              </a:solidFill>
            </a:endParaRPr>
          </a:p>
          <a:p>
            <a:pPr eaLnBrk="1" hangingPunct="1"/>
            <a:r>
              <a:rPr lang="en-US" dirty="0">
                <a:solidFill>
                  <a:srgbClr val="FF0A0E"/>
                </a:solidFill>
              </a:rPr>
              <a:t>and decreasing</a:t>
            </a:r>
          </a:p>
        </p:txBody>
      </p:sp>
      <p:sp>
        <p:nvSpPr>
          <p:cNvPr id="67590" name="Text Box 6"/>
          <p:cNvSpPr txBox="1">
            <a:spLocks noChangeArrowheads="1"/>
          </p:cNvSpPr>
          <p:nvPr/>
        </p:nvSpPr>
        <p:spPr bwMode="auto">
          <a:xfrm>
            <a:off x="7315200" y="6400800"/>
            <a:ext cx="1828800" cy="457200"/>
          </a:xfrm>
          <a:prstGeom prst="rect">
            <a:avLst/>
          </a:prstGeom>
          <a:noFill/>
          <a:ln w="9525">
            <a:noFill/>
            <a:miter lim="800000"/>
            <a:headEnd/>
            <a:tailEnd/>
          </a:ln>
          <a:effectLst/>
        </p:spPr>
        <p:txBody>
          <a:bodyPr wrap="square">
            <a:prstTxWarp prst="textNoShape">
              <a:avLst/>
            </a:prstTxWarp>
            <a:spAutoFit/>
          </a:bodyPr>
          <a:lstStyle/>
          <a:p>
            <a:r>
              <a:rPr lang="en-US" dirty="0">
                <a:solidFill>
                  <a:srgbClr val="993366"/>
                </a:solidFill>
              </a:rPr>
              <a:t>Figure 12.22</a:t>
            </a:r>
            <a:endParaRPr lang="en-US" sz="1800" dirty="0">
              <a:solidFill>
                <a:srgbClr val="993366"/>
              </a:solidFill>
            </a:endParaRPr>
          </a:p>
        </p:txBody>
      </p:sp>
      <p:pic>
        <p:nvPicPr>
          <p:cNvPr id="7" name="Picture 6"/>
          <p:cNvPicPr/>
          <p:nvPr/>
        </p:nvPicPr>
        <p:blipFill>
          <a:blip r:embed="rId2"/>
          <a:srcRect/>
          <a:stretch>
            <a:fillRect/>
          </a:stretch>
        </p:blipFill>
        <p:spPr bwMode="auto">
          <a:xfrm>
            <a:off x="609600" y="1600200"/>
            <a:ext cx="5562600" cy="46863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b="1">
                <a:solidFill>
                  <a:srgbClr val="0000FF"/>
                </a:solidFill>
              </a:rPr>
              <a:t>Precession (Wobble)</a:t>
            </a:r>
          </a:p>
        </p:txBody>
      </p:sp>
      <p:sp>
        <p:nvSpPr>
          <p:cNvPr id="68612" name="Text Box 4"/>
          <p:cNvSpPr txBox="1">
            <a:spLocks noChangeArrowheads="1"/>
          </p:cNvSpPr>
          <p:nvPr/>
        </p:nvSpPr>
        <p:spPr bwMode="auto">
          <a:xfrm>
            <a:off x="7234237" y="6400800"/>
            <a:ext cx="1909763" cy="457200"/>
          </a:xfrm>
          <a:prstGeom prst="rect">
            <a:avLst/>
          </a:prstGeom>
          <a:noFill/>
          <a:ln w="9525">
            <a:noFill/>
            <a:miter lim="800000"/>
            <a:headEnd/>
            <a:tailEnd/>
          </a:ln>
          <a:effectLst/>
        </p:spPr>
        <p:txBody>
          <a:bodyPr>
            <a:prstTxWarp prst="textNoShape">
              <a:avLst/>
            </a:prstTxWarp>
            <a:spAutoFit/>
          </a:bodyPr>
          <a:lstStyle/>
          <a:p>
            <a:r>
              <a:rPr lang="en-US" dirty="0">
                <a:solidFill>
                  <a:srgbClr val="993366"/>
                </a:solidFill>
              </a:rPr>
              <a:t>Figure 12.22</a:t>
            </a:r>
            <a:endParaRPr lang="en-US" sz="1800" dirty="0">
              <a:solidFill>
                <a:srgbClr val="993366"/>
              </a:solidFill>
            </a:endParaRPr>
          </a:p>
        </p:txBody>
      </p:sp>
      <p:grpSp>
        <p:nvGrpSpPr>
          <p:cNvPr id="114717" name="Group 29"/>
          <p:cNvGrpSpPr>
            <a:grpSpLocks/>
          </p:cNvGrpSpPr>
          <p:nvPr/>
        </p:nvGrpSpPr>
        <p:grpSpPr bwMode="auto">
          <a:xfrm>
            <a:off x="990600" y="2438400"/>
            <a:ext cx="7086600" cy="2286000"/>
            <a:chOff x="720" y="2160"/>
            <a:chExt cx="11160" cy="3600"/>
          </a:xfrm>
        </p:grpSpPr>
        <p:sp>
          <p:nvSpPr>
            <p:cNvPr id="14" name="Oval 217"/>
            <p:cNvSpPr>
              <a:spLocks noChangeArrowheads="1"/>
            </p:cNvSpPr>
            <p:nvPr/>
          </p:nvSpPr>
          <p:spPr bwMode="auto">
            <a:xfrm>
              <a:off x="3960" y="2160"/>
              <a:ext cx="5040" cy="2892"/>
            </a:xfrm>
            <a:prstGeom prst="ellipse">
              <a:avLst/>
            </a:prstGeom>
            <a:noFill/>
            <a:ln w="9525">
              <a:solidFill>
                <a:srgbClr val="0000FF"/>
              </a:solid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5" name="Oval 218"/>
            <p:cNvSpPr>
              <a:spLocks noChangeArrowheads="1"/>
            </p:cNvSpPr>
            <p:nvPr/>
          </p:nvSpPr>
          <p:spPr bwMode="auto">
            <a:xfrm>
              <a:off x="5760" y="3245"/>
              <a:ext cx="720" cy="723"/>
            </a:xfrm>
            <a:prstGeom prst="ellipse">
              <a:avLst/>
            </a:prstGeom>
            <a:solidFill>
              <a:srgbClr val="FFFF00"/>
            </a:solidFill>
            <a:ln w="9525">
              <a:solidFill>
                <a:srgbClr val="FF0000"/>
              </a:solid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6" name="Oval 219"/>
            <p:cNvSpPr>
              <a:spLocks noChangeArrowheads="1"/>
            </p:cNvSpPr>
            <p:nvPr/>
          </p:nvSpPr>
          <p:spPr bwMode="auto">
            <a:xfrm>
              <a:off x="8640" y="3968"/>
              <a:ext cx="432" cy="434"/>
            </a:xfrm>
            <a:prstGeom prst="ellipse">
              <a:avLst/>
            </a:prstGeom>
            <a:solidFill>
              <a:srgbClr val="008000"/>
            </a:solidFill>
            <a:ln w="9525">
              <a:solidFill>
                <a:srgbClr val="008000"/>
              </a:solid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7" name="Oval 220"/>
            <p:cNvSpPr>
              <a:spLocks noChangeArrowheads="1"/>
            </p:cNvSpPr>
            <p:nvPr/>
          </p:nvSpPr>
          <p:spPr bwMode="auto">
            <a:xfrm>
              <a:off x="8640" y="2883"/>
              <a:ext cx="432" cy="434"/>
            </a:xfrm>
            <a:prstGeom prst="ellipse">
              <a:avLst/>
            </a:prstGeom>
            <a:solidFill>
              <a:srgbClr val="008000"/>
            </a:solidFill>
            <a:ln w="9525">
              <a:solidFill>
                <a:srgbClr val="008000"/>
              </a:solid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9" name="Oval 221"/>
            <p:cNvSpPr>
              <a:spLocks noChangeArrowheads="1"/>
            </p:cNvSpPr>
            <p:nvPr/>
          </p:nvSpPr>
          <p:spPr bwMode="auto">
            <a:xfrm>
              <a:off x="3960" y="2883"/>
              <a:ext cx="432" cy="434"/>
            </a:xfrm>
            <a:prstGeom prst="ellipse">
              <a:avLst/>
            </a:prstGeom>
            <a:solidFill>
              <a:srgbClr val="008000"/>
            </a:solidFill>
            <a:ln w="9525">
              <a:solidFill>
                <a:srgbClr val="008000"/>
              </a:solid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0" name="Oval 222"/>
            <p:cNvSpPr>
              <a:spLocks noChangeArrowheads="1"/>
            </p:cNvSpPr>
            <p:nvPr/>
          </p:nvSpPr>
          <p:spPr bwMode="auto">
            <a:xfrm>
              <a:off x="3960" y="3968"/>
              <a:ext cx="432" cy="434"/>
            </a:xfrm>
            <a:prstGeom prst="ellipse">
              <a:avLst/>
            </a:prstGeom>
            <a:solidFill>
              <a:srgbClr val="008000"/>
            </a:solidFill>
            <a:ln w="9525">
              <a:solidFill>
                <a:srgbClr val="008000"/>
              </a:solidFill>
              <a:round/>
              <a:headEnd/>
              <a:tailEnd/>
            </a:ln>
            <a:effectLst/>
          </p:spPr>
          <p:txBody>
            <a:bodyPr vert="horz" wrap="square" lIns="91440" tIns="45720" rIns="91440" bIns="45720" numCol="1" anchor="t" anchorCtr="0" compatLnSpc="1">
              <a:prstTxWarp prst="textNoShape">
                <a:avLst/>
              </a:prstTxWarp>
            </a:bodyPr>
            <a:lstStyle/>
            <a:p>
              <a:endParaRPr lang="en-US"/>
            </a:p>
          </p:txBody>
        </p:sp>
        <p:cxnSp>
          <p:nvCxnSpPr>
            <p:cNvPr id="21" name="Straight Connector 223"/>
            <p:cNvCxnSpPr>
              <a:cxnSpLocks noChangeShapeType="1"/>
            </p:cNvCxnSpPr>
            <p:nvPr/>
          </p:nvCxnSpPr>
          <p:spPr bwMode="auto">
            <a:xfrm>
              <a:off x="3960" y="2522"/>
              <a:ext cx="432" cy="1157"/>
            </a:xfrm>
            <a:prstGeom prst="line">
              <a:avLst/>
            </a:prstGeom>
            <a:noFill/>
            <a:ln w="25400">
              <a:solidFill>
                <a:srgbClr val="000000"/>
              </a:solidFill>
              <a:round/>
              <a:headEnd/>
              <a:tailEnd/>
            </a:ln>
            <a:effectLst>
              <a:outerShdw blurRad="444500" dist="50800" dir="5400000" rotWithShape="0">
                <a:srgbClr val="000000">
                  <a:alpha val="37999"/>
                </a:srgbClr>
              </a:outerShdw>
            </a:effectLst>
          </p:spPr>
        </p:cxnSp>
        <p:cxnSp>
          <p:nvCxnSpPr>
            <p:cNvPr id="22" name="Straight Connector 224"/>
            <p:cNvCxnSpPr>
              <a:cxnSpLocks noChangeShapeType="1"/>
            </p:cNvCxnSpPr>
            <p:nvPr/>
          </p:nvCxnSpPr>
          <p:spPr bwMode="auto">
            <a:xfrm>
              <a:off x="8640" y="2522"/>
              <a:ext cx="432" cy="1157"/>
            </a:xfrm>
            <a:prstGeom prst="line">
              <a:avLst/>
            </a:prstGeom>
            <a:noFill/>
            <a:ln w="25400">
              <a:solidFill>
                <a:srgbClr val="000000"/>
              </a:solidFill>
              <a:round/>
              <a:headEnd/>
              <a:tailEnd/>
            </a:ln>
            <a:effectLst>
              <a:outerShdw blurRad="444500" dist="50800" dir="5400000" rotWithShape="0">
                <a:srgbClr val="000000">
                  <a:alpha val="37999"/>
                </a:srgbClr>
              </a:outerShdw>
            </a:effectLst>
          </p:spPr>
        </p:cxnSp>
        <p:cxnSp>
          <p:nvCxnSpPr>
            <p:cNvPr id="23" name="Straight Connector 225"/>
            <p:cNvCxnSpPr>
              <a:cxnSpLocks noChangeShapeType="1"/>
            </p:cNvCxnSpPr>
            <p:nvPr/>
          </p:nvCxnSpPr>
          <p:spPr bwMode="auto">
            <a:xfrm flipH="1">
              <a:off x="3960" y="3606"/>
              <a:ext cx="432" cy="1157"/>
            </a:xfrm>
            <a:prstGeom prst="line">
              <a:avLst/>
            </a:prstGeom>
            <a:noFill/>
            <a:ln w="25400">
              <a:solidFill>
                <a:srgbClr val="000000"/>
              </a:solidFill>
              <a:round/>
              <a:headEnd/>
              <a:tailEnd/>
            </a:ln>
            <a:effectLst>
              <a:outerShdw blurRad="444500" dist="50800" dir="5400000" rotWithShape="0">
                <a:srgbClr val="000000">
                  <a:alpha val="37999"/>
                </a:srgbClr>
              </a:outerShdw>
            </a:effectLst>
          </p:spPr>
        </p:cxnSp>
        <p:cxnSp>
          <p:nvCxnSpPr>
            <p:cNvPr id="24" name="Straight Connector 226"/>
            <p:cNvCxnSpPr>
              <a:cxnSpLocks noChangeShapeType="1"/>
            </p:cNvCxnSpPr>
            <p:nvPr/>
          </p:nvCxnSpPr>
          <p:spPr bwMode="auto">
            <a:xfrm flipH="1">
              <a:off x="8640" y="3606"/>
              <a:ext cx="432" cy="1157"/>
            </a:xfrm>
            <a:prstGeom prst="line">
              <a:avLst/>
            </a:prstGeom>
            <a:noFill/>
            <a:ln w="25400">
              <a:solidFill>
                <a:srgbClr val="000000"/>
              </a:solidFill>
              <a:round/>
              <a:headEnd/>
              <a:tailEnd/>
            </a:ln>
            <a:effectLst>
              <a:outerShdw blurRad="444500" dist="50800" dir="5400000" rotWithShape="0">
                <a:srgbClr val="000000">
                  <a:alpha val="37999"/>
                </a:srgbClr>
              </a:outerShdw>
            </a:effectLst>
          </p:spPr>
        </p:cxnSp>
        <p:sp>
          <p:nvSpPr>
            <p:cNvPr id="25" name="Text Box 227"/>
            <p:cNvSpPr txBox="1">
              <a:spLocks noChangeArrowheads="1"/>
            </p:cNvSpPr>
            <p:nvPr/>
          </p:nvSpPr>
          <p:spPr bwMode="auto">
            <a:xfrm>
              <a:off x="9000" y="2160"/>
              <a:ext cx="2880" cy="3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Cambria" charset="0"/>
                  <a:ea typeface="Times New Roman" charset="0"/>
                </a:rPr>
                <a:t>Current 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Cambria" charset="0"/>
                  <a:ea typeface="Times New Roman" charset="0"/>
                </a:rPr>
                <a:t>Hemisphere summer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FF0000"/>
                </a:solidFill>
                <a:effectLst/>
                <a:latin typeface="Cambria" charset="0"/>
                <a:ea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Cambria" charset="0"/>
                  <a:ea typeface="Times New Roman" charset="0"/>
                </a:rPr>
                <a:t>N. Hemisphere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Cambria" charset="0"/>
                  <a:ea typeface="Times New Roman" charset="0"/>
                </a:rPr>
                <a:t>winter in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Cambria" charset="0"/>
                  <a:ea typeface="Times New Roman" charset="0"/>
                </a:rPr>
                <a:t>11,000</a:t>
              </a:r>
              <a:r>
                <a:rPr kumimoji="0" lang="en-US" sz="2400" b="0" i="0" u="none" strike="noStrike" cap="none" normalizeH="0" baseline="0">
                  <a:ln>
                    <a:noFill/>
                  </a:ln>
                  <a:solidFill>
                    <a:srgbClr val="FF0000"/>
                  </a:solidFill>
                  <a:effectLst/>
                  <a:latin typeface="Cambria" charset="0"/>
                  <a:ea typeface="Times New Roman" charset="0"/>
                </a:rPr>
                <a:t> years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rgbClr val="FF0000"/>
                </a:solidFill>
                <a:effectLst/>
                <a:latin typeface="Times New Roman" charset="0"/>
                <a:ea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rgbClr val="FF0000"/>
                </a:solidFill>
                <a:effectLst/>
                <a:latin typeface="Times New Roman" charset="0"/>
                <a:ea typeface="Times New Roman" charset="0"/>
              </a:endParaRPr>
            </a:p>
          </p:txBody>
        </p:sp>
        <p:sp>
          <p:nvSpPr>
            <p:cNvPr id="26" name="Text Box 228"/>
            <p:cNvSpPr txBox="1">
              <a:spLocks noChangeArrowheads="1"/>
            </p:cNvSpPr>
            <p:nvPr/>
          </p:nvSpPr>
          <p:spPr bwMode="auto">
            <a:xfrm>
              <a:off x="720" y="2160"/>
              <a:ext cx="3240" cy="3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Times" charset="0"/>
                  <a:ea typeface="Times New Roman" charset="0"/>
                </a:rPr>
                <a:t>Current 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Times" charset="0"/>
                  <a:ea typeface="Times New Roman" charset="0"/>
                </a:rPr>
                <a:t>Hemisphere winter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FF0000"/>
                </a:solidFill>
                <a:effectLst/>
                <a:latin typeface="Times" charset="0"/>
                <a:ea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Times" charset="0"/>
                  <a:ea typeface="Times New Roman" charset="0"/>
                </a:rPr>
                <a:t>N. Hemisphere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Times" charset="0"/>
                  <a:ea typeface="Times New Roman" charset="0"/>
                </a:rPr>
                <a:t>summer in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0000"/>
                  </a:solidFill>
                  <a:effectLst/>
                  <a:latin typeface="Times" charset="0"/>
                  <a:ea typeface="Times New Roman" charset="0"/>
                </a:rPr>
                <a:t>11,000 years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rgbClr val="FF0000"/>
                </a:solidFill>
                <a:effectLst/>
                <a:latin typeface="Times New Roman" charset="0"/>
                <a:ea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rgbClr val="FF0000"/>
                </a:solidFill>
                <a:effectLst/>
                <a:latin typeface="Times New Roman" charset="0"/>
                <a:ea typeface="Times New Roman" charset="0"/>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609600" y="228600"/>
            <a:ext cx="7772400" cy="1143000"/>
          </a:xfrm>
        </p:spPr>
        <p:txBody>
          <a:bodyPr/>
          <a:lstStyle/>
          <a:p>
            <a:pPr eaLnBrk="1" hangingPunct="1"/>
            <a:r>
              <a:rPr lang="en-US" b="1" dirty="0" err="1">
                <a:solidFill>
                  <a:srgbClr val="0000FF"/>
                </a:solidFill>
                <a:ea typeface="ＭＳ Ｐゴシック" pitchFamily="65" charset="-128"/>
                <a:cs typeface="ＭＳ Ｐゴシック" pitchFamily="65" charset="-128"/>
              </a:rPr>
              <a:t>Laurentide</a:t>
            </a:r>
            <a:r>
              <a:rPr lang="en-US" b="1" dirty="0">
                <a:solidFill>
                  <a:srgbClr val="0000FF"/>
                </a:solidFill>
                <a:ea typeface="ＭＳ Ｐゴシック" pitchFamily="65" charset="-128"/>
                <a:cs typeface="ＭＳ Ｐゴシック" pitchFamily="65" charset="-128"/>
              </a:rPr>
              <a:t> Ice Sheet During Last Glacial Period</a:t>
            </a:r>
            <a:br>
              <a:rPr lang="en-US" b="1" dirty="0">
                <a:solidFill>
                  <a:srgbClr val="0000FF"/>
                </a:solidFill>
                <a:ea typeface="ＭＳ Ｐゴシック" pitchFamily="65" charset="-128"/>
                <a:cs typeface="ＭＳ Ｐゴシック" pitchFamily="65" charset="-128"/>
              </a:rPr>
            </a:br>
            <a:endParaRPr lang="en-US" sz="2400" dirty="0">
              <a:solidFill>
                <a:srgbClr val="FF0A0E"/>
              </a:solidFill>
              <a:ea typeface="ＭＳ Ｐゴシック" pitchFamily="65" charset="-128"/>
              <a:cs typeface="ＭＳ Ｐゴシック" pitchFamily="65" charset="-128"/>
            </a:endParaRPr>
          </a:p>
        </p:txBody>
      </p:sp>
      <p:sp>
        <p:nvSpPr>
          <p:cNvPr id="33797" name="Rectangle 5"/>
          <p:cNvSpPr>
            <a:spLocks noChangeArrowheads="1"/>
          </p:cNvSpPr>
          <p:nvPr/>
        </p:nvSpPr>
        <p:spPr bwMode="auto">
          <a:xfrm>
            <a:off x="1069975" y="2819400"/>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3799" name="Rectangle 7"/>
          <p:cNvSpPr>
            <a:spLocks noChangeArrowheads="1"/>
          </p:cNvSpPr>
          <p:nvPr/>
        </p:nvSpPr>
        <p:spPr bwMode="auto">
          <a:xfrm flipH="1">
            <a:off x="7696200" y="1066800"/>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9" name="Picture 8"/>
          <p:cNvPicPr>
            <a:picLocks noChangeAspect="1"/>
          </p:cNvPicPr>
          <p:nvPr/>
        </p:nvPicPr>
        <p:blipFill>
          <a:blip r:embed="rId2"/>
          <a:stretch>
            <a:fillRect/>
          </a:stretch>
        </p:blipFill>
        <p:spPr>
          <a:xfrm>
            <a:off x="2209800" y="1524000"/>
            <a:ext cx="4812007" cy="5198373"/>
          </a:xfrm>
          <a:prstGeom prst="rect">
            <a:avLst/>
          </a:prstGeom>
        </p:spPr>
      </p:pic>
      <p:sp>
        <p:nvSpPr>
          <p:cNvPr id="10" name="Rectangle 9"/>
          <p:cNvSpPr/>
          <p:nvPr/>
        </p:nvSpPr>
        <p:spPr>
          <a:xfrm>
            <a:off x="457200" y="6324600"/>
            <a:ext cx="1467169" cy="338554"/>
          </a:xfrm>
          <a:prstGeom prst="rect">
            <a:avLst/>
          </a:prstGeom>
        </p:spPr>
        <p:txBody>
          <a:bodyPr wrap="none">
            <a:spAutoFit/>
          </a:bodyPr>
          <a:lstStyle/>
          <a:p>
            <a:r>
              <a:rPr lang="en-US" sz="1600" dirty="0" err="1">
                <a:solidFill>
                  <a:srgbClr val="660066"/>
                </a:solidFill>
              </a:rPr>
              <a:t>Esp.cr.usgs.gov</a:t>
            </a:r>
            <a:endParaRPr lang="en-US" sz="1600" dirty="0">
              <a:solidFill>
                <a:srgbClr val="66006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609600" y="228600"/>
            <a:ext cx="7772400" cy="1143000"/>
          </a:xfrm>
        </p:spPr>
        <p:txBody>
          <a:bodyPr/>
          <a:lstStyle/>
          <a:p>
            <a:pPr eaLnBrk="1" hangingPunct="1"/>
            <a:r>
              <a:rPr lang="en-US" b="1" dirty="0">
                <a:solidFill>
                  <a:srgbClr val="0000FF"/>
                </a:solidFill>
                <a:ea typeface="ＭＳ Ｐゴシック" pitchFamily="65" charset="-128"/>
                <a:cs typeface="ＭＳ Ｐゴシック" pitchFamily="65" charset="-128"/>
              </a:rPr>
              <a:t>Ice Sheets 18,000 Y.A.</a:t>
            </a:r>
            <a:br>
              <a:rPr lang="en-US" b="1" dirty="0">
                <a:solidFill>
                  <a:srgbClr val="0000FF"/>
                </a:solidFill>
                <a:ea typeface="ＭＳ Ｐゴシック" pitchFamily="65" charset="-128"/>
                <a:cs typeface="ＭＳ Ｐゴシック" pitchFamily="65" charset="-128"/>
              </a:rPr>
            </a:br>
            <a:endParaRPr lang="en-US" sz="2400" dirty="0">
              <a:solidFill>
                <a:srgbClr val="FF0A0E"/>
              </a:solidFill>
              <a:ea typeface="ＭＳ Ｐゴシック" pitchFamily="65" charset="-128"/>
              <a:cs typeface="ＭＳ Ｐゴシック" pitchFamily="65" charset="-128"/>
            </a:endParaRPr>
          </a:p>
        </p:txBody>
      </p:sp>
      <p:sp>
        <p:nvSpPr>
          <p:cNvPr id="33797" name="Rectangle 5"/>
          <p:cNvSpPr>
            <a:spLocks noChangeArrowheads="1"/>
          </p:cNvSpPr>
          <p:nvPr/>
        </p:nvSpPr>
        <p:spPr bwMode="auto">
          <a:xfrm>
            <a:off x="1069975" y="2819400"/>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3799" name="Rectangle 7"/>
          <p:cNvSpPr>
            <a:spLocks noChangeArrowheads="1"/>
          </p:cNvSpPr>
          <p:nvPr/>
        </p:nvSpPr>
        <p:spPr bwMode="auto">
          <a:xfrm flipH="1">
            <a:off x="7696200" y="1066800"/>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10" name="Rectangle 9"/>
          <p:cNvSpPr/>
          <p:nvPr/>
        </p:nvSpPr>
        <p:spPr>
          <a:xfrm>
            <a:off x="457200" y="6324600"/>
            <a:ext cx="1335322" cy="338554"/>
          </a:xfrm>
          <a:prstGeom prst="rect">
            <a:avLst/>
          </a:prstGeom>
        </p:spPr>
        <p:txBody>
          <a:bodyPr wrap="none">
            <a:spAutoFit/>
          </a:bodyPr>
          <a:lstStyle/>
          <a:p>
            <a:r>
              <a:rPr lang="en-US" sz="1600" dirty="0" err="1">
                <a:solidFill>
                  <a:srgbClr val="660066"/>
                </a:solidFill>
              </a:rPr>
              <a:t>Earth.rice.edu</a:t>
            </a:r>
            <a:endParaRPr lang="en-US" sz="1600" dirty="0">
              <a:solidFill>
                <a:srgbClr val="660066"/>
              </a:solidFill>
            </a:endParaRPr>
          </a:p>
        </p:txBody>
      </p:sp>
      <p:pic>
        <p:nvPicPr>
          <p:cNvPr id="7" name="Picture 6"/>
          <p:cNvPicPr>
            <a:picLocks noChangeAspect="1"/>
          </p:cNvPicPr>
          <p:nvPr/>
        </p:nvPicPr>
        <p:blipFill>
          <a:blip r:embed="rId2"/>
          <a:stretch>
            <a:fillRect/>
          </a:stretch>
        </p:blipFill>
        <p:spPr>
          <a:xfrm>
            <a:off x="838200" y="1371600"/>
            <a:ext cx="7109012" cy="46482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609600" y="0"/>
            <a:ext cx="7772400" cy="1143000"/>
          </a:xfrm>
        </p:spPr>
        <p:txBody>
          <a:bodyPr/>
          <a:lstStyle/>
          <a:p>
            <a:pPr eaLnBrk="1" hangingPunct="1"/>
            <a:r>
              <a:rPr lang="en-US" b="1" dirty="0">
                <a:solidFill>
                  <a:srgbClr val="0000FF"/>
                </a:solidFill>
                <a:ea typeface="ＭＳ Ｐゴシック" pitchFamily="65" charset="-128"/>
                <a:cs typeface="ＭＳ Ｐゴシック" pitchFamily="65" charset="-128"/>
              </a:rPr>
              <a:t>Bering Land Bridge </a:t>
            </a:r>
            <a:br>
              <a:rPr lang="en-US" b="1" dirty="0">
                <a:solidFill>
                  <a:srgbClr val="0000FF"/>
                </a:solidFill>
                <a:ea typeface="ＭＳ Ｐゴシック" pitchFamily="65" charset="-128"/>
                <a:cs typeface="ＭＳ Ｐゴシック" pitchFamily="65" charset="-128"/>
              </a:rPr>
            </a:br>
            <a:r>
              <a:rPr lang="en-US" sz="2400" dirty="0">
                <a:solidFill>
                  <a:srgbClr val="FF0A0E"/>
                </a:solidFill>
                <a:ea typeface="ＭＳ Ｐゴシック" pitchFamily="65" charset="-128"/>
                <a:cs typeface="ＭＳ Ｐゴシック" pitchFamily="65" charset="-128"/>
              </a:rPr>
              <a:t>18,000-22,000 </a:t>
            </a:r>
            <a:r>
              <a:rPr lang="en-US" sz="2400" dirty="0" err="1">
                <a:solidFill>
                  <a:srgbClr val="FF0A0E"/>
                </a:solidFill>
                <a:ea typeface="ＭＳ Ｐゴシック" pitchFamily="65" charset="-128"/>
                <a:cs typeface="ＭＳ Ｐゴシック" pitchFamily="65" charset="-128"/>
              </a:rPr>
              <a:t>ya</a:t>
            </a:r>
            <a:r>
              <a:rPr lang="en-US" sz="2400" dirty="0">
                <a:solidFill>
                  <a:srgbClr val="FF0A0E"/>
                </a:solidFill>
                <a:ea typeface="ＭＳ Ｐゴシック" pitchFamily="65" charset="-128"/>
                <a:cs typeface="ＭＳ Ｐゴシック" pitchFamily="65" charset="-128"/>
              </a:rPr>
              <a:t> Maximum Glacial Extent</a:t>
            </a:r>
            <a:br>
              <a:rPr lang="en-US" b="1" dirty="0">
                <a:solidFill>
                  <a:srgbClr val="0000FF"/>
                </a:solidFill>
                <a:ea typeface="ＭＳ Ｐゴシック" pitchFamily="65" charset="-128"/>
                <a:cs typeface="ＭＳ Ｐゴシック" pitchFamily="65" charset="-128"/>
              </a:rPr>
            </a:br>
            <a:endParaRPr lang="en-US" sz="2400" dirty="0">
              <a:solidFill>
                <a:srgbClr val="FF0A0E"/>
              </a:solidFill>
              <a:ea typeface="ＭＳ Ｐゴシック" pitchFamily="65" charset="-128"/>
              <a:cs typeface="ＭＳ Ｐゴシック" pitchFamily="65" charset="-128"/>
            </a:endParaRPr>
          </a:p>
        </p:txBody>
      </p:sp>
      <p:sp>
        <p:nvSpPr>
          <p:cNvPr id="33797" name="Rectangle 5"/>
          <p:cNvSpPr>
            <a:spLocks noChangeArrowheads="1"/>
          </p:cNvSpPr>
          <p:nvPr/>
        </p:nvSpPr>
        <p:spPr bwMode="auto">
          <a:xfrm>
            <a:off x="1069975" y="2819400"/>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3799" name="Rectangle 7"/>
          <p:cNvSpPr>
            <a:spLocks noChangeArrowheads="1"/>
          </p:cNvSpPr>
          <p:nvPr/>
        </p:nvSpPr>
        <p:spPr bwMode="auto">
          <a:xfrm flipH="1">
            <a:off x="7696200" y="1066800"/>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8" name="Picture 7"/>
          <p:cNvPicPr>
            <a:picLocks noChangeAspect="1"/>
          </p:cNvPicPr>
          <p:nvPr/>
        </p:nvPicPr>
        <p:blipFill>
          <a:blip r:embed="rId2"/>
          <a:stretch>
            <a:fillRect/>
          </a:stretch>
        </p:blipFill>
        <p:spPr>
          <a:xfrm>
            <a:off x="1981200" y="1143000"/>
            <a:ext cx="5293340" cy="5715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a:xfrm>
            <a:off x="533400" y="0"/>
            <a:ext cx="7772400" cy="1143000"/>
          </a:xfrm>
        </p:spPr>
        <p:txBody>
          <a:bodyPr/>
          <a:lstStyle/>
          <a:p>
            <a:r>
              <a:rPr lang="en-US" b="1" dirty="0">
                <a:solidFill>
                  <a:srgbClr val="0000FF"/>
                </a:solidFill>
                <a:ea typeface="ＭＳ Ｐゴシック" pitchFamily="65" charset="-128"/>
                <a:cs typeface="ＭＳ Ｐゴシック" pitchFamily="65" charset="-128"/>
              </a:rPr>
              <a:t>Temperature Anomaly Last 20,000 Years From Ice Core</a:t>
            </a:r>
          </a:p>
        </p:txBody>
      </p:sp>
      <p:sp>
        <p:nvSpPr>
          <p:cNvPr id="34820" name="Rectangle 4"/>
          <p:cNvSpPr>
            <a:spLocks noChangeArrowheads="1"/>
          </p:cNvSpPr>
          <p:nvPr/>
        </p:nvSpPr>
        <p:spPr bwMode="auto">
          <a:xfrm>
            <a:off x="609600" y="2743200"/>
            <a:ext cx="533400" cy="35814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4822" name="Rectangle 6"/>
          <p:cNvSpPr>
            <a:spLocks noChangeArrowheads="1"/>
          </p:cNvSpPr>
          <p:nvPr/>
        </p:nvSpPr>
        <p:spPr bwMode="auto">
          <a:xfrm flipH="1">
            <a:off x="7620000" y="1600200"/>
            <a:ext cx="457200" cy="32004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4824" name="Text Box 8"/>
          <p:cNvSpPr txBox="1">
            <a:spLocks noChangeArrowheads="1"/>
          </p:cNvSpPr>
          <p:nvPr/>
        </p:nvSpPr>
        <p:spPr bwMode="auto">
          <a:xfrm>
            <a:off x="7234237" y="6400800"/>
            <a:ext cx="1909763" cy="457200"/>
          </a:xfrm>
          <a:prstGeom prst="rect">
            <a:avLst/>
          </a:prstGeom>
          <a:noFill/>
          <a:ln w="9525">
            <a:noFill/>
            <a:miter lim="800000"/>
            <a:headEnd/>
            <a:tailEnd/>
          </a:ln>
        </p:spPr>
        <p:txBody>
          <a:bodyPr>
            <a:prstTxWarp prst="textNoShape">
              <a:avLst/>
            </a:prstTxWarp>
            <a:spAutoFit/>
          </a:bodyPr>
          <a:lstStyle/>
          <a:p>
            <a:r>
              <a:rPr lang="en-US" dirty="0">
                <a:solidFill>
                  <a:srgbClr val="993366"/>
                </a:solidFill>
              </a:rPr>
              <a:t>Figure 12.23</a:t>
            </a:r>
            <a:endParaRPr lang="en-US" sz="1800" dirty="0">
              <a:solidFill>
                <a:srgbClr val="993366"/>
              </a:solidFill>
            </a:endParaRPr>
          </a:p>
        </p:txBody>
      </p:sp>
      <p:pic>
        <p:nvPicPr>
          <p:cNvPr id="10" name="Picture 9"/>
          <p:cNvPicPr>
            <a:picLocks noChangeAspect="1"/>
          </p:cNvPicPr>
          <p:nvPr/>
        </p:nvPicPr>
        <p:blipFill>
          <a:blip r:embed="rId2"/>
          <a:stretch>
            <a:fillRect/>
          </a:stretch>
        </p:blipFill>
        <p:spPr>
          <a:xfrm>
            <a:off x="457200" y="1066800"/>
            <a:ext cx="8046720" cy="55321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381000" y="0"/>
            <a:ext cx="8458200" cy="1143000"/>
          </a:xfrm>
        </p:spPr>
        <p:txBody>
          <a:bodyPr/>
          <a:lstStyle/>
          <a:p>
            <a:pPr eaLnBrk="1" hangingPunct="1"/>
            <a:r>
              <a:rPr lang="en-US" b="1" dirty="0">
                <a:solidFill>
                  <a:srgbClr val="0000FF"/>
                </a:solidFill>
                <a:ea typeface="ＭＳ Ｐゴシック" pitchFamily="65" charset="-128"/>
                <a:cs typeface="ＭＳ Ｐゴシック" pitchFamily="65" charset="-128"/>
              </a:rPr>
              <a:t>Temperature Anomaly During Last 1000 years From Ice Core</a:t>
            </a:r>
            <a:endParaRPr lang="en-US" sz="4000" b="1" dirty="0">
              <a:solidFill>
                <a:srgbClr val="0000FF"/>
              </a:solidFill>
              <a:ea typeface="ＭＳ Ｐゴシック" pitchFamily="65" charset="-128"/>
              <a:cs typeface="ＭＳ Ｐゴシック" pitchFamily="65" charset="-128"/>
            </a:endParaRPr>
          </a:p>
        </p:txBody>
      </p:sp>
      <p:pic>
        <p:nvPicPr>
          <p:cNvPr id="6" name="Picture 5"/>
          <p:cNvPicPr/>
          <p:nvPr/>
        </p:nvPicPr>
        <p:blipFill>
          <a:blip r:embed="rId2"/>
          <a:srcRect/>
          <a:stretch>
            <a:fillRect/>
          </a:stretch>
        </p:blipFill>
        <p:spPr bwMode="auto">
          <a:xfrm>
            <a:off x="609600" y="1325880"/>
            <a:ext cx="8046720" cy="5532120"/>
          </a:xfrm>
          <a:prstGeom prst="rect">
            <a:avLst/>
          </a:prstGeom>
          <a:noFill/>
          <a:ln w="9525">
            <a:noFill/>
            <a:miter lim="800000"/>
            <a:headEnd/>
            <a:tailEnd/>
          </a:ln>
        </p:spPr>
      </p:pic>
      <p:sp>
        <p:nvSpPr>
          <p:cNvPr id="7" name="Text Box 8"/>
          <p:cNvSpPr txBox="1">
            <a:spLocks noChangeArrowheads="1"/>
          </p:cNvSpPr>
          <p:nvPr/>
        </p:nvSpPr>
        <p:spPr bwMode="auto">
          <a:xfrm>
            <a:off x="7234237" y="6400800"/>
            <a:ext cx="1909763" cy="457200"/>
          </a:xfrm>
          <a:prstGeom prst="rect">
            <a:avLst/>
          </a:prstGeom>
          <a:noFill/>
          <a:ln w="9525">
            <a:noFill/>
            <a:miter lim="800000"/>
            <a:headEnd/>
            <a:tailEnd/>
          </a:ln>
        </p:spPr>
        <p:txBody>
          <a:bodyPr>
            <a:prstTxWarp prst="textNoShape">
              <a:avLst/>
            </a:prstTxWarp>
            <a:spAutoFit/>
          </a:bodyPr>
          <a:lstStyle/>
          <a:p>
            <a:r>
              <a:rPr lang="en-US" dirty="0">
                <a:solidFill>
                  <a:srgbClr val="993366"/>
                </a:solidFill>
              </a:rPr>
              <a:t>Figure 12.24</a:t>
            </a:r>
            <a:endParaRPr lang="en-US" sz="1800" dirty="0">
              <a:solidFill>
                <a:srgbClr val="993366"/>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0"/>
            <a:ext cx="8229600" cy="1143000"/>
          </a:xfrm>
        </p:spPr>
        <p:txBody>
          <a:bodyPr/>
          <a:lstStyle/>
          <a:p>
            <a:r>
              <a:rPr lang="en-US" b="1">
                <a:solidFill>
                  <a:srgbClr val="0000FF"/>
                </a:solidFill>
              </a:rPr>
              <a:t>Tambora, Indonesia</a:t>
            </a:r>
            <a:endParaRPr lang="en-US" sz="4000" b="1">
              <a:solidFill>
                <a:srgbClr val="0000FF"/>
              </a:solidFill>
            </a:endParaRPr>
          </a:p>
        </p:txBody>
      </p:sp>
      <p:sp>
        <p:nvSpPr>
          <p:cNvPr id="74755" name="Rectangle 3"/>
          <p:cNvSpPr>
            <a:spLocks noChangeArrowheads="1"/>
          </p:cNvSpPr>
          <p:nvPr/>
        </p:nvSpPr>
        <p:spPr bwMode="auto">
          <a:xfrm>
            <a:off x="304800" y="3657600"/>
            <a:ext cx="8534400" cy="3013075"/>
          </a:xfrm>
          <a:prstGeom prst="rect">
            <a:avLst/>
          </a:prstGeom>
          <a:noFill/>
          <a:ln w="9525">
            <a:noFill/>
            <a:miter lim="800000"/>
            <a:headEnd/>
            <a:tailEnd/>
          </a:ln>
          <a:effectLst/>
        </p:spPr>
        <p:txBody>
          <a:bodyPr>
            <a:prstTxWarp prst="textNoShape">
              <a:avLst/>
            </a:prstTxWarp>
            <a:spAutoFit/>
          </a:bodyPr>
          <a:lstStyle/>
          <a:p>
            <a:pPr eaLnBrk="1" hangingPunct="1"/>
            <a:r>
              <a:rPr lang="en-US">
                <a:solidFill>
                  <a:srgbClr val="FF0000"/>
                </a:solidFill>
              </a:rPr>
              <a:t>April 5, 1815 - Moderate eruption</a:t>
            </a:r>
          </a:p>
          <a:p>
            <a:pPr eaLnBrk="1" hangingPunct="1"/>
            <a:r>
              <a:rPr lang="en-US">
                <a:solidFill>
                  <a:srgbClr val="FF0000"/>
                </a:solidFill>
              </a:rPr>
              <a:t>April 10-11, 1815 - Most powerful eruption in recorded history</a:t>
            </a:r>
          </a:p>
          <a:p>
            <a:pPr eaLnBrk="1" hangingPunct="1"/>
            <a:r>
              <a:rPr lang="en-US">
                <a:solidFill>
                  <a:srgbClr val="FF0000"/>
                </a:solidFill>
              </a:rPr>
              <a:t>Took off 1400 m from the top of the mountain</a:t>
            </a:r>
          </a:p>
          <a:p>
            <a:pPr eaLnBrk="1" hangingPunct="1"/>
            <a:r>
              <a:rPr lang="en-US">
                <a:solidFill>
                  <a:srgbClr val="FF0000"/>
                </a:solidFill>
              </a:rPr>
              <a:t>1 billion tonnes of TNT (60,000 atomic bombs)</a:t>
            </a:r>
          </a:p>
          <a:p>
            <a:pPr eaLnBrk="1" hangingPunct="1"/>
            <a:r>
              <a:rPr lang="en-US">
                <a:solidFill>
                  <a:srgbClr val="FF0000"/>
                </a:solidFill>
              </a:rPr>
              <a:t>150 times more ash than Mt. St. Helens.</a:t>
            </a:r>
          </a:p>
          <a:p>
            <a:pPr eaLnBrk="1" hangingPunct="1"/>
            <a:r>
              <a:rPr lang="en-US">
                <a:solidFill>
                  <a:srgbClr val="FF0000"/>
                </a:solidFill>
              </a:rPr>
              <a:t>82,000 deaths, most local. </a:t>
            </a:r>
          </a:p>
          <a:p>
            <a:pPr eaLnBrk="1" hangingPunct="1"/>
            <a:r>
              <a:rPr lang="en-US">
                <a:solidFill>
                  <a:srgbClr val="FF0000"/>
                </a:solidFill>
              </a:rPr>
              <a:t>Reduced temperatures hemispherically by up to 2-3</a:t>
            </a:r>
            <a:r>
              <a:rPr lang="en-US" baseline="30000">
                <a:solidFill>
                  <a:srgbClr val="FF0000"/>
                </a:solidFill>
              </a:rPr>
              <a:t>o</a:t>
            </a:r>
            <a:r>
              <a:rPr lang="en-US">
                <a:solidFill>
                  <a:srgbClr val="FF0000"/>
                </a:solidFill>
              </a:rPr>
              <a:t>C for one year</a:t>
            </a:r>
          </a:p>
          <a:p>
            <a:pPr eaLnBrk="1" hangingPunct="1"/>
            <a:r>
              <a:rPr lang="en-US">
                <a:solidFill>
                  <a:srgbClr val="FF0000"/>
                </a:solidFill>
              </a:rPr>
              <a:t>In Europe and North America, 1816 was “Year without a summer”</a:t>
            </a:r>
          </a:p>
        </p:txBody>
      </p:sp>
      <p:pic>
        <p:nvPicPr>
          <p:cNvPr id="74756" name="Picture 4"/>
          <p:cNvPicPr>
            <a:picLocks noChangeAspect="1" noChangeArrowheads="1"/>
          </p:cNvPicPr>
          <p:nvPr/>
        </p:nvPicPr>
        <p:blipFill>
          <a:blip r:embed="rId2"/>
          <a:srcRect/>
          <a:stretch>
            <a:fillRect/>
          </a:stretch>
        </p:blipFill>
        <p:spPr bwMode="auto">
          <a:xfrm>
            <a:off x="4343400" y="914400"/>
            <a:ext cx="3937000" cy="2641600"/>
          </a:xfrm>
          <a:prstGeom prst="rect">
            <a:avLst/>
          </a:prstGeom>
          <a:noFill/>
          <a:ln w="9525">
            <a:noFill/>
            <a:miter lim="800000"/>
            <a:headEnd/>
            <a:tailEnd/>
          </a:ln>
          <a:effectLst/>
        </p:spPr>
      </p:pic>
      <p:pic>
        <p:nvPicPr>
          <p:cNvPr id="74757" name="Picture 5"/>
          <p:cNvPicPr>
            <a:picLocks noChangeAspect="1" noChangeArrowheads="1"/>
          </p:cNvPicPr>
          <p:nvPr/>
        </p:nvPicPr>
        <p:blipFill>
          <a:blip r:embed="rId3"/>
          <a:srcRect/>
          <a:stretch>
            <a:fillRect/>
          </a:stretch>
        </p:blipFill>
        <p:spPr bwMode="auto">
          <a:xfrm>
            <a:off x="533400" y="914400"/>
            <a:ext cx="3302000" cy="2616200"/>
          </a:xfrm>
          <a:prstGeom prst="rect">
            <a:avLst/>
          </a:prstGeom>
          <a:noFill/>
          <a:ln w="9525">
            <a:noFill/>
            <a:miter lim="800000"/>
            <a:headEnd/>
            <a:tailEnd/>
          </a:ln>
          <a:effectLst/>
        </p:spPr>
      </p:pic>
      <p:sp>
        <p:nvSpPr>
          <p:cNvPr id="74758" name="Rectangle 6"/>
          <p:cNvSpPr>
            <a:spLocks noChangeArrowheads="1"/>
          </p:cNvSpPr>
          <p:nvPr/>
        </p:nvSpPr>
        <p:spPr bwMode="auto">
          <a:xfrm>
            <a:off x="533400" y="990600"/>
            <a:ext cx="2484438" cy="4572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FF0000"/>
                </a:solidFill>
              </a:rPr>
              <a:t>From space shuttle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09600" y="0"/>
            <a:ext cx="7772400" cy="1143000"/>
          </a:xfrm>
        </p:spPr>
        <p:txBody>
          <a:bodyPr/>
          <a:lstStyle/>
          <a:p>
            <a:r>
              <a:rPr lang="en-US" b="1">
                <a:solidFill>
                  <a:srgbClr val="0000FF"/>
                </a:solidFill>
              </a:rPr>
              <a:t>Year Without a Summer - 1816</a:t>
            </a:r>
            <a:endParaRPr lang="en-US" sz="4000" b="1">
              <a:solidFill>
                <a:srgbClr val="0000FF"/>
              </a:solidFill>
            </a:endParaRPr>
          </a:p>
        </p:txBody>
      </p:sp>
      <p:sp>
        <p:nvSpPr>
          <p:cNvPr id="75779" name="Rectangle 3"/>
          <p:cNvSpPr>
            <a:spLocks noChangeArrowheads="1"/>
          </p:cNvSpPr>
          <p:nvPr/>
        </p:nvSpPr>
        <p:spPr bwMode="auto">
          <a:xfrm>
            <a:off x="304800" y="1828800"/>
            <a:ext cx="3930650" cy="118745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FF0000"/>
                </a:solidFill>
              </a:rPr>
              <a:t>Mary Shelley - “Frankenstein”</a:t>
            </a:r>
          </a:p>
          <a:p>
            <a:pPr eaLnBrk="1" hangingPunct="1"/>
            <a:endParaRPr lang="en-US">
              <a:solidFill>
                <a:srgbClr val="FF0000"/>
              </a:solidFill>
            </a:endParaRPr>
          </a:p>
          <a:p>
            <a:pPr eaLnBrk="1" hangingPunct="1"/>
            <a:r>
              <a:rPr lang="en-US">
                <a:solidFill>
                  <a:srgbClr val="FF0000"/>
                </a:solidFill>
              </a:rPr>
              <a:t>Lord Byron - “Darkness”</a:t>
            </a:r>
          </a:p>
        </p:txBody>
      </p:sp>
      <p:sp>
        <p:nvSpPr>
          <p:cNvPr id="75780" name="Rectangle 4"/>
          <p:cNvSpPr>
            <a:spLocks noChangeArrowheads="1"/>
          </p:cNvSpPr>
          <p:nvPr/>
        </p:nvSpPr>
        <p:spPr bwMode="auto">
          <a:xfrm>
            <a:off x="4724400" y="5867400"/>
            <a:ext cx="3760788" cy="822325"/>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FF0000"/>
                </a:solidFill>
              </a:rPr>
              <a:t>Crossing the Brook, 1815</a:t>
            </a:r>
          </a:p>
          <a:p>
            <a:pPr eaLnBrk="1" hangingPunct="1"/>
            <a:r>
              <a:rPr lang="en-US">
                <a:solidFill>
                  <a:srgbClr val="FF0000"/>
                </a:solidFill>
              </a:rPr>
              <a:t>William Turner (1775-1851) </a:t>
            </a:r>
          </a:p>
        </p:txBody>
      </p:sp>
      <p:pic>
        <p:nvPicPr>
          <p:cNvPr id="75781" name="Picture 5"/>
          <p:cNvPicPr>
            <a:picLocks noChangeAspect="1" noChangeArrowheads="1"/>
          </p:cNvPicPr>
          <p:nvPr/>
        </p:nvPicPr>
        <p:blipFill>
          <a:blip r:embed="rId2"/>
          <a:srcRect/>
          <a:stretch>
            <a:fillRect/>
          </a:stretch>
        </p:blipFill>
        <p:spPr bwMode="auto">
          <a:xfrm>
            <a:off x="4572000" y="1295400"/>
            <a:ext cx="3810000" cy="449580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09600" y="228600"/>
            <a:ext cx="7772400" cy="1143000"/>
          </a:xfrm>
        </p:spPr>
        <p:txBody>
          <a:bodyPr/>
          <a:lstStyle/>
          <a:p>
            <a:r>
              <a:rPr lang="en-US" b="1">
                <a:solidFill>
                  <a:srgbClr val="0000FF"/>
                </a:solidFill>
              </a:rPr>
              <a:t>Darkness</a:t>
            </a:r>
            <a:br>
              <a:rPr lang="en-US" b="1">
                <a:solidFill>
                  <a:srgbClr val="0000FF"/>
                </a:solidFill>
              </a:rPr>
            </a:br>
            <a:r>
              <a:rPr lang="en-US" sz="2400" b="1">
                <a:solidFill>
                  <a:srgbClr val="0000FF"/>
                </a:solidFill>
              </a:rPr>
              <a:t>George Gordon, Lord Byron; Composed 1816</a:t>
            </a:r>
            <a:endParaRPr lang="en-US" b="1">
              <a:solidFill>
                <a:srgbClr val="0000FF"/>
              </a:solidFill>
            </a:endParaRPr>
          </a:p>
        </p:txBody>
      </p:sp>
      <p:sp>
        <p:nvSpPr>
          <p:cNvPr id="76803" name="Rectangle 3"/>
          <p:cNvSpPr>
            <a:spLocks noChangeArrowheads="1"/>
          </p:cNvSpPr>
          <p:nvPr/>
        </p:nvSpPr>
        <p:spPr bwMode="auto">
          <a:xfrm>
            <a:off x="1143000" y="1524000"/>
            <a:ext cx="6611938" cy="4838700"/>
          </a:xfrm>
          <a:prstGeom prst="rect">
            <a:avLst/>
          </a:prstGeom>
          <a:noFill/>
          <a:ln w="9525">
            <a:noFill/>
            <a:miter lim="800000"/>
            <a:headEnd/>
            <a:tailEnd/>
          </a:ln>
          <a:effectLst/>
        </p:spPr>
        <p:txBody>
          <a:bodyPr wrap="none">
            <a:prstTxWarp prst="textNoShape">
              <a:avLst/>
            </a:prstTxWarp>
            <a:spAutoFit/>
          </a:bodyPr>
          <a:lstStyle/>
          <a:p>
            <a:pPr eaLnBrk="1" hangingPunct="1"/>
            <a:r>
              <a:rPr lang="en-US">
                <a:solidFill>
                  <a:srgbClr val="FF0000"/>
                </a:solidFill>
              </a:rPr>
              <a:t>I had a dream, which was not all a dream.</a:t>
            </a:r>
          </a:p>
          <a:p>
            <a:pPr eaLnBrk="1" hangingPunct="1"/>
            <a:r>
              <a:rPr lang="en-US">
                <a:solidFill>
                  <a:srgbClr val="FF0000"/>
                </a:solidFill>
              </a:rPr>
              <a:t>The bright sun was extinguish’d, and the stars</a:t>
            </a:r>
          </a:p>
          <a:p>
            <a:pPr eaLnBrk="1" hangingPunct="1"/>
            <a:r>
              <a:rPr lang="en-US">
                <a:solidFill>
                  <a:srgbClr val="FF0000"/>
                </a:solidFill>
              </a:rPr>
              <a:t>Did wander darkling in the eternal space,</a:t>
            </a:r>
          </a:p>
          <a:p>
            <a:pPr eaLnBrk="1" hangingPunct="1"/>
            <a:r>
              <a:rPr lang="en-US">
                <a:solidFill>
                  <a:srgbClr val="FF0000"/>
                </a:solidFill>
              </a:rPr>
              <a:t>Rayless, and pathless, and the icy earth</a:t>
            </a:r>
          </a:p>
          <a:p>
            <a:pPr eaLnBrk="1" hangingPunct="1"/>
            <a:r>
              <a:rPr lang="en-US">
                <a:solidFill>
                  <a:srgbClr val="FF0000"/>
                </a:solidFill>
              </a:rPr>
              <a:t>Swung blind and blackening in the moonless air;</a:t>
            </a:r>
          </a:p>
          <a:p>
            <a:pPr eaLnBrk="1" hangingPunct="1"/>
            <a:r>
              <a:rPr lang="en-US">
                <a:solidFill>
                  <a:srgbClr val="FF0000"/>
                </a:solidFill>
              </a:rPr>
              <a:t>Morn came and went-and came, and brought no day,</a:t>
            </a:r>
          </a:p>
          <a:p>
            <a:pPr eaLnBrk="1" hangingPunct="1"/>
            <a:r>
              <a:rPr lang="en-US">
                <a:solidFill>
                  <a:srgbClr val="FF0000"/>
                </a:solidFill>
              </a:rPr>
              <a:t>And men forgot their passions in the dread</a:t>
            </a:r>
          </a:p>
          <a:p>
            <a:pPr eaLnBrk="1" hangingPunct="1"/>
            <a:r>
              <a:rPr lang="en-US">
                <a:solidFill>
                  <a:srgbClr val="FF0000"/>
                </a:solidFill>
              </a:rPr>
              <a:t>Of this their desolation; and all hearts</a:t>
            </a:r>
          </a:p>
          <a:p>
            <a:pPr eaLnBrk="1" hangingPunct="1"/>
            <a:r>
              <a:rPr lang="en-US">
                <a:solidFill>
                  <a:srgbClr val="FF0000"/>
                </a:solidFill>
              </a:rPr>
              <a:t>Were chill’d into a selfish prayer for light:</a:t>
            </a:r>
          </a:p>
          <a:p>
            <a:pPr eaLnBrk="1" hangingPunct="1"/>
            <a:r>
              <a:rPr lang="en-US">
                <a:solidFill>
                  <a:srgbClr val="FF0000"/>
                </a:solidFill>
              </a:rPr>
              <a:t>And they did live by watchfires-and the thrones,</a:t>
            </a:r>
          </a:p>
          <a:p>
            <a:pPr eaLnBrk="1" hangingPunct="1"/>
            <a:r>
              <a:rPr lang="en-US">
                <a:solidFill>
                  <a:srgbClr val="FF0000"/>
                </a:solidFill>
              </a:rPr>
              <a:t>The palaces of crowned kings-the huts,</a:t>
            </a:r>
          </a:p>
          <a:p>
            <a:pPr eaLnBrk="1" hangingPunct="1"/>
            <a:r>
              <a:rPr lang="en-US">
                <a:solidFill>
                  <a:srgbClr val="FF0000"/>
                </a:solidFill>
              </a:rPr>
              <a:t>The habitations of all things which dwell,</a:t>
            </a:r>
          </a:p>
          <a:p>
            <a:pPr eaLnBrk="1" hangingPunct="1"/>
            <a:r>
              <a:rPr lang="en-US">
                <a:solidFill>
                  <a:srgbClr val="FF0000"/>
                </a:solidFill>
              </a:rPr>
              <a:t>Were burnt for beacons; cities were consum’d…</a:t>
            </a:r>
            <a:endParaRPr lang="en-US" sz="2800">
              <a:solidFill>
                <a:srgbClr val="FF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igures0135"/>
          <p:cNvPicPr>
            <a:picLocks noGrp="1" noChangeAspect="1" noChangeArrowheads="1"/>
          </p:cNvPicPr>
          <p:nvPr>
            <p:ph idx="1"/>
          </p:nvPr>
        </p:nvPicPr>
        <p:blipFill>
          <a:blip r:embed="rId2" cstate="screen">
            <a:lum bright="-12000"/>
            <a:extLst>
              <a:ext uri="{28A0092B-C50C-407E-A947-70E740481C1C}">
                <a14:useLocalDpi xmlns:a14="http://schemas.microsoft.com/office/drawing/2010/main"/>
              </a:ext>
            </a:extLst>
          </a:blip>
          <a:srcRect/>
          <a:stretch>
            <a:fillRect/>
          </a:stretch>
        </p:blipFill>
        <p:spPr>
          <a:xfrm>
            <a:off x="762000" y="1341438"/>
            <a:ext cx="7391400" cy="5287962"/>
          </a:xfrm>
        </p:spPr>
      </p:pic>
      <p:sp>
        <p:nvSpPr>
          <p:cNvPr id="18435" name="Rectangle 3"/>
          <p:cNvSpPr>
            <a:spLocks noGrp="1" noChangeArrowheads="1"/>
          </p:cNvSpPr>
          <p:nvPr>
            <p:ph type="title"/>
          </p:nvPr>
        </p:nvSpPr>
        <p:spPr>
          <a:xfrm>
            <a:off x="457200" y="152400"/>
            <a:ext cx="8458200" cy="1143000"/>
          </a:xfrm>
        </p:spPr>
        <p:txBody>
          <a:bodyPr/>
          <a:lstStyle/>
          <a:p>
            <a:pPr eaLnBrk="1" hangingPunct="1"/>
            <a:r>
              <a:rPr lang="en-US" b="1" dirty="0">
                <a:solidFill>
                  <a:srgbClr val="0000FF"/>
                </a:solidFill>
                <a:ea typeface="ＭＳ Ｐゴシック" pitchFamily="65" charset="-128"/>
                <a:cs typeface="ＭＳ Ｐゴシック" pitchFamily="65" charset="-128"/>
              </a:rPr>
              <a:t>Temperature Anomaly During Last 1000 years</a:t>
            </a:r>
            <a:endParaRPr lang="en-US" sz="4000" b="1" dirty="0">
              <a:solidFill>
                <a:srgbClr val="0000FF"/>
              </a:solidFill>
              <a:ea typeface="ＭＳ Ｐゴシック" pitchFamily="65" charset="-128"/>
              <a:cs typeface="ＭＳ Ｐゴシック" pitchFamily="65" charset="-128"/>
            </a:endParaRPr>
          </a:p>
        </p:txBody>
      </p:sp>
      <p:sp>
        <p:nvSpPr>
          <p:cNvPr id="18436" name="Text Box 4"/>
          <p:cNvSpPr txBox="1">
            <a:spLocks noChangeArrowheads="1"/>
          </p:cNvSpPr>
          <p:nvPr/>
        </p:nvSpPr>
        <p:spPr bwMode="auto">
          <a:xfrm>
            <a:off x="7519987" y="6400800"/>
            <a:ext cx="1624013" cy="457200"/>
          </a:xfrm>
          <a:prstGeom prst="rect">
            <a:avLst/>
          </a:prstGeom>
          <a:solidFill>
            <a:schemeClr val="bg1"/>
          </a:solidFill>
          <a:ln w="9525">
            <a:noFill/>
            <a:miter lim="800000"/>
            <a:headEnd/>
            <a:tailEnd/>
          </a:ln>
        </p:spPr>
        <p:txBody>
          <a:bodyPr wrap="none">
            <a:prstTxWarp prst="textNoShape">
              <a:avLst/>
            </a:prstTxWarp>
            <a:spAutoFit/>
          </a:bodyPr>
          <a:lstStyle/>
          <a:p>
            <a:pPr eaLnBrk="1" hangingPunct="1"/>
            <a:r>
              <a:rPr lang="en-US" dirty="0">
                <a:solidFill>
                  <a:srgbClr val="FF0000"/>
                </a:solidFill>
              </a:rPr>
              <a:t>IPCC, 2001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0"/>
            <a:ext cx="9144000" cy="1143000"/>
          </a:xfrm>
        </p:spPr>
        <p:txBody>
          <a:bodyPr/>
          <a:lstStyle/>
          <a:p>
            <a:pPr eaLnBrk="1" hangingPunct="1"/>
            <a:r>
              <a:rPr lang="en-US" sz="3600" b="1">
                <a:solidFill>
                  <a:srgbClr val="0000FF"/>
                </a:solidFill>
                <a:ea typeface="ＭＳ Ｐゴシック" pitchFamily="-111" charset="-128"/>
                <a:cs typeface="ＭＳ Ｐゴシック" pitchFamily="-111" charset="-128"/>
              </a:rPr>
              <a:t>Mean Global Temperature Anomalies</a:t>
            </a:r>
          </a:p>
        </p:txBody>
      </p:sp>
      <p:sp>
        <p:nvSpPr>
          <p:cNvPr id="7" name="Rectangle 6"/>
          <p:cNvSpPr/>
          <p:nvPr/>
        </p:nvSpPr>
        <p:spPr>
          <a:xfrm>
            <a:off x="7146638" y="1524000"/>
            <a:ext cx="1997362" cy="4154983"/>
          </a:xfrm>
          <a:prstGeom prst="rect">
            <a:avLst/>
          </a:prstGeom>
        </p:spPr>
        <p:txBody>
          <a:bodyPr wrap="none">
            <a:spAutoFit/>
          </a:bodyPr>
          <a:lstStyle/>
          <a:p>
            <a:r>
              <a:rPr lang="en-US" dirty="0">
                <a:solidFill>
                  <a:srgbClr val="993366"/>
                </a:solidFill>
              </a:rPr>
              <a:t>Warmest years</a:t>
            </a:r>
          </a:p>
          <a:p>
            <a:pPr marL="457200" indent="-457200">
              <a:buAutoNum type="arabicPeriod"/>
            </a:pPr>
            <a:r>
              <a:rPr lang="en-US" dirty="0">
                <a:solidFill>
                  <a:srgbClr val="993366"/>
                </a:solidFill>
              </a:rPr>
              <a:t>2010/2005</a:t>
            </a:r>
          </a:p>
          <a:p>
            <a:pPr marL="457200" indent="-457200">
              <a:buAutoNum type="arabicPeriod"/>
            </a:pPr>
            <a:r>
              <a:rPr lang="en-US" dirty="0">
                <a:solidFill>
                  <a:srgbClr val="993366"/>
                </a:solidFill>
              </a:rPr>
              <a:t>-</a:t>
            </a:r>
          </a:p>
          <a:p>
            <a:pPr marL="457200" indent="-457200">
              <a:buFontTx/>
              <a:buAutoNum type="arabicPeriod"/>
            </a:pPr>
            <a:r>
              <a:rPr lang="en-US" dirty="0">
                <a:solidFill>
                  <a:srgbClr val="993366"/>
                </a:solidFill>
              </a:rPr>
              <a:t>2009</a:t>
            </a:r>
          </a:p>
          <a:p>
            <a:pPr marL="457200" indent="-457200">
              <a:buFontTx/>
              <a:buAutoNum type="arabicPeriod"/>
            </a:pPr>
            <a:r>
              <a:rPr lang="en-US" dirty="0">
                <a:solidFill>
                  <a:srgbClr val="993366"/>
                </a:solidFill>
              </a:rPr>
              <a:t>2007/1998</a:t>
            </a:r>
          </a:p>
          <a:p>
            <a:pPr marL="457200" indent="-457200">
              <a:buAutoNum type="arabicPeriod"/>
            </a:pPr>
            <a:r>
              <a:rPr lang="en-US" dirty="0">
                <a:solidFill>
                  <a:srgbClr val="993366"/>
                </a:solidFill>
              </a:rPr>
              <a:t>-</a:t>
            </a:r>
          </a:p>
          <a:p>
            <a:pPr marL="457200" indent="-457200">
              <a:buFontTx/>
              <a:buAutoNum type="arabicPeriod"/>
            </a:pPr>
            <a:r>
              <a:rPr lang="en-US" dirty="0">
                <a:solidFill>
                  <a:srgbClr val="993366"/>
                </a:solidFill>
              </a:rPr>
              <a:t>2002</a:t>
            </a:r>
          </a:p>
          <a:p>
            <a:pPr marL="457200" indent="-457200">
              <a:buAutoNum type="arabicPeriod"/>
            </a:pPr>
            <a:r>
              <a:rPr lang="en-US" dirty="0">
                <a:solidFill>
                  <a:srgbClr val="993366"/>
                </a:solidFill>
              </a:rPr>
              <a:t>2003/2006</a:t>
            </a:r>
          </a:p>
          <a:p>
            <a:pPr marL="457200" indent="-457200">
              <a:buAutoNum type="arabicPeriod"/>
            </a:pPr>
            <a:r>
              <a:rPr lang="en-US" dirty="0">
                <a:solidFill>
                  <a:srgbClr val="993366"/>
                </a:solidFill>
              </a:rPr>
              <a:t>-</a:t>
            </a:r>
          </a:p>
          <a:p>
            <a:pPr marL="457200" indent="-457200">
              <a:buAutoNum type="arabicPeriod"/>
            </a:pPr>
            <a:r>
              <a:rPr lang="en-US" dirty="0">
                <a:solidFill>
                  <a:srgbClr val="993366"/>
                </a:solidFill>
              </a:rPr>
              <a:t>2001/2004</a:t>
            </a:r>
          </a:p>
          <a:p>
            <a:pPr marL="457200" indent="-457200">
              <a:buAutoNum type="arabicPeriod"/>
            </a:pPr>
            <a:r>
              <a:rPr lang="en-US" dirty="0">
                <a:solidFill>
                  <a:srgbClr val="993366"/>
                </a:solidFill>
              </a:rPr>
              <a:t>-</a:t>
            </a:r>
          </a:p>
        </p:txBody>
      </p:sp>
      <p:pic>
        <p:nvPicPr>
          <p:cNvPr id="8" name="Picture 7"/>
          <p:cNvPicPr/>
          <p:nvPr/>
        </p:nvPicPr>
        <p:blipFill>
          <a:blip r:embed="rId2"/>
          <a:srcRect/>
          <a:stretch>
            <a:fillRect/>
          </a:stretch>
        </p:blipFill>
        <p:spPr bwMode="auto">
          <a:xfrm>
            <a:off x="457200" y="1676400"/>
            <a:ext cx="6537960" cy="4023360"/>
          </a:xfrm>
          <a:prstGeom prst="rect">
            <a:avLst/>
          </a:prstGeom>
          <a:noFill/>
          <a:ln w="9525">
            <a:noFill/>
            <a:miter lim="800000"/>
            <a:headEnd/>
            <a:tailEnd/>
          </a:ln>
        </p:spPr>
      </p:pic>
      <p:sp>
        <p:nvSpPr>
          <p:cNvPr id="6" name="Text Box 3"/>
          <p:cNvSpPr txBox="1">
            <a:spLocks noChangeArrowheads="1"/>
          </p:cNvSpPr>
          <p:nvPr/>
        </p:nvSpPr>
        <p:spPr bwMode="auto">
          <a:xfrm>
            <a:off x="4876800" y="6396335"/>
            <a:ext cx="4267200" cy="461665"/>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NASA GISS, 2011; Figure 12.13</a:t>
            </a:r>
            <a:endParaRPr lang="en-US" sz="1800" dirty="0">
              <a:solidFill>
                <a:srgbClr val="993366"/>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200400" y="0"/>
            <a:ext cx="5715000" cy="1143000"/>
          </a:xfrm>
        </p:spPr>
        <p:txBody>
          <a:bodyPr/>
          <a:lstStyle/>
          <a:p>
            <a:pPr eaLnBrk="1" hangingPunct="1"/>
            <a:r>
              <a:rPr lang="en-US" sz="4000" b="1" dirty="0">
                <a:solidFill>
                  <a:srgbClr val="0000FF"/>
                </a:solidFill>
                <a:ea typeface="ＭＳ Ｐゴシック" pitchFamily="65" charset="-128"/>
                <a:cs typeface="ＭＳ Ｐゴシック" pitchFamily="65" charset="-128"/>
              </a:rPr>
              <a:t>2011 Temperature Anomaly</a:t>
            </a:r>
            <a:endParaRPr lang="en-US" b="1" dirty="0">
              <a:solidFill>
                <a:srgbClr val="0000FF"/>
              </a:solidFill>
              <a:ea typeface="ＭＳ Ｐゴシック" pitchFamily="65" charset="-128"/>
              <a:cs typeface="ＭＳ Ｐゴシック" pitchFamily="65" charset="-128"/>
            </a:endParaRPr>
          </a:p>
        </p:txBody>
      </p:sp>
      <p:sp>
        <p:nvSpPr>
          <p:cNvPr id="15363" name="Text Box 3"/>
          <p:cNvSpPr txBox="1">
            <a:spLocks noChangeArrowheads="1"/>
          </p:cNvSpPr>
          <p:nvPr/>
        </p:nvSpPr>
        <p:spPr bwMode="auto">
          <a:xfrm>
            <a:off x="6343650" y="6488112"/>
            <a:ext cx="2800350" cy="369888"/>
          </a:xfrm>
          <a:prstGeom prst="rect">
            <a:avLst/>
          </a:prstGeom>
          <a:noFill/>
          <a:ln w="9525">
            <a:noFill/>
            <a:miter lim="800000"/>
            <a:headEnd/>
            <a:tailEnd/>
          </a:ln>
        </p:spPr>
        <p:txBody>
          <a:bodyPr wrap="none">
            <a:prstTxWarp prst="textNoShape">
              <a:avLst/>
            </a:prstTxWarp>
            <a:spAutoFit/>
          </a:bodyPr>
          <a:lstStyle/>
          <a:p>
            <a:pPr algn="ctr"/>
            <a:r>
              <a:rPr lang="en-US" sz="1800" dirty="0">
                <a:solidFill>
                  <a:srgbClr val="993366"/>
                </a:solidFill>
              </a:rPr>
              <a:t>Goddard Inst. Space Studies</a:t>
            </a:r>
          </a:p>
        </p:txBody>
      </p:sp>
      <p:pic>
        <p:nvPicPr>
          <p:cNvPr id="6" name="Picture 5"/>
          <p:cNvPicPr>
            <a:picLocks noChangeAspect="1"/>
          </p:cNvPicPr>
          <p:nvPr/>
        </p:nvPicPr>
        <p:blipFill>
          <a:blip r:embed="rId2"/>
          <a:stretch>
            <a:fillRect/>
          </a:stretch>
        </p:blipFill>
        <p:spPr>
          <a:xfrm>
            <a:off x="152400" y="1524000"/>
            <a:ext cx="8572500" cy="50673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2133600" cy="144568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0"/>
            <a:ext cx="8991600" cy="1143000"/>
          </a:xfrm>
        </p:spPr>
        <p:txBody>
          <a:bodyPr/>
          <a:lstStyle/>
          <a:p>
            <a:r>
              <a:rPr lang="en-US" b="1">
                <a:solidFill>
                  <a:srgbClr val="0000FF"/>
                </a:solidFill>
              </a:rPr>
              <a:t>Historical Temperature Change</a:t>
            </a:r>
          </a:p>
        </p:txBody>
      </p:sp>
      <p:sp>
        <p:nvSpPr>
          <p:cNvPr id="43011" name="Text Box 3"/>
          <p:cNvSpPr txBox="1">
            <a:spLocks noChangeArrowheads="1"/>
          </p:cNvSpPr>
          <p:nvPr/>
        </p:nvSpPr>
        <p:spPr bwMode="auto">
          <a:xfrm>
            <a:off x="7543800" y="6400800"/>
            <a:ext cx="1600200" cy="457200"/>
          </a:xfrm>
          <a:prstGeom prst="rect">
            <a:avLst/>
          </a:prstGeom>
          <a:noFill/>
          <a:ln w="9525">
            <a:noFill/>
            <a:miter lim="800000"/>
            <a:headEnd/>
            <a:tailEnd/>
          </a:ln>
          <a:effectLst/>
        </p:spPr>
        <p:txBody>
          <a:bodyPr>
            <a:prstTxWarp prst="textNoShape">
              <a:avLst/>
            </a:prstTxWarp>
            <a:spAutoFit/>
          </a:bodyPr>
          <a:lstStyle/>
          <a:p>
            <a:r>
              <a:rPr lang="en-US" dirty="0">
                <a:solidFill>
                  <a:srgbClr val="993366"/>
                </a:solidFill>
              </a:rPr>
              <a:t>Table 12.4</a:t>
            </a:r>
            <a:endParaRPr lang="en-US" sz="1800" dirty="0">
              <a:solidFill>
                <a:srgbClr val="993366"/>
              </a:solidFill>
            </a:endParaRPr>
          </a:p>
        </p:txBody>
      </p:sp>
      <p:sp>
        <p:nvSpPr>
          <p:cNvPr id="43013" name="Rectangle 5"/>
          <p:cNvSpPr>
            <a:spLocks noChangeArrowheads="1"/>
          </p:cNvSpPr>
          <p:nvPr/>
        </p:nvSpPr>
        <p:spPr bwMode="auto">
          <a:xfrm>
            <a:off x="228600" y="914400"/>
            <a:ext cx="8458200" cy="1524000"/>
          </a:xfrm>
          <a:prstGeom prst="rect">
            <a:avLst/>
          </a:prstGeom>
          <a:noFill/>
          <a:ln w="9525">
            <a:noFill/>
            <a:miter lim="800000"/>
            <a:headEnd/>
            <a:tailEnd/>
          </a:ln>
          <a:effectLst/>
        </p:spPr>
        <p:txBody>
          <a:bodyPr>
            <a:prstTxWarp prst="textNoShape">
              <a:avLst/>
            </a:prstTxWarp>
          </a:bodyPr>
          <a:lstStyle/>
          <a:p>
            <a:pPr marL="223838" indent="-223838" eaLnBrk="1" hangingPunct="1">
              <a:lnSpc>
                <a:spcPct val="90000"/>
              </a:lnSpc>
              <a:tabLst>
                <a:tab pos="463550" algn="l"/>
                <a:tab pos="4059238" algn="l"/>
                <a:tab pos="6338888" algn="l"/>
              </a:tabLst>
            </a:pPr>
            <a:r>
              <a:rPr lang="en-US" u="sng" dirty="0">
                <a:solidFill>
                  <a:srgbClr val="187534"/>
                </a:solidFill>
              </a:rPr>
              <a:t>				</a:t>
            </a:r>
            <a:r>
              <a:rPr lang="en-US" dirty="0">
                <a:solidFill>
                  <a:srgbClr val="187534"/>
                </a:solidFill>
              </a:rPr>
              <a:t>Temperature </a:t>
            </a:r>
            <a:endParaRPr lang="en-US" u="sng" dirty="0">
              <a:solidFill>
                <a:srgbClr val="187534"/>
              </a:solidFill>
            </a:endParaRPr>
          </a:p>
          <a:p>
            <a:pPr marL="223838" indent="-223838" eaLnBrk="1" hangingPunct="1">
              <a:lnSpc>
                <a:spcPct val="90000"/>
              </a:lnSpc>
              <a:tabLst>
                <a:tab pos="463550" algn="l"/>
                <a:tab pos="4059238" algn="l"/>
                <a:tab pos="6338888" algn="l"/>
              </a:tabLst>
            </a:pPr>
            <a:r>
              <a:rPr lang="en-US" u="sng" dirty="0">
                <a:solidFill>
                  <a:srgbClr val="187534"/>
                </a:solidFill>
              </a:rPr>
              <a:t>				</a:t>
            </a:r>
            <a:r>
              <a:rPr lang="en-US" dirty="0">
                <a:solidFill>
                  <a:srgbClr val="187534"/>
                </a:solidFill>
              </a:rPr>
              <a:t>Change (K)</a:t>
            </a:r>
            <a:endParaRPr lang="en-US" u="sng" dirty="0">
              <a:solidFill>
                <a:srgbClr val="187534"/>
              </a:solidFill>
            </a:endParaRPr>
          </a:p>
          <a:p>
            <a:pPr marL="223838" indent="-223838" eaLnBrk="1" hangingPunct="1">
              <a:lnSpc>
                <a:spcPct val="90000"/>
              </a:lnSpc>
              <a:tabLst>
                <a:tab pos="463550" algn="l"/>
                <a:tab pos="4059238" algn="l"/>
                <a:tab pos="6338888" algn="l"/>
              </a:tabLst>
            </a:pPr>
            <a:r>
              <a:rPr lang="en-US" dirty="0">
                <a:solidFill>
                  <a:srgbClr val="187534"/>
                </a:solidFill>
              </a:rPr>
              <a:t>Period	Years Ago 	Per 100 Years</a:t>
            </a:r>
          </a:p>
          <a:p>
            <a:pPr marL="223838" indent="-223838" eaLnBrk="1" hangingPunct="1">
              <a:lnSpc>
                <a:spcPct val="90000"/>
              </a:lnSpc>
              <a:tabLst>
                <a:tab pos="463550" algn="l"/>
                <a:tab pos="4059238" algn="l"/>
                <a:tab pos="6338888" algn="l"/>
              </a:tabLst>
            </a:pPr>
            <a:r>
              <a:rPr lang="en-US" dirty="0">
                <a:solidFill>
                  <a:srgbClr val="FF0A0E"/>
                </a:solidFill>
              </a:rPr>
              <a:t>1958-2007	52-4	+1.3</a:t>
            </a:r>
          </a:p>
          <a:p>
            <a:pPr marL="223838" indent="-223838" eaLnBrk="1" hangingPunct="1">
              <a:lnSpc>
                <a:spcPct val="90000"/>
              </a:lnSpc>
              <a:tabLst>
                <a:tab pos="463550" algn="l"/>
                <a:tab pos="4059238" algn="l"/>
                <a:tab pos="6338888" algn="l"/>
              </a:tabLst>
            </a:pPr>
            <a:r>
              <a:rPr lang="en-US" dirty="0">
                <a:solidFill>
                  <a:srgbClr val="FF0A0E"/>
                </a:solidFill>
              </a:rPr>
              <a:t>	</a:t>
            </a:r>
            <a:r>
              <a:rPr lang="en-US" dirty="0">
                <a:solidFill>
                  <a:srgbClr val="6C18B0"/>
                </a:solidFill>
              </a:rPr>
              <a:t>(</a:t>
            </a:r>
            <a:r>
              <a:rPr lang="en-US" dirty="0" err="1">
                <a:solidFill>
                  <a:srgbClr val="6C18B0"/>
                </a:solidFill>
              </a:rPr>
              <a:t>radiosonde</a:t>
            </a:r>
            <a:r>
              <a:rPr lang="en-US" dirty="0">
                <a:solidFill>
                  <a:srgbClr val="6C18B0"/>
                </a:solidFill>
              </a:rPr>
              <a:t> records)</a:t>
            </a:r>
            <a:endParaRPr lang="en-US" dirty="0">
              <a:solidFill>
                <a:srgbClr val="FF0A0E"/>
              </a:solidFill>
            </a:endParaRPr>
          </a:p>
          <a:p>
            <a:pPr marL="223838" indent="-223838" eaLnBrk="1" hangingPunct="1">
              <a:lnSpc>
                <a:spcPct val="90000"/>
              </a:lnSpc>
              <a:tabLst>
                <a:tab pos="463550" algn="l"/>
                <a:tab pos="4059238" algn="l"/>
                <a:tab pos="6338888" algn="l"/>
              </a:tabLst>
            </a:pPr>
            <a:r>
              <a:rPr lang="en-US" dirty="0">
                <a:solidFill>
                  <a:srgbClr val="FF0A0E"/>
                </a:solidFill>
              </a:rPr>
              <a:t>1955-2010	56-1	+1.3</a:t>
            </a:r>
          </a:p>
          <a:p>
            <a:pPr marL="223838" indent="-223838" eaLnBrk="1" hangingPunct="1">
              <a:lnSpc>
                <a:spcPct val="90000"/>
              </a:lnSpc>
              <a:tabLst>
                <a:tab pos="463550" algn="l"/>
                <a:tab pos="4059238" algn="l"/>
                <a:tab pos="6338888" algn="l"/>
              </a:tabLst>
            </a:pPr>
            <a:r>
              <a:rPr lang="en-US" dirty="0">
                <a:solidFill>
                  <a:srgbClr val="FF0A0E"/>
                </a:solidFill>
              </a:rPr>
              <a:t>	</a:t>
            </a:r>
            <a:r>
              <a:rPr lang="en-US" dirty="0">
                <a:solidFill>
                  <a:srgbClr val="6C18B0"/>
                </a:solidFill>
              </a:rPr>
              <a:t>(</a:t>
            </a:r>
            <a:r>
              <a:rPr lang="en-US" dirty="0" err="1">
                <a:solidFill>
                  <a:srgbClr val="6C18B0"/>
                </a:solidFill>
              </a:rPr>
              <a:t>land+ship</a:t>
            </a:r>
            <a:r>
              <a:rPr lang="en-US" dirty="0">
                <a:solidFill>
                  <a:srgbClr val="6C18B0"/>
                </a:solidFill>
              </a:rPr>
              <a:t> measurements)</a:t>
            </a:r>
            <a:r>
              <a:rPr lang="en-US" dirty="0">
                <a:solidFill>
                  <a:srgbClr val="FF0A0E"/>
                </a:solidFill>
              </a:rPr>
              <a:t>	</a:t>
            </a:r>
          </a:p>
          <a:p>
            <a:pPr marL="223838" indent="-223838" eaLnBrk="1" hangingPunct="1">
              <a:lnSpc>
                <a:spcPct val="90000"/>
              </a:lnSpc>
              <a:tabLst>
                <a:tab pos="463550" algn="l"/>
                <a:tab pos="4059238" algn="l"/>
                <a:tab pos="6338888" algn="l"/>
              </a:tabLst>
            </a:pPr>
            <a:r>
              <a:rPr lang="en-US" dirty="0">
                <a:solidFill>
                  <a:srgbClr val="FF0A0E"/>
                </a:solidFill>
              </a:rPr>
              <a:t>1880-2010)	121-1	+0.7</a:t>
            </a:r>
          </a:p>
          <a:p>
            <a:pPr marL="223838" indent="-223838" eaLnBrk="1" hangingPunct="1">
              <a:lnSpc>
                <a:spcPct val="90000"/>
              </a:lnSpc>
              <a:tabLst>
                <a:tab pos="463550" algn="l"/>
                <a:tab pos="4059238" algn="l"/>
                <a:tab pos="6338888" algn="l"/>
              </a:tabLst>
            </a:pPr>
            <a:r>
              <a:rPr lang="en-US" dirty="0">
                <a:solidFill>
                  <a:srgbClr val="FF0A0E"/>
                </a:solidFill>
              </a:rPr>
              <a:t>	</a:t>
            </a:r>
            <a:r>
              <a:rPr lang="en-US" dirty="0">
                <a:solidFill>
                  <a:srgbClr val="6C18B0"/>
                </a:solidFill>
              </a:rPr>
              <a:t>(</a:t>
            </a:r>
            <a:r>
              <a:rPr lang="en-US" dirty="0" err="1">
                <a:solidFill>
                  <a:srgbClr val="6C18B0"/>
                </a:solidFill>
              </a:rPr>
              <a:t>land+ship</a:t>
            </a:r>
            <a:r>
              <a:rPr lang="en-US" dirty="0">
                <a:solidFill>
                  <a:srgbClr val="6C18B0"/>
                </a:solidFill>
              </a:rPr>
              <a:t>)</a:t>
            </a:r>
            <a:endParaRPr lang="en-US" dirty="0">
              <a:solidFill>
                <a:srgbClr val="FF0A0E"/>
              </a:solidFill>
            </a:endParaRPr>
          </a:p>
          <a:p>
            <a:pPr marL="223838" indent="-223838" eaLnBrk="1" hangingPunct="1">
              <a:lnSpc>
                <a:spcPct val="90000"/>
              </a:lnSpc>
              <a:tabLst>
                <a:tab pos="463550" algn="l"/>
                <a:tab pos="4059238" algn="l"/>
                <a:tab pos="6338888" algn="l"/>
              </a:tabLst>
            </a:pPr>
            <a:r>
              <a:rPr lang="en-US" dirty="0">
                <a:solidFill>
                  <a:srgbClr val="FF0A0E"/>
                </a:solidFill>
              </a:rPr>
              <a:t>Last 1000 years	1000-0	+0.052</a:t>
            </a:r>
          </a:p>
          <a:p>
            <a:pPr marL="223838" indent="-223838" eaLnBrk="1" hangingPunct="1">
              <a:lnSpc>
                <a:spcPct val="90000"/>
              </a:lnSpc>
              <a:tabLst>
                <a:tab pos="463550" algn="l"/>
                <a:tab pos="4059238" algn="l"/>
                <a:tab pos="6338888" algn="l"/>
              </a:tabLst>
            </a:pPr>
            <a:r>
              <a:rPr lang="en-US" dirty="0">
                <a:solidFill>
                  <a:srgbClr val="6C18B0"/>
                </a:solidFill>
              </a:rPr>
              <a:t>	(</a:t>
            </a:r>
            <a:r>
              <a:rPr lang="en-US" dirty="0" err="1">
                <a:solidFill>
                  <a:srgbClr val="6C18B0"/>
                </a:solidFill>
              </a:rPr>
              <a:t>Vostok</a:t>
            </a:r>
            <a:r>
              <a:rPr lang="en-US" dirty="0">
                <a:solidFill>
                  <a:srgbClr val="6C18B0"/>
                </a:solidFill>
              </a:rPr>
              <a:t> ice core)</a:t>
            </a:r>
            <a:endParaRPr lang="en-US" dirty="0">
              <a:solidFill>
                <a:srgbClr val="FF0A0E"/>
              </a:solidFill>
            </a:endParaRPr>
          </a:p>
          <a:p>
            <a:pPr marL="223838" indent="-223838" eaLnBrk="1" hangingPunct="1">
              <a:lnSpc>
                <a:spcPct val="90000"/>
              </a:lnSpc>
              <a:tabLst>
                <a:tab pos="463550" algn="l"/>
                <a:tab pos="4059238" algn="l"/>
                <a:tab pos="6338888" algn="l"/>
              </a:tabLst>
            </a:pPr>
            <a:r>
              <a:rPr lang="en-US" dirty="0" err="1">
                <a:solidFill>
                  <a:srgbClr val="FF0A0E"/>
                </a:solidFill>
              </a:rPr>
              <a:t>Deglaciation</a:t>
            </a:r>
            <a:r>
              <a:rPr lang="en-US" dirty="0">
                <a:solidFill>
                  <a:srgbClr val="FF0A0E"/>
                </a:solidFill>
              </a:rPr>
              <a:t> after Younger	12,632-11,191	+0.3</a:t>
            </a:r>
          </a:p>
          <a:p>
            <a:pPr marL="223838" indent="-223838" eaLnBrk="1" hangingPunct="1">
              <a:lnSpc>
                <a:spcPct val="90000"/>
              </a:lnSpc>
              <a:tabLst>
                <a:tab pos="463550" algn="l"/>
                <a:tab pos="4059238" algn="l"/>
                <a:tab pos="6338888" algn="l"/>
              </a:tabLst>
            </a:pPr>
            <a:r>
              <a:rPr lang="en-US" dirty="0">
                <a:solidFill>
                  <a:srgbClr val="FF0A0E"/>
                </a:solidFill>
              </a:rPr>
              <a:t>	</a:t>
            </a:r>
            <a:r>
              <a:rPr lang="en-US" dirty="0" err="1">
                <a:solidFill>
                  <a:srgbClr val="FF0A0E"/>
                </a:solidFill>
              </a:rPr>
              <a:t>Dryas</a:t>
            </a:r>
            <a:r>
              <a:rPr lang="en-US" dirty="0">
                <a:solidFill>
                  <a:srgbClr val="FF0A0E"/>
                </a:solidFill>
              </a:rPr>
              <a:t> </a:t>
            </a:r>
            <a:r>
              <a:rPr lang="en-US" dirty="0">
                <a:solidFill>
                  <a:srgbClr val="6C18B0"/>
                </a:solidFill>
              </a:rPr>
              <a:t>(</a:t>
            </a:r>
            <a:r>
              <a:rPr lang="en-US" dirty="0" err="1">
                <a:solidFill>
                  <a:srgbClr val="6C18B0"/>
                </a:solidFill>
              </a:rPr>
              <a:t>Vostok</a:t>
            </a:r>
            <a:r>
              <a:rPr lang="en-US" dirty="0">
                <a:solidFill>
                  <a:srgbClr val="6C18B0"/>
                </a:solidFill>
              </a:rPr>
              <a:t>)</a:t>
            </a:r>
            <a:endParaRPr lang="en-US" dirty="0">
              <a:solidFill>
                <a:srgbClr val="FF0A0E"/>
              </a:solidFill>
            </a:endParaRPr>
          </a:p>
          <a:p>
            <a:pPr marL="223838" indent="-223838" eaLnBrk="1" hangingPunct="1">
              <a:lnSpc>
                <a:spcPct val="90000"/>
              </a:lnSpc>
              <a:tabLst>
                <a:tab pos="463550" algn="l"/>
                <a:tab pos="4059238" algn="l"/>
                <a:tab pos="6338888" algn="l"/>
              </a:tabLst>
            </a:pPr>
            <a:r>
              <a:rPr lang="en-US" dirty="0">
                <a:solidFill>
                  <a:srgbClr val="FF0A0E"/>
                </a:solidFill>
              </a:rPr>
              <a:t>Last years of </a:t>
            </a:r>
            <a:r>
              <a:rPr lang="en-US" dirty="0" err="1">
                <a:solidFill>
                  <a:srgbClr val="FF0A0E"/>
                </a:solidFill>
              </a:rPr>
              <a:t>deglaciation</a:t>
            </a:r>
            <a:r>
              <a:rPr lang="en-US" dirty="0">
                <a:solidFill>
                  <a:srgbClr val="FF0A0E"/>
                </a:solidFill>
              </a:rPr>
              <a:t>	11,237-11,191	+2.2</a:t>
            </a:r>
          </a:p>
          <a:p>
            <a:pPr marL="223838" indent="-223838" eaLnBrk="1" hangingPunct="1">
              <a:lnSpc>
                <a:spcPct val="90000"/>
              </a:lnSpc>
              <a:tabLst>
                <a:tab pos="463550" algn="l"/>
                <a:tab pos="4059238" algn="l"/>
                <a:tab pos="6338888" algn="l"/>
              </a:tabLst>
            </a:pPr>
            <a:r>
              <a:rPr lang="en-US" dirty="0">
                <a:solidFill>
                  <a:srgbClr val="FF0A0E"/>
                </a:solidFill>
              </a:rPr>
              <a:t>	after Younger </a:t>
            </a:r>
            <a:r>
              <a:rPr lang="en-US" dirty="0" err="1">
                <a:solidFill>
                  <a:srgbClr val="FF0A0E"/>
                </a:solidFill>
              </a:rPr>
              <a:t>Dryas</a:t>
            </a:r>
            <a:r>
              <a:rPr lang="en-US" dirty="0">
                <a:solidFill>
                  <a:srgbClr val="FF0A0E"/>
                </a:solidFill>
              </a:rPr>
              <a:t> </a:t>
            </a:r>
            <a:r>
              <a:rPr lang="en-US" dirty="0">
                <a:solidFill>
                  <a:srgbClr val="6C18B0"/>
                </a:solidFill>
              </a:rPr>
              <a:t>(</a:t>
            </a:r>
            <a:r>
              <a:rPr lang="en-US" dirty="0" err="1">
                <a:solidFill>
                  <a:srgbClr val="6C18B0"/>
                </a:solidFill>
              </a:rPr>
              <a:t>Vostok</a:t>
            </a:r>
            <a:r>
              <a:rPr lang="en-US" dirty="0">
                <a:solidFill>
                  <a:srgbClr val="6C18B0"/>
                </a:solidFill>
              </a:rPr>
              <a:t>)</a:t>
            </a:r>
            <a:endParaRPr lang="en-US" dirty="0">
              <a:solidFill>
                <a:srgbClr val="FF0A0E"/>
              </a:solidFill>
            </a:endParaRPr>
          </a:p>
          <a:p>
            <a:pPr marL="223838" indent="-223838" eaLnBrk="1" hangingPunct="1">
              <a:lnSpc>
                <a:spcPct val="90000"/>
              </a:lnSpc>
              <a:tabLst>
                <a:tab pos="463550" algn="l"/>
                <a:tab pos="4059238" algn="l"/>
                <a:tab pos="6338888" algn="l"/>
              </a:tabLst>
            </a:pPr>
            <a:r>
              <a:rPr lang="en-US" dirty="0" err="1">
                <a:solidFill>
                  <a:srgbClr val="FF0A0E"/>
                </a:solidFill>
              </a:rPr>
              <a:t>Deglaciation</a:t>
            </a:r>
            <a:r>
              <a:rPr lang="en-US" dirty="0">
                <a:solidFill>
                  <a:srgbClr val="FF0A0E"/>
                </a:solidFill>
              </a:rPr>
              <a:t> before last	138,000-128,000	+0.13</a:t>
            </a:r>
          </a:p>
          <a:p>
            <a:pPr marL="223838" indent="-223838" eaLnBrk="1" hangingPunct="1">
              <a:lnSpc>
                <a:spcPct val="90000"/>
              </a:lnSpc>
              <a:tabLst>
                <a:tab pos="463550" algn="l"/>
                <a:tab pos="4059238" algn="l"/>
                <a:tab pos="6338888" algn="l"/>
              </a:tabLst>
            </a:pPr>
            <a:r>
              <a:rPr lang="en-US" dirty="0">
                <a:solidFill>
                  <a:srgbClr val="FF0A0E"/>
                </a:solidFill>
              </a:rPr>
              <a:t>	interglacial period </a:t>
            </a:r>
            <a:r>
              <a:rPr lang="en-US" dirty="0">
                <a:solidFill>
                  <a:srgbClr val="6C18B0"/>
                </a:solidFill>
              </a:rPr>
              <a:t>(</a:t>
            </a:r>
            <a:r>
              <a:rPr lang="en-US" dirty="0" err="1">
                <a:solidFill>
                  <a:srgbClr val="6C18B0"/>
                </a:solidFill>
              </a:rPr>
              <a:t>Vostok</a:t>
            </a:r>
            <a:r>
              <a:rPr lang="en-US" dirty="0">
                <a:solidFill>
                  <a:srgbClr val="6C18B0"/>
                </a:solidFill>
              </a:rPr>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05000" y="152400"/>
            <a:ext cx="5511169" cy="646331"/>
          </a:xfrm>
          <a:prstGeom prst="rect">
            <a:avLst/>
          </a:prstGeom>
        </p:spPr>
        <p:txBody>
          <a:bodyPr wrap="none">
            <a:spAutoFit/>
          </a:bodyPr>
          <a:lstStyle/>
          <a:p>
            <a:r>
              <a:rPr lang="en-US" sz="3600" b="1" dirty="0">
                <a:solidFill>
                  <a:srgbClr val="0000FF"/>
                </a:solidFill>
                <a:ea typeface="ＭＳ Ｐゴシック" pitchFamily="65" charset="-128"/>
                <a:cs typeface="ＭＳ Ｐゴシック" pitchFamily="65" charset="-128"/>
              </a:rPr>
              <a:t>Solar Cycle 11/1/78-10/1/03</a:t>
            </a:r>
            <a:endParaRPr lang="en-US" sz="3600" dirty="0"/>
          </a:p>
        </p:txBody>
      </p:sp>
      <p:pic>
        <p:nvPicPr>
          <p:cNvPr id="8" name="Picture 7"/>
          <p:cNvPicPr/>
          <p:nvPr/>
        </p:nvPicPr>
        <p:blipFill>
          <a:blip r:embed="rId2"/>
          <a:srcRect/>
          <a:stretch>
            <a:fillRect/>
          </a:stretch>
        </p:blipFill>
        <p:spPr bwMode="auto">
          <a:xfrm>
            <a:off x="533400" y="838200"/>
            <a:ext cx="7315200" cy="5486400"/>
          </a:xfrm>
          <a:prstGeom prst="rect">
            <a:avLst/>
          </a:prstGeom>
          <a:noFill/>
          <a:ln w="9525">
            <a:noFill/>
            <a:miter lim="800000"/>
            <a:headEnd/>
            <a:tailEnd/>
          </a:ln>
        </p:spPr>
      </p:pic>
      <p:sp>
        <p:nvSpPr>
          <p:cNvPr id="5" name="Text Box 3"/>
          <p:cNvSpPr txBox="1">
            <a:spLocks noChangeArrowheads="1"/>
          </p:cNvSpPr>
          <p:nvPr/>
        </p:nvSpPr>
        <p:spPr bwMode="auto">
          <a:xfrm>
            <a:off x="7315200" y="6400800"/>
            <a:ext cx="1828800" cy="457200"/>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12.25</a:t>
            </a:r>
            <a:endParaRPr lang="en-US" sz="1800" dirty="0">
              <a:solidFill>
                <a:srgbClr val="993366"/>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7386901" y="6550223"/>
            <a:ext cx="1757099" cy="307777"/>
          </a:xfrm>
          <a:prstGeom prst="rect">
            <a:avLst/>
          </a:prstGeom>
          <a:solidFill>
            <a:schemeClr val="bg1"/>
          </a:solidFill>
          <a:ln w="9525">
            <a:noFill/>
            <a:miter lim="800000"/>
            <a:headEnd/>
            <a:tailEnd/>
          </a:ln>
        </p:spPr>
        <p:txBody>
          <a:bodyPr wrap="none">
            <a:prstTxWarp prst="textNoShape">
              <a:avLst/>
            </a:prstTxWarp>
            <a:spAutoFit/>
          </a:bodyPr>
          <a:lstStyle/>
          <a:p>
            <a:pPr eaLnBrk="1" hangingPunct="1"/>
            <a:r>
              <a:rPr lang="en-US" sz="1400" dirty="0" err="1">
                <a:solidFill>
                  <a:srgbClr val="660066"/>
                </a:solidFill>
              </a:rPr>
              <a:t>upload.widimedia.org</a:t>
            </a:r>
            <a:endParaRPr lang="en-US" sz="1400" dirty="0">
              <a:solidFill>
                <a:srgbClr val="660066"/>
              </a:solidFill>
            </a:endParaRPr>
          </a:p>
        </p:txBody>
      </p:sp>
      <p:pic>
        <p:nvPicPr>
          <p:cNvPr id="6" name="Picture 5"/>
          <p:cNvPicPr>
            <a:picLocks noChangeAspect="1"/>
          </p:cNvPicPr>
          <p:nvPr/>
        </p:nvPicPr>
        <p:blipFill>
          <a:blip r:embed="rId2"/>
          <a:stretch>
            <a:fillRect/>
          </a:stretch>
        </p:blipFill>
        <p:spPr>
          <a:xfrm>
            <a:off x="179294" y="1143000"/>
            <a:ext cx="8964706" cy="3810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9144000" cy="1143000"/>
          </a:xfrm>
        </p:spPr>
        <p:txBody>
          <a:bodyPr/>
          <a:lstStyle/>
          <a:p>
            <a:pPr eaLnBrk="1" hangingPunct="1"/>
            <a:r>
              <a:rPr lang="en-US" sz="4000" b="1" dirty="0">
                <a:solidFill>
                  <a:srgbClr val="0000FF"/>
                </a:solidFill>
                <a:ea typeface="ＭＳ Ｐゴシック" pitchFamily="65" charset="-128"/>
                <a:cs typeface="ＭＳ Ｐゴシック" pitchFamily="65" charset="-128"/>
              </a:rPr>
              <a:t>Observed Vertical Profile of Temperature Changes 1958-2007</a:t>
            </a:r>
            <a:endParaRPr lang="en-US" b="1" dirty="0">
              <a:solidFill>
                <a:srgbClr val="0000FF"/>
              </a:solidFill>
              <a:ea typeface="ＭＳ Ｐゴシック" pitchFamily="65" charset="-128"/>
              <a:cs typeface="ＭＳ Ｐゴシック" pitchFamily="65" charset="-128"/>
            </a:endParaRPr>
          </a:p>
        </p:txBody>
      </p:sp>
      <p:pic>
        <p:nvPicPr>
          <p:cNvPr id="6" name="Picture 5"/>
          <p:cNvPicPr/>
          <p:nvPr/>
        </p:nvPicPr>
        <p:blipFill>
          <a:blip r:embed="rId2"/>
          <a:srcRect/>
          <a:stretch>
            <a:fillRect/>
          </a:stretch>
        </p:blipFill>
        <p:spPr bwMode="auto">
          <a:xfrm>
            <a:off x="2133600" y="1447800"/>
            <a:ext cx="4572000" cy="4927600"/>
          </a:xfrm>
          <a:prstGeom prst="rect">
            <a:avLst/>
          </a:prstGeom>
          <a:noFill/>
          <a:ln w="9525">
            <a:noFill/>
            <a:miter lim="800000"/>
            <a:headEnd/>
            <a:tailEnd/>
          </a:ln>
        </p:spPr>
      </p:pic>
      <p:sp>
        <p:nvSpPr>
          <p:cNvPr id="5" name="Text Box 3"/>
          <p:cNvSpPr txBox="1">
            <a:spLocks noChangeArrowheads="1"/>
          </p:cNvSpPr>
          <p:nvPr/>
        </p:nvSpPr>
        <p:spPr bwMode="auto">
          <a:xfrm>
            <a:off x="7315200" y="6400800"/>
            <a:ext cx="1828800" cy="457200"/>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12.14</a:t>
            </a:r>
            <a:endParaRPr lang="en-US" sz="1800" dirty="0">
              <a:solidFill>
                <a:srgbClr val="993366"/>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0" y="0"/>
            <a:ext cx="9144000" cy="1143000"/>
          </a:xfrm>
        </p:spPr>
        <p:txBody>
          <a:bodyPr/>
          <a:lstStyle/>
          <a:p>
            <a:pPr eaLnBrk="1" hangingPunct="1"/>
            <a:r>
              <a:rPr lang="en-US" b="1" dirty="0">
                <a:solidFill>
                  <a:srgbClr val="0000FF"/>
                </a:solidFill>
                <a:ea typeface="ＭＳ Ｐゴシック" pitchFamily="65" charset="-128"/>
                <a:cs typeface="ＭＳ Ｐゴシック" pitchFamily="65" charset="-128"/>
              </a:rPr>
              <a:t>Trends in Ambient CO</a:t>
            </a:r>
            <a:r>
              <a:rPr lang="en-US" b="1" baseline="-25000" dirty="0">
                <a:solidFill>
                  <a:srgbClr val="0000FF"/>
                </a:solidFill>
                <a:ea typeface="ＭＳ Ｐゴシック" pitchFamily="65" charset="-128"/>
                <a:cs typeface="ＭＳ Ｐゴシック" pitchFamily="65" charset="-128"/>
              </a:rPr>
              <a:t>2</a:t>
            </a:r>
            <a:r>
              <a:rPr lang="en-US" b="1" dirty="0">
                <a:solidFill>
                  <a:srgbClr val="0000FF"/>
                </a:solidFill>
                <a:ea typeface="ＭＳ Ｐゴシック" pitchFamily="65" charset="-128"/>
                <a:cs typeface="ＭＳ Ｐゴシック" pitchFamily="65" charset="-128"/>
              </a:rPr>
              <a:t>, CH</a:t>
            </a:r>
            <a:r>
              <a:rPr lang="en-US" b="1" baseline="-25000" dirty="0">
                <a:solidFill>
                  <a:srgbClr val="0000FF"/>
                </a:solidFill>
                <a:ea typeface="ＭＳ Ｐゴシック" pitchFamily="65" charset="-128"/>
                <a:cs typeface="ＭＳ Ｐゴシック" pitchFamily="65" charset="-128"/>
              </a:rPr>
              <a:t>4</a:t>
            </a:r>
            <a:r>
              <a:rPr lang="en-US" b="1" dirty="0">
                <a:solidFill>
                  <a:srgbClr val="0000FF"/>
                </a:solidFill>
                <a:ea typeface="ＭＳ Ｐゴシック" pitchFamily="65" charset="-128"/>
                <a:cs typeface="ＭＳ Ｐゴシック" pitchFamily="65" charset="-128"/>
              </a:rPr>
              <a:t>, N</a:t>
            </a:r>
            <a:r>
              <a:rPr lang="en-US" b="1" baseline="-25000" dirty="0">
                <a:solidFill>
                  <a:srgbClr val="0000FF"/>
                </a:solidFill>
                <a:ea typeface="ＭＳ Ｐゴシック" pitchFamily="65" charset="-128"/>
                <a:cs typeface="ＭＳ Ｐゴシック" pitchFamily="65" charset="-128"/>
              </a:rPr>
              <a:t>2</a:t>
            </a:r>
            <a:r>
              <a:rPr lang="en-US" b="1" dirty="0">
                <a:solidFill>
                  <a:srgbClr val="0000FF"/>
                </a:solidFill>
                <a:ea typeface="ＭＳ Ｐゴシック" pitchFamily="65" charset="-128"/>
                <a:cs typeface="ＭＳ Ｐゴシック" pitchFamily="65" charset="-128"/>
              </a:rPr>
              <a:t>O</a:t>
            </a:r>
            <a:endParaRPr lang="en-US" b="1" baseline="-25000" dirty="0">
              <a:solidFill>
                <a:srgbClr val="0000FF"/>
              </a:solidFill>
              <a:ea typeface="ＭＳ Ｐゴシック" pitchFamily="65" charset="-128"/>
              <a:cs typeface="ＭＳ Ｐゴシック" pitchFamily="65" charset="-128"/>
            </a:endParaRPr>
          </a:p>
        </p:txBody>
      </p:sp>
      <p:pic>
        <p:nvPicPr>
          <p:cNvPr id="8" name="Picture 7"/>
          <p:cNvPicPr/>
          <p:nvPr/>
        </p:nvPicPr>
        <p:blipFill>
          <a:blip r:embed="rId2"/>
          <a:srcRect/>
          <a:stretch>
            <a:fillRect/>
          </a:stretch>
        </p:blipFill>
        <p:spPr bwMode="auto">
          <a:xfrm>
            <a:off x="2438400" y="3962400"/>
            <a:ext cx="4114800" cy="2819400"/>
          </a:xfrm>
          <a:prstGeom prst="rect">
            <a:avLst/>
          </a:prstGeom>
          <a:noFill/>
          <a:ln w="9525">
            <a:noFill/>
            <a:miter lim="800000"/>
            <a:headEnd/>
            <a:tailEnd/>
          </a:ln>
        </p:spPr>
      </p:pic>
      <p:pic>
        <p:nvPicPr>
          <p:cNvPr id="9" name="Picture 8"/>
          <p:cNvPicPr/>
          <p:nvPr/>
        </p:nvPicPr>
        <p:blipFill>
          <a:blip r:embed="rId3"/>
          <a:srcRect/>
          <a:stretch>
            <a:fillRect/>
          </a:stretch>
        </p:blipFill>
        <p:spPr bwMode="auto">
          <a:xfrm>
            <a:off x="4495800" y="1143000"/>
            <a:ext cx="4114800" cy="2819400"/>
          </a:xfrm>
          <a:prstGeom prst="rect">
            <a:avLst/>
          </a:prstGeom>
          <a:noFill/>
          <a:ln w="9525">
            <a:noFill/>
            <a:miter lim="800000"/>
            <a:headEnd/>
            <a:tailEnd/>
          </a:ln>
        </p:spPr>
      </p:pic>
      <p:pic>
        <p:nvPicPr>
          <p:cNvPr id="11" name="Picture 10"/>
          <p:cNvPicPr/>
          <p:nvPr/>
        </p:nvPicPr>
        <p:blipFill>
          <a:blip r:embed="rId4"/>
          <a:srcRect/>
          <a:stretch>
            <a:fillRect/>
          </a:stretch>
        </p:blipFill>
        <p:spPr bwMode="auto">
          <a:xfrm>
            <a:off x="381000" y="1143000"/>
            <a:ext cx="4114800" cy="2819400"/>
          </a:xfrm>
          <a:prstGeom prst="rect">
            <a:avLst/>
          </a:prstGeom>
          <a:noFill/>
          <a:ln w="9525">
            <a:noFill/>
            <a:miter lim="800000"/>
            <a:headEnd/>
            <a:tailEnd/>
          </a:ln>
        </p:spPr>
      </p:pic>
      <p:sp>
        <p:nvSpPr>
          <p:cNvPr id="6" name="Text Box 3"/>
          <p:cNvSpPr txBox="1">
            <a:spLocks noChangeArrowheads="1"/>
          </p:cNvSpPr>
          <p:nvPr/>
        </p:nvSpPr>
        <p:spPr bwMode="auto">
          <a:xfrm>
            <a:off x="7467600" y="6400800"/>
            <a:ext cx="1676400" cy="457200"/>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12.8</a:t>
            </a:r>
            <a:endParaRPr lang="en-US" sz="1800" dirty="0">
              <a:solidFill>
                <a:srgbClr val="993366"/>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0" y="0"/>
            <a:ext cx="8991600" cy="1143000"/>
          </a:xfrm>
        </p:spPr>
        <p:txBody>
          <a:bodyPr/>
          <a:lstStyle/>
          <a:p>
            <a:pPr eaLnBrk="1" hangingPunct="1"/>
            <a:r>
              <a:rPr lang="en-US" b="1" dirty="0">
                <a:solidFill>
                  <a:srgbClr val="0000FF"/>
                </a:solidFill>
                <a:ea typeface="ＭＳ Ｐゴシック" pitchFamily="65" charset="-128"/>
                <a:cs typeface="ＭＳ Ｐゴシック" pitchFamily="65" charset="-128"/>
              </a:rPr>
              <a:t>Carbon Dioxide Emission 1750-2008</a:t>
            </a:r>
          </a:p>
        </p:txBody>
      </p:sp>
      <p:sp>
        <p:nvSpPr>
          <p:cNvPr id="19460" name="Text Box 3"/>
          <p:cNvSpPr txBox="1">
            <a:spLocks noChangeArrowheads="1"/>
          </p:cNvSpPr>
          <p:nvPr/>
        </p:nvSpPr>
        <p:spPr bwMode="auto">
          <a:xfrm>
            <a:off x="7467600" y="6400800"/>
            <a:ext cx="1676400" cy="457200"/>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12.9</a:t>
            </a:r>
            <a:endParaRPr lang="en-US" sz="1800" dirty="0">
              <a:solidFill>
                <a:srgbClr val="993366"/>
              </a:solidFill>
            </a:endParaRPr>
          </a:p>
        </p:txBody>
      </p:sp>
      <p:sp>
        <p:nvSpPr>
          <p:cNvPr id="19461" name="Rectangle 6"/>
          <p:cNvSpPr>
            <a:spLocks noChangeArrowheads="1"/>
          </p:cNvSpPr>
          <p:nvPr/>
        </p:nvSpPr>
        <p:spPr bwMode="auto">
          <a:xfrm>
            <a:off x="609600" y="1066800"/>
            <a:ext cx="533400" cy="50292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8" name="Picture 7"/>
          <p:cNvPicPr/>
          <p:nvPr/>
        </p:nvPicPr>
        <p:blipFill>
          <a:blip r:embed="rId2"/>
          <a:srcRect/>
          <a:stretch>
            <a:fillRect/>
          </a:stretch>
        </p:blipFill>
        <p:spPr bwMode="auto">
          <a:xfrm>
            <a:off x="838200" y="990600"/>
            <a:ext cx="8046720" cy="5532120"/>
          </a:xfrm>
          <a:prstGeom prst="rect">
            <a:avLst/>
          </a:prstGeom>
          <a:noFill/>
          <a:ln w="9525">
            <a:noFill/>
            <a:miter lim="800000"/>
            <a:headEnd/>
            <a:tailEnd/>
          </a:ln>
        </p:spPr>
      </p:pic>
    </p:spTree>
    <p:extLst>
      <p:ext uri="{BB962C8B-B14F-4D97-AF65-F5344CB8AC3E}">
        <p14:creationId xmlns:p14="http://schemas.microsoft.com/office/powerpoint/2010/main" val="36256878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152400"/>
            <a:ext cx="9144000" cy="1143000"/>
          </a:xfrm>
        </p:spPr>
        <p:txBody>
          <a:bodyPr/>
          <a:lstStyle/>
          <a:p>
            <a:pPr eaLnBrk="1" hangingPunct="1"/>
            <a:r>
              <a:rPr lang="en-US" sz="4000" b="1">
                <a:solidFill>
                  <a:srgbClr val="0000FF"/>
                </a:solidFill>
                <a:ea typeface="ＭＳ Ｐゴシック" pitchFamily="65" charset="-128"/>
                <a:cs typeface="ＭＳ Ｐゴシック" pitchFamily="65" charset="-128"/>
              </a:rPr>
              <a:t>Fires in Africa (Oct. 1994-Mar. 1995)</a:t>
            </a:r>
            <a:endParaRPr lang="en-US" b="1">
              <a:solidFill>
                <a:srgbClr val="0000FF"/>
              </a:solidFill>
              <a:ea typeface="ＭＳ Ｐゴシック" pitchFamily="65" charset="-128"/>
              <a:cs typeface="ＭＳ Ｐゴシック" pitchFamily="65" charset="-128"/>
            </a:endParaRPr>
          </a:p>
        </p:txBody>
      </p:sp>
      <p:sp>
        <p:nvSpPr>
          <p:cNvPr id="21507" name="Text Box 3"/>
          <p:cNvSpPr txBox="1">
            <a:spLocks noChangeArrowheads="1"/>
          </p:cNvSpPr>
          <p:nvPr/>
        </p:nvSpPr>
        <p:spPr bwMode="auto">
          <a:xfrm>
            <a:off x="763588" y="6096000"/>
            <a:ext cx="7667625" cy="641350"/>
          </a:xfrm>
          <a:prstGeom prst="rect">
            <a:avLst/>
          </a:prstGeom>
          <a:noFill/>
          <a:ln w="9525">
            <a:noFill/>
            <a:miter lim="800000"/>
            <a:headEnd/>
            <a:tailEnd/>
          </a:ln>
        </p:spPr>
        <p:txBody>
          <a:bodyPr wrap="none">
            <a:prstTxWarp prst="textNoShape">
              <a:avLst/>
            </a:prstTxWarp>
            <a:spAutoFit/>
          </a:bodyPr>
          <a:lstStyle/>
          <a:p>
            <a:pPr algn="ctr"/>
            <a:r>
              <a:rPr lang="en-US" sz="1800">
                <a:solidFill>
                  <a:srgbClr val="993366"/>
                </a:solidFill>
              </a:rPr>
              <a:t>Data collected by U.S. Air Force Weather Agency; image and data processing by </a:t>
            </a:r>
          </a:p>
          <a:p>
            <a:pPr algn="ctr"/>
            <a:r>
              <a:rPr lang="en-US" sz="1800">
                <a:solidFill>
                  <a:srgbClr val="993366"/>
                </a:solidFill>
              </a:rPr>
              <a:t>NOAA's National Geophysical Data Center</a:t>
            </a:r>
          </a:p>
        </p:txBody>
      </p:sp>
      <p:pic>
        <p:nvPicPr>
          <p:cNvPr id="21508" name="Picture 4"/>
          <p:cNvPicPr>
            <a:picLocks noGrp="1" noChangeAspect="1" noChangeArrowheads="1"/>
          </p:cNvPicPr>
          <p:nvPr>
            <p:ph type="clipArt" sz="half" idx="2"/>
          </p:nvPr>
        </p:nvPicPr>
        <p:blipFill>
          <a:blip r:embed="rId2" cstate="screen">
            <a:extLst>
              <a:ext uri="{28A0092B-C50C-407E-A947-70E740481C1C}">
                <a14:useLocalDpi xmlns:a14="http://schemas.microsoft.com/office/drawing/2010/main"/>
              </a:ext>
            </a:extLst>
          </a:blip>
          <a:srcRect/>
          <a:stretch>
            <a:fillRect/>
          </a:stretch>
        </p:blipFill>
        <p:spPr>
          <a:xfrm>
            <a:off x="1981200" y="762000"/>
            <a:ext cx="5008563" cy="5337175"/>
          </a:xfrm>
        </p:spPr>
      </p:pic>
    </p:spTree>
    <p:extLst>
      <p:ext uri="{BB962C8B-B14F-4D97-AF65-F5344CB8AC3E}">
        <p14:creationId xmlns:p14="http://schemas.microsoft.com/office/powerpoint/2010/main" val="19060974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609600" y="0"/>
            <a:ext cx="7772400" cy="1143000"/>
          </a:xfrm>
        </p:spPr>
        <p:txBody>
          <a:bodyPr/>
          <a:lstStyle/>
          <a:p>
            <a:pPr eaLnBrk="1" hangingPunct="1"/>
            <a:r>
              <a:rPr lang="en-US" b="1">
                <a:solidFill>
                  <a:srgbClr val="0000FF"/>
                </a:solidFill>
                <a:ea typeface="ＭＳ Ｐゴシック" pitchFamily="65" charset="-128"/>
                <a:cs typeface="ＭＳ Ｐゴシック" pitchFamily="65" charset="-128"/>
              </a:rPr>
              <a:t>Methane Emission (1860-1994)</a:t>
            </a:r>
          </a:p>
        </p:txBody>
      </p:sp>
      <p:sp>
        <p:nvSpPr>
          <p:cNvPr id="20484" name="Text Box 3"/>
          <p:cNvSpPr txBox="1">
            <a:spLocks noChangeArrowheads="1"/>
          </p:cNvSpPr>
          <p:nvPr/>
        </p:nvSpPr>
        <p:spPr bwMode="auto">
          <a:xfrm>
            <a:off x="7315200" y="6400800"/>
            <a:ext cx="1828800" cy="457200"/>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12.11</a:t>
            </a:r>
            <a:endParaRPr lang="en-US" sz="1800" dirty="0">
              <a:solidFill>
                <a:srgbClr val="993366"/>
              </a:solidFill>
            </a:endParaRPr>
          </a:p>
        </p:txBody>
      </p:sp>
      <p:graphicFrame>
        <p:nvGraphicFramePr>
          <p:cNvPr id="20482" name="Object 2"/>
          <p:cNvGraphicFramePr>
            <a:graphicFrameLocks noGrp="1" noChangeAspect="1"/>
          </p:cNvGraphicFramePr>
          <p:nvPr>
            <p:ph type="clipArt" sz="half" idx="2"/>
          </p:nvPr>
        </p:nvGraphicFramePr>
        <p:xfrm>
          <a:off x="533400" y="914400"/>
          <a:ext cx="8053388" cy="5535613"/>
        </p:xfrm>
        <a:graphic>
          <a:graphicData uri="http://schemas.openxmlformats.org/presentationml/2006/ole">
            <mc:AlternateContent xmlns:mc="http://schemas.openxmlformats.org/markup-compatibility/2006">
              <mc:Choice xmlns:v="urn:schemas-microsoft-com:vml" Requires="v">
                <p:oleObj spid="_x0000_s61447" name="Document" r:id="rId3" imgW="3657600" imgH="2514600" progId="Word.Document.8">
                  <p:embed/>
                </p:oleObj>
              </mc:Choice>
              <mc:Fallback>
                <p:oleObj name="Document" r:id="rId3" imgW="3657600" imgH="2514600" progId="Word.Document.8">
                  <p:embed/>
                  <p:pic>
                    <p:nvPicPr>
                      <p:cNvPr id="0" name="Picture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914400"/>
                        <a:ext cx="8053388" cy="5535613"/>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0485" name="Rectangle 6"/>
          <p:cNvSpPr>
            <a:spLocks noChangeArrowheads="1"/>
          </p:cNvSpPr>
          <p:nvPr/>
        </p:nvSpPr>
        <p:spPr bwMode="auto">
          <a:xfrm>
            <a:off x="533400" y="1066800"/>
            <a:ext cx="533400" cy="51816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20486" name="Text Box 7"/>
          <p:cNvSpPr txBox="1">
            <a:spLocks noChangeArrowheads="1"/>
          </p:cNvSpPr>
          <p:nvPr/>
        </p:nvSpPr>
        <p:spPr bwMode="auto">
          <a:xfrm rot="-5400000">
            <a:off x="-1859757" y="3364707"/>
            <a:ext cx="5243513" cy="457200"/>
          </a:xfrm>
          <a:prstGeom prst="rect">
            <a:avLst/>
          </a:prstGeom>
          <a:noFill/>
          <a:ln w="9525">
            <a:noFill/>
            <a:miter lim="800000"/>
            <a:headEnd/>
            <a:tailEnd/>
          </a:ln>
        </p:spPr>
        <p:txBody>
          <a:bodyPr wrap="none">
            <a:prstTxWarp prst="textNoShape">
              <a:avLst/>
            </a:prstTxWarp>
            <a:spAutoFit/>
          </a:bodyPr>
          <a:lstStyle/>
          <a:p>
            <a:pPr algn="ctr"/>
            <a:r>
              <a:rPr lang="en-US">
                <a:solidFill>
                  <a:srgbClr val="0202FF"/>
                </a:solidFill>
              </a:rPr>
              <a:t>CH</a:t>
            </a:r>
            <a:r>
              <a:rPr lang="en-US" baseline="-25000">
                <a:solidFill>
                  <a:srgbClr val="0202FF"/>
                </a:solidFill>
              </a:rPr>
              <a:t> 4</a:t>
            </a:r>
            <a:r>
              <a:rPr lang="en-US">
                <a:solidFill>
                  <a:srgbClr val="0202FF"/>
                </a:solidFill>
              </a:rPr>
              <a:t>(g) emissions (Tg of methane per yr)</a:t>
            </a:r>
            <a:endParaRPr lang="en-US" sz="1600">
              <a:solidFill>
                <a:srgbClr val="0202FF"/>
              </a:solidFill>
            </a:endParaRPr>
          </a:p>
        </p:txBody>
      </p:sp>
    </p:spTree>
    <p:extLst>
      <p:ext uri="{BB962C8B-B14F-4D97-AF65-F5344CB8AC3E}">
        <p14:creationId xmlns:p14="http://schemas.microsoft.com/office/powerpoint/2010/main" val="36872753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0" y="152400"/>
            <a:ext cx="9144000" cy="1143000"/>
          </a:xfrm>
        </p:spPr>
        <p:txBody>
          <a:bodyPr/>
          <a:lstStyle/>
          <a:p>
            <a:pPr eaLnBrk="1" hangingPunct="1"/>
            <a:r>
              <a:rPr lang="en-US" b="1" dirty="0">
                <a:solidFill>
                  <a:srgbClr val="0000FF"/>
                </a:solidFill>
                <a:ea typeface="ＭＳ Ｐゴシック" pitchFamily="65" charset="-128"/>
                <a:cs typeface="ＭＳ Ｐゴシック" pitchFamily="65" charset="-128"/>
              </a:rPr>
              <a:t>Methane from </a:t>
            </a:r>
            <a:r>
              <a:rPr lang="en-US" b="1" dirty="0" err="1">
                <a:solidFill>
                  <a:srgbClr val="0000FF"/>
                </a:solidFill>
                <a:ea typeface="ＭＳ Ｐゴシック" pitchFamily="65" charset="-128"/>
                <a:cs typeface="ＭＳ Ｐゴシック" pitchFamily="65" charset="-128"/>
              </a:rPr>
              <a:t>Peatlands</a:t>
            </a:r>
            <a:endParaRPr lang="en-US" b="1" baseline="-25000" dirty="0">
              <a:solidFill>
                <a:srgbClr val="0000FF"/>
              </a:solidFill>
              <a:ea typeface="ＭＳ Ｐゴシック" pitchFamily="65" charset="-128"/>
              <a:cs typeface="ＭＳ Ｐゴシック" pitchFamily="65" charset="-128"/>
            </a:endParaRPr>
          </a:p>
        </p:txBody>
      </p:sp>
      <p:sp>
        <p:nvSpPr>
          <p:cNvPr id="22533" name="Rectangle 5"/>
          <p:cNvSpPr>
            <a:spLocks noChangeArrowheads="1"/>
          </p:cNvSpPr>
          <p:nvPr/>
        </p:nvSpPr>
        <p:spPr bwMode="auto">
          <a:xfrm>
            <a:off x="533400" y="2220913"/>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22535" name="Rectangle 7"/>
          <p:cNvSpPr>
            <a:spLocks noChangeArrowheads="1"/>
          </p:cNvSpPr>
          <p:nvPr/>
        </p:nvSpPr>
        <p:spPr bwMode="auto">
          <a:xfrm>
            <a:off x="5030788" y="2392363"/>
            <a:ext cx="304800" cy="29686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11" name="Picture 10"/>
          <p:cNvPicPr>
            <a:picLocks noChangeAspect="1"/>
          </p:cNvPicPr>
          <p:nvPr/>
        </p:nvPicPr>
        <p:blipFill>
          <a:blip r:embed="rId2"/>
          <a:stretch>
            <a:fillRect/>
          </a:stretch>
        </p:blipFill>
        <p:spPr>
          <a:xfrm>
            <a:off x="228599" y="1981200"/>
            <a:ext cx="4728519" cy="3124200"/>
          </a:xfrm>
          <a:prstGeom prst="rect">
            <a:avLst/>
          </a:prstGeom>
        </p:spPr>
      </p:pic>
      <p:sp>
        <p:nvSpPr>
          <p:cNvPr id="12" name="Text Box 3"/>
          <p:cNvSpPr txBox="1">
            <a:spLocks noChangeArrowheads="1"/>
          </p:cNvSpPr>
          <p:nvPr/>
        </p:nvSpPr>
        <p:spPr bwMode="auto">
          <a:xfrm>
            <a:off x="228600" y="5181600"/>
            <a:ext cx="2274982" cy="307777"/>
          </a:xfrm>
          <a:prstGeom prst="rect">
            <a:avLst/>
          </a:prstGeom>
          <a:noFill/>
          <a:ln w="9525">
            <a:noFill/>
            <a:miter lim="800000"/>
            <a:headEnd/>
            <a:tailEnd/>
          </a:ln>
        </p:spPr>
        <p:txBody>
          <a:bodyPr wrap="none">
            <a:prstTxWarp prst="textNoShape">
              <a:avLst/>
            </a:prstTxWarp>
            <a:spAutoFit/>
          </a:bodyPr>
          <a:lstStyle/>
          <a:p>
            <a:r>
              <a:rPr lang="en-US" sz="1400" dirty="0">
                <a:solidFill>
                  <a:srgbClr val="993366"/>
                </a:solidFill>
              </a:rPr>
              <a:t>UCLA/</a:t>
            </a:r>
            <a:r>
              <a:rPr lang="en-US" sz="1400" dirty="0" err="1">
                <a:solidFill>
                  <a:srgbClr val="993366"/>
                </a:solidFill>
              </a:rPr>
              <a:t>News.mongabay.com</a:t>
            </a:r>
            <a:endParaRPr lang="en-US" sz="1400" dirty="0">
              <a:solidFill>
                <a:srgbClr val="993366"/>
              </a:solidFill>
            </a:endParaRPr>
          </a:p>
        </p:txBody>
      </p:sp>
      <p:sp>
        <p:nvSpPr>
          <p:cNvPr id="13" name="Rectangle 12"/>
          <p:cNvSpPr/>
          <p:nvPr/>
        </p:nvSpPr>
        <p:spPr>
          <a:xfrm>
            <a:off x="609600" y="1447800"/>
            <a:ext cx="4442242" cy="461665"/>
          </a:xfrm>
          <a:prstGeom prst="rect">
            <a:avLst/>
          </a:prstGeom>
        </p:spPr>
        <p:txBody>
          <a:bodyPr wrap="none">
            <a:spAutoFit/>
          </a:bodyPr>
          <a:lstStyle/>
          <a:p>
            <a:r>
              <a:rPr lang="en-US" dirty="0" err="1">
                <a:solidFill>
                  <a:srgbClr val="FF0000"/>
                </a:solidFill>
                <a:ea typeface="ＭＳ Ｐゴシック" pitchFamily="65" charset="-128"/>
                <a:cs typeface="ＭＳ Ｐゴシック" pitchFamily="65" charset="-128"/>
              </a:rPr>
              <a:t>Peatland</a:t>
            </a:r>
            <a:r>
              <a:rPr lang="en-US" dirty="0">
                <a:solidFill>
                  <a:srgbClr val="FF0000"/>
                </a:solidFill>
                <a:ea typeface="ＭＳ Ｐゴシック" pitchFamily="65" charset="-128"/>
                <a:cs typeface="ＭＳ Ｐゴシック" pitchFamily="65" charset="-128"/>
              </a:rPr>
              <a:t> complex, western Siberia</a:t>
            </a:r>
            <a:endParaRPr lang="en-US" dirty="0"/>
          </a:p>
        </p:txBody>
      </p:sp>
      <p:pic>
        <p:nvPicPr>
          <p:cNvPr id="15" name="Picture 14"/>
          <p:cNvPicPr>
            <a:picLocks noChangeAspect="1"/>
          </p:cNvPicPr>
          <p:nvPr/>
        </p:nvPicPr>
        <p:blipFill>
          <a:blip r:embed="rId3"/>
          <a:stretch>
            <a:fillRect/>
          </a:stretch>
        </p:blipFill>
        <p:spPr>
          <a:xfrm>
            <a:off x="5029200" y="1447800"/>
            <a:ext cx="3657600" cy="3657600"/>
          </a:xfrm>
          <a:prstGeom prst="rect">
            <a:avLst/>
          </a:prstGeom>
        </p:spPr>
      </p:pic>
      <p:sp>
        <p:nvSpPr>
          <p:cNvPr id="16" name="Text Box 3"/>
          <p:cNvSpPr txBox="1">
            <a:spLocks noChangeArrowheads="1"/>
          </p:cNvSpPr>
          <p:nvPr/>
        </p:nvSpPr>
        <p:spPr bwMode="auto">
          <a:xfrm>
            <a:off x="7086600" y="5181600"/>
            <a:ext cx="1738452" cy="307777"/>
          </a:xfrm>
          <a:prstGeom prst="rect">
            <a:avLst/>
          </a:prstGeom>
          <a:noFill/>
          <a:ln w="9525">
            <a:noFill/>
            <a:miter lim="800000"/>
            <a:headEnd/>
            <a:tailEnd/>
          </a:ln>
        </p:spPr>
        <p:txBody>
          <a:bodyPr wrap="none">
            <a:prstTxWarp prst="textNoShape">
              <a:avLst/>
            </a:prstTxWarp>
            <a:spAutoFit/>
          </a:bodyPr>
          <a:lstStyle/>
          <a:p>
            <a:r>
              <a:rPr lang="en-US" sz="1400" dirty="0">
                <a:solidFill>
                  <a:srgbClr val="993366"/>
                </a:solidFill>
              </a:rPr>
              <a:t>AP/</a:t>
            </a:r>
            <a:r>
              <a:rPr lang="en-US" sz="1400" dirty="0" err="1">
                <a:solidFill>
                  <a:srgbClr val="993366"/>
                </a:solidFill>
              </a:rPr>
              <a:t>Redskynews.com</a:t>
            </a:r>
            <a:endParaRPr lang="en-US" sz="1400" dirty="0">
              <a:solidFill>
                <a:srgbClr val="993366"/>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4419600" y="1295400"/>
            <a:ext cx="4724400" cy="3118104"/>
          </a:xfrm>
          <a:prstGeom prst="rect">
            <a:avLst/>
          </a:prstGeom>
        </p:spPr>
      </p:pic>
      <p:pic>
        <p:nvPicPr>
          <p:cNvPr id="17" name="Picture 16"/>
          <p:cNvPicPr>
            <a:picLocks noChangeAspect="1"/>
          </p:cNvPicPr>
          <p:nvPr/>
        </p:nvPicPr>
        <p:blipFill>
          <a:blip r:embed="rId3"/>
          <a:stretch>
            <a:fillRect/>
          </a:stretch>
        </p:blipFill>
        <p:spPr>
          <a:xfrm>
            <a:off x="0" y="1295400"/>
            <a:ext cx="4166645" cy="2819400"/>
          </a:xfrm>
          <a:prstGeom prst="rect">
            <a:avLst/>
          </a:prstGeom>
        </p:spPr>
      </p:pic>
      <p:sp>
        <p:nvSpPr>
          <p:cNvPr id="22532" name="Rectangle 2"/>
          <p:cNvSpPr>
            <a:spLocks noGrp="1" noChangeArrowheads="1"/>
          </p:cNvSpPr>
          <p:nvPr>
            <p:ph type="title"/>
          </p:nvPr>
        </p:nvSpPr>
        <p:spPr>
          <a:xfrm>
            <a:off x="0" y="152400"/>
            <a:ext cx="9144000" cy="1143000"/>
          </a:xfrm>
        </p:spPr>
        <p:txBody>
          <a:bodyPr/>
          <a:lstStyle/>
          <a:p>
            <a:pPr eaLnBrk="1" hangingPunct="1"/>
            <a:r>
              <a:rPr lang="en-US" b="1" dirty="0">
                <a:solidFill>
                  <a:srgbClr val="0000FF"/>
                </a:solidFill>
                <a:ea typeface="ＭＳ Ｐゴシック" pitchFamily="65" charset="-128"/>
                <a:cs typeface="ＭＳ Ｐゴシック" pitchFamily="65" charset="-128"/>
              </a:rPr>
              <a:t>Methane from Permafrost</a:t>
            </a:r>
            <a:br>
              <a:rPr lang="en-US" b="1" dirty="0">
                <a:solidFill>
                  <a:srgbClr val="0000FF"/>
                </a:solidFill>
                <a:ea typeface="ＭＳ Ｐゴシック" pitchFamily="65" charset="-128"/>
                <a:cs typeface="ＭＳ Ｐゴシック" pitchFamily="65" charset="-128"/>
              </a:rPr>
            </a:br>
            <a:r>
              <a:rPr lang="en-US" sz="2400" dirty="0">
                <a:solidFill>
                  <a:srgbClr val="FF0000"/>
                </a:solidFill>
                <a:ea typeface="ＭＳ Ｐゴシック" pitchFamily="65" charset="-128"/>
                <a:cs typeface="ＭＳ Ｐゴシック" pitchFamily="65" charset="-128"/>
              </a:rPr>
              <a:t>Permafrost: soil/rock that remains below 0 </a:t>
            </a:r>
            <a:r>
              <a:rPr lang="en-US" sz="2400" baseline="30000" dirty="0" err="1">
                <a:solidFill>
                  <a:srgbClr val="FF0000"/>
                </a:solidFill>
                <a:ea typeface="ＭＳ Ｐゴシック" pitchFamily="65" charset="-128"/>
                <a:cs typeface="ＭＳ Ｐゴシック" pitchFamily="65" charset="-128"/>
              </a:rPr>
              <a:t>o</a:t>
            </a:r>
            <a:r>
              <a:rPr lang="en-US" sz="2400" dirty="0" err="1">
                <a:solidFill>
                  <a:srgbClr val="FF0000"/>
                </a:solidFill>
                <a:ea typeface="ＭＳ Ｐゴシック" pitchFamily="65" charset="-128"/>
                <a:cs typeface="ＭＳ Ｐゴシック" pitchFamily="65" charset="-128"/>
              </a:rPr>
              <a:t>C</a:t>
            </a:r>
            <a:r>
              <a:rPr lang="en-US" sz="2400" dirty="0">
                <a:solidFill>
                  <a:srgbClr val="FF0000"/>
                </a:solidFill>
                <a:ea typeface="ＭＳ Ｐゴシック" pitchFamily="65" charset="-128"/>
                <a:cs typeface="ＭＳ Ｐゴシック" pitchFamily="65" charset="-128"/>
              </a:rPr>
              <a:t> for 2 years</a:t>
            </a:r>
            <a:endParaRPr lang="en-US" sz="2400" b="1" baseline="-25000" dirty="0">
              <a:solidFill>
                <a:srgbClr val="0000FF"/>
              </a:solidFill>
              <a:ea typeface="ＭＳ Ｐゴシック" pitchFamily="65" charset="-128"/>
              <a:cs typeface="ＭＳ Ｐゴシック" pitchFamily="65" charset="-128"/>
            </a:endParaRPr>
          </a:p>
        </p:txBody>
      </p:sp>
      <p:sp>
        <p:nvSpPr>
          <p:cNvPr id="12" name="Text Box 3"/>
          <p:cNvSpPr txBox="1">
            <a:spLocks noChangeArrowheads="1"/>
          </p:cNvSpPr>
          <p:nvPr/>
        </p:nvSpPr>
        <p:spPr bwMode="auto">
          <a:xfrm>
            <a:off x="0" y="3810000"/>
            <a:ext cx="2236973" cy="307777"/>
          </a:xfrm>
          <a:prstGeom prst="rect">
            <a:avLst/>
          </a:prstGeom>
          <a:noFill/>
          <a:ln w="9525">
            <a:noFill/>
            <a:miter lim="800000"/>
            <a:headEnd/>
            <a:tailEnd/>
          </a:ln>
        </p:spPr>
        <p:txBody>
          <a:bodyPr wrap="none">
            <a:prstTxWarp prst="textNoShape">
              <a:avLst/>
            </a:prstTxWarp>
            <a:spAutoFit/>
          </a:bodyPr>
          <a:lstStyle/>
          <a:p>
            <a:r>
              <a:rPr lang="en-US" sz="1400" dirty="0" err="1">
                <a:solidFill>
                  <a:srgbClr val="993366"/>
                </a:solidFill>
              </a:rPr>
              <a:t>www.alaska-in-pictures.com</a:t>
            </a:r>
            <a:endParaRPr lang="en-US" sz="1400" dirty="0">
              <a:solidFill>
                <a:srgbClr val="993366"/>
              </a:solidFill>
            </a:endParaRPr>
          </a:p>
        </p:txBody>
      </p:sp>
      <p:sp>
        <p:nvSpPr>
          <p:cNvPr id="13" name="Rectangle 12"/>
          <p:cNvSpPr/>
          <p:nvPr/>
        </p:nvSpPr>
        <p:spPr>
          <a:xfrm>
            <a:off x="381000" y="1371600"/>
            <a:ext cx="3506088" cy="461665"/>
          </a:xfrm>
          <a:prstGeom prst="rect">
            <a:avLst/>
          </a:prstGeom>
        </p:spPr>
        <p:txBody>
          <a:bodyPr wrap="none">
            <a:spAutoFit/>
          </a:bodyPr>
          <a:lstStyle/>
          <a:p>
            <a:r>
              <a:rPr lang="en-US" dirty="0">
                <a:solidFill>
                  <a:srgbClr val="FF0000"/>
                </a:solidFill>
                <a:ea typeface="ＭＳ Ｐゴシック" pitchFamily="65" charset="-128"/>
                <a:cs typeface="ＭＳ Ｐゴシック" pitchFamily="65" charset="-128"/>
              </a:rPr>
              <a:t>Melting Alaska Permafrost</a:t>
            </a:r>
            <a:endParaRPr lang="en-US" dirty="0"/>
          </a:p>
        </p:txBody>
      </p:sp>
      <p:sp>
        <p:nvSpPr>
          <p:cNvPr id="16" name="Text Box 3"/>
          <p:cNvSpPr txBox="1">
            <a:spLocks noChangeArrowheads="1"/>
          </p:cNvSpPr>
          <p:nvPr/>
        </p:nvSpPr>
        <p:spPr bwMode="auto">
          <a:xfrm>
            <a:off x="7162800" y="4038600"/>
            <a:ext cx="1795145" cy="307777"/>
          </a:xfrm>
          <a:prstGeom prst="rect">
            <a:avLst/>
          </a:prstGeom>
          <a:noFill/>
          <a:ln w="9525">
            <a:noFill/>
            <a:miter lim="800000"/>
            <a:headEnd/>
            <a:tailEnd/>
          </a:ln>
        </p:spPr>
        <p:txBody>
          <a:bodyPr wrap="none">
            <a:prstTxWarp prst="textNoShape">
              <a:avLst/>
            </a:prstTxWarp>
            <a:spAutoFit/>
          </a:bodyPr>
          <a:lstStyle/>
          <a:p>
            <a:r>
              <a:rPr lang="en-US" sz="1400" dirty="0" err="1">
                <a:solidFill>
                  <a:srgbClr val="993366"/>
                </a:solidFill>
              </a:rPr>
              <a:t>www.sciencepoles.org</a:t>
            </a:r>
            <a:endParaRPr lang="en-US" sz="1400" dirty="0">
              <a:solidFill>
                <a:srgbClr val="993366"/>
              </a:solidFill>
            </a:endParaRPr>
          </a:p>
        </p:txBody>
      </p:sp>
      <p:pic>
        <p:nvPicPr>
          <p:cNvPr id="19" name="Picture 18"/>
          <p:cNvPicPr>
            <a:picLocks noChangeAspect="1"/>
          </p:cNvPicPr>
          <p:nvPr/>
        </p:nvPicPr>
        <p:blipFill>
          <a:blip r:embed="rId4"/>
          <a:stretch>
            <a:fillRect/>
          </a:stretch>
        </p:blipFill>
        <p:spPr>
          <a:xfrm>
            <a:off x="2209800" y="4114800"/>
            <a:ext cx="3657600" cy="2743200"/>
          </a:xfrm>
          <a:prstGeom prst="rect">
            <a:avLst/>
          </a:prstGeom>
        </p:spPr>
      </p:pic>
      <p:sp>
        <p:nvSpPr>
          <p:cNvPr id="20" name="Text Box 3"/>
          <p:cNvSpPr txBox="1">
            <a:spLocks noChangeArrowheads="1"/>
          </p:cNvSpPr>
          <p:nvPr/>
        </p:nvSpPr>
        <p:spPr bwMode="auto">
          <a:xfrm>
            <a:off x="3886200" y="6550223"/>
            <a:ext cx="1329999" cy="307777"/>
          </a:xfrm>
          <a:prstGeom prst="rect">
            <a:avLst/>
          </a:prstGeom>
          <a:noFill/>
          <a:ln w="9525">
            <a:noFill/>
            <a:miter lim="800000"/>
            <a:headEnd/>
            <a:tailEnd/>
          </a:ln>
        </p:spPr>
        <p:txBody>
          <a:bodyPr wrap="none">
            <a:prstTxWarp prst="textNoShape">
              <a:avLst/>
            </a:prstTxWarp>
            <a:spAutoFit/>
          </a:bodyPr>
          <a:lstStyle/>
          <a:p>
            <a:r>
              <a:rPr lang="en-US" sz="1400" dirty="0" err="1">
                <a:solidFill>
                  <a:srgbClr val="993366"/>
                </a:solidFill>
              </a:rPr>
              <a:t>www.flickr.com</a:t>
            </a:r>
            <a:endParaRPr lang="en-US" sz="1400" dirty="0">
              <a:solidFill>
                <a:srgbClr val="993366"/>
              </a:solidFill>
            </a:endParaRPr>
          </a:p>
        </p:txBody>
      </p:sp>
      <p:sp>
        <p:nvSpPr>
          <p:cNvPr id="21" name="Rectangle 20"/>
          <p:cNvSpPr/>
          <p:nvPr/>
        </p:nvSpPr>
        <p:spPr>
          <a:xfrm>
            <a:off x="2286000" y="4191000"/>
            <a:ext cx="2594881" cy="461665"/>
          </a:xfrm>
          <a:prstGeom prst="rect">
            <a:avLst/>
          </a:prstGeom>
        </p:spPr>
        <p:txBody>
          <a:bodyPr wrap="none">
            <a:spAutoFit/>
          </a:bodyPr>
          <a:lstStyle/>
          <a:p>
            <a:r>
              <a:rPr lang="en-US" dirty="0" err="1">
                <a:solidFill>
                  <a:srgbClr val="FF0000"/>
                </a:solidFill>
                <a:ea typeface="ＭＳ Ｐゴシック" pitchFamily="65" charset="-128"/>
                <a:cs typeface="ＭＳ Ｐゴシック" pitchFamily="65" charset="-128"/>
              </a:rPr>
              <a:t>Ilulissat</a:t>
            </a:r>
            <a:r>
              <a:rPr lang="en-US" dirty="0">
                <a:solidFill>
                  <a:srgbClr val="FF0000"/>
                </a:solidFill>
                <a:ea typeface="ＭＳ Ｐゴシック" pitchFamily="65" charset="-128"/>
                <a:cs typeface="ＭＳ Ｐゴシック" pitchFamily="65" charset="-128"/>
              </a:rPr>
              <a:t>, Greenland</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0" y="0"/>
            <a:ext cx="8991600" cy="1143000"/>
          </a:xfrm>
        </p:spPr>
        <p:txBody>
          <a:bodyPr/>
          <a:lstStyle/>
          <a:p>
            <a:pPr eaLnBrk="1" hangingPunct="1"/>
            <a:r>
              <a:rPr lang="en-US" b="1" dirty="0">
                <a:solidFill>
                  <a:srgbClr val="0000FF"/>
                </a:solidFill>
                <a:ea typeface="ＭＳ Ｐゴシック" pitchFamily="65" charset="-128"/>
                <a:cs typeface="ＭＳ Ｐゴシック" pitchFamily="65" charset="-128"/>
              </a:rPr>
              <a:t>Black Carbon  Emissions 1850-2005</a:t>
            </a:r>
          </a:p>
        </p:txBody>
      </p:sp>
      <p:sp>
        <p:nvSpPr>
          <p:cNvPr id="19461" name="Rectangle 6"/>
          <p:cNvSpPr>
            <a:spLocks noChangeArrowheads="1"/>
          </p:cNvSpPr>
          <p:nvPr/>
        </p:nvSpPr>
        <p:spPr bwMode="auto">
          <a:xfrm>
            <a:off x="609600" y="1066800"/>
            <a:ext cx="533400" cy="50292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6" name="Picture 5"/>
          <p:cNvPicPr/>
          <p:nvPr/>
        </p:nvPicPr>
        <p:blipFill>
          <a:blip r:embed="rId2"/>
          <a:srcRect/>
          <a:stretch>
            <a:fillRect/>
          </a:stretch>
        </p:blipFill>
        <p:spPr bwMode="auto">
          <a:xfrm>
            <a:off x="990600" y="1143000"/>
            <a:ext cx="7315200" cy="5029200"/>
          </a:xfrm>
          <a:prstGeom prst="rect">
            <a:avLst/>
          </a:prstGeom>
          <a:noFill/>
          <a:ln w="9525">
            <a:noFill/>
            <a:miter lim="800000"/>
            <a:headEnd/>
            <a:tailEnd/>
          </a:ln>
        </p:spPr>
      </p:pic>
      <p:sp>
        <p:nvSpPr>
          <p:cNvPr id="7" name="Text Box 3"/>
          <p:cNvSpPr txBox="1">
            <a:spLocks noChangeArrowheads="1"/>
          </p:cNvSpPr>
          <p:nvPr/>
        </p:nvSpPr>
        <p:spPr bwMode="auto">
          <a:xfrm>
            <a:off x="7315200" y="6400800"/>
            <a:ext cx="1828800" cy="457200"/>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12.12</a:t>
            </a:r>
            <a:endParaRPr lang="en-US" sz="1800" dirty="0">
              <a:solidFill>
                <a:srgbClr val="993366"/>
              </a:solidFill>
            </a:endParaRPr>
          </a:p>
        </p:txBody>
      </p:sp>
    </p:spTree>
    <p:extLst>
      <p:ext uri="{BB962C8B-B14F-4D97-AF65-F5344CB8AC3E}">
        <p14:creationId xmlns:p14="http://schemas.microsoft.com/office/powerpoint/2010/main" val="24018506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0" y="0"/>
            <a:ext cx="8991600" cy="1143000"/>
          </a:xfrm>
        </p:spPr>
        <p:txBody>
          <a:bodyPr/>
          <a:lstStyle/>
          <a:p>
            <a:pPr eaLnBrk="1" hangingPunct="1"/>
            <a:r>
              <a:rPr lang="en-US" b="1" dirty="0">
                <a:solidFill>
                  <a:srgbClr val="0000FF"/>
                </a:solidFill>
                <a:ea typeface="ＭＳ Ｐゴシック" pitchFamily="65" charset="-128"/>
                <a:cs typeface="ＭＳ Ｐゴシック" pitchFamily="65" charset="-128"/>
              </a:rPr>
              <a:t>Sulfur Dioxide Emissions 1850-2005</a:t>
            </a:r>
          </a:p>
        </p:txBody>
      </p:sp>
      <p:sp>
        <p:nvSpPr>
          <p:cNvPr id="19461" name="Rectangle 6"/>
          <p:cNvSpPr>
            <a:spLocks noChangeArrowheads="1"/>
          </p:cNvSpPr>
          <p:nvPr/>
        </p:nvSpPr>
        <p:spPr bwMode="auto">
          <a:xfrm>
            <a:off x="609600" y="1066800"/>
            <a:ext cx="533400" cy="50292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8" name="Picture 7"/>
          <p:cNvPicPr/>
          <p:nvPr/>
        </p:nvPicPr>
        <p:blipFill>
          <a:blip r:embed="rId2"/>
          <a:srcRect/>
          <a:stretch>
            <a:fillRect/>
          </a:stretch>
        </p:blipFill>
        <p:spPr bwMode="auto">
          <a:xfrm>
            <a:off x="990600" y="1143000"/>
            <a:ext cx="7680960" cy="5280660"/>
          </a:xfrm>
          <a:prstGeom prst="rect">
            <a:avLst/>
          </a:prstGeom>
          <a:noFill/>
          <a:ln w="9525">
            <a:noFill/>
            <a:miter lim="800000"/>
            <a:headEnd/>
            <a:tailEnd/>
          </a:ln>
        </p:spPr>
      </p:pic>
      <p:sp>
        <p:nvSpPr>
          <p:cNvPr id="6" name="Text Box 3"/>
          <p:cNvSpPr txBox="1">
            <a:spLocks noChangeArrowheads="1"/>
          </p:cNvSpPr>
          <p:nvPr/>
        </p:nvSpPr>
        <p:spPr bwMode="auto">
          <a:xfrm>
            <a:off x="7315200" y="6400800"/>
            <a:ext cx="1828800" cy="457200"/>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12.12</a:t>
            </a:r>
            <a:endParaRPr lang="en-US" sz="1800" dirty="0">
              <a:solidFill>
                <a:srgbClr val="993366"/>
              </a:solidFill>
            </a:endParaRPr>
          </a:p>
        </p:txBody>
      </p:sp>
    </p:spTree>
    <p:extLst>
      <p:ext uri="{BB962C8B-B14F-4D97-AF65-F5344CB8AC3E}">
        <p14:creationId xmlns:p14="http://schemas.microsoft.com/office/powerpoint/2010/main" val="7194449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152400"/>
            <a:ext cx="9144000" cy="1143000"/>
          </a:xfrm>
        </p:spPr>
        <p:txBody>
          <a:bodyPr/>
          <a:lstStyle/>
          <a:p>
            <a:r>
              <a:rPr lang="en-US" b="1">
                <a:solidFill>
                  <a:srgbClr val="0000FF"/>
                </a:solidFill>
              </a:rPr>
              <a:t>Feedbacks of Gases to Climate</a:t>
            </a:r>
          </a:p>
        </p:txBody>
      </p:sp>
      <p:sp>
        <p:nvSpPr>
          <p:cNvPr id="44035" name="Rectangle 3"/>
          <p:cNvSpPr>
            <a:spLocks noGrp="1" noChangeArrowheads="1"/>
          </p:cNvSpPr>
          <p:nvPr>
            <p:ph type="body" idx="1"/>
          </p:nvPr>
        </p:nvSpPr>
        <p:spPr>
          <a:xfrm>
            <a:off x="533400" y="1600200"/>
            <a:ext cx="8382000" cy="4114800"/>
          </a:xfrm>
        </p:spPr>
        <p:txBody>
          <a:bodyPr/>
          <a:lstStyle/>
          <a:p>
            <a:pPr algn="just">
              <a:lnSpc>
                <a:spcPct val="90000"/>
              </a:lnSpc>
              <a:spcBef>
                <a:spcPct val="0"/>
              </a:spcBef>
              <a:spcAft>
                <a:spcPts val="400"/>
              </a:spcAft>
              <a:buFontTx/>
              <a:buNone/>
            </a:pPr>
            <a:r>
              <a:rPr lang="en-US" sz="2400" dirty="0">
                <a:solidFill>
                  <a:srgbClr val="FF0000"/>
                </a:solidFill>
              </a:rPr>
              <a:t>Positive</a:t>
            </a:r>
            <a:endParaRPr lang="en-US" sz="2400" dirty="0">
              <a:solidFill>
                <a:srgbClr val="FF00FF"/>
              </a:solidFill>
            </a:endParaRPr>
          </a:p>
          <a:p>
            <a:pPr algn="just">
              <a:lnSpc>
                <a:spcPct val="90000"/>
              </a:lnSpc>
              <a:spcBef>
                <a:spcPct val="0"/>
              </a:spcBef>
              <a:spcAft>
                <a:spcPts val="400"/>
              </a:spcAft>
            </a:pPr>
            <a:r>
              <a:rPr lang="en-US" sz="2400" dirty="0"/>
              <a:t>Water-vapor-temperature-rise feedback </a:t>
            </a:r>
          </a:p>
          <a:p>
            <a:pPr algn="just">
              <a:lnSpc>
                <a:spcPct val="90000"/>
              </a:lnSpc>
              <a:spcBef>
                <a:spcPct val="0"/>
              </a:spcBef>
              <a:spcAft>
                <a:spcPts val="400"/>
              </a:spcAft>
            </a:pPr>
            <a:r>
              <a:rPr lang="en-US" sz="2400" dirty="0"/>
              <a:t>Snow-</a:t>
            </a:r>
            <a:r>
              <a:rPr lang="en-US" sz="2400" dirty="0" err="1"/>
              <a:t>albedo</a:t>
            </a:r>
            <a:r>
              <a:rPr lang="en-US" sz="2400" dirty="0"/>
              <a:t> feedback</a:t>
            </a:r>
            <a:endParaRPr lang="en-US" sz="2400" dirty="0">
              <a:solidFill>
                <a:srgbClr val="FF00FF"/>
              </a:solidFill>
            </a:endParaRPr>
          </a:p>
          <a:p>
            <a:pPr algn="just">
              <a:lnSpc>
                <a:spcPct val="90000"/>
              </a:lnSpc>
              <a:spcBef>
                <a:spcPct val="0"/>
              </a:spcBef>
              <a:spcAft>
                <a:spcPts val="400"/>
              </a:spcAft>
            </a:pPr>
            <a:r>
              <a:rPr lang="en-US" sz="2400" dirty="0"/>
              <a:t>Water-vapor-high-cloud feedback</a:t>
            </a:r>
          </a:p>
          <a:p>
            <a:pPr algn="just">
              <a:lnSpc>
                <a:spcPct val="104000"/>
              </a:lnSpc>
              <a:spcBef>
                <a:spcPct val="0"/>
              </a:spcBef>
            </a:pPr>
            <a:r>
              <a:rPr lang="en-US" sz="2400" dirty="0"/>
              <a:t>Solubility-carbon dioxide feedback</a:t>
            </a:r>
          </a:p>
          <a:p>
            <a:pPr algn="just">
              <a:lnSpc>
                <a:spcPct val="104000"/>
              </a:lnSpc>
              <a:spcBef>
                <a:spcPct val="0"/>
              </a:spcBef>
            </a:pPr>
            <a:r>
              <a:rPr lang="en-US" sz="2400" dirty="0"/>
              <a:t>Saturation-vapor-pressure-water-vapor feedback</a:t>
            </a:r>
          </a:p>
          <a:p>
            <a:pPr algn="just">
              <a:lnSpc>
                <a:spcPct val="104000"/>
              </a:lnSpc>
              <a:spcBef>
                <a:spcPct val="0"/>
              </a:spcBef>
            </a:pPr>
            <a:r>
              <a:rPr lang="en-US" sz="2400" dirty="0"/>
              <a:t>Bacteria-carbon-dioxide feedback</a:t>
            </a:r>
          </a:p>
          <a:p>
            <a:pPr algn="just">
              <a:lnSpc>
                <a:spcPct val="104000"/>
              </a:lnSpc>
              <a:spcBef>
                <a:spcPct val="0"/>
              </a:spcBef>
            </a:pPr>
            <a:r>
              <a:rPr lang="en-US" sz="2400" dirty="0"/>
              <a:t>Permafrost-methane feedback</a:t>
            </a:r>
          </a:p>
          <a:p>
            <a:pPr algn="just">
              <a:lnSpc>
                <a:spcPct val="104000"/>
              </a:lnSpc>
              <a:spcBef>
                <a:spcPct val="0"/>
              </a:spcBef>
              <a:buFontTx/>
              <a:buNone/>
            </a:pPr>
            <a:endParaRPr lang="en-US" sz="2400" dirty="0"/>
          </a:p>
          <a:p>
            <a:pPr algn="just">
              <a:lnSpc>
                <a:spcPct val="104000"/>
              </a:lnSpc>
              <a:spcBef>
                <a:spcPct val="0"/>
              </a:spcBef>
              <a:buFontTx/>
              <a:buNone/>
            </a:pPr>
            <a:r>
              <a:rPr lang="en-US" sz="2400" dirty="0">
                <a:solidFill>
                  <a:srgbClr val="FF0000"/>
                </a:solidFill>
              </a:rPr>
              <a:t>Negative</a:t>
            </a:r>
            <a:endParaRPr lang="en-US" sz="2400" dirty="0"/>
          </a:p>
          <a:p>
            <a:pPr algn="just">
              <a:lnSpc>
                <a:spcPct val="104000"/>
              </a:lnSpc>
              <a:spcBef>
                <a:spcPct val="0"/>
              </a:spcBef>
            </a:pPr>
            <a:r>
              <a:rPr lang="en-US" sz="2400" dirty="0"/>
              <a:t>Water-vapor-low-cloud feedback</a:t>
            </a:r>
          </a:p>
          <a:p>
            <a:pPr algn="just">
              <a:lnSpc>
                <a:spcPct val="90000"/>
              </a:lnSpc>
              <a:spcBef>
                <a:spcPct val="0"/>
              </a:spcBef>
            </a:pPr>
            <a:r>
              <a:rPr lang="en-US" sz="2400" dirty="0"/>
              <a:t>Plant-carbon-dioxide feedback</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381000"/>
            <a:ext cx="9144000" cy="1143000"/>
          </a:xfrm>
        </p:spPr>
        <p:txBody>
          <a:bodyPr/>
          <a:lstStyle/>
          <a:p>
            <a:r>
              <a:rPr lang="en-US" b="1" dirty="0">
                <a:solidFill>
                  <a:srgbClr val="0000FF"/>
                </a:solidFill>
              </a:rPr>
              <a:t>Effects of Aerosol Particles on Climate</a:t>
            </a:r>
          </a:p>
        </p:txBody>
      </p:sp>
      <p:sp>
        <p:nvSpPr>
          <p:cNvPr id="45059" name="Rectangle 3"/>
          <p:cNvSpPr>
            <a:spLocks noGrp="1" noChangeArrowheads="1"/>
          </p:cNvSpPr>
          <p:nvPr>
            <p:ph type="body" idx="1"/>
          </p:nvPr>
        </p:nvSpPr>
        <p:spPr>
          <a:xfrm>
            <a:off x="457200" y="1676400"/>
            <a:ext cx="8229600" cy="4114800"/>
          </a:xfrm>
        </p:spPr>
        <p:txBody>
          <a:bodyPr/>
          <a:lstStyle/>
          <a:p>
            <a:pPr algn="just">
              <a:lnSpc>
                <a:spcPct val="90000"/>
              </a:lnSpc>
              <a:spcAft>
                <a:spcPts val="400"/>
              </a:spcAft>
            </a:pPr>
            <a:r>
              <a:rPr lang="en-US" sz="2400" dirty="0"/>
              <a:t>Daytime stability effect</a:t>
            </a:r>
          </a:p>
          <a:p>
            <a:pPr algn="just">
              <a:lnSpc>
                <a:spcPct val="90000"/>
              </a:lnSpc>
              <a:spcAft>
                <a:spcPts val="400"/>
              </a:spcAft>
            </a:pPr>
            <a:r>
              <a:rPr lang="en-US" sz="2400" dirty="0"/>
              <a:t>Smudge-pot effect</a:t>
            </a:r>
          </a:p>
          <a:p>
            <a:pPr algn="just">
              <a:lnSpc>
                <a:spcPct val="90000"/>
              </a:lnSpc>
              <a:spcAft>
                <a:spcPts val="400"/>
              </a:spcAft>
            </a:pPr>
            <a:r>
              <a:rPr lang="en-US" sz="2400" dirty="0"/>
              <a:t>Indirect effects on clouds</a:t>
            </a:r>
          </a:p>
          <a:p>
            <a:pPr algn="just">
              <a:lnSpc>
                <a:spcPct val="90000"/>
              </a:lnSpc>
              <a:spcAft>
                <a:spcPts val="400"/>
              </a:spcAft>
            </a:pPr>
            <a:r>
              <a:rPr lang="en-US" sz="2400" dirty="0" err="1"/>
              <a:t>Semidirect</a:t>
            </a:r>
            <a:r>
              <a:rPr lang="en-US" sz="2400" dirty="0"/>
              <a:t> Effect</a:t>
            </a:r>
          </a:p>
          <a:p>
            <a:pPr algn="just">
              <a:lnSpc>
                <a:spcPct val="90000"/>
              </a:lnSpc>
              <a:spcAft>
                <a:spcPts val="400"/>
              </a:spcAft>
            </a:pPr>
            <a:r>
              <a:rPr lang="en-US" sz="2400" dirty="0"/>
              <a:t>Cloud absorption effect</a:t>
            </a:r>
          </a:p>
          <a:p>
            <a:pPr algn="just">
              <a:lnSpc>
                <a:spcPct val="90000"/>
              </a:lnSpc>
              <a:spcAft>
                <a:spcPts val="400"/>
              </a:spcAft>
            </a:pPr>
            <a:r>
              <a:rPr lang="en-US" sz="2400" dirty="0"/>
              <a:t>Effect of airborne absorbing particles on surface </a:t>
            </a:r>
            <a:r>
              <a:rPr lang="en-US" sz="2400" dirty="0" err="1"/>
              <a:t>albedo</a:t>
            </a:r>
            <a:endParaRPr lang="en-US" sz="2400" dirty="0"/>
          </a:p>
          <a:p>
            <a:pPr algn="just">
              <a:lnSpc>
                <a:spcPct val="90000"/>
              </a:lnSpc>
              <a:spcAft>
                <a:spcPts val="400"/>
              </a:spcAft>
            </a:pPr>
            <a:r>
              <a:rPr lang="en-US" sz="2400" dirty="0"/>
              <a:t>Snow darkening effect</a:t>
            </a:r>
          </a:p>
          <a:p>
            <a:pPr algn="just">
              <a:lnSpc>
                <a:spcPct val="90000"/>
              </a:lnSpc>
              <a:spcAft>
                <a:spcPts val="400"/>
              </a:spcAft>
            </a:pPr>
            <a:r>
              <a:rPr lang="en-US" sz="2400" dirty="0"/>
              <a:t>Self-feedback effect</a:t>
            </a:r>
          </a:p>
          <a:p>
            <a:pPr algn="just">
              <a:lnSpc>
                <a:spcPct val="90000"/>
              </a:lnSpc>
            </a:pPr>
            <a:r>
              <a:rPr lang="en-US" sz="2400" dirty="0"/>
              <a:t>Photochemistry effect</a:t>
            </a:r>
          </a:p>
          <a:p>
            <a:pPr algn="just">
              <a:lnSpc>
                <a:spcPct val="90000"/>
              </a:lnSpc>
            </a:pPr>
            <a:r>
              <a:rPr lang="en-US" sz="2400" dirty="0"/>
              <a:t>Particle effect through large-scale meteorology</a:t>
            </a:r>
          </a:p>
          <a:p>
            <a:pPr algn="just">
              <a:lnSpc>
                <a:spcPct val="90000"/>
              </a:lnSpc>
            </a:pPr>
            <a:r>
              <a:rPr lang="en-US" sz="2400" dirty="0"/>
              <a:t>Rainout effect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0"/>
            <a:ext cx="9144000" cy="1143000"/>
          </a:xfrm>
        </p:spPr>
        <p:txBody>
          <a:bodyPr/>
          <a:lstStyle/>
          <a:p>
            <a:pPr eaLnBrk="1" hangingPunct="1"/>
            <a:r>
              <a:rPr lang="en-US" sz="3600" b="1" dirty="0">
                <a:solidFill>
                  <a:srgbClr val="0000FF"/>
                </a:solidFill>
                <a:ea typeface="ＭＳ Ｐゴシック" pitchFamily="-111" charset="-128"/>
                <a:cs typeface="ＭＳ Ｐゴシック" pitchFamily="-111" charset="-128"/>
              </a:rPr>
              <a:t>Heating Rate in and Between Cloud Drops Due to Cloud Absorption Effect</a:t>
            </a:r>
          </a:p>
        </p:txBody>
      </p:sp>
      <p:sp>
        <p:nvSpPr>
          <p:cNvPr id="6" name="Text Box 3"/>
          <p:cNvSpPr txBox="1">
            <a:spLocks noChangeArrowheads="1"/>
          </p:cNvSpPr>
          <p:nvPr/>
        </p:nvSpPr>
        <p:spPr bwMode="auto">
          <a:xfrm>
            <a:off x="7391400" y="6396335"/>
            <a:ext cx="1752600" cy="461665"/>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12.26</a:t>
            </a:r>
            <a:endParaRPr lang="en-US" sz="1800" dirty="0">
              <a:solidFill>
                <a:srgbClr val="993366"/>
              </a:solidFill>
            </a:endParaRPr>
          </a:p>
        </p:txBody>
      </p:sp>
      <p:pic>
        <p:nvPicPr>
          <p:cNvPr id="9" name="Picture 8"/>
          <p:cNvPicPr/>
          <p:nvPr/>
        </p:nvPicPr>
        <p:blipFill>
          <a:blip r:embed="rId2"/>
          <a:srcRect/>
          <a:stretch>
            <a:fillRect/>
          </a:stretch>
        </p:blipFill>
        <p:spPr bwMode="auto">
          <a:xfrm>
            <a:off x="0" y="1219200"/>
            <a:ext cx="4800600" cy="4800600"/>
          </a:xfrm>
          <a:prstGeom prst="rect">
            <a:avLst/>
          </a:prstGeom>
          <a:noFill/>
          <a:ln w="9525">
            <a:noFill/>
            <a:miter lim="800000"/>
            <a:headEnd/>
            <a:tailEnd/>
          </a:ln>
        </p:spPr>
      </p:pic>
      <p:pic>
        <p:nvPicPr>
          <p:cNvPr id="10" name="Picture 9"/>
          <p:cNvPicPr/>
          <p:nvPr/>
        </p:nvPicPr>
        <p:blipFill>
          <a:blip r:embed="rId3"/>
          <a:srcRect/>
          <a:stretch>
            <a:fillRect/>
          </a:stretch>
        </p:blipFill>
        <p:spPr bwMode="auto">
          <a:xfrm>
            <a:off x="4663440" y="1295400"/>
            <a:ext cx="4480560" cy="4800600"/>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0"/>
            <a:ext cx="9144000" cy="1295400"/>
          </a:xfrm>
        </p:spPr>
        <p:txBody>
          <a:bodyPr/>
          <a:lstStyle/>
          <a:p>
            <a:pPr eaLnBrk="1" hangingPunct="1"/>
            <a:r>
              <a:rPr lang="en-US" sz="3600" b="1" dirty="0">
                <a:solidFill>
                  <a:srgbClr val="0000FF"/>
                </a:solidFill>
                <a:ea typeface="ＭＳ Ｐゴシック" pitchFamily="-111" charset="-128"/>
                <a:cs typeface="ＭＳ Ｐゴシック" pitchFamily="-111" charset="-128"/>
              </a:rPr>
              <a:t>Correlation Between Aerosol and Cloud Optical Depths by Model &amp; Satellite</a:t>
            </a:r>
            <a:br>
              <a:rPr lang="en-US" sz="3600" b="1" dirty="0">
                <a:solidFill>
                  <a:srgbClr val="0000FF"/>
                </a:solidFill>
                <a:ea typeface="ＭＳ Ｐゴシック" pitchFamily="-111" charset="-128"/>
                <a:cs typeface="ＭＳ Ｐゴシック" pitchFamily="-111" charset="-128"/>
              </a:rPr>
            </a:br>
            <a:r>
              <a:rPr lang="en-US" sz="2400" dirty="0">
                <a:solidFill>
                  <a:srgbClr val="FF0000"/>
                </a:solidFill>
                <a:ea typeface="ＭＳ Ｐゴシック" pitchFamily="-111" charset="-128"/>
                <a:cs typeface="ＭＳ Ｐゴシック" pitchFamily="-111" charset="-128"/>
              </a:rPr>
              <a:t>Net of Indirect, </a:t>
            </a:r>
            <a:r>
              <a:rPr lang="en-US" sz="2400" dirty="0" err="1">
                <a:solidFill>
                  <a:srgbClr val="FF0000"/>
                </a:solidFill>
                <a:ea typeface="ＭＳ Ｐゴシック" pitchFamily="-111" charset="-128"/>
                <a:cs typeface="ＭＳ Ｐゴシック" pitchFamily="-111" charset="-128"/>
              </a:rPr>
              <a:t>Semidirect</a:t>
            </a:r>
            <a:r>
              <a:rPr lang="en-US" sz="2400" dirty="0">
                <a:solidFill>
                  <a:srgbClr val="FF0000"/>
                </a:solidFill>
                <a:ea typeface="ＭＳ Ｐゴシック" pitchFamily="-111" charset="-128"/>
                <a:cs typeface="ＭＳ Ｐゴシック" pitchFamily="-111" charset="-128"/>
              </a:rPr>
              <a:t>, Cloud Absorption Effects</a:t>
            </a:r>
          </a:p>
        </p:txBody>
      </p:sp>
      <p:sp>
        <p:nvSpPr>
          <p:cNvPr id="6" name="Text Box 3"/>
          <p:cNvSpPr txBox="1">
            <a:spLocks noChangeArrowheads="1"/>
          </p:cNvSpPr>
          <p:nvPr/>
        </p:nvSpPr>
        <p:spPr bwMode="auto">
          <a:xfrm>
            <a:off x="4267200" y="6396335"/>
            <a:ext cx="4876800" cy="461665"/>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Ten </a:t>
            </a:r>
            <a:r>
              <a:rPr lang="en-US" dirty="0" err="1">
                <a:solidFill>
                  <a:srgbClr val="993366"/>
                </a:solidFill>
              </a:rPr>
              <a:t>Hoeve</a:t>
            </a:r>
            <a:r>
              <a:rPr lang="en-US" dirty="0">
                <a:solidFill>
                  <a:srgbClr val="993366"/>
                </a:solidFill>
              </a:rPr>
              <a:t> et al. (2011); Figure 12.27</a:t>
            </a:r>
            <a:endParaRPr lang="en-US" sz="1800" dirty="0">
              <a:solidFill>
                <a:srgbClr val="993366"/>
              </a:solidFill>
            </a:endParaRPr>
          </a:p>
        </p:txBody>
      </p:sp>
      <p:pic>
        <p:nvPicPr>
          <p:cNvPr id="7" name="Picture 6"/>
          <p:cNvPicPr/>
          <p:nvPr/>
        </p:nvPicPr>
        <p:blipFill>
          <a:blip r:embed="rId2"/>
          <a:srcRect/>
          <a:stretch>
            <a:fillRect/>
          </a:stretch>
        </p:blipFill>
        <p:spPr bwMode="auto">
          <a:xfrm>
            <a:off x="457200" y="990600"/>
            <a:ext cx="8046720" cy="553212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28800" y="0"/>
            <a:ext cx="5410200" cy="6884480"/>
          </a:xfrm>
          <a:prstGeom prst="rect">
            <a:avLst/>
          </a:prstGeom>
        </p:spPr>
      </p:pic>
      <p:sp>
        <p:nvSpPr>
          <p:cNvPr id="23555" name="Rectangle 3"/>
          <p:cNvSpPr>
            <a:spLocks noGrp="1" noChangeArrowheads="1"/>
          </p:cNvSpPr>
          <p:nvPr>
            <p:ph type="title"/>
          </p:nvPr>
        </p:nvSpPr>
        <p:spPr>
          <a:xfrm>
            <a:off x="457200" y="0"/>
            <a:ext cx="8305800" cy="1143000"/>
          </a:xfrm>
        </p:spPr>
        <p:txBody>
          <a:bodyPr/>
          <a:lstStyle/>
          <a:p>
            <a:pPr eaLnBrk="1" hangingPunct="1"/>
            <a:r>
              <a:rPr lang="en-US" sz="3200" b="1" dirty="0">
                <a:solidFill>
                  <a:srgbClr val="0000FF"/>
                </a:solidFill>
                <a:ea typeface="ＭＳ Ｐゴシック" pitchFamily="65" charset="-128"/>
                <a:cs typeface="ＭＳ Ｐゴシック" pitchFamily="65" charset="-128"/>
              </a:rPr>
              <a:t>Smog Over China Decreasing Cloudiness</a:t>
            </a:r>
            <a:endParaRPr lang="en-US" sz="2000" dirty="0">
              <a:solidFill>
                <a:schemeClr val="accent2"/>
              </a:solidFill>
              <a:ea typeface="ＭＳ Ｐゴシック" pitchFamily="65" charset="-128"/>
              <a:cs typeface="ＭＳ Ｐゴシック" pitchFamily="65" charset="-128"/>
            </a:endParaRPr>
          </a:p>
        </p:txBody>
      </p:sp>
      <p:sp>
        <p:nvSpPr>
          <p:cNvPr id="23558" name="Rectangle 6"/>
          <p:cNvSpPr>
            <a:spLocks noChangeArrowheads="1"/>
          </p:cNvSpPr>
          <p:nvPr/>
        </p:nvSpPr>
        <p:spPr bwMode="auto">
          <a:xfrm>
            <a:off x="2590800" y="6396335"/>
            <a:ext cx="4144584" cy="461665"/>
          </a:xfrm>
          <a:prstGeom prst="rect">
            <a:avLst/>
          </a:prstGeom>
          <a:noFill/>
          <a:ln w="9525">
            <a:noFill/>
            <a:miter lim="800000"/>
            <a:headEnd/>
            <a:tailEnd/>
          </a:ln>
        </p:spPr>
        <p:txBody>
          <a:bodyPr wrap="none">
            <a:prstTxWarp prst="textNoShape">
              <a:avLst/>
            </a:prstTxWarp>
            <a:spAutoFit/>
          </a:bodyPr>
          <a:lstStyle/>
          <a:p>
            <a:pPr eaLnBrk="1" hangingPunct="1"/>
            <a:r>
              <a:rPr lang="en-US" dirty="0" err="1">
                <a:solidFill>
                  <a:srgbClr val="FFFF00"/>
                </a:solidFill>
              </a:rPr>
              <a:t>earthobservatory.nasa.gov</a:t>
            </a:r>
            <a:r>
              <a:rPr lang="en-US" dirty="0">
                <a:solidFill>
                  <a:srgbClr val="FFFF00"/>
                </a:solidFill>
              </a:rPr>
              <a:t>, 2005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381000"/>
            <a:ext cx="9146094" cy="6477000"/>
          </a:xfrm>
          <a:prstGeom prst="rect">
            <a:avLst/>
          </a:prstGeom>
        </p:spPr>
      </p:pic>
      <p:sp>
        <p:nvSpPr>
          <p:cNvPr id="23555" name="Rectangle 3"/>
          <p:cNvSpPr>
            <a:spLocks noGrp="1" noChangeArrowheads="1"/>
          </p:cNvSpPr>
          <p:nvPr>
            <p:ph type="title"/>
          </p:nvPr>
        </p:nvSpPr>
        <p:spPr>
          <a:xfrm>
            <a:off x="0" y="0"/>
            <a:ext cx="9144000" cy="1143000"/>
          </a:xfrm>
        </p:spPr>
        <p:txBody>
          <a:bodyPr/>
          <a:lstStyle/>
          <a:p>
            <a:pPr eaLnBrk="1" hangingPunct="1"/>
            <a:r>
              <a:rPr lang="en-US" sz="3200" b="1" dirty="0">
                <a:solidFill>
                  <a:srgbClr val="0000FF"/>
                </a:solidFill>
                <a:ea typeface="ＭＳ Ｐゴシック" pitchFamily="65" charset="-128"/>
                <a:cs typeface="ＭＳ Ｐゴシック" pitchFamily="65" charset="-128"/>
              </a:rPr>
              <a:t>Smog Over India/Pakistan Decreasing Cloudiness</a:t>
            </a:r>
            <a:endParaRPr lang="en-US" sz="2000" dirty="0">
              <a:solidFill>
                <a:schemeClr val="accent2"/>
              </a:solidFill>
              <a:ea typeface="ＭＳ Ｐゴシック" pitchFamily="65" charset="-128"/>
              <a:cs typeface="ＭＳ Ｐゴシック" pitchFamily="65" charset="-12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609600" y="152400"/>
            <a:ext cx="7772400" cy="1143000"/>
          </a:xfrm>
        </p:spPr>
        <p:txBody>
          <a:bodyPr/>
          <a:lstStyle/>
          <a:p>
            <a:r>
              <a:rPr lang="en-US" b="1" dirty="0">
                <a:solidFill>
                  <a:srgbClr val="0000FF"/>
                </a:solidFill>
              </a:rPr>
              <a:t>Impacts of Global Warming</a:t>
            </a:r>
          </a:p>
        </p:txBody>
      </p:sp>
      <p:sp>
        <p:nvSpPr>
          <p:cNvPr id="83971" name="Rectangle 3"/>
          <p:cNvSpPr>
            <a:spLocks noGrp="1" noChangeArrowheads="1"/>
          </p:cNvSpPr>
          <p:nvPr>
            <p:ph type="body" idx="1"/>
          </p:nvPr>
        </p:nvSpPr>
        <p:spPr>
          <a:xfrm>
            <a:off x="381000" y="1371600"/>
            <a:ext cx="8001000" cy="2362200"/>
          </a:xfrm>
        </p:spPr>
        <p:txBody>
          <a:bodyPr/>
          <a:lstStyle/>
          <a:p>
            <a:pPr algn="just">
              <a:lnSpc>
                <a:spcPct val="90000"/>
              </a:lnSpc>
              <a:spcAft>
                <a:spcPts val="400"/>
              </a:spcAft>
            </a:pPr>
            <a:r>
              <a:rPr lang="en-US" sz="2400" dirty="0">
                <a:solidFill>
                  <a:srgbClr val="FF0000"/>
                </a:solidFill>
              </a:rPr>
              <a:t>Higher average globally-averaged surface temperatures</a:t>
            </a:r>
          </a:p>
          <a:p>
            <a:pPr algn="just">
              <a:lnSpc>
                <a:spcPct val="90000"/>
              </a:lnSpc>
              <a:spcAft>
                <a:spcPts val="400"/>
              </a:spcAft>
            </a:pPr>
            <a:r>
              <a:rPr lang="en-US" sz="2400" dirty="0">
                <a:solidFill>
                  <a:srgbClr val="FF0000"/>
                </a:solidFill>
              </a:rPr>
              <a:t>Loss of ice and snow/rise in sea-level</a:t>
            </a:r>
          </a:p>
          <a:p>
            <a:pPr algn="just">
              <a:lnSpc>
                <a:spcPct val="90000"/>
              </a:lnSpc>
              <a:spcAft>
                <a:spcPts val="400"/>
              </a:spcAft>
            </a:pPr>
            <a:r>
              <a:rPr lang="en-US" sz="2400" dirty="0">
                <a:solidFill>
                  <a:srgbClr val="FF0000"/>
                </a:solidFill>
              </a:rPr>
              <a:t>Greater regional extremes in temperature, precipitation</a:t>
            </a:r>
          </a:p>
          <a:p>
            <a:pPr algn="just">
              <a:lnSpc>
                <a:spcPct val="90000"/>
              </a:lnSpc>
              <a:spcAft>
                <a:spcPts val="400"/>
              </a:spcAft>
            </a:pPr>
            <a:r>
              <a:rPr lang="en-US" sz="2400" dirty="0">
                <a:solidFill>
                  <a:srgbClr val="FF0000"/>
                </a:solidFill>
              </a:rPr>
              <a:t>Increased severe-weather events</a:t>
            </a:r>
          </a:p>
          <a:p>
            <a:pPr algn="just">
              <a:lnSpc>
                <a:spcPct val="90000"/>
              </a:lnSpc>
              <a:spcAft>
                <a:spcPts val="400"/>
              </a:spcAft>
            </a:pPr>
            <a:r>
              <a:rPr lang="en-US" sz="2400" dirty="0">
                <a:solidFill>
                  <a:srgbClr val="FF0000"/>
                </a:solidFill>
              </a:rPr>
              <a:t>Shifts in agriculture/loss of fruit crops</a:t>
            </a:r>
          </a:p>
          <a:p>
            <a:pPr algn="just">
              <a:lnSpc>
                <a:spcPct val="90000"/>
              </a:lnSpc>
              <a:spcAft>
                <a:spcPts val="400"/>
              </a:spcAft>
            </a:pPr>
            <a:r>
              <a:rPr lang="en-US" sz="2400" dirty="0">
                <a:solidFill>
                  <a:srgbClr val="FF0000"/>
                </a:solidFill>
              </a:rPr>
              <a:t>Ocean acidification/loss of coral reefs</a:t>
            </a:r>
          </a:p>
          <a:p>
            <a:pPr algn="just">
              <a:lnSpc>
                <a:spcPct val="90000"/>
              </a:lnSpc>
              <a:spcAft>
                <a:spcPts val="400"/>
              </a:spcAft>
            </a:pPr>
            <a:r>
              <a:rPr lang="en-US" sz="2400" dirty="0">
                <a:solidFill>
                  <a:srgbClr val="FF0000"/>
                </a:solidFill>
              </a:rPr>
              <a:t>Increased heat-related illness and mortality</a:t>
            </a:r>
          </a:p>
          <a:p>
            <a:pPr algn="just">
              <a:lnSpc>
                <a:spcPct val="90000"/>
              </a:lnSpc>
              <a:spcAft>
                <a:spcPts val="400"/>
              </a:spcAft>
            </a:pPr>
            <a:r>
              <a:rPr lang="en-US" sz="2400" dirty="0">
                <a:solidFill>
                  <a:srgbClr val="FF0000"/>
                </a:solidFill>
              </a:rPr>
              <a:t>Increases in malaria, influenza</a:t>
            </a:r>
          </a:p>
          <a:p>
            <a:pPr algn="just">
              <a:lnSpc>
                <a:spcPct val="90000"/>
              </a:lnSpc>
              <a:spcAft>
                <a:spcPts val="400"/>
              </a:spcAft>
            </a:pPr>
            <a:r>
              <a:rPr lang="en-US" sz="2400" dirty="0">
                <a:solidFill>
                  <a:srgbClr val="FF0000"/>
                </a:solidFill>
              </a:rPr>
              <a:t>Increases in air pollution and air pollution mortality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8839200" cy="1143000"/>
          </a:xfrm>
        </p:spPr>
        <p:txBody>
          <a:bodyPr/>
          <a:lstStyle/>
          <a:p>
            <a:pPr eaLnBrk="1" hangingPunct="1"/>
            <a:r>
              <a:rPr lang="en-US" b="1" dirty="0">
                <a:solidFill>
                  <a:srgbClr val="0000FF"/>
                </a:solidFill>
                <a:ea typeface="ＭＳ Ｐゴシック" pitchFamily="65" charset="-128"/>
                <a:cs typeface="ＭＳ Ｐゴシック" pitchFamily="65" charset="-128"/>
              </a:rPr>
              <a:t>Polar Sea Ice</a:t>
            </a:r>
            <a:br>
              <a:rPr lang="en-US" b="1" dirty="0">
                <a:solidFill>
                  <a:srgbClr val="0000FF"/>
                </a:solidFill>
                <a:ea typeface="ＭＳ Ｐゴシック" pitchFamily="65" charset="-128"/>
                <a:cs typeface="ＭＳ Ｐゴシック" pitchFamily="65" charset="-128"/>
              </a:rPr>
            </a:br>
            <a:r>
              <a:rPr lang="en-US" sz="3000" dirty="0">
                <a:solidFill>
                  <a:srgbClr val="FF0000"/>
                </a:solidFill>
                <a:ea typeface="ＭＳ Ｐゴシック" pitchFamily="65" charset="-128"/>
                <a:cs typeface="ＭＳ Ｐゴシック" pitchFamily="65" charset="-128"/>
              </a:rPr>
              <a:t>Mar 7, 2008	         Feb. 25, 2011</a:t>
            </a:r>
          </a:p>
        </p:txBody>
      </p:sp>
      <p:sp>
        <p:nvSpPr>
          <p:cNvPr id="27651" name="Text Box 3"/>
          <p:cNvSpPr txBox="1">
            <a:spLocks noChangeArrowheads="1"/>
          </p:cNvSpPr>
          <p:nvPr/>
        </p:nvSpPr>
        <p:spPr bwMode="auto">
          <a:xfrm>
            <a:off x="6601167" y="6550223"/>
            <a:ext cx="2542833" cy="307777"/>
          </a:xfrm>
          <a:prstGeom prst="rect">
            <a:avLst/>
          </a:prstGeom>
          <a:noFill/>
          <a:ln w="9525">
            <a:noFill/>
            <a:miter lim="800000"/>
            <a:headEnd/>
            <a:tailEnd/>
          </a:ln>
        </p:spPr>
        <p:txBody>
          <a:bodyPr wrap="none">
            <a:prstTxWarp prst="textNoShape">
              <a:avLst/>
            </a:prstTxWarp>
            <a:spAutoFit/>
          </a:bodyPr>
          <a:lstStyle/>
          <a:p>
            <a:r>
              <a:rPr lang="en-US" sz="1400" dirty="0">
                <a:solidFill>
                  <a:srgbClr val="993366"/>
                </a:solidFill>
              </a:rPr>
              <a:t>http://</a:t>
            </a:r>
            <a:r>
              <a:rPr lang="en-US" sz="1400" dirty="0" err="1">
                <a:solidFill>
                  <a:srgbClr val="993366"/>
                </a:solidFill>
              </a:rPr>
              <a:t>polar.ncep.noaa.gov/seaice</a:t>
            </a:r>
            <a:endParaRPr lang="en-US" sz="1400" dirty="0">
              <a:solidFill>
                <a:srgbClr val="993366"/>
              </a:solidFill>
            </a:endParaRPr>
          </a:p>
        </p:txBody>
      </p:sp>
      <p:pic>
        <p:nvPicPr>
          <p:cNvPr id="27652" name="Picture 5" descr="nh12.gif"/>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 y="1143000"/>
            <a:ext cx="4191000" cy="5061858"/>
          </a:xfrm>
          <a:prstGeom prst="rect">
            <a:avLst/>
          </a:prstGeom>
          <a:noFill/>
          <a:ln w="9525">
            <a:noFill/>
            <a:miter lim="800000"/>
            <a:headEnd/>
            <a:tailEnd/>
          </a:ln>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43400" y="1143000"/>
            <a:ext cx="4227052" cy="5105400"/>
          </a:xfrm>
          <a:prstGeom prst="rect">
            <a:avLst/>
          </a:prstGeom>
        </p:spPr>
      </p:pic>
      <p:pic>
        <p:nvPicPr>
          <p:cNvPr id="6" name="Picture 5"/>
          <p:cNvPicPr>
            <a:picLocks noChangeAspect="1"/>
          </p:cNvPicPr>
          <p:nvPr/>
        </p:nvPicPr>
        <p:blipFill>
          <a:blip r:embed="rId4"/>
          <a:stretch>
            <a:fillRect/>
          </a:stretch>
        </p:blipFill>
        <p:spPr>
          <a:xfrm>
            <a:off x="7962900" y="1295400"/>
            <a:ext cx="1181100" cy="45974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8839200" cy="1143000"/>
          </a:xfrm>
        </p:spPr>
        <p:txBody>
          <a:bodyPr/>
          <a:lstStyle/>
          <a:p>
            <a:pPr eaLnBrk="1" hangingPunct="1"/>
            <a:r>
              <a:rPr lang="en-US" b="1">
                <a:solidFill>
                  <a:srgbClr val="0000FF"/>
                </a:solidFill>
                <a:ea typeface="ＭＳ Ｐゴシック" pitchFamily="65" charset="-128"/>
                <a:cs typeface="ＭＳ Ｐゴシック" pitchFamily="65" charset="-128"/>
              </a:rPr>
              <a:t>Global Sea Ice March 7, 2008</a:t>
            </a:r>
          </a:p>
        </p:txBody>
      </p:sp>
      <p:sp>
        <p:nvSpPr>
          <p:cNvPr id="26627" name="Text Box 3"/>
          <p:cNvSpPr txBox="1">
            <a:spLocks noChangeArrowheads="1"/>
          </p:cNvSpPr>
          <p:nvPr/>
        </p:nvSpPr>
        <p:spPr bwMode="auto">
          <a:xfrm>
            <a:off x="6938048" y="6477000"/>
            <a:ext cx="2205952" cy="276999"/>
          </a:xfrm>
          <a:prstGeom prst="rect">
            <a:avLst/>
          </a:prstGeom>
          <a:noFill/>
          <a:ln w="9525">
            <a:noFill/>
            <a:miter lim="800000"/>
            <a:headEnd/>
            <a:tailEnd/>
          </a:ln>
        </p:spPr>
        <p:txBody>
          <a:bodyPr wrap="none">
            <a:prstTxWarp prst="textNoShape">
              <a:avLst/>
            </a:prstTxWarp>
            <a:spAutoFit/>
          </a:bodyPr>
          <a:lstStyle/>
          <a:p>
            <a:r>
              <a:rPr lang="en-US" sz="1200" dirty="0">
                <a:solidFill>
                  <a:srgbClr val="993366"/>
                </a:solidFill>
              </a:rPr>
              <a:t>http://</a:t>
            </a:r>
            <a:r>
              <a:rPr lang="en-US" sz="1200" dirty="0" err="1">
                <a:solidFill>
                  <a:srgbClr val="993366"/>
                </a:solidFill>
              </a:rPr>
              <a:t>polar.ncep.noaa.gov/seaice</a:t>
            </a:r>
            <a:endParaRPr lang="en-US" sz="1200" dirty="0">
              <a:solidFill>
                <a:srgbClr val="993366"/>
              </a:solidFill>
            </a:endParaRPr>
          </a:p>
        </p:txBody>
      </p:sp>
      <p:sp>
        <p:nvSpPr>
          <p:cNvPr id="6" name="Rectangle 5"/>
          <p:cNvSpPr/>
          <p:nvPr/>
        </p:nvSpPr>
        <p:spPr>
          <a:xfrm>
            <a:off x="6858000" y="2362200"/>
            <a:ext cx="1800493" cy="461665"/>
          </a:xfrm>
          <a:prstGeom prst="rect">
            <a:avLst/>
          </a:prstGeom>
        </p:spPr>
        <p:txBody>
          <a:bodyPr wrap="none">
            <a:spAutoFit/>
          </a:bodyPr>
          <a:lstStyle/>
          <a:p>
            <a:r>
              <a:rPr lang="en-US" dirty="0">
                <a:solidFill>
                  <a:srgbClr val="FF0000"/>
                </a:solidFill>
                <a:ea typeface="ＭＳ Ｐゴシック" pitchFamily="65" charset="-128"/>
                <a:cs typeface="ＭＳ Ｐゴシック" pitchFamily="65" charset="-128"/>
              </a:rPr>
              <a:t>Feb 25, 2008</a:t>
            </a:r>
            <a:endParaRPr lang="en-US" dirty="0"/>
          </a:p>
        </p:txBody>
      </p:sp>
      <p:sp>
        <p:nvSpPr>
          <p:cNvPr id="7" name="Rectangle 6"/>
          <p:cNvSpPr/>
          <p:nvPr/>
        </p:nvSpPr>
        <p:spPr>
          <a:xfrm>
            <a:off x="6858000" y="5105400"/>
            <a:ext cx="1789222" cy="461665"/>
          </a:xfrm>
          <a:prstGeom prst="rect">
            <a:avLst/>
          </a:prstGeom>
        </p:spPr>
        <p:txBody>
          <a:bodyPr wrap="none">
            <a:spAutoFit/>
          </a:bodyPr>
          <a:lstStyle/>
          <a:p>
            <a:r>
              <a:rPr lang="en-US" dirty="0">
                <a:solidFill>
                  <a:srgbClr val="FF0000"/>
                </a:solidFill>
                <a:ea typeface="ＭＳ Ｐゴシック" pitchFamily="65" charset="-128"/>
                <a:cs typeface="ＭＳ Ｐゴシック" pitchFamily="65" charset="-128"/>
              </a:rPr>
              <a:t>Feb 25, 2011</a:t>
            </a:r>
            <a:endParaRPr lang="en-US" dirty="0"/>
          </a:p>
        </p:txBody>
      </p:sp>
      <p:pic>
        <p:nvPicPr>
          <p:cNvPr id="11" name="Picture 10"/>
          <p:cNvPicPr>
            <a:picLocks noChangeAspect="1"/>
          </p:cNvPicPr>
          <p:nvPr/>
        </p:nvPicPr>
        <p:blipFill>
          <a:blip r:embed="rId2"/>
          <a:stretch>
            <a:fillRect/>
          </a:stretch>
        </p:blipFill>
        <p:spPr>
          <a:xfrm>
            <a:off x="1219200" y="3962400"/>
            <a:ext cx="5486400" cy="2743200"/>
          </a:xfrm>
          <a:prstGeom prst="rect">
            <a:avLst/>
          </a:prstGeom>
        </p:spPr>
      </p:pic>
      <p:pic>
        <p:nvPicPr>
          <p:cNvPr id="12" name="Picture 11"/>
          <p:cNvPicPr>
            <a:picLocks noChangeAspect="1"/>
          </p:cNvPicPr>
          <p:nvPr/>
        </p:nvPicPr>
        <p:blipFill>
          <a:blip r:embed="rId3"/>
          <a:stretch>
            <a:fillRect/>
          </a:stretch>
        </p:blipFill>
        <p:spPr>
          <a:xfrm>
            <a:off x="1219200" y="1219200"/>
            <a:ext cx="5486400" cy="27432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4800600" y="1371600"/>
            <a:ext cx="3840480" cy="3075940"/>
          </a:xfrm>
          <a:prstGeom prst="rect">
            <a:avLst/>
          </a:prstGeom>
        </p:spPr>
      </p:pic>
      <p:pic>
        <p:nvPicPr>
          <p:cNvPr id="13" name="Picture 12"/>
          <p:cNvPicPr>
            <a:picLocks noChangeAspect="1"/>
          </p:cNvPicPr>
          <p:nvPr/>
        </p:nvPicPr>
        <p:blipFill>
          <a:blip r:embed="rId3"/>
          <a:stretch>
            <a:fillRect/>
          </a:stretch>
        </p:blipFill>
        <p:spPr>
          <a:xfrm>
            <a:off x="0" y="1295400"/>
            <a:ext cx="4445000" cy="3187700"/>
          </a:xfrm>
          <a:prstGeom prst="rect">
            <a:avLst/>
          </a:prstGeom>
        </p:spPr>
      </p:pic>
      <p:sp>
        <p:nvSpPr>
          <p:cNvPr id="28674" name="Rectangle 2"/>
          <p:cNvSpPr>
            <a:spLocks noGrp="1" noChangeArrowheads="1"/>
          </p:cNvSpPr>
          <p:nvPr>
            <p:ph type="title"/>
          </p:nvPr>
        </p:nvSpPr>
        <p:spPr>
          <a:xfrm>
            <a:off x="0" y="0"/>
            <a:ext cx="8839200" cy="1143000"/>
          </a:xfrm>
        </p:spPr>
        <p:txBody>
          <a:bodyPr/>
          <a:lstStyle/>
          <a:p>
            <a:pPr eaLnBrk="1" hangingPunct="1"/>
            <a:r>
              <a:rPr lang="en-US" b="1" dirty="0">
                <a:solidFill>
                  <a:srgbClr val="0000FF"/>
                </a:solidFill>
                <a:ea typeface="ＭＳ Ｐゴシック" pitchFamily="65" charset="-128"/>
                <a:cs typeface="ＭＳ Ｐゴシック" pitchFamily="65" charset="-128"/>
              </a:rPr>
              <a:t>Arctic Sea Ice 1979-2011</a:t>
            </a:r>
          </a:p>
        </p:txBody>
      </p:sp>
      <p:sp>
        <p:nvSpPr>
          <p:cNvPr id="28675" name="Text Box 3"/>
          <p:cNvSpPr txBox="1">
            <a:spLocks noChangeArrowheads="1"/>
          </p:cNvSpPr>
          <p:nvPr/>
        </p:nvSpPr>
        <p:spPr bwMode="auto">
          <a:xfrm>
            <a:off x="6444636" y="6488668"/>
            <a:ext cx="2699364" cy="369332"/>
          </a:xfrm>
          <a:prstGeom prst="rect">
            <a:avLst/>
          </a:prstGeom>
          <a:noFill/>
          <a:ln w="9525">
            <a:noFill/>
            <a:miter lim="800000"/>
            <a:headEnd/>
            <a:tailEnd/>
          </a:ln>
        </p:spPr>
        <p:txBody>
          <a:bodyPr wrap="none">
            <a:prstTxWarp prst="textNoShape">
              <a:avLst/>
            </a:prstTxWarp>
            <a:spAutoFit/>
          </a:bodyPr>
          <a:lstStyle/>
          <a:p>
            <a:r>
              <a:rPr lang="en-US" sz="1800" dirty="0" err="1">
                <a:solidFill>
                  <a:srgbClr val="993366"/>
                </a:solidFill>
              </a:rPr>
              <a:t>nsidc.org/arcticseaicenews</a:t>
            </a:r>
            <a:endParaRPr lang="en-US" sz="1800" dirty="0">
              <a:solidFill>
                <a:srgbClr val="993366"/>
              </a:solidFill>
            </a:endParaRPr>
          </a:p>
        </p:txBody>
      </p:sp>
      <p:sp>
        <p:nvSpPr>
          <p:cNvPr id="9" name="Rectangle 8"/>
          <p:cNvSpPr/>
          <p:nvPr/>
        </p:nvSpPr>
        <p:spPr>
          <a:xfrm>
            <a:off x="3962400" y="4549676"/>
            <a:ext cx="1817024" cy="2308324"/>
          </a:xfrm>
          <a:prstGeom prst="rect">
            <a:avLst/>
          </a:prstGeom>
        </p:spPr>
        <p:txBody>
          <a:bodyPr wrap="none">
            <a:spAutoFit/>
          </a:bodyPr>
          <a:lstStyle/>
          <a:p>
            <a:r>
              <a:rPr lang="en-US" dirty="0">
                <a:solidFill>
                  <a:srgbClr val="FF0000"/>
                </a:solidFill>
                <a:ea typeface="ＭＳ Ｐゴシック" pitchFamily="65" charset="-128"/>
                <a:cs typeface="ＭＳ Ｐゴシック" pitchFamily="65" charset="-128"/>
              </a:rPr>
              <a:t>Lowest years</a:t>
            </a:r>
          </a:p>
          <a:p>
            <a:r>
              <a:rPr lang="en-US" dirty="0">
                <a:solidFill>
                  <a:srgbClr val="FF0000"/>
                </a:solidFill>
                <a:ea typeface="ＭＳ Ｐゴシック" pitchFamily="65" charset="-128"/>
                <a:cs typeface="ＭＳ Ｐゴシック" pitchFamily="65" charset="-128"/>
              </a:rPr>
              <a:t>2011</a:t>
            </a:r>
          </a:p>
          <a:p>
            <a:r>
              <a:rPr lang="en-US" dirty="0">
                <a:solidFill>
                  <a:srgbClr val="FF0000"/>
                </a:solidFill>
                <a:ea typeface="ＭＳ Ｐゴシック" pitchFamily="65" charset="-128"/>
                <a:cs typeface="ＭＳ Ｐゴシック" pitchFamily="65" charset="-128"/>
              </a:rPr>
              <a:t>2005</a:t>
            </a:r>
          </a:p>
          <a:p>
            <a:r>
              <a:rPr lang="en-US" dirty="0">
                <a:solidFill>
                  <a:srgbClr val="FF0000"/>
                </a:solidFill>
                <a:ea typeface="ＭＳ Ｐゴシック" pitchFamily="65" charset="-128"/>
                <a:cs typeface="ＭＳ Ｐゴシック" pitchFamily="65" charset="-128"/>
              </a:rPr>
              <a:t>2006</a:t>
            </a:r>
          </a:p>
          <a:p>
            <a:r>
              <a:rPr lang="en-US" dirty="0">
                <a:solidFill>
                  <a:srgbClr val="FF0000"/>
                </a:solidFill>
                <a:ea typeface="ＭＳ Ｐゴシック" pitchFamily="65" charset="-128"/>
                <a:cs typeface="ＭＳ Ｐゴシック" pitchFamily="65" charset="-128"/>
              </a:rPr>
              <a:t>2007</a:t>
            </a:r>
          </a:p>
          <a:p>
            <a:r>
              <a:rPr lang="en-US" dirty="0">
                <a:solidFill>
                  <a:srgbClr val="FF0000"/>
                </a:solidFill>
                <a:ea typeface="ＭＳ Ｐゴシック" pitchFamily="65" charset="-128"/>
                <a:cs typeface="ＭＳ Ｐゴシック" pitchFamily="65" charset="-128"/>
              </a:rPr>
              <a:t>2009</a:t>
            </a:r>
            <a:endParaRPr lang="en-US" dirty="0"/>
          </a:p>
        </p:txBody>
      </p:sp>
      <p:sp>
        <p:nvSpPr>
          <p:cNvPr id="11" name="Rectangle 10"/>
          <p:cNvSpPr/>
          <p:nvPr/>
        </p:nvSpPr>
        <p:spPr>
          <a:xfrm>
            <a:off x="457200" y="3581400"/>
            <a:ext cx="4014440" cy="461665"/>
          </a:xfrm>
          <a:prstGeom prst="rect">
            <a:avLst/>
          </a:prstGeom>
        </p:spPr>
        <p:txBody>
          <a:bodyPr wrap="none">
            <a:spAutoFit/>
          </a:bodyPr>
          <a:lstStyle/>
          <a:p>
            <a:r>
              <a:rPr lang="en-US" dirty="0">
                <a:solidFill>
                  <a:srgbClr val="FF0000"/>
                </a:solidFill>
                <a:ea typeface="ＭＳ Ｐゴシック" pitchFamily="65" charset="-128"/>
                <a:cs typeface="ＭＳ Ｐゴシック" pitchFamily="65" charset="-128"/>
              </a:rPr>
              <a:t>1979-2000 mean 15.6 </a:t>
            </a:r>
            <a:r>
              <a:rPr lang="en-US" dirty="0" err="1">
                <a:solidFill>
                  <a:srgbClr val="FF0000"/>
                </a:solidFill>
                <a:ea typeface="ＭＳ Ｐゴシック" pitchFamily="65" charset="-128"/>
                <a:cs typeface="ＭＳ Ｐゴシック" pitchFamily="65" charset="-128"/>
              </a:rPr>
              <a:t>m</a:t>
            </a:r>
            <a:r>
              <a:rPr lang="en-US" dirty="0">
                <a:solidFill>
                  <a:srgbClr val="FF0000"/>
                </a:solidFill>
                <a:ea typeface="ＭＳ Ｐゴシック" pitchFamily="65" charset="-128"/>
                <a:cs typeface="ＭＳ Ｐゴシック" pitchFamily="65" charset="-128"/>
              </a:rPr>
              <a:t> sq km</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0"/>
            <a:ext cx="8839200" cy="1143000"/>
          </a:xfrm>
        </p:spPr>
        <p:txBody>
          <a:bodyPr/>
          <a:lstStyle/>
          <a:p>
            <a:pPr eaLnBrk="1" hangingPunct="1"/>
            <a:r>
              <a:rPr lang="en-US" b="1" dirty="0">
                <a:solidFill>
                  <a:srgbClr val="0000FF"/>
                </a:solidFill>
                <a:ea typeface="ＭＳ Ｐゴシック" pitchFamily="65" charset="-128"/>
                <a:cs typeface="ＭＳ Ｐゴシック" pitchFamily="65" charset="-128"/>
              </a:rPr>
              <a:t>Antarctic Sea Ice 1979-2011</a:t>
            </a:r>
          </a:p>
        </p:txBody>
      </p:sp>
      <p:sp>
        <p:nvSpPr>
          <p:cNvPr id="29699" name="Text Box 3"/>
          <p:cNvSpPr txBox="1">
            <a:spLocks noChangeArrowheads="1"/>
          </p:cNvSpPr>
          <p:nvPr/>
        </p:nvSpPr>
        <p:spPr bwMode="auto">
          <a:xfrm>
            <a:off x="6290560" y="6488668"/>
            <a:ext cx="2853440" cy="369332"/>
          </a:xfrm>
          <a:prstGeom prst="rect">
            <a:avLst/>
          </a:prstGeom>
          <a:noFill/>
          <a:ln w="9525">
            <a:noFill/>
            <a:miter lim="800000"/>
            <a:headEnd/>
            <a:tailEnd/>
          </a:ln>
        </p:spPr>
        <p:txBody>
          <a:bodyPr wrap="none">
            <a:prstTxWarp prst="textNoShape">
              <a:avLst/>
            </a:prstTxWarp>
            <a:spAutoFit/>
          </a:bodyPr>
          <a:lstStyle/>
          <a:p>
            <a:r>
              <a:rPr lang="en-US" sz="1800" dirty="0" err="1">
                <a:solidFill>
                  <a:srgbClr val="993366"/>
                </a:solidFill>
              </a:rPr>
              <a:t>Nsidc.org/data/seaice_index</a:t>
            </a:r>
            <a:r>
              <a:rPr lang="en-US" sz="1800" dirty="0">
                <a:solidFill>
                  <a:srgbClr val="993366"/>
                </a:solidFill>
              </a:rPr>
              <a:t>/</a:t>
            </a:r>
          </a:p>
        </p:txBody>
      </p:sp>
      <p:pic>
        <p:nvPicPr>
          <p:cNvPr id="6" name="Picture 5"/>
          <p:cNvPicPr>
            <a:picLocks noChangeAspect="1"/>
          </p:cNvPicPr>
          <p:nvPr/>
        </p:nvPicPr>
        <p:blipFill>
          <a:blip r:embed="rId2"/>
          <a:stretch>
            <a:fillRect/>
          </a:stretch>
        </p:blipFill>
        <p:spPr>
          <a:xfrm>
            <a:off x="0" y="1143000"/>
            <a:ext cx="9144000" cy="5225143"/>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0"/>
            <a:ext cx="7772400" cy="1143000"/>
          </a:xfrm>
        </p:spPr>
        <p:txBody>
          <a:bodyPr/>
          <a:lstStyle/>
          <a:p>
            <a:pPr eaLnBrk="1" hangingPunct="1"/>
            <a:r>
              <a:rPr lang="en-US" b="1" dirty="0">
                <a:solidFill>
                  <a:srgbClr val="0000FF"/>
                </a:solidFill>
                <a:ea typeface="ＭＳ Ｐゴシック" pitchFamily="65" charset="-128"/>
                <a:cs typeface="ＭＳ Ｐゴシック" pitchFamily="65" charset="-128"/>
              </a:rPr>
              <a:t>The Last Polar Bear</a:t>
            </a:r>
          </a:p>
        </p:txBody>
      </p:sp>
      <p:sp>
        <p:nvSpPr>
          <p:cNvPr id="25603" name="Text Box 3"/>
          <p:cNvSpPr txBox="1">
            <a:spLocks noChangeArrowheads="1"/>
          </p:cNvSpPr>
          <p:nvPr/>
        </p:nvSpPr>
        <p:spPr bwMode="auto">
          <a:xfrm>
            <a:off x="6052915" y="6457890"/>
            <a:ext cx="3091085" cy="400110"/>
          </a:xfrm>
          <a:prstGeom prst="rect">
            <a:avLst/>
          </a:prstGeom>
          <a:noFill/>
          <a:ln w="9525">
            <a:noFill/>
            <a:miter lim="800000"/>
            <a:headEnd/>
            <a:tailEnd/>
          </a:ln>
        </p:spPr>
        <p:txBody>
          <a:bodyPr wrap="square">
            <a:prstTxWarp prst="textNoShape">
              <a:avLst/>
            </a:prstTxWarp>
            <a:spAutoFit/>
          </a:bodyPr>
          <a:lstStyle/>
          <a:p>
            <a:r>
              <a:rPr lang="en-US" sz="2000" dirty="0">
                <a:solidFill>
                  <a:srgbClr val="660066"/>
                </a:solidFill>
              </a:rPr>
              <a:t>Jan Martin Will/</a:t>
            </a:r>
            <a:r>
              <a:rPr lang="en-US" sz="2000" dirty="0" err="1">
                <a:solidFill>
                  <a:srgbClr val="660066"/>
                </a:solidFill>
              </a:rPr>
              <a:t>Dreamstime</a:t>
            </a:r>
            <a:endParaRPr lang="en-US" sz="2000" dirty="0">
              <a:solidFill>
                <a:srgbClr val="660066"/>
              </a:solidFill>
            </a:endParaRPr>
          </a:p>
        </p:txBody>
      </p:sp>
      <p:pic>
        <p:nvPicPr>
          <p:cNvPr id="6" name="Picture 5"/>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90600"/>
            <a:ext cx="9144000" cy="5334000"/>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5602" name="Rectangle 2"/>
          <p:cNvSpPr>
            <a:spLocks noGrp="1" noChangeArrowheads="1"/>
          </p:cNvSpPr>
          <p:nvPr>
            <p:ph type="title"/>
          </p:nvPr>
        </p:nvSpPr>
        <p:spPr>
          <a:xfrm>
            <a:off x="685800" y="0"/>
            <a:ext cx="7772400" cy="1143000"/>
          </a:xfrm>
        </p:spPr>
        <p:txBody>
          <a:bodyPr/>
          <a:lstStyle/>
          <a:p>
            <a:pPr eaLnBrk="1" hangingPunct="1"/>
            <a:r>
              <a:rPr lang="en-US" b="1" dirty="0">
                <a:solidFill>
                  <a:srgbClr val="0000FF"/>
                </a:solidFill>
                <a:ea typeface="ＭＳ Ｐゴシック" pitchFamily="65" charset="-128"/>
                <a:cs typeface="ＭＳ Ｐゴシック" pitchFamily="65" charset="-128"/>
              </a:rPr>
              <a:t>Glacier in Mendenhall Nat. Park June 2010</a:t>
            </a:r>
          </a:p>
        </p:txBody>
      </p:sp>
      <p:sp>
        <p:nvSpPr>
          <p:cNvPr id="25603" name="Text Box 3"/>
          <p:cNvSpPr txBox="1">
            <a:spLocks noChangeArrowheads="1"/>
          </p:cNvSpPr>
          <p:nvPr/>
        </p:nvSpPr>
        <p:spPr bwMode="auto">
          <a:xfrm>
            <a:off x="6033177" y="6457890"/>
            <a:ext cx="3110823" cy="400110"/>
          </a:xfrm>
          <a:prstGeom prst="rect">
            <a:avLst/>
          </a:prstGeom>
          <a:noFill/>
          <a:ln w="9525">
            <a:noFill/>
            <a:miter lim="800000"/>
            <a:headEnd/>
            <a:tailEnd/>
          </a:ln>
        </p:spPr>
        <p:txBody>
          <a:bodyPr wrap="none">
            <a:prstTxWarp prst="textNoShape">
              <a:avLst/>
            </a:prstTxWarp>
            <a:spAutoFit/>
          </a:bodyPr>
          <a:lstStyle/>
          <a:p>
            <a:r>
              <a:rPr lang="en-US" sz="2000" dirty="0">
                <a:solidFill>
                  <a:srgbClr val="FFFF00"/>
                </a:solidFill>
              </a:rPr>
              <a:t>A. </a:t>
            </a:r>
            <a:r>
              <a:rPr lang="en-US" sz="2000" dirty="0" err="1">
                <a:solidFill>
                  <a:srgbClr val="FFFF00"/>
                </a:solidFill>
              </a:rPr>
              <a:t>Bobrov/Dreamstime.com</a:t>
            </a:r>
            <a:endParaRPr lang="en-US" sz="2000" dirty="0">
              <a:solidFill>
                <a:srgbClr val="FFFF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rcRect/>
          <a:stretch>
            <a:fillRect/>
          </a:stretch>
        </p:blipFill>
        <p:spPr bwMode="auto">
          <a:xfrm>
            <a:off x="1981200" y="0"/>
            <a:ext cx="4922520" cy="6858000"/>
          </a:xfrm>
          <a:prstGeom prst="rect">
            <a:avLst/>
          </a:prstGeom>
          <a:noFill/>
          <a:ln w="9525">
            <a:noFill/>
            <a:miter lim="800000"/>
            <a:headEnd/>
            <a:tailEnd/>
          </a:ln>
        </p:spPr>
      </p:pic>
      <p:sp>
        <p:nvSpPr>
          <p:cNvPr id="25602" name="Rectangle 2"/>
          <p:cNvSpPr>
            <a:spLocks noGrp="1" noChangeArrowheads="1"/>
          </p:cNvSpPr>
          <p:nvPr>
            <p:ph type="title"/>
          </p:nvPr>
        </p:nvSpPr>
        <p:spPr>
          <a:xfrm>
            <a:off x="685800" y="0"/>
            <a:ext cx="7772400" cy="762000"/>
          </a:xfrm>
        </p:spPr>
        <p:txBody>
          <a:bodyPr/>
          <a:lstStyle/>
          <a:p>
            <a:pPr eaLnBrk="1" hangingPunct="1"/>
            <a:r>
              <a:rPr lang="en-US" b="1" dirty="0">
                <a:solidFill>
                  <a:srgbClr val="0000FF"/>
                </a:solidFill>
                <a:ea typeface="ＭＳ Ｐゴシック" pitchFamily="65" charset="-128"/>
                <a:cs typeface="ＭＳ Ｐゴシック" pitchFamily="65" charset="-128"/>
              </a:rPr>
              <a:t>Grey Glacier, Andes, Chile</a:t>
            </a:r>
          </a:p>
        </p:txBody>
      </p:sp>
      <p:sp>
        <p:nvSpPr>
          <p:cNvPr id="25603" name="Text Box 3"/>
          <p:cNvSpPr txBox="1">
            <a:spLocks noChangeArrowheads="1"/>
          </p:cNvSpPr>
          <p:nvPr/>
        </p:nvSpPr>
        <p:spPr bwMode="auto">
          <a:xfrm>
            <a:off x="3886200" y="6457890"/>
            <a:ext cx="3032175" cy="400110"/>
          </a:xfrm>
          <a:prstGeom prst="rect">
            <a:avLst/>
          </a:prstGeom>
          <a:noFill/>
          <a:ln w="9525">
            <a:noFill/>
            <a:miter lim="800000"/>
            <a:headEnd/>
            <a:tailEnd/>
          </a:ln>
        </p:spPr>
        <p:txBody>
          <a:bodyPr wrap="none">
            <a:prstTxWarp prst="textNoShape">
              <a:avLst/>
            </a:prstTxWarp>
            <a:spAutoFit/>
          </a:bodyPr>
          <a:lstStyle/>
          <a:p>
            <a:r>
              <a:rPr lang="en-US" sz="2000" dirty="0" err="1">
                <a:solidFill>
                  <a:srgbClr val="FFFF00"/>
                </a:solidFill>
              </a:rPr>
              <a:t>Adeliepenguin/Dreamstime</a:t>
            </a:r>
            <a:endParaRPr lang="en-US" sz="2000" dirty="0">
              <a:solidFill>
                <a:srgbClr val="FFFF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1828800" y="0"/>
            <a:ext cx="5562600" cy="6858000"/>
          </a:xfrm>
          <a:prstGeom prst="rect">
            <a:avLst/>
          </a:prstGeom>
          <a:noFill/>
          <a:ln w="9525">
            <a:noFill/>
            <a:miter lim="800000"/>
            <a:headEnd/>
            <a:tailEnd/>
          </a:ln>
        </p:spPr>
      </p:pic>
      <p:sp>
        <p:nvSpPr>
          <p:cNvPr id="25602" name="Rectangle 2"/>
          <p:cNvSpPr>
            <a:spLocks noGrp="1" noChangeArrowheads="1"/>
          </p:cNvSpPr>
          <p:nvPr>
            <p:ph type="title"/>
          </p:nvPr>
        </p:nvSpPr>
        <p:spPr>
          <a:xfrm>
            <a:off x="685800" y="228600"/>
            <a:ext cx="7772400" cy="762000"/>
          </a:xfrm>
        </p:spPr>
        <p:txBody>
          <a:bodyPr/>
          <a:lstStyle/>
          <a:p>
            <a:pPr eaLnBrk="1" hangingPunct="1"/>
            <a:r>
              <a:rPr lang="en-US" b="1" dirty="0">
                <a:solidFill>
                  <a:srgbClr val="0000FF"/>
                </a:solidFill>
                <a:ea typeface="ＭＳ Ｐゴシック" pitchFamily="65" charset="-128"/>
                <a:cs typeface="ＭＳ Ｐゴシック" pitchFamily="65" charset="-128"/>
              </a:rPr>
              <a:t>Iceberg With Window, Antarctica (2008)</a:t>
            </a:r>
          </a:p>
        </p:txBody>
      </p:sp>
      <p:sp>
        <p:nvSpPr>
          <p:cNvPr id="25603" name="Text Box 3"/>
          <p:cNvSpPr txBox="1">
            <a:spLocks noChangeArrowheads="1"/>
          </p:cNvSpPr>
          <p:nvPr/>
        </p:nvSpPr>
        <p:spPr bwMode="auto">
          <a:xfrm>
            <a:off x="4724400" y="6396335"/>
            <a:ext cx="2686077" cy="461665"/>
          </a:xfrm>
          <a:prstGeom prst="rect">
            <a:avLst/>
          </a:prstGeom>
          <a:noFill/>
          <a:ln w="9525">
            <a:noFill/>
            <a:miter lim="800000"/>
            <a:headEnd/>
            <a:tailEnd/>
          </a:ln>
        </p:spPr>
        <p:txBody>
          <a:bodyPr wrap="none">
            <a:prstTxWarp prst="textNoShape">
              <a:avLst/>
            </a:prstTxWarp>
            <a:spAutoFit/>
          </a:bodyPr>
          <a:lstStyle/>
          <a:p>
            <a:r>
              <a:rPr lang="en-US" dirty="0">
                <a:solidFill>
                  <a:srgbClr val="FFFF00"/>
                </a:solidFill>
              </a:rPr>
              <a:t>A. </a:t>
            </a:r>
            <a:r>
              <a:rPr lang="en-US" dirty="0" err="1">
                <a:solidFill>
                  <a:srgbClr val="FFFF00"/>
                </a:solidFill>
              </a:rPr>
              <a:t>Baque/</a:t>
            </a:r>
            <a:r>
              <a:rPr lang="en-US" sz="2000" dirty="0" err="1">
                <a:solidFill>
                  <a:srgbClr val="FFFF00"/>
                </a:solidFill>
              </a:rPr>
              <a:t>Dreamstime</a:t>
            </a:r>
            <a:endParaRPr lang="en-US" sz="2000" dirty="0">
              <a:solidFill>
                <a:srgbClr val="FFFF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152400"/>
            <a:ext cx="7772400" cy="1143000"/>
          </a:xfrm>
        </p:spPr>
        <p:txBody>
          <a:bodyPr/>
          <a:lstStyle/>
          <a:p>
            <a:pPr eaLnBrk="1" hangingPunct="1"/>
            <a:r>
              <a:rPr lang="en-US" sz="3200" b="1">
                <a:solidFill>
                  <a:srgbClr val="0000FF"/>
                </a:solidFill>
                <a:ea typeface="ＭＳ Ｐゴシック" pitchFamily="65" charset="-128"/>
                <a:cs typeface="ＭＳ Ｐゴシック" pitchFamily="65" charset="-128"/>
              </a:rPr>
              <a:t>Global Mean Sea Level Change Since 1870</a:t>
            </a:r>
          </a:p>
        </p:txBody>
      </p:sp>
      <p:pic>
        <p:nvPicPr>
          <p:cNvPr id="24579" name="Picture 5"/>
          <p:cNvPicPr>
            <a:picLocks noGrp="1" noChangeAspect="1" noChangeArrowheads="1"/>
          </p:cNvPicPr>
          <p:nvPr>
            <p:ph type="clipArt" sz="half" idx="1"/>
          </p:nvPr>
        </p:nvPicPr>
        <p:blipFill>
          <a:blip r:embed="rId2"/>
          <a:srcRect/>
          <a:stretch>
            <a:fillRect/>
          </a:stretch>
        </p:blipFill>
        <p:spPr>
          <a:xfrm>
            <a:off x="457200" y="1066800"/>
            <a:ext cx="7924800" cy="5038725"/>
          </a:xfrm>
          <a:noFill/>
        </p:spPr>
      </p:pic>
      <p:sp>
        <p:nvSpPr>
          <p:cNvPr id="24580" name="Rectangle 6"/>
          <p:cNvSpPr>
            <a:spLocks noChangeArrowheads="1"/>
          </p:cNvSpPr>
          <p:nvPr/>
        </p:nvSpPr>
        <p:spPr bwMode="auto">
          <a:xfrm>
            <a:off x="7596187" y="6400800"/>
            <a:ext cx="1547813" cy="457200"/>
          </a:xfrm>
          <a:prstGeom prst="rect">
            <a:avLst/>
          </a:prstGeom>
          <a:noFill/>
          <a:ln w="9525">
            <a:noFill/>
            <a:miter lim="800000"/>
            <a:headEnd/>
            <a:tailEnd/>
          </a:ln>
        </p:spPr>
        <p:txBody>
          <a:bodyPr wrap="none">
            <a:prstTxWarp prst="textNoShape">
              <a:avLst/>
            </a:prstTxWarp>
            <a:spAutoFit/>
          </a:bodyPr>
          <a:lstStyle/>
          <a:p>
            <a:pPr eaLnBrk="1" hangingPunct="1"/>
            <a:r>
              <a:rPr lang="en-US" dirty="0">
                <a:solidFill>
                  <a:srgbClr val="FF0000"/>
                </a:solidFill>
              </a:rPr>
              <a:t>IPCC 2006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p:cNvPicPr>
            <a:picLocks noGrp="1" noChangeAspect="1" noChangeArrowheads="1"/>
          </p:cNvPicPr>
          <p:nvPr>
            <p:ph type="clipArt" sz="half" idx="2"/>
          </p:nvPr>
        </p:nvPicPr>
        <p:blipFill>
          <a:blip r:embed="rId2" cstate="screen">
            <a:extLst>
              <a:ext uri="{28A0092B-C50C-407E-A947-70E740481C1C}">
                <a14:useLocalDpi xmlns:a14="http://schemas.microsoft.com/office/drawing/2010/main"/>
              </a:ext>
            </a:extLst>
          </a:blip>
          <a:srcRect/>
          <a:stretch>
            <a:fillRect/>
          </a:stretch>
        </p:blipFill>
        <p:spPr>
          <a:xfrm>
            <a:off x="0" y="838200"/>
            <a:ext cx="9162463" cy="6019800"/>
          </a:xfrm>
        </p:spPr>
      </p:pic>
      <p:sp>
        <p:nvSpPr>
          <p:cNvPr id="25602" name="Rectangle 2"/>
          <p:cNvSpPr>
            <a:spLocks noGrp="1" noChangeArrowheads="1"/>
          </p:cNvSpPr>
          <p:nvPr>
            <p:ph type="title"/>
          </p:nvPr>
        </p:nvSpPr>
        <p:spPr>
          <a:xfrm>
            <a:off x="685800" y="0"/>
            <a:ext cx="7772400" cy="838200"/>
          </a:xfrm>
        </p:spPr>
        <p:txBody>
          <a:bodyPr/>
          <a:lstStyle/>
          <a:p>
            <a:pPr eaLnBrk="1" hangingPunct="1"/>
            <a:r>
              <a:rPr lang="en-US" b="1" dirty="0">
                <a:solidFill>
                  <a:srgbClr val="0000FF"/>
                </a:solidFill>
                <a:ea typeface="ＭＳ Ｐゴシック" pitchFamily="65" charset="-128"/>
                <a:cs typeface="ＭＳ Ｐゴシック" pitchFamily="65" charset="-128"/>
              </a:rPr>
              <a:t>Island of </a:t>
            </a:r>
            <a:r>
              <a:rPr lang="en-US" b="1" dirty="0" err="1">
                <a:solidFill>
                  <a:srgbClr val="0000FF"/>
                </a:solidFill>
                <a:ea typeface="ＭＳ Ｐゴシック" pitchFamily="65" charset="-128"/>
                <a:cs typeface="ＭＳ Ｐゴシック" pitchFamily="65" charset="-128"/>
              </a:rPr>
              <a:t>Fualopa</a:t>
            </a:r>
            <a:r>
              <a:rPr lang="en-US" b="1" dirty="0">
                <a:solidFill>
                  <a:srgbClr val="0000FF"/>
                </a:solidFill>
                <a:ea typeface="ＭＳ Ｐゴシック" pitchFamily="65" charset="-128"/>
                <a:cs typeface="ＭＳ Ｐゴシック" pitchFamily="65" charset="-128"/>
              </a:rPr>
              <a:t>, </a:t>
            </a:r>
            <a:r>
              <a:rPr lang="en-US" b="1" dirty="0" err="1">
                <a:solidFill>
                  <a:srgbClr val="0000FF"/>
                </a:solidFill>
                <a:ea typeface="ＭＳ Ｐゴシック" pitchFamily="65" charset="-128"/>
                <a:cs typeface="ＭＳ Ｐゴシック" pitchFamily="65" charset="-128"/>
              </a:rPr>
              <a:t>Tuvulu</a:t>
            </a:r>
            <a:endParaRPr lang="en-US" b="1" dirty="0">
              <a:solidFill>
                <a:srgbClr val="0000FF"/>
              </a:solidFill>
              <a:ea typeface="ＭＳ Ｐゴシック" pitchFamily="65" charset="-128"/>
              <a:cs typeface="ＭＳ Ｐゴシック" pitchFamily="65" charset="-128"/>
            </a:endParaRPr>
          </a:p>
        </p:txBody>
      </p:sp>
      <p:sp>
        <p:nvSpPr>
          <p:cNvPr id="25603" name="Text Box 3"/>
          <p:cNvSpPr txBox="1">
            <a:spLocks noChangeArrowheads="1"/>
          </p:cNvSpPr>
          <p:nvPr/>
        </p:nvSpPr>
        <p:spPr bwMode="auto">
          <a:xfrm>
            <a:off x="7485062" y="6461125"/>
            <a:ext cx="1658938" cy="396875"/>
          </a:xfrm>
          <a:prstGeom prst="rect">
            <a:avLst/>
          </a:prstGeom>
          <a:noFill/>
          <a:ln w="9525">
            <a:noFill/>
            <a:miter lim="800000"/>
            <a:headEnd/>
            <a:tailEnd/>
          </a:ln>
        </p:spPr>
        <p:txBody>
          <a:bodyPr wrap="none">
            <a:prstTxWarp prst="textNoShape">
              <a:avLst/>
            </a:prstTxWarp>
            <a:spAutoFit/>
          </a:bodyPr>
          <a:lstStyle/>
          <a:p>
            <a:r>
              <a:rPr lang="en-US" sz="2000" dirty="0">
                <a:solidFill>
                  <a:srgbClr val="FFFF00"/>
                </a:solidFill>
              </a:rPr>
              <a:t>Peter </a:t>
            </a:r>
            <a:r>
              <a:rPr lang="en-US" sz="2000" dirty="0" err="1">
                <a:solidFill>
                  <a:srgbClr val="FFFF00"/>
                </a:solidFill>
              </a:rPr>
              <a:t>Bennetts</a:t>
            </a:r>
            <a:endParaRPr lang="en-US" sz="1800" dirty="0">
              <a:solidFill>
                <a:srgbClr val="FFFF0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5602" name="Rectangle 2"/>
          <p:cNvSpPr>
            <a:spLocks noGrp="1" noChangeArrowheads="1"/>
          </p:cNvSpPr>
          <p:nvPr>
            <p:ph type="title"/>
          </p:nvPr>
        </p:nvSpPr>
        <p:spPr>
          <a:xfrm>
            <a:off x="685800" y="0"/>
            <a:ext cx="7772400" cy="914400"/>
          </a:xfrm>
        </p:spPr>
        <p:txBody>
          <a:bodyPr/>
          <a:lstStyle/>
          <a:p>
            <a:pPr eaLnBrk="1" hangingPunct="1"/>
            <a:r>
              <a:rPr lang="en-US" b="1" dirty="0">
                <a:solidFill>
                  <a:srgbClr val="0000FF"/>
                </a:solidFill>
                <a:ea typeface="ＭＳ Ｐゴシック" pitchFamily="65" charset="-128"/>
                <a:cs typeface="ＭＳ Ｐゴシック" pitchFamily="65" charset="-128"/>
              </a:rPr>
              <a:t>Island in San Blas Archipelago</a:t>
            </a:r>
          </a:p>
        </p:txBody>
      </p:sp>
      <p:sp>
        <p:nvSpPr>
          <p:cNvPr id="4" name="Text Box 3"/>
          <p:cNvSpPr txBox="1">
            <a:spLocks noChangeArrowheads="1"/>
          </p:cNvSpPr>
          <p:nvPr/>
        </p:nvSpPr>
        <p:spPr bwMode="auto">
          <a:xfrm>
            <a:off x="6495218" y="6457890"/>
            <a:ext cx="2648782" cy="400110"/>
          </a:xfrm>
          <a:prstGeom prst="rect">
            <a:avLst/>
          </a:prstGeom>
          <a:noFill/>
          <a:ln w="9525">
            <a:noFill/>
            <a:miter lim="800000"/>
            <a:headEnd/>
            <a:tailEnd/>
          </a:ln>
        </p:spPr>
        <p:txBody>
          <a:bodyPr wrap="none">
            <a:prstTxWarp prst="textNoShape">
              <a:avLst/>
            </a:prstTxWarp>
            <a:spAutoFit/>
          </a:bodyPr>
          <a:lstStyle/>
          <a:p>
            <a:r>
              <a:rPr lang="en-US" sz="2000" dirty="0" err="1">
                <a:solidFill>
                  <a:srgbClr val="FFFF00"/>
                </a:solidFill>
              </a:rPr>
              <a:t>Erikgauger/Dreamstime</a:t>
            </a:r>
            <a:endParaRPr lang="en-US" sz="1800" dirty="0">
              <a:solidFill>
                <a:srgbClr val="FFFF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5602" name="Rectangle 2"/>
          <p:cNvSpPr>
            <a:spLocks noGrp="1" noChangeArrowheads="1"/>
          </p:cNvSpPr>
          <p:nvPr>
            <p:ph type="title"/>
          </p:nvPr>
        </p:nvSpPr>
        <p:spPr>
          <a:xfrm>
            <a:off x="685800" y="0"/>
            <a:ext cx="7772400" cy="1143000"/>
          </a:xfrm>
        </p:spPr>
        <p:txBody>
          <a:bodyPr/>
          <a:lstStyle/>
          <a:p>
            <a:pPr eaLnBrk="1" hangingPunct="1"/>
            <a:r>
              <a:rPr lang="en-US" b="1" dirty="0">
                <a:solidFill>
                  <a:srgbClr val="0000FF"/>
                </a:solidFill>
                <a:ea typeface="ＭＳ Ｐゴシック" pitchFamily="65" charset="-128"/>
                <a:cs typeface="ＭＳ Ｐゴシック" pitchFamily="65" charset="-128"/>
              </a:rPr>
              <a:t>New Orleans, Louisiana</a:t>
            </a:r>
          </a:p>
        </p:txBody>
      </p:sp>
      <p:sp>
        <p:nvSpPr>
          <p:cNvPr id="4" name="Text Box 3"/>
          <p:cNvSpPr txBox="1">
            <a:spLocks noChangeArrowheads="1"/>
          </p:cNvSpPr>
          <p:nvPr/>
        </p:nvSpPr>
        <p:spPr bwMode="auto">
          <a:xfrm>
            <a:off x="6836858" y="6457890"/>
            <a:ext cx="2307142" cy="400110"/>
          </a:xfrm>
          <a:prstGeom prst="rect">
            <a:avLst/>
          </a:prstGeom>
          <a:noFill/>
          <a:ln w="9525">
            <a:noFill/>
            <a:miter lim="800000"/>
            <a:headEnd/>
            <a:tailEnd/>
          </a:ln>
        </p:spPr>
        <p:txBody>
          <a:bodyPr wrap="none">
            <a:prstTxWarp prst="textNoShape">
              <a:avLst/>
            </a:prstTxWarp>
            <a:spAutoFit/>
          </a:bodyPr>
          <a:lstStyle/>
          <a:p>
            <a:r>
              <a:rPr lang="en-US" sz="2000" dirty="0" err="1">
                <a:solidFill>
                  <a:srgbClr val="FFFF00"/>
                </a:solidFill>
              </a:rPr>
              <a:t>Olivierl/Dreamstime</a:t>
            </a:r>
            <a:endParaRPr lang="en-US" sz="1800" dirty="0">
              <a:solidFill>
                <a:srgbClr val="FFFF0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0" y="0"/>
            <a:ext cx="9144000" cy="914400"/>
          </a:xfrm>
        </p:spPr>
        <p:txBody>
          <a:bodyPr/>
          <a:lstStyle/>
          <a:p>
            <a:pPr eaLnBrk="1" hangingPunct="1"/>
            <a:r>
              <a:rPr lang="en-US" sz="4000" b="1" dirty="0">
                <a:solidFill>
                  <a:srgbClr val="0000FF"/>
                </a:solidFill>
                <a:ea typeface="ＭＳ Ｐゴシック" pitchFamily="65" charset="-128"/>
                <a:cs typeface="ＭＳ Ｐゴシック" pitchFamily="65" charset="-128"/>
              </a:rPr>
              <a:t>U.S. Precipitation Trend 1901-2005</a:t>
            </a:r>
            <a:endParaRPr lang="en-US" b="1" dirty="0">
              <a:solidFill>
                <a:srgbClr val="0000FF"/>
              </a:solidFill>
              <a:ea typeface="ＭＳ Ｐゴシック" pitchFamily="65" charset="-128"/>
              <a:cs typeface="ＭＳ Ｐゴシック" pitchFamily="65" charset="-128"/>
            </a:endParaRPr>
          </a:p>
        </p:txBody>
      </p:sp>
      <p:sp>
        <p:nvSpPr>
          <p:cNvPr id="32772" name="Text Box 3"/>
          <p:cNvSpPr txBox="1">
            <a:spLocks noChangeArrowheads="1"/>
          </p:cNvSpPr>
          <p:nvPr/>
        </p:nvSpPr>
        <p:spPr bwMode="auto">
          <a:xfrm>
            <a:off x="5207306" y="6550223"/>
            <a:ext cx="3936694" cy="307777"/>
          </a:xfrm>
          <a:prstGeom prst="rect">
            <a:avLst/>
          </a:prstGeom>
          <a:noFill/>
          <a:ln w="9525">
            <a:noFill/>
            <a:miter lim="800000"/>
            <a:headEnd/>
            <a:tailEnd/>
          </a:ln>
        </p:spPr>
        <p:txBody>
          <a:bodyPr wrap="none">
            <a:prstTxWarp prst="textNoShape">
              <a:avLst/>
            </a:prstTxWarp>
            <a:spAutoFit/>
          </a:bodyPr>
          <a:lstStyle/>
          <a:p>
            <a:pPr algn="ctr"/>
            <a:r>
              <a:rPr lang="en-US" sz="1400" dirty="0" err="1">
                <a:solidFill>
                  <a:srgbClr val="993366"/>
                </a:solidFill>
              </a:rPr>
              <a:t>www.epa.gov/climatechange/science/recentpsc.html</a:t>
            </a:r>
            <a:endParaRPr lang="en-US" sz="1400" dirty="0">
              <a:solidFill>
                <a:srgbClr val="993366"/>
              </a:solidFill>
            </a:endParaRPr>
          </a:p>
        </p:txBody>
      </p:sp>
      <p:pic>
        <p:nvPicPr>
          <p:cNvPr id="5" name="Picture 4"/>
          <p:cNvPicPr>
            <a:picLocks noChangeAspect="1"/>
          </p:cNvPicPr>
          <p:nvPr/>
        </p:nvPicPr>
        <p:blipFill>
          <a:blip r:embed="rId2"/>
          <a:stretch>
            <a:fillRect/>
          </a:stretch>
        </p:blipFill>
        <p:spPr>
          <a:xfrm>
            <a:off x="2133600" y="838200"/>
            <a:ext cx="4876800" cy="5803392"/>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152400"/>
            <a:ext cx="9144000" cy="1143000"/>
          </a:xfrm>
        </p:spPr>
        <p:txBody>
          <a:bodyPr/>
          <a:lstStyle/>
          <a:p>
            <a:pPr eaLnBrk="1" hangingPunct="1"/>
            <a:r>
              <a:rPr lang="en-US" sz="3200" b="1" dirty="0">
                <a:solidFill>
                  <a:srgbClr val="0000FF"/>
                </a:solidFill>
                <a:ea typeface="ＭＳ Ｐゴシック" pitchFamily="-108" charset="-128"/>
                <a:cs typeface="ＭＳ Ｐゴシック" pitchFamily="-108" charset="-128"/>
              </a:rPr>
              <a:t>Increases in Water Vapor and Temperature Both Increase Ground-Level Ozone in Polluted Air But Not in Background Air</a:t>
            </a:r>
            <a:endParaRPr lang="en-US" sz="3200" b="1" baseline="-25000" dirty="0">
              <a:solidFill>
                <a:srgbClr val="0000FF"/>
              </a:solidFill>
              <a:ea typeface="ＭＳ Ｐゴシック" pitchFamily="-108" charset="-128"/>
              <a:cs typeface="ＭＳ Ｐゴシック" pitchFamily="-108" charset="-128"/>
            </a:endParaRPr>
          </a:p>
        </p:txBody>
      </p:sp>
      <p:sp>
        <p:nvSpPr>
          <p:cNvPr id="18435" name="Rectangle 9"/>
          <p:cNvSpPr>
            <a:spLocks noChangeArrowheads="1"/>
          </p:cNvSpPr>
          <p:nvPr/>
        </p:nvSpPr>
        <p:spPr bwMode="auto">
          <a:xfrm>
            <a:off x="0" y="6027737"/>
            <a:ext cx="8077200" cy="830263"/>
          </a:xfrm>
          <a:prstGeom prst="rect">
            <a:avLst/>
          </a:prstGeom>
          <a:noFill/>
          <a:ln w="9525">
            <a:noFill/>
            <a:miter lim="800000"/>
            <a:headEnd/>
            <a:tailEnd/>
          </a:ln>
        </p:spPr>
        <p:txBody>
          <a:bodyPr>
            <a:prstTxWarp prst="textNoShape">
              <a:avLst/>
            </a:prstTxWarp>
            <a:spAutoFit/>
          </a:bodyPr>
          <a:lstStyle/>
          <a:p>
            <a:r>
              <a:rPr lang="en-US" dirty="0" err="1">
                <a:solidFill>
                  <a:srgbClr val="FF0000"/>
                </a:solidFill>
                <a:sym typeface="Wingdings" pitchFamily="-108" charset="2"/>
              </a:rPr>
              <a:t></a:t>
            </a:r>
            <a:r>
              <a:rPr lang="en-US" dirty="0">
                <a:solidFill>
                  <a:srgbClr val="FF0000"/>
                </a:solidFill>
                <a:sym typeface="Wingdings" pitchFamily="-108" charset="2"/>
              </a:rPr>
              <a:t> Global warming increases ozone where it is already high – in polluted cities. California has the most polluted U.S. cities.</a:t>
            </a:r>
            <a:endParaRPr lang="en-US" dirty="0">
              <a:solidFill>
                <a:srgbClr val="FF0000"/>
              </a:solidFill>
            </a:endParaRPr>
          </a:p>
        </p:txBody>
      </p:sp>
      <p:sp>
        <p:nvSpPr>
          <p:cNvPr id="5" name="Text Box 3"/>
          <p:cNvSpPr txBox="1">
            <a:spLocks noChangeArrowheads="1"/>
          </p:cNvSpPr>
          <p:nvPr/>
        </p:nvSpPr>
        <p:spPr bwMode="auto">
          <a:xfrm>
            <a:off x="7315200" y="6400800"/>
            <a:ext cx="1828800" cy="457200"/>
          </a:xfrm>
          <a:prstGeom prst="rect">
            <a:avLst/>
          </a:prstGeom>
          <a:noFill/>
          <a:ln w="9525">
            <a:noFill/>
            <a:miter lim="800000"/>
            <a:headEnd/>
            <a:tailEnd/>
          </a:ln>
        </p:spPr>
        <p:txBody>
          <a:bodyPr wrap="square">
            <a:prstTxWarp prst="textNoShape">
              <a:avLst/>
            </a:prstTxWarp>
            <a:spAutoFit/>
          </a:bodyPr>
          <a:lstStyle/>
          <a:p>
            <a:r>
              <a:rPr lang="en-US" dirty="0">
                <a:solidFill>
                  <a:srgbClr val="993366"/>
                </a:solidFill>
              </a:rPr>
              <a:t>Figure 12.30</a:t>
            </a:r>
            <a:endParaRPr lang="en-US" sz="1800" dirty="0">
              <a:solidFill>
                <a:srgbClr val="993366"/>
              </a:solidFill>
            </a:endParaRPr>
          </a:p>
        </p:txBody>
      </p:sp>
      <p:pic>
        <p:nvPicPr>
          <p:cNvPr id="6" name="Picture 5"/>
          <p:cNvPicPr/>
          <p:nvPr/>
        </p:nvPicPr>
        <p:blipFill>
          <a:blip r:embed="rId3"/>
          <a:srcRect/>
          <a:stretch>
            <a:fillRect/>
          </a:stretch>
        </p:blipFill>
        <p:spPr bwMode="auto">
          <a:xfrm>
            <a:off x="2133600" y="1600200"/>
            <a:ext cx="4480560" cy="4480560"/>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28600"/>
            <a:ext cx="9144000" cy="1143000"/>
          </a:xfrm>
        </p:spPr>
        <p:txBody>
          <a:bodyPr/>
          <a:lstStyle/>
          <a:p>
            <a:r>
              <a:rPr lang="en-US" sz="4000" b="1" dirty="0">
                <a:ea typeface="ＭＳ Ｐゴシック" pitchFamily="70" charset="-128"/>
                <a:cs typeface="ＭＳ Ｐゴシック" pitchFamily="70" charset="-128"/>
              </a:rPr>
              <a:t>CO</a:t>
            </a:r>
            <a:r>
              <a:rPr lang="en-US" sz="4000" b="1" baseline="-25000" dirty="0">
                <a:ea typeface="ＭＳ Ｐゴシック" pitchFamily="70" charset="-128"/>
                <a:cs typeface="ＭＳ Ｐゴシック" pitchFamily="70" charset="-128"/>
              </a:rPr>
              <a:t>2</a:t>
            </a:r>
            <a:r>
              <a:rPr lang="en-US" sz="4000" b="1" dirty="0">
                <a:ea typeface="ＭＳ Ｐゴシック" pitchFamily="70" charset="-128"/>
                <a:cs typeface="ＭＳ Ｐゴシック" pitchFamily="70" charset="-128"/>
              </a:rPr>
              <a:t> Domes Over Cities</a:t>
            </a:r>
            <a:br>
              <a:rPr lang="en-US" b="1" baseline="-25000" dirty="0">
                <a:solidFill>
                  <a:srgbClr val="0000FF"/>
                </a:solidFill>
                <a:ea typeface="ＭＳ Ｐゴシック" pitchFamily="70" charset="-128"/>
                <a:cs typeface="ＭＳ Ｐゴシック" pitchFamily="70" charset="-128"/>
              </a:rPr>
            </a:br>
            <a:r>
              <a:rPr lang="en-US" sz="2400" dirty="0">
                <a:solidFill>
                  <a:srgbClr val="FF0000"/>
                </a:solidFill>
                <a:ea typeface="ＭＳ Ｐゴシック" pitchFamily="70" charset="-128"/>
                <a:cs typeface="ＭＳ Ｐゴシック" pitchFamily="70" charset="-128"/>
              </a:rPr>
              <a:t>Local Carbon Dioxide (CO</a:t>
            </a:r>
            <a:r>
              <a:rPr lang="en-US" sz="2400" baseline="-25000" dirty="0">
                <a:solidFill>
                  <a:srgbClr val="FF0000"/>
                </a:solidFill>
                <a:ea typeface="ＭＳ Ｐゴシック" pitchFamily="70" charset="-128"/>
                <a:cs typeface="ＭＳ Ｐゴシック" pitchFamily="70" charset="-128"/>
              </a:rPr>
              <a:t>2</a:t>
            </a:r>
            <a:r>
              <a:rPr lang="en-US" sz="2400" dirty="0">
                <a:solidFill>
                  <a:srgbClr val="FF0000"/>
                </a:solidFill>
                <a:ea typeface="ＭＳ Ｐゴシック" pitchFamily="70" charset="-128"/>
                <a:cs typeface="ＭＳ Ｐゴシック" pitchFamily="70" charset="-128"/>
              </a:rPr>
              <a:t>) emissions from fossil-fuel combustion increase local deaths by forming CO</a:t>
            </a:r>
            <a:r>
              <a:rPr lang="en-US" sz="2400" baseline="-25000" dirty="0">
                <a:solidFill>
                  <a:srgbClr val="FF0000"/>
                </a:solidFill>
                <a:ea typeface="ＭＳ Ｐゴシック" pitchFamily="70" charset="-128"/>
                <a:cs typeface="ＭＳ Ｐゴシック" pitchFamily="70" charset="-128"/>
              </a:rPr>
              <a:t>2</a:t>
            </a:r>
            <a:r>
              <a:rPr lang="en-US" sz="2400" dirty="0">
                <a:solidFill>
                  <a:srgbClr val="FF0000"/>
                </a:solidFill>
                <a:ea typeface="ＭＳ Ｐゴシック" pitchFamily="70" charset="-128"/>
                <a:cs typeface="ＭＳ Ｐゴシック" pitchFamily="70" charset="-128"/>
              </a:rPr>
              <a:t> “domes” over cities </a:t>
            </a:r>
            <a:br>
              <a:rPr lang="en-US" sz="2000" dirty="0">
                <a:ea typeface="ＭＳ Ｐゴシック" pitchFamily="70" charset="-128"/>
                <a:cs typeface="ＭＳ Ｐゴシック" pitchFamily="70" charset="-128"/>
              </a:rPr>
            </a:br>
            <a:endParaRPr lang="en-US" sz="2000" baseline="-25000" dirty="0">
              <a:solidFill>
                <a:srgbClr val="FF0000"/>
              </a:solidFill>
              <a:ea typeface="ＭＳ Ｐゴシック" pitchFamily="70" charset="-128"/>
              <a:cs typeface="ＭＳ Ｐゴシック" pitchFamily="70" charset="-128"/>
            </a:endParaRPr>
          </a:p>
        </p:txBody>
      </p:sp>
      <p:pic>
        <p:nvPicPr>
          <p:cNvPr id="10" name="Picture 9"/>
          <p:cNvPicPr/>
          <p:nvPr/>
        </p:nvPicPr>
        <p:blipFill>
          <a:blip r:embed="rId3"/>
          <a:srcRect/>
          <a:stretch>
            <a:fillRect/>
          </a:stretch>
        </p:blipFill>
        <p:spPr bwMode="auto">
          <a:xfrm>
            <a:off x="838200" y="1752600"/>
            <a:ext cx="7366000" cy="3810000"/>
          </a:xfrm>
          <a:prstGeom prst="rect">
            <a:avLst/>
          </a:prstGeom>
          <a:solidFill>
            <a:srgbClr val="FFFFFF"/>
          </a:solidFill>
          <a:ln w="9525">
            <a:noFill/>
            <a:miter lim="800000"/>
            <a:headEnd/>
            <a:tailEnd/>
          </a:ln>
        </p:spPr>
      </p:pic>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144000" cy="1143000"/>
          </a:xfrm>
        </p:spPr>
        <p:txBody>
          <a:bodyPr/>
          <a:lstStyle/>
          <a:p>
            <a:r>
              <a:rPr lang="en-US" sz="3600" b="1" dirty="0">
                <a:ea typeface="ＭＳ Ｐゴシック" pitchFamily="70" charset="-128"/>
                <a:cs typeface="ＭＳ Ｐゴシック" pitchFamily="70" charset="-128"/>
              </a:rPr>
              <a:t>Deaths from Los Angeles’ CO</a:t>
            </a:r>
            <a:r>
              <a:rPr lang="en-US" sz="3600" b="1" baseline="-25000" dirty="0">
                <a:ea typeface="ＭＳ Ｐゴシック" pitchFamily="70" charset="-128"/>
                <a:cs typeface="ＭＳ Ｐゴシック" pitchFamily="70" charset="-128"/>
              </a:rPr>
              <a:t>2</a:t>
            </a:r>
            <a:r>
              <a:rPr lang="en-US" sz="3600" b="1" dirty="0">
                <a:ea typeface="ＭＳ Ｐゴシック" pitchFamily="70" charset="-128"/>
                <a:cs typeface="ＭＳ Ｐゴシック" pitchFamily="70" charset="-128"/>
              </a:rPr>
              <a:t> Dome </a:t>
            </a:r>
            <a:br>
              <a:rPr lang="en-US" b="1" baseline="-25000" dirty="0">
                <a:solidFill>
                  <a:srgbClr val="0000FF"/>
                </a:solidFill>
                <a:ea typeface="ＭＳ Ｐゴシック" pitchFamily="70" charset="-128"/>
                <a:cs typeface="ＭＳ Ｐゴシック" pitchFamily="70" charset="-128"/>
              </a:rPr>
            </a:br>
            <a:r>
              <a:rPr lang="en-US" sz="2400" dirty="0">
                <a:solidFill>
                  <a:srgbClr val="FF0000"/>
                </a:solidFill>
                <a:ea typeface="ＭＳ Ｐゴシック" pitchFamily="70" charset="-128"/>
                <a:cs typeface="ＭＳ Ｐゴシック" pitchFamily="70" charset="-128"/>
              </a:rPr>
              <a:t>3-D model results</a:t>
            </a:r>
            <a:br>
              <a:rPr lang="en-US" sz="2000" dirty="0">
                <a:ea typeface="ＭＳ Ｐゴシック" pitchFamily="70" charset="-128"/>
                <a:cs typeface="ＭＳ Ｐゴシック" pitchFamily="70" charset="-128"/>
              </a:rPr>
            </a:br>
            <a:endParaRPr lang="en-US" sz="2000" baseline="-25000" dirty="0">
              <a:solidFill>
                <a:srgbClr val="FF0000"/>
              </a:solidFill>
              <a:ea typeface="ＭＳ Ｐゴシック" pitchFamily="70" charset="-128"/>
              <a:cs typeface="ＭＳ Ｐゴシック" pitchFamily="70" charset="-128"/>
            </a:endParaRPr>
          </a:p>
        </p:txBody>
      </p:sp>
      <p:sp>
        <p:nvSpPr>
          <p:cNvPr id="28677" name="Rectangle 15"/>
          <p:cNvSpPr>
            <a:spLocks noChangeArrowheads="1"/>
          </p:cNvSpPr>
          <p:nvPr/>
        </p:nvSpPr>
        <p:spPr bwMode="auto">
          <a:xfrm>
            <a:off x="5181600" y="3733800"/>
            <a:ext cx="3484495" cy="461665"/>
          </a:xfrm>
          <a:prstGeom prst="rect">
            <a:avLst/>
          </a:prstGeom>
          <a:noFill/>
          <a:ln w="9525">
            <a:noFill/>
            <a:miter lim="800000"/>
            <a:headEnd/>
            <a:tailEnd/>
          </a:ln>
        </p:spPr>
        <p:txBody>
          <a:bodyPr wrap="none" lIns="91439" tIns="45720" rIns="91439" bIns="45720">
            <a:prstTxWarp prst="textNoShape">
              <a:avLst/>
            </a:prstTxWarp>
            <a:spAutoFit/>
          </a:bodyPr>
          <a:lstStyle/>
          <a:p>
            <a:pPr algn="ctr"/>
            <a:r>
              <a:rPr lang="en-US" dirty="0">
                <a:solidFill>
                  <a:srgbClr val="008000"/>
                </a:solidFill>
              </a:rPr>
              <a:t>Additional PM</a:t>
            </a:r>
            <a:r>
              <a:rPr lang="en-US" baseline="-25000" dirty="0">
                <a:solidFill>
                  <a:srgbClr val="008000"/>
                </a:solidFill>
              </a:rPr>
              <a:t>2.5</a:t>
            </a:r>
            <a:r>
              <a:rPr lang="en-US" dirty="0">
                <a:solidFill>
                  <a:srgbClr val="008000"/>
                </a:solidFill>
              </a:rPr>
              <a:t> deaths/yr</a:t>
            </a:r>
            <a:endParaRPr lang="en-US" baseline="-25000" dirty="0">
              <a:solidFill>
                <a:srgbClr val="008000"/>
              </a:solidFill>
            </a:endParaRPr>
          </a:p>
        </p:txBody>
      </p:sp>
      <p:sp>
        <p:nvSpPr>
          <p:cNvPr id="8" name="Rectangle 7"/>
          <p:cNvSpPr/>
          <p:nvPr/>
        </p:nvSpPr>
        <p:spPr>
          <a:xfrm>
            <a:off x="0" y="4495800"/>
            <a:ext cx="9144000" cy="1938992"/>
          </a:xfrm>
          <a:prstGeom prst="rect">
            <a:avLst/>
          </a:prstGeom>
        </p:spPr>
        <p:txBody>
          <a:bodyPr wrap="square" lIns="91439" tIns="45720" rIns="91439" bIns="45720">
            <a:spAutoFit/>
          </a:bodyPr>
          <a:lstStyle/>
          <a:p>
            <a:r>
              <a:rPr lang="en-US" dirty="0">
                <a:solidFill>
                  <a:srgbClr val="FF0000"/>
                </a:solidFill>
                <a:ea typeface="ＭＳ Ｐゴシック" pitchFamily="70" charset="-128"/>
                <a:cs typeface="ＭＳ Ｐゴシック" pitchFamily="70" charset="-128"/>
              </a:rPr>
              <a:t>Local CO</a:t>
            </a:r>
            <a:r>
              <a:rPr lang="en-US" baseline="-25000" dirty="0">
                <a:solidFill>
                  <a:srgbClr val="FF0000"/>
                </a:solidFill>
                <a:ea typeface="ＭＳ Ｐゴシック" pitchFamily="70" charset="-128"/>
                <a:cs typeface="ＭＳ Ｐゴシック" pitchFamily="70" charset="-128"/>
              </a:rPr>
              <a:t>2</a:t>
            </a:r>
            <a:r>
              <a:rPr lang="en-US" dirty="0">
                <a:solidFill>
                  <a:srgbClr val="FF0000"/>
                </a:solidFill>
                <a:ea typeface="ＭＳ Ｐゴシック" pitchFamily="70" charset="-128"/>
                <a:cs typeface="ＭＳ Ｐゴシック" pitchFamily="70" charset="-128"/>
              </a:rPr>
              <a:t> domes increase local temperatures and water vapor, which increase ozone and particulate matter (PM) where they are already high.</a:t>
            </a:r>
          </a:p>
          <a:p>
            <a:endParaRPr lang="en-US" dirty="0">
              <a:solidFill>
                <a:srgbClr val="FF0000"/>
              </a:solidFill>
              <a:ea typeface="ＭＳ Ｐゴシック" pitchFamily="70" charset="-128"/>
              <a:cs typeface="ＭＳ Ｐゴシック" pitchFamily="70" charset="-128"/>
            </a:endParaRPr>
          </a:p>
          <a:p>
            <a:r>
              <a:rPr lang="en-US" dirty="0">
                <a:solidFill>
                  <a:srgbClr val="0000FF"/>
                </a:solidFill>
                <a:ea typeface="ＭＳ Ｐゴシック" pitchFamily="70" charset="-128"/>
                <a:cs typeface="ＭＳ Ｐゴシック" pitchFamily="70" charset="-128"/>
              </a:rPr>
              <a:t>California has six of the 10 most polluted cities in the U.S. – thus California is greatly susceptible to the effects of CO</a:t>
            </a:r>
            <a:r>
              <a:rPr lang="en-US" baseline="-25000" dirty="0">
                <a:solidFill>
                  <a:srgbClr val="0000FF"/>
                </a:solidFill>
                <a:ea typeface="ＭＳ Ｐゴシック" pitchFamily="70" charset="-128"/>
                <a:cs typeface="ＭＳ Ｐゴシック" pitchFamily="70" charset="-128"/>
              </a:rPr>
              <a:t>2</a:t>
            </a:r>
            <a:r>
              <a:rPr lang="en-US" dirty="0">
                <a:solidFill>
                  <a:srgbClr val="0000FF"/>
                </a:solidFill>
                <a:ea typeface="ＭＳ Ｐゴシック" pitchFamily="70" charset="-128"/>
                <a:cs typeface="ＭＳ Ｐゴシック" pitchFamily="70" charset="-128"/>
              </a:rPr>
              <a:t> domes.</a:t>
            </a:r>
          </a:p>
        </p:txBody>
      </p:sp>
      <p:pic>
        <p:nvPicPr>
          <p:cNvPr id="9" name="Picture 8"/>
          <p:cNvPicPr/>
          <p:nvPr/>
        </p:nvPicPr>
        <p:blipFill>
          <a:blip r:embed="rId3"/>
          <a:srcRect/>
          <a:stretch>
            <a:fillRect/>
          </a:stretch>
        </p:blipFill>
        <p:spPr bwMode="auto">
          <a:xfrm>
            <a:off x="0" y="1219200"/>
            <a:ext cx="4457700" cy="2476500"/>
          </a:xfrm>
          <a:prstGeom prst="rect">
            <a:avLst/>
          </a:prstGeom>
          <a:solidFill>
            <a:srgbClr val="FFFFFF"/>
          </a:solidFill>
          <a:ln w="9525">
            <a:noFill/>
            <a:miter lim="800000"/>
            <a:headEnd/>
            <a:tailEnd/>
          </a:ln>
        </p:spPr>
      </p:pic>
      <p:pic>
        <p:nvPicPr>
          <p:cNvPr id="12" name="Picture 11"/>
          <p:cNvPicPr/>
          <p:nvPr/>
        </p:nvPicPr>
        <p:blipFill>
          <a:blip r:embed="rId4"/>
          <a:srcRect/>
          <a:stretch>
            <a:fillRect/>
          </a:stretch>
        </p:blipFill>
        <p:spPr bwMode="auto">
          <a:xfrm>
            <a:off x="4572000" y="1295400"/>
            <a:ext cx="4457700" cy="2476500"/>
          </a:xfrm>
          <a:prstGeom prst="rect">
            <a:avLst/>
          </a:prstGeom>
          <a:solidFill>
            <a:srgbClr val="FFFFFF"/>
          </a:solidFill>
          <a:ln w="9525">
            <a:noFill/>
            <a:miter lim="800000"/>
            <a:headEnd/>
            <a:tailEnd/>
          </a:ln>
        </p:spPr>
      </p:pic>
      <p:sp>
        <p:nvSpPr>
          <p:cNvPr id="13" name="Rectangle 15"/>
          <p:cNvSpPr>
            <a:spLocks noChangeArrowheads="1"/>
          </p:cNvSpPr>
          <p:nvPr/>
        </p:nvSpPr>
        <p:spPr bwMode="auto">
          <a:xfrm>
            <a:off x="990600" y="3733800"/>
            <a:ext cx="3108541" cy="461665"/>
          </a:xfrm>
          <a:prstGeom prst="rect">
            <a:avLst/>
          </a:prstGeom>
          <a:noFill/>
          <a:ln w="9525">
            <a:noFill/>
            <a:miter lim="800000"/>
            <a:headEnd/>
            <a:tailEnd/>
          </a:ln>
        </p:spPr>
        <p:txBody>
          <a:bodyPr wrap="none" lIns="91439" tIns="45720" rIns="91439" bIns="45720">
            <a:prstTxWarp prst="textNoShape">
              <a:avLst/>
            </a:prstTxWarp>
            <a:spAutoFit/>
          </a:bodyPr>
          <a:lstStyle/>
          <a:p>
            <a:pPr algn="ctr"/>
            <a:r>
              <a:rPr lang="en-US" dirty="0">
                <a:solidFill>
                  <a:srgbClr val="008000"/>
                </a:solidFill>
              </a:rPr>
              <a:t>Additional O</a:t>
            </a:r>
            <a:r>
              <a:rPr lang="en-US" baseline="-25000" dirty="0">
                <a:solidFill>
                  <a:srgbClr val="008000"/>
                </a:solidFill>
              </a:rPr>
              <a:t>3</a:t>
            </a:r>
            <a:r>
              <a:rPr lang="en-US" dirty="0">
                <a:solidFill>
                  <a:srgbClr val="008000"/>
                </a:solidFill>
              </a:rPr>
              <a:t> deaths/yr</a:t>
            </a:r>
            <a:endParaRPr lang="en-US" baseline="-25000" dirty="0">
              <a:solidFill>
                <a:srgbClr val="008000"/>
              </a:solidFill>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p:nvPr/>
        </p:nvPicPr>
        <p:blipFill>
          <a:blip r:embed="rId3"/>
          <a:srcRect/>
          <a:stretch>
            <a:fillRect/>
          </a:stretch>
        </p:blipFill>
        <p:spPr bwMode="auto">
          <a:xfrm>
            <a:off x="1981200" y="762000"/>
            <a:ext cx="4762500" cy="3619500"/>
          </a:xfrm>
          <a:prstGeom prst="rect">
            <a:avLst/>
          </a:prstGeom>
          <a:solidFill>
            <a:srgbClr val="FFFFFF"/>
          </a:solidFill>
          <a:ln w="9525">
            <a:noFill/>
            <a:miter lim="800000"/>
            <a:headEnd/>
            <a:tailEnd/>
          </a:ln>
        </p:spPr>
      </p:pic>
      <p:sp>
        <p:nvSpPr>
          <p:cNvPr id="6" name="Rectangle 5"/>
          <p:cNvSpPr/>
          <p:nvPr/>
        </p:nvSpPr>
        <p:spPr>
          <a:xfrm>
            <a:off x="0" y="4495800"/>
            <a:ext cx="9144000" cy="1815882"/>
          </a:xfrm>
          <a:prstGeom prst="rect">
            <a:avLst/>
          </a:prstGeom>
        </p:spPr>
        <p:txBody>
          <a:bodyPr wrap="square" lIns="91439" tIns="45720" rIns="91439" bIns="45720">
            <a:spAutoFit/>
          </a:bodyPr>
          <a:lstStyle/>
          <a:p>
            <a:r>
              <a:rPr lang="en-US" dirty="0">
                <a:solidFill>
                  <a:srgbClr val="FF0000"/>
                </a:solidFill>
                <a:ea typeface="ＭＳ Ｐゴシック" pitchFamily="70" charset="-128"/>
                <a:cs typeface="ＭＳ Ｐゴシック" pitchFamily="70" charset="-128"/>
              </a:rPr>
              <a:t>In California, local CO</a:t>
            </a:r>
            <a:r>
              <a:rPr lang="en-US" baseline="-25000" dirty="0">
                <a:solidFill>
                  <a:srgbClr val="FF0000"/>
                </a:solidFill>
                <a:ea typeface="ＭＳ Ｐゴシック" pitchFamily="70" charset="-128"/>
                <a:cs typeface="ＭＳ Ｐゴシック" pitchFamily="70" charset="-128"/>
              </a:rPr>
              <a:t>2</a:t>
            </a:r>
            <a:r>
              <a:rPr lang="en-US" dirty="0">
                <a:solidFill>
                  <a:srgbClr val="FF0000"/>
                </a:solidFill>
                <a:ea typeface="ＭＳ Ｐゴシック" pitchFamily="70" charset="-128"/>
                <a:cs typeface="ＭＳ Ｐゴシック" pitchFamily="70" charset="-128"/>
              </a:rPr>
              <a:t> domes may increase O</a:t>
            </a:r>
            <a:r>
              <a:rPr lang="en-US" baseline="-25000" dirty="0">
                <a:solidFill>
                  <a:srgbClr val="FF0000"/>
                </a:solidFill>
                <a:ea typeface="ＭＳ Ｐゴシック" pitchFamily="70" charset="-128"/>
                <a:cs typeface="ＭＳ Ｐゴシック" pitchFamily="70" charset="-128"/>
              </a:rPr>
              <a:t>3</a:t>
            </a:r>
            <a:r>
              <a:rPr lang="en-US" dirty="0">
                <a:solidFill>
                  <a:srgbClr val="FF0000"/>
                </a:solidFill>
                <a:ea typeface="ＭＳ Ｐゴシック" pitchFamily="70" charset="-128"/>
                <a:cs typeface="ＭＳ Ｐゴシック" pitchFamily="70" charset="-128"/>
              </a:rPr>
              <a:t> and PM deaths (due to respiratory illness, cardiovascular disease, severe asthma) by 50-100/yr.</a:t>
            </a:r>
          </a:p>
          <a:p>
            <a:endParaRPr lang="en-US" sz="800" dirty="0">
              <a:solidFill>
                <a:srgbClr val="002EFF"/>
              </a:solidFill>
              <a:ea typeface="ＭＳ Ｐゴシック" pitchFamily="70" charset="-128"/>
              <a:cs typeface="ＭＳ Ｐゴシック" pitchFamily="70" charset="-128"/>
            </a:endParaRPr>
          </a:p>
          <a:p>
            <a:r>
              <a:rPr lang="en-US" dirty="0">
                <a:solidFill>
                  <a:srgbClr val="002EFF"/>
                </a:solidFill>
                <a:ea typeface="ＭＳ Ｐゴシック" pitchFamily="70" charset="-128"/>
                <a:cs typeface="ＭＳ Ｐゴシック" pitchFamily="70" charset="-128"/>
              </a:rPr>
              <a:t>Domes also enhance hospitalizations, emergency-room visits, lost work/school days, cough, airway pain, chronic bronchitis, asthma. </a:t>
            </a:r>
          </a:p>
          <a:p>
            <a:endParaRPr lang="en-US" sz="800" dirty="0">
              <a:solidFill>
                <a:srgbClr val="008000"/>
              </a:solidFill>
              <a:ea typeface="ＭＳ Ｐゴシック" pitchFamily="70" charset="-128"/>
              <a:cs typeface="ＭＳ Ｐゴシック" pitchFamily="70" charset="-128"/>
            </a:endParaRPr>
          </a:p>
        </p:txBody>
      </p:sp>
      <p:sp>
        <p:nvSpPr>
          <p:cNvPr id="28674" name="Rectangle 2"/>
          <p:cNvSpPr>
            <a:spLocks noGrp="1" noChangeArrowheads="1"/>
          </p:cNvSpPr>
          <p:nvPr>
            <p:ph type="title"/>
          </p:nvPr>
        </p:nvSpPr>
        <p:spPr>
          <a:xfrm>
            <a:off x="0" y="0"/>
            <a:ext cx="9144000" cy="1143000"/>
          </a:xfrm>
        </p:spPr>
        <p:txBody>
          <a:bodyPr/>
          <a:lstStyle/>
          <a:p>
            <a:pPr eaLnBrk="1" hangingPunct="1"/>
            <a:r>
              <a:rPr lang="en-US" b="1" dirty="0">
                <a:ea typeface="ＭＳ Ｐゴシック" pitchFamily="70" charset="-128"/>
                <a:cs typeface="ＭＳ Ｐゴシック" pitchFamily="70" charset="-128"/>
              </a:rPr>
              <a:t>CO</a:t>
            </a:r>
            <a:r>
              <a:rPr lang="en-US" b="1" baseline="-25000" dirty="0">
                <a:ea typeface="ＭＳ Ｐゴシック" pitchFamily="70" charset="-128"/>
                <a:cs typeface="ＭＳ Ｐゴシック" pitchFamily="70" charset="-128"/>
              </a:rPr>
              <a:t>2 </a:t>
            </a:r>
            <a:r>
              <a:rPr lang="en-US" b="1" dirty="0">
                <a:ea typeface="ＭＳ Ｐゴシック" pitchFamily="70" charset="-128"/>
                <a:cs typeface="ＭＳ Ｐゴシック" pitchFamily="70" charset="-128"/>
              </a:rPr>
              <a:t>Domes Over California</a:t>
            </a:r>
            <a:br>
              <a:rPr lang="en-US" b="1" baseline="-25000" dirty="0">
                <a:solidFill>
                  <a:srgbClr val="0000FF"/>
                </a:solidFill>
                <a:ea typeface="ＭＳ Ｐゴシック" pitchFamily="70" charset="-128"/>
                <a:cs typeface="ＭＳ Ｐゴシック" pitchFamily="70" charset="-128"/>
              </a:rPr>
            </a:br>
            <a:br>
              <a:rPr lang="en-US" sz="2000" dirty="0">
                <a:ea typeface="ＭＳ Ｐゴシック" pitchFamily="70" charset="-128"/>
                <a:cs typeface="ＭＳ Ｐゴシック" pitchFamily="70" charset="-128"/>
              </a:rPr>
            </a:br>
            <a:endParaRPr lang="en-US" sz="2000" baseline="-25000" dirty="0">
              <a:solidFill>
                <a:srgbClr val="FF0000"/>
              </a:solidFill>
              <a:ea typeface="ＭＳ Ｐゴシック" pitchFamily="70" charset="-128"/>
              <a:cs typeface="ＭＳ Ｐゴシック" pitchFamily="70" charset="-128"/>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p:nvPr/>
        </p:nvPicPr>
        <p:blipFill>
          <a:blip r:embed="rId3"/>
          <a:srcRect/>
          <a:stretch>
            <a:fillRect/>
          </a:stretch>
        </p:blipFill>
        <p:spPr bwMode="auto">
          <a:xfrm>
            <a:off x="4419600" y="4000500"/>
            <a:ext cx="4711700" cy="2667000"/>
          </a:xfrm>
          <a:prstGeom prst="rect">
            <a:avLst/>
          </a:prstGeom>
          <a:solidFill>
            <a:srgbClr val="FFFFFF"/>
          </a:solidFill>
          <a:ln w="9525">
            <a:noFill/>
            <a:miter lim="800000"/>
            <a:headEnd/>
            <a:tailEnd/>
          </a:ln>
        </p:spPr>
      </p:pic>
      <p:pic>
        <p:nvPicPr>
          <p:cNvPr id="14" name="Picture 13"/>
          <p:cNvPicPr/>
          <p:nvPr/>
        </p:nvPicPr>
        <p:blipFill>
          <a:blip r:embed="rId4"/>
          <a:srcRect/>
          <a:stretch>
            <a:fillRect/>
          </a:stretch>
        </p:blipFill>
        <p:spPr bwMode="auto">
          <a:xfrm>
            <a:off x="4432300" y="990600"/>
            <a:ext cx="4711700" cy="2667000"/>
          </a:xfrm>
          <a:prstGeom prst="rect">
            <a:avLst/>
          </a:prstGeom>
          <a:solidFill>
            <a:srgbClr val="FFFFFF"/>
          </a:solidFill>
          <a:ln w="9525">
            <a:noFill/>
            <a:miter lim="800000"/>
            <a:headEnd/>
            <a:tailEnd/>
          </a:ln>
        </p:spPr>
      </p:pic>
      <p:sp>
        <p:nvSpPr>
          <p:cNvPr id="28674" name="Rectangle 2"/>
          <p:cNvSpPr>
            <a:spLocks noGrp="1" noChangeArrowheads="1"/>
          </p:cNvSpPr>
          <p:nvPr>
            <p:ph type="title"/>
          </p:nvPr>
        </p:nvSpPr>
        <p:spPr>
          <a:xfrm>
            <a:off x="0" y="0"/>
            <a:ext cx="9144000" cy="1143000"/>
          </a:xfrm>
        </p:spPr>
        <p:txBody>
          <a:bodyPr/>
          <a:lstStyle/>
          <a:p>
            <a:r>
              <a:rPr lang="en-US" b="1" dirty="0">
                <a:ea typeface="ＭＳ Ｐゴシック" pitchFamily="70" charset="-128"/>
                <a:cs typeface="ＭＳ Ｐゴシック" pitchFamily="70" charset="-128"/>
              </a:rPr>
              <a:t>CO</a:t>
            </a:r>
            <a:r>
              <a:rPr lang="en-US" b="1" baseline="-25000" dirty="0">
                <a:ea typeface="ＭＳ Ｐゴシック" pitchFamily="70" charset="-128"/>
                <a:cs typeface="ＭＳ Ｐゴシック" pitchFamily="70" charset="-128"/>
              </a:rPr>
              <a:t>2</a:t>
            </a:r>
            <a:r>
              <a:rPr lang="en-US" b="1" dirty="0">
                <a:ea typeface="ＭＳ Ｐゴシック" pitchFamily="70" charset="-128"/>
                <a:cs typeface="ＭＳ Ｐゴシック" pitchFamily="70" charset="-128"/>
              </a:rPr>
              <a:t> Domes in the U.S.</a:t>
            </a:r>
            <a:br>
              <a:rPr lang="en-US" b="1" baseline="-25000" dirty="0">
                <a:solidFill>
                  <a:srgbClr val="0000FF"/>
                </a:solidFill>
                <a:ea typeface="ＭＳ Ｐゴシック" pitchFamily="70" charset="-128"/>
                <a:cs typeface="ＭＳ Ｐゴシック" pitchFamily="70" charset="-128"/>
              </a:rPr>
            </a:br>
            <a:br>
              <a:rPr lang="en-US" sz="2000" dirty="0">
                <a:ea typeface="ＭＳ Ｐゴシック" pitchFamily="70" charset="-128"/>
                <a:cs typeface="ＭＳ Ｐゴシック" pitchFamily="70" charset="-128"/>
              </a:rPr>
            </a:br>
            <a:endParaRPr lang="en-US" sz="2000" baseline="-25000" dirty="0">
              <a:solidFill>
                <a:srgbClr val="FF0000"/>
              </a:solidFill>
              <a:ea typeface="ＭＳ Ｐゴシック" pitchFamily="70" charset="-128"/>
              <a:cs typeface="ＭＳ Ｐゴシック" pitchFamily="70" charset="-128"/>
            </a:endParaRPr>
          </a:p>
        </p:txBody>
      </p:sp>
      <p:sp>
        <p:nvSpPr>
          <p:cNvPr id="28677" name="Rectangle 15"/>
          <p:cNvSpPr>
            <a:spLocks noChangeArrowheads="1"/>
          </p:cNvSpPr>
          <p:nvPr/>
        </p:nvSpPr>
        <p:spPr bwMode="auto">
          <a:xfrm>
            <a:off x="5334000" y="3505200"/>
            <a:ext cx="3228015" cy="461665"/>
          </a:xfrm>
          <a:prstGeom prst="rect">
            <a:avLst/>
          </a:prstGeom>
          <a:noFill/>
          <a:ln w="9525">
            <a:noFill/>
            <a:miter lim="800000"/>
            <a:headEnd/>
            <a:tailEnd/>
          </a:ln>
        </p:spPr>
        <p:txBody>
          <a:bodyPr wrap="none" lIns="91439" tIns="45720" rIns="91439" bIns="45720">
            <a:prstTxWarp prst="textNoShape">
              <a:avLst/>
            </a:prstTxWarp>
            <a:spAutoFit/>
          </a:bodyPr>
          <a:lstStyle/>
          <a:p>
            <a:pPr algn="ctr"/>
            <a:r>
              <a:rPr lang="en-US" dirty="0">
                <a:solidFill>
                  <a:srgbClr val="FF0000"/>
                </a:solidFill>
              </a:rPr>
              <a:t>Additional PM deaths/yr</a:t>
            </a:r>
            <a:endParaRPr lang="en-US" baseline="-25000" dirty="0">
              <a:solidFill>
                <a:srgbClr val="FF0000"/>
              </a:solidFill>
            </a:endParaRPr>
          </a:p>
        </p:txBody>
      </p:sp>
      <p:pic>
        <p:nvPicPr>
          <p:cNvPr id="12" name="Picture 11"/>
          <p:cNvPicPr/>
          <p:nvPr/>
        </p:nvPicPr>
        <p:blipFill>
          <a:blip r:embed="rId5"/>
          <a:srcRect/>
          <a:stretch>
            <a:fillRect/>
          </a:stretch>
        </p:blipFill>
        <p:spPr bwMode="auto">
          <a:xfrm>
            <a:off x="152400" y="990600"/>
            <a:ext cx="4711700" cy="2667000"/>
          </a:xfrm>
          <a:prstGeom prst="rect">
            <a:avLst/>
          </a:prstGeom>
          <a:solidFill>
            <a:srgbClr val="FFFFFF"/>
          </a:solidFill>
          <a:ln w="9525">
            <a:noFill/>
            <a:miter lim="800000"/>
            <a:headEnd/>
            <a:tailEnd/>
          </a:ln>
        </p:spPr>
      </p:pic>
      <p:sp>
        <p:nvSpPr>
          <p:cNvPr id="16" name="Rectangle 15"/>
          <p:cNvSpPr>
            <a:spLocks noChangeArrowheads="1"/>
          </p:cNvSpPr>
          <p:nvPr/>
        </p:nvSpPr>
        <p:spPr bwMode="auto">
          <a:xfrm>
            <a:off x="5181600" y="609600"/>
            <a:ext cx="3518910" cy="461665"/>
          </a:xfrm>
          <a:prstGeom prst="rect">
            <a:avLst/>
          </a:prstGeom>
          <a:noFill/>
          <a:ln w="9525">
            <a:noFill/>
            <a:miter lim="800000"/>
            <a:headEnd/>
            <a:tailEnd/>
          </a:ln>
        </p:spPr>
        <p:txBody>
          <a:bodyPr wrap="none" lIns="91439" tIns="45720" rIns="91439" bIns="45720">
            <a:prstTxWarp prst="textNoShape">
              <a:avLst/>
            </a:prstTxWarp>
            <a:spAutoFit/>
          </a:bodyPr>
          <a:lstStyle/>
          <a:p>
            <a:pPr algn="ctr"/>
            <a:r>
              <a:rPr lang="en-US" dirty="0">
                <a:solidFill>
                  <a:srgbClr val="FF0000"/>
                </a:solidFill>
              </a:rPr>
              <a:t>Additional ozone deaths/yr</a:t>
            </a:r>
            <a:endParaRPr lang="en-US" baseline="-25000" dirty="0">
              <a:solidFill>
                <a:srgbClr val="FF0000"/>
              </a:solidFill>
            </a:endParaRPr>
          </a:p>
        </p:txBody>
      </p:sp>
      <p:sp>
        <p:nvSpPr>
          <p:cNvPr id="17" name="Rectangle 15"/>
          <p:cNvSpPr>
            <a:spLocks noChangeArrowheads="1"/>
          </p:cNvSpPr>
          <p:nvPr/>
        </p:nvSpPr>
        <p:spPr bwMode="auto">
          <a:xfrm>
            <a:off x="381000" y="3429000"/>
            <a:ext cx="4495800" cy="461665"/>
          </a:xfrm>
          <a:prstGeom prst="rect">
            <a:avLst/>
          </a:prstGeom>
          <a:noFill/>
          <a:ln w="9525">
            <a:noFill/>
            <a:miter lim="800000"/>
            <a:headEnd/>
            <a:tailEnd/>
          </a:ln>
        </p:spPr>
        <p:txBody>
          <a:bodyPr wrap="square" lIns="91439" tIns="45720" rIns="91439" bIns="45720">
            <a:prstTxWarp prst="textNoShape">
              <a:avLst/>
            </a:prstTxWarp>
            <a:spAutoFit/>
          </a:bodyPr>
          <a:lstStyle/>
          <a:p>
            <a:pPr algn="ctr"/>
            <a:r>
              <a:rPr lang="en-US" dirty="0">
                <a:solidFill>
                  <a:srgbClr val="FF0000"/>
                </a:solidFill>
              </a:rPr>
              <a:t>CO</a:t>
            </a:r>
            <a:r>
              <a:rPr lang="en-US" baseline="-25000" dirty="0">
                <a:solidFill>
                  <a:srgbClr val="FF0000"/>
                </a:solidFill>
              </a:rPr>
              <a:t>2</a:t>
            </a:r>
            <a:r>
              <a:rPr lang="en-US" dirty="0">
                <a:solidFill>
                  <a:srgbClr val="FF0000"/>
                </a:solidFill>
              </a:rPr>
              <a:t> Domes</a:t>
            </a:r>
          </a:p>
        </p:txBody>
      </p:sp>
      <p:sp>
        <p:nvSpPr>
          <p:cNvPr id="10" name="Rectangle 9"/>
          <p:cNvSpPr/>
          <p:nvPr/>
        </p:nvSpPr>
        <p:spPr>
          <a:xfrm>
            <a:off x="0" y="5105400"/>
            <a:ext cx="4648200" cy="1200328"/>
          </a:xfrm>
          <a:prstGeom prst="rect">
            <a:avLst/>
          </a:prstGeom>
        </p:spPr>
        <p:txBody>
          <a:bodyPr wrap="square" lIns="91439" tIns="45720" rIns="91439" bIns="45720">
            <a:spAutoFit/>
          </a:bodyPr>
          <a:lstStyle/>
          <a:p>
            <a:r>
              <a:rPr lang="en-US" dirty="0">
                <a:solidFill>
                  <a:srgbClr val="0000FF"/>
                </a:solidFill>
                <a:ea typeface="ＭＳ Ｐゴシック" pitchFamily="70" charset="-128"/>
                <a:cs typeface="ＭＳ Ｐゴシック" pitchFamily="70" charset="-128"/>
              </a:rPr>
              <a:t>CO</a:t>
            </a:r>
            <a:r>
              <a:rPr lang="en-US" baseline="-25000" dirty="0">
                <a:solidFill>
                  <a:srgbClr val="0000FF"/>
                </a:solidFill>
                <a:ea typeface="ＭＳ Ｐゴシック" pitchFamily="70" charset="-128"/>
                <a:cs typeface="ＭＳ Ｐゴシック" pitchFamily="70" charset="-128"/>
              </a:rPr>
              <a:t>2</a:t>
            </a:r>
            <a:r>
              <a:rPr lang="en-US" dirty="0">
                <a:solidFill>
                  <a:srgbClr val="0000FF"/>
                </a:solidFill>
                <a:ea typeface="ＭＳ Ｐゴシック" pitchFamily="70" charset="-128"/>
                <a:cs typeface="ＭＳ Ｐゴシック" pitchFamily="70" charset="-128"/>
              </a:rPr>
              <a:t> domes increase ozone and PM deaths in the U.S. by 300-1000/yr.</a:t>
            </a:r>
          </a:p>
          <a:p>
            <a:r>
              <a:rPr lang="en-US" dirty="0">
                <a:solidFill>
                  <a:srgbClr val="0000FF"/>
                </a:solidFill>
                <a:ea typeface="ＭＳ Ｐゴシック" pitchFamily="70" charset="-128"/>
                <a:cs typeface="ＭＳ Ｐゴシック" pitchFamily="70" charset="-128"/>
              </a:rPr>
              <a:t> </a:t>
            </a:r>
            <a:endParaRPr lang="en-US" dirty="0">
              <a:solidFill>
                <a:srgbClr val="0000FF"/>
              </a:solidFill>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0"/>
            <a:ext cx="8991600" cy="1143000"/>
          </a:xfrm>
        </p:spPr>
        <p:txBody>
          <a:bodyPr/>
          <a:lstStyle/>
          <a:p>
            <a:r>
              <a:rPr lang="en-US" b="1" dirty="0">
                <a:solidFill>
                  <a:srgbClr val="0000FF"/>
                </a:solidFill>
              </a:rPr>
              <a:t>Percent World CO</a:t>
            </a:r>
            <a:r>
              <a:rPr lang="en-US" b="1" baseline="-25000" dirty="0">
                <a:solidFill>
                  <a:srgbClr val="0000FF"/>
                </a:solidFill>
              </a:rPr>
              <a:t>2</a:t>
            </a:r>
            <a:r>
              <a:rPr lang="en-US" b="1" dirty="0">
                <a:solidFill>
                  <a:srgbClr val="0000FF"/>
                </a:solidFill>
              </a:rPr>
              <a:t> Emissions by Country (2007)</a:t>
            </a:r>
          </a:p>
        </p:txBody>
      </p:sp>
      <p:sp>
        <p:nvSpPr>
          <p:cNvPr id="46084" name="Text Box 4"/>
          <p:cNvSpPr txBox="1">
            <a:spLocks noChangeArrowheads="1"/>
          </p:cNvSpPr>
          <p:nvPr/>
        </p:nvSpPr>
        <p:spPr bwMode="auto">
          <a:xfrm>
            <a:off x="7162800" y="6172200"/>
            <a:ext cx="1752600" cy="457200"/>
          </a:xfrm>
          <a:prstGeom prst="rect">
            <a:avLst/>
          </a:prstGeom>
          <a:noFill/>
          <a:ln w="9525">
            <a:noFill/>
            <a:miter lim="800000"/>
            <a:headEnd/>
            <a:tailEnd/>
          </a:ln>
          <a:effectLst/>
        </p:spPr>
        <p:txBody>
          <a:bodyPr>
            <a:prstTxWarp prst="textNoShape">
              <a:avLst/>
            </a:prstTxWarp>
            <a:spAutoFit/>
          </a:bodyPr>
          <a:lstStyle/>
          <a:p>
            <a:r>
              <a:rPr lang="en-US" dirty="0">
                <a:solidFill>
                  <a:srgbClr val="993366"/>
                </a:solidFill>
              </a:rPr>
              <a:t>Figure 12.31</a:t>
            </a:r>
            <a:endParaRPr lang="en-US" sz="1800" dirty="0">
              <a:solidFill>
                <a:srgbClr val="993366"/>
              </a:solidFill>
            </a:endParaRPr>
          </a:p>
        </p:txBody>
      </p:sp>
      <p:pic>
        <p:nvPicPr>
          <p:cNvPr id="5" name="Picture 4"/>
          <p:cNvPicPr/>
          <p:nvPr/>
        </p:nvPicPr>
        <p:blipFill>
          <a:blip r:embed="rId2"/>
          <a:srcRect/>
          <a:stretch>
            <a:fillRect/>
          </a:stretch>
        </p:blipFill>
        <p:spPr bwMode="auto">
          <a:xfrm>
            <a:off x="914400" y="1371600"/>
            <a:ext cx="7124700" cy="5219700"/>
          </a:xfrm>
          <a:prstGeom prst="rect">
            <a:avLst/>
          </a:prstGeom>
          <a:noFill/>
          <a:ln w="9525">
            <a:noFill/>
            <a:miter lim="800000"/>
            <a:headEnd/>
            <a:tailEnd/>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0"/>
            <a:ext cx="9144000" cy="1143000"/>
          </a:xfrm>
        </p:spPr>
        <p:txBody>
          <a:bodyPr/>
          <a:lstStyle/>
          <a:p>
            <a:r>
              <a:rPr lang="en-US" b="1" dirty="0">
                <a:solidFill>
                  <a:srgbClr val="0000FF"/>
                </a:solidFill>
              </a:rPr>
              <a:t>Per Capita and National Emissions of Carbon (C) in CO</a:t>
            </a:r>
            <a:r>
              <a:rPr lang="en-US" b="1" baseline="-25000" dirty="0">
                <a:solidFill>
                  <a:srgbClr val="0000FF"/>
                </a:solidFill>
              </a:rPr>
              <a:t>2</a:t>
            </a:r>
            <a:r>
              <a:rPr lang="en-US" b="1" dirty="0">
                <a:solidFill>
                  <a:srgbClr val="0000FF"/>
                </a:solidFill>
              </a:rPr>
              <a:t> in 2007</a:t>
            </a:r>
          </a:p>
        </p:txBody>
      </p:sp>
      <p:sp>
        <p:nvSpPr>
          <p:cNvPr id="47108" name="Text Box 4"/>
          <p:cNvSpPr txBox="1">
            <a:spLocks noChangeArrowheads="1"/>
          </p:cNvSpPr>
          <p:nvPr/>
        </p:nvSpPr>
        <p:spPr bwMode="auto">
          <a:xfrm>
            <a:off x="7315200" y="6400800"/>
            <a:ext cx="1828800" cy="457200"/>
          </a:xfrm>
          <a:prstGeom prst="rect">
            <a:avLst/>
          </a:prstGeom>
          <a:noFill/>
          <a:ln w="9525">
            <a:noFill/>
            <a:miter lim="800000"/>
            <a:headEnd/>
            <a:tailEnd/>
          </a:ln>
          <a:effectLst/>
        </p:spPr>
        <p:txBody>
          <a:bodyPr>
            <a:prstTxWarp prst="textNoShape">
              <a:avLst/>
            </a:prstTxWarp>
            <a:spAutoFit/>
          </a:bodyPr>
          <a:lstStyle/>
          <a:p>
            <a:r>
              <a:rPr lang="en-US" dirty="0">
                <a:solidFill>
                  <a:srgbClr val="993366"/>
                </a:solidFill>
              </a:rPr>
              <a:t>Figure 12.32</a:t>
            </a:r>
          </a:p>
        </p:txBody>
      </p:sp>
      <p:pic>
        <p:nvPicPr>
          <p:cNvPr id="6" name="Picture 5"/>
          <p:cNvPicPr>
            <a:picLocks noChangeAspect="1"/>
          </p:cNvPicPr>
          <p:nvPr/>
        </p:nvPicPr>
        <p:blipFill>
          <a:blip r:embed="rId2"/>
          <a:stretch>
            <a:fillRect/>
          </a:stretch>
        </p:blipFill>
        <p:spPr>
          <a:xfrm>
            <a:off x="1219200" y="1447800"/>
            <a:ext cx="7040880" cy="487172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52400" y="381000"/>
            <a:ext cx="8839200" cy="1143000"/>
          </a:xfrm>
        </p:spPr>
        <p:txBody>
          <a:bodyPr/>
          <a:lstStyle/>
          <a:p>
            <a:r>
              <a:rPr lang="en-US" b="1" dirty="0">
                <a:solidFill>
                  <a:srgbClr val="0000FF"/>
                </a:solidFill>
              </a:rPr>
              <a:t>Percent Change in 1990 Emissions Allowed Under Kyoto Protocol</a:t>
            </a:r>
          </a:p>
        </p:txBody>
      </p:sp>
      <p:sp>
        <p:nvSpPr>
          <p:cNvPr id="48132" name="Text Box 4"/>
          <p:cNvSpPr txBox="1">
            <a:spLocks noChangeArrowheads="1"/>
          </p:cNvSpPr>
          <p:nvPr/>
        </p:nvSpPr>
        <p:spPr bwMode="auto">
          <a:xfrm>
            <a:off x="7543800" y="6400800"/>
            <a:ext cx="1600200" cy="457200"/>
          </a:xfrm>
          <a:prstGeom prst="rect">
            <a:avLst/>
          </a:prstGeom>
          <a:noFill/>
          <a:ln w="9525">
            <a:noFill/>
            <a:miter lim="800000"/>
            <a:headEnd/>
            <a:tailEnd/>
          </a:ln>
          <a:effectLst/>
        </p:spPr>
        <p:txBody>
          <a:bodyPr>
            <a:prstTxWarp prst="textNoShape">
              <a:avLst/>
            </a:prstTxWarp>
            <a:spAutoFit/>
          </a:bodyPr>
          <a:lstStyle/>
          <a:p>
            <a:r>
              <a:rPr lang="en-US" dirty="0">
                <a:solidFill>
                  <a:srgbClr val="993366"/>
                </a:solidFill>
              </a:rPr>
              <a:t>Table 12.5</a:t>
            </a:r>
          </a:p>
        </p:txBody>
      </p:sp>
      <p:sp>
        <p:nvSpPr>
          <p:cNvPr id="48133" name="Rectangle 5"/>
          <p:cNvSpPr>
            <a:spLocks noChangeArrowheads="1"/>
          </p:cNvSpPr>
          <p:nvPr/>
        </p:nvSpPr>
        <p:spPr bwMode="auto">
          <a:xfrm>
            <a:off x="228600" y="2438400"/>
            <a:ext cx="8686800" cy="1524000"/>
          </a:xfrm>
          <a:prstGeom prst="rect">
            <a:avLst/>
          </a:prstGeom>
          <a:noFill/>
          <a:ln w="9525">
            <a:noFill/>
            <a:miter lim="800000"/>
            <a:headEnd/>
            <a:tailEnd/>
          </a:ln>
          <a:effectLst/>
        </p:spPr>
        <p:txBody>
          <a:bodyPr>
            <a:prstTxWarp prst="textNoShape">
              <a:avLst/>
            </a:prstTxWarp>
          </a:bodyPr>
          <a:lstStyle/>
          <a:p>
            <a:pPr marL="223838" indent="-223838" eaLnBrk="1" hangingPunct="1">
              <a:lnSpc>
                <a:spcPct val="90000"/>
              </a:lnSpc>
              <a:tabLst>
                <a:tab pos="463550" algn="l"/>
                <a:tab pos="4059238" algn="l"/>
                <a:tab pos="6338888" algn="l"/>
              </a:tabLst>
            </a:pPr>
            <a:r>
              <a:rPr lang="en-US" u="sng" dirty="0">
                <a:solidFill>
                  <a:srgbClr val="187534"/>
                </a:solidFill>
              </a:rPr>
              <a:t>				</a:t>
            </a:r>
            <a:r>
              <a:rPr lang="en-US" dirty="0">
                <a:solidFill>
                  <a:srgbClr val="187534"/>
                </a:solidFill>
              </a:rPr>
              <a:t>Percent Change</a:t>
            </a:r>
            <a:endParaRPr lang="en-US" u="sng" dirty="0">
              <a:solidFill>
                <a:srgbClr val="187534"/>
              </a:solidFill>
            </a:endParaRPr>
          </a:p>
          <a:p>
            <a:pPr marL="223838" indent="-223838" eaLnBrk="1" hangingPunct="1">
              <a:lnSpc>
                <a:spcPct val="90000"/>
              </a:lnSpc>
              <a:tabLst>
                <a:tab pos="463550" algn="l"/>
                <a:tab pos="4059238" algn="l"/>
                <a:tab pos="6338888" algn="l"/>
              </a:tabLst>
            </a:pPr>
            <a:r>
              <a:rPr lang="en-US" dirty="0">
                <a:solidFill>
                  <a:srgbClr val="187534"/>
                </a:solidFill>
              </a:rPr>
              <a:t>Country		in Emission</a:t>
            </a:r>
          </a:p>
          <a:p>
            <a:pPr marL="223838" indent="-223838" eaLnBrk="1" hangingPunct="1">
              <a:lnSpc>
                <a:spcPct val="90000"/>
              </a:lnSpc>
              <a:tabLst>
                <a:tab pos="463550" algn="l"/>
                <a:tab pos="4059238" algn="l"/>
                <a:tab pos="6338888" algn="l"/>
              </a:tabLst>
            </a:pPr>
            <a:r>
              <a:rPr lang="en-US" dirty="0">
                <a:solidFill>
                  <a:srgbClr val="FF0A0E"/>
                </a:solidFill>
              </a:rPr>
              <a:t>Switzerland, central Europe, European Union	-8</a:t>
            </a:r>
          </a:p>
          <a:p>
            <a:pPr marL="223838" indent="-223838" eaLnBrk="1" hangingPunct="1">
              <a:lnSpc>
                <a:spcPct val="90000"/>
              </a:lnSpc>
              <a:tabLst>
                <a:tab pos="463550" algn="l"/>
                <a:tab pos="4059238" algn="l"/>
                <a:tab pos="6338888" algn="l"/>
              </a:tabLst>
            </a:pPr>
            <a:r>
              <a:rPr lang="en-US" dirty="0">
                <a:solidFill>
                  <a:srgbClr val="FF0A0E"/>
                </a:solidFill>
              </a:rPr>
              <a:t>United States		-7</a:t>
            </a:r>
          </a:p>
          <a:p>
            <a:pPr marL="223838" indent="-223838" eaLnBrk="1" hangingPunct="1">
              <a:lnSpc>
                <a:spcPct val="90000"/>
              </a:lnSpc>
              <a:tabLst>
                <a:tab pos="463550" algn="l"/>
                <a:tab pos="4059238" algn="l"/>
                <a:tab pos="6338888" algn="l"/>
              </a:tabLst>
            </a:pPr>
            <a:r>
              <a:rPr lang="en-US" dirty="0">
                <a:solidFill>
                  <a:srgbClr val="FF0A0E"/>
                </a:solidFill>
              </a:rPr>
              <a:t>Canada, Hungary, Japan, Poland		-6</a:t>
            </a:r>
          </a:p>
          <a:p>
            <a:pPr marL="223838" indent="-223838" eaLnBrk="1" hangingPunct="1">
              <a:lnSpc>
                <a:spcPct val="90000"/>
              </a:lnSpc>
              <a:tabLst>
                <a:tab pos="463550" algn="l"/>
                <a:tab pos="4059238" algn="l"/>
                <a:tab pos="6338888" algn="l"/>
              </a:tabLst>
            </a:pPr>
            <a:r>
              <a:rPr lang="en-US" dirty="0">
                <a:solidFill>
                  <a:srgbClr val="FF0A0E"/>
                </a:solidFill>
              </a:rPr>
              <a:t>Russia, New Zealand, Ukraine		0</a:t>
            </a:r>
          </a:p>
          <a:p>
            <a:pPr marL="223838" indent="-223838" eaLnBrk="1" hangingPunct="1">
              <a:lnSpc>
                <a:spcPct val="90000"/>
              </a:lnSpc>
              <a:tabLst>
                <a:tab pos="463550" algn="l"/>
                <a:tab pos="4059238" algn="l"/>
                <a:tab pos="6338888" algn="l"/>
              </a:tabLst>
            </a:pPr>
            <a:r>
              <a:rPr lang="en-US" dirty="0">
                <a:solidFill>
                  <a:srgbClr val="FF0A0E"/>
                </a:solidFill>
              </a:rPr>
              <a:t>Norway		+1</a:t>
            </a:r>
          </a:p>
          <a:p>
            <a:pPr marL="223838" indent="-223838" eaLnBrk="1" hangingPunct="1">
              <a:lnSpc>
                <a:spcPct val="90000"/>
              </a:lnSpc>
              <a:tabLst>
                <a:tab pos="463550" algn="l"/>
                <a:tab pos="4059238" algn="l"/>
                <a:tab pos="6338888" algn="l"/>
              </a:tabLst>
            </a:pPr>
            <a:r>
              <a:rPr lang="en-US" dirty="0">
                <a:solidFill>
                  <a:srgbClr val="FF0A0E"/>
                </a:solidFill>
              </a:rPr>
              <a:t>Australia		+8</a:t>
            </a:r>
          </a:p>
          <a:p>
            <a:pPr marL="223838" indent="-223838" eaLnBrk="1" hangingPunct="1">
              <a:lnSpc>
                <a:spcPct val="90000"/>
              </a:lnSpc>
              <a:tabLst>
                <a:tab pos="463550" algn="l"/>
                <a:tab pos="4059238" algn="l"/>
                <a:tab pos="6338888" algn="l"/>
              </a:tabLst>
            </a:pPr>
            <a:r>
              <a:rPr lang="en-US" dirty="0">
                <a:solidFill>
                  <a:srgbClr val="FF0A0E"/>
                </a:solidFill>
              </a:rPr>
              <a:t>Iceland		+10</a:t>
            </a:r>
            <a:endParaRPr lang="en-US" dirty="0">
              <a:solidFill>
                <a:srgbClr val="6C18B0"/>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title"/>
          </p:nvPr>
        </p:nvSpPr>
        <p:spPr>
          <a:xfrm>
            <a:off x="381000" y="228600"/>
            <a:ext cx="8305800" cy="1143000"/>
          </a:xfrm>
        </p:spPr>
        <p:txBody>
          <a:bodyPr/>
          <a:lstStyle/>
          <a:p>
            <a:pPr eaLnBrk="1" hangingPunct="1"/>
            <a:r>
              <a:rPr lang="en-US" sz="3200" b="1" dirty="0">
                <a:solidFill>
                  <a:srgbClr val="0000FF"/>
                </a:solidFill>
                <a:ea typeface="ＭＳ Ｐゴシック" pitchFamily="65" charset="-128"/>
                <a:cs typeface="ＭＳ Ｐゴシック" pitchFamily="65" charset="-128"/>
              </a:rPr>
              <a:t>Modeled Temperature Changes Due to Eliminating Anthropogenic CO</a:t>
            </a:r>
            <a:r>
              <a:rPr lang="en-US" sz="3200" b="1" baseline="-25000" dirty="0">
                <a:solidFill>
                  <a:srgbClr val="0000FF"/>
                </a:solidFill>
                <a:ea typeface="ＭＳ Ｐゴシック" pitchFamily="65" charset="-128"/>
                <a:cs typeface="ＭＳ Ｐゴシック" pitchFamily="65" charset="-128"/>
              </a:rPr>
              <a:t>2</a:t>
            </a:r>
            <a:r>
              <a:rPr lang="en-US" sz="3200" b="1" dirty="0">
                <a:solidFill>
                  <a:srgbClr val="0000FF"/>
                </a:solidFill>
                <a:ea typeface="ＭＳ Ｐゴシック" pitchFamily="65" charset="-128"/>
                <a:cs typeface="ＭＳ Ｐゴシック" pitchFamily="65" charset="-128"/>
              </a:rPr>
              <a:t>, CH</a:t>
            </a:r>
            <a:r>
              <a:rPr lang="en-US" sz="3200" b="1" baseline="-25000" dirty="0">
                <a:solidFill>
                  <a:srgbClr val="0000FF"/>
                </a:solidFill>
                <a:ea typeface="ＭＳ Ｐゴシック" pitchFamily="65" charset="-128"/>
                <a:cs typeface="ＭＳ Ｐゴシック" pitchFamily="65" charset="-128"/>
              </a:rPr>
              <a:t>4</a:t>
            </a:r>
            <a:r>
              <a:rPr lang="en-US" sz="3200" b="1" dirty="0">
                <a:solidFill>
                  <a:srgbClr val="0000FF"/>
                </a:solidFill>
                <a:ea typeface="ＭＳ Ｐゴシック" pitchFamily="65" charset="-128"/>
                <a:cs typeface="ＭＳ Ｐゴシック" pitchFamily="65" charset="-128"/>
              </a:rPr>
              <a:t>, and Fossil-Fuel Soot (BC+OM) Emissions</a:t>
            </a:r>
            <a:endParaRPr lang="en-US" sz="2000" dirty="0">
              <a:solidFill>
                <a:schemeClr val="accent2"/>
              </a:solidFill>
              <a:ea typeface="ＭＳ Ｐゴシック" pitchFamily="65" charset="-128"/>
              <a:cs typeface="ＭＳ Ｐゴシック" pitchFamily="65" charset="-128"/>
            </a:endParaRPr>
          </a:p>
        </p:txBody>
      </p:sp>
      <p:sp>
        <p:nvSpPr>
          <p:cNvPr id="23556" name="Rectangle 4"/>
          <p:cNvSpPr>
            <a:spLocks noChangeArrowheads="1"/>
          </p:cNvSpPr>
          <p:nvPr/>
        </p:nvSpPr>
        <p:spPr bwMode="auto">
          <a:xfrm>
            <a:off x="381000" y="1447800"/>
            <a:ext cx="838200" cy="44958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6" name="Text Box 4"/>
          <p:cNvSpPr txBox="1">
            <a:spLocks noChangeArrowheads="1"/>
          </p:cNvSpPr>
          <p:nvPr/>
        </p:nvSpPr>
        <p:spPr bwMode="auto">
          <a:xfrm>
            <a:off x="7391400" y="6442501"/>
            <a:ext cx="1752600" cy="461665"/>
          </a:xfrm>
          <a:prstGeom prst="rect">
            <a:avLst/>
          </a:prstGeom>
          <a:noFill/>
          <a:ln w="9525">
            <a:noFill/>
            <a:miter lim="800000"/>
            <a:headEnd/>
            <a:tailEnd/>
          </a:ln>
          <a:effectLst/>
        </p:spPr>
        <p:txBody>
          <a:bodyPr wrap="square">
            <a:prstTxWarp prst="textNoShape">
              <a:avLst/>
            </a:prstTxWarp>
            <a:spAutoFit/>
          </a:bodyPr>
          <a:lstStyle/>
          <a:p>
            <a:r>
              <a:rPr lang="en-US" dirty="0">
                <a:solidFill>
                  <a:srgbClr val="993366"/>
                </a:solidFill>
              </a:rPr>
              <a:t>Figure 12.33</a:t>
            </a:r>
          </a:p>
        </p:txBody>
      </p:sp>
      <p:pic>
        <p:nvPicPr>
          <p:cNvPr id="7" name="Picture 6"/>
          <p:cNvPicPr/>
          <p:nvPr/>
        </p:nvPicPr>
        <p:blipFill>
          <a:blip r:embed="rId2"/>
          <a:srcRect/>
          <a:stretch>
            <a:fillRect/>
          </a:stretch>
        </p:blipFill>
        <p:spPr bwMode="auto">
          <a:xfrm>
            <a:off x="838200" y="1524000"/>
            <a:ext cx="7315200" cy="50292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1125</TotalTime>
  <Words>2972</Words>
  <Application>Microsoft Macintosh PowerPoint</Application>
  <PresentationFormat>On-screen Show (4:3)</PresentationFormat>
  <Paragraphs>465</Paragraphs>
  <Slides>85</Slides>
  <Notes>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85</vt:i4>
      </vt:variant>
    </vt:vector>
  </HeadingPairs>
  <TitlesOfParts>
    <vt:vector size="94" baseType="lpstr">
      <vt:lpstr>Calibri</vt:lpstr>
      <vt:lpstr>Cambria</vt:lpstr>
      <vt:lpstr>Symbol</vt:lpstr>
      <vt:lpstr>Times</vt:lpstr>
      <vt:lpstr>Times New Roman</vt:lpstr>
      <vt:lpstr>Times-Roman</vt:lpstr>
      <vt:lpstr>Blank</vt:lpstr>
      <vt:lpstr>Equation</vt:lpstr>
      <vt:lpstr>Document</vt:lpstr>
      <vt:lpstr>Presentation Slides for  Air Pollution and Global Warming: History, Science, and Solutions  Chapter 12: The Greenhouse Effect and Global Warming    By Mark Z. Jacobson Cambridge University Press (2012)   Last update: March 2, 2012  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 </vt:lpstr>
      <vt:lpstr>Angle of the Sun Relative to Earth</vt:lpstr>
      <vt:lpstr>Solar Flux</vt:lpstr>
      <vt:lpstr>Equilibrium Temperature of Earth</vt:lpstr>
      <vt:lpstr>Venus, Earth, and Mars</vt:lpstr>
      <vt:lpstr>Equilibrium/Actual Temperatures of Bodies in the Solar System</vt:lpstr>
      <vt:lpstr>Equilibrium/Actual Temperatures</vt:lpstr>
      <vt:lpstr>Albedos and Emissivities</vt:lpstr>
      <vt:lpstr>Percent Absorption of Infrared Radiation by Greenhouse Gases</vt:lpstr>
      <vt:lpstr>Estimated Global Warming Due to Different Gases and Particles</vt:lpstr>
      <vt:lpstr>Primary Contributors to Net Observed Global Warming</vt:lpstr>
      <vt:lpstr>John Tyndall (1820-1893)</vt:lpstr>
      <vt:lpstr>Svante August Arrhenius (1859-1927)</vt:lpstr>
      <vt:lpstr>Some Sources of Climate Data</vt:lpstr>
      <vt:lpstr>Hadean/Archean Eons (4.6-2.5 bya)</vt:lpstr>
      <vt:lpstr>Proterozoic Eon (2.5-0.57 bya)</vt:lpstr>
      <vt:lpstr>Stromatolites</vt:lpstr>
      <vt:lpstr>Historic Climate</vt:lpstr>
      <vt:lpstr>Historic Climate</vt:lpstr>
      <vt:lpstr>Historic Climate</vt:lpstr>
      <vt:lpstr>Historic Climate</vt:lpstr>
      <vt:lpstr>The Real Reasons For Dinosaur Extinction</vt:lpstr>
      <vt:lpstr>Historic Climate</vt:lpstr>
      <vt:lpstr>Historic Climate</vt:lpstr>
      <vt:lpstr>Ross-Sea Ice Shelf (1996) &amp; Icebergs in the Ross Sea (1999)</vt:lpstr>
      <vt:lpstr>Historic Climate</vt:lpstr>
      <vt:lpstr>Sea Ice in Spring and Winter 1950, Near Alaska's North Slope</vt:lpstr>
      <vt:lpstr>Ice-Core Record Ice Ages Start 2.4 mya</vt:lpstr>
      <vt:lpstr>Milankovitch Cycles</vt:lpstr>
      <vt:lpstr>Orbit of the Earth Around the Sun</vt:lpstr>
      <vt:lpstr>Earth's Orbit During High and Low Eccentricity</vt:lpstr>
      <vt:lpstr>Obliquity</vt:lpstr>
      <vt:lpstr>Precession (Wobble)</vt:lpstr>
      <vt:lpstr>Laurentide Ice Sheet During Last Glacial Period </vt:lpstr>
      <vt:lpstr>Ice Sheets 18,000 Y.A. </vt:lpstr>
      <vt:lpstr>Bering Land Bridge  18,000-22,000 ya Maximum Glacial Extent </vt:lpstr>
      <vt:lpstr>Temperature Anomaly Last 20,000 Years From Ice Core</vt:lpstr>
      <vt:lpstr>Temperature Anomaly During Last 1000 years From Ice Core</vt:lpstr>
      <vt:lpstr>Tambora, Indonesia</vt:lpstr>
      <vt:lpstr>Year Without a Summer - 1816</vt:lpstr>
      <vt:lpstr>Darkness George Gordon, Lord Byron; Composed 1816</vt:lpstr>
      <vt:lpstr>Temperature Anomaly During Last 1000 years</vt:lpstr>
      <vt:lpstr>Mean Global Temperature Anomalies</vt:lpstr>
      <vt:lpstr>2011 Temperature Anomaly</vt:lpstr>
      <vt:lpstr>Historical Temperature Change</vt:lpstr>
      <vt:lpstr>PowerPoint Presentation</vt:lpstr>
      <vt:lpstr>PowerPoint Presentation</vt:lpstr>
      <vt:lpstr>Observed Vertical Profile of Temperature Changes 1958-2007</vt:lpstr>
      <vt:lpstr>Trends in Ambient CO2, CH4, N2O</vt:lpstr>
      <vt:lpstr>Carbon Dioxide Emission 1750-2008</vt:lpstr>
      <vt:lpstr>Fires in Africa (Oct. 1994-Mar. 1995)</vt:lpstr>
      <vt:lpstr>Methane Emission (1860-1994)</vt:lpstr>
      <vt:lpstr>Methane from Peatlands</vt:lpstr>
      <vt:lpstr>Methane from Permafrost Permafrost: soil/rock that remains below 0 oC for 2 years</vt:lpstr>
      <vt:lpstr>Black Carbon  Emissions 1850-2005</vt:lpstr>
      <vt:lpstr>Sulfur Dioxide Emissions 1850-2005</vt:lpstr>
      <vt:lpstr>Feedbacks of Gases to Climate</vt:lpstr>
      <vt:lpstr>Effects of Aerosol Particles on Climate</vt:lpstr>
      <vt:lpstr>Heating Rate in and Between Cloud Drops Due to Cloud Absorption Effect</vt:lpstr>
      <vt:lpstr>Correlation Between Aerosol and Cloud Optical Depths by Model &amp; Satellite Net of Indirect, Semidirect, Cloud Absorption Effects</vt:lpstr>
      <vt:lpstr>Smog Over China Decreasing Cloudiness</vt:lpstr>
      <vt:lpstr>Smog Over India/Pakistan Decreasing Cloudiness</vt:lpstr>
      <vt:lpstr>Impacts of Global Warming</vt:lpstr>
      <vt:lpstr>Polar Sea Ice Mar 7, 2008          Feb. 25, 2011</vt:lpstr>
      <vt:lpstr>Global Sea Ice March 7, 2008</vt:lpstr>
      <vt:lpstr>Arctic Sea Ice 1979-2011</vt:lpstr>
      <vt:lpstr>Antarctic Sea Ice 1979-2011</vt:lpstr>
      <vt:lpstr>The Last Polar Bear</vt:lpstr>
      <vt:lpstr>Glacier in Mendenhall Nat. Park June 2010</vt:lpstr>
      <vt:lpstr>Grey Glacier, Andes, Chile</vt:lpstr>
      <vt:lpstr>Iceberg With Window, Antarctica (2008)</vt:lpstr>
      <vt:lpstr>Global Mean Sea Level Change Since 1870</vt:lpstr>
      <vt:lpstr>Island of Fualopa, Tuvulu</vt:lpstr>
      <vt:lpstr>Island in San Blas Archipelago</vt:lpstr>
      <vt:lpstr>New Orleans, Louisiana</vt:lpstr>
      <vt:lpstr>U.S. Precipitation Trend 1901-2005</vt:lpstr>
      <vt:lpstr>Increases in Water Vapor and Temperature Both Increase Ground-Level Ozone in Polluted Air But Not in Background Air</vt:lpstr>
      <vt:lpstr>CO2 Domes Over Cities Local Carbon Dioxide (CO2) emissions from fossil-fuel combustion increase local deaths by forming CO2 “domes” over cities  </vt:lpstr>
      <vt:lpstr>Deaths from Los Angeles’ CO2 Dome  3-D model results </vt:lpstr>
      <vt:lpstr>CO2 Domes Over California  </vt:lpstr>
      <vt:lpstr>CO2 Domes in the U.S.  </vt:lpstr>
      <vt:lpstr>Percent World CO2 Emissions by Country (2007)</vt:lpstr>
      <vt:lpstr>Per Capita and National Emissions of Carbon (C) in CO2 in 2007</vt:lpstr>
      <vt:lpstr>Percent Change in 1990 Emissions Allowed Under Kyoto Protocol</vt:lpstr>
      <vt:lpstr>Modeled Temperature Changes Due to Eliminating Anthropogenic CO2, CH4, and Fossil-Fuel Soot (BC+OM) Emissions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 Jacobson</dc:creator>
  <cp:lastModifiedBy>Mark Z Jacobson</cp:lastModifiedBy>
  <cp:revision>199</cp:revision>
  <dcterms:created xsi:type="dcterms:W3CDTF">2012-03-02T19:14:33Z</dcterms:created>
  <dcterms:modified xsi:type="dcterms:W3CDTF">2020-01-06T20:10:04Z</dcterms:modified>
</cp:coreProperties>
</file>